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3.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7" r:id="rId2"/>
    <p:sldId id="258" r:id="rId3"/>
    <p:sldId id="733" r:id="rId4"/>
    <p:sldId id="740" r:id="rId5"/>
    <p:sldId id="737" r:id="rId6"/>
    <p:sldId id="738" r:id="rId7"/>
    <p:sldId id="848" r:id="rId8"/>
    <p:sldId id="849" r:id="rId9"/>
    <p:sldId id="850" r:id="rId10"/>
    <p:sldId id="851" r:id="rId11"/>
    <p:sldId id="743" r:id="rId12"/>
    <p:sldId id="789" r:id="rId13"/>
    <p:sldId id="747" r:id="rId14"/>
    <p:sldId id="790" r:id="rId15"/>
    <p:sldId id="749" r:id="rId16"/>
    <p:sldId id="791" r:id="rId17"/>
    <p:sldId id="792" r:id="rId18"/>
    <p:sldId id="852" r:id="rId19"/>
    <p:sldId id="755" r:id="rId20"/>
    <p:sldId id="760" r:id="rId21"/>
    <p:sldId id="761" r:id="rId22"/>
    <p:sldId id="762" r:id="rId23"/>
    <p:sldId id="763" r:id="rId24"/>
    <p:sldId id="764" r:id="rId25"/>
    <p:sldId id="853" r:id="rId26"/>
    <p:sldId id="772" r:id="rId27"/>
    <p:sldId id="774" r:id="rId28"/>
    <p:sldId id="773" r:id="rId29"/>
    <p:sldId id="777" r:id="rId30"/>
    <p:sldId id="775" r:id="rId31"/>
    <p:sldId id="854" r:id="rId32"/>
    <p:sldId id="778" r:id="rId33"/>
    <p:sldId id="781" r:id="rId34"/>
    <p:sldId id="780" r:id="rId35"/>
    <p:sldId id="783" r:id="rId36"/>
    <p:sldId id="786" r:id="rId37"/>
    <p:sldId id="785" r:id="rId38"/>
    <p:sldId id="410" r:id="rId39"/>
    <p:sldId id="345" r:id="rId40"/>
    <p:sldId id="275" r:id="rId41"/>
    <p:sldId id="272"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AA31"/>
    <a:srgbClr val="F2BF5D"/>
    <a:srgbClr val="2C72B7"/>
    <a:srgbClr val="D9D9D9"/>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0" d="100"/>
          <a:sy n="90" d="100"/>
        </p:scale>
        <p:origin x="52" y="68"/>
      </p:cViewPr>
      <p:guideLst>
        <p:guide orient="horz" pos="2133"/>
        <p:guide pos="383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a:extLst>
              <a:ext uri="{FF2B5EF4-FFF2-40B4-BE49-F238E27FC236}">
                <a16:creationId xmlns:a16="http://schemas.microsoft.com/office/drawing/2014/main" id="{D5386696-0E7A-702E-388C-901411B76FF2}"/>
              </a:ext>
            </a:extLst>
          </p:cNvPr>
          <p:cNvSpPr>
            <a:spLocks noGrp="1" noRot="1" noChangeAspect="1" noChangeArrowheads="1" noTextEdit="1"/>
          </p:cNvSpPr>
          <p:nvPr>
            <p:ph type="sldImg" idx="4294967295"/>
          </p:nvPr>
        </p:nvSpPr>
        <p:spPr/>
      </p:sp>
      <p:sp>
        <p:nvSpPr>
          <p:cNvPr id="101379" name="备注占位符 2">
            <a:extLst>
              <a:ext uri="{FF2B5EF4-FFF2-40B4-BE49-F238E27FC236}">
                <a16:creationId xmlns:a16="http://schemas.microsoft.com/office/drawing/2014/main" id="{CD70AE91-2061-E800-2CED-3480497831A6}"/>
              </a:ext>
            </a:extLst>
          </p:cNvPr>
          <p:cNvSpPr>
            <a:spLocks noGrp="1" noChangeArrowheads="1"/>
          </p:cNvSpPr>
          <p:nvPr>
            <p:ph type="body" idx="4294967295"/>
          </p:nvPr>
        </p:nvSpPr>
        <p:spPr/>
        <p:txBody>
          <a:bodyPr/>
          <a:lstStyle/>
          <a:p>
            <a:endParaRPr lang="zh-CN" altLang="en-US"/>
          </a:p>
        </p:txBody>
      </p:sp>
      <p:sp>
        <p:nvSpPr>
          <p:cNvPr id="101380" name="灯片编号占位符 3">
            <a:extLst>
              <a:ext uri="{FF2B5EF4-FFF2-40B4-BE49-F238E27FC236}">
                <a16:creationId xmlns:a16="http://schemas.microsoft.com/office/drawing/2014/main" id="{D7DB9F16-DD1C-3549-8D29-149E89F051D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F3AFE491-D0C0-4A1B-89E0-C2E7EE4CCC7D}" type="slidenum">
              <a:rPr lang="zh-CN" altLang="en-US">
                <a:ea typeface="等线" panose="02010600030101010101" pitchFamily="2" charset="-122"/>
              </a:rPr>
              <a:pPr eaLnBrk="1" hangingPunct="1"/>
              <a:t>17</a:t>
            </a:fld>
            <a:endParaRPr lang="zh-CN" altLang="en-US">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id="{D8AA7A8F-8CDE-55EB-AF63-38B0F201522A}"/>
              </a:ext>
            </a:extLst>
          </p:cNvPr>
          <p:cNvSpPr>
            <a:spLocks noGrp="1" noRot="1" noChangeAspect="1" noChangeArrowheads="1" noTextEdit="1"/>
          </p:cNvSpPr>
          <p:nvPr>
            <p:ph type="sldImg" idx="4294967295"/>
          </p:nvPr>
        </p:nvSpPr>
        <p:spPr/>
      </p:sp>
      <p:sp>
        <p:nvSpPr>
          <p:cNvPr id="104451" name="备注占位符 2">
            <a:extLst>
              <a:ext uri="{FF2B5EF4-FFF2-40B4-BE49-F238E27FC236}">
                <a16:creationId xmlns:a16="http://schemas.microsoft.com/office/drawing/2014/main" id="{C50DF704-D228-3FF1-C40D-C05E53FB2E26}"/>
              </a:ext>
            </a:extLst>
          </p:cNvPr>
          <p:cNvSpPr>
            <a:spLocks noGrp="1" noChangeArrowheads="1"/>
          </p:cNvSpPr>
          <p:nvPr>
            <p:ph type="body" idx="4294967295"/>
          </p:nvPr>
        </p:nvSpPr>
        <p:spPr/>
        <p:txBody>
          <a:bodyPr/>
          <a:lstStyle/>
          <a:p>
            <a:endParaRPr lang="zh-CN" altLang="en-US"/>
          </a:p>
        </p:txBody>
      </p:sp>
      <p:sp>
        <p:nvSpPr>
          <p:cNvPr id="104452" name="灯片编号占位符 3">
            <a:extLst>
              <a:ext uri="{FF2B5EF4-FFF2-40B4-BE49-F238E27FC236}">
                <a16:creationId xmlns:a16="http://schemas.microsoft.com/office/drawing/2014/main" id="{AC336A41-DF72-E9D1-6D02-02CA5683A7E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E44A12A5-7554-4DAA-B283-EEB7FE65600B}" type="slidenum">
              <a:rPr lang="zh-CN" altLang="en-US">
                <a:ea typeface="等线" panose="02010600030101010101" pitchFamily="2" charset="-122"/>
              </a:rPr>
              <a:pPr eaLnBrk="1" hangingPunct="1"/>
              <a:t>19</a:t>
            </a:fld>
            <a:endParaRPr lang="zh-CN" altLang="en-US">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a:extLst>
              <a:ext uri="{FF2B5EF4-FFF2-40B4-BE49-F238E27FC236}">
                <a16:creationId xmlns:a16="http://schemas.microsoft.com/office/drawing/2014/main" id="{CF381160-B8F5-19E4-3DCF-36BB1AE8E0F7}"/>
              </a:ext>
            </a:extLst>
          </p:cNvPr>
          <p:cNvSpPr>
            <a:spLocks noGrp="1" noRot="1" noChangeAspect="1" noChangeArrowheads="1" noTextEdit="1"/>
          </p:cNvSpPr>
          <p:nvPr>
            <p:ph type="sldImg" idx="4294967295"/>
          </p:nvPr>
        </p:nvSpPr>
        <p:spPr/>
      </p:sp>
      <p:sp>
        <p:nvSpPr>
          <p:cNvPr id="106499" name="备注占位符 2">
            <a:extLst>
              <a:ext uri="{FF2B5EF4-FFF2-40B4-BE49-F238E27FC236}">
                <a16:creationId xmlns:a16="http://schemas.microsoft.com/office/drawing/2014/main" id="{C3C5E969-5933-A7BF-24B8-014DC51763F1}"/>
              </a:ext>
            </a:extLst>
          </p:cNvPr>
          <p:cNvSpPr>
            <a:spLocks noGrp="1" noChangeArrowheads="1"/>
          </p:cNvSpPr>
          <p:nvPr>
            <p:ph type="body" idx="4294967295"/>
          </p:nvPr>
        </p:nvSpPr>
        <p:spPr/>
        <p:txBody>
          <a:bodyPr/>
          <a:lstStyle/>
          <a:p>
            <a:endParaRPr lang="zh-CN" altLang="en-US"/>
          </a:p>
        </p:txBody>
      </p:sp>
      <p:sp>
        <p:nvSpPr>
          <p:cNvPr id="106500" name="灯片编号占位符 3">
            <a:extLst>
              <a:ext uri="{FF2B5EF4-FFF2-40B4-BE49-F238E27FC236}">
                <a16:creationId xmlns:a16="http://schemas.microsoft.com/office/drawing/2014/main" id="{1A42C81B-3883-7B2F-C832-2849623B6BE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08E905E8-B3EA-46E2-8AEC-58C7B5382EBF}" type="slidenum">
              <a:rPr lang="zh-CN" altLang="en-US">
                <a:ea typeface="等线" panose="02010600030101010101" pitchFamily="2" charset="-122"/>
              </a:rPr>
              <a:pPr eaLnBrk="1" hangingPunct="1"/>
              <a:t>20</a:t>
            </a:fld>
            <a:endParaRPr lang="zh-CN" altLang="en-US">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
            <a:extLst>
              <a:ext uri="{FF2B5EF4-FFF2-40B4-BE49-F238E27FC236}">
                <a16:creationId xmlns:a16="http://schemas.microsoft.com/office/drawing/2014/main" id="{F1380678-741A-DF49-42A0-3E2BFE5B10D1}"/>
              </a:ext>
            </a:extLst>
          </p:cNvPr>
          <p:cNvSpPr>
            <a:spLocks noGrp="1" noRot="1" noChangeAspect="1" noChangeArrowheads="1" noTextEdit="1"/>
          </p:cNvSpPr>
          <p:nvPr>
            <p:ph type="sldImg" idx="4294967295"/>
          </p:nvPr>
        </p:nvSpPr>
        <p:spPr/>
      </p:sp>
      <p:sp>
        <p:nvSpPr>
          <p:cNvPr id="107523" name="备注占位符 2">
            <a:extLst>
              <a:ext uri="{FF2B5EF4-FFF2-40B4-BE49-F238E27FC236}">
                <a16:creationId xmlns:a16="http://schemas.microsoft.com/office/drawing/2014/main" id="{B324A2F8-3596-BDA5-C5B6-D281943AD311}"/>
              </a:ext>
            </a:extLst>
          </p:cNvPr>
          <p:cNvSpPr>
            <a:spLocks noGrp="1" noChangeArrowheads="1"/>
          </p:cNvSpPr>
          <p:nvPr>
            <p:ph type="body" idx="4294967295"/>
          </p:nvPr>
        </p:nvSpPr>
        <p:spPr/>
        <p:txBody>
          <a:bodyPr/>
          <a:lstStyle/>
          <a:p>
            <a:endParaRPr lang="zh-CN" altLang="en-US"/>
          </a:p>
        </p:txBody>
      </p:sp>
      <p:sp>
        <p:nvSpPr>
          <p:cNvPr id="107524" name="灯片编号占位符 3">
            <a:extLst>
              <a:ext uri="{FF2B5EF4-FFF2-40B4-BE49-F238E27FC236}">
                <a16:creationId xmlns:a16="http://schemas.microsoft.com/office/drawing/2014/main" id="{2550DD0B-6D99-FFCD-1A4A-3783CC2D20C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8659494B-1068-45B8-8480-92D7B2CB3415}" type="slidenum">
              <a:rPr lang="zh-CN" altLang="en-US">
                <a:ea typeface="等线" panose="02010600030101010101" pitchFamily="2" charset="-122"/>
              </a:rPr>
              <a:pPr eaLnBrk="1" hangingPunct="1"/>
              <a:t>21</a:t>
            </a:fld>
            <a:endParaRPr lang="zh-CN" altLang="en-US">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a:extLst>
              <a:ext uri="{FF2B5EF4-FFF2-40B4-BE49-F238E27FC236}">
                <a16:creationId xmlns:a16="http://schemas.microsoft.com/office/drawing/2014/main" id="{AC99DA61-2400-C8EE-1112-0A76C73DE0C7}"/>
              </a:ext>
            </a:extLst>
          </p:cNvPr>
          <p:cNvSpPr>
            <a:spLocks noGrp="1" noRot="1" noChangeAspect="1" noChangeArrowheads="1" noTextEdit="1"/>
          </p:cNvSpPr>
          <p:nvPr>
            <p:ph type="sldImg" idx="4294967295"/>
          </p:nvPr>
        </p:nvSpPr>
        <p:spPr/>
      </p:sp>
      <p:sp>
        <p:nvSpPr>
          <p:cNvPr id="108547" name="备注占位符 2">
            <a:extLst>
              <a:ext uri="{FF2B5EF4-FFF2-40B4-BE49-F238E27FC236}">
                <a16:creationId xmlns:a16="http://schemas.microsoft.com/office/drawing/2014/main" id="{EF64C760-48EA-C28F-E2F9-982A3DFC14ED}"/>
              </a:ext>
            </a:extLst>
          </p:cNvPr>
          <p:cNvSpPr>
            <a:spLocks noGrp="1" noChangeArrowheads="1"/>
          </p:cNvSpPr>
          <p:nvPr>
            <p:ph type="body" idx="4294967295"/>
          </p:nvPr>
        </p:nvSpPr>
        <p:spPr/>
        <p:txBody>
          <a:bodyPr/>
          <a:lstStyle/>
          <a:p>
            <a:endParaRPr lang="zh-CN" altLang="en-US"/>
          </a:p>
        </p:txBody>
      </p:sp>
      <p:sp>
        <p:nvSpPr>
          <p:cNvPr id="108548" name="灯片编号占位符 3">
            <a:extLst>
              <a:ext uri="{FF2B5EF4-FFF2-40B4-BE49-F238E27FC236}">
                <a16:creationId xmlns:a16="http://schemas.microsoft.com/office/drawing/2014/main" id="{FB81B70D-D3DB-982D-1CFC-14F42341F3F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66D14181-C81F-4F2A-AD16-8E4491C057B8}" type="slidenum">
              <a:rPr lang="zh-CN" altLang="en-US">
                <a:ea typeface="等线" panose="02010600030101010101" pitchFamily="2" charset="-122"/>
              </a:rPr>
              <a:pPr eaLnBrk="1" hangingPunct="1"/>
              <a:t>22</a:t>
            </a:fld>
            <a:endParaRPr lang="zh-CN" altLang="en-US">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a:extLst>
              <a:ext uri="{FF2B5EF4-FFF2-40B4-BE49-F238E27FC236}">
                <a16:creationId xmlns:a16="http://schemas.microsoft.com/office/drawing/2014/main" id="{23E5354C-85F8-457D-932D-C4CE0D6707FB}"/>
              </a:ext>
            </a:extLst>
          </p:cNvPr>
          <p:cNvSpPr>
            <a:spLocks noGrp="1" noRot="1" noChangeAspect="1" noChangeArrowheads="1" noTextEdit="1"/>
          </p:cNvSpPr>
          <p:nvPr>
            <p:ph type="sldImg" idx="4294967295"/>
          </p:nvPr>
        </p:nvSpPr>
        <p:spPr/>
      </p:sp>
      <p:sp>
        <p:nvSpPr>
          <p:cNvPr id="111619" name="备注占位符 2">
            <a:extLst>
              <a:ext uri="{FF2B5EF4-FFF2-40B4-BE49-F238E27FC236}">
                <a16:creationId xmlns:a16="http://schemas.microsoft.com/office/drawing/2014/main" id="{6A56C31B-C037-70CF-DC56-784DF73AAB01}"/>
              </a:ext>
            </a:extLst>
          </p:cNvPr>
          <p:cNvSpPr>
            <a:spLocks noGrp="1" noChangeArrowheads="1"/>
          </p:cNvSpPr>
          <p:nvPr>
            <p:ph type="body" idx="4294967295"/>
          </p:nvPr>
        </p:nvSpPr>
        <p:spPr/>
        <p:txBody>
          <a:bodyPr/>
          <a:lstStyle/>
          <a:p>
            <a:endParaRPr lang="zh-CN" altLang="en-US"/>
          </a:p>
        </p:txBody>
      </p:sp>
      <p:sp>
        <p:nvSpPr>
          <p:cNvPr id="111620" name="灯片编号占位符 3">
            <a:extLst>
              <a:ext uri="{FF2B5EF4-FFF2-40B4-BE49-F238E27FC236}">
                <a16:creationId xmlns:a16="http://schemas.microsoft.com/office/drawing/2014/main" id="{284E103A-4E16-5F22-17ED-9934AAFF02F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D8359C52-F44B-4B38-9274-8DF7F47F2201}" type="slidenum">
              <a:rPr lang="zh-CN" altLang="en-US">
                <a:ea typeface="等线" panose="02010600030101010101" pitchFamily="2" charset="-122"/>
              </a:rPr>
              <a:pPr eaLnBrk="1" hangingPunct="1"/>
              <a:t>23</a:t>
            </a:fld>
            <a:endParaRPr lang="zh-CN" altLang="en-US">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a:extLst>
              <a:ext uri="{FF2B5EF4-FFF2-40B4-BE49-F238E27FC236}">
                <a16:creationId xmlns:a16="http://schemas.microsoft.com/office/drawing/2014/main" id="{979C6E21-8AA7-1119-724B-8C233878A20F}"/>
              </a:ext>
            </a:extLst>
          </p:cNvPr>
          <p:cNvSpPr>
            <a:spLocks noGrp="1" noRot="1" noChangeAspect="1" noChangeArrowheads="1" noTextEdit="1"/>
          </p:cNvSpPr>
          <p:nvPr>
            <p:ph type="sldImg" idx="4294967295"/>
          </p:nvPr>
        </p:nvSpPr>
        <p:spPr/>
      </p:sp>
      <p:sp>
        <p:nvSpPr>
          <p:cNvPr id="112643" name="备注占位符 2">
            <a:extLst>
              <a:ext uri="{FF2B5EF4-FFF2-40B4-BE49-F238E27FC236}">
                <a16:creationId xmlns:a16="http://schemas.microsoft.com/office/drawing/2014/main" id="{8EE28DD4-4D22-BCA5-8A04-B2FCEF96CAA6}"/>
              </a:ext>
            </a:extLst>
          </p:cNvPr>
          <p:cNvSpPr>
            <a:spLocks noGrp="1" noChangeArrowheads="1"/>
          </p:cNvSpPr>
          <p:nvPr>
            <p:ph type="body" idx="4294967295"/>
          </p:nvPr>
        </p:nvSpPr>
        <p:spPr/>
        <p:txBody>
          <a:bodyPr/>
          <a:lstStyle/>
          <a:p>
            <a:endParaRPr lang="zh-CN" altLang="en-US"/>
          </a:p>
        </p:txBody>
      </p:sp>
      <p:sp>
        <p:nvSpPr>
          <p:cNvPr id="112644" name="灯片编号占位符 3">
            <a:extLst>
              <a:ext uri="{FF2B5EF4-FFF2-40B4-BE49-F238E27FC236}">
                <a16:creationId xmlns:a16="http://schemas.microsoft.com/office/drawing/2014/main" id="{28E9DD4B-B9EB-C7ED-000F-FC644C5210F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B999D3B6-BF4C-40D7-9008-DD94B418D72F}" type="slidenum">
              <a:rPr lang="zh-CN" altLang="en-US">
                <a:ea typeface="等线" panose="02010600030101010101" pitchFamily="2" charset="-122"/>
              </a:rPr>
              <a:pPr eaLnBrk="1" hangingPunct="1"/>
              <a:t>24</a:t>
            </a:fld>
            <a:endParaRPr lang="zh-CN" altLang="en-US">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25</a:t>
            </a:fld>
            <a:endParaRPr lang="zh-CN" altLang="en-US"/>
          </a:p>
        </p:txBody>
      </p:sp>
    </p:spTree>
    <p:extLst>
      <p:ext uri="{BB962C8B-B14F-4D97-AF65-F5344CB8AC3E}">
        <p14:creationId xmlns:p14="http://schemas.microsoft.com/office/powerpoint/2010/main" val="1918145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a:extLst>
              <a:ext uri="{FF2B5EF4-FFF2-40B4-BE49-F238E27FC236}">
                <a16:creationId xmlns:a16="http://schemas.microsoft.com/office/drawing/2014/main" id="{92BB1DEE-789B-CA6A-E248-48FDD6DEA387}"/>
              </a:ext>
            </a:extLst>
          </p:cNvPr>
          <p:cNvSpPr>
            <a:spLocks noGrp="1" noRot="1" noChangeAspect="1" noChangeArrowheads="1" noTextEdit="1"/>
          </p:cNvSpPr>
          <p:nvPr>
            <p:ph type="sldImg" idx="4294967295"/>
          </p:nvPr>
        </p:nvSpPr>
        <p:spPr/>
      </p:sp>
      <p:sp>
        <p:nvSpPr>
          <p:cNvPr id="114691" name="备注占位符 2">
            <a:extLst>
              <a:ext uri="{FF2B5EF4-FFF2-40B4-BE49-F238E27FC236}">
                <a16:creationId xmlns:a16="http://schemas.microsoft.com/office/drawing/2014/main" id="{A7A1199B-4719-583E-D5AE-40A66DC96CC7}"/>
              </a:ext>
            </a:extLst>
          </p:cNvPr>
          <p:cNvSpPr>
            <a:spLocks noGrp="1" noChangeArrowheads="1"/>
          </p:cNvSpPr>
          <p:nvPr>
            <p:ph type="body" idx="4294967295"/>
          </p:nvPr>
        </p:nvSpPr>
        <p:spPr/>
        <p:txBody>
          <a:bodyPr/>
          <a:lstStyle/>
          <a:p>
            <a:endParaRPr lang="zh-CN" altLang="en-US"/>
          </a:p>
        </p:txBody>
      </p:sp>
      <p:sp>
        <p:nvSpPr>
          <p:cNvPr id="114692" name="灯片编号占位符 3">
            <a:extLst>
              <a:ext uri="{FF2B5EF4-FFF2-40B4-BE49-F238E27FC236}">
                <a16:creationId xmlns:a16="http://schemas.microsoft.com/office/drawing/2014/main" id="{5FF5C277-FB54-C18E-D819-CBC8B9632F5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56D50E95-8036-477E-A025-B53702C0D0AA}" type="slidenum">
              <a:rPr lang="zh-CN" altLang="en-US">
                <a:ea typeface="等线" panose="02010600030101010101" pitchFamily="2" charset="-122"/>
              </a:rPr>
              <a:pPr eaLnBrk="1" hangingPunct="1"/>
              <a:t>26</a:t>
            </a:fld>
            <a:endParaRPr lang="zh-CN" altLang="en-US">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a:extLst>
              <a:ext uri="{FF2B5EF4-FFF2-40B4-BE49-F238E27FC236}">
                <a16:creationId xmlns:a16="http://schemas.microsoft.com/office/drawing/2014/main" id="{EDD20B68-F8A9-7F4A-75A1-DAE6B2D40AF7}"/>
              </a:ext>
            </a:extLst>
          </p:cNvPr>
          <p:cNvSpPr>
            <a:spLocks noGrp="1" noRot="1" noChangeAspect="1" noChangeArrowheads="1" noTextEdit="1"/>
          </p:cNvSpPr>
          <p:nvPr>
            <p:ph type="sldImg" idx="4294967295"/>
          </p:nvPr>
        </p:nvSpPr>
        <p:spPr/>
      </p:sp>
      <p:sp>
        <p:nvSpPr>
          <p:cNvPr id="115715" name="备注占位符 2">
            <a:extLst>
              <a:ext uri="{FF2B5EF4-FFF2-40B4-BE49-F238E27FC236}">
                <a16:creationId xmlns:a16="http://schemas.microsoft.com/office/drawing/2014/main" id="{C3E5CA48-478E-AB2C-781E-91E11101CBDB}"/>
              </a:ext>
            </a:extLst>
          </p:cNvPr>
          <p:cNvSpPr>
            <a:spLocks noGrp="1" noChangeArrowheads="1"/>
          </p:cNvSpPr>
          <p:nvPr>
            <p:ph type="body" idx="4294967295"/>
          </p:nvPr>
        </p:nvSpPr>
        <p:spPr/>
        <p:txBody>
          <a:bodyPr/>
          <a:lstStyle/>
          <a:p>
            <a:endParaRPr lang="zh-CN" altLang="en-US"/>
          </a:p>
        </p:txBody>
      </p:sp>
      <p:sp>
        <p:nvSpPr>
          <p:cNvPr id="115716" name="灯片编号占位符 3">
            <a:extLst>
              <a:ext uri="{FF2B5EF4-FFF2-40B4-BE49-F238E27FC236}">
                <a16:creationId xmlns:a16="http://schemas.microsoft.com/office/drawing/2014/main" id="{D6611851-5EB9-D410-8D57-93655CCF8E7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E8918CAC-DA88-4766-8842-EECA05B68695}" type="slidenum">
              <a:rPr lang="zh-CN" altLang="en-US">
                <a:ea typeface="等线" panose="02010600030101010101" pitchFamily="2" charset="-122"/>
              </a:rPr>
              <a:pPr eaLnBrk="1" hangingPunct="1"/>
              <a:t>27</a:t>
            </a:fld>
            <a:endParaRPr lang="zh-CN" altLang="en-US">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a:extLst>
              <a:ext uri="{FF2B5EF4-FFF2-40B4-BE49-F238E27FC236}">
                <a16:creationId xmlns:a16="http://schemas.microsoft.com/office/drawing/2014/main" id="{2A0A1B39-E952-EBD5-996E-4E1218BD20C6}"/>
              </a:ext>
            </a:extLst>
          </p:cNvPr>
          <p:cNvSpPr>
            <a:spLocks noGrp="1" noRot="1" noChangeAspect="1" noChangeArrowheads="1" noTextEdit="1"/>
          </p:cNvSpPr>
          <p:nvPr>
            <p:ph type="sldImg" idx="4294967295"/>
          </p:nvPr>
        </p:nvSpPr>
        <p:spPr/>
      </p:sp>
      <p:sp>
        <p:nvSpPr>
          <p:cNvPr id="116739" name="备注占位符 2">
            <a:extLst>
              <a:ext uri="{FF2B5EF4-FFF2-40B4-BE49-F238E27FC236}">
                <a16:creationId xmlns:a16="http://schemas.microsoft.com/office/drawing/2014/main" id="{A20ACDD9-6184-620A-6FC3-F7B19BB2DCBF}"/>
              </a:ext>
            </a:extLst>
          </p:cNvPr>
          <p:cNvSpPr>
            <a:spLocks noGrp="1" noChangeArrowheads="1"/>
          </p:cNvSpPr>
          <p:nvPr>
            <p:ph type="body" idx="4294967295"/>
          </p:nvPr>
        </p:nvSpPr>
        <p:spPr/>
        <p:txBody>
          <a:bodyPr/>
          <a:lstStyle/>
          <a:p>
            <a:endParaRPr lang="zh-CN" altLang="en-US"/>
          </a:p>
        </p:txBody>
      </p:sp>
      <p:sp>
        <p:nvSpPr>
          <p:cNvPr id="116740" name="灯片编号占位符 3">
            <a:extLst>
              <a:ext uri="{FF2B5EF4-FFF2-40B4-BE49-F238E27FC236}">
                <a16:creationId xmlns:a16="http://schemas.microsoft.com/office/drawing/2014/main" id="{0F17A96F-7EEB-63F4-33CF-3834D041D72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18C0D80B-E8EC-4713-8199-9ECCAE13C654}" type="slidenum">
              <a:rPr lang="zh-CN" altLang="en-US">
                <a:ea typeface="等线" panose="02010600030101010101" pitchFamily="2" charset="-122"/>
              </a:rPr>
              <a:pPr eaLnBrk="1" hangingPunct="1"/>
              <a:t>28</a:t>
            </a:fld>
            <a:endParaRPr lang="zh-CN" altLang="en-US">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幻灯片图像占位符 1">
            <a:extLst>
              <a:ext uri="{FF2B5EF4-FFF2-40B4-BE49-F238E27FC236}">
                <a16:creationId xmlns:a16="http://schemas.microsoft.com/office/drawing/2014/main" id="{34A65B8D-A483-090E-416A-0434C89FEEF8}"/>
              </a:ext>
            </a:extLst>
          </p:cNvPr>
          <p:cNvSpPr>
            <a:spLocks noGrp="1" noRot="1" noChangeAspect="1" noChangeArrowheads="1" noTextEdit="1"/>
          </p:cNvSpPr>
          <p:nvPr>
            <p:ph type="sldImg" idx="4294967295"/>
          </p:nvPr>
        </p:nvSpPr>
        <p:spPr/>
      </p:sp>
      <p:sp>
        <p:nvSpPr>
          <p:cNvPr id="117763" name="备注占位符 2">
            <a:extLst>
              <a:ext uri="{FF2B5EF4-FFF2-40B4-BE49-F238E27FC236}">
                <a16:creationId xmlns:a16="http://schemas.microsoft.com/office/drawing/2014/main" id="{8F714752-F1DB-CB4A-64F1-425C57F3A1BE}"/>
              </a:ext>
            </a:extLst>
          </p:cNvPr>
          <p:cNvSpPr>
            <a:spLocks noGrp="1" noChangeArrowheads="1"/>
          </p:cNvSpPr>
          <p:nvPr>
            <p:ph type="body" idx="4294967295"/>
          </p:nvPr>
        </p:nvSpPr>
        <p:spPr/>
        <p:txBody>
          <a:bodyPr/>
          <a:lstStyle/>
          <a:p>
            <a:endParaRPr lang="zh-CN" altLang="en-US"/>
          </a:p>
        </p:txBody>
      </p:sp>
      <p:sp>
        <p:nvSpPr>
          <p:cNvPr id="117764" name="灯片编号占位符 3">
            <a:extLst>
              <a:ext uri="{FF2B5EF4-FFF2-40B4-BE49-F238E27FC236}">
                <a16:creationId xmlns:a16="http://schemas.microsoft.com/office/drawing/2014/main" id="{D6B3DD8F-A681-3AE3-7DB2-A630525DDC7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B7759738-06F9-4CAD-B5C5-928A25950AB6}" type="slidenum">
              <a:rPr lang="zh-CN" altLang="en-US">
                <a:ea typeface="等线" panose="02010600030101010101" pitchFamily="2" charset="-122"/>
              </a:rPr>
              <a:pPr eaLnBrk="1" hangingPunct="1"/>
              <a:t>29</a:t>
            </a:fld>
            <a:endParaRPr lang="zh-CN" altLang="en-US">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幻灯片图像占位符 1">
            <a:extLst>
              <a:ext uri="{FF2B5EF4-FFF2-40B4-BE49-F238E27FC236}">
                <a16:creationId xmlns:a16="http://schemas.microsoft.com/office/drawing/2014/main" id="{BC9EEACE-8079-4B7E-FC95-16F1F5BDEBF7}"/>
              </a:ext>
            </a:extLst>
          </p:cNvPr>
          <p:cNvSpPr>
            <a:spLocks noGrp="1" noRot="1" noChangeAspect="1" noChangeArrowheads="1" noTextEdit="1"/>
          </p:cNvSpPr>
          <p:nvPr>
            <p:ph type="sldImg" idx="4294967295"/>
          </p:nvPr>
        </p:nvSpPr>
        <p:spPr/>
      </p:sp>
      <p:sp>
        <p:nvSpPr>
          <p:cNvPr id="118787" name="备注占位符 2">
            <a:extLst>
              <a:ext uri="{FF2B5EF4-FFF2-40B4-BE49-F238E27FC236}">
                <a16:creationId xmlns:a16="http://schemas.microsoft.com/office/drawing/2014/main" id="{34F6325C-D199-F9C1-03FF-1C0529165A78}"/>
              </a:ext>
            </a:extLst>
          </p:cNvPr>
          <p:cNvSpPr>
            <a:spLocks noGrp="1" noChangeArrowheads="1"/>
          </p:cNvSpPr>
          <p:nvPr>
            <p:ph type="body" idx="4294967295"/>
          </p:nvPr>
        </p:nvSpPr>
        <p:spPr/>
        <p:txBody>
          <a:bodyPr/>
          <a:lstStyle/>
          <a:p>
            <a:endParaRPr lang="zh-CN" altLang="en-US"/>
          </a:p>
        </p:txBody>
      </p:sp>
      <p:sp>
        <p:nvSpPr>
          <p:cNvPr id="118788" name="灯片编号占位符 3">
            <a:extLst>
              <a:ext uri="{FF2B5EF4-FFF2-40B4-BE49-F238E27FC236}">
                <a16:creationId xmlns:a16="http://schemas.microsoft.com/office/drawing/2014/main" id="{304B2564-8279-D8B6-3366-8C5D2953618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8C57A96B-B430-485F-9A11-CBE69019ACAD}" type="slidenum">
              <a:rPr lang="zh-CN" altLang="en-US">
                <a:ea typeface="等线" panose="02010600030101010101" pitchFamily="2" charset="-122"/>
              </a:rPr>
              <a:pPr eaLnBrk="1" hangingPunct="1"/>
              <a:t>30</a:t>
            </a:fld>
            <a:endParaRPr lang="zh-CN" altLang="en-US">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31</a:t>
            </a:fld>
            <a:endParaRPr lang="zh-CN" altLang="en-US"/>
          </a:p>
        </p:txBody>
      </p:sp>
    </p:spTree>
    <p:extLst>
      <p:ext uri="{BB962C8B-B14F-4D97-AF65-F5344CB8AC3E}">
        <p14:creationId xmlns:p14="http://schemas.microsoft.com/office/powerpoint/2010/main" val="16775634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a:extLst>
              <a:ext uri="{FF2B5EF4-FFF2-40B4-BE49-F238E27FC236}">
                <a16:creationId xmlns:a16="http://schemas.microsoft.com/office/drawing/2014/main" id="{3F123BEA-8106-698E-9D90-568D63F4C3CD}"/>
              </a:ext>
            </a:extLst>
          </p:cNvPr>
          <p:cNvSpPr>
            <a:spLocks noGrp="1" noRot="1" noChangeAspect="1" noChangeArrowheads="1" noTextEdit="1"/>
          </p:cNvSpPr>
          <p:nvPr>
            <p:ph type="sldImg" idx="4294967295"/>
          </p:nvPr>
        </p:nvSpPr>
        <p:spPr/>
      </p:sp>
      <p:sp>
        <p:nvSpPr>
          <p:cNvPr id="121859" name="备注占位符 2">
            <a:extLst>
              <a:ext uri="{FF2B5EF4-FFF2-40B4-BE49-F238E27FC236}">
                <a16:creationId xmlns:a16="http://schemas.microsoft.com/office/drawing/2014/main" id="{C7F80B37-BAE9-4A9C-D77F-80594ECB4C18}"/>
              </a:ext>
            </a:extLst>
          </p:cNvPr>
          <p:cNvSpPr>
            <a:spLocks noGrp="1" noChangeArrowheads="1"/>
          </p:cNvSpPr>
          <p:nvPr>
            <p:ph type="body" idx="4294967295"/>
          </p:nvPr>
        </p:nvSpPr>
        <p:spPr/>
        <p:txBody>
          <a:bodyPr/>
          <a:lstStyle/>
          <a:p>
            <a:endParaRPr lang="zh-CN" altLang="en-US"/>
          </a:p>
        </p:txBody>
      </p:sp>
      <p:sp>
        <p:nvSpPr>
          <p:cNvPr id="121860" name="灯片编号占位符 3">
            <a:extLst>
              <a:ext uri="{FF2B5EF4-FFF2-40B4-BE49-F238E27FC236}">
                <a16:creationId xmlns:a16="http://schemas.microsoft.com/office/drawing/2014/main" id="{03D43131-3198-F813-C807-F89A04EA659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63CCA577-697D-4ABB-85C7-71A6F3B2895D}" type="slidenum">
              <a:rPr lang="zh-CN" altLang="en-US">
                <a:ea typeface="等线" panose="02010600030101010101" pitchFamily="2" charset="-122"/>
              </a:rPr>
              <a:pPr eaLnBrk="1" hangingPunct="1"/>
              <a:t>32</a:t>
            </a:fld>
            <a:endParaRPr lang="zh-CN" altLang="en-US">
              <a:ea typeface="等线"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a:extLst>
              <a:ext uri="{FF2B5EF4-FFF2-40B4-BE49-F238E27FC236}">
                <a16:creationId xmlns:a16="http://schemas.microsoft.com/office/drawing/2014/main" id="{AA338EB1-5502-541D-3B5A-A6F18B135CC6}"/>
              </a:ext>
            </a:extLst>
          </p:cNvPr>
          <p:cNvSpPr>
            <a:spLocks noGrp="1" noRot="1" noChangeAspect="1" noChangeArrowheads="1" noTextEdit="1"/>
          </p:cNvSpPr>
          <p:nvPr>
            <p:ph type="sldImg" idx="4294967295"/>
          </p:nvPr>
        </p:nvSpPr>
        <p:spPr/>
      </p:sp>
      <p:sp>
        <p:nvSpPr>
          <p:cNvPr id="122883" name="备注占位符 2">
            <a:extLst>
              <a:ext uri="{FF2B5EF4-FFF2-40B4-BE49-F238E27FC236}">
                <a16:creationId xmlns:a16="http://schemas.microsoft.com/office/drawing/2014/main" id="{117126C0-D7F5-B845-6BD9-B1C0C7A54D46}"/>
              </a:ext>
            </a:extLst>
          </p:cNvPr>
          <p:cNvSpPr>
            <a:spLocks noGrp="1" noChangeArrowheads="1"/>
          </p:cNvSpPr>
          <p:nvPr>
            <p:ph type="body" idx="4294967295"/>
          </p:nvPr>
        </p:nvSpPr>
        <p:spPr/>
        <p:txBody>
          <a:bodyPr/>
          <a:lstStyle/>
          <a:p>
            <a:endParaRPr lang="zh-CN" altLang="en-US"/>
          </a:p>
        </p:txBody>
      </p:sp>
      <p:sp>
        <p:nvSpPr>
          <p:cNvPr id="122884" name="灯片编号占位符 3">
            <a:extLst>
              <a:ext uri="{FF2B5EF4-FFF2-40B4-BE49-F238E27FC236}">
                <a16:creationId xmlns:a16="http://schemas.microsoft.com/office/drawing/2014/main" id="{3AFF0D98-70A8-C0B4-D1B6-4F98D059A0F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FEADB13B-D01A-4EFE-9169-A89546E2BBE9}" type="slidenum">
              <a:rPr lang="zh-CN" altLang="en-US">
                <a:ea typeface="等线" panose="02010600030101010101" pitchFamily="2" charset="-122"/>
              </a:rPr>
              <a:pPr eaLnBrk="1" hangingPunct="1"/>
              <a:t>33</a:t>
            </a:fld>
            <a:endParaRPr lang="zh-CN" altLang="en-US">
              <a:ea typeface="等线"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幻灯片图像占位符 1">
            <a:extLst>
              <a:ext uri="{FF2B5EF4-FFF2-40B4-BE49-F238E27FC236}">
                <a16:creationId xmlns:a16="http://schemas.microsoft.com/office/drawing/2014/main" id="{85A6E764-5B69-F570-0DCB-07A5D0BCBACD}"/>
              </a:ext>
            </a:extLst>
          </p:cNvPr>
          <p:cNvSpPr>
            <a:spLocks noGrp="1" noRot="1" noChangeAspect="1" noChangeArrowheads="1" noTextEdit="1"/>
          </p:cNvSpPr>
          <p:nvPr>
            <p:ph type="sldImg" idx="4294967295"/>
          </p:nvPr>
        </p:nvSpPr>
        <p:spPr/>
      </p:sp>
      <p:sp>
        <p:nvSpPr>
          <p:cNvPr id="123907" name="备注占位符 2">
            <a:extLst>
              <a:ext uri="{FF2B5EF4-FFF2-40B4-BE49-F238E27FC236}">
                <a16:creationId xmlns:a16="http://schemas.microsoft.com/office/drawing/2014/main" id="{230E50AF-AB47-D66B-F3DE-7B5C292D296D}"/>
              </a:ext>
            </a:extLst>
          </p:cNvPr>
          <p:cNvSpPr>
            <a:spLocks noGrp="1" noChangeArrowheads="1"/>
          </p:cNvSpPr>
          <p:nvPr>
            <p:ph type="body" idx="4294967295"/>
          </p:nvPr>
        </p:nvSpPr>
        <p:spPr/>
        <p:txBody>
          <a:bodyPr/>
          <a:lstStyle/>
          <a:p>
            <a:endParaRPr lang="zh-CN" altLang="en-US"/>
          </a:p>
        </p:txBody>
      </p:sp>
      <p:sp>
        <p:nvSpPr>
          <p:cNvPr id="123908" name="灯片编号占位符 3">
            <a:extLst>
              <a:ext uri="{FF2B5EF4-FFF2-40B4-BE49-F238E27FC236}">
                <a16:creationId xmlns:a16="http://schemas.microsoft.com/office/drawing/2014/main" id="{F4B0763F-FFF2-67E5-19E1-581EC59165C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DEC4AAEA-87D5-4A39-AF2D-AC376E1D242D}" type="slidenum">
              <a:rPr lang="zh-CN" altLang="en-US">
                <a:ea typeface="等线" panose="02010600030101010101" pitchFamily="2" charset="-122"/>
              </a:rPr>
              <a:pPr eaLnBrk="1" hangingPunct="1"/>
              <a:t>34</a:t>
            </a:fld>
            <a:endParaRPr lang="zh-CN" altLang="en-US">
              <a:ea typeface="等线"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a:extLst>
              <a:ext uri="{FF2B5EF4-FFF2-40B4-BE49-F238E27FC236}">
                <a16:creationId xmlns:a16="http://schemas.microsoft.com/office/drawing/2014/main" id="{0C064110-0037-3F15-2DE9-073007B23DAF}"/>
              </a:ext>
            </a:extLst>
          </p:cNvPr>
          <p:cNvSpPr>
            <a:spLocks noGrp="1" noRot="1" noChangeAspect="1" noChangeArrowheads="1" noTextEdit="1"/>
          </p:cNvSpPr>
          <p:nvPr>
            <p:ph type="sldImg" idx="4294967295"/>
          </p:nvPr>
        </p:nvSpPr>
        <p:spPr/>
      </p:sp>
      <p:sp>
        <p:nvSpPr>
          <p:cNvPr id="124931" name="备注占位符 2">
            <a:extLst>
              <a:ext uri="{FF2B5EF4-FFF2-40B4-BE49-F238E27FC236}">
                <a16:creationId xmlns:a16="http://schemas.microsoft.com/office/drawing/2014/main" id="{F73D1696-3028-4F3C-D44C-ED5756D410B8}"/>
              </a:ext>
            </a:extLst>
          </p:cNvPr>
          <p:cNvSpPr>
            <a:spLocks noGrp="1" noChangeArrowheads="1"/>
          </p:cNvSpPr>
          <p:nvPr>
            <p:ph type="body" idx="4294967295"/>
          </p:nvPr>
        </p:nvSpPr>
        <p:spPr/>
        <p:txBody>
          <a:bodyPr/>
          <a:lstStyle/>
          <a:p>
            <a:endParaRPr lang="zh-CN" altLang="en-US"/>
          </a:p>
        </p:txBody>
      </p:sp>
      <p:sp>
        <p:nvSpPr>
          <p:cNvPr id="124932" name="灯片编号占位符 3">
            <a:extLst>
              <a:ext uri="{FF2B5EF4-FFF2-40B4-BE49-F238E27FC236}">
                <a16:creationId xmlns:a16="http://schemas.microsoft.com/office/drawing/2014/main" id="{D3FA59B7-AE7C-B666-4C47-9D729607803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DCDB23DC-828D-461B-8E89-8F27C77C5448}" type="slidenum">
              <a:rPr lang="zh-CN" altLang="en-US">
                <a:ea typeface="等线" panose="02010600030101010101" pitchFamily="2" charset="-122"/>
              </a:rPr>
              <a:pPr eaLnBrk="1" hangingPunct="1"/>
              <a:t>35</a:t>
            </a:fld>
            <a:endParaRPr lang="zh-CN" altLang="en-US">
              <a:ea typeface="等线"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a:extLst>
              <a:ext uri="{FF2B5EF4-FFF2-40B4-BE49-F238E27FC236}">
                <a16:creationId xmlns:a16="http://schemas.microsoft.com/office/drawing/2014/main" id="{BDC5F340-37CA-AC46-6354-5E0106FA3A00}"/>
              </a:ext>
            </a:extLst>
          </p:cNvPr>
          <p:cNvSpPr>
            <a:spLocks noGrp="1" noRot="1" noChangeAspect="1" noChangeArrowheads="1" noTextEdit="1"/>
          </p:cNvSpPr>
          <p:nvPr>
            <p:ph type="sldImg" idx="4294967295"/>
          </p:nvPr>
        </p:nvSpPr>
        <p:spPr/>
      </p:sp>
      <p:sp>
        <p:nvSpPr>
          <p:cNvPr id="125955" name="备注占位符 2">
            <a:extLst>
              <a:ext uri="{FF2B5EF4-FFF2-40B4-BE49-F238E27FC236}">
                <a16:creationId xmlns:a16="http://schemas.microsoft.com/office/drawing/2014/main" id="{39764731-B383-3DB0-AC31-6F650CE913CC}"/>
              </a:ext>
            </a:extLst>
          </p:cNvPr>
          <p:cNvSpPr>
            <a:spLocks noGrp="1" noChangeArrowheads="1"/>
          </p:cNvSpPr>
          <p:nvPr>
            <p:ph type="body" idx="4294967295"/>
          </p:nvPr>
        </p:nvSpPr>
        <p:spPr/>
        <p:txBody>
          <a:bodyPr/>
          <a:lstStyle/>
          <a:p>
            <a:endParaRPr lang="zh-CN" altLang="en-US"/>
          </a:p>
        </p:txBody>
      </p:sp>
      <p:sp>
        <p:nvSpPr>
          <p:cNvPr id="125956" name="灯片编号占位符 3">
            <a:extLst>
              <a:ext uri="{FF2B5EF4-FFF2-40B4-BE49-F238E27FC236}">
                <a16:creationId xmlns:a16="http://schemas.microsoft.com/office/drawing/2014/main" id="{75E44301-A8A8-D495-B2FB-995EAD5D8DF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4C4455CA-7F90-43FA-9FBF-C42F1777369D}" type="slidenum">
              <a:rPr lang="zh-CN" altLang="en-US">
                <a:ea typeface="等线" panose="02010600030101010101" pitchFamily="2" charset="-122"/>
              </a:rPr>
              <a:pPr eaLnBrk="1" hangingPunct="1"/>
              <a:t>36</a:t>
            </a:fld>
            <a:endParaRPr lang="zh-CN" altLang="en-US">
              <a:ea typeface="等线"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a:extLst>
              <a:ext uri="{FF2B5EF4-FFF2-40B4-BE49-F238E27FC236}">
                <a16:creationId xmlns:a16="http://schemas.microsoft.com/office/drawing/2014/main" id="{059806FF-3419-CCB9-BFA1-E5356CC93123}"/>
              </a:ext>
            </a:extLst>
          </p:cNvPr>
          <p:cNvSpPr>
            <a:spLocks noGrp="1" noRot="1" noChangeAspect="1" noChangeArrowheads="1" noTextEdit="1"/>
          </p:cNvSpPr>
          <p:nvPr>
            <p:ph type="sldImg" idx="4294967295"/>
          </p:nvPr>
        </p:nvSpPr>
        <p:spPr/>
      </p:sp>
      <p:sp>
        <p:nvSpPr>
          <p:cNvPr id="126979" name="备注占位符 2">
            <a:extLst>
              <a:ext uri="{FF2B5EF4-FFF2-40B4-BE49-F238E27FC236}">
                <a16:creationId xmlns:a16="http://schemas.microsoft.com/office/drawing/2014/main" id="{ADE59F2B-C73C-F58C-AA9B-BEF0290BF6BA}"/>
              </a:ext>
            </a:extLst>
          </p:cNvPr>
          <p:cNvSpPr>
            <a:spLocks noGrp="1" noChangeArrowheads="1"/>
          </p:cNvSpPr>
          <p:nvPr>
            <p:ph type="body" idx="4294967295"/>
          </p:nvPr>
        </p:nvSpPr>
        <p:spPr/>
        <p:txBody>
          <a:bodyPr/>
          <a:lstStyle/>
          <a:p>
            <a:endParaRPr lang="zh-CN" altLang="en-US"/>
          </a:p>
        </p:txBody>
      </p:sp>
      <p:sp>
        <p:nvSpPr>
          <p:cNvPr id="126980" name="灯片编号占位符 3">
            <a:extLst>
              <a:ext uri="{FF2B5EF4-FFF2-40B4-BE49-F238E27FC236}">
                <a16:creationId xmlns:a16="http://schemas.microsoft.com/office/drawing/2014/main" id="{34EC19FE-C4BF-0D97-3224-B06A888CCB0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7174FC51-055B-4C23-8B1B-63B0BD789D6D}" type="slidenum">
              <a:rPr lang="zh-CN" altLang="en-US">
                <a:ea typeface="等线" panose="02010600030101010101" pitchFamily="2" charset="-122"/>
              </a:rPr>
              <a:pPr eaLnBrk="1" hangingPunct="1"/>
              <a:t>37</a:t>
            </a:fld>
            <a:endParaRPr lang="zh-CN" altLang="en-US">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F79B7E-8D9D-4559-BA2C-901A5EF4E504}" type="slidenum">
              <a:rPr lang="zh-CN" altLang="en-US" smtClean="0"/>
              <a:t>8</a:t>
            </a:fld>
            <a:endParaRPr lang="zh-CN" altLang="en-US"/>
          </a:p>
        </p:txBody>
      </p:sp>
    </p:spTree>
    <p:extLst>
      <p:ext uri="{BB962C8B-B14F-4D97-AF65-F5344CB8AC3E}">
        <p14:creationId xmlns:p14="http://schemas.microsoft.com/office/powerpoint/2010/main" val="160851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41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a:extLst>
              <a:ext uri="{FF2B5EF4-FFF2-40B4-BE49-F238E27FC236}">
                <a16:creationId xmlns:a16="http://schemas.microsoft.com/office/drawing/2014/main" id="{03DA0DE5-2A7B-8319-4118-8D85E00898CE}"/>
              </a:ext>
            </a:extLst>
          </p:cNvPr>
          <p:cNvSpPr>
            <a:spLocks noGrp="1" noRot="1" noChangeAspect="1" noChangeArrowheads="1" noTextEdit="1"/>
          </p:cNvSpPr>
          <p:nvPr>
            <p:ph type="sldImg" idx="4294967295"/>
          </p:nvPr>
        </p:nvSpPr>
        <p:spPr/>
      </p:sp>
      <p:sp>
        <p:nvSpPr>
          <p:cNvPr id="93187" name="备注占位符 2">
            <a:extLst>
              <a:ext uri="{FF2B5EF4-FFF2-40B4-BE49-F238E27FC236}">
                <a16:creationId xmlns:a16="http://schemas.microsoft.com/office/drawing/2014/main" id="{6CA1B621-FEBE-7CC1-2136-49C9041381CA}"/>
              </a:ext>
            </a:extLst>
          </p:cNvPr>
          <p:cNvSpPr>
            <a:spLocks noGrp="1" noChangeArrowheads="1"/>
          </p:cNvSpPr>
          <p:nvPr>
            <p:ph type="body" idx="4294967295"/>
          </p:nvPr>
        </p:nvSpPr>
        <p:spPr/>
        <p:txBody>
          <a:bodyPr/>
          <a:lstStyle/>
          <a:p>
            <a:endParaRPr lang="zh-CN" altLang="en-US"/>
          </a:p>
        </p:txBody>
      </p:sp>
      <p:sp>
        <p:nvSpPr>
          <p:cNvPr id="93188" name="灯片编号占位符 3">
            <a:extLst>
              <a:ext uri="{FF2B5EF4-FFF2-40B4-BE49-F238E27FC236}">
                <a16:creationId xmlns:a16="http://schemas.microsoft.com/office/drawing/2014/main" id="{065F7EA5-F5C5-F482-6A54-AA615966440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CDCE6304-0DF9-4E40-9DF8-BF81089C44EC}" type="slidenum">
              <a:rPr lang="zh-CN" altLang="en-US">
                <a:ea typeface="等线" panose="02010600030101010101" pitchFamily="2" charset="-122"/>
              </a:rPr>
              <a:pPr eaLnBrk="1" hangingPunct="1"/>
              <a:t>11</a:t>
            </a:fld>
            <a:endParaRPr lang="zh-CN" altLang="en-US">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a:extLst>
              <a:ext uri="{FF2B5EF4-FFF2-40B4-BE49-F238E27FC236}">
                <a16:creationId xmlns:a16="http://schemas.microsoft.com/office/drawing/2014/main" id="{CC63AAE2-5925-3CB8-F9E0-26DC68140234}"/>
              </a:ext>
            </a:extLst>
          </p:cNvPr>
          <p:cNvSpPr>
            <a:spLocks noGrp="1" noRot="1" noChangeAspect="1" noChangeArrowheads="1" noTextEdit="1"/>
          </p:cNvSpPr>
          <p:nvPr>
            <p:ph type="sldImg" idx="4294967295"/>
          </p:nvPr>
        </p:nvSpPr>
        <p:spPr/>
      </p:sp>
      <p:sp>
        <p:nvSpPr>
          <p:cNvPr id="94211" name="备注占位符 2">
            <a:extLst>
              <a:ext uri="{FF2B5EF4-FFF2-40B4-BE49-F238E27FC236}">
                <a16:creationId xmlns:a16="http://schemas.microsoft.com/office/drawing/2014/main" id="{A6F4D20D-E3F6-3D9D-0BF1-6D95BB6B02A1}"/>
              </a:ext>
            </a:extLst>
          </p:cNvPr>
          <p:cNvSpPr>
            <a:spLocks noGrp="1" noChangeArrowheads="1"/>
          </p:cNvSpPr>
          <p:nvPr>
            <p:ph type="body" idx="4294967295"/>
          </p:nvPr>
        </p:nvSpPr>
        <p:spPr/>
        <p:txBody>
          <a:bodyPr/>
          <a:lstStyle/>
          <a:p>
            <a:endParaRPr lang="zh-CN" altLang="en-US"/>
          </a:p>
        </p:txBody>
      </p:sp>
      <p:sp>
        <p:nvSpPr>
          <p:cNvPr id="94212" name="灯片编号占位符 3">
            <a:extLst>
              <a:ext uri="{FF2B5EF4-FFF2-40B4-BE49-F238E27FC236}">
                <a16:creationId xmlns:a16="http://schemas.microsoft.com/office/drawing/2014/main" id="{68871DAF-18C0-BFAB-E410-F7CCE7F70AA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49B2B90F-0E9C-4F06-ADC9-5EFD6288D6E9}" type="slidenum">
              <a:rPr lang="zh-CN" altLang="en-US">
                <a:ea typeface="等线" panose="02010600030101010101" pitchFamily="2" charset="-122"/>
              </a:rPr>
              <a:pPr eaLnBrk="1" hangingPunct="1"/>
              <a:t>12</a:t>
            </a:fld>
            <a:endParaRPr lang="zh-CN" altLang="en-US">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a:extLst>
              <a:ext uri="{FF2B5EF4-FFF2-40B4-BE49-F238E27FC236}">
                <a16:creationId xmlns:a16="http://schemas.microsoft.com/office/drawing/2014/main" id="{FF9837D4-C4FA-8BC6-5E71-55D855208DA3}"/>
              </a:ext>
            </a:extLst>
          </p:cNvPr>
          <p:cNvSpPr>
            <a:spLocks noGrp="1" noRot="1" noChangeAspect="1" noChangeArrowheads="1" noTextEdit="1"/>
          </p:cNvSpPr>
          <p:nvPr>
            <p:ph type="sldImg" idx="4294967295"/>
          </p:nvPr>
        </p:nvSpPr>
        <p:spPr/>
      </p:sp>
      <p:sp>
        <p:nvSpPr>
          <p:cNvPr id="95235" name="备注占位符 2">
            <a:extLst>
              <a:ext uri="{FF2B5EF4-FFF2-40B4-BE49-F238E27FC236}">
                <a16:creationId xmlns:a16="http://schemas.microsoft.com/office/drawing/2014/main" id="{47757B70-B1CA-7C7E-E138-5DD376562E3E}"/>
              </a:ext>
            </a:extLst>
          </p:cNvPr>
          <p:cNvSpPr>
            <a:spLocks noGrp="1" noChangeArrowheads="1"/>
          </p:cNvSpPr>
          <p:nvPr>
            <p:ph type="body" idx="4294967295"/>
          </p:nvPr>
        </p:nvSpPr>
        <p:spPr/>
        <p:txBody>
          <a:bodyPr/>
          <a:lstStyle/>
          <a:p>
            <a:endParaRPr lang="zh-CN" altLang="en-US"/>
          </a:p>
        </p:txBody>
      </p:sp>
      <p:sp>
        <p:nvSpPr>
          <p:cNvPr id="95236" name="灯片编号占位符 3">
            <a:extLst>
              <a:ext uri="{FF2B5EF4-FFF2-40B4-BE49-F238E27FC236}">
                <a16:creationId xmlns:a16="http://schemas.microsoft.com/office/drawing/2014/main" id="{2F1042D7-3E2D-C3A9-7037-E362B815B18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7D5A01F5-A2A2-49CE-95D7-80F038950B06}" type="slidenum">
              <a:rPr lang="zh-CN" altLang="en-US">
                <a:ea typeface="等线" panose="02010600030101010101" pitchFamily="2" charset="-122"/>
              </a:rPr>
              <a:pPr eaLnBrk="1" hangingPunct="1"/>
              <a:t>13</a:t>
            </a:fld>
            <a:endParaRPr lang="zh-CN" altLang="en-US">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a:extLst>
              <a:ext uri="{FF2B5EF4-FFF2-40B4-BE49-F238E27FC236}">
                <a16:creationId xmlns:a16="http://schemas.microsoft.com/office/drawing/2014/main" id="{C9776A11-E0AE-B2D9-8DF5-A08E542AE2C2}"/>
              </a:ext>
            </a:extLst>
          </p:cNvPr>
          <p:cNvSpPr>
            <a:spLocks noGrp="1" noRot="1" noChangeAspect="1" noChangeArrowheads="1" noTextEdit="1"/>
          </p:cNvSpPr>
          <p:nvPr>
            <p:ph type="sldImg" idx="4294967295"/>
          </p:nvPr>
        </p:nvSpPr>
        <p:spPr/>
      </p:sp>
      <p:sp>
        <p:nvSpPr>
          <p:cNvPr id="96259" name="备注占位符 2">
            <a:extLst>
              <a:ext uri="{FF2B5EF4-FFF2-40B4-BE49-F238E27FC236}">
                <a16:creationId xmlns:a16="http://schemas.microsoft.com/office/drawing/2014/main" id="{6E9D33A0-0EFB-242A-66E4-E0EB7767C636}"/>
              </a:ext>
            </a:extLst>
          </p:cNvPr>
          <p:cNvSpPr>
            <a:spLocks noGrp="1" noChangeArrowheads="1"/>
          </p:cNvSpPr>
          <p:nvPr>
            <p:ph type="body" idx="4294967295"/>
          </p:nvPr>
        </p:nvSpPr>
        <p:spPr/>
        <p:txBody>
          <a:bodyPr/>
          <a:lstStyle/>
          <a:p>
            <a:endParaRPr lang="zh-CN" altLang="en-US"/>
          </a:p>
        </p:txBody>
      </p:sp>
      <p:sp>
        <p:nvSpPr>
          <p:cNvPr id="96260" name="灯片编号占位符 3">
            <a:extLst>
              <a:ext uri="{FF2B5EF4-FFF2-40B4-BE49-F238E27FC236}">
                <a16:creationId xmlns:a16="http://schemas.microsoft.com/office/drawing/2014/main" id="{220FBF51-A3E2-0CEB-E5CE-11E9BAE76FA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1E51652E-BF1D-4936-80D0-97A29EDCAC8A}" type="slidenum">
              <a:rPr lang="zh-CN" altLang="en-US">
                <a:ea typeface="等线" panose="02010600030101010101" pitchFamily="2" charset="-122"/>
              </a:rPr>
              <a:pPr eaLnBrk="1" hangingPunct="1"/>
              <a:t>14</a:t>
            </a:fld>
            <a:endParaRPr lang="zh-CN" altLang="en-US">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a:extLst>
              <a:ext uri="{FF2B5EF4-FFF2-40B4-BE49-F238E27FC236}">
                <a16:creationId xmlns:a16="http://schemas.microsoft.com/office/drawing/2014/main" id="{3F048E00-5425-EA1B-D365-AAA71EF7B025}"/>
              </a:ext>
            </a:extLst>
          </p:cNvPr>
          <p:cNvSpPr>
            <a:spLocks noGrp="1" noRot="1" noChangeAspect="1" noChangeArrowheads="1" noTextEdit="1"/>
          </p:cNvSpPr>
          <p:nvPr>
            <p:ph type="sldImg" idx="4294967295"/>
          </p:nvPr>
        </p:nvSpPr>
        <p:spPr/>
      </p:sp>
      <p:sp>
        <p:nvSpPr>
          <p:cNvPr id="97283" name="备注占位符 2">
            <a:extLst>
              <a:ext uri="{FF2B5EF4-FFF2-40B4-BE49-F238E27FC236}">
                <a16:creationId xmlns:a16="http://schemas.microsoft.com/office/drawing/2014/main" id="{0741113F-F47E-A541-0AAB-93CD92854941}"/>
              </a:ext>
            </a:extLst>
          </p:cNvPr>
          <p:cNvSpPr>
            <a:spLocks noGrp="1" noChangeArrowheads="1"/>
          </p:cNvSpPr>
          <p:nvPr>
            <p:ph type="body" idx="4294967295"/>
          </p:nvPr>
        </p:nvSpPr>
        <p:spPr/>
        <p:txBody>
          <a:bodyPr/>
          <a:lstStyle/>
          <a:p>
            <a:endParaRPr lang="zh-CN" altLang="en-US"/>
          </a:p>
        </p:txBody>
      </p:sp>
      <p:sp>
        <p:nvSpPr>
          <p:cNvPr id="97284" name="灯片编号占位符 3">
            <a:extLst>
              <a:ext uri="{FF2B5EF4-FFF2-40B4-BE49-F238E27FC236}">
                <a16:creationId xmlns:a16="http://schemas.microsoft.com/office/drawing/2014/main" id="{E5A8A579-E95E-6E80-06CF-4FF2168A8C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19CE4949-67C4-4C4A-951E-54488458BD74}" type="slidenum">
              <a:rPr lang="zh-CN" altLang="en-US">
                <a:solidFill>
                  <a:srgbClr val="000000"/>
                </a:solidFill>
                <a:ea typeface="等线" panose="02010600030101010101" pitchFamily="2" charset="-122"/>
              </a:rPr>
              <a:pPr eaLnBrk="1" hangingPunct="1"/>
              <a:t>15</a:t>
            </a:fld>
            <a:endParaRPr lang="zh-CN" altLang="en-US">
              <a:solidFill>
                <a:srgbClr val="000000"/>
              </a:solidFill>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a:extLst>
              <a:ext uri="{FF2B5EF4-FFF2-40B4-BE49-F238E27FC236}">
                <a16:creationId xmlns:a16="http://schemas.microsoft.com/office/drawing/2014/main" id="{826463AD-22B7-F0E8-EC9B-FD3CB762D290}"/>
              </a:ext>
            </a:extLst>
          </p:cNvPr>
          <p:cNvSpPr>
            <a:spLocks noGrp="1" noRot="1" noChangeAspect="1" noChangeArrowheads="1" noTextEdit="1"/>
          </p:cNvSpPr>
          <p:nvPr>
            <p:ph type="sldImg" idx="4294967295"/>
          </p:nvPr>
        </p:nvSpPr>
        <p:spPr/>
      </p:sp>
      <p:sp>
        <p:nvSpPr>
          <p:cNvPr id="99331" name="备注占位符 2">
            <a:extLst>
              <a:ext uri="{FF2B5EF4-FFF2-40B4-BE49-F238E27FC236}">
                <a16:creationId xmlns:a16="http://schemas.microsoft.com/office/drawing/2014/main" id="{8C8D6687-7F53-6D44-CBB8-75C764F6054A}"/>
              </a:ext>
            </a:extLst>
          </p:cNvPr>
          <p:cNvSpPr>
            <a:spLocks noGrp="1" noChangeArrowheads="1"/>
          </p:cNvSpPr>
          <p:nvPr>
            <p:ph type="body" idx="4294967295"/>
          </p:nvPr>
        </p:nvSpPr>
        <p:spPr/>
        <p:txBody>
          <a:bodyPr/>
          <a:lstStyle/>
          <a:p>
            <a:endParaRPr lang="zh-CN" altLang="en-US"/>
          </a:p>
        </p:txBody>
      </p:sp>
      <p:sp>
        <p:nvSpPr>
          <p:cNvPr id="99332" name="灯片编号占位符 3">
            <a:extLst>
              <a:ext uri="{FF2B5EF4-FFF2-40B4-BE49-F238E27FC236}">
                <a16:creationId xmlns:a16="http://schemas.microsoft.com/office/drawing/2014/main" id="{424A5731-7DB0-C368-7907-20674EE4345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eaLnBrk="1" hangingPunct="1"/>
            <a:fld id="{D405B334-D9F8-4674-8605-B3360DB95FE6}" type="slidenum">
              <a:rPr lang="zh-CN" altLang="en-US">
                <a:ea typeface="等线" panose="02010600030101010101" pitchFamily="2" charset="-122"/>
              </a:rPr>
              <a:pPr eaLnBrk="1" hangingPunct="1"/>
              <a:t>16</a:t>
            </a:fld>
            <a:endParaRPr lang="zh-CN" altLang="en-US">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D39D02C-6CED-BB57-8FFF-3A0E91B05054}"/>
              </a:ext>
            </a:extLst>
          </p:cNvPr>
          <p:cNvSpPr/>
          <p:nvPr/>
        </p:nvSpPr>
        <p:spPr>
          <a:xfrm>
            <a:off x="-336551" y="-100012"/>
            <a:ext cx="12769851" cy="7416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800"/>
          </a:p>
        </p:txBody>
      </p:sp>
      <p:sp>
        <p:nvSpPr>
          <p:cNvPr id="3" name="日期占位符 1">
            <a:extLst>
              <a:ext uri="{FF2B5EF4-FFF2-40B4-BE49-F238E27FC236}">
                <a16:creationId xmlns:a16="http://schemas.microsoft.com/office/drawing/2014/main" id="{9F275B3F-9022-8F54-8470-07E9C07C70BC}"/>
              </a:ext>
            </a:extLst>
          </p:cNvPr>
          <p:cNvSpPr>
            <a:spLocks noGrp="1"/>
          </p:cNvSpPr>
          <p:nvPr>
            <p:ph type="dt" sz="half" idx="10"/>
          </p:nvPr>
        </p:nvSpPr>
        <p:spPr/>
        <p:txBody>
          <a:bodyPr/>
          <a:lstStyle>
            <a:lvl1pPr>
              <a:defRPr/>
            </a:lvl1pPr>
          </a:lstStyle>
          <a:p>
            <a:pPr>
              <a:defRPr/>
            </a:pPr>
            <a:endParaRPr lang="en-US" altLang="zh-CN"/>
          </a:p>
        </p:txBody>
      </p:sp>
      <p:sp>
        <p:nvSpPr>
          <p:cNvPr id="4" name="页脚占位符 2">
            <a:extLst>
              <a:ext uri="{FF2B5EF4-FFF2-40B4-BE49-F238E27FC236}">
                <a16:creationId xmlns:a16="http://schemas.microsoft.com/office/drawing/2014/main" id="{6AFD3239-1B07-151C-5E2D-8BF95C354BB6}"/>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3">
            <a:extLst>
              <a:ext uri="{FF2B5EF4-FFF2-40B4-BE49-F238E27FC236}">
                <a16:creationId xmlns:a16="http://schemas.microsoft.com/office/drawing/2014/main" id="{F24CB27B-33D0-2643-C767-C8AC774BE188}"/>
              </a:ext>
            </a:extLst>
          </p:cNvPr>
          <p:cNvSpPr>
            <a:spLocks noGrp="1"/>
          </p:cNvSpPr>
          <p:nvPr>
            <p:ph type="sldNum" sz="quarter" idx="12"/>
          </p:nvPr>
        </p:nvSpPr>
        <p:spPr/>
        <p:txBody>
          <a:bodyPr/>
          <a:lstStyle>
            <a:lvl1pPr>
              <a:defRPr/>
            </a:lvl1pPr>
          </a:lstStyle>
          <a:p>
            <a:fld id="{A4885CFB-9CF1-4A1F-BAD0-8A3760558674}" type="slidenum">
              <a:rPr lang="zh-CN" altLang="en-US"/>
              <a:pPr/>
              <a:t>‹#›</a:t>
            </a:fld>
            <a:endParaRPr lang="en-US" altLang="zh-CN"/>
          </a:p>
        </p:txBody>
      </p:sp>
    </p:spTree>
    <p:extLst>
      <p:ext uri="{BB962C8B-B14F-4D97-AF65-F5344CB8AC3E}">
        <p14:creationId xmlns:p14="http://schemas.microsoft.com/office/powerpoint/2010/main" val="3362358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78E79EE-138C-66C2-A5A9-268627E16C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343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a:extLst>
              <a:ext uri="{FF2B5EF4-FFF2-40B4-BE49-F238E27FC236}">
                <a16:creationId xmlns:a16="http://schemas.microsoft.com/office/drawing/2014/main" id="{5FED6B2B-48F8-79E9-CC22-617540F84392}"/>
              </a:ext>
            </a:extLst>
          </p:cNvPr>
          <p:cNvSpPr>
            <a:spLocks noGrp="1"/>
          </p:cNvSpPr>
          <p:nvPr>
            <p:ph type="dt" sz="half" idx="10"/>
          </p:nvPr>
        </p:nvSpPr>
        <p:spPr/>
        <p:txBody>
          <a:bodyPr/>
          <a:lstStyle>
            <a:lvl1pPr>
              <a:defRPr/>
            </a:lvl1pPr>
          </a:lstStyle>
          <a:p>
            <a:pPr>
              <a:defRPr/>
            </a:pPr>
            <a:endParaRPr lang="en-US" altLang="zh-CN"/>
          </a:p>
        </p:txBody>
      </p:sp>
      <p:sp>
        <p:nvSpPr>
          <p:cNvPr id="4" name="页脚占位符 2">
            <a:extLst>
              <a:ext uri="{FF2B5EF4-FFF2-40B4-BE49-F238E27FC236}">
                <a16:creationId xmlns:a16="http://schemas.microsoft.com/office/drawing/2014/main" id="{25C88C5B-6A77-782E-7076-FDC61D694DBA}"/>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3">
            <a:extLst>
              <a:ext uri="{FF2B5EF4-FFF2-40B4-BE49-F238E27FC236}">
                <a16:creationId xmlns:a16="http://schemas.microsoft.com/office/drawing/2014/main" id="{58B87451-BB2B-5E55-9E9B-6F5BF3BDA984}"/>
              </a:ext>
            </a:extLst>
          </p:cNvPr>
          <p:cNvSpPr>
            <a:spLocks noGrp="1"/>
          </p:cNvSpPr>
          <p:nvPr>
            <p:ph type="sldNum" sz="quarter" idx="12"/>
          </p:nvPr>
        </p:nvSpPr>
        <p:spPr/>
        <p:txBody>
          <a:bodyPr/>
          <a:lstStyle>
            <a:lvl1pPr>
              <a:defRPr/>
            </a:lvl1pPr>
          </a:lstStyle>
          <a:p>
            <a:fld id="{7BC94424-56D6-46DC-B66A-838C7E46C835}" type="slidenum">
              <a:rPr lang="zh-CN" altLang="en-US"/>
              <a:pPr/>
              <a:t>‹#›</a:t>
            </a:fld>
            <a:endParaRPr lang="en-US" altLang="zh-CN"/>
          </a:p>
        </p:txBody>
      </p:sp>
    </p:spTree>
    <p:extLst>
      <p:ext uri="{BB962C8B-B14F-4D97-AF65-F5344CB8AC3E}">
        <p14:creationId xmlns:p14="http://schemas.microsoft.com/office/powerpoint/2010/main" val="2815378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20"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mc:AlternateContent xmlns:mc="http://schemas.openxmlformats.org/markup-compatibility/2006" xmlns:p14="http://schemas.microsoft.com/office/powerpoint/2010/main">
    <mc:Choice Requires="p14">
      <p:transition spd="slow"/>
    </mc:Choice>
    <mc:Fallback xmlns="">
      <p:transition spd="slow"/>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7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7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40.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media/image8.png"/><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5" Type="http://schemas.openxmlformats.org/officeDocument/2006/relationships/tags" Target="../tags/tag76.xml"/><Relationship Id="rId15" Type="http://schemas.openxmlformats.org/officeDocument/2006/relationships/image" Target="../media/image10.jpeg"/><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image" Target="../media/image9.sv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77596" cy="315663"/>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主讲人：李小杭</a:t>
              </a: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en-US" altLang="zh-CN" sz="3200" b="1" dirty="0">
                    <a:solidFill>
                      <a:schemeClr val="bg1"/>
                    </a:solidFill>
                    <a:latin typeface="微软雅黑" panose="020B0503020204020204" charset="-122"/>
                    <a:ea typeface="微软雅黑" panose="020B0503020204020204" charset="-122"/>
                  </a:rPr>
                  <a:t>《</a:t>
                </a:r>
                <a:r>
                  <a:rPr lang="zh-CN" altLang="en-US" sz="3200" b="1" dirty="0">
                    <a:solidFill>
                      <a:schemeClr val="bg1"/>
                    </a:solidFill>
                    <a:latin typeface="微软雅黑" panose="020B0503020204020204" charset="-122"/>
                    <a:ea typeface="微软雅黑" panose="020B0503020204020204" charset="-122"/>
                  </a:rPr>
                  <a:t>保险基础与实务</a:t>
                </a:r>
                <a:r>
                  <a:rPr lang="en-US" altLang="zh-CN" sz="3200" b="1" dirty="0">
                    <a:solidFill>
                      <a:schemeClr val="bg1"/>
                    </a:solidFill>
                    <a:latin typeface="微软雅黑" panose="020B0503020204020204" charset="-122"/>
                    <a:ea typeface="微软雅黑" panose="020B0503020204020204" charset="-122"/>
                  </a:rPr>
                  <a:t>》</a:t>
                </a:r>
                <a:endParaRPr lang="zh-CN" altLang="en-US" sz="3200" b="1" dirty="0">
                  <a:solidFill>
                    <a:schemeClr val="bg1"/>
                  </a:solidFill>
                  <a:latin typeface="微软雅黑" panose="020B0503020204020204" charset="-122"/>
                  <a:ea typeface="微软雅黑" panose="020B0503020204020204" charset="-122"/>
                </a:endParaRP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533839" y="1161155"/>
            <a:ext cx="10443886" cy="1323439"/>
          </a:xfrm>
          <a:prstGeom prst="rect">
            <a:avLst/>
          </a:prstGeom>
          <a:noFill/>
        </p:spPr>
        <p:txBody>
          <a:bodyPr wrap="none" rtlCol="0">
            <a:spAutoFit/>
          </a:bodyPr>
          <a:lstStyle/>
          <a:p>
            <a:pPr algn="r"/>
            <a:r>
              <a:rPr lang="zh-CN" altLang="en-US" sz="8000" b="1">
                <a:solidFill>
                  <a:srgbClr val="376092"/>
                </a:solidFill>
                <a:latin typeface="微软雅黑" panose="020B0503020204020204" charset="-122"/>
                <a:ea typeface="微软雅黑" panose="020B0503020204020204" charset="-122"/>
              </a:rPr>
              <a:t>项目三：</a:t>
            </a:r>
            <a:r>
              <a:rPr lang="zh-CN" altLang="en-US" sz="8000" b="1" dirty="0">
                <a:solidFill>
                  <a:srgbClr val="376092"/>
                </a:solidFill>
                <a:latin typeface="微软雅黑" panose="020B0503020204020204" charset="-122"/>
                <a:ea typeface="微软雅黑" panose="020B0503020204020204" charset="-122"/>
              </a:rPr>
              <a:t>人身保险初探</a:t>
            </a:r>
            <a:endParaRPr lang="zh-CN" sz="8000" b="1" dirty="0">
              <a:solidFill>
                <a:srgbClr val="37609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27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8E757-AB8D-1ADA-8690-787253CBA25D}"/>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二、传统型人寿保险</a:t>
            </a:r>
            <a:endParaRPr lang="zh-CN" altLang="en-US" sz="4265" dirty="0"/>
          </a:p>
        </p:txBody>
      </p:sp>
      <p:cxnSp>
        <p:nvCxnSpPr>
          <p:cNvPr id="3" name="直接连接符 2">
            <a:extLst>
              <a:ext uri="{FF2B5EF4-FFF2-40B4-BE49-F238E27FC236}">
                <a16:creationId xmlns:a16="http://schemas.microsoft.com/office/drawing/2014/main" id="{1328FEE1-09CA-CAE1-00D0-9425B7C63858}"/>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082EC8F-74B4-BDE5-0B86-B914E580A9E1}"/>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CB930407-2462-A78C-EF86-C110F8ADCF1D}"/>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20398564-D61C-0405-8D59-D4F7752D4D94}"/>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40084DF4-6C6D-A71E-62B5-374653E48D42}"/>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776FF45-8A45-5B5B-6E5E-40A2F82C0906}"/>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7D62F3-86DE-9859-EF74-804A0554520A}"/>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536E97DA-35F0-E31A-E929-E53B348081B5}"/>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7A3B0E5D-83EC-6402-4679-DB106DABF2C9}"/>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
        <p:nvSpPr>
          <p:cNvPr id="16" name="Rectangle 5">
            <a:extLst>
              <a:ext uri="{FF2B5EF4-FFF2-40B4-BE49-F238E27FC236}">
                <a16:creationId xmlns:a16="http://schemas.microsoft.com/office/drawing/2014/main" id="{464C1B2B-3F8B-4402-56E0-0BDAB692697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0596" name="图片 4">
            <a:extLst>
              <a:ext uri="{FF2B5EF4-FFF2-40B4-BE49-F238E27FC236}">
                <a16:creationId xmlns:a16="http://schemas.microsoft.com/office/drawing/2014/main" id="{7664C46B-72FD-9CED-9EBF-D191CEF0DE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452" y="1777932"/>
            <a:ext cx="8421584" cy="398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6">
            <a:extLst>
              <a:ext uri="{FF2B5EF4-FFF2-40B4-BE49-F238E27FC236}">
                <a16:creationId xmlns:a16="http://schemas.microsoft.com/office/drawing/2014/main" id="{17E0EDE8-529B-9B62-181D-A7DD46F91E3B}"/>
              </a:ext>
            </a:extLst>
          </p:cNvPr>
          <p:cNvSpPr>
            <a:spLocks noChangeArrowheads="1"/>
          </p:cNvSpPr>
          <p:nvPr/>
        </p:nvSpPr>
        <p:spPr bwMode="auto">
          <a:xfrm>
            <a:off x="1579730" y="6039446"/>
            <a:ext cx="11111597" cy="580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0" fontAlgn="base">
              <a:lnSpc>
                <a:spcPct val="150000"/>
              </a:lnSpc>
              <a:spcBef>
                <a:spcPct val="0"/>
              </a:spcBef>
              <a:spcAft>
                <a:spcPct val="0"/>
              </a:spcAft>
              <a:buClrTx/>
              <a:buSzTx/>
              <a:buFontTx/>
              <a:buNone/>
              <a:tabLst/>
            </a:pPr>
            <a:r>
              <a:rPr lang="zh-CN" altLang="en-US" sz="2400" spc="150" dirty="0">
                <a:solidFill>
                  <a:srgbClr val="000000">
                    <a:lumMod val="65000"/>
                    <a:lumOff val="35000"/>
                  </a:srgbClr>
                </a:solidFill>
                <a:latin typeface="Arial"/>
                <a:ea typeface="微软雅黑"/>
              </a:rPr>
              <a:t>传统型人寿保险是指仅具有保障功能和储蓄功能的人寿保险。</a:t>
            </a:r>
            <a:endParaRPr lang="zh-CN" altLang="zh-CN" sz="2400" spc="150" dirty="0">
              <a:solidFill>
                <a:srgbClr val="000000">
                  <a:lumMod val="65000"/>
                  <a:lumOff val="35000"/>
                </a:srgbClr>
              </a:solidFill>
              <a:latin typeface="Arial"/>
              <a:ea typeface="微软雅黑"/>
            </a:endParaRPr>
          </a:p>
        </p:txBody>
      </p:sp>
    </p:spTree>
    <p:extLst>
      <p:ext uri="{BB962C8B-B14F-4D97-AF65-F5344CB8AC3E}">
        <p14:creationId xmlns:p14="http://schemas.microsoft.com/office/powerpoint/2010/main" val="24773322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6">
            <a:extLst>
              <a:ext uri="{FF2B5EF4-FFF2-40B4-BE49-F238E27FC236}">
                <a16:creationId xmlns:a16="http://schemas.microsoft.com/office/drawing/2014/main" id="{9CDBBA3A-C84B-B0E4-8F0A-EDF992D84552}"/>
              </a:ext>
            </a:extLst>
          </p:cNvPr>
          <p:cNvSpPr>
            <a:spLocks noChangeArrowheads="1"/>
          </p:cNvSpPr>
          <p:nvPr/>
        </p:nvSpPr>
        <p:spPr bwMode="auto">
          <a:xfrm>
            <a:off x="5141914" y="749301"/>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死亡保险</a:t>
            </a:r>
            <a:endParaRPr lang="zh-CN" altLang="en-US" sz="2800">
              <a:latin typeface="黑体" panose="02010609060101010101" pitchFamily="49" charset="-122"/>
              <a:ea typeface="黑体" panose="02010609060101010101" pitchFamily="49" charset="-122"/>
            </a:endParaRPr>
          </a:p>
        </p:txBody>
      </p:sp>
      <p:sp>
        <p:nvSpPr>
          <p:cNvPr id="38915" name="矩形 2">
            <a:extLst>
              <a:ext uri="{FF2B5EF4-FFF2-40B4-BE49-F238E27FC236}">
                <a16:creationId xmlns:a16="http://schemas.microsoft.com/office/drawing/2014/main" id="{AE58A417-A179-3FBC-167F-E2295775307C}"/>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32772" name="矩形 3">
            <a:extLst>
              <a:ext uri="{FF2B5EF4-FFF2-40B4-BE49-F238E27FC236}">
                <a16:creationId xmlns:a16="http://schemas.microsoft.com/office/drawing/2014/main" id="{55C5E42D-DE36-E735-9F22-89A0808EAF29}"/>
              </a:ext>
            </a:extLst>
          </p:cNvPr>
          <p:cNvSpPr>
            <a:spLocks noChangeArrowheads="1"/>
          </p:cNvSpPr>
          <p:nvPr/>
        </p:nvSpPr>
        <p:spPr bwMode="auto">
          <a:xfrm>
            <a:off x="1882775" y="1412876"/>
            <a:ext cx="842645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dirty="0">
                <a:latin typeface="楷体" panose="02010609060101010101" pitchFamily="49" charset="-122"/>
                <a:ea typeface="楷体" panose="02010609060101010101" pitchFamily="49" charset="-122"/>
              </a:rPr>
              <a:t>　　死亡保险是指以</a:t>
            </a:r>
            <a:r>
              <a:rPr lang="zh-CN" altLang="en-US" sz="2000" u="sng" dirty="0">
                <a:latin typeface="楷体" panose="02010609060101010101" pitchFamily="49" charset="-122"/>
                <a:ea typeface="楷体" panose="02010609060101010101" pitchFamily="49" charset="-122"/>
              </a:rPr>
              <a:t>被保险人的死亡</a:t>
            </a:r>
            <a:r>
              <a:rPr lang="zh-CN" altLang="en-US" sz="2000" dirty="0">
                <a:latin typeface="楷体" panose="02010609060101010101" pitchFamily="49" charset="-122"/>
                <a:ea typeface="楷体" panose="02010609060101010101" pitchFamily="49" charset="-122"/>
              </a:rPr>
              <a:t>为给付保险金条件的人寿保险。死亡保险又分为</a:t>
            </a:r>
            <a:r>
              <a:rPr lang="zh-CN" altLang="en-US" sz="2000" u="sng" dirty="0">
                <a:latin typeface="楷体" panose="02010609060101010101" pitchFamily="49" charset="-122"/>
                <a:ea typeface="楷体" panose="02010609060101010101" pitchFamily="49" charset="-122"/>
              </a:rPr>
              <a:t>定期死亡保险</a:t>
            </a:r>
            <a:r>
              <a:rPr lang="zh-CN" altLang="en-US" sz="2000" dirty="0">
                <a:latin typeface="楷体" panose="02010609060101010101" pitchFamily="49" charset="-122"/>
                <a:ea typeface="楷体" panose="02010609060101010101" pitchFamily="49" charset="-122"/>
              </a:rPr>
              <a:t>和</a:t>
            </a:r>
            <a:r>
              <a:rPr lang="zh-CN" altLang="en-US" sz="2000" u="sng" dirty="0">
                <a:latin typeface="楷体" panose="02010609060101010101" pitchFamily="49" charset="-122"/>
                <a:ea typeface="楷体" panose="02010609060101010101" pitchFamily="49" charset="-122"/>
              </a:rPr>
              <a:t>终身死亡保险</a:t>
            </a:r>
            <a:r>
              <a:rPr lang="zh-CN" altLang="en-US" sz="2000" dirty="0">
                <a:latin typeface="楷体" panose="02010609060101010101" pitchFamily="49" charset="-122"/>
                <a:ea typeface="楷体" panose="02010609060101010101" pitchFamily="49" charset="-122"/>
              </a:rPr>
              <a:t>。</a:t>
            </a:r>
          </a:p>
          <a:p>
            <a:pPr>
              <a:lnSpc>
                <a:spcPct val="110000"/>
              </a:lnSpc>
              <a:spcAft>
                <a:spcPts val="500"/>
              </a:spcAft>
            </a:pPr>
            <a:r>
              <a:rPr lang="zh-CN" altLang="en-US" sz="2000" dirty="0">
                <a:latin typeface="楷体" panose="02010609060101010101" pitchFamily="49" charset="-122"/>
                <a:ea typeface="楷体" panose="02010609060101010101" pitchFamily="49" charset="-122"/>
              </a:rPr>
              <a:t>　　</a:t>
            </a:r>
            <a:r>
              <a:rPr lang="en-US" altLang="zh-CN" sz="2000" dirty="0">
                <a:solidFill>
                  <a:srgbClr val="C00000"/>
                </a:solidFill>
                <a:latin typeface="楷体" panose="02010609060101010101" pitchFamily="49" charset="-122"/>
                <a:ea typeface="楷体" panose="02010609060101010101" pitchFamily="49" charset="-122"/>
              </a:rPr>
              <a:t>1. </a:t>
            </a:r>
            <a:r>
              <a:rPr lang="zh-CN" altLang="en-US" sz="2000" dirty="0">
                <a:solidFill>
                  <a:srgbClr val="C00000"/>
                </a:solidFill>
                <a:latin typeface="楷体" panose="02010609060101010101" pitchFamily="49" charset="-122"/>
                <a:ea typeface="楷体" panose="02010609060101010101" pitchFamily="49" charset="-122"/>
              </a:rPr>
              <a:t>定期死亡保险（又称定期寿险）</a:t>
            </a:r>
            <a:r>
              <a:rPr lang="zh-CN" altLang="en-US" sz="2000" dirty="0">
                <a:latin typeface="楷体" panose="02010609060101010101" pitchFamily="49" charset="-122"/>
                <a:ea typeface="楷体" panose="02010609060101010101" pitchFamily="49" charset="-122"/>
              </a:rPr>
              <a:t>。是指在保险合同中规定一定时期为保险有效期，若被保险人在约定期限内死亡，保险人即给付受益人约定的保险金；如果被保险人在保险期限届满时仍然生存，保险合同即行终止，保险人无给付保险金的义务，亦不退还已收取的保险费。</a:t>
            </a:r>
            <a:endParaRPr lang="en-US" altLang="zh-CN" sz="2000" dirty="0">
              <a:latin typeface="楷体" panose="02010609060101010101" pitchFamily="49" charset="-122"/>
              <a:ea typeface="楷体" panose="02010609060101010101" pitchFamily="49"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2772">
                                            <p:txEl>
                                              <p:pRg st="1" end="1"/>
                                            </p:txEl>
                                          </p:spTgt>
                                        </p:tgtEl>
                                        <p:attrNameLst>
                                          <p:attrName>style.visibility</p:attrName>
                                        </p:attrNameLst>
                                      </p:cBhvr>
                                      <p:to>
                                        <p:strVal val="visible"/>
                                      </p:to>
                                    </p:set>
                                    <p:animEffect transition="in" filter="wipe(down)">
                                      <p:cBhvr>
                                        <p:cTn id="7" dur="500"/>
                                        <p:tgtEl>
                                          <p:spTgt spid="3277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6">
            <a:extLst>
              <a:ext uri="{FF2B5EF4-FFF2-40B4-BE49-F238E27FC236}">
                <a16:creationId xmlns:a16="http://schemas.microsoft.com/office/drawing/2014/main" id="{8B549658-B350-E3D4-4F33-BBC6A30E144E}"/>
              </a:ext>
            </a:extLst>
          </p:cNvPr>
          <p:cNvSpPr>
            <a:spLocks noChangeArrowheads="1"/>
          </p:cNvSpPr>
          <p:nvPr/>
        </p:nvSpPr>
        <p:spPr bwMode="auto">
          <a:xfrm>
            <a:off x="5141914" y="749301"/>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死亡保险</a:t>
            </a:r>
            <a:endParaRPr lang="zh-CN" altLang="en-US" sz="2800">
              <a:latin typeface="黑体" panose="02010609060101010101" pitchFamily="49" charset="-122"/>
              <a:ea typeface="黑体" panose="02010609060101010101" pitchFamily="49" charset="-122"/>
            </a:endParaRPr>
          </a:p>
        </p:txBody>
      </p:sp>
      <p:sp>
        <p:nvSpPr>
          <p:cNvPr id="40963" name="矩形 2">
            <a:extLst>
              <a:ext uri="{FF2B5EF4-FFF2-40B4-BE49-F238E27FC236}">
                <a16:creationId xmlns:a16="http://schemas.microsoft.com/office/drawing/2014/main" id="{6A97FC01-3586-749A-4F34-FD8ECC77248B}"/>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32772" name="矩形 3">
            <a:extLst>
              <a:ext uri="{FF2B5EF4-FFF2-40B4-BE49-F238E27FC236}">
                <a16:creationId xmlns:a16="http://schemas.microsoft.com/office/drawing/2014/main" id="{0C7621E7-3CAE-3D9F-4AD4-1ADED485C238}"/>
              </a:ext>
            </a:extLst>
          </p:cNvPr>
          <p:cNvSpPr>
            <a:spLocks noChangeArrowheads="1"/>
          </p:cNvSpPr>
          <p:nvPr/>
        </p:nvSpPr>
        <p:spPr bwMode="auto">
          <a:xfrm>
            <a:off x="1882775" y="1412875"/>
            <a:ext cx="84264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latin typeface="楷体" panose="02010609060101010101" pitchFamily="49" charset="-122"/>
                <a:ea typeface="楷体" panose="02010609060101010101" pitchFamily="49" charset="-122"/>
              </a:rPr>
              <a:t>　　死亡保险是指以</a:t>
            </a:r>
            <a:r>
              <a:rPr lang="zh-CN" altLang="en-US" sz="2000" u="sng">
                <a:latin typeface="楷体" panose="02010609060101010101" pitchFamily="49" charset="-122"/>
                <a:ea typeface="楷体" panose="02010609060101010101" pitchFamily="49" charset="-122"/>
              </a:rPr>
              <a:t>被保险人的死亡</a:t>
            </a:r>
            <a:r>
              <a:rPr lang="zh-CN" altLang="en-US" sz="2000">
                <a:latin typeface="楷体" panose="02010609060101010101" pitchFamily="49" charset="-122"/>
                <a:ea typeface="楷体" panose="02010609060101010101" pitchFamily="49" charset="-122"/>
              </a:rPr>
              <a:t>为给付保险金条件的人寿保险。死亡保险又分为</a:t>
            </a:r>
            <a:r>
              <a:rPr lang="zh-CN" altLang="en-US" sz="2000" u="sng">
                <a:latin typeface="楷体" panose="02010609060101010101" pitchFamily="49" charset="-122"/>
                <a:ea typeface="楷体" panose="02010609060101010101" pitchFamily="49" charset="-122"/>
              </a:rPr>
              <a:t>定期死亡保险</a:t>
            </a:r>
            <a:r>
              <a:rPr lang="zh-CN" altLang="en-US" sz="2000">
                <a:latin typeface="楷体" panose="02010609060101010101" pitchFamily="49" charset="-122"/>
                <a:ea typeface="楷体" panose="02010609060101010101" pitchFamily="49" charset="-122"/>
              </a:rPr>
              <a:t>和</a:t>
            </a:r>
            <a:r>
              <a:rPr lang="zh-CN" altLang="en-US" sz="2000" u="sng">
                <a:latin typeface="楷体" panose="02010609060101010101" pitchFamily="49" charset="-122"/>
                <a:ea typeface="楷体" panose="02010609060101010101" pitchFamily="49" charset="-122"/>
              </a:rPr>
              <a:t>终身死亡保险</a:t>
            </a:r>
            <a:r>
              <a:rPr lang="zh-CN" altLang="en-US" sz="2000">
                <a:latin typeface="楷体" panose="02010609060101010101" pitchFamily="49" charset="-122"/>
                <a:ea typeface="楷体" panose="02010609060101010101" pitchFamily="49" charset="-122"/>
              </a:rPr>
              <a:t>。</a:t>
            </a:r>
          </a:p>
          <a:p>
            <a:pPr>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solidFill>
                  <a:srgbClr val="C00000"/>
                </a:solidFill>
                <a:latin typeface="楷体" panose="02010609060101010101" pitchFamily="49" charset="-122"/>
                <a:ea typeface="楷体" panose="02010609060101010101" pitchFamily="49" charset="-122"/>
              </a:rPr>
              <a:t>1. </a:t>
            </a:r>
            <a:r>
              <a:rPr lang="zh-CN" altLang="en-US" sz="2000">
                <a:solidFill>
                  <a:srgbClr val="C00000"/>
                </a:solidFill>
                <a:latin typeface="楷体" panose="02010609060101010101" pitchFamily="49" charset="-122"/>
                <a:ea typeface="楷体" panose="02010609060101010101" pitchFamily="49" charset="-122"/>
              </a:rPr>
              <a:t>定期死亡保险（又称定期寿险）</a:t>
            </a:r>
            <a:r>
              <a:rPr lang="zh-CN" altLang="en-US" sz="2000">
                <a:latin typeface="楷体" panose="02010609060101010101" pitchFamily="49" charset="-122"/>
                <a:ea typeface="楷体" panose="02010609060101010101" pitchFamily="49" charset="-122"/>
              </a:rPr>
              <a:t>。是指在保险合同中规定一定时期为保险有效期，若被保险人在约定期限内死亡，保险人即给付受益人约定的保险金；如果被保险人在保险期限届满时仍然生存，保险合同即行终止，保险人无给付保险金的义务，亦不退还已收取的保险费。</a:t>
            </a:r>
            <a:endParaRPr lang="en-US" altLang="zh-CN" sz="2000">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70C0"/>
                </a:solidFill>
                <a:latin typeface="楷体" panose="02010609060101010101" pitchFamily="49" charset="-122"/>
                <a:ea typeface="楷体" panose="02010609060101010101" pitchFamily="49" charset="-122"/>
              </a:rPr>
              <a:t>　　优点：消费型保险。低保费高保障，保险期限灵活。</a:t>
            </a:r>
            <a:endParaRPr lang="en-US" altLang="zh-CN" sz="2000">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2772">
                                            <p:txEl>
                                              <p:pRg st="2" end="2"/>
                                            </p:txEl>
                                          </p:spTgt>
                                        </p:tgtEl>
                                        <p:attrNameLst>
                                          <p:attrName>style.visibility</p:attrName>
                                        </p:attrNameLst>
                                      </p:cBhvr>
                                      <p:to>
                                        <p:strVal val="visible"/>
                                      </p:to>
                                    </p:set>
                                    <p:animEffect transition="in" filter="wipe(down)">
                                      <p:cBhvr>
                                        <p:cTn id="7" dur="500"/>
                                        <p:tgtEl>
                                          <p:spTgt spid="327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6">
            <a:extLst>
              <a:ext uri="{FF2B5EF4-FFF2-40B4-BE49-F238E27FC236}">
                <a16:creationId xmlns:a16="http://schemas.microsoft.com/office/drawing/2014/main" id="{AC0D8419-5957-189F-91B3-C0A900A8C8E6}"/>
              </a:ext>
            </a:extLst>
          </p:cNvPr>
          <p:cNvSpPr>
            <a:spLocks noChangeArrowheads="1"/>
          </p:cNvSpPr>
          <p:nvPr/>
        </p:nvSpPr>
        <p:spPr bwMode="auto">
          <a:xfrm>
            <a:off x="5141914" y="749301"/>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死亡保险</a:t>
            </a:r>
            <a:endParaRPr lang="zh-CN" altLang="en-US" sz="2800">
              <a:latin typeface="黑体" panose="02010609060101010101" pitchFamily="49" charset="-122"/>
              <a:ea typeface="黑体" panose="02010609060101010101" pitchFamily="49" charset="-122"/>
            </a:endParaRPr>
          </a:p>
        </p:txBody>
      </p:sp>
      <p:sp>
        <p:nvSpPr>
          <p:cNvPr id="41987" name="矩形 2">
            <a:extLst>
              <a:ext uri="{FF2B5EF4-FFF2-40B4-BE49-F238E27FC236}">
                <a16:creationId xmlns:a16="http://schemas.microsoft.com/office/drawing/2014/main" id="{CE783715-2943-1E2F-C6B4-7CF1BFCA9432}"/>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41988" name="矩形 3">
            <a:extLst>
              <a:ext uri="{FF2B5EF4-FFF2-40B4-BE49-F238E27FC236}">
                <a16:creationId xmlns:a16="http://schemas.microsoft.com/office/drawing/2014/main" id="{2EAD213F-F5C9-A740-4372-5844F28A7EB4}"/>
              </a:ext>
            </a:extLst>
          </p:cNvPr>
          <p:cNvSpPr>
            <a:spLocks noChangeArrowheads="1"/>
          </p:cNvSpPr>
          <p:nvPr/>
        </p:nvSpPr>
        <p:spPr bwMode="auto">
          <a:xfrm>
            <a:off x="1882775" y="1412876"/>
            <a:ext cx="842645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solidFill>
                  <a:srgbClr val="C00000"/>
                </a:solidFill>
                <a:latin typeface="楷体" panose="02010609060101010101" pitchFamily="49" charset="-122"/>
                <a:ea typeface="楷体" panose="02010609060101010101" pitchFamily="49" charset="-122"/>
              </a:rPr>
              <a:t>2.</a:t>
            </a:r>
            <a:r>
              <a:rPr lang="zh-CN" altLang="en-US" sz="2000">
                <a:solidFill>
                  <a:srgbClr val="C00000"/>
                </a:solidFill>
                <a:latin typeface="楷体" panose="02010609060101010101" pitchFamily="49" charset="-122"/>
                <a:ea typeface="楷体" panose="02010609060101010101" pitchFamily="49" charset="-122"/>
              </a:rPr>
              <a:t>终身死亡保险（又称终身寿险）</a:t>
            </a:r>
            <a:r>
              <a:rPr lang="zh-CN" altLang="en-US" sz="2000">
                <a:latin typeface="楷体" panose="02010609060101010101" pitchFamily="49" charset="-122"/>
                <a:ea typeface="楷体" panose="02010609060101010101" pitchFamily="49" charset="-122"/>
              </a:rPr>
              <a:t>。终身寿险是一种不定期的死亡保险，即保险合同中并不规定期限，自合同生效之日起，至被保险人死亡为止。也就是保险人对被保险人要终身承担保险责任，无论被保险人何时死亡，保险人都有给付保险金的义务。</a:t>
            </a:r>
            <a:endParaRPr lang="en-US" altLang="zh-CN" sz="2000">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spd="slow">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6">
            <a:extLst>
              <a:ext uri="{FF2B5EF4-FFF2-40B4-BE49-F238E27FC236}">
                <a16:creationId xmlns:a16="http://schemas.microsoft.com/office/drawing/2014/main" id="{EFD5F8D2-CFCC-C877-7028-873C4B3DFA2C}"/>
              </a:ext>
            </a:extLst>
          </p:cNvPr>
          <p:cNvSpPr>
            <a:spLocks noChangeArrowheads="1"/>
          </p:cNvSpPr>
          <p:nvPr/>
        </p:nvSpPr>
        <p:spPr bwMode="auto">
          <a:xfrm>
            <a:off x="5141914" y="749301"/>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死亡保险</a:t>
            </a:r>
            <a:endParaRPr lang="zh-CN" altLang="en-US" sz="2800">
              <a:latin typeface="黑体" panose="02010609060101010101" pitchFamily="49" charset="-122"/>
              <a:ea typeface="黑体" panose="02010609060101010101" pitchFamily="49" charset="-122"/>
            </a:endParaRPr>
          </a:p>
        </p:txBody>
      </p:sp>
      <p:sp>
        <p:nvSpPr>
          <p:cNvPr id="44035" name="矩形 2">
            <a:extLst>
              <a:ext uri="{FF2B5EF4-FFF2-40B4-BE49-F238E27FC236}">
                <a16:creationId xmlns:a16="http://schemas.microsoft.com/office/drawing/2014/main" id="{AFDCFD80-55F7-EEAE-CFB2-6076ED3A79D1}"/>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35844" name="矩形 3">
            <a:extLst>
              <a:ext uri="{FF2B5EF4-FFF2-40B4-BE49-F238E27FC236}">
                <a16:creationId xmlns:a16="http://schemas.microsoft.com/office/drawing/2014/main" id="{3291831F-EC82-BDD7-4647-A1685E63A61F}"/>
              </a:ext>
            </a:extLst>
          </p:cNvPr>
          <p:cNvSpPr>
            <a:spLocks noChangeArrowheads="1"/>
          </p:cNvSpPr>
          <p:nvPr/>
        </p:nvSpPr>
        <p:spPr bwMode="auto">
          <a:xfrm>
            <a:off x="1882775" y="1412876"/>
            <a:ext cx="842645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solidFill>
                  <a:srgbClr val="C00000"/>
                </a:solidFill>
                <a:latin typeface="楷体" panose="02010609060101010101" pitchFamily="49" charset="-122"/>
                <a:ea typeface="楷体" panose="02010609060101010101" pitchFamily="49" charset="-122"/>
              </a:rPr>
              <a:t>2.</a:t>
            </a:r>
            <a:r>
              <a:rPr lang="zh-CN" altLang="en-US" sz="2000">
                <a:solidFill>
                  <a:srgbClr val="C00000"/>
                </a:solidFill>
                <a:latin typeface="楷体" panose="02010609060101010101" pitchFamily="49" charset="-122"/>
                <a:ea typeface="楷体" panose="02010609060101010101" pitchFamily="49" charset="-122"/>
              </a:rPr>
              <a:t>终身死亡保险（又称终身寿险） </a:t>
            </a:r>
            <a:r>
              <a:rPr lang="zh-CN" altLang="en-US" sz="2000">
                <a:latin typeface="楷体" panose="02010609060101010101" pitchFamily="49" charset="-122"/>
                <a:ea typeface="楷体" panose="02010609060101010101" pitchFamily="49" charset="-122"/>
              </a:rPr>
              <a:t>。终身寿险是一种不定期的死亡保险，即保险合同中并不规定期限，自合同生效之日起，至被保险人死亡为止。也就是保险人对被保险人要终身承担保险责任，无论被保险人何时死亡，保险人都有给付保险金的义务。</a:t>
            </a:r>
            <a:endParaRPr lang="en-US" altLang="zh-CN" sz="2000">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70C0"/>
                </a:solidFill>
                <a:latin typeface="楷体" panose="02010609060101010101" pitchFamily="49" charset="-122"/>
                <a:ea typeface="楷体" panose="02010609060101010101" pitchFamily="49" charset="-122"/>
              </a:rPr>
              <a:t>　　优点：储蓄型保险。永久性保障；若中途退保，可以返还现金价值；可办理保单质押贷款。</a:t>
            </a:r>
            <a:endParaRPr lang="en-US" altLang="zh-CN" sz="2000">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5844">
                                            <p:txEl>
                                              <p:pRg st="1" end="1"/>
                                            </p:txEl>
                                          </p:spTgt>
                                        </p:tgtEl>
                                        <p:attrNameLst>
                                          <p:attrName>style.visibility</p:attrName>
                                        </p:attrNameLst>
                                      </p:cBhvr>
                                      <p:to>
                                        <p:strVal val="visible"/>
                                      </p:to>
                                    </p:set>
                                    <p:animEffect transition="in" filter="wipe(down)">
                                      <p:cBhvr>
                                        <p:cTn id="7" dur="500"/>
                                        <p:tgtEl>
                                          <p:spTgt spid="358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3">
            <a:extLst>
              <a:ext uri="{FF2B5EF4-FFF2-40B4-BE49-F238E27FC236}">
                <a16:creationId xmlns:a16="http://schemas.microsoft.com/office/drawing/2014/main" id="{C9F00E8C-F287-0032-C75E-D79B71C0CF66}"/>
              </a:ext>
            </a:extLst>
          </p:cNvPr>
          <p:cNvSpPr>
            <a:spLocks noChangeArrowheads="1"/>
          </p:cNvSpPr>
          <p:nvPr/>
        </p:nvSpPr>
        <p:spPr bwMode="auto">
          <a:xfrm>
            <a:off x="2603500" y="1476375"/>
            <a:ext cx="489743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700"/>
              </a:spcAft>
            </a:pPr>
            <a:r>
              <a:rPr lang="zh-CN" altLang="en-US" sz="2400">
                <a:solidFill>
                  <a:srgbClr val="000000"/>
                </a:solidFill>
                <a:latin typeface="华文中宋" panose="02010600040101010101" pitchFamily="2" charset="-122"/>
                <a:ea typeface="华文中宋" panose="02010600040101010101" pitchFamily="2" charset="-122"/>
              </a:rPr>
              <a:t>思考：以上两种类型的保险分别适合什么人群购买？</a:t>
            </a:r>
          </a:p>
        </p:txBody>
      </p:sp>
      <p:sp>
        <p:nvSpPr>
          <p:cNvPr id="2" name="矩形 1">
            <a:extLst>
              <a:ext uri="{FF2B5EF4-FFF2-40B4-BE49-F238E27FC236}">
                <a16:creationId xmlns:a16="http://schemas.microsoft.com/office/drawing/2014/main" id="{A1437825-CEFF-245E-0AFC-451A4BE49805}"/>
              </a:ext>
            </a:extLst>
          </p:cNvPr>
          <p:cNvSpPr/>
          <p:nvPr/>
        </p:nvSpPr>
        <p:spPr>
          <a:xfrm>
            <a:off x="6240464" y="3686175"/>
            <a:ext cx="3978275" cy="21209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lnSpc>
                <a:spcPct val="150000"/>
              </a:lnSpc>
              <a:buSzPct val="100000"/>
              <a:buFontTx/>
              <a:buNone/>
              <a:defRPr/>
            </a:pPr>
            <a:r>
              <a:rPr kumimoji="0" lang="zh-CN" altLang="en-US" sz="1800">
                <a:solidFill>
                  <a:srgbClr val="000000"/>
                </a:solidFill>
                <a:latin typeface="华文中宋" panose="02010600040101010101" pitchFamily="2" charset="-122"/>
                <a:ea typeface="华文中宋" panose="02010600040101010101" pitchFamily="2" charset="-122"/>
              </a:rPr>
              <a:t>终身寿险适合人群：</a:t>
            </a:r>
          </a:p>
          <a:p>
            <a:pPr eaLnBrk="0" hangingPunct="0">
              <a:lnSpc>
                <a:spcPct val="150000"/>
              </a:lnSpc>
              <a:buSzPct val="100000"/>
              <a:buFont typeface="Wingdings" panose="05000000000000000000" pitchFamily="2" charset="2"/>
              <a:buChar char="ü"/>
              <a:defRPr/>
            </a:pPr>
            <a:r>
              <a:rPr kumimoji="0" lang="zh-CN" altLang="en-US" sz="1800">
                <a:solidFill>
                  <a:srgbClr val="000000"/>
                </a:solidFill>
                <a:latin typeface="华文中宋" panose="02010600040101010101" pitchFamily="2" charset="-122"/>
                <a:ea typeface="华文中宋" panose="02010600040101010101" pitchFamily="2" charset="-122"/>
              </a:rPr>
              <a:t>家庭责任大且保费负担能力较高的人群</a:t>
            </a:r>
            <a:endParaRPr kumimoji="0" lang="en-US" altLang="zh-CN" sz="1800">
              <a:solidFill>
                <a:srgbClr val="000000"/>
              </a:solidFill>
              <a:latin typeface="华文中宋" panose="02010600040101010101" pitchFamily="2" charset="-122"/>
              <a:ea typeface="华文中宋" panose="02010600040101010101" pitchFamily="2" charset="-122"/>
            </a:endParaRPr>
          </a:p>
          <a:p>
            <a:pPr eaLnBrk="0" hangingPunct="0">
              <a:lnSpc>
                <a:spcPct val="150000"/>
              </a:lnSpc>
              <a:buSzPct val="100000"/>
              <a:buFont typeface="Wingdings" panose="05000000000000000000" pitchFamily="2" charset="2"/>
              <a:buChar char="ü"/>
              <a:defRPr/>
            </a:pPr>
            <a:r>
              <a:rPr kumimoji="0" lang="zh-CN" altLang="en-US" sz="1800">
                <a:solidFill>
                  <a:srgbClr val="000000"/>
                </a:solidFill>
                <a:latin typeface="华文中宋" panose="02010600040101010101" pitchFamily="2" charset="-122"/>
                <a:ea typeface="华文中宋" panose="02010600040101010101" pitchFamily="2" charset="-122"/>
              </a:rPr>
              <a:t>有遗产规划需求人群</a:t>
            </a:r>
          </a:p>
          <a:p>
            <a:pPr eaLnBrk="0" hangingPunct="0">
              <a:lnSpc>
                <a:spcPct val="150000"/>
              </a:lnSpc>
              <a:buSzPct val="100000"/>
              <a:buFont typeface="Wingdings" panose="05000000000000000000" pitchFamily="2" charset="2"/>
              <a:buChar char="ü"/>
              <a:defRPr/>
            </a:pPr>
            <a:r>
              <a:rPr kumimoji="0" lang="zh-CN" altLang="en-US" sz="1800">
                <a:solidFill>
                  <a:srgbClr val="000000"/>
                </a:solidFill>
                <a:latin typeface="华文中宋" panose="02010600040101010101" pitchFamily="2" charset="-122"/>
                <a:ea typeface="华文中宋" panose="02010600040101010101" pitchFamily="2" charset="-122"/>
              </a:rPr>
              <a:t>具有储蓄需求的人群</a:t>
            </a:r>
          </a:p>
        </p:txBody>
      </p:sp>
      <p:sp>
        <p:nvSpPr>
          <p:cNvPr id="7" name="矩形 6">
            <a:extLst>
              <a:ext uri="{FF2B5EF4-FFF2-40B4-BE49-F238E27FC236}">
                <a16:creationId xmlns:a16="http://schemas.microsoft.com/office/drawing/2014/main" id="{5C38C147-B975-6F05-6B8F-9225DDB321D0}"/>
              </a:ext>
            </a:extLst>
          </p:cNvPr>
          <p:cNvSpPr/>
          <p:nvPr/>
        </p:nvSpPr>
        <p:spPr>
          <a:xfrm>
            <a:off x="2351088" y="3686175"/>
            <a:ext cx="3636962" cy="21209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lnSpc>
                <a:spcPct val="150000"/>
              </a:lnSpc>
              <a:buSzPct val="100000"/>
              <a:buFontTx/>
              <a:buNone/>
              <a:defRPr/>
            </a:pPr>
            <a:r>
              <a:rPr kumimoji="0" lang="zh-CN" altLang="en-US" sz="1800">
                <a:solidFill>
                  <a:srgbClr val="000000"/>
                </a:solidFill>
                <a:latin typeface="华文中宋" panose="02010600040101010101" pitchFamily="2" charset="-122"/>
                <a:ea typeface="华文中宋" panose="02010600040101010101" pitchFamily="2" charset="-122"/>
              </a:rPr>
              <a:t>定期寿险适合人群：</a:t>
            </a:r>
          </a:p>
          <a:p>
            <a:pPr eaLnBrk="0" hangingPunct="0">
              <a:lnSpc>
                <a:spcPct val="150000"/>
              </a:lnSpc>
              <a:buSzPct val="100000"/>
              <a:buFont typeface="Wingdings" panose="05000000000000000000" pitchFamily="2" charset="2"/>
              <a:buChar char="ü"/>
              <a:defRPr/>
            </a:pPr>
            <a:r>
              <a:rPr kumimoji="0" lang="zh-CN" altLang="en-US" sz="1800">
                <a:solidFill>
                  <a:srgbClr val="000000"/>
                </a:solidFill>
                <a:latin typeface="华文中宋" panose="02010600040101010101" pitchFamily="2" charset="-122"/>
                <a:ea typeface="华文中宋" panose="02010600040101010101" pitchFamily="2" charset="-122"/>
              </a:rPr>
              <a:t>家庭责任大但收入不高的人群</a:t>
            </a:r>
            <a:endParaRPr kumimoji="0" lang="en-US" altLang="zh-CN" sz="1800">
              <a:solidFill>
                <a:srgbClr val="000000"/>
              </a:solidFill>
              <a:latin typeface="华文中宋" panose="02010600040101010101" pitchFamily="2" charset="-122"/>
              <a:ea typeface="华文中宋" panose="02010600040101010101" pitchFamily="2" charset="-122"/>
            </a:endParaRPr>
          </a:p>
          <a:p>
            <a:pPr eaLnBrk="0" hangingPunct="0">
              <a:lnSpc>
                <a:spcPct val="150000"/>
              </a:lnSpc>
              <a:buSzPct val="100000"/>
              <a:buFontTx/>
              <a:buNone/>
              <a:defRPr/>
            </a:pPr>
            <a:r>
              <a:rPr kumimoji="0" lang="zh-CN" altLang="en-US" sz="1800">
                <a:solidFill>
                  <a:srgbClr val="000000"/>
                </a:solidFill>
                <a:latin typeface="华文中宋" panose="02010600040101010101" pitchFamily="2" charset="-122"/>
                <a:ea typeface="华文中宋" panose="02010600040101010101" pitchFamily="2" charset="-122"/>
              </a:rPr>
              <a:t>如：年轻人、从事高危职业的人、一家之主</a:t>
            </a:r>
            <a:endParaRPr kumimoji="0" lang="en-US" altLang="zh-CN" sz="1800">
              <a:solidFill>
                <a:srgbClr val="000000"/>
              </a:solidFill>
              <a:latin typeface="华文中宋" panose="02010600040101010101" pitchFamily="2" charset="-122"/>
              <a:ea typeface="华文中宋" panose="02010600040101010101" pitchFamily="2" charset="-122"/>
            </a:endParaRPr>
          </a:p>
          <a:p>
            <a:pPr eaLnBrk="0" hangingPunct="0">
              <a:lnSpc>
                <a:spcPct val="150000"/>
              </a:lnSpc>
              <a:buSzPct val="100000"/>
              <a:buFontTx/>
              <a:buNone/>
              <a:defRPr/>
            </a:pPr>
            <a:endParaRPr kumimoji="0" lang="en-US" altLang="zh-CN" sz="1800">
              <a:solidFill>
                <a:srgbClr val="000000"/>
              </a:solidFill>
              <a:latin typeface="华文中宋" panose="02010600040101010101" pitchFamily="2" charset="-122"/>
              <a:ea typeface="华文中宋" panose="02010600040101010101" pitchFamily="2" charset="-122"/>
            </a:endParaRPr>
          </a:p>
        </p:txBody>
      </p:sp>
      <p:pic>
        <p:nvPicPr>
          <p:cNvPr id="8" name="Picture 2">
            <a:extLst>
              <a:ext uri="{FF2B5EF4-FFF2-40B4-BE49-F238E27FC236}">
                <a16:creationId xmlns:a16="http://schemas.microsoft.com/office/drawing/2014/main" id="{4EC9C91F-BA39-105B-000C-60216D7FACB7}"/>
              </a:ext>
            </a:extLst>
          </p:cNvPr>
          <p:cNvPicPr>
            <a:picLocks noChangeAspect="1" noChangeArrowheads="1"/>
          </p:cNvPicPr>
          <p:nvPr/>
        </p:nvPicPr>
        <p:blipFill>
          <a:blip r:embed="rId3"/>
          <a:srcRect/>
          <a:stretch>
            <a:fillRect/>
          </a:stretch>
        </p:blipFill>
        <p:spPr bwMode="auto">
          <a:xfrm>
            <a:off x="8243560" y="908720"/>
            <a:ext cx="2088233" cy="2088233"/>
          </a:xfrm>
          <a:prstGeom prst="rect">
            <a:avLst/>
          </a:prstGeom>
          <a:ln>
            <a:noFill/>
          </a:ln>
          <a:effectLst>
            <a:softEdge rad="112500"/>
          </a:effec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6">
            <a:extLst>
              <a:ext uri="{FF2B5EF4-FFF2-40B4-BE49-F238E27FC236}">
                <a16:creationId xmlns:a16="http://schemas.microsoft.com/office/drawing/2014/main" id="{268C0E05-6B43-BC25-E133-275B99A4AA9D}"/>
              </a:ext>
            </a:extLst>
          </p:cNvPr>
          <p:cNvSpPr>
            <a:spLocks noChangeArrowheads="1"/>
          </p:cNvSpPr>
          <p:nvPr/>
        </p:nvSpPr>
        <p:spPr bwMode="auto">
          <a:xfrm>
            <a:off x="5284789" y="765175"/>
            <a:ext cx="16224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生存保险</a:t>
            </a:r>
            <a:endParaRPr lang="zh-CN" altLang="en-US" sz="2800">
              <a:latin typeface="黑体" panose="02010609060101010101" pitchFamily="49" charset="-122"/>
              <a:ea typeface="黑体" panose="02010609060101010101" pitchFamily="49" charset="-122"/>
            </a:endParaRPr>
          </a:p>
        </p:txBody>
      </p:sp>
      <p:sp>
        <p:nvSpPr>
          <p:cNvPr id="40963" name="矩形 3">
            <a:extLst>
              <a:ext uri="{FF2B5EF4-FFF2-40B4-BE49-F238E27FC236}">
                <a16:creationId xmlns:a16="http://schemas.microsoft.com/office/drawing/2014/main" id="{C3E4684F-3E39-39B2-748E-E9306EF2B7D5}"/>
              </a:ext>
            </a:extLst>
          </p:cNvPr>
          <p:cNvSpPr>
            <a:spLocks noChangeArrowheads="1"/>
          </p:cNvSpPr>
          <p:nvPr/>
        </p:nvSpPr>
        <p:spPr bwMode="auto">
          <a:xfrm>
            <a:off x="1882775" y="1412876"/>
            <a:ext cx="842645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dirty="0">
                <a:latin typeface="楷体" panose="02010609060101010101" pitchFamily="49" charset="-122"/>
                <a:ea typeface="楷体" panose="02010609060101010101" pitchFamily="49" charset="-122"/>
              </a:rPr>
              <a:t>　　</a:t>
            </a:r>
            <a:r>
              <a:rPr lang="zh-CN" altLang="en-US" sz="2000" dirty="0">
                <a:solidFill>
                  <a:srgbClr val="C00000"/>
                </a:solidFill>
                <a:latin typeface="楷体" panose="02010609060101010101" pitchFamily="49" charset="-122"/>
                <a:ea typeface="楷体" panose="02010609060101010101" pitchFamily="49" charset="-122"/>
              </a:rPr>
              <a:t>生存保险</a:t>
            </a:r>
            <a:r>
              <a:rPr lang="zh-CN" altLang="en-US" sz="2000" dirty="0">
                <a:latin typeface="楷体" panose="02010609060101010101" pitchFamily="49" charset="-122"/>
                <a:ea typeface="楷体" panose="02010609060101010101" pitchFamily="49" charset="-122"/>
              </a:rPr>
              <a:t>是指以</a:t>
            </a:r>
            <a:r>
              <a:rPr lang="zh-CN" altLang="en-US" sz="2000" u="sng" dirty="0">
                <a:latin typeface="楷体" panose="02010609060101010101" pitchFamily="49" charset="-122"/>
                <a:ea typeface="楷体" panose="02010609060101010101" pitchFamily="49" charset="-122"/>
              </a:rPr>
              <a:t>被保险人的生存</a:t>
            </a:r>
            <a:r>
              <a:rPr lang="zh-CN" altLang="en-US" sz="2000" dirty="0">
                <a:latin typeface="楷体" panose="02010609060101010101" pitchFamily="49" charset="-122"/>
                <a:ea typeface="楷体" panose="02010609060101010101" pitchFamily="49" charset="-122"/>
              </a:rPr>
              <a:t>为给付保险金条件的人寿保险。即当被保险人于保险期满或达到合同约定的年龄时仍然生存，保险人负责给付保险金。生存保险的功能主要是为老年人提供养老保障或者为子女提供教育金等。在实务中，生存保险一般不作为独立的险种。</a:t>
            </a:r>
            <a:endParaRPr lang="en-US" altLang="zh-CN" sz="2000" dirty="0">
              <a:latin typeface="楷体" panose="02010609060101010101" pitchFamily="49" charset="-122"/>
              <a:ea typeface="楷体" panose="02010609060101010101" pitchFamily="49" charset="-122"/>
            </a:endParaRPr>
          </a:p>
          <a:p>
            <a:pPr>
              <a:lnSpc>
                <a:spcPct val="110000"/>
              </a:lnSpc>
              <a:spcAft>
                <a:spcPts val="500"/>
              </a:spcAft>
            </a:pPr>
            <a:r>
              <a:rPr lang="zh-CN" altLang="en-US" sz="2000" dirty="0">
                <a:latin typeface="楷体" panose="02010609060101010101" pitchFamily="49" charset="-122"/>
                <a:ea typeface="楷体" panose="02010609060101010101" pitchFamily="49" charset="-122"/>
              </a:rPr>
              <a:t>　　</a:t>
            </a:r>
            <a:r>
              <a:rPr lang="zh-CN" altLang="en-US" sz="2000" dirty="0">
                <a:solidFill>
                  <a:srgbClr val="C00000"/>
                </a:solidFill>
                <a:latin typeface="楷体" panose="02010609060101010101" pitchFamily="49" charset="-122"/>
                <a:ea typeface="楷体" panose="02010609060101010101" pitchFamily="49" charset="-122"/>
              </a:rPr>
              <a:t>年金保险</a:t>
            </a:r>
            <a:r>
              <a:rPr lang="zh-CN" altLang="en-US" sz="2000" dirty="0">
                <a:latin typeface="楷体" panose="02010609060101010101" pitchFamily="49" charset="-122"/>
                <a:ea typeface="楷体" panose="02010609060101010101" pitchFamily="49" charset="-122"/>
              </a:rPr>
              <a:t>是生存保险的一种特殊形态，是指有规则、定期向被保险人给付保险金的生存保险，一般可以按年、半年、季度、月给付。</a:t>
            </a:r>
            <a:endParaRPr lang="en-US" altLang="zh-CN" sz="2000" dirty="0">
              <a:latin typeface="楷体" panose="02010609060101010101" pitchFamily="49" charset="-122"/>
              <a:ea typeface="楷体" panose="02010609060101010101" pitchFamily="49" charset="-122"/>
            </a:endParaRPr>
          </a:p>
          <a:p>
            <a:pPr>
              <a:lnSpc>
                <a:spcPct val="110000"/>
              </a:lnSpc>
              <a:spcAft>
                <a:spcPts val="500"/>
              </a:spcAft>
            </a:pPr>
            <a:r>
              <a:rPr lang="en-US" altLang="zh-CN" sz="2000" dirty="0">
                <a:latin typeface="楷体" panose="02010609060101010101" pitchFamily="49" charset="-122"/>
                <a:ea typeface="楷体" panose="02010609060101010101" pitchFamily="49" charset="-122"/>
              </a:rPr>
              <a:t>	</a:t>
            </a:r>
            <a:r>
              <a:rPr lang="zh-CN" altLang="en-US" sz="2000" dirty="0">
                <a:solidFill>
                  <a:srgbClr val="0070C0"/>
                </a:solidFill>
                <a:latin typeface="楷体" panose="02010609060101010101" pitchFamily="49" charset="-122"/>
                <a:ea typeface="楷体" panose="02010609060101010101" pitchFamily="49" charset="-122"/>
              </a:rPr>
              <a:t>年金保险特点：</a:t>
            </a:r>
            <a:endParaRPr lang="en-US" altLang="zh-CN" sz="2000" dirty="0">
              <a:solidFill>
                <a:srgbClr val="0070C0"/>
              </a:solidFill>
              <a:latin typeface="楷体" panose="02010609060101010101" pitchFamily="49" charset="-122"/>
              <a:ea typeface="楷体" panose="02010609060101010101" pitchFamily="49" charset="-122"/>
            </a:endParaRPr>
          </a:p>
          <a:p>
            <a:pPr>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1</a:t>
            </a:r>
            <a:r>
              <a:rPr lang="zh-CN" altLang="en-US" sz="2000" dirty="0">
                <a:solidFill>
                  <a:srgbClr val="0070C0"/>
                </a:solidFill>
                <a:latin typeface="楷体" panose="02010609060101010101" pitchFamily="49" charset="-122"/>
                <a:ea typeface="楷体" panose="02010609060101010101" pitchFamily="49" charset="-122"/>
              </a:rPr>
              <a:t>、储蓄型保险；</a:t>
            </a:r>
            <a:endParaRPr lang="en-US" altLang="zh-CN" sz="2000" dirty="0">
              <a:solidFill>
                <a:srgbClr val="0070C0"/>
              </a:solidFill>
              <a:latin typeface="楷体" panose="02010609060101010101" pitchFamily="49" charset="-122"/>
              <a:ea typeface="楷体" panose="02010609060101010101" pitchFamily="49" charset="-122"/>
            </a:endParaRPr>
          </a:p>
          <a:p>
            <a:pPr>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2</a:t>
            </a:r>
            <a:r>
              <a:rPr lang="zh-CN" altLang="en-US" sz="2000" dirty="0">
                <a:solidFill>
                  <a:srgbClr val="0070C0"/>
                </a:solidFill>
                <a:latin typeface="楷体" panose="02010609060101010101" pitchFamily="49" charset="-122"/>
                <a:ea typeface="楷体" panose="02010609060101010101" pitchFamily="49" charset="-122"/>
              </a:rPr>
              <a:t>、被保险人要在开始领取年金之前交清所有保费，不能在交保费的同时领取年金；</a:t>
            </a:r>
            <a:endParaRPr lang="en-US" altLang="zh-CN" sz="2000" dirty="0">
              <a:solidFill>
                <a:srgbClr val="0070C0"/>
              </a:solidFill>
              <a:latin typeface="楷体" panose="02010609060101010101" pitchFamily="49" charset="-122"/>
              <a:ea typeface="楷体" panose="02010609060101010101" pitchFamily="49" charset="-122"/>
            </a:endParaRPr>
          </a:p>
          <a:p>
            <a:pPr>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3</a:t>
            </a:r>
            <a:r>
              <a:rPr lang="zh-CN" altLang="en-US" sz="2000" dirty="0">
                <a:solidFill>
                  <a:srgbClr val="0070C0"/>
                </a:solidFill>
                <a:latin typeface="楷体" panose="02010609060101010101" pitchFamily="49" charset="-122"/>
                <a:ea typeface="楷体" panose="02010609060101010101" pitchFamily="49" charset="-122"/>
              </a:rPr>
              <a:t>、年金保险的给付以被保险人的生存为支付条件。</a:t>
            </a:r>
            <a:endParaRPr lang="en-US" altLang="zh-CN" sz="2000" dirty="0">
              <a:solidFill>
                <a:srgbClr val="0070C0"/>
              </a:solidFill>
              <a:latin typeface="楷体" panose="02010609060101010101" pitchFamily="49" charset="-122"/>
              <a:ea typeface="楷体" panose="02010609060101010101" pitchFamily="49" charset="-122"/>
            </a:endParaRPr>
          </a:p>
          <a:p>
            <a:pPr>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a:t>
            </a:r>
            <a:r>
              <a:rPr lang="zh-CN" altLang="en-US" sz="2000" dirty="0">
                <a:solidFill>
                  <a:srgbClr val="0070C0"/>
                </a:solidFill>
                <a:latin typeface="楷体" panose="02010609060101010101" pitchFamily="49" charset="-122"/>
                <a:ea typeface="楷体" panose="02010609060101010101" pitchFamily="49" charset="-122"/>
              </a:rPr>
              <a:t>适用人群：身体健康、预期寿命长、保费负担能力强的人</a:t>
            </a:r>
            <a:endParaRPr lang="en-US" altLang="zh-CN" sz="2000" dirty="0">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Effect transition="in" filter="wipe(down)">
                                      <p:cBhvr>
                                        <p:cTn id="7" dur="500"/>
                                        <p:tgtEl>
                                          <p:spTgt spid="40963">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0963">
                                            <p:txEl>
                                              <p:pRg st="3" end="3"/>
                                            </p:txEl>
                                          </p:spTgt>
                                        </p:tgtEl>
                                        <p:attrNameLst>
                                          <p:attrName>style.visibility</p:attrName>
                                        </p:attrNameLst>
                                      </p:cBhvr>
                                      <p:to>
                                        <p:strVal val="visible"/>
                                      </p:to>
                                    </p:set>
                                    <p:animEffect transition="in" filter="wipe(down)">
                                      <p:cBhvr>
                                        <p:cTn id="12" dur="500"/>
                                        <p:tgtEl>
                                          <p:spTgt spid="40963">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0963">
                                            <p:txEl>
                                              <p:pRg st="4" end="4"/>
                                            </p:txEl>
                                          </p:spTgt>
                                        </p:tgtEl>
                                        <p:attrNameLst>
                                          <p:attrName>style.visibility</p:attrName>
                                        </p:attrNameLst>
                                      </p:cBhvr>
                                      <p:to>
                                        <p:strVal val="visible"/>
                                      </p:to>
                                    </p:set>
                                    <p:animEffect transition="in" filter="wipe(down)">
                                      <p:cBhvr>
                                        <p:cTn id="17" dur="500"/>
                                        <p:tgtEl>
                                          <p:spTgt spid="40963">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0963">
                                            <p:txEl>
                                              <p:pRg st="5" end="5"/>
                                            </p:txEl>
                                          </p:spTgt>
                                        </p:tgtEl>
                                        <p:attrNameLst>
                                          <p:attrName>style.visibility</p:attrName>
                                        </p:attrNameLst>
                                      </p:cBhvr>
                                      <p:to>
                                        <p:strVal val="visible"/>
                                      </p:to>
                                    </p:set>
                                    <p:animEffect transition="in" filter="wipe(down)">
                                      <p:cBhvr>
                                        <p:cTn id="22" dur="500"/>
                                        <p:tgtEl>
                                          <p:spTgt spid="4096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0963">
                                            <p:txEl>
                                              <p:pRg st="6" end="6"/>
                                            </p:txEl>
                                          </p:spTgt>
                                        </p:tgtEl>
                                        <p:attrNameLst>
                                          <p:attrName>style.visibility</p:attrName>
                                        </p:attrNameLst>
                                      </p:cBhvr>
                                      <p:to>
                                        <p:strVal val="visible"/>
                                      </p:to>
                                    </p:set>
                                    <p:animEffect transition="in" filter="wipe(down)">
                                      <p:cBhvr>
                                        <p:cTn id="27" dur="500"/>
                                        <p:tgtEl>
                                          <p:spTgt spid="409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6">
            <a:extLst>
              <a:ext uri="{FF2B5EF4-FFF2-40B4-BE49-F238E27FC236}">
                <a16:creationId xmlns:a16="http://schemas.microsoft.com/office/drawing/2014/main" id="{03F52AB8-3F7F-EAA1-C89B-5F134AC25CCE}"/>
              </a:ext>
            </a:extLst>
          </p:cNvPr>
          <p:cNvSpPr>
            <a:spLocks noChangeArrowheads="1"/>
          </p:cNvSpPr>
          <p:nvPr/>
        </p:nvSpPr>
        <p:spPr bwMode="auto">
          <a:xfrm>
            <a:off x="5284789" y="765175"/>
            <a:ext cx="16224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两全保险</a:t>
            </a:r>
            <a:endParaRPr lang="zh-CN" altLang="en-US" sz="2800">
              <a:latin typeface="黑体" panose="02010609060101010101" pitchFamily="49" charset="-122"/>
              <a:ea typeface="黑体" panose="02010609060101010101" pitchFamily="49" charset="-122"/>
            </a:endParaRPr>
          </a:p>
        </p:txBody>
      </p:sp>
      <p:sp>
        <p:nvSpPr>
          <p:cNvPr id="52227" name="矩形 3">
            <a:extLst>
              <a:ext uri="{FF2B5EF4-FFF2-40B4-BE49-F238E27FC236}">
                <a16:creationId xmlns:a16="http://schemas.microsoft.com/office/drawing/2014/main" id="{0EBE16FE-19BC-723C-CA00-F5AADBEFFD4F}"/>
              </a:ext>
            </a:extLst>
          </p:cNvPr>
          <p:cNvSpPr>
            <a:spLocks noChangeArrowheads="1"/>
          </p:cNvSpPr>
          <p:nvPr/>
        </p:nvSpPr>
        <p:spPr bwMode="auto">
          <a:xfrm>
            <a:off x="1882775" y="1412875"/>
            <a:ext cx="8426450" cy="389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latin typeface="楷体" panose="02010609060101010101" pitchFamily="49" charset="-122"/>
                <a:ea typeface="楷体" panose="02010609060101010101" pitchFamily="49" charset="-122"/>
              </a:rPr>
              <a:t>　　</a:t>
            </a:r>
            <a:endParaRPr lang="en-US" altLang="zh-CN" sz="2000">
              <a:latin typeface="楷体" panose="02010609060101010101" pitchFamily="49" charset="-122"/>
              <a:ea typeface="楷体" panose="02010609060101010101" pitchFamily="49" charset="-122"/>
            </a:endParaRPr>
          </a:p>
        </p:txBody>
      </p:sp>
      <p:sp>
        <p:nvSpPr>
          <p:cNvPr id="45061" name="矩形 1">
            <a:extLst>
              <a:ext uri="{FF2B5EF4-FFF2-40B4-BE49-F238E27FC236}">
                <a16:creationId xmlns:a16="http://schemas.microsoft.com/office/drawing/2014/main" id="{5B1A6C04-641E-5ADD-A2C2-A1A3CB20D414}"/>
              </a:ext>
            </a:extLst>
          </p:cNvPr>
          <p:cNvSpPr>
            <a:spLocks noChangeArrowheads="1"/>
          </p:cNvSpPr>
          <p:nvPr/>
        </p:nvSpPr>
        <p:spPr bwMode="auto">
          <a:xfrm>
            <a:off x="1992312" y="1412876"/>
            <a:ext cx="8691729" cy="415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en-US" altLang="zh-CN" sz="2000" dirty="0">
                <a:solidFill>
                  <a:srgbClr val="C00000"/>
                </a:solidFill>
                <a:latin typeface="楷体" panose="02010609060101010101" pitchFamily="49" charset="-122"/>
                <a:ea typeface="楷体" panose="02010609060101010101" pitchFamily="49" charset="-122"/>
              </a:rPr>
              <a:t>	</a:t>
            </a:r>
            <a:r>
              <a:rPr lang="zh-CN" altLang="en-US" sz="2000" dirty="0">
                <a:solidFill>
                  <a:srgbClr val="C00000"/>
                </a:solidFill>
                <a:latin typeface="楷体" panose="02010609060101010101" pitchFamily="49" charset="-122"/>
                <a:ea typeface="楷体" panose="02010609060101010101" pitchFamily="49" charset="-122"/>
              </a:rPr>
              <a:t>两全保险（也称“生死合险”）</a:t>
            </a:r>
            <a:r>
              <a:rPr lang="zh-CN" altLang="en-US" sz="2000" dirty="0">
                <a:latin typeface="楷体" panose="02010609060101010101" pitchFamily="49" charset="-122"/>
                <a:ea typeface="楷体" panose="02010609060101010101" pitchFamily="49" charset="-122"/>
              </a:rPr>
              <a:t>是指被保险人，在保险期限内死亡或保险期满时生存，保险人均给付保险金的人寿保险。</a:t>
            </a:r>
            <a:endParaRPr lang="en-US" altLang="zh-CN" sz="2000" dirty="0">
              <a:latin typeface="楷体" panose="02010609060101010101" pitchFamily="49" charset="-122"/>
              <a:ea typeface="楷体" panose="02010609060101010101" pitchFamily="49" charset="-122"/>
            </a:endParaRPr>
          </a:p>
          <a:p>
            <a:pPr algn="just">
              <a:lnSpc>
                <a:spcPct val="110000"/>
              </a:lnSpc>
              <a:spcAft>
                <a:spcPts val="500"/>
              </a:spcAft>
            </a:pPr>
            <a:r>
              <a:rPr lang="zh-CN" altLang="en-US" sz="2000" dirty="0">
                <a:latin typeface="楷体" panose="02010609060101010101" pitchFamily="49" charset="-122"/>
                <a:ea typeface="楷体" panose="02010609060101010101" pitchFamily="49" charset="-122"/>
              </a:rPr>
              <a:t>　　两全保险将定期死亡保险和生存保险两种保险形式结合起来，当被保险人在保险合同规定的年限内死亡或合同期满仍然生存时，保险人均按照合同给付保险金。</a:t>
            </a:r>
            <a:endParaRPr lang="en-US" altLang="zh-CN" sz="2000" dirty="0">
              <a:latin typeface="楷体" panose="02010609060101010101" pitchFamily="49" charset="-122"/>
              <a:ea typeface="楷体" panose="02010609060101010101" pitchFamily="49" charset="-122"/>
            </a:endParaRPr>
          </a:p>
          <a:p>
            <a:pPr algn="just">
              <a:lnSpc>
                <a:spcPct val="110000"/>
              </a:lnSpc>
              <a:spcAft>
                <a:spcPts val="500"/>
              </a:spcAft>
            </a:pPr>
            <a:r>
              <a:rPr lang="en-US" altLang="zh-CN" sz="2000" dirty="0">
                <a:latin typeface="楷体" panose="02010609060101010101" pitchFamily="49" charset="-122"/>
                <a:ea typeface="楷体" panose="02010609060101010101" pitchFamily="49" charset="-122"/>
              </a:rPr>
              <a:t>	</a:t>
            </a:r>
            <a:r>
              <a:rPr lang="zh-CN" altLang="en-US" sz="2000" dirty="0">
                <a:solidFill>
                  <a:srgbClr val="0070C0"/>
                </a:solidFill>
                <a:latin typeface="楷体" panose="02010609060101010101" pitchFamily="49" charset="-122"/>
                <a:ea typeface="楷体" panose="02010609060101010101" pitchFamily="49" charset="-122"/>
              </a:rPr>
              <a:t>特点：</a:t>
            </a:r>
            <a:endParaRPr lang="en-US" altLang="zh-CN" sz="2000" dirty="0">
              <a:solidFill>
                <a:srgbClr val="0070C0"/>
              </a:solidFill>
              <a:latin typeface="楷体" panose="02010609060101010101" pitchFamily="49" charset="-122"/>
              <a:ea typeface="楷体" panose="02010609060101010101" pitchFamily="49" charset="-122"/>
            </a:endParaRPr>
          </a:p>
          <a:p>
            <a:pPr algn="just">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1</a:t>
            </a:r>
            <a:r>
              <a:rPr lang="zh-CN" altLang="en-US" sz="2000" dirty="0">
                <a:solidFill>
                  <a:srgbClr val="0070C0"/>
                </a:solidFill>
                <a:latin typeface="楷体" panose="02010609060101010101" pitchFamily="49" charset="-122"/>
                <a:ea typeface="楷体" panose="02010609060101010101" pitchFamily="49" charset="-122"/>
              </a:rPr>
              <a:t>、保费较高（是寿险中最高的）</a:t>
            </a:r>
            <a:endParaRPr lang="en-US" altLang="zh-CN" sz="2000" dirty="0">
              <a:solidFill>
                <a:srgbClr val="0070C0"/>
              </a:solidFill>
              <a:latin typeface="楷体" panose="02010609060101010101" pitchFamily="49" charset="-122"/>
              <a:ea typeface="楷体" panose="02010609060101010101" pitchFamily="49" charset="-122"/>
            </a:endParaRPr>
          </a:p>
          <a:p>
            <a:pPr algn="just">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2</a:t>
            </a:r>
            <a:r>
              <a:rPr lang="zh-CN" altLang="en-US" sz="2000" dirty="0">
                <a:solidFill>
                  <a:srgbClr val="0070C0"/>
                </a:solidFill>
                <a:latin typeface="楷体" panose="02010609060101010101" pitchFamily="49" charset="-122"/>
                <a:ea typeface="楷体" panose="02010609060101010101" pitchFamily="49" charset="-122"/>
              </a:rPr>
              <a:t>、保险金的给付具有必然性</a:t>
            </a:r>
            <a:endParaRPr lang="en-US" altLang="zh-CN" sz="2000" dirty="0">
              <a:solidFill>
                <a:srgbClr val="0070C0"/>
              </a:solidFill>
              <a:latin typeface="楷体" panose="02010609060101010101" pitchFamily="49" charset="-122"/>
              <a:ea typeface="楷体" panose="02010609060101010101" pitchFamily="49" charset="-122"/>
            </a:endParaRPr>
          </a:p>
          <a:p>
            <a:pPr algn="just">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3</a:t>
            </a:r>
            <a:r>
              <a:rPr lang="zh-CN" altLang="en-US" sz="2000" dirty="0">
                <a:solidFill>
                  <a:srgbClr val="0070C0"/>
                </a:solidFill>
                <a:latin typeface="楷体" panose="02010609060101010101" pitchFamily="49" charset="-122"/>
                <a:ea typeface="楷体" panose="02010609060101010101" pitchFamily="49" charset="-122"/>
              </a:rPr>
              <a:t>、储蓄性极强，所交保费既可以用于死亡给付，也可以用于生存给付。</a:t>
            </a:r>
            <a:r>
              <a:rPr lang="en-US" altLang="zh-CN" sz="2000" dirty="0">
                <a:solidFill>
                  <a:srgbClr val="0070C0"/>
                </a:solidFill>
                <a:latin typeface="楷体" panose="02010609060101010101" pitchFamily="49" charset="-122"/>
                <a:ea typeface="楷体" panose="02010609060101010101" pitchFamily="49" charset="-122"/>
              </a:rPr>
              <a:t> </a:t>
            </a:r>
          </a:p>
          <a:p>
            <a:pPr algn="just">
              <a:lnSpc>
                <a:spcPct val="110000"/>
              </a:lnSpc>
              <a:spcAft>
                <a:spcPts val="500"/>
              </a:spcAft>
            </a:pPr>
            <a:r>
              <a:rPr lang="en-US" altLang="zh-CN" sz="2000" dirty="0">
                <a:solidFill>
                  <a:srgbClr val="0070C0"/>
                </a:solidFill>
                <a:latin typeface="楷体" panose="02010609060101010101" pitchFamily="49" charset="-122"/>
                <a:ea typeface="楷体" panose="02010609060101010101" pitchFamily="49" charset="-122"/>
              </a:rPr>
              <a:t>	4</a:t>
            </a:r>
            <a:r>
              <a:rPr lang="zh-CN" altLang="en-US" sz="2000" dirty="0">
                <a:solidFill>
                  <a:srgbClr val="0070C0"/>
                </a:solidFill>
                <a:latin typeface="楷体" panose="02010609060101010101" pitchFamily="49" charset="-122"/>
                <a:ea typeface="楷体" panose="02010609060101010101" pitchFamily="49" charset="-122"/>
              </a:rPr>
              <a:t>、适用人群：希望获得全面保障，且有较高保费负担能力的人群</a:t>
            </a:r>
            <a:endParaRPr lang="en-US" altLang="zh-CN" sz="2000" dirty="0">
              <a:solidFill>
                <a:srgbClr val="0070C0"/>
              </a:solidFill>
              <a:latin typeface="楷体" panose="02010609060101010101" pitchFamily="49" charset="-122"/>
              <a:ea typeface="楷体" panose="02010609060101010101" pitchFamily="49" charset="-122"/>
            </a:endParaRPr>
          </a:p>
        </p:txBody>
      </p:sp>
      <p:sp>
        <p:nvSpPr>
          <p:cNvPr id="2" name="矩形 1">
            <a:extLst>
              <a:ext uri="{FF2B5EF4-FFF2-40B4-BE49-F238E27FC236}">
                <a16:creationId xmlns:a16="http://schemas.microsoft.com/office/drawing/2014/main" id="{399B7C95-1501-DB43-F4A9-198F7281EF26}"/>
              </a:ext>
            </a:extLst>
          </p:cNvPr>
          <p:cNvSpPr/>
          <p:nvPr/>
        </p:nvSpPr>
        <p:spPr>
          <a:xfrm>
            <a:off x="3200534" y="5769769"/>
            <a:ext cx="6719888" cy="64611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buFontTx/>
              <a:buNone/>
              <a:defRPr/>
            </a:pPr>
            <a:r>
              <a:rPr lang="zh-CN" altLang="en-US" dirty="0"/>
              <a:t>市面上纯碎的两全保险比较少，为了综合两全保险和其他险种的优势，通常两全保险会和其他险种（如重疾险）搭配出售。</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5061">
                                            <p:txEl>
                                              <p:pRg st="2" end="2"/>
                                            </p:txEl>
                                          </p:spTgt>
                                        </p:tgtEl>
                                        <p:attrNameLst>
                                          <p:attrName>style.visibility</p:attrName>
                                        </p:attrNameLst>
                                      </p:cBhvr>
                                      <p:to>
                                        <p:strVal val="visible"/>
                                      </p:to>
                                    </p:set>
                                    <p:animEffect transition="in" filter="wipe(down)">
                                      <p:cBhvr>
                                        <p:cTn id="7" dur="500"/>
                                        <p:tgtEl>
                                          <p:spTgt spid="4506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5061">
                                            <p:txEl>
                                              <p:pRg st="3" end="3"/>
                                            </p:txEl>
                                          </p:spTgt>
                                        </p:tgtEl>
                                        <p:attrNameLst>
                                          <p:attrName>style.visibility</p:attrName>
                                        </p:attrNameLst>
                                      </p:cBhvr>
                                      <p:to>
                                        <p:strVal val="visible"/>
                                      </p:to>
                                    </p:set>
                                    <p:animEffect transition="in" filter="wipe(down)">
                                      <p:cBhvr>
                                        <p:cTn id="12" dur="500"/>
                                        <p:tgtEl>
                                          <p:spTgt spid="45061">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5061">
                                            <p:txEl>
                                              <p:pRg st="4" end="4"/>
                                            </p:txEl>
                                          </p:spTgt>
                                        </p:tgtEl>
                                        <p:attrNameLst>
                                          <p:attrName>style.visibility</p:attrName>
                                        </p:attrNameLst>
                                      </p:cBhvr>
                                      <p:to>
                                        <p:strVal val="visible"/>
                                      </p:to>
                                    </p:set>
                                    <p:animEffect transition="in" filter="wipe(down)">
                                      <p:cBhvr>
                                        <p:cTn id="17" dur="500"/>
                                        <p:tgtEl>
                                          <p:spTgt spid="45061">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5061">
                                            <p:txEl>
                                              <p:pRg st="5" end="5"/>
                                            </p:txEl>
                                          </p:spTgt>
                                        </p:tgtEl>
                                        <p:attrNameLst>
                                          <p:attrName>style.visibility</p:attrName>
                                        </p:attrNameLst>
                                      </p:cBhvr>
                                      <p:to>
                                        <p:strVal val="visible"/>
                                      </p:to>
                                    </p:set>
                                    <p:animEffect transition="in" filter="wipe(down)">
                                      <p:cBhvr>
                                        <p:cTn id="22" dur="500"/>
                                        <p:tgtEl>
                                          <p:spTgt spid="45061">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5061">
                                            <p:txEl>
                                              <p:pRg st="6" end="6"/>
                                            </p:txEl>
                                          </p:spTgt>
                                        </p:tgtEl>
                                        <p:attrNameLst>
                                          <p:attrName>style.visibility</p:attrName>
                                        </p:attrNameLst>
                                      </p:cBhvr>
                                      <p:to>
                                        <p:strVal val="visible"/>
                                      </p:to>
                                    </p:set>
                                    <p:animEffect transition="in" filter="wipe(down)">
                                      <p:cBhvr>
                                        <p:cTn id="27" dur="500"/>
                                        <p:tgtEl>
                                          <p:spTgt spid="4506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2"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8E757-AB8D-1ADA-8690-787253CBA25D}"/>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三、创新型人寿保险</a:t>
            </a:r>
            <a:endParaRPr lang="zh-CN" altLang="en-US" sz="4265" dirty="0"/>
          </a:p>
        </p:txBody>
      </p:sp>
      <p:cxnSp>
        <p:nvCxnSpPr>
          <p:cNvPr id="3" name="直接连接符 2">
            <a:extLst>
              <a:ext uri="{FF2B5EF4-FFF2-40B4-BE49-F238E27FC236}">
                <a16:creationId xmlns:a16="http://schemas.microsoft.com/office/drawing/2014/main" id="{1328FEE1-09CA-CAE1-00D0-9425B7C63858}"/>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082EC8F-74B4-BDE5-0B86-B914E580A9E1}"/>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CB930407-2462-A78C-EF86-C110F8ADCF1D}"/>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20398564-D61C-0405-8D59-D4F7752D4D94}"/>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40084DF4-6C6D-A71E-62B5-374653E48D42}"/>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776FF45-8A45-5B5B-6E5E-40A2F82C0906}"/>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7D62F3-86DE-9859-EF74-804A0554520A}"/>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536E97DA-35F0-E31A-E929-E53B348081B5}"/>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7A3B0E5D-83EC-6402-4679-DB106DABF2C9}"/>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
        <p:nvSpPr>
          <p:cNvPr id="16" name="Rectangle 5">
            <a:extLst>
              <a:ext uri="{FF2B5EF4-FFF2-40B4-BE49-F238E27FC236}">
                <a16:creationId xmlns:a16="http://schemas.microsoft.com/office/drawing/2014/main" id="{464C1B2B-3F8B-4402-56E0-0BDAB692697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6">
            <a:extLst>
              <a:ext uri="{FF2B5EF4-FFF2-40B4-BE49-F238E27FC236}">
                <a16:creationId xmlns:a16="http://schemas.microsoft.com/office/drawing/2014/main" id="{27BC64E5-344D-58BF-2C85-68A8739814DA}"/>
              </a:ext>
            </a:extLst>
          </p:cNvPr>
          <p:cNvSpPr>
            <a:spLocks noChangeArrowheads="1"/>
          </p:cNvSpPr>
          <p:nvPr/>
        </p:nvSpPr>
        <p:spPr bwMode="auto">
          <a:xfrm>
            <a:off x="540201" y="1510599"/>
            <a:ext cx="11111597" cy="224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0" fontAlgn="base">
              <a:lnSpc>
                <a:spcPct val="150000"/>
              </a:lnSpc>
              <a:spcBef>
                <a:spcPct val="0"/>
              </a:spcBef>
              <a:spcAft>
                <a:spcPct val="0"/>
              </a:spcAft>
              <a:buClrTx/>
              <a:buSzTx/>
              <a:buFontTx/>
              <a:buNone/>
              <a:tabLst/>
            </a:pPr>
            <a:r>
              <a:rPr lang="zh-CN" altLang="en-US" sz="2400" spc="150" dirty="0">
                <a:solidFill>
                  <a:srgbClr val="000000">
                    <a:lumMod val="65000"/>
                    <a:lumOff val="35000"/>
                  </a:srgbClr>
                </a:solidFill>
                <a:latin typeface="Arial"/>
                <a:ea typeface="微软雅黑"/>
              </a:rPr>
              <a:t>　　创新型人寿保险又称非传统型人寿保险，是相对于传统型人寿保险而言的，主要是指集齐</a:t>
            </a:r>
            <a:r>
              <a:rPr lang="zh-CN" altLang="en-US" sz="2400" spc="150" dirty="0">
                <a:solidFill>
                  <a:srgbClr val="C00000"/>
                </a:solidFill>
                <a:latin typeface="Arial"/>
                <a:ea typeface="微软雅黑"/>
              </a:rPr>
              <a:t>保险、保障及投资功能</a:t>
            </a:r>
            <a:r>
              <a:rPr lang="zh-CN" altLang="en-US" sz="2400" spc="150" dirty="0">
                <a:solidFill>
                  <a:srgbClr val="000000">
                    <a:lumMod val="65000"/>
                    <a:lumOff val="35000"/>
                  </a:srgbClr>
                </a:solidFill>
                <a:latin typeface="Arial"/>
                <a:ea typeface="微软雅黑"/>
              </a:rPr>
              <a:t>于一身的新型保险产品，属于人寿保险的新险种。</a:t>
            </a:r>
            <a:endParaRPr lang="en-US" altLang="zh-CN" sz="2400" spc="150" dirty="0">
              <a:solidFill>
                <a:srgbClr val="000000">
                  <a:lumMod val="65000"/>
                  <a:lumOff val="35000"/>
                </a:srgbClr>
              </a:solidFill>
              <a:latin typeface="Arial"/>
              <a:ea typeface="微软雅黑"/>
            </a:endParaRPr>
          </a:p>
          <a:p>
            <a:pPr marR="0" lvl="0" indent="0" fontAlgn="base">
              <a:lnSpc>
                <a:spcPct val="150000"/>
              </a:lnSpc>
              <a:spcBef>
                <a:spcPct val="0"/>
              </a:spcBef>
              <a:spcAft>
                <a:spcPct val="0"/>
              </a:spcAft>
              <a:buClrTx/>
              <a:buSzTx/>
              <a:buFontTx/>
              <a:buNone/>
              <a:tabLst/>
            </a:pPr>
            <a:r>
              <a:rPr lang="zh-CN" altLang="en-US" sz="2400" spc="150" dirty="0">
                <a:solidFill>
                  <a:srgbClr val="000000">
                    <a:lumMod val="65000"/>
                    <a:lumOff val="35000"/>
                  </a:srgbClr>
                </a:solidFill>
                <a:latin typeface="Arial"/>
                <a:ea typeface="微软雅黑"/>
              </a:rPr>
              <a:t>　　创新型人寿保险在我国主要包括分红保险、投资连结保险、万能保险。</a:t>
            </a:r>
            <a:endParaRPr lang="zh-CN" altLang="zh-CN" sz="2400" spc="150" dirty="0">
              <a:solidFill>
                <a:srgbClr val="000000">
                  <a:lumMod val="65000"/>
                  <a:lumOff val="35000"/>
                </a:srgbClr>
              </a:solidFill>
              <a:latin typeface="Arial"/>
              <a:ea typeface="微软雅黑"/>
            </a:endParaRPr>
          </a:p>
        </p:txBody>
      </p:sp>
    </p:spTree>
    <p:extLst>
      <p:ext uri="{BB962C8B-B14F-4D97-AF65-F5344CB8AC3E}">
        <p14:creationId xmlns:p14="http://schemas.microsoft.com/office/powerpoint/2010/main" val="236290993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6">
            <a:extLst>
              <a:ext uri="{FF2B5EF4-FFF2-40B4-BE49-F238E27FC236}">
                <a16:creationId xmlns:a16="http://schemas.microsoft.com/office/drawing/2014/main" id="{E651777E-BEFF-44ED-652B-9F251F698648}"/>
              </a:ext>
            </a:extLst>
          </p:cNvPr>
          <p:cNvSpPr>
            <a:spLocks noChangeArrowheads="1"/>
          </p:cNvSpPr>
          <p:nvPr/>
        </p:nvSpPr>
        <p:spPr bwMode="auto">
          <a:xfrm>
            <a:off x="5284789" y="765176"/>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分红保险</a:t>
            </a:r>
            <a:endParaRPr lang="zh-CN" altLang="en-US" sz="2800">
              <a:latin typeface="黑体" panose="02010609060101010101" pitchFamily="49" charset="-122"/>
              <a:ea typeface="黑体" panose="02010609060101010101" pitchFamily="49" charset="-122"/>
            </a:endParaRPr>
          </a:p>
        </p:txBody>
      </p:sp>
      <p:sp>
        <p:nvSpPr>
          <p:cNvPr id="57348" name="矩形 1">
            <a:extLst>
              <a:ext uri="{FF2B5EF4-FFF2-40B4-BE49-F238E27FC236}">
                <a16:creationId xmlns:a16="http://schemas.microsoft.com/office/drawing/2014/main" id="{448DCB3E-B872-B5EC-AB69-0B57A2ADB87E}"/>
              </a:ext>
            </a:extLst>
          </p:cNvPr>
          <p:cNvSpPr>
            <a:spLocks noChangeArrowheads="1"/>
          </p:cNvSpPr>
          <p:nvPr/>
        </p:nvSpPr>
        <p:spPr bwMode="auto">
          <a:xfrm>
            <a:off x="1992314" y="1412876"/>
            <a:ext cx="8135937"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400">
                <a:solidFill>
                  <a:srgbClr val="C00000"/>
                </a:solidFill>
                <a:latin typeface="楷体" panose="02010609060101010101" pitchFamily="49" charset="-122"/>
                <a:ea typeface="楷体" panose="02010609060101010101" pitchFamily="49" charset="-122"/>
              </a:rPr>
              <a:t>　　</a:t>
            </a:r>
            <a:r>
              <a:rPr lang="zh-CN" altLang="zh-CN" sz="2400">
                <a:solidFill>
                  <a:srgbClr val="C00000"/>
                </a:solidFill>
                <a:latin typeface="楷体" panose="02010609060101010101" pitchFamily="49" charset="-122"/>
                <a:ea typeface="楷体" panose="02010609060101010101" pitchFamily="49" charset="-122"/>
              </a:rPr>
              <a:t>分红保险</a:t>
            </a:r>
            <a:r>
              <a:rPr lang="zh-CN" altLang="en-US" sz="2400">
                <a:solidFill>
                  <a:srgbClr val="C00000"/>
                </a:solidFill>
                <a:latin typeface="楷体" panose="02010609060101010101" pitchFamily="49" charset="-122"/>
                <a:ea typeface="楷体" panose="02010609060101010101" pitchFamily="49" charset="-122"/>
              </a:rPr>
              <a:t>（又称“利益分配保险”）</a:t>
            </a:r>
            <a:r>
              <a:rPr lang="zh-CN" altLang="zh-CN" sz="2400">
                <a:latin typeface="楷体" panose="02010609060101010101" pitchFamily="49" charset="-122"/>
                <a:ea typeface="楷体" panose="02010609060101010101" pitchFamily="49" charset="-122"/>
              </a:rPr>
              <a:t>是指</a:t>
            </a:r>
            <a:r>
              <a:rPr lang="zh-CN" altLang="en-US" sz="2400">
                <a:latin typeface="楷体" panose="02010609060101010101" pitchFamily="49" charset="-122"/>
                <a:ea typeface="楷体" panose="02010609060101010101" pitchFamily="49" charset="-122"/>
              </a:rPr>
              <a:t>签订保险合同的双方当事人事先在合同中约定，当投保人所购险种的经营出现盈利时，保单所有人享有红利的分配权。</a:t>
            </a:r>
            <a:endParaRPr lang="en-US" altLang="zh-CN" sz="2400">
              <a:latin typeface="楷体" panose="02010609060101010101" pitchFamily="49" charset="-122"/>
              <a:ea typeface="楷体" panose="02010609060101010101" pitchFamily="49" charset="-122"/>
            </a:endParaRPr>
          </a:p>
          <a:p>
            <a:pPr algn="just">
              <a:lnSpc>
                <a:spcPct val="110000"/>
              </a:lnSpc>
              <a:spcAft>
                <a:spcPts val="500"/>
              </a:spcAft>
            </a:pPr>
            <a:r>
              <a:rPr lang="zh-CN" altLang="en-US" sz="2400">
                <a:latin typeface="楷体" panose="02010609060101010101" pitchFamily="49" charset="-122"/>
                <a:ea typeface="楷体" panose="02010609060101010101" pitchFamily="49" charset="-122"/>
              </a:rPr>
              <a:t>　　</a:t>
            </a:r>
            <a:endParaRPr lang="zh-CN" altLang="zh-CN" sz="2400">
              <a:latin typeface="楷体" panose="02010609060101010101" pitchFamily="49" charset="-122"/>
              <a:ea typeface="楷体" panose="02010609060101010101" pitchFamily="49" charset="-122"/>
            </a:endParaRPr>
          </a:p>
        </p:txBody>
      </p:sp>
    </p:spTree>
  </p:cSld>
  <p:clrMapOvr>
    <a:masterClrMapping/>
  </p:clrMapOvr>
  <p:transition spd="slow">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5954450" y="1857019"/>
            <a:ext cx="5109091" cy="1077218"/>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人身保险概述</a:t>
            </a:r>
            <a:endParaRPr lang="zh-CN" altLang="en-US" sz="6400" dirty="0"/>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6">
            <a:extLst>
              <a:ext uri="{FF2B5EF4-FFF2-40B4-BE49-F238E27FC236}">
                <a16:creationId xmlns:a16="http://schemas.microsoft.com/office/drawing/2014/main" id="{EA48F80C-FDAB-6BAD-F732-49C3001C5F17}"/>
              </a:ext>
            </a:extLst>
          </p:cNvPr>
          <p:cNvSpPr>
            <a:spLocks noChangeArrowheads="1"/>
          </p:cNvSpPr>
          <p:nvPr/>
        </p:nvSpPr>
        <p:spPr bwMode="auto">
          <a:xfrm>
            <a:off x="4656138" y="765175"/>
            <a:ext cx="26971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分红保险的特点</a:t>
            </a:r>
            <a:endParaRPr lang="zh-CN" altLang="en-US" sz="2800">
              <a:latin typeface="黑体" panose="02010609060101010101" pitchFamily="49" charset="-122"/>
              <a:ea typeface="黑体" panose="02010609060101010101" pitchFamily="49" charset="-122"/>
            </a:endParaRPr>
          </a:p>
        </p:txBody>
      </p:sp>
      <p:sp>
        <p:nvSpPr>
          <p:cNvPr id="9" name="矩形 1">
            <a:extLst>
              <a:ext uri="{FF2B5EF4-FFF2-40B4-BE49-F238E27FC236}">
                <a16:creationId xmlns:a16="http://schemas.microsoft.com/office/drawing/2014/main" id="{FEF966EA-C267-FAF6-218F-64CA16A1E95F}"/>
              </a:ext>
            </a:extLst>
          </p:cNvPr>
          <p:cNvSpPr>
            <a:spLocks noChangeArrowheads="1"/>
          </p:cNvSpPr>
          <p:nvPr/>
        </p:nvSpPr>
        <p:spPr bwMode="auto">
          <a:xfrm>
            <a:off x="3216276" y="1652588"/>
            <a:ext cx="5688013" cy="552634"/>
          </a:xfrm>
          <a:prstGeom prst="roundRect">
            <a:avLst/>
          </a:prstGeom>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algn="ctr" eaLnBrk="0" hangingPunct="0">
              <a:lnSpc>
                <a:spcPct val="150000"/>
              </a:lnSpc>
              <a:defRPr/>
            </a:pPr>
            <a:r>
              <a:rPr kumimoji="0" lang="en-US" altLang="zh-CN" sz="2000" dirty="0">
                <a:latin typeface="华文中宋" panose="02010600040101010101" pitchFamily="2" charset="-122"/>
                <a:ea typeface="华文中宋" panose="02010600040101010101" pitchFamily="2" charset="-122"/>
              </a:rPr>
              <a:t>1</a:t>
            </a:r>
            <a:r>
              <a:rPr kumimoji="0" lang="zh-CN" altLang="en-US" sz="2000" dirty="0">
                <a:latin typeface="华文中宋" panose="02010600040101010101" pitchFamily="2" charset="-122"/>
                <a:ea typeface="华文中宋" panose="02010600040101010101" pitchFamily="2" charset="-122"/>
              </a:rPr>
              <a:t>、保单持有人享受经营成果，参与利益分配</a:t>
            </a:r>
          </a:p>
        </p:txBody>
      </p:sp>
      <p:sp>
        <p:nvSpPr>
          <p:cNvPr id="3" name="矩形: 圆角 2">
            <a:extLst>
              <a:ext uri="{FF2B5EF4-FFF2-40B4-BE49-F238E27FC236}">
                <a16:creationId xmlns:a16="http://schemas.microsoft.com/office/drawing/2014/main" id="{CA17522C-5458-AD3B-1CCC-9A50849FF451}"/>
              </a:ext>
            </a:extLst>
          </p:cNvPr>
          <p:cNvSpPr/>
          <p:nvPr/>
        </p:nvSpPr>
        <p:spPr>
          <a:xfrm>
            <a:off x="3216276" y="2444750"/>
            <a:ext cx="5688013" cy="552450"/>
          </a:xfrm>
          <a:prstGeom prst="roundRect">
            <a:avLst/>
          </a:prstGeom>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algn="ctr" eaLnBrk="0" hangingPunct="0">
              <a:lnSpc>
                <a:spcPct val="150000"/>
              </a:lnSpc>
              <a:buFontTx/>
              <a:buNone/>
              <a:defRPr/>
            </a:pPr>
            <a:r>
              <a:rPr lang="en-US" altLang="zh-CN" sz="2000" dirty="0">
                <a:solidFill>
                  <a:srgbClr val="000000"/>
                </a:solidFill>
                <a:latin typeface="华文中宋" panose="02010600040101010101" pitchFamily="2" charset="-122"/>
                <a:ea typeface="华文中宋" panose="02010600040101010101" pitchFamily="2" charset="-122"/>
              </a:rPr>
              <a:t>2</a:t>
            </a:r>
            <a:r>
              <a:rPr lang="zh-CN" altLang="en-US" sz="2000" dirty="0">
                <a:solidFill>
                  <a:srgbClr val="000000"/>
                </a:solidFill>
                <a:latin typeface="华文中宋" panose="02010600040101010101" pitchFamily="2" charset="-122"/>
                <a:ea typeface="华文中宋" panose="02010600040101010101" pitchFamily="2" charset="-122"/>
              </a:rPr>
              <a:t>、保单持有人也要承担一定的投资风险</a:t>
            </a:r>
            <a:endParaRPr lang="en-US" altLang="zh-CN" sz="2000" dirty="0">
              <a:solidFill>
                <a:srgbClr val="000000"/>
              </a:solidFill>
              <a:latin typeface="华文中宋" panose="02010600040101010101" pitchFamily="2" charset="-122"/>
              <a:ea typeface="华文中宋" panose="02010600040101010101" pitchFamily="2" charset="-122"/>
            </a:endParaRPr>
          </a:p>
        </p:txBody>
      </p:sp>
      <p:sp>
        <p:nvSpPr>
          <p:cNvPr id="4" name="矩形: 圆角 3">
            <a:extLst>
              <a:ext uri="{FF2B5EF4-FFF2-40B4-BE49-F238E27FC236}">
                <a16:creationId xmlns:a16="http://schemas.microsoft.com/office/drawing/2014/main" id="{C1E5EB03-5182-1967-C5C2-DD5D8157D51D}"/>
              </a:ext>
            </a:extLst>
          </p:cNvPr>
          <p:cNvSpPr/>
          <p:nvPr/>
        </p:nvSpPr>
        <p:spPr>
          <a:xfrm>
            <a:off x="3216276" y="3236913"/>
            <a:ext cx="5688013" cy="552450"/>
          </a:xfrm>
          <a:prstGeom prst="roundRect">
            <a:avLst/>
          </a:prstGeom>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algn="ctr" eaLnBrk="0" hangingPunct="0">
              <a:lnSpc>
                <a:spcPct val="150000"/>
              </a:lnSpc>
              <a:buFontTx/>
              <a:buNone/>
              <a:defRPr/>
            </a:pPr>
            <a:r>
              <a:rPr lang="en-US" altLang="zh-CN" sz="2000" dirty="0">
                <a:solidFill>
                  <a:srgbClr val="000000"/>
                </a:solidFill>
                <a:latin typeface="华文中宋" panose="02010600040101010101" pitchFamily="2" charset="-122"/>
                <a:ea typeface="华文中宋" panose="02010600040101010101" pitchFamily="2" charset="-122"/>
              </a:rPr>
              <a:t>3</a:t>
            </a:r>
            <a:r>
              <a:rPr lang="zh-CN" altLang="en-US" sz="2000" dirty="0">
                <a:solidFill>
                  <a:srgbClr val="000000"/>
                </a:solidFill>
                <a:latin typeface="华文中宋" panose="02010600040101010101" pitchFamily="2" charset="-122"/>
                <a:ea typeface="华文中宋" panose="02010600040101010101" pitchFamily="2" charset="-122"/>
              </a:rPr>
              <a:t>、分红保险的定价精算假设比较保守</a:t>
            </a:r>
            <a:endParaRPr lang="en-US" altLang="zh-CN" sz="2000" dirty="0">
              <a:solidFill>
                <a:srgbClr val="000000"/>
              </a:solidFill>
              <a:latin typeface="华文中宋" panose="02010600040101010101" pitchFamily="2" charset="-122"/>
              <a:ea typeface="华文中宋" panose="02010600040101010101" pitchFamily="2" charset="-122"/>
            </a:endParaRPr>
          </a:p>
        </p:txBody>
      </p:sp>
      <p:sp>
        <p:nvSpPr>
          <p:cNvPr id="5" name="矩形: 圆角 4">
            <a:extLst>
              <a:ext uri="{FF2B5EF4-FFF2-40B4-BE49-F238E27FC236}">
                <a16:creationId xmlns:a16="http://schemas.microsoft.com/office/drawing/2014/main" id="{DBD5DE66-8C6A-9CA1-90B3-7C88696B4D1F}"/>
              </a:ext>
            </a:extLst>
          </p:cNvPr>
          <p:cNvSpPr/>
          <p:nvPr/>
        </p:nvSpPr>
        <p:spPr>
          <a:xfrm>
            <a:off x="3216276" y="4029075"/>
            <a:ext cx="5688013" cy="552450"/>
          </a:xfrm>
          <a:prstGeom prst="roundRect">
            <a:avLst/>
          </a:prstGeom>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algn="ctr" eaLnBrk="0" hangingPunct="0">
              <a:lnSpc>
                <a:spcPct val="150000"/>
              </a:lnSpc>
              <a:buFontTx/>
              <a:buNone/>
              <a:defRPr/>
            </a:pPr>
            <a:r>
              <a:rPr lang="en-US" altLang="zh-CN" sz="2000" dirty="0">
                <a:solidFill>
                  <a:srgbClr val="000000"/>
                </a:solidFill>
                <a:latin typeface="华文中宋" panose="02010600040101010101" pitchFamily="2" charset="-122"/>
                <a:ea typeface="华文中宋" panose="02010600040101010101" pitchFamily="2" charset="-122"/>
              </a:rPr>
              <a:t>4</a:t>
            </a:r>
            <a:r>
              <a:rPr lang="zh-CN" altLang="en-US" sz="2000" dirty="0">
                <a:solidFill>
                  <a:srgbClr val="000000"/>
                </a:solidFill>
                <a:latin typeface="华文中宋" panose="02010600040101010101" pitchFamily="2" charset="-122"/>
                <a:ea typeface="华文中宋" panose="02010600040101010101" pitchFamily="2" charset="-122"/>
              </a:rPr>
              <a:t>、保险金给付、退保金中含有保单红利</a:t>
            </a:r>
            <a:endParaRPr lang="en-US" altLang="zh-CN" sz="2000" dirty="0">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6">
            <a:extLst>
              <a:ext uri="{FF2B5EF4-FFF2-40B4-BE49-F238E27FC236}">
                <a16:creationId xmlns:a16="http://schemas.microsoft.com/office/drawing/2014/main" id="{BE06D353-0305-AF0A-4EC7-945268345D32}"/>
              </a:ext>
            </a:extLst>
          </p:cNvPr>
          <p:cNvSpPr>
            <a:spLocks noChangeArrowheads="1"/>
          </p:cNvSpPr>
          <p:nvPr/>
        </p:nvSpPr>
        <p:spPr bwMode="auto">
          <a:xfrm>
            <a:off x="4943475" y="762001"/>
            <a:ext cx="1981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红利的来源</a:t>
            </a:r>
            <a:endParaRPr lang="zh-CN" altLang="en-US" sz="2800">
              <a:latin typeface="黑体" panose="02010609060101010101" pitchFamily="49" charset="-122"/>
              <a:ea typeface="黑体" panose="02010609060101010101" pitchFamily="49" charset="-122"/>
            </a:endParaRPr>
          </a:p>
        </p:txBody>
      </p:sp>
      <p:sp>
        <p:nvSpPr>
          <p:cNvPr id="60420" name="矩形 6">
            <a:extLst>
              <a:ext uri="{FF2B5EF4-FFF2-40B4-BE49-F238E27FC236}">
                <a16:creationId xmlns:a16="http://schemas.microsoft.com/office/drawing/2014/main" id="{D094ED4F-E5E4-60C3-6638-1180788AECC2}"/>
              </a:ext>
            </a:extLst>
          </p:cNvPr>
          <p:cNvSpPr>
            <a:spLocks noChangeArrowheads="1"/>
          </p:cNvSpPr>
          <p:nvPr/>
        </p:nvSpPr>
        <p:spPr bwMode="auto">
          <a:xfrm>
            <a:off x="2135188" y="1293814"/>
            <a:ext cx="7993062"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latin typeface="楷体" panose="02010609060101010101" pitchFamily="49" charset="-122"/>
                <a:ea typeface="楷体" panose="02010609060101010101" pitchFamily="49" charset="-122"/>
              </a:rPr>
              <a:t>　　分红保险的红利，实质上是保险公司的盈余。由于保险公司在厘定费率时要考虑三个因素：预定死亡率、预定投资回报率和预定营运管理费用，而费率一经厘定，不能随意改动。但寿险保单的保障期限往往长达几十年，在这样漫长的时间内，实际发生的情况可能同预期的情况有所差别。一旦实际情况好于预期情况，就会出现以上差益，保险公司将这部分差益产生的利润按一定的比例分配给客户，这就是红利的来源。</a:t>
            </a:r>
          </a:p>
        </p:txBody>
      </p:sp>
      <p:grpSp>
        <p:nvGrpSpPr>
          <p:cNvPr id="4" name="组合 3">
            <a:extLst>
              <a:ext uri="{FF2B5EF4-FFF2-40B4-BE49-F238E27FC236}">
                <a16:creationId xmlns:a16="http://schemas.microsoft.com/office/drawing/2014/main" id="{50F26C17-231E-3545-DC81-B5A52AE467B6}"/>
              </a:ext>
            </a:extLst>
          </p:cNvPr>
          <p:cNvGrpSpPr>
            <a:grpSpLocks/>
          </p:cNvGrpSpPr>
          <p:nvPr/>
        </p:nvGrpSpPr>
        <p:grpSpPr bwMode="auto">
          <a:xfrm>
            <a:off x="2136776" y="4657726"/>
            <a:ext cx="7343775" cy="442913"/>
            <a:chOff x="685800" y="3741738"/>
            <a:chExt cx="7862888" cy="442674"/>
          </a:xfrm>
        </p:grpSpPr>
        <p:sp>
          <p:nvSpPr>
            <p:cNvPr id="10" name="矩形: 圆角 9">
              <a:extLst>
                <a:ext uri="{FF2B5EF4-FFF2-40B4-BE49-F238E27FC236}">
                  <a16:creationId xmlns:a16="http://schemas.microsoft.com/office/drawing/2014/main" id="{734778FF-A52F-0E9D-E202-F9A1AE97749A}"/>
                </a:ext>
              </a:extLst>
            </p:cNvPr>
            <p:cNvSpPr/>
            <p:nvPr/>
          </p:nvSpPr>
          <p:spPr>
            <a:xfrm>
              <a:off x="685800" y="3741738"/>
              <a:ext cx="1089519" cy="442674"/>
            </a:xfrm>
            <a:prstGeom prst="roundRect">
              <a:avLst/>
            </a:prstGeom>
            <a:solidFill>
              <a:schemeClr val="accent1">
                <a:lumMod val="75000"/>
              </a:schemeClr>
            </a:solidFill>
          </p:spPr>
          <p:txBody>
            <a:bodyPr>
              <a:spAutoFit/>
            </a:bodyPr>
            <a:lstStyle/>
            <a:p>
              <a:pPr eaLnBrk="0" hangingPunct="0">
                <a:buFontTx/>
                <a:buNone/>
                <a:defRPr/>
              </a:pPr>
              <a:r>
                <a:rPr lang="zh-CN" altLang="en-US" sz="2000" dirty="0">
                  <a:solidFill>
                    <a:schemeClr val="bg1"/>
                  </a:solidFill>
                  <a:latin typeface="微软雅黑" panose="020B0503020204020204" pitchFamily="34" charset="-122"/>
                  <a:ea typeface="微软雅黑" panose="020B0503020204020204" pitchFamily="34" charset="-122"/>
                </a:rPr>
                <a:t>死差益</a:t>
              </a:r>
            </a:p>
          </p:txBody>
        </p:sp>
        <p:sp>
          <p:nvSpPr>
            <p:cNvPr id="60429" name="矩形 7">
              <a:extLst>
                <a:ext uri="{FF2B5EF4-FFF2-40B4-BE49-F238E27FC236}">
                  <a16:creationId xmlns:a16="http://schemas.microsoft.com/office/drawing/2014/main" id="{BFA00AFD-99D9-8E4B-9E50-EC3F8A35D778}"/>
                </a:ext>
              </a:extLst>
            </p:cNvPr>
            <p:cNvSpPr>
              <a:spLocks noChangeArrowheads="1"/>
            </p:cNvSpPr>
            <p:nvPr/>
          </p:nvSpPr>
          <p:spPr bwMode="auto">
            <a:xfrm>
              <a:off x="1779588" y="3789363"/>
              <a:ext cx="6769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a:solidFill>
                    <a:srgbClr val="333333"/>
                  </a:solidFill>
                  <a:latin typeface="微软雅黑" panose="020B0503020204020204" pitchFamily="34" charset="-122"/>
                  <a:ea typeface="微软雅黑" panose="020B0503020204020204" pitchFamily="34" charset="-122"/>
                </a:rPr>
                <a:t>由于实际死亡率小于预定死亡率而产生的利益。</a:t>
              </a:r>
            </a:p>
          </p:txBody>
        </p:sp>
      </p:grpSp>
      <p:grpSp>
        <p:nvGrpSpPr>
          <p:cNvPr id="3" name="组合 2">
            <a:extLst>
              <a:ext uri="{FF2B5EF4-FFF2-40B4-BE49-F238E27FC236}">
                <a16:creationId xmlns:a16="http://schemas.microsoft.com/office/drawing/2014/main" id="{ADABBB2A-2BD3-4FEE-218F-892129D392A6}"/>
              </a:ext>
            </a:extLst>
          </p:cNvPr>
          <p:cNvGrpSpPr>
            <a:grpSpLocks/>
          </p:cNvGrpSpPr>
          <p:nvPr/>
        </p:nvGrpSpPr>
        <p:grpSpPr bwMode="auto">
          <a:xfrm>
            <a:off x="2135189" y="3902076"/>
            <a:ext cx="7489825" cy="442913"/>
            <a:chOff x="684213" y="2986088"/>
            <a:chExt cx="8018796" cy="442674"/>
          </a:xfrm>
        </p:grpSpPr>
        <p:sp>
          <p:nvSpPr>
            <p:cNvPr id="11" name="矩形: 圆角 10">
              <a:extLst>
                <a:ext uri="{FF2B5EF4-FFF2-40B4-BE49-F238E27FC236}">
                  <a16:creationId xmlns:a16="http://schemas.microsoft.com/office/drawing/2014/main" id="{E07B6DA0-DB47-8E04-CD94-194F378F6A96}"/>
                </a:ext>
              </a:extLst>
            </p:cNvPr>
            <p:cNvSpPr/>
            <p:nvPr/>
          </p:nvSpPr>
          <p:spPr>
            <a:xfrm>
              <a:off x="684213" y="2986088"/>
              <a:ext cx="1079257" cy="442674"/>
            </a:xfrm>
            <a:prstGeom prst="roundRect">
              <a:avLst/>
            </a:prstGeom>
            <a:solidFill>
              <a:schemeClr val="accent1">
                <a:lumMod val="75000"/>
              </a:schemeClr>
            </a:solidFill>
          </p:spPr>
          <p:txBody>
            <a:bodyPr>
              <a:spAutoFit/>
            </a:bodyPr>
            <a:lstStyle/>
            <a:p>
              <a:pPr eaLnBrk="0" hangingPunct="0">
                <a:buFontTx/>
                <a:buNone/>
                <a:defRPr/>
              </a:pPr>
              <a:r>
                <a:rPr lang="zh-CN" altLang="en-US" sz="2000" dirty="0">
                  <a:solidFill>
                    <a:schemeClr val="bg1"/>
                  </a:solidFill>
                  <a:latin typeface="微软雅黑" panose="020B0503020204020204" pitchFamily="34" charset="-122"/>
                  <a:ea typeface="微软雅黑" panose="020B0503020204020204" pitchFamily="34" charset="-122"/>
                </a:rPr>
                <a:t>利差益</a:t>
              </a:r>
            </a:p>
          </p:txBody>
        </p:sp>
        <p:sp>
          <p:nvSpPr>
            <p:cNvPr id="60427" name="矩形 11">
              <a:extLst>
                <a:ext uri="{FF2B5EF4-FFF2-40B4-BE49-F238E27FC236}">
                  <a16:creationId xmlns:a16="http://schemas.microsoft.com/office/drawing/2014/main" id="{5FCADA83-4358-1986-90B6-6352A81A2C19}"/>
                </a:ext>
              </a:extLst>
            </p:cNvPr>
            <p:cNvSpPr>
              <a:spLocks noChangeArrowheads="1"/>
            </p:cNvSpPr>
            <p:nvPr/>
          </p:nvSpPr>
          <p:spPr bwMode="auto">
            <a:xfrm>
              <a:off x="1763713" y="2996952"/>
              <a:ext cx="6939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a:solidFill>
                    <a:srgbClr val="333333"/>
                  </a:solidFill>
                  <a:latin typeface="微软雅黑" panose="020B0503020204020204" pitchFamily="34" charset="-122"/>
                  <a:ea typeface="微软雅黑" panose="020B0503020204020204" pitchFamily="34" charset="-122"/>
                </a:rPr>
                <a:t>当保险公司实际投资收益率高于预定利率时，则产生利差益。</a:t>
              </a:r>
              <a:endParaRPr lang="zh-CN" altLang="en-US">
                <a:ea typeface="微软雅黑" panose="020B0503020204020204" pitchFamily="34" charset="-122"/>
              </a:endParaRPr>
            </a:p>
          </p:txBody>
        </p:sp>
      </p:grpSp>
      <p:grpSp>
        <p:nvGrpSpPr>
          <p:cNvPr id="5" name="组合 4">
            <a:extLst>
              <a:ext uri="{FF2B5EF4-FFF2-40B4-BE49-F238E27FC236}">
                <a16:creationId xmlns:a16="http://schemas.microsoft.com/office/drawing/2014/main" id="{1962FF4C-37C0-4E05-7CC3-9A8F90C88B51}"/>
              </a:ext>
            </a:extLst>
          </p:cNvPr>
          <p:cNvGrpSpPr>
            <a:grpSpLocks/>
          </p:cNvGrpSpPr>
          <p:nvPr/>
        </p:nvGrpSpPr>
        <p:grpSpPr bwMode="auto">
          <a:xfrm>
            <a:off x="2135188" y="5375276"/>
            <a:ext cx="7340600" cy="646113"/>
            <a:chOff x="684213" y="4459288"/>
            <a:chExt cx="7859712" cy="646112"/>
          </a:xfrm>
        </p:grpSpPr>
        <p:sp>
          <p:nvSpPr>
            <p:cNvPr id="2" name="矩形: 圆角 1">
              <a:extLst>
                <a:ext uri="{FF2B5EF4-FFF2-40B4-BE49-F238E27FC236}">
                  <a16:creationId xmlns:a16="http://schemas.microsoft.com/office/drawing/2014/main" id="{91F3F526-4C3E-165B-B175-02B19CFF7D92}"/>
                </a:ext>
              </a:extLst>
            </p:cNvPr>
            <p:cNvSpPr/>
            <p:nvPr/>
          </p:nvSpPr>
          <p:spPr>
            <a:xfrm>
              <a:off x="684213" y="4498976"/>
              <a:ext cx="1079350" cy="442911"/>
            </a:xfrm>
            <a:prstGeom prst="roundRect">
              <a:avLst/>
            </a:prstGeom>
            <a:solidFill>
              <a:schemeClr val="accent1">
                <a:lumMod val="75000"/>
              </a:schemeClr>
            </a:solidFill>
          </p:spPr>
          <p:txBody>
            <a:bodyPr>
              <a:spAutoFit/>
            </a:bodyPr>
            <a:lstStyle/>
            <a:p>
              <a:pPr eaLnBrk="0" hangingPunct="0">
                <a:buFontTx/>
                <a:buNone/>
                <a:defRPr/>
              </a:pPr>
              <a:r>
                <a:rPr lang="zh-CN" altLang="en-US" sz="2000" dirty="0">
                  <a:solidFill>
                    <a:schemeClr val="bg1"/>
                  </a:solidFill>
                  <a:latin typeface="微软雅黑" panose="020B0503020204020204" pitchFamily="34" charset="-122"/>
                  <a:ea typeface="微软雅黑" panose="020B0503020204020204" pitchFamily="34" charset="-122"/>
                </a:rPr>
                <a:t>费差益</a:t>
              </a:r>
            </a:p>
          </p:txBody>
        </p:sp>
        <p:sp>
          <p:nvSpPr>
            <p:cNvPr id="60425" name="矩形 12">
              <a:extLst>
                <a:ext uri="{FF2B5EF4-FFF2-40B4-BE49-F238E27FC236}">
                  <a16:creationId xmlns:a16="http://schemas.microsoft.com/office/drawing/2014/main" id="{FE308BBE-9109-E7EE-2504-1F918B2CAEA5}"/>
                </a:ext>
              </a:extLst>
            </p:cNvPr>
            <p:cNvSpPr>
              <a:spLocks noChangeArrowheads="1"/>
            </p:cNvSpPr>
            <p:nvPr/>
          </p:nvSpPr>
          <p:spPr bwMode="auto">
            <a:xfrm>
              <a:off x="1774825" y="4459288"/>
              <a:ext cx="6769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a:solidFill>
                    <a:srgbClr val="333333"/>
                  </a:solidFill>
                  <a:latin typeface="微软雅黑" panose="020B0503020204020204" pitchFamily="34" charset="-122"/>
                  <a:ea typeface="微软雅黑" panose="020B0503020204020204" pitchFamily="34" charset="-122"/>
                </a:rPr>
                <a:t>当公司的实际营业费用少于预计营业费用所产生的利益时，则产生费差益。</a:t>
              </a:r>
              <a:endParaRPr lang="zh-CN" altLang="en-US">
                <a:ea typeface="微软雅黑" panose="020B0503020204020204" pitchFamily="34" charset="-122"/>
              </a:endParaRPr>
            </a:p>
          </p:txBody>
        </p:sp>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6">
            <a:extLst>
              <a:ext uri="{FF2B5EF4-FFF2-40B4-BE49-F238E27FC236}">
                <a16:creationId xmlns:a16="http://schemas.microsoft.com/office/drawing/2014/main" id="{FCDDBC5F-9107-25D4-FC6C-DF33E2757CB8}"/>
              </a:ext>
            </a:extLst>
          </p:cNvPr>
          <p:cNvSpPr>
            <a:spLocks noChangeArrowheads="1"/>
          </p:cNvSpPr>
          <p:nvPr/>
        </p:nvSpPr>
        <p:spPr bwMode="auto">
          <a:xfrm>
            <a:off x="4727575" y="762001"/>
            <a:ext cx="2698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a:solidFill>
                  <a:srgbClr val="333333"/>
                </a:solidFill>
                <a:latin typeface="黑体" panose="02010609060101010101" pitchFamily="49" charset="-122"/>
                <a:ea typeface="黑体" panose="02010609060101010101" pitchFamily="49" charset="-122"/>
              </a:rPr>
              <a:t>红利分配的方式</a:t>
            </a:r>
            <a:endParaRPr lang="zh-CN" altLang="en-US" sz="2800">
              <a:latin typeface="黑体" panose="02010609060101010101" pitchFamily="49" charset="-122"/>
              <a:ea typeface="黑体" panose="02010609060101010101" pitchFamily="49" charset="-122"/>
            </a:endParaRPr>
          </a:p>
        </p:txBody>
      </p:sp>
      <p:sp>
        <p:nvSpPr>
          <p:cNvPr id="61444" name="矩形 6">
            <a:extLst>
              <a:ext uri="{FF2B5EF4-FFF2-40B4-BE49-F238E27FC236}">
                <a16:creationId xmlns:a16="http://schemas.microsoft.com/office/drawing/2014/main" id="{0C104A4F-7217-EF1B-745C-139856ACA61E}"/>
              </a:ext>
            </a:extLst>
          </p:cNvPr>
          <p:cNvSpPr>
            <a:spLocks noChangeArrowheads="1"/>
          </p:cNvSpPr>
          <p:nvPr/>
        </p:nvSpPr>
        <p:spPr bwMode="auto">
          <a:xfrm>
            <a:off x="1847850" y="1700213"/>
            <a:ext cx="8280400"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latin typeface="楷体" panose="02010609060101010101" pitchFamily="49" charset="-122"/>
                <a:ea typeface="楷体" panose="02010609060101010101" pitchFamily="49" charset="-122"/>
              </a:rPr>
              <a:t>　　</a:t>
            </a:r>
            <a:r>
              <a:rPr lang="zh-CN" altLang="en-US" sz="2000">
                <a:solidFill>
                  <a:srgbClr val="C00000"/>
                </a:solidFill>
                <a:latin typeface="楷体" panose="02010609060101010101" pitchFamily="49" charset="-122"/>
                <a:ea typeface="楷体" panose="02010609060101010101" pitchFamily="49" charset="-122"/>
              </a:rPr>
              <a:t>现金红利（美式分红）</a:t>
            </a:r>
            <a:r>
              <a:rPr lang="zh-CN" altLang="en-US" sz="2000">
                <a:latin typeface="楷体" panose="02010609060101010101" pitchFamily="49" charset="-122"/>
                <a:ea typeface="楷体" panose="02010609060101010101" pitchFamily="49" charset="-122"/>
              </a:rPr>
              <a:t>：直接以现金的形式将盈余分配给保单持有人，保单持有人可以选择直接领取现金、抵交保费或累积生息等。目前国内大多保险公司采取这种方式。　　</a:t>
            </a:r>
            <a:endParaRPr lang="en-US" altLang="zh-CN" sz="2000">
              <a:latin typeface="楷体" panose="02010609060101010101" pitchFamily="49" charset="-122"/>
              <a:ea typeface="楷体" panose="02010609060101010101" pitchFamily="49" charset="-122"/>
            </a:endParaRPr>
          </a:p>
          <a:p>
            <a:pPr algn="just">
              <a:lnSpc>
                <a:spcPct val="110000"/>
              </a:lnSpc>
              <a:spcAft>
                <a:spcPts val="500"/>
              </a:spcAft>
            </a:pPr>
            <a:r>
              <a:rPr lang="zh-CN" altLang="en-US" sz="2000">
                <a:solidFill>
                  <a:srgbClr val="C00000"/>
                </a:solidFill>
                <a:latin typeface="楷体" panose="02010609060101010101" pitchFamily="49" charset="-122"/>
                <a:ea typeface="楷体" panose="02010609060101010101" pitchFamily="49" charset="-122"/>
              </a:rPr>
              <a:t>　　增额红利（英式分红）</a:t>
            </a:r>
            <a:r>
              <a:rPr lang="zh-CN" altLang="en-US" sz="2000">
                <a:latin typeface="楷体" panose="02010609060101010101" pitchFamily="49" charset="-122"/>
                <a:ea typeface="楷体" panose="02010609060101010101" pitchFamily="49" charset="-122"/>
              </a:rPr>
              <a:t>：指整个保险期限内每年以增加保险金额的方式分配红利。</a:t>
            </a:r>
            <a:endParaRPr lang="en-US" altLang="zh-CN" sz="2000">
              <a:latin typeface="楷体" panose="02010609060101010101" pitchFamily="49" charset="-122"/>
              <a:ea typeface="楷体" panose="02010609060101010101" pitchFamily="49" charset="-122"/>
            </a:endParaRPr>
          </a:p>
        </p:txBody>
      </p:sp>
    </p:spTree>
  </p:cSld>
  <p:clrMapOvr>
    <a:masterClrMapping/>
  </p:clrMapOvr>
  <p:transition spd="slow">
    <p:split orient="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6">
            <a:extLst>
              <a:ext uri="{FF2B5EF4-FFF2-40B4-BE49-F238E27FC236}">
                <a16:creationId xmlns:a16="http://schemas.microsoft.com/office/drawing/2014/main" id="{6DD48B5C-9698-29A0-D337-2762B0E5C416}"/>
              </a:ext>
            </a:extLst>
          </p:cNvPr>
          <p:cNvSpPr>
            <a:spLocks noChangeArrowheads="1"/>
          </p:cNvSpPr>
          <p:nvPr/>
        </p:nvSpPr>
        <p:spPr bwMode="auto">
          <a:xfrm>
            <a:off x="3992564" y="76517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dirty="0">
                <a:solidFill>
                  <a:srgbClr val="333333"/>
                </a:solidFill>
                <a:latin typeface="黑体" panose="02010609060101010101" pitchFamily="49" charset="-122"/>
                <a:ea typeface="黑体" panose="02010609060101010101" pitchFamily="49" charset="-122"/>
              </a:rPr>
              <a:t>投资连结保险</a:t>
            </a:r>
            <a:endParaRPr lang="zh-CN" altLang="en-US" sz="2800" dirty="0">
              <a:latin typeface="黑体" panose="02010609060101010101" pitchFamily="49" charset="-122"/>
              <a:ea typeface="黑体" panose="02010609060101010101" pitchFamily="49" charset="-122"/>
            </a:endParaRPr>
          </a:p>
        </p:txBody>
      </p:sp>
      <p:sp>
        <p:nvSpPr>
          <p:cNvPr id="64516" name="矩形 1">
            <a:extLst>
              <a:ext uri="{FF2B5EF4-FFF2-40B4-BE49-F238E27FC236}">
                <a16:creationId xmlns:a16="http://schemas.microsoft.com/office/drawing/2014/main" id="{E9FE681D-D3DE-2127-0F99-DAABAA623168}"/>
              </a:ext>
            </a:extLst>
          </p:cNvPr>
          <p:cNvSpPr>
            <a:spLocks noChangeArrowheads="1"/>
          </p:cNvSpPr>
          <p:nvPr/>
        </p:nvSpPr>
        <p:spPr bwMode="auto">
          <a:xfrm>
            <a:off x="1992314" y="1412876"/>
            <a:ext cx="8135937"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latin typeface="楷体" panose="02010609060101010101" pitchFamily="49" charset="-122"/>
                <a:ea typeface="楷体" panose="02010609060101010101" pitchFamily="49" charset="-122"/>
              </a:rPr>
              <a:t>　　投资连结保险也称“变额寿险”，是指包含保险保障功能并至少在一个（≥</a:t>
            </a:r>
            <a:r>
              <a:rPr lang="en-US" altLang="zh-CN" sz="2000">
                <a:latin typeface="楷体" panose="02010609060101010101" pitchFamily="49" charset="-122"/>
                <a:ea typeface="楷体" panose="02010609060101010101" pitchFamily="49" charset="-122"/>
              </a:rPr>
              <a:t>1</a:t>
            </a:r>
            <a:r>
              <a:rPr lang="zh-CN" altLang="en-US" sz="2000">
                <a:latin typeface="楷体" panose="02010609060101010101" pitchFamily="49" charset="-122"/>
                <a:ea typeface="楷体" panose="02010609060101010101" pitchFamily="49" charset="-122"/>
              </a:rPr>
              <a:t>）投资账户拥有一定资产价值的人身保险产品。</a:t>
            </a:r>
            <a:endParaRPr lang="en-US" altLang="zh-CN" sz="2000">
              <a:latin typeface="楷体" panose="02010609060101010101" pitchFamily="49" charset="-122"/>
              <a:ea typeface="楷体" panose="02010609060101010101" pitchFamily="49" charset="-122"/>
            </a:endParaRPr>
          </a:p>
          <a:p>
            <a:pPr algn="just">
              <a:lnSpc>
                <a:spcPct val="110000"/>
              </a:lnSpc>
              <a:spcAft>
                <a:spcPts val="500"/>
              </a:spcAft>
            </a:pPr>
            <a:r>
              <a:rPr lang="zh-CN" altLang="en-US" sz="2000">
                <a:latin typeface="楷体" panose="02010609060101010101" pitchFamily="49" charset="-122"/>
                <a:ea typeface="楷体" panose="02010609060101010101" pitchFamily="49" charset="-122"/>
              </a:rPr>
              <a:t>　　它是一种寿险与投资基金相结合的产品，具体讲就是将风险保障与投资相结合。寿险公司为被保险人设立单独账户，缴付的保费除少部分用于购买保险保障外，其余部分则进入投资账户进行投资，保险金额随着投资收益而变化。（保费固定，保额可变）</a:t>
            </a:r>
            <a:endParaRPr lang="zh-CN" altLang="zh-CN" sz="2000">
              <a:latin typeface="楷体" panose="02010609060101010101" pitchFamily="49" charset="-122"/>
              <a:ea typeface="楷体" panose="02010609060101010101" pitchFamily="49" charset="-122"/>
            </a:endParaRPr>
          </a:p>
        </p:txBody>
      </p:sp>
    </p:spTree>
  </p:cSld>
  <p:clrMapOvr>
    <a:masterClrMapping/>
  </p:clrMapOvr>
  <p:transition spd="slow">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6">
            <a:extLst>
              <a:ext uri="{FF2B5EF4-FFF2-40B4-BE49-F238E27FC236}">
                <a16:creationId xmlns:a16="http://schemas.microsoft.com/office/drawing/2014/main" id="{80AF2962-3E4C-0A24-0017-1BEF88774B8E}"/>
              </a:ext>
            </a:extLst>
          </p:cNvPr>
          <p:cNvSpPr>
            <a:spLocks noChangeArrowheads="1"/>
          </p:cNvSpPr>
          <p:nvPr/>
        </p:nvSpPr>
        <p:spPr bwMode="auto">
          <a:xfrm>
            <a:off x="4387850" y="765175"/>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buFont typeface="Wingdings" panose="05000000000000000000" pitchFamily="2" charset="2"/>
              <a:buNone/>
            </a:pPr>
            <a:r>
              <a:rPr lang="zh-CN" altLang="en-US" sz="2800" dirty="0">
                <a:solidFill>
                  <a:srgbClr val="333333"/>
                </a:solidFill>
                <a:latin typeface="黑体" panose="02010609060101010101" pitchFamily="49" charset="-122"/>
                <a:ea typeface="黑体" panose="02010609060101010101" pitchFamily="49" charset="-122"/>
              </a:rPr>
              <a:t>万能保险</a:t>
            </a:r>
            <a:endParaRPr lang="zh-CN" altLang="en-US" sz="2800" dirty="0">
              <a:latin typeface="黑体" panose="02010609060101010101" pitchFamily="49" charset="-122"/>
              <a:ea typeface="黑体" panose="02010609060101010101" pitchFamily="49" charset="-122"/>
            </a:endParaRPr>
          </a:p>
        </p:txBody>
      </p:sp>
      <p:sp>
        <p:nvSpPr>
          <p:cNvPr id="65540" name="矩形 1">
            <a:extLst>
              <a:ext uri="{FF2B5EF4-FFF2-40B4-BE49-F238E27FC236}">
                <a16:creationId xmlns:a16="http://schemas.microsoft.com/office/drawing/2014/main" id="{F893FF28-8F7F-A9EE-9609-E78F5C25C701}"/>
              </a:ext>
            </a:extLst>
          </p:cNvPr>
          <p:cNvSpPr>
            <a:spLocks noChangeArrowheads="1"/>
          </p:cNvSpPr>
          <p:nvPr/>
        </p:nvSpPr>
        <p:spPr bwMode="auto">
          <a:xfrm>
            <a:off x="2136776" y="1412875"/>
            <a:ext cx="7991475"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latin typeface="楷体" panose="02010609060101010101" pitchFamily="49" charset="-122"/>
                <a:ea typeface="楷体" panose="02010609060101010101" pitchFamily="49" charset="-122"/>
              </a:rPr>
              <a:t>　　万能保险（</a:t>
            </a:r>
            <a:r>
              <a:rPr lang="en-US" altLang="zh-CN" sz="2000">
                <a:latin typeface="楷体" panose="02010609060101010101" pitchFamily="49" charset="-122"/>
                <a:ea typeface="楷体" panose="02010609060101010101" pitchFamily="49" charset="-122"/>
              </a:rPr>
              <a:t>Universal Life Insurance</a:t>
            </a:r>
            <a:r>
              <a:rPr lang="zh-CN" altLang="en-US" sz="2000">
                <a:latin typeface="楷体" panose="02010609060101010101" pitchFamily="49" charset="-122"/>
                <a:ea typeface="楷体" panose="02010609060101010101" pitchFamily="49" charset="-122"/>
              </a:rPr>
              <a:t>）保单持有人在交纳一定量的首期保费后，可以按照自己的意愿选择任何时候交纳任何数量的保费。只要保单的现金价值足以支付保单的相关费用，有时甚至可以不再交费。而且，保单持有人可以在具备可保性的前提下，提高保额，也可以根据自己的需要降低保额。 （保费可变，保额可变）</a:t>
            </a:r>
            <a:endParaRPr lang="zh-CN" altLang="zh-CN" sz="2000">
              <a:latin typeface="楷体" panose="02010609060101010101" pitchFamily="49" charset="-122"/>
              <a:ea typeface="楷体" panose="02010609060101010101" pitchFamily="49" charset="-122"/>
            </a:endParaRPr>
          </a:p>
        </p:txBody>
      </p:sp>
    </p:spTree>
  </p:cSld>
  <p:clrMapOvr>
    <a:masterClrMapping/>
  </p:clrMapOvr>
  <p:transition spd="slow">
    <p:split orient="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4620697" y="1857019"/>
            <a:ext cx="7571303" cy="1077218"/>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认识人身意外伤害险</a:t>
            </a:r>
            <a:endParaRPr lang="zh-CN" altLang="en-US" sz="6400" dirty="0"/>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412644"/>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6">
            <a:extLst>
              <a:ext uri="{FF2B5EF4-FFF2-40B4-BE49-F238E27FC236}">
                <a16:creationId xmlns:a16="http://schemas.microsoft.com/office/drawing/2014/main" id="{D73F92C4-1F1B-3C0B-D0F8-C58261436C99}"/>
              </a:ext>
            </a:extLst>
          </p:cNvPr>
          <p:cNvSpPr>
            <a:spLocks noChangeArrowheads="1"/>
          </p:cNvSpPr>
          <p:nvPr/>
        </p:nvSpPr>
        <p:spPr bwMode="auto">
          <a:xfrm>
            <a:off x="4387851" y="765175"/>
            <a:ext cx="3057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人身意外伤害保险</a:t>
            </a:r>
            <a:endParaRPr lang="zh-CN" altLang="en-US" sz="2800">
              <a:latin typeface="黑体" panose="02010609060101010101" pitchFamily="49" charset="-122"/>
              <a:ea typeface="黑体" panose="02010609060101010101" pitchFamily="49" charset="-122"/>
            </a:endParaRPr>
          </a:p>
        </p:txBody>
      </p:sp>
      <p:sp>
        <p:nvSpPr>
          <p:cNvPr id="65540" name="矩形 1">
            <a:extLst>
              <a:ext uri="{FF2B5EF4-FFF2-40B4-BE49-F238E27FC236}">
                <a16:creationId xmlns:a16="http://schemas.microsoft.com/office/drawing/2014/main" id="{CD1DEBDC-6A10-22C8-3F1A-846BAA834304}"/>
              </a:ext>
            </a:extLst>
          </p:cNvPr>
          <p:cNvSpPr>
            <a:spLocks noChangeArrowheads="1"/>
          </p:cNvSpPr>
          <p:nvPr/>
        </p:nvSpPr>
        <p:spPr bwMode="auto">
          <a:xfrm>
            <a:off x="1992314" y="1412875"/>
            <a:ext cx="8207375"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latin typeface="楷体" panose="02010609060101010101" pitchFamily="49" charset="-122"/>
                <a:ea typeface="楷体" panose="02010609060101010101" pitchFamily="49" charset="-122"/>
              </a:rPr>
              <a:t>一、含义</a:t>
            </a:r>
          </a:p>
          <a:p>
            <a:pPr algn="just">
              <a:lnSpc>
                <a:spcPct val="110000"/>
              </a:lnSpc>
              <a:spcAft>
                <a:spcPts val="500"/>
              </a:spcAft>
            </a:pPr>
            <a:r>
              <a:rPr lang="zh-CN" altLang="en-US" sz="2000">
                <a:latin typeface="楷体" panose="02010609060101010101" pitchFamily="49" charset="-122"/>
                <a:ea typeface="楷体" panose="02010609060101010101" pitchFamily="49" charset="-122"/>
              </a:rPr>
              <a:t>　　人身意外伤害保险是指以</a:t>
            </a:r>
            <a:r>
              <a:rPr lang="zh-CN" altLang="en-US" sz="2000">
                <a:solidFill>
                  <a:srgbClr val="FF0000"/>
                </a:solidFill>
                <a:latin typeface="楷体" panose="02010609060101010101" pitchFamily="49" charset="-122"/>
                <a:ea typeface="楷体" panose="02010609060101010101" pitchFamily="49" charset="-122"/>
              </a:rPr>
              <a:t>意外伤害</a:t>
            </a:r>
            <a:r>
              <a:rPr lang="zh-CN" altLang="en-US" sz="2000">
                <a:latin typeface="楷体" panose="02010609060101010101" pitchFamily="49" charset="-122"/>
                <a:ea typeface="楷体" panose="02010609060101010101" pitchFamily="49" charset="-122"/>
              </a:rPr>
              <a:t>而致</a:t>
            </a:r>
            <a:r>
              <a:rPr lang="zh-CN" altLang="en-US" sz="2000">
                <a:solidFill>
                  <a:srgbClr val="FF0000"/>
                </a:solidFill>
                <a:latin typeface="楷体" panose="02010609060101010101" pitchFamily="49" charset="-122"/>
                <a:ea typeface="楷体" panose="02010609060101010101" pitchFamily="49" charset="-122"/>
              </a:rPr>
              <a:t>身故</a:t>
            </a:r>
            <a:r>
              <a:rPr lang="zh-CN" altLang="en-US" sz="2000">
                <a:latin typeface="楷体" panose="02010609060101010101" pitchFamily="49" charset="-122"/>
                <a:ea typeface="楷体" panose="02010609060101010101" pitchFamily="49" charset="-122"/>
              </a:rPr>
              <a:t>或</a:t>
            </a:r>
            <a:r>
              <a:rPr lang="zh-CN" altLang="en-US" sz="2000">
                <a:solidFill>
                  <a:srgbClr val="FF0000"/>
                </a:solidFill>
                <a:latin typeface="楷体" panose="02010609060101010101" pitchFamily="49" charset="-122"/>
                <a:ea typeface="楷体" panose="02010609060101010101" pitchFamily="49" charset="-122"/>
              </a:rPr>
              <a:t>残疾</a:t>
            </a:r>
            <a:r>
              <a:rPr lang="zh-CN" altLang="en-US" sz="2000">
                <a:latin typeface="楷体" panose="02010609060101010101" pitchFamily="49" charset="-122"/>
                <a:ea typeface="楷体" panose="02010609060101010101" pitchFamily="49" charset="-122"/>
              </a:rPr>
              <a:t>为给付保险金条件的人身保险。</a:t>
            </a:r>
            <a:endParaRPr lang="en-US" altLang="zh-CN" sz="2000">
              <a:latin typeface="楷体" panose="02010609060101010101" pitchFamily="49" charset="-122"/>
              <a:ea typeface="楷体" panose="02010609060101010101" pitchFamily="49" charset="-122"/>
            </a:endParaRPr>
          </a:p>
          <a:p>
            <a:pPr algn="just">
              <a:lnSpc>
                <a:spcPct val="110000"/>
              </a:lnSpc>
              <a:spcAft>
                <a:spcPts val="500"/>
              </a:spcAft>
            </a:pPr>
            <a:r>
              <a:rPr lang="zh-CN" altLang="en-US" sz="2000">
                <a:latin typeface="楷体" panose="02010609060101010101" pitchFamily="49" charset="-122"/>
                <a:ea typeface="楷体" panose="02010609060101010101" pitchFamily="49" charset="-122"/>
              </a:rPr>
              <a:t>　　三层意思：</a:t>
            </a:r>
          </a:p>
          <a:p>
            <a:pPr algn="just">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latin typeface="楷体" panose="02010609060101010101" pitchFamily="49" charset="-122"/>
                <a:ea typeface="楷体" panose="02010609060101010101" pitchFamily="49" charset="-122"/>
              </a:rPr>
              <a:t>1</a:t>
            </a:r>
            <a:r>
              <a:rPr lang="zh-CN" altLang="en-US" sz="2000">
                <a:latin typeface="楷体" panose="02010609060101010101" pitchFamily="49" charset="-122"/>
                <a:ea typeface="楷体" panose="02010609060101010101" pitchFamily="49" charset="-122"/>
              </a:rPr>
              <a:t>．必须有客观的意外事故发生。</a:t>
            </a:r>
          </a:p>
          <a:p>
            <a:pPr algn="just">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latin typeface="楷体" panose="02010609060101010101" pitchFamily="49" charset="-122"/>
                <a:ea typeface="楷体" panose="02010609060101010101" pitchFamily="49" charset="-122"/>
              </a:rPr>
              <a:t>2</a:t>
            </a:r>
            <a:r>
              <a:rPr lang="zh-CN" altLang="en-US" sz="2000">
                <a:latin typeface="楷体" panose="02010609060101010101" pitchFamily="49" charset="-122"/>
                <a:ea typeface="楷体" panose="02010609060101010101" pitchFamily="49" charset="-122"/>
              </a:rPr>
              <a:t>．被保险人必须有因客观事故造成死亡或残疾的结果。</a:t>
            </a:r>
          </a:p>
          <a:p>
            <a:pPr algn="just">
              <a:lnSpc>
                <a:spcPct val="110000"/>
              </a:lnSpc>
              <a:spcAft>
                <a:spcPts val="500"/>
              </a:spcAft>
            </a:pPr>
            <a:r>
              <a:rPr lang="zh-CN" altLang="en-US" sz="2000">
                <a:latin typeface="楷体" panose="02010609060101010101" pitchFamily="49" charset="-122"/>
                <a:ea typeface="楷体" panose="02010609060101010101" pitchFamily="49" charset="-122"/>
              </a:rPr>
              <a:t>　　</a:t>
            </a:r>
            <a:r>
              <a:rPr lang="en-US" altLang="zh-CN" sz="2000">
                <a:latin typeface="楷体" panose="02010609060101010101" pitchFamily="49" charset="-122"/>
                <a:ea typeface="楷体" panose="02010609060101010101" pitchFamily="49" charset="-122"/>
              </a:rPr>
              <a:t>3</a:t>
            </a:r>
            <a:r>
              <a:rPr lang="zh-CN" altLang="en-US" sz="2000">
                <a:latin typeface="楷体" panose="02010609060101010101" pitchFamily="49" charset="-122"/>
                <a:ea typeface="楷体" panose="02010609060101010101" pitchFamily="49" charset="-122"/>
              </a:rPr>
              <a:t>．意外事故的发生和被保险人遭受人身伤亡的结果之间存在着内在的、必然的联系，即意外事故的发生是被保险人遭受伤害的原因，而被保险人遭受伤害是意外事故的后果。</a:t>
            </a:r>
            <a:endParaRPr lang="zh-CN" altLang="zh-CN" sz="2000">
              <a:latin typeface="楷体" panose="02010609060101010101" pitchFamily="49" charset="-122"/>
              <a:ea typeface="楷体" panose="02010609060101010101" pitchFamily="49" charset="-122"/>
            </a:endParaRPr>
          </a:p>
        </p:txBody>
      </p:sp>
      <p:sp>
        <p:nvSpPr>
          <p:cNvPr id="2" name="矩形 1">
            <a:extLst>
              <a:ext uri="{FF2B5EF4-FFF2-40B4-BE49-F238E27FC236}">
                <a16:creationId xmlns:a16="http://schemas.microsoft.com/office/drawing/2014/main" id="{5EA907E0-7744-6145-8E11-3576050A2577}"/>
              </a:ext>
            </a:extLst>
          </p:cNvPr>
          <p:cNvSpPr/>
          <p:nvPr/>
        </p:nvSpPr>
        <p:spPr>
          <a:xfrm>
            <a:off x="2279651" y="5008564"/>
            <a:ext cx="5688013" cy="8731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lnSpc>
                <a:spcPct val="150000"/>
              </a:lnSpc>
              <a:defRPr/>
            </a:pPr>
            <a:r>
              <a:rPr lang="zh-CN" altLang="en-US">
                <a:solidFill>
                  <a:srgbClr val="000000"/>
                </a:solidFill>
                <a:latin typeface="WenQuanYiZenHeiSharp"/>
                <a:ea typeface="宋体" pitchFamily="2" charset="-122"/>
              </a:rPr>
              <a:t>意外伤害：指以</a:t>
            </a:r>
            <a:r>
              <a:rPr lang="zh-CN" altLang="en-US">
                <a:solidFill>
                  <a:srgbClr val="FF0000"/>
                </a:solidFill>
                <a:latin typeface="WenQuanYiZenHeiSharp"/>
                <a:ea typeface="宋体" pitchFamily="2" charset="-122"/>
              </a:rPr>
              <a:t>外来的</a:t>
            </a:r>
            <a:r>
              <a:rPr lang="zh-CN" altLang="en-US">
                <a:solidFill>
                  <a:srgbClr val="000000"/>
                </a:solidFill>
                <a:latin typeface="WenQuanYiZenHeiSharp"/>
                <a:ea typeface="宋体" pitchFamily="2" charset="-122"/>
              </a:rPr>
              <a:t>、</a:t>
            </a:r>
            <a:r>
              <a:rPr lang="zh-CN" altLang="en-US">
                <a:solidFill>
                  <a:srgbClr val="FF0000"/>
                </a:solidFill>
                <a:latin typeface="WenQuanYiZenHeiSharp"/>
                <a:ea typeface="宋体" pitchFamily="2" charset="-122"/>
              </a:rPr>
              <a:t>突发的</a:t>
            </a:r>
            <a:r>
              <a:rPr lang="zh-CN" altLang="en-US">
                <a:solidFill>
                  <a:srgbClr val="000000"/>
                </a:solidFill>
                <a:latin typeface="WenQuanYiZenHeiSharp"/>
                <a:ea typeface="宋体" pitchFamily="2" charset="-122"/>
              </a:rPr>
              <a:t>、</a:t>
            </a:r>
            <a:r>
              <a:rPr lang="zh-CN" altLang="en-US">
                <a:solidFill>
                  <a:srgbClr val="FF0000"/>
                </a:solidFill>
                <a:latin typeface="WenQuanYiZenHeiSharp"/>
                <a:ea typeface="宋体" pitchFamily="2" charset="-122"/>
              </a:rPr>
              <a:t>非本意的</a:t>
            </a:r>
            <a:r>
              <a:rPr lang="zh-CN" altLang="en-US">
                <a:solidFill>
                  <a:srgbClr val="000000"/>
                </a:solidFill>
                <a:latin typeface="WenQuanYiZenHeiSharp"/>
                <a:ea typeface="宋体" pitchFamily="2" charset="-122"/>
              </a:rPr>
              <a:t>和</a:t>
            </a:r>
            <a:r>
              <a:rPr lang="zh-CN" altLang="en-US">
                <a:solidFill>
                  <a:srgbClr val="FF0000"/>
                </a:solidFill>
                <a:latin typeface="WenQuanYiZenHeiSharp"/>
                <a:ea typeface="宋体" pitchFamily="2" charset="-122"/>
              </a:rPr>
              <a:t>非疾病的</a:t>
            </a:r>
            <a:r>
              <a:rPr lang="zh-CN" altLang="en-US">
                <a:solidFill>
                  <a:srgbClr val="000000"/>
                </a:solidFill>
                <a:latin typeface="WenQuanYiZenHeiSharp"/>
                <a:ea typeface="宋体" pitchFamily="2" charset="-122"/>
              </a:rPr>
              <a:t>客观事件为直接且单独的原因致使身体受到的伤害。</a:t>
            </a:r>
            <a:endParaRPr lang="zh-CN" altLang="en-US">
              <a:solidFill>
                <a:srgbClr val="000000"/>
              </a:solidFill>
              <a:ea typeface="宋体"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5540">
                                            <p:txEl>
                                              <p:pRg st="0" end="0"/>
                                            </p:txEl>
                                          </p:spTgt>
                                        </p:tgtEl>
                                        <p:attrNameLst>
                                          <p:attrName>style.visibility</p:attrName>
                                        </p:attrNameLst>
                                      </p:cBhvr>
                                      <p:to>
                                        <p:strVal val="visible"/>
                                      </p:to>
                                    </p:set>
                                    <p:animEffect transition="in" filter="wipe(down)">
                                      <p:cBhvr>
                                        <p:cTn id="7" dur="500"/>
                                        <p:tgtEl>
                                          <p:spTgt spid="6554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5540">
                                            <p:txEl>
                                              <p:pRg st="1" end="1"/>
                                            </p:txEl>
                                          </p:spTgt>
                                        </p:tgtEl>
                                        <p:attrNameLst>
                                          <p:attrName>style.visibility</p:attrName>
                                        </p:attrNameLst>
                                      </p:cBhvr>
                                      <p:to>
                                        <p:strVal val="visible"/>
                                      </p:to>
                                    </p:set>
                                    <p:animEffect transition="in" filter="wipe(down)">
                                      <p:cBhvr>
                                        <p:cTn id="10" dur="500"/>
                                        <p:tgtEl>
                                          <p:spTgt spid="6554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65540">
                                            <p:txEl>
                                              <p:pRg st="2" end="2"/>
                                            </p:txEl>
                                          </p:spTgt>
                                        </p:tgtEl>
                                        <p:attrNameLst>
                                          <p:attrName>style.visibility</p:attrName>
                                        </p:attrNameLst>
                                      </p:cBhvr>
                                      <p:to>
                                        <p:strVal val="visible"/>
                                      </p:to>
                                    </p:set>
                                    <p:animEffect transition="in" filter="wipe(down)">
                                      <p:cBhvr>
                                        <p:cTn id="20" dur="500"/>
                                        <p:tgtEl>
                                          <p:spTgt spid="65540">
                                            <p:txEl>
                                              <p:pRg st="2" end="2"/>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65540">
                                            <p:txEl>
                                              <p:pRg st="3" end="3"/>
                                            </p:txEl>
                                          </p:spTgt>
                                        </p:tgtEl>
                                        <p:attrNameLst>
                                          <p:attrName>style.visibility</p:attrName>
                                        </p:attrNameLst>
                                      </p:cBhvr>
                                      <p:to>
                                        <p:strVal val="visible"/>
                                      </p:to>
                                    </p:set>
                                    <p:animEffect transition="in" filter="wipe(down)">
                                      <p:cBhvr>
                                        <p:cTn id="23" dur="500"/>
                                        <p:tgtEl>
                                          <p:spTgt spid="65540">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65540">
                                            <p:txEl>
                                              <p:pRg st="4" end="4"/>
                                            </p:txEl>
                                          </p:spTgt>
                                        </p:tgtEl>
                                        <p:attrNameLst>
                                          <p:attrName>style.visibility</p:attrName>
                                        </p:attrNameLst>
                                      </p:cBhvr>
                                      <p:to>
                                        <p:strVal val="visible"/>
                                      </p:to>
                                    </p:set>
                                    <p:animEffect transition="in" filter="wipe(down)">
                                      <p:cBhvr>
                                        <p:cTn id="28" dur="500"/>
                                        <p:tgtEl>
                                          <p:spTgt spid="65540">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65540">
                                            <p:txEl>
                                              <p:pRg st="5" end="5"/>
                                            </p:txEl>
                                          </p:spTgt>
                                        </p:tgtEl>
                                        <p:attrNameLst>
                                          <p:attrName>style.visibility</p:attrName>
                                        </p:attrNameLst>
                                      </p:cBhvr>
                                      <p:to>
                                        <p:strVal val="visible"/>
                                      </p:to>
                                    </p:set>
                                    <p:animEffect transition="in" filter="wipe(down)">
                                      <p:cBhvr>
                                        <p:cTn id="33" dur="500"/>
                                        <p:tgtEl>
                                          <p:spTgt spid="6554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矩形 2">
            <a:extLst>
              <a:ext uri="{FF2B5EF4-FFF2-40B4-BE49-F238E27FC236}">
                <a16:creationId xmlns:a16="http://schemas.microsoft.com/office/drawing/2014/main" id="{78D1C2C1-57D5-3C46-83E8-829CF8D037EB}"/>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45058" name="矩形 3">
            <a:extLst>
              <a:ext uri="{FF2B5EF4-FFF2-40B4-BE49-F238E27FC236}">
                <a16:creationId xmlns:a16="http://schemas.microsoft.com/office/drawing/2014/main" id="{C6FEA31A-7B6B-52A2-8919-B7171526580F}"/>
              </a:ext>
            </a:extLst>
          </p:cNvPr>
          <p:cNvSpPr>
            <a:spLocks noChangeArrowheads="1"/>
          </p:cNvSpPr>
          <p:nvPr/>
        </p:nvSpPr>
        <p:spPr bwMode="auto">
          <a:xfrm>
            <a:off x="2566988" y="752475"/>
            <a:ext cx="7416800" cy="2287588"/>
          </a:xfrm>
          <a:prstGeom prst="rect">
            <a:avLst/>
          </a:prstGeom>
          <a:noFill/>
          <a:ln>
            <a:noFill/>
          </a:ln>
        </p:spPr>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lnSpc>
                <a:spcPct val="110000"/>
              </a:lnSpc>
              <a:spcAft>
                <a:spcPts val="700"/>
              </a:spcAft>
              <a:defRPr/>
            </a:pPr>
            <a:r>
              <a:rPr kumimoji="0" lang="zh-CN" altLang="en-US" sz="2200" dirty="0">
                <a:latin typeface="华文中宋" panose="02010600040101010101" pitchFamily="2" charset="-122"/>
                <a:ea typeface="华文中宋" panose="02010600040101010101" pitchFamily="2" charset="-122"/>
              </a:rPr>
              <a:t>以下情形是否属于意外伤害保险承保范围？</a:t>
            </a:r>
            <a:endParaRPr kumimoji="0" lang="en-US" altLang="zh-CN" sz="2200" dirty="0">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p"/>
              <a:defRPr/>
            </a:pPr>
            <a:r>
              <a:rPr kumimoji="0" lang="zh-CN" altLang="en-US" sz="2200" dirty="0">
                <a:latin typeface="华文中宋" panose="02010600040101010101" pitchFamily="2" charset="-122"/>
                <a:ea typeface="华文中宋" panose="02010600040101010101" pitchFamily="2" charset="-122"/>
              </a:rPr>
              <a:t>自杀</a:t>
            </a:r>
            <a:endParaRPr kumimoji="0" lang="en-US" altLang="zh-CN" sz="2200" dirty="0">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p"/>
              <a:defRPr/>
            </a:pPr>
            <a:r>
              <a:rPr kumimoji="0" lang="zh-CN" altLang="en-US" sz="2200" dirty="0">
                <a:latin typeface="华文中宋" panose="02010600040101010101" pitchFamily="2" charset="-122"/>
                <a:ea typeface="华文中宋" panose="02010600040101010101" pitchFamily="2" charset="-122"/>
              </a:rPr>
              <a:t>猝死</a:t>
            </a:r>
            <a:endParaRPr kumimoji="0" lang="en-US" altLang="zh-CN" sz="2200" dirty="0">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p"/>
              <a:defRPr/>
            </a:pPr>
            <a:r>
              <a:rPr kumimoji="0" lang="zh-CN" altLang="en-US" sz="2200" dirty="0">
                <a:latin typeface="华文中宋" panose="02010600040101010101" pitchFamily="2" charset="-122"/>
                <a:ea typeface="华文中宋" panose="02010600040101010101" pitchFamily="2" charset="-122"/>
              </a:rPr>
              <a:t>食物中毒</a:t>
            </a:r>
            <a:endParaRPr kumimoji="0" lang="en-US" altLang="zh-CN" sz="2200" dirty="0">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p"/>
              <a:defRPr/>
            </a:pPr>
            <a:r>
              <a:rPr kumimoji="0" lang="zh-CN" altLang="en-US" sz="2200" dirty="0">
                <a:latin typeface="华文中宋" panose="02010600040101010101" pitchFamily="2" charset="-122"/>
                <a:ea typeface="华文中宋" panose="02010600040101010101" pitchFamily="2" charset="-122"/>
              </a:rPr>
              <a:t>整容手术失败导致残疾</a:t>
            </a:r>
          </a:p>
        </p:txBody>
      </p:sp>
    </p:spTree>
  </p:cSld>
  <p:clrMapOvr>
    <a:masterClrMapping/>
  </p:clrMapOvr>
  <p:transition spd="slow">
    <p:split orient="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矩形 2">
            <a:extLst>
              <a:ext uri="{FF2B5EF4-FFF2-40B4-BE49-F238E27FC236}">
                <a16:creationId xmlns:a16="http://schemas.microsoft.com/office/drawing/2014/main" id="{6010CD3F-5B0B-99DE-AF69-09454587CCDC}"/>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70659" name="矩形 3">
            <a:extLst>
              <a:ext uri="{FF2B5EF4-FFF2-40B4-BE49-F238E27FC236}">
                <a16:creationId xmlns:a16="http://schemas.microsoft.com/office/drawing/2014/main" id="{E4EF6BF0-605D-9D1C-28F6-2ECDEDDC38AD}"/>
              </a:ext>
            </a:extLst>
          </p:cNvPr>
          <p:cNvSpPr>
            <a:spLocks noChangeArrowheads="1"/>
          </p:cNvSpPr>
          <p:nvPr/>
        </p:nvSpPr>
        <p:spPr bwMode="auto">
          <a:xfrm>
            <a:off x="2279651" y="476251"/>
            <a:ext cx="7885113"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700"/>
              </a:spcAft>
            </a:pPr>
            <a:r>
              <a:rPr lang="en-US" altLang="zh-CN" sz="2000">
                <a:latin typeface="华文中宋" panose="02010600040101010101" pitchFamily="2" charset="-122"/>
                <a:ea typeface="华文中宋" panose="02010600040101010101" pitchFamily="2" charset="-122"/>
              </a:rPr>
              <a:t>【</a:t>
            </a:r>
            <a:r>
              <a:rPr lang="zh-CN" altLang="en-US" sz="2000">
                <a:latin typeface="华文中宋" panose="02010600040101010101" pitchFamily="2" charset="-122"/>
                <a:ea typeface="华文中宋" panose="02010600040101010101" pitchFamily="2" charset="-122"/>
              </a:rPr>
              <a:t>案例</a:t>
            </a:r>
            <a:r>
              <a:rPr lang="en-US" altLang="zh-CN" sz="2000">
                <a:latin typeface="华文中宋" panose="02010600040101010101" pitchFamily="2" charset="-122"/>
                <a:ea typeface="华文中宋" panose="02010600040101010101" pitchFamily="2" charset="-122"/>
              </a:rPr>
              <a:t>】</a:t>
            </a:r>
            <a:r>
              <a:rPr lang="zh-CN" altLang="en-US" sz="2000">
                <a:latin typeface="华文中宋" panose="02010600040101010101" pitchFamily="2" charset="-122"/>
                <a:ea typeface="华文中宋" panose="02010600040101010101" pitchFamily="2" charset="-122"/>
              </a:rPr>
              <a:t>药物过敏猝死，“意外伤害”？</a:t>
            </a:r>
            <a:endParaRPr lang="en-US" altLang="zh-CN" sz="2000">
              <a:latin typeface="华文中宋" panose="02010600040101010101" pitchFamily="2" charset="-122"/>
              <a:ea typeface="华文中宋" panose="02010600040101010101" pitchFamily="2" charset="-122"/>
            </a:endParaRPr>
          </a:p>
          <a:p>
            <a:pPr>
              <a:lnSpc>
                <a:spcPct val="110000"/>
              </a:lnSpc>
              <a:spcAft>
                <a:spcPts val="700"/>
              </a:spcAft>
            </a:pPr>
            <a:r>
              <a:rPr lang="zh-CN" altLang="en-US" sz="2000">
                <a:latin typeface="华文中宋" panose="02010600040101010101" pitchFamily="2" charset="-122"/>
                <a:ea typeface="华文中宋" panose="02010600040101010101" pitchFamily="2" charset="-122"/>
              </a:rPr>
              <a:t>　　滁州居民老魏于</a:t>
            </a:r>
            <a:r>
              <a:rPr lang="en-US" altLang="zh-CN" sz="2000">
                <a:latin typeface="华文中宋" panose="02010600040101010101" pitchFamily="2" charset="-122"/>
                <a:ea typeface="华文中宋" panose="02010600040101010101" pitchFamily="2" charset="-122"/>
              </a:rPr>
              <a:t>2008</a:t>
            </a:r>
            <a:r>
              <a:rPr lang="zh-CN" altLang="en-US" sz="2000">
                <a:latin typeface="华文中宋" panose="02010600040101010101" pitchFamily="2" charset="-122"/>
                <a:ea typeface="华文中宋" panose="02010600040101010101" pitchFamily="2" charset="-122"/>
              </a:rPr>
              <a:t>年</a:t>
            </a:r>
            <a:r>
              <a:rPr lang="en-US" altLang="zh-CN" sz="2000">
                <a:latin typeface="华文中宋" panose="02010600040101010101" pitchFamily="2" charset="-122"/>
                <a:ea typeface="华文中宋" panose="02010600040101010101" pitchFamily="2" charset="-122"/>
              </a:rPr>
              <a:t>5</a:t>
            </a:r>
            <a:r>
              <a:rPr lang="zh-CN" altLang="en-US" sz="2000">
                <a:latin typeface="华文中宋" panose="02010600040101010101" pitchFamily="2" charset="-122"/>
                <a:ea typeface="华文中宋" panose="02010600040101010101" pitchFamily="2" charset="-122"/>
              </a:rPr>
              <a:t>月</a:t>
            </a:r>
            <a:r>
              <a:rPr lang="en-US" altLang="zh-CN" sz="2000">
                <a:latin typeface="华文中宋" panose="02010600040101010101" pitchFamily="2" charset="-122"/>
                <a:ea typeface="华文中宋" panose="02010600040101010101" pitchFamily="2" charset="-122"/>
              </a:rPr>
              <a:t>23</a:t>
            </a:r>
            <a:r>
              <a:rPr lang="zh-CN" altLang="en-US" sz="2000">
                <a:latin typeface="华文中宋" panose="02010600040101010101" pitchFamily="2" charset="-122"/>
                <a:ea typeface="华文中宋" panose="02010600040101010101" pitchFamily="2" charset="-122"/>
              </a:rPr>
              <a:t>日，在一家人寿保险公司投保人身意外伤害综合保险，其中意外伤害保额为</a:t>
            </a:r>
            <a:r>
              <a:rPr lang="en-US" altLang="zh-CN" sz="2000">
                <a:latin typeface="华文中宋" panose="02010600040101010101" pitchFamily="2" charset="-122"/>
                <a:ea typeface="华文中宋" panose="02010600040101010101" pitchFamily="2" charset="-122"/>
              </a:rPr>
              <a:t>3.7</a:t>
            </a:r>
            <a:r>
              <a:rPr lang="zh-CN" altLang="en-US" sz="2000">
                <a:latin typeface="华文中宋" panose="02010600040101010101" pitchFamily="2" charset="-122"/>
                <a:ea typeface="华文中宋" panose="02010600040101010101" pitchFamily="2" charset="-122"/>
              </a:rPr>
              <a:t>万元；保险期间为一年；受益人为其子小魏。</a:t>
            </a:r>
          </a:p>
          <a:p>
            <a:pPr>
              <a:lnSpc>
                <a:spcPct val="110000"/>
              </a:lnSpc>
              <a:spcAft>
                <a:spcPts val="700"/>
              </a:spcAft>
            </a:pPr>
            <a:r>
              <a:rPr lang="zh-CN" altLang="en-US" sz="2000">
                <a:latin typeface="华文中宋" panose="02010600040101010101" pitchFamily="2" charset="-122"/>
                <a:ea typeface="华文中宋" panose="02010600040101010101" pitchFamily="2" charset="-122"/>
              </a:rPr>
              <a:t>　　</a:t>
            </a:r>
            <a:r>
              <a:rPr lang="en-US" altLang="zh-CN" sz="2000">
                <a:latin typeface="华文中宋" panose="02010600040101010101" pitchFamily="2" charset="-122"/>
                <a:ea typeface="华文中宋" panose="02010600040101010101" pitchFamily="2" charset="-122"/>
              </a:rPr>
              <a:t>2009</a:t>
            </a:r>
            <a:r>
              <a:rPr lang="zh-CN" altLang="en-US" sz="2000">
                <a:latin typeface="华文中宋" panose="02010600040101010101" pitchFamily="2" charset="-122"/>
                <a:ea typeface="华文中宋" panose="02010600040101010101" pitchFamily="2" charset="-122"/>
              </a:rPr>
              <a:t>年</a:t>
            </a:r>
            <a:r>
              <a:rPr lang="en-US" altLang="zh-CN" sz="2000">
                <a:latin typeface="华文中宋" panose="02010600040101010101" pitchFamily="2" charset="-122"/>
                <a:ea typeface="华文中宋" panose="02010600040101010101" pitchFamily="2" charset="-122"/>
              </a:rPr>
              <a:t>4</a:t>
            </a:r>
            <a:r>
              <a:rPr lang="zh-CN" altLang="en-US" sz="2000">
                <a:latin typeface="华文中宋" panose="02010600040101010101" pitchFamily="2" charset="-122"/>
                <a:ea typeface="华文中宋" panose="02010600040101010101" pitchFamily="2" charset="-122"/>
              </a:rPr>
              <a:t>月</a:t>
            </a:r>
            <a:r>
              <a:rPr lang="en-US" altLang="zh-CN" sz="2000">
                <a:latin typeface="华文中宋" panose="02010600040101010101" pitchFamily="2" charset="-122"/>
                <a:ea typeface="华文中宋" panose="02010600040101010101" pitchFamily="2" charset="-122"/>
              </a:rPr>
              <a:t>9</a:t>
            </a:r>
            <a:r>
              <a:rPr lang="zh-CN" altLang="en-US" sz="2000">
                <a:latin typeface="华文中宋" panose="02010600040101010101" pitchFamily="2" charset="-122"/>
                <a:ea typeface="华文中宋" panose="02010600040101010101" pitchFamily="2" charset="-122"/>
              </a:rPr>
              <a:t>日下午，老魏因感冒到罗章标夫妇非法开设的私人诊所看病，罗章标给其吊左氧氟沙星、病毒唑和维生素</a:t>
            </a:r>
            <a:r>
              <a:rPr lang="en-US" altLang="zh-CN" sz="2000">
                <a:latin typeface="华文中宋" panose="02010600040101010101" pitchFamily="2" charset="-122"/>
                <a:ea typeface="华文中宋" panose="02010600040101010101" pitchFamily="2" charset="-122"/>
              </a:rPr>
              <a:t>C</a:t>
            </a:r>
            <a:r>
              <a:rPr lang="zh-CN" altLang="en-US" sz="2000">
                <a:latin typeface="华文中宋" panose="02010600040101010101" pitchFamily="2" charset="-122"/>
                <a:ea typeface="华文中宋" panose="02010600040101010101" pitchFamily="2" charset="-122"/>
              </a:rPr>
              <a:t>。次日上午，老魏再次来到诊所，罗章标为其做皮试之后，先后注射了头孢美唑钠、病毒唑和维生素</a:t>
            </a:r>
            <a:r>
              <a:rPr lang="en-US" altLang="zh-CN" sz="2000">
                <a:latin typeface="华文中宋" panose="02010600040101010101" pitchFamily="2" charset="-122"/>
                <a:ea typeface="华文中宋" panose="02010600040101010101" pitchFamily="2" charset="-122"/>
              </a:rPr>
              <a:t>C</a:t>
            </a:r>
            <a:r>
              <a:rPr lang="zh-CN" altLang="en-US" sz="2000">
                <a:latin typeface="华文中宋" panose="02010600040101010101" pitchFamily="2" charset="-122"/>
                <a:ea typeface="华文中宋" panose="02010600040101010101" pitchFamily="2" charset="-122"/>
              </a:rPr>
              <a:t>。</a:t>
            </a:r>
            <a:r>
              <a:rPr lang="en-US" altLang="zh-CN" sz="2000">
                <a:latin typeface="华文中宋" panose="02010600040101010101" pitchFamily="2" charset="-122"/>
                <a:ea typeface="华文中宋" panose="02010600040101010101" pitchFamily="2" charset="-122"/>
              </a:rPr>
              <a:t>11</a:t>
            </a:r>
            <a:r>
              <a:rPr lang="zh-CN" altLang="en-US" sz="2000">
                <a:latin typeface="华文中宋" panose="02010600040101010101" pitchFamily="2" charset="-122"/>
                <a:ea typeface="华文中宋" panose="02010600040101010101" pitchFamily="2" charset="-122"/>
              </a:rPr>
              <a:t>时</a:t>
            </a:r>
            <a:r>
              <a:rPr lang="en-US" altLang="zh-CN" sz="2000">
                <a:latin typeface="华文中宋" panose="02010600040101010101" pitchFamily="2" charset="-122"/>
                <a:ea typeface="华文中宋" panose="02010600040101010101" pitchFamily="2" charset="-122"/>
              </a:rPr>
              <a:t>20</a:t>
            </a:r>
            <a:r>
              <a:rPr lang="zh-CN" altLang="en-US" sz="2000">
                <a:latin typeface="华文中宋" panose="02010600040101010101" pitchFamily="2" charset="-122"/>
                <a:ea typeface="华文中宋" panose="02010600040101010101" pitchFamily="2" charset="-122"/>
              </a:rPr>
              <a:t>分许，老魏输液结束后不久，突然出现异常反应，后经</a:t>
            </a:r>
            <a:r>
              <a:rPr lang="en-US" altLang="zh-CN" sz="2000">
                <a:latin typeface="华文中宋" panose="02010600040101010101" pitchFamily="2" charset="-122"/>
                <a:ea typeface="华文中宋" panose="02010600040101010101" pitchFamily="2" charset="-122"/>
              </a:rPr>
              <a:t>120</a:t>
            </a:r>
            <a:r>
              <a:rPr lang="zh-CN" altLang="en-US" sz="2000">
                <a:latin typeface="华文中宋" panose="02010600040101010101" pitchFamily="2" charset="-122"/>
                <a:ea typeface="华文中宋" panose="02010600040101010101" pitchFamily="2" charset="-122"/>
              </a:rPr>
              <a:t>医生急救无效死亡。经鉴定，老魏系药物性过敏所致猝死。</a:t>
            </a:r>
            <a:endParaRPr lang="en-US" altLang="zh-CN" sz="2000">
              <a:latin typeface="华文中宋" panose="02010600040101010101" pitchFamily="2" charset="-122"/>
              <a:ea typeface="华文中宋" panose="02010600040101010101" pitchFamily="2" charset="-122"/>
            </a:endParaRPr>
          </a:p>
          <a:p>
            <a:pPr>
              <a:lnSpc>
                <a:spcPct val="110000"/>
              </a:lnSpc>
              <a:spcAft>
                <a:spcPts val="700"/>
              </a:spcAft>
            </a:pPr>
            <a:r>
              <a:rPr lang="zh-CN" altLang="en-US" sz="2000">
                <a:latin typeface="华文中宋" panose="02010600040101010101" pitchFamily="2" charset="-122"/>
                <a:ea typeface="华文中宋" panose="02010600040101010101" pitchFamily="2" charset="-122"/>
              </a:rPr>
              <a:t>　　其子小魏以受益人身份向保险公司申请理赔，被告保险公司称认为原告父亲所投险种为人身意外伤害险，其父身亡不属于意外，意外应无人为因素也无侵权行为，此案不属于被告理赔的范围，要求驳回原告的诉讼请求。小魏因此向法院提出起诉。</a:t>
            </a:r>
          </a:p>
        </p:txBody>
      </p:sp>
    </p:spTree>
  </p:cSld>
  <p:clrMapOvr>
    <a:masterClrMapping/>
  </p:clrMapOvr>
  <p:transition spd="slow">
    <p:split orient="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矩形 2">
            <a:extLst>
              <a:ext uri="{FF2B5EF4-FFF2-40B4-BE49-F238E27FC236}">
                <a16:creationId xmlns:a16="http://schemas.microsoft.com/office/drawing/2014/main" id="{6BD2CC3A-056A-5BBE-C186-CDC98C7C9938}"/>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71683" name="矩形 3">
            <a:extLst>
              <a:ext uri="{FF2B5EF4-FFF2-40B4-BE49-F238E27FC236}">
                <a16:creationId xmlns:a16="http://schemas.microsoft.com/office/drawing/2014/main" id="{460B7EC7-CDB3-2108-74DD-003D023218DE}"/>
              </a:ext>
            </a:extLst>
          </p:cNvPr>
          <p:cNvSpPr>
            <a:spLocks noChangeArrowheads="1"/>
          </p:cNvSpPr>
          <p:nvPr/>
        </p:nvSpPr>
        <p:spPr bwMode="auto">
          <a:xfrm>
            <a:off x="2208213" y="476250"/>
            <a:ext cx="8064500" cy="59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700"/>
              </a:spcAft>
            </a:pPr>
            <a:r>
              <a:rPr lang="zh-CN" altLang="en-US" sz="2000">
                <a:latin typeface="华文中宋" panose="02010600040101010101" pitchFamily="2" charset="-122"/>
                <a:ea typeface="华文中宋" panose="02010600040101010101" pitchFamily="2" charset="-122"/>
              </a:rPr>
              <a:t>　　法院认为，意外伤害是指</a:t>
            </a:r>
            <a:r>
              <a:rPr lang="zh-CN" altLang="en-US" sz="2000">
                <a:solidFill>
                  <a:srgbClr val="FF0000"/>
                </a:solidFill>
                <a:latin typeface="华文中宋" panose="02010600040101010101" pitchFamily="2" charset="-122"/>
                <a:ea typeface="华文中宋" panose="02010600040101010101" pitchFamily="2" charset="-122"/>
              </a:rPr>
              <a:t>外来的、突发的、非本意的、非疾病</a:t>
            </a:r>
            <a:r>
              <a:rPr lang="zh-CN" altLang="en-US" sz="2000">
                <a:latin typeface="华文中宋" panose="02010600040101010101" pitchFamily="2" charset="-122"/>
                <a:ea typeface="华文中宋" panose="02010600040101010101" pitchFamily="2" charset="-122"/>
              </a:rPr>
              <a:t>的使身体受到伤害的客观事件。对于老魏来说，其因生病至医院及诊所治疗，诊所也为其做了皮试后为其输自医院带来的头孢美唑钠药，老魏所输药液应为“外来的”物质，即他的死亡具有“外来的”因素；他于输液结束后不久突然出现异常反应，不仅他自己难以预料，诊所也是在他发生异常反应后才知道，老魏的死亡具有“突然的”因素；老魏去医院及诊所是为了治病，没有料到会因药物过敏致猝死，具有“非本意”的因素；老魏的死亡不是因为所患疾病所致，而是因为药物过敏，他的死亡显然具有“非疾病”因素，综合上述</a:t>
            </a:r>
            <a:r>
              <a:rPr lang="en-US" altLang="zh-CN" sz="2000">
                <a:latin typeface="华文中宋" panose="02010600040101010101" pitchFamily="2" charset="-122"/>
                <a:ea typeface="华文中宋" panose="02010600040101010101" pitchFamily="2" charset="-122"/>
              </a:rPr>
              <a:t>4</a:t>
            </a:r>
            <a:r>
              <a:rPr lang="zh-CN" altLang="en-US" sz="2000">
                <a:latin typeface="华文中宋" panose="02010600040101010101" pitchFamily="2" charset="-122"/>
                <a:ea typeface="华文中宋" panose="02010600040101010101" pitchFamily="2" charset="-122"/>
              </a:rPr>
              <a:t>个因素，老魏的死亡符合“意外伤害”的定义。</a:t>
            </a:r>
          </a:p>
          <a:p>
            <a:pPr>
              <a:lnSpc>
                <a:spcPct val="110000"/>
              </a:lnSpc>
              <a:spcAft>
                <a:spcPts val="700"/>
              </a:spcAft>
            </a:pPr>
            <a:r>
              <a:rPr lang="zh-CN" altLang="en-US" sz="2000">
                <a:latin typeface="华文中宋" panose="02010600040101010101" pitchFamily="2" charset="-122"/>
                <a:ea typeface="华文中宋" panose="02010600040101010101" pitchFamily="2" charset="-122"/>
              </a:rPr>
              <a:t>　　人身意外伤害综合保险条款约定被保险人未遵医嘱，私自服用、涂用、注射药物，造成被保险人死亡的，保险公司不负给付保险金的责任。此案中的老魏系从滁州市第一人民医院看完病至诊所，做了皮试后，吊从医院带来的药，尽管诊所的负责人因此被追究刑事责任，但老魏因药物性过敏猝死显然不符合未遵医嘱、私自注射药物的情形。法院对保险公司辩称本起事故属于保险条款约定的责任免除范围不予支持。一审法院判决：保险公司给付原告小魏保险理赔款</a:t>
            </a:r>
            <a:r>
              <a:rPr lang="en-US" altLang="zh-CN" sz="2000">
                <a:latin typeface="华文中宋" panose="02010600040101010101" pitchFamily="2" charset="-122"/>
                <a:ea typeface="华文中宋" panose="02010600040101010101" pitchFamily="2" charset="-122"/>
              </a:rPr>
              <a:t>3.7</a:t>
            </a:r>
            <a:r>
              <a:rPr lang="zh-CN" altLang="en-US" sz="2000">
                <a:latin typeface="华文中宋" panose="02010600040101010101" pitchFamily="2" charset="-122"/>
                <a:ea typeface="华文中宋" panose="02010600040101010101" pitchFamily="2" charset="-122"/>
              </a:rPr>
              <a:t>万元。</a:t>
            </a:r>
          </a:p>
        </p:txBody>
      </p:sp>
    </p:spTree>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5" name="Rectangle 3">
            <a:extLst>
              <a:ext uri="{FF2B5EF4-FFF2-40B4-BE49-F238E27FC236}">
                <a16:creationId xmlns:a16="http://schemas.microsoft.com/office/drawing/2014/main" id="{DD5DE16A-EE30-01B9-AF9A-634D5057572E}"/>
              </a:ext>
            </a:extLst>
          </p:cNvPr>
          <p:cNvSpPr>
            <a:spLocks noGrp="1" noChangeArrowheads="1"/>
          </p:cNvSpPr>
          <p:nvPr>
            <p:ph idx="4294967295"/>
          </p:nvPr>
        </p:nvSpPr>
        <p:spPr>
          <a:xfrm>
            <a:off x="772716" y="1239452"/>
            <a:ext cx="11104859" cy="2116138"/>
          </a:xfrm>
        </p:spPr>
        <p:txBody>
          <a:bodyPr>
            <a:normAutofit fontScale="92500"/>
          </a:bodyPr>
          <a:lstStyle/>
          <a:p>
            <a:pPr marL="0" indent="0" fontAlgn="base">
              <a:lnSpc>
                <a:spcPct val="150000"/>
              </a:lnSpc>
              <a:spcBef>
                <a:spcPct val="0"/>
              </a:spcBef>
              <a:spcAft>
                <a:spcPct val="0"/>
              </a:spcAft>
              <a:buNone/>
            </a:pPr>
            <a:r>
              <a:rPr lang="zh-CN" altLang="en-US" sz="2400" dirty="0">
                <a:solidFill>
                  <a:srgbClr val="000000">
                    <a:lumMod val="65000"/>
                    <a:lumOff val="35000"/>
                  </a:srgbClr>
                </a:solidFill>
                <a:latin typeface="Arial"/>
                <a:ea typeface="华文中宋" panose="02010600040101010101" pitchFamily="2" charset="-122"/>
              </a:rPr>
              <a:t>　　</a:t>
            </a:r>
            <a:r>
              <a:rPr lang="zh-CN" altLang="en-US" sz="2400" dirty="0">
                <a:solidFill>
                  <a:srgbClr val="000000">
                    <a:lumMod val="65000"/>
                    <a:lumOff val="35000"/>
                  </a:srgbClr>
                </a:solidFill>
                <a:latin typeface="Arial"/>
                <a:ea typeface="微软雅黑"/>
              </a:rPr>
              <a:t>人身保险是以人为对象，以人的生命和身体为保险标的的保险。</a:t>
            </a:r>
            <a:endParaRPr lang="en-US" altLang="zh-CN" sz="24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400" dirty="0">
                <a:solidFill>
                  <a:srgbClr val="000000">
                    <a:lumMod val="65000"/>
                    <a:lumOff val="35000"/>
                  </a:srgbClr>
                </a:solidFill>
                <a:latin typeface="Arial"/>
                <a:ea typeface="微软雅黑"/>
              </a:rPr>
              <a:t>　　人身保险的投保人按照合同约定，向保险人支付保险费，保险人根据合同约定，当被保险人死亡、伤残、疾病或者达到合同约定的年龄、期限时承担给付保险金的责任。</a:t>
            </a:r>
            <a:endParaRPr lang="en-US" altLang="zh-CN" sz="2400" dirty="0">
              <a:solidFill>
                <a:srgbClr val="000000">
                  <a:lumMod val="65000"/>
                  <a:lumOff val="35000"/>
                </a:srgbClr>
              </a:solidFill>
              <a:latin typeface="Arial"/>
              <a:ea typeface="微软雅黑"/>
            </a:endParaRPr>
          </a:p>
          <a:p>
            <a:pPr eaLnBrk="1" hangingPunct="1">
              <a:buClr>
                <a:srgbClr val="B71E42"/>
              </a:buClr>
              <a:buFont typeface="Arial" panose="020B0604020202020204" pitchFamily="34" charset="0"/>
              <a:buNone/>
            </a:pPr>
            <a:endParaRPr lang="en-US" altLang="zh-CN" dirty="0">
              <a:ea typeface="华文中宋" panose="02010600040101010101" pitchFamily="2" charset="-122"/>
            </a:endParaRPr>
          </a:p>
        </p:txBody>
      </p:sp>
      <p:sp>
        <p:nvSpPr>
          <p:cNvPr id="4" name="矩形: 圆角 5">
            <a:extLst>
              <a:ext uri="{FF2B5EF4-FFF2-40B4-BE49-F238E27FC236}">
                <a16:creationId xmlns:a16="http://schemas.microsoft.com/office/drawing/2014/main" id="{F1814671-C31E-1CA8-0C05-B464BCF19CD3}"/>
              </a:ext>
            </a:extLst>
          </p:cNvPr>
          <p:cNvSpPr>
            <a:spLocks noChangeArrowheads="1"/>
          </p:cNvSpPr>
          <p:nvPr/>
        </p:nvSpPr>
        <p:spPr bwMode="auto">
          <a:xfrm>
            <a:off x="2782889" y="3644899"/>
            <a:ext cx="6842125" cy="2669273"/>
          </a:xfrm>
          <a:prstGeom prst="roundRect">
            <a:avLst>
              <a:gd name="adj" fmla="val 7435"/>
            </a:avLst>
          </a:prstGeom>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lvl1pPr marL="285750" indent="-285750">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spcAft>
                <a:spcPts val="1000"/>
              </a:spcAft>
              <a:buFont typeface="Wingdings" panose="05000000000000000000" pitchFamily="2" charset="2"/>
              <a:buChar char="u"/>
              <a:defRPr/>
            </a:pPr>
            <a:r>
              <a:rPr kumimoji="0" lang="zh-CN" altLang="en-US" sz="2000" dirty="0">
                <a:solidFill>
                  <a:srgbClr val="191613"/>
                </a:solidFill>
                <a:ea typeface="华文中宋" panose="02010600040101010101" pitchFamily="2" charset="-122"/>
              </a:rPr>
              <a:t>保险标的：人的生命和身体</a:t>
            </a:r>
            <a:endParaRPr kumimoji="0" lang="en-US" altLang="zh-CN" sz="2000" dirty="0">
              <a:solidFill>
                <a:srgbClr val="191613"/>
              </a:solidFill>
              <a:ea typeface="华文中宋" panose="02010600040101010101" pitchFamily="2" charset="-122"/>
            </a:endParaRPr>
          </a:p>
          <a:p>
            <a:pPr eaLnBrk="0" hangingPunct="0">
              <a:spcAft>
                <a:spcPts val="1000"/>
              </a:spcAft>
              <a:buFont typeface="Wingdings" panose="05000000000000000000" pitchFamily="2" charset="2"/>
              <a:buChar char="u"/>
              <a:defRPr/>
            </a:pPr>
            <a:r>
              <a:rPr kumimoji="0" lang="zh-CN" altLang="en-US" sz="2000" dirty="0">
                <a:solidFill>
                  <a:srgbClr val="191613"/>
                </a:solidFill>
                <a:ea typeface="华文中宋" panose="02010600040101010101" pitchFamily="2" charset="-122"/>
              </a:rPr>
              <a:t>保险责任：生老病死、伤残、收入减少等人身风险</a:t>
            </a:r>
            <a:endParaRPr kumimoji="0" lang="en-US" altLang="zh-CN" sz="2000" dirty="0">
              <a:solidFill>
                <a:srgbClr val="191613"/>
              </a:solidFill>
              <a:ea typeface="华文中宋" panose="02010600040101010101" pitchFamily="2" charset="-122"/>
            </a:endParaRPr>
          </a:p>
          <a:p>
            <a:pPr eaLnBrk="0" hangingPunct="0">
              <a:spcAft>
                <a:spcPts val="1000"/>
              </a:spcAft>
              <a:buFont typeface="Wingdings" panose="05000000000000000000" pitchFamily="2" charset="2"/>
              <a:buChar char="u"/>
              <a:defRPr/>
            </a:pPr>
            <a:r>
              <a:rPr kumimoji="0" lang="zh-CN" altLang="en-US" sz="2000" dirty="0">
                <a:solidFill>
                  <a:srgbClr val="191613"/>
                </a:solidFill>
                <a:ea typeface="华文中宋" panose="02010600040101010101" pitchFamily="2" charset="-122"/>
              </a:rPr>
              <a:t>给付条件：多样</a:t>
            </a:r>
            <a:endParaRPr kumimoji="0" lang="en-US" altLang="zh-CN" sz="2000" dirty="0">
              <a:solidFill>
                <a:srgbClr val="191613"/>
              </a:solidFill>
              <a:ea typeface="华文中宋" panose="02010600040101010101" pitchFamily="2" charset="-122"/>
            </a:endParaRPr>
          </a:p>
          <a:p>
            <a:pPr eaLnBrk="0" hangingPunct="0">
              <a:spcAft>
                <a:spcPts val="1000"/>
              </a:spcAft>
              <a:buFont typeface="Wingdings" panose="05000000000000000000" pitchFamily="2" charset="2"/>
              <a:buChar char="u"/>
              <a:defRPr/>
            </a:pPr>
            <a:r>
              <a:rPr kumimoji="0" lang="zh-CN" altLang="en-US" sz="2000" dirty="0">
                <a:solidFill>
                  <a:srgbClr val="191613"/>
                </a:solidFill>
                <a:ea typeface="华文中宋" panose="02010600040101010101" pitchFamily="2" charset="-122"/>
              </a:rPr>
              <a:t>给付对象：被保险人</a:t>
            </a:r>
            <a:r>
              <a:rPr kumimoji="0" lang="en-US" altLang="zh-CN" sz="2000" dirty="0">
                <a:solidFill>
                  <a:srgbClr val="191613"/>
                </a:solidFill>
                <a:ea typeface="华文中宋" panose="02010600040101010101" pitchFamily="2" charset="-122"/>
              </a:rPr>
              <a:t>/</a:t>
            </a:r>
            <a:r>
              <a:rPr kumimoji="0" lang="zh-CN" altLang="en-US" sz="2000" dirty="0">
                <a:solidFill>
                  <a:srgbClr val="191613"/>
                </a:solidFill>
                <a:ea typeface="华文中宋" panose="02010600040101010101" pitchFamily="2" charset="-122"/>
              </a:rPr>
              <a:t>受益人</a:t>
            </a:r>
            <a:endParaRPr kumimoji="0" lang="en-US" altLang="zh-CN" sz="2000" dirty="0">
              <a:solidFill>
                <a:srgbClr val="191613"/>
              </a:solidFill>
              <a:ea typeface="华文中宋" panose="02010600040101010101" pitchFamily="2" charset="-122"/>
            </a:endParaRPr>
          </a:p>
          <a:p>
            <a:pPr eaLnBrk="0" hangingPunct="0">
              <a:spcAft>
                <a:spcPts val="1000"/>
              </a:spcAft>
              <a:buFont typeface="Wingdings" panose="05000000000000000000" pitchFamily="2" charset="2"/>
              <a:buChar char="u"/>
              <a:defRPr/>
            </a:pPr>
            <a:r>
              <a:rPr kumimoji="0" lang="zh-CN" altLang="en-US" sz="2000" dirty="0">
                <a:solidFill>
                  <a:srgbClr val="191613"/>
                </a:solidFill>
                <a:ea typeface="华文中宋" panose="02010600040101010101" pitchFamily="2" charset="-122"/>
              </a:rPr>
              <a:t>给付金额：大多是定额给付</a:t>
            </a:r>
          </a:p>
        </p:txBody>
      </p:sp>
      <p:sp>
        <p:nvSpPr>
          <p:cNvPr id="2" name="标题 1">
            <a:extLst>
              <a:ext uri="{FF2B5EF4-FFF2-40B4-BE49-F238E27FC236}">
                <a16:creationId xmlns:a16="http://schemas.microsoft.com/office/drawing/2014/main" id="{BF126A3E-0120-B18B-C464-FE3FDC37BBA1}"/>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人身保险的定义</a:t>
            </a:r>
            <a:endParaRPr lang="zh-CN" altLang="en-US" sz="4265" dirty="0"/>
          </a:p>
        </p:txBody>
      </p:sp>
      <p:cxnSp>
        <p:nvCxnSpPr>
          <p:cNvPr id="3" name="直接连接符 2">
            <a:extLst>
              <a:ext uri="{FF2B5EF4-FFF2-40B4-BE49-F238E27FC236}">
                <a16:creationId xmlns:a16="http://schemas.microsoft.com/office/drawing/2014/main" id="{BCBDE821-DBB0-5AD4-C2B4-A17C13F7E12B}"/>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F5C1DAC2-8B12-585B-F780-5903361F228B}"/>
              </a:ext>
            </a:extLst>
          </p:cNvPr>
          <p:cNvGrpSpPr/>
          <p:nvPr/>
        </p:nvGrpSpPr>
        <p:grpSpPr>
          <a:xfrm>
            <a:off x="9746592" y="859753"/>
            <a:ext cx="1803625" cy="127885"/>
            <a:chOff x="7164288" y="503338"/>
            <a:chExt cx="1352719" cy="95914"/>
          </a:xfrm>
        </p:grpSpPr>
        <p:sp>
          <p:nvSpPr>
            <p:cNvPr id="6" name="平行四边形 5">
              <a:extLst>
                <a:ext uri="{FF2B5EF4-FFF2-40B4-BE49-F238E27FC236}">
                  <a16:creationId xmlns:a16="http://schemas.microsoft.com/office/drawing/2014/main" id="{BBC710F6-B9AA-1F89-4227-51FC47AC3A0A}"/>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平行四边形 6">
              <a:extLst>
                <a:ext uri="{FF2B5EF4-FFF2-40B4-BE49-F238E27FC236}">
                  <a16:creationId xmlns:a16="http://schemas.microsoft.com/office/drawing/2014/main" id="{04992F4C-7E46-82E4-C62F-10B5E10B7370}"/>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8" name="平行四边形 7">
              <a:extLst>
                <a:ext uri="{FF2B5EF4-FFF2-40B4-BE49-F238E27FC236}">
                  <a16:creationId xmlns:a16="http://schemas.microsoft.com/office/drawing/2014/main" id="{FF88DE52-7F6A-E3B5-8D4E-60A374D72719}"/>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9" name="流程图: 手动输入 13">
            <a:extLst>
              <a:ext uri="{FF2B5EF4-FFF2-40B4-BE49-F238E27FC236}">
                <a16:creationId xmlns:a16="http://schemas.microsoft.com/office/drawing/2014/main" id="{00195418-1209-75B2-F228-0EA2E13E86ED}"/>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AAF8899A-5AE2-8F9A-C2F7-BCC0C692AB33}"/>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平行四边形 10">
            <a:extLst>
              <a:ext uri="{FF2B5EF4-FFF2-40B4-BE49-F238E27FC236}">
                <a16:creationId xmlns:a16="http://schemas.microsoft.com/office/drawing/2014/main" id="{7FBB8DCB-54C2-76F2-C4CE-0431F7E4DCCD}"/>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内容占位符 1">
            <a:extLst>
              <a:ext uri="{FF2B5EF4-FFF2-40B4-BE49-F238E27FC236}">
                <a16:creationId xmlns:a16="http://schemas.microsoft.com/office/drawing/2014/main" id="{5680D9F5-3362-FEB2-041C-BA2915C8228F}"/>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0-#ppt_w/2"/>
                                          </p:val>
                                        </p:tav>
                                        <p:tav tm="100000">
                                          <p:val>
                                            <p:strVal val="#ppt_x"/>
                                          </p:val>
                                        </p:tav>
                                      </p:tavLst>
                                    </p:anim>
                                    <p:anim calcmode="lin" valueType="num">
                                      <p:cBhvr additive="base">
                                        <p:cTn id="11" dur="750" fill="hold"/>
                                        <p:tgtEl>
                                          <p:spTgt spid="9"/>
                                        </p:tgtEl>
                                        <p:attrNameLst>
                                          <p:attrName>ppt_y</p:attrName>
                                        </p:attrNameLst>
                                      </p:cBhvr>
                                      <p:tavLst>
                                        <p:tav tm="0">
                                          <p:val>
                                            <p:strVal val="#ppt_y"/>
                                          </p:val>
                                        </p:tav>
                                        <p:tav tm="100000">
                                          <p:val>
                                            <p:strVal val="#ppt_y"/>
                                          </p:val>
                                        </p:tav>
                                      </p:tavLst>
                                    </p:anim>
                                  </p:childTnLst>
                                </p:cTn>
                              </p:par>
                              <p:par>
                                <p:cTn id="12" presetID="47"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anim calcmode="lin" valueType="num">
                                      <p:cBhvr>
                                        <p:cTn id="15" dur="750" fill="hold"/>
                                        <p:tgtEl>
                                          <p:spTgt spid="10"/>
                                        </p:tgtEl>
                                        <p:attrNameLst>
                                          <p:attrName>ppt_x</p:attrName>
                                        </p:attrNameLst>
                                      </p:cBhvr>
                                      <p:tavLst>
                                        <p:tav tm="0">
                                          <p:val>
                                            <p:strVal val="#ppt_x"/>
                                          </p:val>
                                        </p:tav>
                                        <p:tav tm="100000">
                                          <p:val>
                                            <p:strVal val="#ppt_x"/>
                                          </p:val>
                                        </p:tav>
                                      </p:tavLst>
                                    </p:anim>
                                    <p:anim calcmode="lin" valueType="num">
                                      <p:cBhvr>
                                        <p:cTn id="16" dur="75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bldLvl="0" animBg="1"/>
      <p:bldP spid="10" grpId="0" bldLvl="0" animBg="1"/>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a:extLst>
              <a:ext uri="{FF2B5EF4-FFF2-40B4-BE49-F238E27FC236}">
                <a16:creationId xmlns:a16="http://schemas.microsoft.com/office/drawing/2014/main" id="{362986D4-46BF-1B12-2697-50C9032DAD1E}"/>
              </a:ext>
            </a:extLst>
          </p:cNvPr>
          <p:cNvSpPr>
            <a:spLocks noChangeArrowheads="1"/>
          </p:cNvSpPr>
          <p:nvPr/>
        </p:nvSpPr>
        <p:spPr bwMode="auto">
          <a:xfrm>
            <a:off x="2208214" y="2001838"/>
            <a:ext cx="7704137" cy="508000"/>
          </a:xfrm>
          <a:prstGeom prst="roundRect">
            <a:avLst/>
          </a:prstGeom>
          <a:solidFill>
            <a:schemeClr val="accent1">
              <a:lumMod val="20000"/>
              <a:lumOff val="80000"/>
            </a:schemeClr>
          </a:solid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lnSpc>
                <a:spcPct val="150000"/>
              </a:lnSpc>
              <a:defRPr/>
            </a:pPr>
            <a:r>
              <a:rPr kumimoji="0" lang="en-US" altLang="zh-CN" sz="1800" dirty="0">
                <a:latin typeface="华文中宋" panose="02010600040101010101" pitchFamily="2" charset="-122"/>
                <a:ea typeface="华文中宋" panose="02010600040101010101" pitchFamily="2" charset="-122"/>
              </a:rPr>
              <a:t>1</a:t>
            </a:r>
            <a:r>
              <a:rPr kumimoji="0" lang="zh-CN" altLang="en-US" sz="1800" dirty="0">
                <a:latin typeface="华文中宋" panose="02010600040101010101" pitchFamily="2" charset="-122"/>
                <a:ea typeface="华文中宋" panose="02010600040101010101" pitchFamily="2" charset="-122"/>
              </a:rPr>
              <a:t>、人身意外伤害保险的保险费率厘定不以被保险人的生命为依据</a:t>
            </a:r>
          </a:p>
        </p:txBody>
      </p:sp>
      <p:sp>
        <p:nvSpPr>
          <p:cNvPr id="7" name="矩形: 圆角 6">
            <a:extLst>
              <a:ext uri="{FF2B5EF4-FFF2-40B4-BE49-F238E27FC236}">
                <a16:creationId xmlns:a16="http://schemas.microsoft.com/office/drawing/2014/main" id="{E9CD2AE6-5499-B39C-C29F-114A2223EAAF}"/>
              </a:ext>
            </a:extLst>
          </p:cNvPr>
          <p:cNvSpPr/>
          <p:nvPr/>
        </p:nvSpPr>
        <p:spPr>
          <a:xfrm>
            <a:off x="2208214" y="2668588"/>
            <a:ext cx="7704137" cy="506412"/>
          </a:xfrm>
          <a:prstGeom prst="roundRect">
            <a:avLst/>
          </a:prstGeom>
          <a:solidFill>
            <a:schemeClr val="accent1">
              <a:lumMod val="20000"/>
              <a:lumOff val="80000"/>
            </a:schemeClr>
          </a:solid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2</a:t>
            </a:r>
            <a:r>
              <a:rPr lang="zh-CN" altLang="en-US" dirty="0">
                <a:solidFill>
                  <a:srgbClr val="000000"/>
                </a:solidFill>
                <a:latin typeface="华文中宋" panose="02010600040101010101" pitchFamily="2" charset="-122"/>
                <a:ea typeface="华文中宋" panose="02010600040101010101" pitchFamily="2" charset="-122"/>
              </a:rPr>
              <a:t>、人身意外伤害保险的承保条件较宽</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8" name="矩形: 圆角 7">
            <a:extLst>
              <a:ext uri="{FF2B5EF4-FFF2-40B4-BE49-F238E27FC236}">
                <a16:creationId xmlns:a16="http://schemas.microsoft.com/office/drawing/2014/main" id="{AEBF1302-18CD-3D7A-A92F-7A035A2D49B4}"/>
              </a:ext>
            </a:extLst>
          </p:cNvPr>
          <p:cNvSpPr/>
          <p:nvPr/>
        </p:nvSpPr>
        <p:spPr>
          <a:xfrm>
            <a:off x="2208214" y="4000500"/>
            <a:ext cx="7704137" cy="508000"/>
          </a:xfrm>
          <a:prstGeom prst="roundRect">
            <a:avLst/>
          </a:prstGeom>
          <a:solidFill>
            <a:schemeClr val="accent1">
              <a:lumMod val="20000"/>
              <a:lumOff val="80000"/>
            </a:schemeClr>
          </a:solid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4</a:t>
            </a:r>
            <a:r>
              <a:rPr lang="zh-CN" altLang="en-US" dirty="0">
                <a:solidFill>
                  <a:srgbClr val="000000"/>
                </a:solidFill>
                <a:latin typeface="华文中宋" panose="02010600040101010101" pitchFamily="2" charset="-122"/>
                <a:ea typeface="华文中宋" panose="02010600040101010101" pitchFamily="2" charset="-122"/>
              </a:rPr>
              <a:t>、人身意外伤害保险的保险期较短，一般不超过</a:t>
            </a:r>
            <a:r>
              <a:rPr lang="en-US" altLang="zh-CN" dirty="0">
                <a:solidFill>
                  <a:srgbClr val="000000"/>
                </a:solidFill>
                <a:latin typeface="华文中宋" panose="02010600040101010101" pitchFamily="2" charset="-122"/>
                <a:ea typeface="华文中宋" panose="02010600040101010101" pitchFamily="2" charset="-122"/>
              </a:rPr>
              <a:t>1</a:t>
            </a:r>
            <a:r>
              <a:rPr lang="zh-CN" altLang="en-US" dirty="0">
                <a:solidFill>
                  <a:srgbClr val="000000"/>
                </a:solidFill>
                <a:latin typeface="华文中宋" panose="02010600040101010101" pitchFamily="2" charset="-122"/>
                <a:ea typeface="华文中宋" panose="02010600040101010101" pitchFamily="2" charset="-122"/>
              </a:rPr>
              <a:t>年</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9" name="矩形: 圆角 8">
            <a:extLst>
              <a:ext uri="{FF2B5EF4-FFF2-40B4-BE49-F238E27FC236}">
                <a16:creationId xmlns:a16="http://schemas.microsoft.com/office/drawing/2014/main" id="{5CB3A9E7-E0AA-6E62-90E8-D4E4765FF4E2}"/>
              </a:ext>
            </a:extLst>
          </p:cNvPr>
          <p:cNvSpPr/>
          <p:nvPr/>
        </p:nvSpPr>
        <p:spPr>
          <a:xfrm>
            <a:off x="2208214" y="4665663"/>
            <a:ext cx="7704137" cy="1427162"/>
          </a:xfrm>
          <a:prstGeom prst="roundRect">
            <a:avLst/>
          </a:prstGeom>
          <a:solidFill>
            <a:schemeClr val="accent1">
              <a:lumMod val="20000"/>
              <a:lumOff val="80000"/>
            </a:schemeClr>
          </a:solid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5</a:t>
            </a:r>
            <a:r>
              <a:rPr lang="zh-CN" altLang="en-US" dirty="0">
                <a:solidFill>
                  <a:srgbClr val="000000"/>
                </a:solidFill>
                <a:latin typeface="华文中宋" panose="02010600040101010101" pitchFamily="2" charset="-122"/>
                <a:ea typeface="华文中宋" panose="02010600040101010101" pitchFamily="2" charset="-122"/>
              </a:rPr>
              <a:t>、人身意外伤害保险属于定额给付保险</a:t>
            </a:r>
            <a:endParaRPr lang="en-US" altLang="zh-CN" dirty="0">
              <a:solidFill>
                <a:srgbClr val="000000"/>
              </a:solidFill>
              <a:latin typeface="华文中宋" panose="02010600040101010101" pitchFamily="2" charset="-122"/>
              <a:ea typeface="华文中宋" panose="02010600040101010101" pitchFamily="2" charset="-122"/>
            </a:endParaRPr>
          </a:p>
          <a:p>
            <a:pPr marL="285750" indent="-285750" eaLnBrk="0" hangingPunct="0">
              <a:lnSpc>
                <a:spcPct val="150000"/>
              </a:lnSpc>
              <a:buFont typeface="Wingdings" panose="05000000000000000000" pitchFamily="2" charset="2"/>
              <a:buChar char="ü"/>
              <a:defRPr/>
            </a:pPr>
            <a:r>
              <a:rPr lang="zh-CN" altLang="en-US" dirty="0">
                <a:solidFill>
                  <a:srgbClr val="000000"/>
                </a:solidFill>
                <a:latin typeface="华文中宋" panose="02010600040101010101" pitchFamily="2" charset="-122"/>
                <a:ea typeface="华文中宋" panose="02010600040101010101" pitchFamily="2" charset="-122"/>
              </a:rPr>
              <a:t>死亡：全额给付</a:t>
            </a:r>
            <a:endParaRPr lang="en-US" altLang="zh-CN" dirty="0">
              <a:solidFill>
                <a:srgbClr val="000000"/>
              </a:solidFill>
              <a:latin typeface="华文中宋" panose="02010600040101010101" pitchFamily="2" charset="-122"/>
              <a:ea typeface="华文中宋" panose="02010600040101010101" pitchFamily="2" charset="-122"/>
            </a:endParaRPr>
          </a:p>
          <a:p>
            <a:pPr marL="285750" indent="-285750" eaLnBrk="0" hangingPunct="0">
              <a:lnSpc>
                <a:spcPct val="150000"/>
              </a:lnSpc>
              <a:buFont typeface="Wingdings" panose="05000000000000000000" pitchFamily="2" charset="2"/>
              <a:buChar char="ü"/>
              <a:defRPr/>
            </a:pPr>
            <a:r>
              <a:rPr lang="zh-CN" altLang="en-US" dirty="0">
                <a:solidFill>
                  <a:srgbClr val="000000"/>
                </a:solidFill>
                <a:latin typeface="华文中宋" panose="02010600040101010101" pitchFamily="2" charset="-122"/>
                <a:ea typeface="华文中宋" panose="02010600040101010101" pitchFamily="2" charset="-122"/>
              </a:rPr>
              <a:t>残疾：视残疾程度进行给付</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13" name="矩形: 圆角 12">
            <a:extLst>
              <a:ext uri="{FF2B5EF4-FFF2-40B4-BE49-F238E27FC236}">
                <a16:creationId xmlns:a16="http://schemas.microsoft.com/office/drawing/2014/main" id="{0C988EFE-B6DF-80F7-304C-F896A806CDB1}"/>
              </a:ext>
            </a:extLst>
          </p:cNvPr>
          <p:cNvSpPr/>
          <p:nvPr/>
        </p:nvSpPr>
        <p:spPr>
          <a:xfrm>
            <a:off x="2208214" y="3333750"/>
            <a:ext cx="7704137" cy="508000"/>
          </a:xfrm>
          <a:prstGeom prst="roundRect">
            <a:avLst/>
          </a:prstGeom>
          <a:solidFill>
            <a:schemeClr val="accent1">
              <a:lumMod val="20000"/>
              <a:lumOff val="80000"/>
            </a:schemeClr>
          </a:solid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3</a:t>
            </a:r>
            <a:r>
              <a:rPr lang="zh-CN" altLang="en-US" dirty="0">
                <a:solidFill>
                  <a:srgbClr val="000000"/>
                </a:solidFill>
                <a:latin typeface="华文中宋" panose="02010600040101010101" pitchFamily="2" charset="-122"/>
                <a:ea typeface="华文中宋" panose="02010600040101010101" pitchFamily="2" charset="-122"/>
              </a:rPr>
              <a:t>、人身意外伤害保险的保险责任不包括</a:t>
            </a:r>
            <a:r>
              <a:rPr lang="zh-CN" altLang="en-US" dirty="0">
                <a:solidFill>
                  <a:srgbClr val="FF0000"/>
                </a:solidFill>
                <a:latin typeface="华文中宋" panose="02010600040101010101" pitchFamily="2" charset="-122"/>
                <a:ea typeface="华文中宋" panose="02010600040101010101" pitchFamily="2" charset="-122"/>
              </a:rPr>
              <a:t>疾病</a:t>
            </a:r>
            <a:r>
              <a:rPr lang="zh-CN" altLang="en-US" dirty="0">
                <a:solidFill>
                  <a:srgbClr val="000000"/>
                </a:solidFill>
                <a:latin typeface="华文中宋" panose="02010600040101010101" pitchFamily="2" charset="-122"/>
                <a:ea typeface="华文中宋" panose="02010600040101010101" pitchFamily="2" charset="-122"/>
              </a:rPr>
              <a:t>导致的死亡和残疾。</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72712" name="矩形 6">
            <a:extLst>
              <a:ext uri="{FF2B5EF4-FFF2-40B4-BE49-F238E27FC236}">
                <a16:creationId xmlns:a16="http://schemas.microsoft.com/office/drawing/2014/main" id="{1B172886-1A61-CBAE-7FB8-9388614220A0}"/>
              </a:ext>
            </a:extLst>
          </p:cNvPr>
          <p:cNvSpPr>
            <a:spLocks noChangeArrowheads="1"/>
          </p:cNvSpPr>
          <p:nvPr/>
        </p:nvSpPr>
        <p:spPr bwMode="auto">
          <a:xfrm>
            <a:off x="4387851" y="765175"/>
            <a:ext cx="3057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人身意外伤害保险</a:t>
            </a:r>
            <a:endParaRPr lang="zh-CN" altLang="en-US" sz="2800">
              <a:latin typeface="黑体" panose="02010609060101010101" pitchFamily="49" charset="-122"/>
              <a:ea typeface="黑体" panose="02010609060101010101" pitchFamily="49" charset="-122"/>
            </a:endParaRPr>
          </a:p>
        </p:txBody>
      </p:sp>
      <p:sp>
        <p:nvSpPr>
          <p:cNvPr id="72713" name="矩形 2">
            <a:extLst>
              <a:ext uri="{FF2B5EF4-FFF2-40B4-BE49-F238E27FC236}">
                <a16:creationId xmlns:a16="http://schemas.microsoft.com/office/drawing/2014/main" id="{340830B5-5C59-4471-BAB2-E47041A7DAEF}"/>
              </a:ext>
            </a:extLst>
          </p:cNvPr>
          <p:cNvSpPr>
            <a:spLocks noChangeArrowheads="1"/>
          </p:cNvSpPr>
          <p:nvPr/>
        </p:nvSpPr>
        <p:spPr bwMode="auto">
          <a:xfrm>
            <a:off x="2201864" y="1477964"/>
            <a:ext cx="35194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二、人身意外伤害保险的特征</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6353245" y="1857019"/>
            <a:ext cx="5109091" cy="1077218"/>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认识健康保险</a:t>
            </a:r>
            <a:endParaRPr lang="zh-CN" altLang="en-US" sz="6400" dirty="0"/>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6766735"/>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矩形 1">
            <a:extLst>
              <a:ext uri="{FF2B5EF4-FFF2-40B4-BE49-F238E27FC236}">
                <a16:creationId xmlns:a16="http://schemas.microsoft.com/office/drawing/2014/main" id="{FE4F3F17-C25A-81F9-1AA6-0A6C52996188}"/>
              </a:ext>
            </a:extLst>
          </p:cNvPr>
          <p:cNvSpPr>
            <a:spLocks noChangeArrowheads="1"/>
          </p:cNvSpPr>
          <p:nvPr/>
        </p:nvSpPr>
        <p:spPr bwMode="auto">
          <a:xfrm>
            <a:off x="2135188" y="1412876"/>
            <a:ext cx="7993062" cy="3121025"/>
          </a:xfrm>
          <a:prstGeom prst="rect">
            <a:avLst/>
          </a:prstGeom>
          <a:noFill/>
          <a:ln>
            <a:noFill/>
          </a:ln>
        </p:spPr>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algn="just" eaLnBrk="0" hangingPunct="0">
              <a:lnSpc>
                <a:spcPct val="110000"/>
              </a:lnSpc>
              <a:spcAft>
                <a:spcPts val="500"/>
              </a:spcAft>
              <a:defRPr/>
            </a:pPr>
            <a:r>
              <a:rPr kumimoji="0" lang="zh-CN" altLang="en-US" sz="2000" b="1" dirty="0">
                <a:latin typeface="楷体" panose="02010609060101010101" pitchFamily="49" charset="-122"/>
                <a:ea typeface="楷体" panose="02010609060101010101" pitchFamily="49" charset="-122"/>
              </a:rPr>
              <a:t>一、概念　</a:t>
            </a:r>
            <a:r>
              <a:rPr kumimoji="0" lang="zh-CN" altLang="en-US" sz="2000" dirty="0">
                <a:latin typeface="楷体" panose="02010609060101010101" pitchFamily="49" charset="-122"/>
                <a:ea typeface="楷体" panose="02010609060101010101" pitchFamily="49" charset="-122"/>
              </a:rPr>
              <a:t>　</a:t>
            </a:r>
            <a:endParaRPr kumimoji="0" lang="en-US" altLang="zh-CN" sz="2000" dirty="0">
              <a:latin typeface="楷体" panose="02010609060101010101" pitchFamily="49" charset="-122"/>
              <a:ea typeface="楷体" panose="02010609060101010101" pitchFamily="49" charset="-122"/>
            </a:endParaRPr>
          </a:p>
          <a:p>
            <a:pPr algn="just" eaLnBrk="0" hangingPunct="0">
              <a:lnSpc>
                <a:spcPct val="110000"/>
              </a:lnSpc>
              <a:spcAft>
                <a:spcPts val="500"/>
              </a:spcAft>
              <a:defRPr/>
            </a:pPr>
            <a:r>
              <a:rPr kumimoji="0" lang="zh-CN" altLang="en-US" sz="2000" dirty="0">
                <a:latin typeface="楷体" panose="02010609060101010101" pitchFamily="49" charset="-122"/>
                <a:ea typeface="楷体" panose="02010609060101010101" pitchFamily="49" charset="-122"/>
              </a:rPr>
              <a:t>　　健康保险是以被保险人的</a:t>
            </a:r>
            <a:r>
              <a:rPr kumimoji="0" lang="zh-CN" altLang="en-US" sz="2000" dirty="0">
                <a:solidFill>
                  <a:srgbClr val="FF0000"/>
                </a:solidFill>
                <a:latin typeface="楷体" panose="02010609060101010101" pitchFamily="49" charset="-122"/>
                <a:ea typeface="楷体" panose="02010609060101010101" pitchFamily="49" charset="-122"/>
              </a:rPr>
              <a:t>身体</a:t>
            </a:r>
            <a:r>
              <a:rPr kumimoji="0" lang="zh-CN" altLang="en-US" sz="2000" dirty="0">
                <a:latin typeface="楷体" panose="02010609060101010101" pitchFamily="49" charset="-122"/>
                <a:ea typeface="楷体" panose="02010609060101010101" pitchFamily="49" charset="-122"/>
              </a:rPr>
              <a:t>为保险标的，当发生</a:t>
            </a:r>
            <a:r>
              <a:rPr kumimoji="0" lang="zh-CN" altLang="en-US" sz="2000" dirty="0">
                <a:solidFill>
                  <a:srgbClr val="FF0000"/>
                </a:solidFill>
                <a:latin typeface="楷体" panose="02010609060101010101" pitchFamily="49" charset="-122"/>
                <a:ea typeface="楷体" panose="02010609060101010101" pitchFamily="49" charset="-122"/>
              </a:rPr>
              <a:t>意外事故</a:t>
            </a:r>
            <a:r>
              <a:rPr kumimoji="0" lang="zh-CN" altLang="en-US" sz="2000" dirty="0">
                <a:latin typeface="楷体" panose="02010609060101010101" pitchFamily="49" charset="-122"/>
                <a:ea typeface="楷体" panose="02010609060101010101" pitchFamily="49" charset="-122"/>
              </a:rPr>
              <a:t>或</a:t>
            </a:r>
            <a:r>
              <a:rPr kumimoji="0" lang="zh-CN" altLang="en-US" sz="2000" dirty="0">
                <a:solidFill>
                  <a:srgbClr val="FF0000"/>
                </a:solidFill>
                <a:latin typeface="楷体" panose="02010609060101010101" pitchFamily="49" charset="-122"/>
                <a:ea typeface="楷体" panose="02010609060101010101" pitchFamily="49" charset="-122"/>
              </a:rPr>
              <a:t>疾病</a:t>
            </a:r>
            <a:r>
              <a:rPr kumimoji="0" lang="zh-CN" altLang="en-US" sz="2000" dirty="0">
                <a:latin typeface="楷体" panose="02010609060101010101" pitchFamily="49" charset="-122"/>
                <a:ea typeface="楷体" panose="02010609060101010101" pitchFamily="49" charset="-122"/>
              </a:rPr>
              <a:t>时，保险人对由此导致的</a:t>
            </a:r>
            <a:r>
              <a:rPr kumimoji="0" lang="zh-CN" altLang="en-US" sz="2000" dirty="0">
                <a:solidFill>
                  <a:srgbClr val="FF0000"/>
                </a:solidFill>
                <a:latin typeface="楷体" panose="02010609060101010101" pitchFamily="49" charset="-122"/>
                <a:ea typeface="楷体" panose="02010609060101010101" pitchFamily="49" charset="-122"/>
              </a:rPr>
              <a:t>医疗费用损失</a:t>
            </a:r>
            <a:r>
              <a:rPr kumimoji="0" lang="zh-CN" altLang="en-US" sz="2000" dirty="0">
                <a:latin typeface="楷体" panose="02010609060101010101" pitchFamily="49" charset="-122"/>
                <a:ea typeface="楷体" panose="02010609060101010101" pitchFamily="49" charset="-122"/>
              </a:rPr>
              <a:t>或</a:t>
            </a:r>
            <a:r>
              <a:rPr kumimoji="0" lang="zh-CN" altLang="en-US" sz="2000" dirty="0">
                <a:solidFill>
                  <a:srgbClr val="FF0000"/>
                </a:solidFill>
                <a:latin typeface="楷体" panose="02010609060101010101" pitchFamily="49" charset="-122"/>
                <a:ea typeface="楷体" panose="02010609060101010101" pitchFamily="49" charset="-122"/>
              </a:rPr>
              <a:t>收入损失</a:t>
            </a:r>
            <a:r>
              <a:rPr kumimoji="0" lang="zh-CN" altLang="en-US" sz="2000" dirty="0">
                <a:latin typeface="楷体" panose="02010609060101010101" pitchFamily="49" charset="-122"/>
                <a:ea typeface="楷体" panose="02010609060101010101" pitchFamily="49" charset="-122"/>
              </a:rPr>
              <a:t>予以补偿的人身保险。</a:t>
            </a:r>
            <a:endParaRPr kumimoji="0" lang="en-US" altLang="zh-CN" sz="2000" dirty="0">
              <a:latin typeface="楷体" panose="02010609060101010101" pitchFamily="49" charset="-122"/>
              <a:ea typeface="楷体" panose="02010609060101010101" pitchFamily="49" charset="-122"/>
            </a:endParaRPr>
          </a:p>
          <a:p>
            <a:pPr algn="just" eaLnBrk="0" hangingPunct="0">
              <a:lnSpc>
                <a:spcPct val="110000"/>
              </a:lnSpc>
              <a:spcAft>
                <a:spcPts val="500"/>
              </a:spcAft>
              <a:defRPr/>
            </a:pPr>
            <a:r>
              <a:rPr kumimoji="0" lang="zh-CN" altLang="en-US" sz="2000" b="1" dirty="0">
                <a:latin typeface="楷体" panose="02010609060101010101" pitchFamily="49" charset="-122"/>
                <a:ea typeface="楷体" panose="02010609060101010101" pitchFamily="49" charset="-122"/>
              </a:rPr>
              <a:t>二、基本险种</a:t>
            </a:r>
            <a:endParaRPr kumimoji="0" lang="en-US" altLang="zh-CN" sz="2000" b="1" dirty="0">
              <a:latin typeface="楷体" panose="02010609060101010101" pitchFamily="49" charset="-122"/>
              <a:ea typeface="楷体" panose="02010609060101010101" pitchFamily="49" charset="-122"/>
            </a:endParaRPr>
          </a:p>
          <a:p>
            <a:pPr marL="342900" indent="-342900" algn="just" eaLnBrk="0" hangingPunct="0">
              <a:lnSpc>
                <a:spcPct val="110000"/>
              </a:lnSpc>
              <a:spcAft>
                <a:spcPts val="500"/>
              </a:spcAft>
              <a:buFont typeface="Wingdings" panose="05000000000000000000" pitchFamily="2" charset="2"/>
              <a:buChar char="Ø"/>
              <a:defRPr/>
            </a:pPr>
            <a:r>
              <a:rPr kumimoji="0" lang="zh-CN" altLang="en-US" sz="2000" dirty="0">
                <a:latin typeface="楷体" panose="02010609060101010101" pitchFamily="49" charset="-122"/>
                <a:ea typeface="楷体" panose="02010609060101010101" pitchFamily="49" charset="-122"/>
              </a:rPr>
              <a:t>疾病保险</a:t>
            </a:r>
            <a:endParaRPr kumimoji="0" lang="en-US" altLang="zh-CN" sz="2000" dirty="0">
              <a:latin typeface="楷体" panose="02010609060101010101" pitchFamily="49" charset="-122"/>
              <a:ea typeface="楷体" panose="02010609060101010101" pitchFamily="49" charset="-122"/>
            </a:endParaRPr>
          </a:p>
          <a:p>
            <a:pPr marL="342900" indent="-342900" algn="just" eaLnBrk="0" hangingPunct="0">
              <a:lnSpc>
                <a:spcPct val="110000"/>
              </a:lnSpc>
              <a:spcAft>
                <a:spcPts val="500"/>
              </a:spcAft>
              <a:buFont typeface="Wingdings" panose="05000000000000000000" pitchFamily="2" charset="2"/>
              <a:buChar char="Ø"/>
              <a:defRPr/>
            </a:pPr>
            <a:r>
              <a:rPr kumimoji="0" lang="zh-CN" altLang="en-US" sz="2000" dirty="0">
                <a:latin typeface="楷体" panose="02010609060101010101" pitchFamily="49" charset="-122"/>
                <a:ea typeface="楷体" panose="02010609060101010101" pitchFamily="49" charset="-122"/>
              </a:rPr>
              <a:t>医疗保险</a:t>
            </a:r>
            <a:endParaRPr kumimoji="0" lang="en-US" altLang="zh-CN" sz="2000" dirty="0">
              <a:latin typeface="楷体" panose="02010609060101010101" pitchFamily="49" charset="-122"/>
              <a:ea typeface="楷体" panose="02010609060101010101" pitchFamily="49" charset="-122"/>
            </a:endParaRPr>
          </a:p>
          <a:p>
            <a:pPr marL="342900" indent="-342900" algn="just" eaLnBrk="0" hangingPunct="0">
              <a:lnSpc>
                <a:spcPct val="110000"/>
              </a:lnSpc>
              <a:spcAft>
                <a:spcPts val="500"/>
              </a:spcAft>
              <a:buFont typeface="Wingdings" panose="05000000000000000000" pitchFamily="2" charset="2"/>
              <a:buChar char="Ø"/>
              <a:defRPr/>
            </a:pPr>
            <a:r>
              <a:rPr kumimoji="0" lang="zh-CN" altLang="en-US" sz="2000" dirty="0">
                <a:latin typeface="楷体" panose="02010609060101010101" pitchFamily="49" charset="-122"/>
                <a:ea typeface="楷体" panose="02010609060101010101" pitchFamily="49" charset="-122"/>
              </a:rPr>
              <a:t>收入补偿保险（收入保障保险）</a:t>
            </a:r>
            <a:endParaRPr kumimoji="0" lang="zh-CN" altLang="zh-CN" sz="2000" dirty="0">
              <a:latin typeface="楷体" panose="02010609060101010101" pitchFamily="49" charset="-122"/>
              <a:ea typeface="楷体" panose="02010609060101010101" pitchFamily="49" charset="-122"/>
            </a:endParaRPr>
          </a:p>
        </p:txBody>
      </p:sp>
      <p:sp>
        <p:nvSpPr>
          <p:cNvPr id="2" name="标题 1">
            <a:extLst>
              <a:ext uri="{FF2B5EF4-FFF2-40B4-BE49-F238E27FC236}">
                <a16:creationId xmlns:a16="http://schemas.microsoft.com/office/drawing/2014/main" id="{88D17C63-85F8-E2AD-F38F-646B94EB276E}"/>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健康保险</a:t>
            </a:r>
            <a:endParaRPr lang="zh-CN" altLang="en-US" sz="4265" dirty="0"/>
          </a:p>
        </p:txBody>
      </p:sp>
      <p:cxnSp>
        <p:nvCxnSpPr>
          <p:cNvPr id="3" name="直接连接符 2">
            <a:extLst>
              <a:ext uri="{FF2B5EF4-FFF2-40B4-BE49-F238E27FC236}">
                <a16:creationId xmlns:a16="http://schemas.microsoft.com/office/drawing/2014/main" id="{512AA8D3-4A76-9B01-93D6-F6D6BFC9FF70}"/>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CF574197-FA3F-AB49-57E2-C0637A2ED880}"/>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DD752AFE-CBC6-B909-430D-6FCF4D0B9454}"/>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D1124647-8D4F-084B-D613-67A90C0332EB}"/>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582FED12-214C-5483-EF6F-760EE5007134}"/>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6B44470-270E-1FE2-E261-46340F3A56DD}"/>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B988BFB9-9D7E-9180-B3D1-837AB792F791}"/>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B8C50F65-27C1-62C8-8432-4881E0359E6B}"/>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0509BE66-92FD-C9E4-A093-4D74C5BFEAE0}"/>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
        <p:nvSpPr>
          <p:cNvPr id="12" name="Rectangle 5">
            <a:extLst>
              <a:ext uri="{FF2B5EF4-FFF2-40B4-BE49-F238E27FC236}">
                <a16:creationId xmlns:a16="http://schemas.microsoft.com/office/drawing/2014/main" id="{B268FF59-F333-C427-E087-995094950E7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1444">
                                            <p:txEl>
                                              <p:pRg st="2" end="2"/>
                                            </p:txEl>
                                          </p:spTgt>
                                        </p:tgtEl>
                                        <p:attrNameLst>
                                          <p:attrName>style.visibility</p:attrName>
                                        </p:attrNameLst>
                                      </p:cBhvr>
                                      <p:to>
                                        <p:strVal val="visible"/>
                                      </p:to>
                                    </p:set>
                                    <p:animEffect transition="in" filter="wipe(down)">
                                      <p:cBhvr>
                                        <p:cTn id="7" dur="500"/>
                                        <p:tgtEl>
                                          <p:spTgt spid="6144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1444">
                                            <p:txEl>
                                              <p:pRg st="3" end="3"/>
                                            </p:txEl>
                                          </p:spTgt>
                                        </p:tgtEl>
                                        <p:attrNameLst>
                                          <p:attrName>style.visibility</p:attrName>
                                        </p:attrNameLst>
                                      </p:cBhvr>
                                      <p:to>
                                        <p:strVal val="visible"/>
                                      </p:to>
                                    </p:set>
                                    <p:animEffect transition="in" filter="wipe(down)">
                                      <p:cBhvr>
                                        <p:cTn id="10" dur="500"/>
                                        <p:tgtEl>
                                          <p:spTgt spid="61444">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1444">
                                            <p:txEl>
                                              <p:pRg st="4" end="4"/>
                                            </p:txEl>
                                          </p:spTgt>
                                        </p:tgtEl>
                                        <p:attrNameLst>
                                          <p:attrName>style.visibility</p:attrName>
                                        </p:attrNameLst>
                                      </p:cBhvr>
                                      <p:to>
                                        <p:strVal val="visible"/>
                                      </p:to>
                                    </p:set>
                                    <p:animEffect transition="in" filter="wipe(down)">
                                      <p:cBhvr>
                                        <p:cTn id="13" dur="500"/>
                                        <p:tgtEl>
                                          <p:spTgt spid="61444">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1444">
                                            <p:txEl>
                                              <p:pRg st="5" end="5"/>
                                            </p:txEl>
                                          </p:spTgt>
                                        </p:tgtEl>
                                        <p:attrNameLst>
                                          <p:attrName>style.visibility</p:attrName>
                                        </p:attrNameLst>
                                      </p:cBhvr>
                                      <p:to>
                                        <p:strVal val="visible"/>
                                      </p:to>
                                    </p:set>
                                    <p:animEffect transition="in" filter="wipe(down)">
                                      <p:cBhvr>
                                        <p:cTn id="16" dur="500"/>
                                        <p:tgtEl>
                                          <p:spTgt spid="61444">
                                            <p:txEl>
                                              <p:pRg st="5" end="5"/>
                                            </p:txEl>
                                          </p:spTgt>
                                        </p:tgtEl>
                                      </p:cBhvr>
                                    </p:animEffect>
                                  </p:childTnLst>
                                </p:cTn>
                              </p:par>
                              <p:par>
                                <p:cTn id="17" presetID="2" presetClass="entr" presetSubtype="8" de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0-#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anim calcmode="lin" valueType="num">
                                      <p:cBhvr>
                                        <p:cTn id="24" dur="750" fill="hold"/>
                                        <p:tgtEl>
                                          <p:spTgt spid="9"/>
                                        </p:tgtEl>
                                        <p:attrNameLst>
                                          <p:attrName>ppt_x</p:attrName>
                                        </p:attrNameLst>
                                      </p:cBhvr>
                                      <p:tavLst>
                                        <p:tav tm="0">
                                          <p:val>
                                            <p:strVal val="#ppt_x"/>
                                          </p:val>
                                        </p:tav>
                                        <p:tav tm="100000">
                                          <p:val>
                                            <p:strVal val="#ppt_x"/>
                                          </p:val>
                                        </p:tav>
                                      </p:tavLst>
                                    </p:anim>
                                    <p:anim calcmode="lin" valueType="num">
                                      <p:cBhvr>
                                        <p:cTn id="25" dur="75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3">
            <a:extLst>
              <a:ext uri="{FF2B5EF4-FFF2-40B4-BE49-F238E27FC236}">
                <a16:creationId xmlns:a16="http://schemas.microsoft.com/office/drawing/2014/main" id="{CF865F4A-D499-73DF-6DF9-593D07A1ACC5}"/>
              </a:ext>
            </a:extLst>
          </p:cNvPr>
          <p:cNvSpPr>
            <a:spLocks noChangeArrowheads="1"/>
          </p:cNvSpPr>
          <p:nvPr/>
        </p:nvSpPr>
        <p:spPr bwMode="auto">
          <a:xfrm>
            <a:off x="2566989" y="1484313"/>
            <a:ext cx="77057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700"/>
              </a:spcAft>
            </a:pPr>
            <a:r>
              <a:rPr lang="zh-CN" altLang="en-US" sz="2800">
                <a:latin typeface="华文中宋" panose="02010600040101010101" pitchFamily="2" charset="-122"/>
                <a:ea typeface="华文中宋" panose="02010600040101010101" pitchFamily="2" charset="-122"/>
              </a:rPr>
              <a:t>所有疾病都属于商业健康保险可承保范围吗？</a:t>
            </a:r>
          </a:p>
        </p:txBody>
      </p:sp>
      <p:sp>
        <p:nvSpPr>
          <p:cNvPr id="2" name="矩形 1">
            <a:extLst>
              <a:ext uri="{FF2B5EF4-FFF2-40B4-BE49-F238E27FC236}">
                <a16:creationId xmlns:a16="http://schemas.microsoft.com/office/drawing/2014/main" id="{2A8AD359-1CC2-5F33-BD5A-3C1AD96127B7}"/>
              </a:ext>
            </a:extLst>
          </p:cNvPr>
          <p:cNvSpPr/>
          <p:nvPr/>
        </p:nvSpPr>
        <p:spPr>
          <a:xfrm>
            <a:off x="2566989" y="2565401"/>
            <a:ext cx="7705725" cy="3757613"/>
          </a:xfrm>
          <a:prstGeom prst="rect">
            <a:avLst/>
          </a:prstGeom>
        </p:spPr>
        <p:txBody>
          <a:bodyPr>
            <a:spAutoFit/>
          </a:bodyPr>
          <a:lstStyle/>
          <a:p>
            <a:pPr eaLnBrk="0" hangingPunct="0">
              <a:lnSpc>
                <a:spcPct val="110000"/>
              </a:lnSpc>
              <a:spcAft>
                <a:spcPts val="700"/>
              </a:spcAft>
              <a:defRPr/>
            </a:pPr>
            <a:r>
              <a:rPr lang="zh-CN" altLang="en-US" sz="2400" dirty="0">
                <a:latin typeface="华文中宋" panose="02010600040101010101" pitchFamily="2" charset="-122"/>
                <a:ea typeface="华文中宋" panose="02010600040101010101" pitchFamily="2" charset="-122"/>
              </a:rPr>
              <a:t>不是，需符合下列条件：</a:t>
            </a:r>
            <a:endParaRPr lang="en-US" altLang="zh-CN" sz="2400" dirty="0">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Ø"/>
              <a:defRPr/>
            </a:pPr>
            <a:r>
              <a:rPr lang="zh-CN" altLang="en-US" sz="2400" dirty="0">
                <a:latin typeface="华文中宋" panose="02010600040101010101" pitchFamily="2" charset="-122"/>
                <a:ea typeface="华文中宋" panose="02010600040101010101" pitchFamily="2" charset="-122"/>
              </a:rPr>
              <a:t>内部原因的疾病</a:t>
            </a:r>
            <a:r>
              <a:rPr lang="zh-CN" altLang="en-US" sz="2000" dirty="0">
                <a:solidFill>
                  <a:schemeClr val="accent2"/>
                </a:solidFill>
                <a:latin typeface="华文中宋" panose="02010600040101010101" pitchFamily="2" charset="-122"/>
                <a:ea typeface="华文中宋" panose="02010600040101010101" pitchFamily="2" charset="-122"/>
              </a:rPr>
              <a:t>（非明显外来原因造成）</a:t>
            </a:r>
            <a:endParaRPr lang="en-US" altLang="zh-CN" sz="2000" dirty="0">
              <a:solidFill>
                <a:schemeClr val="accent2"/>
              </a:solidFill>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Ø"/>
              <a:defRPr/>
            </a:pPr>
            <a:r>
              <a:rPr lang="zh-CN" altLang="en-US" sz="2400" dirty="0">
                <a:latin typeface="华文中宋" panose="02010600040101010101" pitchFamily="2" charset="-122"/>
                <a:ea typeface="华文中宋" panose="02010600040101010101" pitchFamily="2" charset="-122"/>
              </a:rPr>
              <a:t>非先天性疾病</a:t>
            </a:r>
            <a:r>
              <a:rPr lang="zh-CN" altLang="en-US" sz="2000" dirty="0">
                <a:solidFill>
                  <a:schemeClr val="accent2"/>
                </a:solidFill>
                <a:latin typeface="华文中宋" panose="02010600040101010101" pitchFamily="2" charset="-122"/>
                <a:ea typeface="华文中宋" panose="02010600040101010101" pitchFamily="2" charset="-122"/>
              </a:rPr>
              <a:t>（仅对被保险人在保险合同效力存续期间由健康状态转入病态承担责任）</a:t>
            </a:r>
            <a:endParaRPr lang="en-US" altLang="zh-CN" sz="2000" dirty="0">
              <a:solidFill>
                <a:schemeClr val="accent2"/>
              </a:solidFill>
              <a:latin typeface="华文中宋" panose="02010600040101010101" pitchFamily="2" charset="-122"/>
              <a:ea typeface="华文中宋" panose="02010600040101010101" pitchFamily="2" charset="-122"/>
            </a:endParaRPr>
          </a:p>
          <a:p>
            <a:pPr marL="342900" indent="-342900" eaLnBrk="0" hangingPunct="0">
              <a:lnSpc>
                <a:spcPct val="110000"/>
              </a:lnSpc>
              <a:spcAft>
                <a:spcPts val="700"/>
              </a:spcAft>
              <a:buFont typeface="Wingdings" panose="05000000000000000000" pitchFamily="2" charset="2"/>
              <a:buChar char="Ø"/>
              <a:defRPr/>
            </a:pPr>
            <a:r>
              <a:rPr lang="zh-CN" altLang="en-US" sz="2400" dirty="0">
                <a:latin typeface="华文中宋" panose="02010600040101010101" pitchFamily="2" charset="-122"/>
                <a:ea typeface="华文中宋" panose="02010600040101010101" pitchFamily="2" charset="-122"/>
              </a:rPr>
              <a:t>偶然性原因所致疾病</a:t>
            </a:r>
            <a:r>
              <a:rPr lang="zh-CN" altLang="en-US" sz="2000" dirty="0">
                <a:solidFill>
                  <a:schemeClr val="accent2"/>
                </a:solidFill>
                <a:latin typeface="华文中宋" panose="02010600040101010101" pitchFamily="2" charset="-122"/>
                <a:ea typeface="华文中宋" panose="02010600040101010101" pitchFamily="2" charset="-122"/>
              </a:rPr>
              <a:t>（人的一生必然经历从生长、成年、衰老的过程，这一过程是与时间相关生理上长存的原因所致）</a:t>
            </a:r>
            <a:endParaRPr lang="en-US" altLang="zh-CN" sz="2000" dirty="0">
              <a:solidFill>
                <a:schemeClr val="accent2"/>
              </a:solidFill>
              <a:latin typeface="华文中宋" panose="02010600040101010101" pitchFamily="2" charset="-122"/>
              <a:ea typeface="华文中宋" panose="02010600040101010101" pitchFamily="2" charset="-122"/>
            </a:endParaRPr>
          </a:p>
          <a:p>
            <a:pPr eaLnBrk="0" hangingPunct="0">
              <a:lnSpc>
                <a:spcPct val="110000"/>
              </a:lnSpc>
              <a:spcAft>
                <a:spcPts val="700"/>
              </a:spcAft>
              <a:defRPr/>
            </a:pPr>
            <a:endParaRPr lang="en-US" altLang="zh-CN" sz="2800" dirty="0">
              <a:latin typeface="华文中宋" panose="02010600040101010101" pitchFamily="2" charset="-122"/>
              <a:ea typeface="华文中宋" panose="02010600040101010101" pitchFamily="2" charset="-122"/>
            </a:endParaRPr>
          </a:p>
          <a:p>
            <a:pPr eaLnBrk="0" hangingPunct="0">
              <a:lnSpc>
                <a:spcPct val="110000"/>
              </a:lnSpc>
              <a:spcAft>
                <a:spcPts val="700"/>
              </a:spcAft>
              <a:defRPr/>
            </a:pPr>
            <a:endParaRPr lang="zh-CN" altLang="en-US" sz="2800" dirty="0">
              <a:latin typeface="华文中宋" panose="02010600040101010101" pitchFamily="2" charset="-122"/>
              <a:ea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a:extLst>
              <a:ext uri="{FF2B5EF4-FFF2-40B4-BE49-F238E27FC236}">
                <a16:creationId xmlns:a16="http://schemas.microsoft.com/office/drawing/2014/main" id="{41D7A3E9-B6FC-CFBB-B530-59EB0496AD14}"/>
              </a:ext>
            </a:extLst>
          </p:cNvPr>
          <p:cNvSpPr>
            <a:spLocks noChangeArrowheads="1"/>
          </p:cNvSpPr>
          <p:nvPr/>
        </p:nvSpPr>
        <p:spPr bwMode="auto">
          <a:xfrm>
            <a:off x="2208214" y="2001839"/>
            <a:ext cx="7704137" cy="967287"/>
          </a:xfrm>
          <a:prstGeom prst="roundRect">
            <a:avLst/>
          </a:prstGeom>
          <a:solidFill>
            <a:srgbClr val="FFCC00"/>
          </a:solidFill>
          <a:ln>
            <a:solidFill>
              <a:srgbClr val="CC6600"/>
            </a:solidFill>
          </a:ln>
        </p:spPr>
        <p:style>
          <a:lnRef idx="2">
            <a:schemeClr val="accent5"/>
          </a:lnRef>
          <a:fillRef idx="1">
            <a:schemeClr val="lt1"/>
          </a:fillRef>
          <a:effectRef idx="0">
            <a:schemeClr val="accent5"/>
          </a:effectRef>
          <a:fontRef idx="minor">
            <a:schemeClr val="dk1"/>
          </a:fontRef>
        </p:style>
        <p:txBody>
          <a:bodyPr>
            <a:spAutoFit/>
          </a:bodyPr>
          <a:lstStyle>
            <a:lvl1pPr>
              <a:defRPr kumimoji="1" sz="2400">
                <a:solidFill>
                  <a:schemeClr val="tx1"/>
                </a:solidFill>
                <a:latin typeface="Gill Sans MT" panose="020B0502020104020203" pitchFamily="34" charset="0"/>
                <a:ea typeface="宋体" panose="02010600030101010101" pitchFamily="2" charset="-122"/>
              </a:defRPr>
            </a:lvl1pPr>
            <a:lvl2pPr marL="742950" indent="-285750">
              <a:defRPr kumimoji="1" sz="2400">
                <a:solidFill>
                  <a:schemeClr val="tx1"/>
                </a:solidFill>
                <a:latin typeface="Gill Sans MT" panose="020B0502020104020203" pitchFamily="34" charset="0"/>
                <a:ea typeface="宋体" panose="02010600030101010101" pitchFamily="2" charset="-122"/>
              </a:defRPr>
            </a:lvl2pPr>
            <a:lvl3pPr marL="1143000" indent="-228600">
              <a:defRPr kumimoji="1" sz="2400">
                <a:solidFill>
                  <a:schemeClr val="tx1"/>
                </a:solidFill>
                <a:latin typeface="Gill Sans MT" panose="020B0502020104020203" pitchFamily="34" charset="0"/>
                <a:ea typeface="宋体" panose="02010600030101010101" pitchFamily="2" charset="-122"/>
              </a:defRPr>
            </a:lvl3pPr>
            <a:lvl4pPr marL="1600200" indent="-228600">
              <a:defRPr kumimoji="1" sz="2400">
                <a:solidFill>
                  <a:schemeClr val="tx1"/>
                </a:solidFill>
                <a:latin typeface="Gill Sans MT" panose="020B0502020104020203" pitchFamily="34" charset="0"/>
                <a:ea typeface="宋体" panose="02010600030101010101" pitchFamily="2" charset="-122"/>
              </a:defRPr>
            </a:lvl4pPr>
            <a:lvl5pPr marL="2057400" indent="-228600">
              <a:defRPr kumimoji="1" sz="2400">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defRPr kumimoji="1" sz="2400">
                <a:solidFill>
                  <a:schemeClr val="tx1"/>
                </a:solidFill>
                <a:latin typeface="Gill Sans MT" panose="020B0502020104020203" pitchFamily="34" charset="0"/>
                <a:ea typeface="宋体" panose="02010600030101010101" pitchFamily="2" charset="-122"/>
              </a:defRPr>
            </a:lvl9pPr>
          </a:lstStyle>
          <a:p>
            <a:pPr eaLnBrk="0" hangingPunct="0">
              <a:lnSpc>
                <a:spcPct val="150000"/>
              </a:lnSpc>
              <a:defRPr/>
            </a:pPr>
            <a:r>
              <a:rPr kumimoji="0" lang="en-US" altLang="zh-CN" sz="1800" dirty="0">
                <a:latin typeface="华文中宋" panose="02010600040101010101" pitchFamily="2" charset="-122"/>
                <a:ea typeface="华文中宋" panose="02010600040101010101" pitchFamily="2" charset="-122"/>
              </a:rPr>
              <a:t>1</a:t>
            </a:r>
            <a:r>
              <a:rPr kumimoji="0" lang="zh-CN" altLang="en-US" sz="1800" dirty="0">
                <a:latin typeface="华文中宋" panose="02010600040101010101" pitchFamily="2" charset="-122"/>
                <a:ea typeface="华文中宋" panose="02010600040101010101" pitchFamily="2" charset="-122"/>
              </a:rPr>
              <a:t>、健康保险保险金给付情况比较复杂（如医疗保险属于补偿性保险，但重疾险属于给付性保险）</a:t>
            </a:r>
          </a:p>
        </p:txBody>
      </p:sp>
      <p:sp>
        <p:nvSpPr>
          <p:cNvPr id="7" name="矩形: 圆角 6">
            <a:extLst>
              <a:ext uri="{FF2B5EF4-FFF2-40B4-BE49-F238E27FC236}">
                <a16:creationId xmlns:a16="http://schemas.microsoft.com/office/drawing/2014/main" id="{25550DCC-0EB3-5709-058B-7749A5AC81A6}"/>
              </a:ext>
            </a:extLst>
          </p:cNvPr>
          <p:cNvSpPr/>
          <p:nvPr/>
        </p:nvSpPr>
        <p:spPr>
          <a:xfrm>
            <a:off x="2208214" y="3759200"/>
            <a:ext cx="7704137" cy="508000"/>
          </a:xfrm>
          <a:prstGeom prst="roundRect">
            <a:avLst/>
          </a:prstGeom>
          <a:solidFill>
            <a:srgbClr val="FFCC00"/>
          </a:solidFill>
          <a:ln>
            <a:solidFill>
              <a:srgbClr val="CC6600"/>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3</a:t>
            </a:r>
            <a:r>
              <a:rPr lang="zh-CN" altLang="en-US" dirty="0">
                <a:solidFill>
                  <a:srgbClr val="000000"/>
                </a:solidFill>
                <a:latin typeface="华文中宋" panose="02010600040101010101" pitchFamily="2" charset="-122"/>
                <a:ea typeface="华文中宋" panose="02010600040101010101" pitchFamily="2" charset="-122"/>
              </a:rPr>
              <a:t>、健康保险的承保条件比较严格（意外险：宽松）</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8" name="矩形: 圆角 7">
            <a:extLst>
              <a:ext uri="{FF2B5EF4-FFF2-40B4-BE49-F238E27FC236}">
                <a16:creationId xmlns:a16="http://schemas.microsoft.com/office/drawing/2014/main" id="{6E6F7713-B3A6-DDF3-7A90-66B0FC3DF186}"/>
              </a:ext>
            </a:extLst>
          </p:cNvPr>
          <p:cNvSpPr/>
          <p:nvPr/>
        </p:nvSpPr>
        <p:spPr>
          <a:xfrm>
            <a:off x="2208214" y="4433888"/>
            <a:ext cx="7704137" cy="508000"/>
          </a:xfrm>
          <a:prstGeom prst="roundRect">
            <a:avLst/>
          </a:prstGeom>
          <a:solidFill>
            <a:srgbClr val="FFCC00"/>
          </a:solidFill>
          <a:ln>
            <a:solidFill>
              <a:srgbClr val="CC6600"/>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4</a:t>
            </a:r>
            <a:r>
              <a:rPr lang="zh-CN" altLang="en-US" dirty="0">
                <a:solidFill>
                  <a:srgbClr val="000000"/>
                </a:solidFill>
                <a:latin typeface="华文中宋" panose="02010600040101010101" pitchFamily="2" charset="-122"/>
                <a:ea typeface="华文中宋" panose="02010600040101010101" pitchFamily="2" charset="-122"/>
              </a:rPr>
              <a:t>、健康保险的风险具有变动性和不可预测性</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10" name="矩形: 圆角 9">
            <a:extLst>
              <a:ext uri="{FF2B5EF4-FFF2-40B4-BE49-F238E27FC236}">
                <a16:creationId xmlns:a16="http://schemas.microsoft.com/office/drawing/2014/main" id="{E1708662-D0A7-C0F7-D4B3-287C4CBD99CE}"/>
              </a:ext>
            </a:extLst>
          </p:cNvPr>
          <p:cNvSpPr/>
          <p:nvPr/>
        </p:nvSpPr>
        <p:spPr>
          <a:xfrm>
            <a:off x="2208214" y="3121026"/>
            <a:ext cx="7704137" cy="506413"/>
          </a:xfrm>
          <a:prstGeom prst="roundRect">
            <a:avLst/>
          </a:prstGeom>
          <a:solidFill>
            <a:srgbClr val="FFCC00"/>
          </a:solidFill>
          <a:ln>
            <a:solidFill>
              <a:srgbClr val="CC6600"/>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2</a:t>
            </a:r>
            <a:r>
              <a:rPr lang="zh-CN" altLang="en-US" dirty="0">
                <a:solidFill>
                  <a:srgbClr val="000000"/>
                </a:solidFill>
                <a:latin typeface="华文中宋" panose="02010600040101010101" pitchFamily="2" charset="-122"/>
                <a:ea typeface="华文中宋" panose="02010600040101010101" pitchFamily="2" charset="-122"/>
              </a:rPr>
              <a:t>、部分健康保险的保险人可以行使代位求偿权（仅限补偿性健康保险）</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78856" name="矩形 10">
            <a:extLst>
              <a:ext uri="{FF2B5EF4-FFF2-40B4-BE49-F238E27FC236}">
                <a16:creationId xmlns:a16="http://schemas.microsoft.com/office/drawing/2014/main" id="{F4D4151D-4108-5180-9A11-0C54211DBC44}"/>
              </a:ext>
            </a:extLst>
          </p:cNvPr>
          <p:cNvSpPr>
            <a:spLocks noChangeArrowheads="1"/>
          </p:cNvSpPr>
          <p:nvPr/>
        </p:nvSpPr>
        <p:spPr bwMode="auto">
          <a:xfrm>
            <a:off x="2239963" y="1457325"/>
            <a:ext cx="2493962"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just">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三、健康保险的特征</a:t>
            </a:r>
          </a:p>
        </p:txBody>
      </p:sp>
      <p:sp>
        <p:nvSpPr>
          <p:cNvPr id="12" name="矩形: 圆角 11">
            <a:extLst>
              <a:ext uri="{FF2B5EF4-FFF2-40B4-BE49-F238E27FC236}">
                <a16:creationId xmlns:a16="http://schemas.microsoft.com/office/drawing/2014/main" id="{39BB2287-A5F0-F11E-06CF-BC91BB88C29F}"/>
              </a:ext>
            </a:extLst>
          </p:cNvPr>
          <p:cNvSpPr/>
          <p:nvPr/>
        </p:nvSpPr>
        <p:spPr>
          <a:xfrm>
            <a:off x="2208214" y="5146675"/>
            <a:ext cx="7704137" cy="507586"/>
          </a:xfrm>
          <a:prstGeom prst="roundRect">
            <a:avLst/>
          </a:prstGeom>
          <a:solidFill>
            <a:srgbClr val="FFCC00"/>
          </a:solidFill>
          <a:ln>
            <a:solidFill>
              <a:srgbClr val="CC6600"/>
            </a:solidFill>
          </a:ln>
        </p:spPr>
        <p:style>
          <a:lnRef idx="2">
            <a:schemeClr val="accent5"/>
          </a:lnRef>
          <a:fillRef idx="1">
            <a:schemeClr val="lt1"/>
          </a:fillRef>
          <a:effectRef idx="0">
            <a:schemeClr val="accent5"/>
          </a:effectRef>
          <a:fontRef idx="minor">
            <a:schemeClr val="dk1"/>
          </a:fontRef>
        </p:style>
        <p:txBody>
          <a:bodyPr>
            <a:spAutoFit/>
          </a:bodyPr>
          <a:lstStyle/>
          <a:p>
            <a:pPr eaLnBrk="0" hangingPunct="0">
              <a:lnSpc>
                <a:spcPct val="150000"/>
              </a:lnSpc>
              <a:buFontTx/>
              <a:buNone/>
              <a:defRPr/>
            </a:pPr>
            <a:r>
              <a:rPr lang="en-US" altLang="zh-CN" dirty="0">
                <a:solidFill>
                  <a:srgbClr val="000000"/>
                </a:solidFill>
                <a:latin typeface="华文中宋" panose="02010600040101010101" pitchFamily="2" charset="-122"/>
                <a:ea typeface="华文中宋" panose="02010600040101010101" pitchFamily="2" charset="-122"/>
              </a:rPr>
              <a:t>5</a:t>
            </a:r>
            <a:r>
              <a:rPr lang="zh-CN" altLang="en-US" dirty="0">
                <a:solidFill>
                  <a:srgbClr val="000000"/>
                </a:solidFill>
                <a:latin typeface="华文中宋" panose="02010600040101010101" pitchFamily="2" charset="-122"/>
                <a:ea typeface="华文中宋" panose="02010600040101010101" pitchFamily="2" charset="-122"/>
              </a:rPr>
              <a:t>、除重大疾病保险外，健康保险的保险期限通常为</a:t>
            </a:r>
            <a:r>
              <a:rPr lang="en-US" altLang="zh-CN" dirty="0">
                <a:solidFill>
                  <a:srgbClr val="000000"/>
                </a:solidFill>
                <a:latin typeface="华文中宋" panose="02010600040101010101" pitchFamily="2" charset="-122"/>
                <a:ea typeface="华文中宋" panose="02010600040101010101" pitchFamily="2" charset="-122"/>
              </a:rPr>
              <a:t>1</a:t>
            </a:r>
            <a:r>
              <a:rPr lang="zh-CN" altLang="en-US" dirty="0">
                <a:solidFill>
                  <a:srgbClr val="000000"/>
                </a:solidFill>
                <a:latin typeface="华文中宋" panose="02010600040101010101" pitchFamily="2" charset="-122"/>
                <a:ea typeface="华文中宋" panose="02010600040101010101" pitchFamily="2" charset="-122"/>
              </a:rPr>
              <a:t>年</a:t>
            </a:r>
            <a:endParaRPr lang="en-US" altLang="zh-CN" dirty="0">
              <a:solidFill>
                <a:srgbClr val="000000"/>
              </a:solidFill>
              <a:latin typeface="华文中宋" panose="02010600040101010101" pitchFamily="2" charset="-122"/>
              <a:ea typeface="华文中宋" panose="02010600040101010101" pitchFamily="2" charset="-122"/>
            </a:endParaRPr>
          </a:p>
        </p:txBody>
      </p:sp>
      <p:sp>
        <p:nvSpPr>
          <p:cNvPr id="2" name="标题 1">
            <a:extLst>
              <a:ext uri="{FF2B5EF4-FFF2-40B4-BE49-F238E27FC236}">
                <a16:creationId xmlns:a16="http://schemas.microsoft.com/office/drawing/2014/main" id="{30AA05B8-36DD-BCB8-EA02-112AF7651EC9}"/>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健康保险</a:t>
            </a:r>
            <a:endParaRPr lang="zh-CN" altLang="en-US" sz="4265" dirty="0"/>
          </a:p>
        </p:txBody>
      </p:sp>
      <p:cxnSp>
        <p:nvCxnSpPr>
          <p:cNvPr id="3" name="直接连接符 2">
            <a:extLst>
              <a:ext uri="{FF2B5EF4-FFF2-40B4-BE49-F238E27FC236}">
                <a16:creationId xmlns:a16="http://schemas.microsoft.com/office/drawing/2014/main" id="{EADC5C1B-B2C3-C13F-045F-C3C1DCFC2384}"/>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D0C78FFD-26BD-DD80-65E8-78686A8841F6}"/>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B240E5E2-E9BD-C649-9EDB-92133446807E}"/>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565C97-67F9-C81E-A27F-216EDE761688}"/>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1" name="平行四边形 10">
              <a:extLst>
                <a:ext uri="{FF2B5EF4-FFF2-40B4-BE49-F238E27FC236}">
                  <a16:creationId xmlns:a16="http://schemas.microsoft.com/office/drawing/2014/main" id="{00CB4934-5C70-E80F-2F08-BB24C3BD33C7}"/>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13" name="流程图: 手动输入 13">
            <a:extLst>
              <a:ext uri="{FF2B5EF4-FFF2-40B4-BE49-F238E27FC236}">
                <a16:creationId xmlns:a16="http://schemas.microsoft.com/office/drawing/2014/main" id="{392B6E60-5D50-6848-C301-2FA0EB27F3F8}"/>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平行四边形 13">
            <a:extLst>
              <a:ext uri="{FF2B5EF4-FFF2-40B4-BE49-F238E27FC236}">
                <a16:creationId xmlns:a16="http://schemas.microsoft.com/office/drawing/2014/main" id="{EE4F96DF-C533-9B7A-5AF0-F52C726E9F58}"/>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平行四边形 14">
            <a:extLst>
              <a:ext uri="{FF2B5EF4-FFF2-40B4-BE49-F238E27FC236}">
                <a16:creationId xmlns:a16="http://schemas.microsoft.com/office/drawing/2014/main" id="{6206D962-D1F4-0B0B-4654-35F60FAD23E8}"/>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内容占位符 1">
            <a:extLst>
              <a:ext uri="{FF2B5EF4-FFF2-40B4-BE49-F238E27FC236}">
                <a16:creationId xmlns:a16="http://schemas.microsoft.com/office/drawing/2014/main" id="{94ED4BD5-9DB2-EBE2-6B48-DFF3E892D384}"/>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
        <p:nvSpPr>
          <p:cNvPr id="17" name="Rectangle 5">
            <a:extLst>
              <a:ext uri="{FF2B5EF4-FFF2-40B4-BE49-F238E27FC236}">
                <a16:creationId xmlns:a16="http://schemas.microsoft.com/office/drawing/2014/main" id="{C30659D8-0FE4-8732-450E-6E489A7BD37A}"/>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0-#ppt_w/2"/>
                                          </p:val>
                                        </p:tav>
                                        <p:tav tm="100000">
                                          <p:val>
                                            <p:strVal val="#ppt_x"/>
                                          </p:val>
                                        </p:tav>
                                      </p:tavLst>
                                    </p:anim>
                                    <p:anim calcmode="lin" valueType="num">
                                      <p:cBhvr additive="base">
                                        <p:cTn id="36" dur="750" fill="hold"/>
                                        <p:tgtEl>
                                          <p:spTgt spid="13"/>
                                        </p:tgtEl>
                                        <p:attrNameLst>
                                          <p:attrName>ppt_y</p:attrName>
                                        </p:attrNameLst>
                                      </p:cBhvr>
                                      <p:tavLst>
                                        <p:tav tm="0">
                                          <p:val>
                                            <p:strVal val="#ppt_y"/>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750"/>
                                        <p:tgtEl>
                                          <p:spTgt spid="14"/>
                                        </p:tgtEl>
                                      </p:cBhvr>
                                    </p:animEffect>
                                    <p:anim calcmode="lin" valueType="num">
                                      <p:cBhvr>
                                        <p:cTn id="40" dur="750" fill="hold"/>
                                        <p:tgtEl>
                                          <p:spTgt spid="14"/>
                                        </p:tgtEl>
                                        <p:attrNameLst>
                                          <p:attrName>ppt_x</p:attrName>
                                        </p:attrNameLst>
                                      </p:cBhvr>
                                      <p:tavLst>
                                        <p:tav tm="0">
                                          <p:val>
                                            <p:strVal val="#ppt_x"/>
                                          </p:val>
                                        </p:tav>
                                        <p:tav tm="100000">
                                          <p:val>
                                            <p:strVal val="#ppt_x"/>
                                          </p:val>
                                        </p:tav>
                                      </p:tavLst>
                                    </p:anim>
                                    <p:anim calcmode="lin" valueType="num">
                                      <p:cBhvr>
                                        <p:cTn id="41" dur="75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750"/>
                                        <p:tgtEl>
                                          <p:spTgt spid="15"/>
                                        </p:tgtEl>
                                      </p:cBhvr>
                                    </p:animEffect>
                                    <p:anim calcmode="lin" valueType="num">
                                      <p:cBhvr>
                                        <p:cTn id="45" dur="750" fill="hold"/>
                                        <p:tgtEl>
                                          <p:spTgt spid="15"/>
                                        </p:tgtEl>
                                        <p:attrNameLst>
                                          <p:attrName>ppt_x</p:attrName>
                                        </p:attrNameLst>
                                      </p:cBhvr>
                                      <p:tavLst>
                                        <p:tav tm="0">
                                          <p:val>
                                            <p:strVal val="#ppt_x"/>
                                          </p:val>
                                        </p:tav>
                                        <p:tav tm="100000">
                                          <p:val>
                                            <p:strVal val="#ppt_x"/>
                                          </p:val>
                                        </p:tav>
                                      </p:tavLst>
                                    </p:anim>
                                    <p:anim calcmode="lin" valueType="num">
                                      <p:cBhvr>
                                        <p:cTn id="46"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2" grpId="0" animBg="1"/>
      <p:bldP spid="13" grpId="0" bldLvl="0" animBg="1"/>
      <p:bldP spid="14" grpId="0" bldLvl="0" animBg="1"/>
      <p:bldP spid="1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2">
            <a:extLst>
              <a:ext uri="{FF2B5EF4-FFF2-40B4-BE49-F238E27FC236}">
                <a16:creationId xmlns:a16="http://schemas.microsoft.com/office/drawing/2014/main" id="{3F34A239-DD7C-2E44-E092-B44F3A8013BD}"/>
              </a:ext>
            </a:extLst>
          </p:cNvPr>
          <p:cNvSpPr>
            <a:spLocks noChangeArrowheads="1"/>
          </p:cNvSpPr>
          <p:nvPr/>
        </p:nvSpPr>
        <p:spPr bwMode="auto">
          <a:xfrm>
            <a:off x="1847851" y="749300"/>
            <a:ext cx="8208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endParaRPr lang="zh-CN" altLang="en-US">
              <a:solidFill>
                <a:srgbClr val="333333"/>
              </a:solidFill>
              <a:latin typeface="微软雅黑" panose="020B0503020204020204" pitchFamily="34" charset="-122"/>
              <a:ea typeface="微软雅黑" panose="020B0503020204020204" pitchFamily="34" charset="-122"/>
            </a:endParaRPr>
          </a:p>
        </p:txBody>
      </p:sp>
      <p:sp>
        <p:nvSpPr>
          <p:cNvPr id="79875" name="矩形 3">
            <a:extLst>
              <a:ext uri="{FF2B5EF4-FFF2-40B4-BE49-F238E27FC236}">
                <a16:creationId xmlns:a16="http://schemas.microsoft.com/office/drawing/2014/main" id="{EFE69447-0EDE-1ACF-1D72-6014CC6D6F35}"/>
              </a:ext>
            </a:extLst>
          </p:cNvPr>
          <p:cNvSpPr>
            <a:spLocks noChangeArrowheads="1"/>
          </p:cNvSpPr>
          <p:nvPr/>
        </p:nvSpPr>
        <p:spPr bwMode="auto">
          <a:xfrm>
            <a:off x="2208213" y="476251"/>
            <a:ext cx="8064500"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20000"/>
              </a:lnSpc>
              <a:spcAft>
                <a:spcPts val="700"/>
              </a:spcAft>
            </a:pPr>
            <a:r>
              <a:rPr lang="en-US" altLang="zh-CN" sz="2000">
                <a:latin typeface="华文中宋" panose="02010600040101010101" pitchFamily="2" charset="-122"/>
                <a:ea typeface="华文中宋" panose="02010600040101010101" pitchFamily="2" charset="-122"/>
              </a:rPr>
              <a:t>【</a:t>
            </a:r>
            <a:r>
              <a:rPr lang="zh-CN" altLang="en-US" sz="2000">
                <a:latin typeface="华文中宋" panose="02010600040101010101" pitchFamily="2" charset="-122"/>
                <a:ea typeface="华文中宋" panose="02010600040101010101" pitchFamily="2" charset="-122"/>
              </a:rPr>
              <a:t>案例</a:t>
            </a:r>
            <a:r>
              <a:rPr lang="en-US" altLang="zh-CN" sz="2000">
                <a:latin typeface="华文中宋" panose="02010600040101010101" pitchFamily="2" charset="-122"/>
                <a:ea typeface="华文中宋" panose="02010600040101010101" pitchFamily="2" charset="-122"/>
              </a:rPr>
              <a:t>】</a:t>
            </a:r>
            <a:r>
              <a:rPr lang="zh-CN" altLang="en-US" sz="2000">
                <a:latin typeface="华文中宋" panose="02010600040101010101" pitchFamily="2" charset="-122"/>
                <a:ea typeface="华文中宋" panose="02010600040101010101" pitchFamily="2" charset="-122"/>
              </a:rPr>
              <a:t>观察期内出险，保险公司拒赔</a:t>
            </a:r>
            <a:endParaRPr lang="en-US" altLang="zh-CN" sz="2000">
              <a:latin typeface="华文中宋" panose="02010600040101010101" pitchFamily="2" charset="-122"/>
              <a:ea typeface="华文中宋" panose="02010600040101010101" pitchFamily="2" charset="-122"/>
            </a:endParaRPr>
          </a:p>
          <a:p>
            <a:pPr>
              <a:lnSpc>
                <a:spcPct val="120000"/>
              </a:lnSpc>
              <a:spcAft>
                <a:spcPts val="700"/>
              </a:spcAft>
            </a:pPr>
            <a:r>
              <a:rPr lang="zh-CN" altLang="en-US" sz="2000">
                <a:latin typeface="华文中宋" panose="02010600040101010101" pitchFamily="2" charset="-122"/>
                <a:ea typeface="华文中宋" panose="02010600040101010101" pitchFamily="2" charset="-122"/>
              </a:rPr>
              <a:t>　　黎先生去年年底投保重大疾病险，投保时无疾病告知，相关条款约定等待期为</a:t>
            </a:r>
            <a:r>
              <a:rPr lang="en-US" altLang="zh-CN" sz="2000">
                <a:latin typeface="华文中宋" panose="02010600040101010101" pitchFamily="2" charset="-122"/>
                <a:ea typeface="华文中宋" panose="02010600040101010101" pitchFamily="2" charset="-122"/>
              </a:rPr>
              <a:t>3</a:t>
            </a:r>
            <a:r>
              <a:rPr lang="zh-CN" altLang="en-US" sz="2000">
                <a:latin typeface="华文中宋" panose="02010600040101010101" pitchFamily="2" charset="-122"/>
                <a:ea typeface="华文中宋" panose="02010600040101010101" pitchFamily="2" charset="-122"/>
              </a:rPr>
              <a:t>个月。今年</a:t>
            </a:r>
            <a:r>
              <a:rPr lang="en-US" altLang="zh-CN" sz="2000">
                <a:latin typeface="华文中宋" panose="02010600040101010101" pitchFamily="2" charset="-122"/>
                <a:ea typeface="华文中宋" panose="02010600040101010101" pitchFamily="2" charset="-122"/>
              </a:rPr>
              <a:t>3</a:t>
            </a:r>
            <a:r>
              <a:rPr lang="zh-CN" altLang="en-US" sz="2000">
                <a:latin typeface="华文中宋" panose="02010600040101010101" pitchFamily="2" charset="-122"/>
                <a:ea typeface="华文中宋" panose="02010600040101010101" pitchFamily="2" charset="-122"/>
              </a:rPr>
              <a:t>月其在单位体检中查出患有疾病需住院治疗。本月出院后黎先生向保险公司申请重大疾病险和住院补贴的理赔，遭到拒赔。保险公司此举是否合理？</a:t>
            </a:r>
          </a:p>
          <a:p>
            <a:pPr>
              <a:lnSpc>
                <a:spcPct val="120000"/>
              </a:lnSpc>
              <a:spcAft>
                <a:spcPts val="700"/>
              </a:spcAft>
            </a:pPr>
            <a:endParaRPr lang="zh-CN" altLang="en-US" sz="2000">
              <a:latin typeface="华文中宋" panose="02010600040101010101" pitchFamily="2" charset="-122"/>
              <a:ea typeface="华文中宋" panose="02010600040101010101" pitchFamily="2" charset="-122"/>
            </a:endParaRPr>
          </a:p>
        </p:txBody>
      </p:sp>
      <p:sp>
        <p:nvSpPr>
          <p:cNvPr id="2" name="矩形 1">
            <a:extLst>
              <a:ext uri="{FF2B5EF4-FFF2-40B4-BE49-F238E27FC236}">
                <a16:creationId xmlns:a16="http://schemas.microsoft.com/office/drawing/2014/main" id="{12167BCB-B240-178A-CE4E-FBA1275B9148}"/>
              </a:ext>
            </a:extLst>
          </p:cNvPr>
          <p:cNvSpPr/>
          <p:nvPr/>
        </p:nvSpPr>
        <p:spPr>
          <a:xfrm>
            <a:off x="2495550" y="3068639"/>
            <a:ext cx="7416800" cy="1151277"/>
          </a:xfrm>
          <a:prstGeom prst="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0" hangingPunct="0">
              <a:lnSpc>
                <a:spcPct val="120000"/>
              </a:lnSpc>
              <a:buFontTx/>
              <a:buNone/>
              <a:defRPr/>
            </a:pPr>
            <a:r>
              <a:rPr lang="zh-CN" altLang="en-US" sz="2000" dirty="0">
                <a:solidFill>
                  <a:srgbClr val="333333"/>
                </a:solidFill>
                <a:latin typeface="楷体" panose="02010609060101010101" pitchFamily="49" charset="-122"/>
                <a:ea typeface="楷体" panose="02010609060101010101" pitchFamily="49" charset="-122"/>
              </a:rPr>
              <a:t>　　购买健康险都会设有一个等待期，也叫做观察期，一般在</a:t>
            </a:r>
            <a:r>
              <a:rPr lang="en-US" altLang="zh-CN" sz="2000" dirty="0">
                <a:solidFill>
                  <a:srgbClr val="333333"/>
                </a:solidFill>
                <a:latin typeface="楷体" panose="02010609060101010101" pitchFamily="49" charset="-122"/>
                <a:ea typeface="楷体" panose="02010609060101010101" pitchFamily="49" charset="-122"/>
              </a:rPr>
              <a:t>30</a:t>
            </a:r>
            <a:r>
              <a:rPr lang="zh-CN" altLang="en-US" sz="2000" dirty="0">
                <a:solidFill>
                  <a:srgbClr val="333333"/>
                </a:solidFill>
                <a:latin typeface="楷体" panose="02010609060101010101" pitchFamily="49" charset="-122"/>
                <a:ea typeface="楷体" panose="02010609060101010101" pitchFamily="49" charset="-122"/>
              </a:rPr>
              <a:t>天到</a:t>
            </a:r>
            <a:r>
              <a:rPr lang="en-US" altLang="zh-CN" sz="2000" dirty="0">
                <a:solidFill>
                  <a:srgbClr val="333333"/>
                </a:solidFill>
                <a:latin typeface="楷体" panose="02010609060101010101" pitchFamily="49" charset="-122"/>
                <a:ea typeface="楷体" panose="02010609060101010101" pitchFamily="49" charset="-122"/>
              </a:rPr>
              <a:t>180</a:t>
            </a:r>
            <a:r>
              <a:rPr lang="zh-CN" altLang="en-US" sz="2000" dirty="0">
                <a:solidFill>
                  <a:srgbClr val="333333"/>
                </a:solidFill>
                <a:latin typeface="楷体" panose="02010609060101010101" pitchFamily="49" charset="-122"/>
                <a:ea typeface="楷体" panose="02010609060101010101" pitchFamily="49" charset="-122"/>
              </a:rPr>
              <a:t>天之间，具体各家保险公司的险种会略有差异。如果保险责任发生在观察期内，保险公司将不承担理赔责任。</a:t>
            </a:r>
            <a:endParaRPr lang="zh-CN" altLang="en-US" sz="2000" dirty="0">
              <a:latin typeface="楷体" panose="02010609060101010101" pitchFamily="49" charset="-122"/>
              <a:ea typeface="楷体" panose="02010609060101010101" pitchFamily="49"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6">
            <a:extLst>
              <a:ext uri="{FF2B5EF4-FFF2-40B4-BE49-F238E27FC236}">
                <a16:creationId xmlns:a16="http://schemas.microsoft.com/office/drawing/2014/main" id="{04F15845-8F70-06FC-B2F7-9115E9EBE1D0}"/>
              </a:ext>
            </a:extLst>
          </p:cNvPr>
          <p:cNvSpPr>
            <a:spLocks noChangeArrowheads="1"/>
          </p:cNvSpPr>
          <p:nvPr/>
        </p:nvSpPr>
        <p:spPr bwMode="auto">
          <a:xfrm>
            <a:off x="5284789" y="711200"/>
            <a:ext cx="1620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健康保险</a:t>
            </a:r>
            <a:endParaRPr lang="zh-CN" altLang="en-US" sz="2800">
              <a:latin typeface="黑体" panose="02010609060101010101" pitchFamily="49" charset="-122"/>
              <a:ea typeface="黑体" panose="02010609060101010101" pitchFamily="49" charset="-122"/>
            </a:endParaRPr>
          </a:p>
        </p:txBody>
      </p:sp>
      <p:sp>
        <p:nvSpPr>
          <p:cNvPr id="117764" name="矩形 10">
            <a:extLst>
              <a:ext uri="{FF2B5EF4-FFF2-40B4-BE49-F238E27FC236}">
                <a16:creationId xmlns:a16="http://schemas.microsoft.com/office/drawing/2014/main" id="{65865C69-2650-45C2-13A5-8821D9BD20BA}"/>
              </a:ext>
            </a:extLst>
          </p:cNvPr>
          <p:cNvSpPr>
            <a:spLocks noChangeArrowheads="1"/>
          </p:cNvSpPr>
          <p:nvPr/>
        </p:nvSpPr>
        <p:spPr bwMode="auto">
          <a:xfrm>
            <a:off x="2239964" y="1341438"/>
            <a:ext cx="774382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四、健康保险的特殊条款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（一）免赔额条款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　　在健康保险中，一般对一些金额较低的医疗费用均采用免赔额的规定。规定免赔额后，小额的医疗费用由被保险人自负，大额的医疗费用由保险人承担。</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（二）观察期条款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　　观察期条款又称等待期条款，是为防止已患有疾病的被保险人投保，健康保险保单常规定合同生效一段时间后，保险人才对被保险人承担给付责任。重大疾病保险的等待期一般在</a:t>
            </a:r>
            <a:r>
              <a:rPr lang="en-US" altLang="zh-CN" sz="2000">
                <a:solidFill>
                  <a:srgbClr val="000000"/>
                </a:solidFill>
                <a:latin typeface="楷体" panose="02010609060101010101" pitchFamily="49" charset="-122"/>
                <a:ea typeface="楷体" panose="02010609060101010101" pitchFamily="49" charset="-122"/>
              </a:rPr>
              <a:t>90</a:t>
            </a:r>
            <a:r>
              <a:rPr lang="zh-CN" altLang="en-US" sz="2000">
                <a:solidFill>
                  <a:srgbClr val="000000"/>
                </a:solidFill>
                <a:latin typeface="楷体" panose="02010609060101010101" pitchFamily="49" charset="-122"/>
                <a:ea typeface="楷体" panose="02010609060101010101" pitchFamily="49" charset="-122"/>
              </a:rPr>
              <a:t>天到</a:t>
            </a:r>
            <a:r>
              <a:rPr lang="en-US" altLang="zh-CN" sz="2000">
                <a:solidFill>
                  <a:srgbClr val="000000"/>
                </a:solidFill>
                <a:latin typeface="楷体" panose="02010609060101010101" pitchFamily="49" charset="-122"/>
                <a:ea typeface="楷体" panose="02010609060101010101" pitchFamily="49" charset="-122"/>
              </a:rPr>
              <a:t>180</a:t>
            </a:r>
            <a:r>
              <a:rPr lang="zh-CN" altLang="en-US" sz="2000">
                <a:solidFill>
                  <a:srgbClr val="000000"/>
                </a:solidFill>
                <a:latin typeface="楷体" panose="02010609060101010101" pitchFamily="49" charset="-122"/>
                <a:ea typeface="楷体" panose="02010609060101010101" pitchFamily="49" charset="-122"/>
              </a:rPr>
              <a:t>天之间，医疗保险的等待期多在</a:t>
            </a:r>
            <a:r>
              <a:rPr lang="en-US" altLang="zh-CN" sz="2000">
                <a:solidFill>
                  <a:srgbClr val="000000"/>
                </a:solidFill>
                <a:latin typeface="楷体" panose="02010609060101010101" pitchFamily="49" charset="-122"/>
                <a:ea typeface="楷体" panose="02010609060101010101" pitchFamily="49" charset="-122"/>
              </a:rPr>
              <a:t>30</a:t>
            </a:r>
            <a:r>
              <a:rPr lang="zh-CN" altLang="en-US" sz="2000">
                <a:solidFill>
                  <a:srgbClr val="000000"/>
                </a:solidFill>
                <a:latin typeface="楷体" panose="02010609060101010101" pitchFamily="49" charset="-122"/>
                <a:ea typeface="楷体" panose="02010609060101010101" pitchFamily="49" charset="-122"/>
              </a:rPr>
              <a:t>天到</a:t>
            </a:r>
            <a:r>
              <a:rPr lang="en-US" altLang="zh-CN" sz="2000">
                <a:solidFill>
                  <a:srgbClr val="000000"/>
                </a:solidFill>
                <a:latin typeface="楷体" panose="02010609060101010101" pitchFamily="49" charset="-122"/>
                <a:ea typeface="楷体" panose="02010609060101010101" pitchFamily="49" charset="-122"/>
              </a:rPr>
              <a:t>90</a:t>
            </a:r>
            <a:r>
              <a:rPr lang="zh-CN" altLang="en-US" sz="2000">
                <a:solidFill>
                  <a:srgbClr val="000000"/>
                </a:solidFill>
                <a:latin typeface="楷体" panose="02010609060101010101" pitchFamily="49" charset="-122"/>
                <a:ea typeface="楷体" panose="02010609060101010101" pitchFamily="49" charset="-122"/>
              </a:rPr>
              <a:t>天之间。</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7764">
                                            <p:txEl>
                                              <p:pRg st="1" end="1"/>
                                            </p:txEl>
                                          </p:spTgt>
                                        </p:tgtEl>
                                        <p:attrNameLst>
                                          <p:attrName>style.visibility</p:attrName>
                                        </p:attrNameLst>
                                      </p:cBhvr>
                                      <p:to>
                                        <p:strVal val="visible"/>
                                      </p:to>
                                    </p:set>
                                    <p:animEffect transition="in" filter="fade">
                                      <p:cBhvr>
                                        <p:cTn id="7" dur="500"/>
                                        <p:tgtEl>
                                          <p:spTgt spid="117764">
                                            <p:txEl>
                                              <p:pRg st="1" end="1"/>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7764">
                                            <p:txEl>
                                              <p:pRg st="2" end="2"/>
                                            </p:txEl>
                                          </p:spTgt>
                                        </p:tgtEl>
                                        <p:attrNameLst>
                                          <p:attrName>style.visibility</p:attrName>
                                        </p:attrNameLst>
                                      </p:cBhvr>
                                      <p:to>
                                        <p:strVal val="visible"/>
                                      </p:to>
                                    </p:set>
                                    <p:animEffect transition="in" filter="fade">
                                      <p:cBhvr>
                                        <p:cTn id="11" dur="500"/>
                                        <p:tgtEl>
                                          <p:spTgt spid="117764">
                                            <p:txEl>
                                              <p:pRg st="2" end="2"/>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117764">
                                            <p:txEl>
                                              <p:pRg st="3" end="3"/>
                                            </p:txEl>
                                          </p:spTgt>
                                        </p:tgtEl>
                                        <p:attrNameLst>
                                          <p:attrName>style.visibility</p:attrName>
                                        </p:attrNameLst>
                                      </p:cBhvr>
                                      <p:to>
                                        <p:strVal val="visible"/>
                                      </p:to>
                                    </p:set>
                                    <p:animEffect transition="in" filter="fade">
                                      <p:cBhvr>
                                        <p:cTn id="16" dur="500"/>
                                        <p:tgtEl>
                                          <p:spTgt spid="117764">
                                            <p:txEl>
                                              <p:pRg st="3" end="3"/>
                                            </p:txEl>
                                          </p:spTgt>
                                        </p:tgtEl>
                                      </p:cBhvr>
                                    </p:animEffect>
                                  </p:childTnLst>
                                </p:cTn>
                              </p:par>
                            </p:childTnLst>
                          </p:cTn>
                        </p:par>
                        <p:par>
                          <p:cTn id="17" fill="hold" nodeType="afterGroup">
                            <p:stCondLst>
                              <p:cond delay="500"/>
                            </p:stCondLst>
                            <p:childTnLst>
                              <p:par>
                                <p:cTn id="18" presetID="10" presetClass="entr" presetSubtype="0" fill="hold" nodeType="afterEffect">
                                  <p:stCondLst>
                                    <p:cond delay="0"/>
                                  </p:stCondLst>
                                  <p:childTnLst>
                                    <p:set>
                                      <p:cBhvr>
                                        <p:cTn id="19" dur="1" fill="hold">
                                          <p:stCondLst>
                                            <p:cond delay="0"/>
                                          </p:stCondLst>
                                        </p:cTn>
                                        <p:tgtEl>
                                          <p:spTgt spid="117764">
                                            <p:txEl>
                                              <p:pRg st="4" end="4"/>
                                            </p:txEl>
                                          </p:spTgt>
                                        </p:tgtEl>
                                        <p:attrNameLst>
                                          <p:attrName>style.visibility</p:attrName>
                                        </p:attrNameLst>
                                      </p:cBhvr>
                                      <p:to>
                                        <p:strVal val="visible"/>
                                      </p:to>
                                    </p:set>
                                    <p:animEffect transition="in" filter="fade">
                                      <p:cBhvr>
                                        <p:cTn id="20" dur="500"/>
                                        <p:tgtEl>
                                          <p:spTgt spid="1177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6">
            <a:extLst>
              <a:ext uri="{FF2B5EF4-FFF2-40B4-BE49-F238E27FC236}">
                <a16:creationId xmlns:a16="http://schemas.microsoft.com/office/drawing/2014/main" id="{3A8B7FD9-E16D-5C93-C857-AF77D9B0DBD1}"/>
              </a:ext>
            </a:extLst>
          </p:cNvPr>
          <p:cNvSpPr>
            <a:spLocks noChangeArrowheads="1"/>
          </p:cNvSpPr>
          <p:nvPr/>
        </p:nvSpPr>
        <p:spPr bwMode="auto">
          <a:xfrm>
            <a:off x="5284789" y="711200"/>
            <a:ext cx="1620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800">
                <a:solidFill>
                  <a:srgbClr val="333333"/>
                </a:solidFill>
                <a:latin typeface="黑体" panose="02010609060101010101" pitchFamily="49" charset="-122"/>
                <a:ea typeface="黑体" panose="02010609060101010101" pitchFamily="49" charset="-122"/>
              </a:rPr>
              <a:t>健康保险</a:t>
            </a:r>
            <a:endParaRPr lang="zh-CN" altLang="en-US" sz="2800">
              <a:latin typeface="黑体" panose="02010609060101010101" pitchFamily="49" charset="-122"/>
              <a:ea typeface="黑体" panose="02010609060101010101" pitchFamily="49" charset="-122"/>
            </a:endParaRPr>
          </a:p>
        </p:txBody>
      </p:sp>
      <p:sp>
        <p:nvSpPr>
          <p:cNvPr id="119812" name="矩形 10">
            <a:extLst>
              <a:ext uri="{FF2B5EF4-FFF2-40B4-BE49-F238E27FC236}">
                <a16:creationId xmlns:a16="http://schemas.microsoft.com/office/drawing/2014/main" id="{CAB986BF-A7D5-2706-BDC4-ADF336C67CD2}"/>
              </a:ext>
            </a:extLst>
          </p:cNvPr>
          <p:cNvSpPr>
            <a:spLocks noChangeArrowheads="1"/>
          </p:cNvSpPr>
          <p:nvPr/>
        </p:nvSpPr>
        <p:spPr bwMode="auto">
          <a:xfrm>
            <a:off x="2239964" y="1341439"/>
            <a:ext cx="7743825" cy="341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四、健康保险的特殊条款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（三）比例给付条款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　　又称共保条款，即对超过免赔额以上的医疗费用部分，采用保险人与被保险人共同分摊的比例给付方式。</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　　</a:t>
            </a:r>
            <a:r>
              <a:rPr lang="zh-CN" altLang="en-US">
                <a:solidFill>
                  <a:srgbClr val="00B0F0"/>
                </a:solidFill>
                <a:latin typeface="楷体" panose="02010609060101010101" pitchFamily="49" charset="-122"/>
                <a:ea typeface="楷体" panose="02010609060101010101" pitchFamily="49" charset="-122"/>
              </a:rPr>
              <a:t>例如，共保比例为</a:t>
            </a:r>
            <a:r>
              <a:rPr lang="en-US" altLang="zh-CN">
                <a:solidFill>
                  <a:srgbClr val="00B0F0"/>
                </a:solidFill>
                <a:latin typeface="楷体" panose="02010609060101010101" pitchFamily="49" charset="-122"/>
                <a:ea typeface="楷体" panose="02010609060101010101" pitchFamily="49" charset="-122"/>
              </a:rPr>
              <a:t>80%</a:t>
            </a:r>
            <a:r>
              <a:rPr lang="zh-CN" altLang="en-US">
                <a:solidFill>
                  <a:srgbClr val="00B0F0"/>
                </a:solidFill>
                <a:latin typeface="楷体" panose="02010609060101010101" pitchFamily="49" charset="-122"/>
                <a:ea typeface="楷体" panose="02010609060101010101" pitchFamily="49" charset="-122"/>
              </a:rPr>
              <a:t>，意味着对被保险人的医疗费用，保险人负担</a:t>
            </a:r>
            <a:r>
              <a:rPr lang="en-US" altLang="zh-CN">
                <a:solidFill>
                  <a:srgbClr val="00B0F0"/>
                </a:solidFill>
                <a:latin typeface="楷体" panose="02010609060101010101" pitchFamily="49" charset="-122"/>
                <a:ea typeface="楷体" panose="02010609060101010101" pitchFamily="49" charset="-122"/>
              </a:rPr>
              <a:t>80%</a:t>
            </a:r>
            <a:r>
              <a:rPr lang="zh-CN" altLang="en-US">
                <a:solidFill>
                  <a:srgbClr val="00B0F0"/>
                </a:solidFill>
                <a:latin typeface="楷体" panose="02010609060101010101" pitchFamily="49" charset="-122"/>
                <a:ea typeface="楷体" panose="02010609060101010101" pitchFamily="49" charset="-122"/>
              </a:rPr>
              <a:t>，被保险人要自负</a:t>
            </a:r>
            <a:r>
              <a:rPr lang="en-US" altLang="zh-CN">
                <a:solidFill>
                  <a:srgbClr val="00B0F0"/>
                </a:solidFill>
                <a:latin typeface="楷体" panose="02010609060101010101" pitchFamily="49" charset="-122"/>
                <a:ea typeface="楷体" panose="02010609060101010101" pitchFamily="49" charset="-122"/>
              </a:rPr>
              <a:t>20%</a:t>
            </a: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（四）给付限额条款</a:t>
            </a:r>
            <a:endParaRPr lang="en-US" altLang="zh-CN" sz="2000">
              <a:solidFill>
                <a:srgbClr val="000000"/>
              </a:solidFill>
              <a:latin typeface="楷体" panose="02010609060101010101" pitchFamily="49" charset="-122"/>
              <a:ea typeface="楷体" panose="02010609060101010101" pitchFamily="49" charset="-122"/>
            </a:endParaRPr>
          </a:p>
          <a:p>
            <a:pPr>
              <a:lnSpc>
                <a:spcPct val="110000"/>
              </a:lnSpc>
              <a:spcAft>
                <a:spcPts val="500"/>
              </a:spcAft>
            </a:pPr>
            <a:r>
              <a:rPr lang="zh-CN" altLang="en-US" sz="2000">
                <a:solidFill>
                  <a:srgbClr val="000000"/>
                </a:solidFill>
                <a:latin typeface="楷体" panose="02010609060101010101" pitchFamily="49" charset="-122"/>
                <a:ea typeface="楷体" panose="02010609060101010101" pitchFamily="49" charset="-122"/>
              </a:rPr>
              <a:t>　　保险合同中对保险人医疗保险金的给付规定一个最高限额，医疗费用实际支出超过部分由被保险人自己负担。</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9812">
                                            <p:txEl>
                                              <p:pRg st="1" end="1"/>
                                            </p:txEl>
                                          </p:spTgt>
                                        </p:tgtEl>
                                        <p:attrNameLst>
                                          <p:attrName>style.visibility</p:attrName>
                                        </p:attrNameLst>
                                      </p:cBhvr>
                                      <p:to>
                                        <p:strVal val="visible"/>
                                      </p:to>
                                    </p:set>
                                    <p:animEffect transition="in" filter="fade">
                                      <p:cBhvr>
                                        <p:cTn id="7" dur="500"/>
                                        <p:tgtEl>
                                          <p:spTgt spid="119812">
                                            <p:txEl>
                                              <p:pRg st="1" end="1"/>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9812">
                                            <p:txEl>
                                              <p:pRg st="2" end="2"/>
                                            </p:txEl>
                                          </p:spTgt>
                                        </p:tgtEl>
                                        <p:attrNameLst>
                                          <p:attrName>style.visibility</p:attrName>
                                        </p:attrNameLst>
                                      </p:cBhvr>
                                      <p:to>
                                        <p:strVal val="visible"/>
                                      </p:to>
                                    </p:set>
                                    <p:animEffect transition="in" filter="fade">
                                      <p:cBhvr>
                                        <p:cTn id="11" dur="500"/>
                                        <p:tgtEl>
                                          <p:spTgt spid="119812">
                                            <p:txEl>
                                              <p:pRg st="2" end="2"/>
                                            </p:txEl>
                                          </p:spTgt>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9812">
                                            <p:txEl>
                                              <p:pRg st="3" end="3"/>
                                            </p:txEl>
                                          </p:spTgt>
                                        </p:tgtEl>
                                        <p:attrNameLst>
                                          <p:attrName>style.visibility</p:attrName>
                                        </p:attrNameLst>
                                      </p:cBhvr>
                                      <p:to>
                                        <p:strVal val="visible"/>
                                      </p:to>
                                    </p:set>
                                    <p:animEffect transition="in" filter="fade">
                                      <p:cBhvr>
                                        <p:cTn id="15" dur="500"/>
                                        <p:tgtEl>
                                          <p:spTgt spid="119812">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19812">
                                            <p:txEl>
                                              <p:pRg st="4" end="4"/>
                                            </p:txEl>
                                          </p:spTgt>
                                        </p:tgtEl>
                                        <p:attrNameLst>
                                          <p:attrName>style.visibility</p:attrName>
                                        </p:attrNameLst>
                                      </p:cBhvr>
                                      <p:to>
                                        <p:strVal val="visible"/>
                                      </p:to>
                                    </p:set>
                                    <p:animEffect transition="in" filter="fade">
                                      <p:cBhvr>
                                        <p:cTn id="20" dur="500"/>
                                        <p:tgtEl>
                                          <p:spTgt spid="119812">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19812">
                                            <p:txEl>
                                              <p:pRg st="5" end="5"/>
                                            </p:txEl>
                                          </p:spTgt>
                                        </p:tgtEl>
                                        <p:attrNameLst>
                                          <p:attrName>style.visibility</p:attrName>
                                        </p:attrNameLst>
                                      </p:cBhvr>
                                      <p:to>
                                        <p:strVal val="visible"/>
                                      </p:to>
                                    </p:set>
                                    <p:animEffect transition="in" filter="fade">
                                      <p:cBhvr>
                                        <p:cTn id="23" dur="500"/>
                                        <p:tgtEl>
                                          <p:spTgt spid="1198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a:extLst>
              <a:ext uri="{FF2B5EF4-FFF2-40B4-BE49-F238E27FC236}">
                <a16:creationId xmlns:a16="http://schemas.microsoft.com/office/drawing/2014/main" id="{94407B6A-2AC2-FA03-1BA2-EBE15A365196}"/>
              </a:ext>
            </a:extLst>
          </p:cNvPr>
          <p:cNvSpPr>
            <a:spLocks noGrp="1" noChangeArrowheads="1"/>
          </p:cNvSpPr>
          <p:nvPr>
            <p:ph type="title"/>
          </p:nvPr>
        </p:nvSpPr>
        <p:spPr/>
        <p:txBody>
          <a:bodyPr/>
          <a:lstStyle/>
          <a:p>
            <a:r>
              <a:rPr lang="zh-CN" altLang="en-US">
                <a:ea typeface="宋体" panose="02010600030101010101" pitchFamily="2" charset="-122"/>
              </a:rPr>
              <a:t>疾病保险</a:t>
            </a:r>
          </a:p>
        </p:txBody>
      </p:sp>
      <p:sp>
        <p:nvSpPr>
          <p:cNvPr id="3" name="内容占位符 2">
            <a:extLst>
              <a:ext uri="{FF2B5EF4-FFF2-40B4-BE49-F238E27FC236}">
                <a16:creationId xmlns:a16="http://schemas.microsoft.com/office/drawing/2014/main" id="{54FD6806-9157-8E4F-BDC3-DC8B4CA3352F}"/>
              </a:ext>
            </a:extLst>
          </p:cNvPr>
          <p:cNvSpPr>
            <a:spLocks noGrp="1"/>
          </p:cNvSpPr>
          <p:nvPr>
            <p:ph idx="1"/>
          </p:nvPr>
        </p:nvSpPr>
        <p:spPr>
          <a:xfrm>
            <a:off x="2135188" y="2743200"/>
            <a:ext cx="8424862" cy="4114800"/>
          </a:xfrm>
        </p:spPr>
        <p:txBody>
          <a:bodyPr/>
          <a:lstStyle/>
          <a:p>
            <a:pPr marL="0" indent="0">
              <a:lnSpc>
                <a:spcPct val="120000"/>
              </a:lnSpc>
              <a:buSzPct val="100000"/>
              <a:buNone/>
              <a:defRPr/>
            </a:pPr>
            <a:r>
              <a:rPr kumimoji="1" lang="zh-CN" altLang="en-US" dirty="0">
                <a:latin typeface="华文中宋" panose="02010600040101010101" pitchFamily="2" charset="-122"/>
                <a:ea typeface="华文中宋" panose="02010600040101010101" pitchFamily="2" charset="-122"/>
              </a:rPr>
              <a:t>我国最常见的险种是重大疾病保险、防癌险。</a:t>
            </a: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defRPr/>
            </a:pP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defRPr/>
            </a:pPr>
            <a:r>
              <a:rPr kumimoji="1" lang="zh-CN" altLang="en-US" dirty="0">
                <a:latin typeface="华文中宋" panose="02010600040101010101" pitchFamily="2" charset="-122"/>
                <a:ea typeface="华文中宋" panose="02010600040101010101" pitchFamily="2" charset="-122"/>
              </a:rPr>
              <a:t>重疾险特点</a:t>
            </a: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defRPr/>
            </a:pPr>
            <a:r>
              <a:rPr kumimoji="1" lang="zh-CN" altLang="en-US" dirty="0">
                <a:latin typeface="华文中宋" panose="02010600040101010101" pitchFamily="2" charset="-122"/>
                <a:ea typeface="华文中宋" panose="02010600040101010101" pitchFamily="2" charset="-122"/>
              </a:rPr>
              <a:t>承保范围一般包括</a:t>
            </a:r>
            <a:r>
              <a:rPr kumimoji="1" lang="en-US" altLang="zh-CN" dirty="0">
                <a:latin typeface="华文中宋" panose="02010600040101010101" pitchFamily="2" charset="-122"/>
                <a:ea typeface="华文中宋" panose="02010600040101010101" pitchFamily="2" charset="-122"/>
              </a:rPr>
              <a:t>50-120</a:t>
            </a:r>
            <a:r>
              <a:rPr kumimoji="1" lang="zh-CN" altLang="en-US" dirty="0">
                <a:latin typeface="华文中宋" panose="02010600040101010101" pitchFamily="2" charset="-122"/>
                <a:ea typeface="华文中宋" panose="02010600040101010101" pitchFamily="2" charset="-122"/>
              </a:rPr>
              <a:t>种重大疾病不等。</a:t>
            </a: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defRPr/>
            </a:pPr>
            <a:r>
              <a:rPr kumimoji="1" lang="zh-CN" altLang="en-US" dirty="0">
                <a:latin typeface="华文中宋" panose="02010600040101010101" pitchFamily="2" charset="-122"/>
                <a:ea typeface="华文中宋" panose="02010600040101010101" pitchFamily="2" charset="-122"/>
              </a:rPr>
              <a:t>保费高。</a:t>
            </a: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defRPr/>
            </a:pPr>
            <a:r>
              <a:rPr kumimoji="1" lang="zh-CN" altLang="en-US" dirty="0">
                <a:latin typeface="华文中宋" panose="02010600040101010101" pitchFamily="2" charset="-122"/>
                <a:ea typeface="华文中宋" panose="02010600040101010101" pitchFamily="2" charset="-122"/>
              </a:rPr>
              <a:t>定额赔付，即只要患合同规定的重大疾病，保险公司立即按照保险金额赔付。</a:t>
            </a:r>
            <a:endParaRPr kumimoji="1" lang="en-US" altLang="zh-CN" dirty="0">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defRPr/>
            </a:pPr>
            <a:r>
              <a:rPr kumimoji="1" lang="zh-CN" altLang="en-US" dirty="0">
                <a:latin typeface="华文中宋" panose="02010600040101010101" pitchFamily="2" charset="-122"/>
                <a:ea typeface="华文中宋" panose="02010600040101010101" pitchFamily="2" charset="-122"/>
              </a:rPr>
              <a:t>既有消费型也有储蓄型，消费者按自身需求选择。</a:t>
            </a:r>
          </a:p>
        </p:txBody>
      </p:sp>
      <p:sp>
        <p:nvSpPr>
          <p:cNvPr id="4" name="矩形 3">
            <a:extLst>
              <a:ext uri="{FF2B5EF4-FFF2-40B4-BE49-F238E27FC236}">
                <a16:creationId xmlns:a16="http://schemas.microsoft.com/office/drawing/2014/main" id="{63290CDE-B6E3-A4C3-CAD2-EF3ACB127DD2}"/>
              </a:ext>
            </a:extLst>
          </p:cNvPr>
          <p:cNvSpPr/>
          <p:nvPr/>
        </p:nvSpPr>
        <p:spPr>
          <a:xfrm>
            <a:off x="2351088" y="1989139"/>
            <a:ext cx="7772400" cy="708025"/>
          </a:xfrm>
          <a:prstGeom prst="rect">
            <a:avLst/>
          </a:prstGeom>
          <a:solidFill>
            <a:schemeClr val="accent2">
              <a:lumMod val="40000"/>
              <a:lumOff val="60000"/>
            </a:schemeClr>
          </a:solidFill>
          <a:ln w="9525">
            <a:noFill/>
            <a:miter lim="800000"/>
          </a:ln>
        </p:spPr>
        <p:txBody>
          <a:bodyPr>
            <a:spAutoFit/>
          </a:bodyPr>
          <a:lstStyle/>
          <a:p>
            <a:pPr eaLnBrk="0" hangingPunct="0">
              <a:spcBef>
                <a:spcPct val="20000"/>
              </a:spcBef>
              <a:buClr>
                <a:srgbClr val="3333CC"/>
              </a:buClr>
              <a:buSzPct val="60000"/>
              <a:defRPr/>
            </a:pPr>
            <a:r>
              <a:rPr kumimoji="1" lang="zh-CN" altLang="en-US" sz="2000" dirty="0">
                <a:solidFill>
                  <a:srgbClr val="000000"/>
                </a:solidFill>
                <a:latin typeface="华文中宋" panose="02010600040101010101" pitchFamily="2" charset="-122"/>
                <a:ea typeface="华文中宋" panose="02010600040101010101" pitchFamily="2" charset="-122"/>
              </a:rPr>
              <a:t>疾病保险，是指以保险合同约定的疾病的发生为给付保险金条件的保险，主要针对那些会威胁到生命或者花费比较大的重大疾病。</a:t>
            </a:r>
          </a:p>
        </p:txBody>
      </p:sp>
    </p:spTree>
  </p:cSld>
  <p:clrMapOvr>
    <a:masterClrMapping/>
  </p:clrMapOvr>
  <p:transition spd="slow">
    <p:split orient="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a:extLst>
              <a:ext uri="{FF2B5EF4-FFF2-40B4-BE49-F238E27FC236}">
                <a16:creationId xmlns:a16="http://schemas.microsoft.com/office/drawing/2014/main" id="{89EED487-254B-D60A-8591-7D66D489750F}"/>
              </a:ext>
            </a:extLst>
          </p:cNvPr>
          <p:cNvSpPr>
            <a:spLocks noGrp="1" noChangeArrowheads="1"/>
          </p:cNvSpPr>
          <p:nvPr>
            <p:ph type="title"/>
          </p:nvPr>
        </p:nvSpPr>
        <p:spPr/>
        <p:txBody>
          <a:bodyPr/>
          <a:lstStyle/>
          <a:p>
            <a:r>
              <a:rPr lang="zh-CN" altLang="en-US">
                <a:ea typeface="宋体" panose="02010600030101010101" pitchFamily="2" charset="-122"/>
              </a:rPr>
              <a:t>医疗保险</a:t>
            </a:r>
          </a:p>
        </p:txBody>
      </p:sp>
      <p:sp>
        <p:nvSpPr>
          <p:cNvPr id="83971" name="内容占位符 2">
            <a:extLst>
              <a:ext uri="{FF2B5EF4-FFF2-40B4-BE49-F238E27FC236}">
                <a16:creationId xmlns:a16="http://schemas.microsoft.com/office/drawing/2014/main" id="{015299BB-2F6A-73B3-890B-1E835C59EAC7}"/>
              </a:ext>
            </a:extLst>
          </p:cNvPr>
          <p:cNvSpPr>
            <a:spLocks noGrp="1" noChangeArrowheads="1"/>
          </p:cNvSpPr>
          <p:nvPr>
            <p:ph idx="1"/>
          </p:nvPr>
        </p:nvSpPr>
        <p:spPr>
          <a:xfrm>
            <a:off x="2351088" y="2852738"/>
            <a:ext cx="7772400" cy="4114800"/>
          </a:xfrm>
        </p:spPr>
        <p:txBody>
          <a:bodyPr/>
          <a:lstStyle/>
          <a:p>
            <a:pPr>
              <a:lnSpc>
                <a:spcPct val="120000"/>
              </a:lnSpc>
              <a:buClrTx/>
              <a:buSzPct val="100000"/>
            </a:pPr>
            <a:r>
              <a:rPr lang="zh-CN" altLang="en-US">
                <a:solidFill>
                  <a:srgbClr val="000000"/>
                </a:solidFill>
                <a:latin typeface="华文中宋" panose="02010600040101010101" pitchFamily="2" charset="-122"/>
                <a:ea typeface="华文中宋" panose="02010600040101010101" pitchFamily="2" charset="-122"/>
              </a:rPr>
              <a:t>特点</a:t>
            </a:r>
            <a:endParaRPr lang="en-US" altLang="zh-CN">
              <a:solidFill>
                <a:srgbClr val="000000"/>
              </a:solidFill>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pPr>
            <a:r>
              <a:rPr lang="zh-CN" altLang="en-US">
                <a:solidFill>
                  <a:srgbClr val="000000"/>
                </a:solidFill>
                <a:latin typeface="华文中宋" panose="02010600040101010101" pitchFamily="2" charset="-122"/>
                <a:ea typeface="华文中宋" panose="02010600040101010101" pitchFamily="2" charset="-122"/>
              </a:rPr>
              <a:t>低保费高保障</a:t>
            </a:r>
            <a:endParaRPr lang="en-US" altLang="zh-CN">
              <a:solidFill>
                <a:srgbClr val="000000"/>
              </a:solidFill>
              <a:latin typeface="华文中宋" panose="02010600040101010101" pitchFamily="2" charset="-122"/>
              <a:ea typeface="华文中宋" panose="02010600040101010101" pitchFamily="2" charset="-122"/>
            </a:endParaRPr>
          </a:p>
          <a:p>
            <a:pPr>
              <a:lnSpc>
                <a:spcPct val="120000"/>
              </a:lnSpc>
              <a:buClrTx/>
              <a:buSzPct val="100000"/>
              <a:buFont typeface="Wingdings" panose="05000000000000000000" pitchFamily="2" charset="2"/>
              <a:buChar char="ü"/>
            </a:pPr>
            <a:r>
              <a:rPr lang="zh-CN" altLang="en-US">
                <a:solidFill>
                  <a:srgbClr val="000000"/>
                </a:solidFill>
                <a:latin typeface="华文中宋" panose="02010600040101010101" pitchFamily="2" charset="-122"/>
                <a:ea typeface="华文中宋" panose="02010600040101010101" pitchFamily="2" charset="-122"/>
              </a:rPr>
              <a:t>补偿性保险</a:t>
            </a:r>
          </a:p>
          <a:p>
            <a:pPr>
              <a:lnSpc>
                <a:spcPct val="120000"/>
              </a:lnSpc>
              <a:buClrTx/>
              <a:buSzPct val="100000"/>
              <a:buFont typeface="Wingdings" panose="05000000000000000000" pitchFamily="2" charset="2"/>
              <a:buChar char="ü"/>
            </a:pPr>
            <a:r>
              <a:rPr lang="zh-CN" altLang="en-US">
                <a:latin typeface="华文中宋" panose="02010600040101010101" pitchFamily="2" charset="-122"/>
                <a:ea typeface="华文中宋" panose="02010600040101010101" pitchFamily="2" charset="-122"/>
              </a:rPr>
              <a:t>是社会医疗保险的有力补充</a:t>
            </a:r>
          </a:p>
        </p:txBody>
      </p:sp>
      <p:sp>
        <p:nvSpPr>
          <p:cNvPr id="4" name="矩形 3">
            <a:extLst>
              <a:ext uri="{FF2B5EF4-FFF2-40B4-BE49-F238E27FC236}">
                <a16:creationId xmlns:a16="http://schemas.microsoft.com/office/drawing/2014/main" id="{74D339E9-728F-2EED-EE12-4485EC91A031}"/>
              </a:ext>
            </a:extLst>
          </p:cNvPr>
          <p:cNvSpPr/>
          <p:nvPr/>
        </p:nvSpPr>
        <p:spPr>
          <a:xfrm>
            <a:off x="2351088" y="1989139"/>
            <a:ext cx="7772400" cy="708025"/>
          </a:xfrm>
          <a:prstGeom prst="rect">
            <a:avLst/>
          </a:prstGeom>
          <a:solidFill>
            <a:schemeClr val="accent2">
              <a:lumMod val="40000"/>
              <a:lumOff val="60000"/>
            </a:schemeClr>
          </a:solidFill>
          <a:ln w="9525">
            <a:noFill/>
            <a:miter lim="800000"/>
          </a:ln>
        </p:spPr>
        <p:txBody>
          <a:bodyPr>
            <a:spAutoFit/>
          </a:bodyPr>
          <a:lstStyle/>
          <a:p>
            <a:pPr eaLnBrk="0" hangingPunct="0">
              <a:spcBef>
                <a:spcPct val="20000"/>
              </a:spcBef>
              <a:buClr>
                <a:srgbClr val="3333CC"/>
              </a:buClr>
              <a:buSzPct val="60000"/>
              <a:defRPr/>
            </a:pPr>
            <a:r>
              <a:rPr kumimoji="1" lang="zh-CN" altLang="en-US" sz="2000" dirty="0">
                <a:solidFill>
                  <a:srgbClr val="000000"/>
                </a:solidFill>
                <a:latin typeface="华文中宋" panose="02010600040101010101" pitchFamily="2" charset="-122"/>
                <a:ea typeface="华文中宋" panose="02010600040101010101" pitchFamily="2" charset="-122"/>
              </a:rPr>
              <a:t>医疗保险是提供</a:t>
            </a:r>
            <a:r>
              <a:rPr kumimoji="1" lang="zh-CN" altLang="en-US" sz="2000" dirty="0">
                <a:solidFill>
                  <a:srgbClr val="C00000"/>
                </a:solidFill>
                <a:latin typeface="华文中宋" panose="02010600040101010101" pitchFamily="2" charset="-122"/>
                <a:ea typeface="华文中宋" panose="02010600040101010101" pitchFamily="2" charset="-122"/>
              </a:rPr>
              <a:t>医疗费用保障</a:t>
            </a:r>
            <a:r>
              <a:rPr kumimoji="1" lang="zh-CN" altLang="en-US" sz="2000" dirty="0">
                <a:solidFill>
                  <a:srgbClr val="000000"/>
                </a:solidFill>
                <a:latin typeface="华文中宋" panose="02010600040101010101" pitchFamily="2" charset="-122"/>
                <a:ea typeface="华文中宋" panose="02010600040101010101" pitchFamily="2" charset="-122"/>
              </a:rPr>
              <a:t>的保险，其中医疗费用包括医疗费、手术费、住院费、护理费、医院杂费、药费、检查费等等。</a:t>
            </a:r>
          </a:p>
        </p:txBody>
      </p:sp>
    </p:spTree>
  </p:cSld>
  <p:clrMapOvr>
    <a:masterClrMapping/>
  </p:clrMapOvr>
  <p:transition spd="slow">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5" name="Rectangle 3">
            <a:extLst>
              <a:ext uri="{FF2B5EF4-FFF2-40B4-BE49-F238E27FC236}">
                <a16:creationId xmlns:a16="http://schemas.microsoft.com/office/drawing/2014/main" id="{86415F94-DCC9-C321-407F-2E5FFF8DA3E5}"/>
              </a:ext>
            </a:extLst>
          </p:cNvPr>
          <p:cNvSpPr>
            <a:spLocks noGrp="1" noChangeArrowheads="1"/>
          </p:cNvSpPr>
          <p:nvPr>
            <p:ph idx="4294967295"/>
          </p:nvPr>
        </p:nvSpPr>
        <p:spPr>
          <a:xfrm>
            <a:off x="535069" y="1373137"/>
            <a:ext cx="12112526" cy="2951162"/>
          </a:xfrm>
        </p:spPr>
        <p:txBody>
          <a:bodyPr>
            <a:noAutofit/>
          </a:bodyPr>
          <a:lstStyle/>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按照保障范围划分：人寿保险、人身意外伤害险、健康保险</a:t>
            </a:r>
            <a:endParaRPr lang="en-US" altLang="zh-CN" sz="22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按照保险期限划分：长期人身保险、短期人身保险</a:t>
            </a:r>
            <a:endParaRPr lang="en-US" altLang="zh-CN" sz="22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按照投保方式划分：个人人身保险、团体人身保险</a:t>
            </a:r>
            <a:endParaRPr lang="en-US" altLang="zh-CN" sz="22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按照保单是否参与分红划分：分红保险、不分红保险</a:t>
            </a:r>
            <a:endParaRPr lang="en-US" altLang="zh-CN" sz="22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按照被保险人的风险程度划分：健体保险（标准体保险）、次体保险（弱体保险）</a:t>
            </a:r>
            <a:endParaRPr lang="en-US" altLang="zh-CN" sz="2200" dirty="0">
              <a:solidFill>
                <a:srgbClr val="000000">
                  <a:lumMod val="65000"/>
                  <a:lumOff val="35000"/>
                </a:srgbClr>
              </a:solidFill>
              <a:latin typeface="Arial"/>
              <a:ea typeface="微软雅黑"/>
            </a:endParaRPr>
          </a:p>
          <a:p>
            <a:pPr marL="0" indent="0" fontAlgn="base">
              <a:lnSpc>
                <a:spcPct val="150000"/>
              </a:lnSpc>
              <a:spcBef>
                <a:spcPct val="0"/>
              </a:spcBef>
              <a:spcAft>
                <a:spcPct val="0"/>
              </a:spcAft>
              <a:buNone/>
            </a:pPr>
            <a:r>
              <a:rPr lang="zh-CN" altLang="en-US" sz="2200" dirty="0">
                <a:solidFill>
                  <a:srgbClr val="000000">
                    <a:lumMod val="65000"/>
                    <a:lumOff val="35000"/>
                  </a:srgbClr>
                </a:solidFill>
                <a:latin typeface="Arial"/>
                <a:ea typeface="微软雅黑"/>
              </a:rPr>
              <a:t>按照保险功能划分：消费型保险（保障型保险）、储蓄型保险（返还型保险）</a:t>
            </a:r>
            <a:endParaRPr lang="en-US" altLang="zh-CN" sz="2200" dirty="0">
              <a:solidFill>
                <a:srgbClr val="000000">
                  <a:lumMod val="65000"/>
                  <a:lumOff val="35000"/>
                </a:srgbClr>
              </a:solidFill>
              <a:latin typeface="Arial"/>
              <a:ea typeface="微软雅黑"/>
            </a:endParaRPr>
          </a:p>
        </p:txBody>
      </p:sp>
      <p:grpSp>
        <p:nvGrpSpPr>
          <p:cNvPr id="23556" name="组合 1">
            <a:extLst>
              <a:ext uri="{FF2B5EF4-FFF2-40B4-BE49-F238E27FC236}">
                <a16:creationId xmlns:a16="http://schemas.microsoft.com/office/drawing/2014/main" id="{31E43A7C-0066-8059-D08F-BF1E1487BEC2}"/>
              </a:ext>
            </a:extLst>
          </p:cNvPr>
          <p:cNvGrpSpPr>
            <a:grpSpLocks/>
          </p:cNvGrpSpPr>
          <p:nvPr/>
        </p:nvGrpSpPr>
        <p:grpSpPr bwMode="auto">
          <a:xfrm>
            <a:off x="2208213" y="4581524"/>
            <a:ext cx="7777162" cy="2121030"/>
            <a:chOff x="755278" y="4437112"/>
            <a:chExt cx="7777162" cy="2119465"/>
          </a:xfrm>
        </p:grpSpPr>
        <p:grpSp>
          <p:nvGrpSpPr>
            <p:cNvPr id="29701" name="组合 3">
              <a:extLst>
                <a:ext uri="{FF2B5EF4-FFF2-40B4-BE49-F238E27FC236}">
                  <a16:creationId xmlns:a16="http://schemas.microsoft.com/office/drawing/2014/main" id="{91DE04FE-0B4F-F6B7-2168-E4261CC9C83C}"/>
                </a:ext>
              </a:extLst>
            </p:cNvPr>
            <p:cNvGrpSpPr>
              <a:grpSpLocks/>
            </p:cNvGrpSpPr>
            <p:nvPr/>
          </p:nvGrpSpPr>
          <p:grpSpPr bwMode="auto">
            <a:xfrm>
              <a:off x="755278" y="4437112"/>
              <a:ext cx="7777162" cy="2119465"/>
              <a:chOff x="0" y="0"/>
              <a:chExt cx="7777683" cy="2231716"/>
            </a:xfrm>
          </p:grpSpPr>
          <p:sp>
            <p:nvSpPr>
              <p:cNvPr id="29703" name="矩形 1">
                <a:extLst>
                  <a:ext uri="{FF2B5EF4-FFF2-40B4-BE49-F238E27FC236}">
                    <a16:creationId xmlns:a16="http://schemas.microsoft.com/office/drawing/2014/main" id="{EBE92520-3F49-78D7-E6A4-3789F13B8BEA}"/>
                  </a:ext>
                </a:extLst>
              </p:cNvPr>
              <p:cNvSpPr>
                <a:spLocks noChangeArrowheads="1"/>
              </p:cNvSpPr>
              <p:nvPr/>
            </p:nvSpPr>
            <p:spPr bwMode="auto">
              <a:xfrm>
                <a:off x="0" y="0"/>
                <a:ext cx="7777683" cy="2231716"/>
              </a:xfrm>
              <a:prstGeom prst="rect">
                <a:avLst/>
              </a:prstGeom>
              <a:solidFill>
                <a:schemeClr val="bg1"/>
              </a:solidFill>
              <a:ln w="12700">
                <a:solidFill>
                  <a:schemeClr val="accent1"/>
                </a:solidFill>
                <a:miter lim="800000"/>
                <a:headEnd/>
                <a:tailEnd/>
              </a:ln>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gn="ctr">
                  <a:lnSpc>
                    <a:spcPct val="150000"/>
                  </a:lnSpc>
                </a:pPr>
                <a:r>
                  <a:rPr lang="zh-CN" altLang="en-US">
                    <a:latin typeface="黑体" panose="02010609060101010101" pitchFamily="49" charset="-122"/>
                    <a:ea typeface="黑体" panose="02010609060101010101" pitchFamily="49" charset="-122"/>
                  </a:rPr>
                  <a:t>知识点巩固</a:t>
                </a:r>
                <a:endParaRPr lang="en-US" altLang="zh-CN">
                  <a:ea typeface="华文中宋" panose="02010600040101010101" pitchFamily="2" charset="-122"/>
                </a:endParaRPr>
              </a:p>
              <a:p>
                <a:pPr>
                  <a:lnSpc>
                    <a:spcPct val="150000"/>
                  </a:lnSpc>
                </a:pPr>
                <a:endParaRPr lang="en-US" altLang="zh-CN">
                  <a:ea typeface="华文中宋" panose="02010600040101010101" pitchFamily="2" charset="-122"/>
                </a:endParaRPr>
              </a:p>
              <a:p>
                <a:pPr>
                  <a:lnSpc>
                    <a:spcPct val="150000"/>
                  </a:lnSpc>
                </a:pPr>
                <a:endParaRPr lang="en-US" altLang="zh-CN">
                  <a:ea typeface="华文中宋" panose="02010600040101010101" pitchFamily="2" charset="-122"/>
                </a:endParaRPr>
              </a:p>
              <a:p>
                <a:pPr>
                  <a:lnSpc>
                    <a:spcPct val="150000"/>
                  </a:lnSpc>
                </a:pPr>
                <a:endParaRPr lang="en-US" altLang="zh-CN">
                  <a:ea typeface="华文中宋" panose="02010600040101010101" pitchFamily="2" charset="-122"/>
                </a:endParaRPr>
              </a:p>
              <a:p>
                <a:pPr>
                  <a:lnSpc>
                    <a:spcPct val="150000"/>
                  </a:lnSpc>
                </a:pPr>
                <a:endParaRPr lang="en-US" altLang="zh-CN">
                  <a:ea typeface="华文中宋" panose="02010600040101010101" pitchFamily="2" charset="-122"/>
                </a:endParaRPr>
              </a:p>
            </p:txBody>
          </p:sp>
          <p:pic>
            <p:nvPicPr>
              <p:cNvPr id="29704" name="Picture 2">
                <a:extLst>
                  <a:ext uri="{FF2B5EF4-FFF2-40B4-BE49-F238E27FC236}">
                    <a16:creationId xmlns:a16="http://schemas.microsoft.com/office/drawing/2014/main" id="{0D3366F8-3FFA-1549-F4D9-F595EA4EAA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851" y="413443"/>
                <a:ext cx="1259895" cy="148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2" name="矩形 8">
              <a:extLst>
                <a:ext uri="{FF2B5EF4-FFF2-40B4-BE49-F238E27FC236}">
                  <a16:creationId xmlns:a16="http://schemas.microsoft.com/office/drawing/2014/main" id="{1F827BBF-8CEC-3095-981B-5805DE06E08D}"/>
                </a:ext>
              </a:extLst>
            </p:cNvPr>
            <p:cNvSpPr>
              <a:spLocks noChangeArrowheads="1"/>
            </p:cNvSpPr>
            <p:nvPr/>
          </p:nvSpPr>
          <p:spPr bwMode="auto">
            <a:xfrm>
              <a:off x="971302" y="5035445"/>
              <a:ext cx="6170077" cy="127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50000"/>
                </a:lnSpc>
              </a:pPr>
              <a:r>
                <a:rPr lang="zh-CN" altLang="en-US">
                  <a:solidFill>
                    <a:srgbClr val="000000"/>
                  </a:solidFill>
                  <a:latin typeface="楷体" panose="02010609060101010101" pitchFamily="49" charset="-122"/>
                  <a:ea typeface="楷体" panose="02010609060101010101" pitchFamily="49" charset="-122"/>
                </a:rPr>
                <a:t>　　假如你参加旅行社组团旅游，出发前旅行社为你购买了旅客保险，请你根据以上分类法，说说你买的是什么类型的人身保险？</a:t>
              </a:r>
            </a:p>
          </p:txBody>
        </p:sp>
      </p:grpSp>
      <p:sp>
        <p:nvSpPr>
          <p:cNvPr id="2" name="标题 1">
            <a:extLst>
              <a:ext uri="{FF2B5EF4-FFF2-40B4-BE49-F238E27FC236}">
                <a16:creationId xmlns:a16="http://schemas.microsoft.com/office/drawing/2014/main" id="{76E8E757-AB8D-1ADA-8690-787253CBA25D}"/>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一、人身保险的分类</a:t>
            </a:r>
            <a:endParaRPr lang="zh-CN" altLang="en-US" sz="4265" dirty="0"/>
          </a:p>
        </p:txBody>
      </p:sp>
      <p:cxnSp>
        <p:nvCxnSpPr>
          <p:cNvPr id="3" name="直接连接符 2">
            <a:extLst>
              <a:ext uri="{FF2B5EF4-FFF2-40B4-BE49-F238E27FC236}">
                <a16:creationId xmlns:a16="http://schemas.microsoft.com/office/drawing/2014/main" id="{1328FEE1-09CA-CAE1-00D0-9425B7C63858}"/>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082EC8F-74B4-BDE5-0B86-B914E580A9E1}"/>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CB930407-2462-A78C-EF86-C110F8ADCF1D}"/>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20398564-D61C-0405-8D59-D4F7752D4D94}"/>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40084DF4-6C6D-A71E-62B5-374653E48D42}"/>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776FF45-8A45-5B5B-6E5E-40A2F82C0906}"/>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7D62F3-86DE-9859-EF74-804A0554520A}"/>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536E97DA-35F0-E31A-E929-E53B348081B5}"/>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7A3B0E5D-83EC-6402-4679-DB106DABF2C9}"/>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wipe(down)">
                                      <p:cBhvr>
                                        <p:cTn id="7" dur="5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wipe(down)">
                                      <p:cBhvr>
                                        <p:cTn id="12" dur="5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wipe(down)">
                                      <p:cBhvr>
                                        <p:cTn id="17" dur="5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wipe(down)">
                                      <p:cBhvr>
                                        <p:cTn id="22" dur="500"/>
                                        <p:tgtEl>
                                          <p:spTgt spid="235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wipe(down)">
                                      <p:cBhvr>
                                        <p:cTn id="27" dur="500"/>
                                        <p:tgtEl>
                                          <p:spTgt spid="235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23555">
                                            <p:txEl>
                                              <p:pRg st="5" end="5"/>
                                            </p:txEl>
                                          </p:spTgt>
                                        </p:tgtEl>
                                        <p:attrNameLst>
                                          <p:attrName>style.visibility</p:attrName>
                                        </p:attrNameLst>
                                      </p:cBhvr>
                                      <p:to>
                                        <p:strVal val="visible"/>
                                      </p:to>
                                    </p:set>
                                    <p:animEffect transition="in" filter="wipe(down)">
                                      <p:cBhvr>
                                        <p:cTn id="32" dur="500"/>
                                        <p:tgtEl>
                                          <p:spTgt spid="235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23556"/>
                                        </p:tgtEl>
                                        <p:attrNameLst>
                                          <p:attrName>style.visibility</p:attrName>
                                        </p:attrNameLst>
                                      </p:cBhvr>
                                      <p:to>
                                        <p:strVal val="visible"/>
                                      </p:to>
                                    </p:set>
                                    <p:animEffect transition="in" filter="circle(in)">
                                      <p:cBhvr>
                                        <p:cTn id="37" dur="2000"/>
                                        <p:tgtEl>
                                          <p:spTgt spid="23556"/>
                                        </p:tgtEl>
                                      </p:cBhvr>
                                    </p:animEffect>
                                  </p:childTnLst>
                                </p:cTn>
                              </p:par>
                              <p:par>
                                <p:cTn id="38" presetID="2" presetClass="entr" presetSubtype="8" decel="10000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750" fill="hold"/>
                                        <p:tgtEl>
                                          <p:spTgt spid="8"/>
                                        </p:tgtEl>
                                        <p:attrNameLst>
                                          <p:attrName>ppt_x</p:attrName>
                                        </p:attrNameLst>
                                      </p:cBhvr>
                                      <p:tavLst>
                                        <p:tav tm="0">
                                          <p:val>
                                            <p:strVal val="0-#ppt_w/2"/>
                                          </p:val>
                                        </p:tav>
                                        <p:tav tm="100000">
                                          <p:val>
                                            <p:strVal val="#ppt_x"/>
                                          </p:val>
                                        </p:tav>
                                      </p:tavLst>
                                    </p:anim>
                                    <p:anim calcmode="lin" valueType="num">
                                      <p:cBhvr additive="base">
                                        <p:cTn id="41" dur="750" fill="hold"/>
                                        <p:tgtEl>
                                          <p:spTgt spid="8"/>
                                        </p:tgtEl>
                                        <p:attrNameLst>
                                          <p:attrName>ppt_y</p:attrName>
                                        </p:attrNameLst>
                                      </p:cBhvr>
                                      <p:tavLst>
                                        <p:tav tm="0">
                                          <p:val>
                                            <p:strVal val="#ppt_y"/>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750"/>
                                        <p:tgtEl>
                                          <p:spTgt spid="9"/>
                                        </p:tgtEl>
                                      </p:cBhvr>
                                    </p:animEffect>
                                    <p:anim calcmode="lin" valueType="num">
                                      <p:cBhvr>
                                        <p:cTn id="45" dur="750" fill="hold"/>
                                        <p:tgtEl>
                                          <p:spTgt spid="9"/>
                                        </p:tgtEl>
                                        <p:attrNameLst>
                                          <p:attrName>ppt_x</p:attrName>
                                        </p:attrNameLst>
                                      </p:cBhvr>
                                      <p:tavLst>
                                        <p:tav tm="0">
                                          <p:val>
                                            <p:strVal val="#ppt_x"/>
                                          </p:val>
                                        </p:tav>
                                        <p:tav tm="100000">
                                          <p:val>
                                            <p:strVal val="#ppt_x"/>
                                          </p:val>
                                        </p:tav>
                                      </p:tavLst>
                                    </p:anim>
                                    <p:anim calcmode="lin" valueType="num">
                                      <p:cBhvr>
                                        <p:cTn id="46" dur="750" fill="hold"/>
                                        <p:tgtEl>
                                          <p:spTgt spid="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50"/>
                                        <p:tgtEl>
                                          <p:spTgt spid="10"/>
                                        </p:tgtEl>
                                      </p:cBhvr>
                                    </p:animEffect>
                                    <p:anim calcmode="lin" valueType="num">
                                      <p:cBhvr>
                                        <p:cTn id="50" dur="750" fill="hold"/>
                                        <p:tgtEl>
                                          <p:spTgt spid="10"/>
                                        </p:tgtEl>
                                        <p:attrNameLst>
                                          <p:attrName>ppt_x</p:attrName>
                                        </p:attrNameLst>
                                      </p:cBhvr>
                                      <p:tavLst>
                                        <p:tav tm="0">
                                          <p:val>
                                            <p:strVal val="#ppt_x"/>
                                          </p:val>
                                        </p:tav>
                                        <p:tav tm="100000">
                                          <p:val>
                                            <p:strVal val="#ppt_x"/>
                                          </p:val>
                                        </p:tav>
                                      </p:tavLst>
                                    </p:anim>
                                    <p:anim calcmode="lin" valueType="num">
                                      <p:cBhvr>
                                        <p:cTn id="51"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7"/>
          <p:cNvSpPr/>
          <p:nvPr userDrawn="1">
            <p:custDataLst>
              <p:tags r:id="rId2"/>
            </p:custDataLst>
          </p:nvPr>
        </p:nvSpPr>
        <p:spPr>
          <a:xfrm>
            <a:off x="5937504" y="0"/>
            <a:ext cx="62544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cs typeface="微软雅黑" panose="020B0503020204020204" charset="-122"/>
              <a:sym typeface="+mn-ea"/>
            </a:endParaRPr>
          </a:p>
        </p:txBody>
      </p:sp>
      <p:sp>
        <p:nvSpPr>
          <p:cNvPr id="6"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22" name="图形 1"/>
          <p:cNvPicPr>
            <a:picLocks noChangeAspect="1"/>
          </p:cNvPicPr>
          <p:nvPr>
            <p:custDataLst>
              <p:tags r:id="rId5"/>
            </p:custDataLst>
          </p:nvPr>
        </p:nvPicPr>
        <p:blipFill>
          <a:blip r:embed="rId13">
            <a:extLst>
              <a:ext uri="{96DAC541-7B7A-43D3-8B79-37D633B846F1}">
                <asvg:svgBlip xmlns:asvg="http://schemas.microsoft.com/office/drawing/2016/SVG/main" r:embed="rId14"/>
              </a:ext>
            </a:extLst>
          </a:blip>
          <a:stretch>
            <a:fillRect/>
          </a:stretch>
        </p:blipFill>
        <p:spPr>
          <a:xfrm>
            <a:off x="609600" y="1964055"/>
            <a:ext cx="228600" cy="443865"/>
          </a:xfrm>
          <a:prstGeom prst="rect">
            <a:avLst/>
          </a:prstGeom>
        </p:spPr>
      </p:pic>
      <p:pic>
        <p:nvPicPr>
          <p:cNvPr id="23" name="图形 2"/>
          <p:cNvPicPr>
            <a:picLocks noChangeAspect="1"/>
          </p:cNvPicPr>
          <p:nvPr>
            <p:custDataLst>
              <p:tags r:id="rId6"/>
            </p:custDataLst>
          </p:nvPr>
        </p:nvPicPr>
        <p:blipFill>
          <a:blip r:embed="rId13">
            <a:extLst>
              <a:ext uri="{96DAC541-7B7A-43D3-8B79-37D633B846F1}">
                <asvg:svgBlip xmlns:asvg="http://schemas.microsoft.com/office/drawing/2016/SVG/main" r:embed="rId14"/>
              </a:ext>
            </a:extLst>
          </a:blip>
          <a:stretch>
            <a:fillRect/>
          </a:stretch>
        </p:blipFill>
        <p:spPr>
          <a:xfrm>
            <a:off x="912495" y="1964055"/>
            <a:ext cx="228600" cy="443865"/>
          </a:xfrm>
          <a:prstGeom prst="rect">
            <a:avLst/>
          </a:prstGeom>
        </p:spPr>
      </p:pic>
      <p:pic>
        <p:nvPicPr>
          <p:cNvPr id="25" name="图形 3"/>
          <p:cNvPicPr>
            <a:picLocks noChangeAspect="1"/>
          </p:cNvPicPr>
          <p:nvPr>
            <p:custDataLst>
              <p:tags r:id="rId7"/>
            </p:custDataLst>
          </p:nvPr>
        </p:nvPicPr>
        <p:blipFill>
          <a:blip r:embed="rId13">
            <a:extLst>
              <a:ext uri="{96DAC541-7B7A-43D3-8B79-37D633B846F1}">
                <asvg:svgBlip xmlns:asvg="http://schemas.microsoft.com/office/drawing/2016/SVG/main" r:embed="rId14"/>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8"/>
            </p:custDataLst>
          </p:nvPr>
        </p:nvPicPr>
        <p:blipFill>
          <a:blip r:embed="rId13">
            <a:extLst>
              <a:ext uri="{96DAC541-7B7A-43D3-8B79-37D633B846F1}">
                <asvg:svgBlip xmlns:asvg="http://schemas.microsoft.com/office/drawing/2016/SVG/main" r:embed="rId14"/>
              </a:ext>
            </a:extLst>
          </a:blip>
          <a:stretch>
            <a:fillRect/>
          </a:stretch>
        </p:blipFill>
        <p:spPr>
          <a:xfrm rot="10800000">
            <a:off x="4876800" y="5790565"/>
            <a:ext cx="228600" cy="443865"/>
          </a:xfrm>
          <a:prstGeom prst="rect">
            <a:avLst/>
          </a:prstGeom>
        </p:spPr>
      </p:pic>
      <p:sp>
        <p:nvSpPr>
          <p:cNvPr id="3" name="文本框 1"/>
          <p:cNvSpPr txBox="1"/>
          <p:nvPr>
            <p:custDataLst>
              <p:tags r:id="rId9"/>
            </p:custDataLst>
          </p:nvPr>
        </p:nvSpPr>
        <p:spPr>
          <a:xfrm>
            <a:off x="1066800" y="2917825"/>
            <a:ext cx="4203065" cy="1524000"/>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chemeClr val="accent1"/>
                </a:solidFill>
                <a:uFillTx/>
                <a:latin typeface="微软雅黑" panose="020B0503020204020204" charset="-122"/>
                <a:ea typeface="微软雅黑" panose="020B0503020204020204" charset="-122"/>
              </a:rPr>
              <a:t>牢筑风险管控意识提高风险防控能力</a:t>
            </a:r>
          </a:p>
        </p:txBody>
      </p:sp>
      <p:pic>
        <p:nvPicPr>
          <p:cNvPr id="5" name="图片 4" descr="/data/meihua_service_downcache/jpg/d0a092f0fb85f90b83bb260f258b967c.jpgd0a092f0fb85f90b83bb260f258b967c"/>
          <p:cNvPicPr>
            <a:picLocks noChangeAspect="1"/>
          </p:cNvPicPr>
          <p:nvPr>
            <p:custDataLst>
              <p:tags r:id="rId10"/>
            </p:custDataLst>
          </p:nvPr>
        </p:nvPicPr>
        <p:blipFill rotWithShape="1">
          <a:blip r:embed="rId15"/>
          <a:srcRect l="27042" r="27042"/>
          <a:stretch>
            <a:fillRect/>
          </a:stretch>
        </p:blipFill>
        <p:spPr>
          <a:xfrm>
            <a:off x="6858055" y="914400"/>
            <a:ext cx="4419625" cy="5029200"/>
          </a:xfrm>
          <a:custGeom>
            <a:avLst/>
            <a:gdLst/>
            <a:ahLst/>
            <a:cxnLst>
              <a:cxn ang="3">
                <a:pos x="hc" y="t"/>
              </a:cxn>
              <a:cxn ang="cd2">
                <a:pos x="l" y="vc"/>
              </a:cxn>
              <a:cxn ang="cd4">
                <a:pos x="hc" y="b"/>
              </a:cxn>
              <a:cxn ang="0">
                <a:pos x="r" y="vc"/>
              </a:cxn>
            </a:cxnLst>
            <a:rect l="l" t="t" r="r" b="b"/>
            <a:pathLst>
              <a:path w="6960" h="7440">
                <a:moveTo>
                  <a:pt x="0" y="0"/>
                </a:moveTo>
                <a:lnTo>
                  <a:pt x="6960" y="0"/>
                </a:lnTo>
                <a:lnTo>
                  <a:pt x="6960" y="7440"/>
                </a:lnTo>
                <a:lnTo>
                  <a:pt x="0" y="7440"/>
                </a:lnTo>
                <a:lnTo>
                  <a:pt x="0" y="0"/>
                </a:lnTo>
                <a:close/>
              </a:path>
            </a:pathLst>
          </a:custGeom>
        </p:spPr>
      </p:pic>
      <p:sp>
        <p:nvSpPr>
          <p:cNvPr id="2" name="文本框 1"/>
          <p:cNvSpPr txBox="1"/>
          <p:nvPr>
            <p:custDataLst>
              <p:tags r:id="rId11"/>
            </p:custDataLst>
          </p:nvPr>
        </p:nvSpPr>
        <p:spPr>
          <a:xfrm>
            <a:off x="1141095" y="572770"/>
            <a:ext cx="4203065" cy="996315"/>
          </a:xfrm>
          <a:prstGeom prst="rect">
            <a:avLst/>
          </a:prstGeom>
          <a:noFill/>
        </p:spPr>
        <p:txBody>
          <a:bodyPr wrap="square" lIns="63500" tIns="25400" rIns="63500" bIns="25400" rtlCol="0" anchor="ctr" anchorCtr="0"/>
          <a:lstStyle/>
          <a:p>
            <a:pPr marL="0" algn="l">
              <a:lnSpc>
                <a:spcPct val="150000"/>
              </a:lnSpc>
              <a:spcBef>
                <a:spcPts val="0"/>
              </a:spcBef>
              <a:spcAft>
                <a:spcPts val="0"/>
              </a:spcAft>
            </a:pPr>
            <a:r>
              <a:rPr lang="zh-CN" altLang="zh-CN" sz="3600" b="1" spc="280" dirty="0">
                <a:solidFill>
                  <a:srgbClr val="EFAA31"/>
                </a:solidFill>
                <a:uFillTx/>
                <a:latin typeface="微软雅黑" panose="020B0503020204020204" charset="-122"/>
                <a:ea typeface="微软雅黑" panose="020B0503020204020204" charset="-122"/>
              </a:rPr>
              <a:t>我们的职业使命：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620315" y="2538845"/>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77596" cy="315663"/>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主讲人：李小杭</a:t>
              </a:r>
            </a:p>
          </p:txBody>
        </p:sp>
        <p:grpSp>
          <p:nvGrpSpPr>
            <p:cNvPr id="31" name="组合 30"/>
            <p:cNvGrpSpPr/>
            <p:nvPr/>
          </p:nvGrpSpPr>
          <p:grpSpPr>
            <a:xfrm>
              <a:off x="1038446" y="2956676"/>
              <a:ext cx="8098511" cy="622458"/>
              <a:chOff x="1391685" y="2870349"/>
              <a:chExt cx="6073883" cy="466843"/>
            </a:xfrm>
          </p:grpSpPr>
          <p:sp>
            <p:nvSpPr>
              <p:cNvPr id="32" name="矩形 31"/>
              <p:cNvSpPr/>
              <p:nvPr/>
            </p:nvSpPr>
            <p:spPr>
              <a:xfrm>
                <a:off x="2303859" y="2870349"/>
                <a:ext cx="4185842" cy="466843"/>
              </a:xfrm>
              <a:prstGeom prst="rect">
                <a:avLst/>
              </a:prstGeom>
            </p:spPr>
            <p:txBody>
              <a:bodyPr wrap="square">
                <a:spAutoFit/>
              </a:bodyPr>
              <a:lstStyle/>
              <a:p>
                <a:pPr algn="ctr"/>
                <a:r>
                  <a:rPr lang="zh-CN" sz="4800" b="1" dirty="0">
                    <a:solidFill>
                      <a:schemeClr val="bg1"/>
                    </a:solidFill>
                    <a:latin typeface="微软雅黑" panose="020B0503020204020204" charset="-122"/>
                    <a:ea typeface="微软雅黑" panose="020B0503020204020204" charset="-122"/>
                  </a:rPr>
                  <a:t>谢谢聆听！</a:t>
                </a: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3176149" y="1052232"/>
            <a:ext cx="6278880" cy="1322070"/>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保险</a:t>
            </a:r>
            <a:r>
              <a:rPr lang="zh-CN" sz="8000" b="1" dirty="0">
                <a:solidFill>
                  <a:srgbClr val="376092"/>
                </a:solidFill>
                <a:latin typeface="微软雅黑" panose="020B0503020204020204" charset="-122"/>
                <a:ea typeface="微软雅黑" panose="020B0503020204020204" charset="-122"/>
              </a:rPr>
              <a:t>基础知识</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1CE8F407-05B8-81AF-CC80-6AE981F2F7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6025" y="865189"/>
            <a:ext cx="4679950" cy="328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1">
            <a:extLst>
              <a:ext uri="{FF2B5EF4-FFF2-40B4-BE49-F238E27FC236}">
                <a16:creationId xmlns:a16="http://schemas.microsoft.com/office/drawing/2014/main" id="{03778EEA-E2B2-A866-507B-A7C1B9AA2729}"/>
              </a:ext>
            </a:extLst>
          </p:cNvPr>
          <p:cNvSpPr>
            <a:spLocks noChangeArrowheads="1"/>
          </p:cNvSpPr>
          <p:nvPr/>
        </p:nvSpPr>
        <p:spPr bwMode="auto">
          <a:xfrm>
            <a:off x="1666875" y="4367214"/>
            <a:ext cx="88582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20000"/>
              </a:lnSpc>
            </a:pPr>
            <a:r>
              <a:rPr lang="zh-CN" altLang="en-US" sz="2000">
                <a:solidFill>
                  <a:srgbClr val="333333"/>
                </a:solidFill>
                <a:latin typeface="楷体" panose="02010609060101010101" pitchFamily="49" charset="-122"/>
                <a:ea typeface="楷体" panose="02010609060101010101" pitchFamily="49" charset="-122"/>
              </a:rPr>
              <a:t>　　埃塞尔比亚总理办公室于</a:t>
            </a:r>
            <a:r>
              <a:rPr lang="en-US" altLang="zh-CN" sz="2000">
                <a:solidFill>
                  <a:srgbClr val="333333"/>
                </a:solidFill>
                <a:latin typeface="楷体" panose="02010609060101010101" pitchFamily="49" charset="-122"/>
                <a:ea typeface="楷体" panose="02010609060101010101" pitchFamily="49" charset="-122"/>
              </a:rPr>
              <a:t>2019</a:t>
            </a:r>
            <a:r>
              <a:rPr lang="zh-CN" altLang="en-US" sz="2000">
                <a:solidFill>
                  <a:srgbClr val="333333"/>
                </a:solidFill>
                <a:latin typeface="楷体" panose="02010609060101010101" pitchFamily="49" charset="-122"/>
                <a:ea typeface="楷体" panose="02010609060101010101" pitchFamily="49" charset="-122"/>
              </a:rPr>
              <a:t>年</a:t>
            </a:r>
            <a:r>
              <a:rPr lang="en-US" altLang="zh-CN" sz="2000">
                <a:solidFill>
                  <a:srgbClr val="333333"/>
                </a:solidFill>
                <a:latin typeface="楷体" panose="02010609060101010101" pitchFamily="49" charset="-122"/>
                <a:ea typeface="楷体" panose="02010609060101010101" pitchFamily="49" charset="-122"/>
              </a:rPr>
              <a:t>3</a:t>
            </a:r>
            <a:r>
              <a:rPr lang="zh-CN" altLang="en-US" sz="2000">
                <a:solidFill>
                  <a:srgbClr val="333333"/>
                </a:solidFill>
                <a:latin typeface="楷体" panose="02010609060101010101" pitchFamily="49" charset="-122"/>
                <a:ea typeface="楷体" panose="02010609060101010101" pitchFamily="49" charset="-122"/>
              </a:rPr>
              <a:t>月</a:t>
            </a:r>
            <a:r>
              <a:rPr lang="en-US" altLang="zh-CN" sz="2000">
                <a:solidFill>
                  <a:srgbClr val="333333"/>
                </a:solidFill>
                <a:latin typeface="楷体" panose="02010609060101010101" pitchFamily="49" charset="-122"/>
                <a:ea typeface="楷体" panose="02010609060101010101" pitchFamily="49" charset="-122"/>
              </a:rPr>
              <a:t>10</a:t>
            </a:r>
            <a:r>
              <a:rPr lang="zh-CN" altLang="en-US" sz="2000">
                <a:solidFill>
                  <a:srgbClr val="333333"/>
                </a:solidFill>
                <a:latin typeface="楷体" panose="02010609060101010101" pitchFamily="49" charset="-122"/>
                <a:ea typeface="楷体" panose="02010609060101010101" pitchFamily="49" charset="-122"/>
              </a:rPr>
              <a:t>日晚间宣布，将</a:t>
            </a:r>
            <a:r>
              <a:rPr lang="en-US" altLang="zh-CN" sz="2000">
                <a:solidFill>
                  <a:srgbClr val="333333"/>
                </a:solidFill>
                <a:latin typeface="楷体" panose="02010609060101010101" pitchFamily="49" charset="-122"/>
                <a:ea typeface="楷体" panose="02010609060101010101" pitchFamily="49" charset="-122"/>
              </a:rPr>
              <a:t>3</a:t>
            </a:r>
            <a:r>
              <a:rPr lang="zh-CN" altLang="en-US" sz="2000">
                <a:solidFill>
                  <a:srgbClr val="333333"/>
                </a:solidFill>
                <a:latin typeface="楷体" panose="02010609060101010101" pitchFamily="49" charset="-122"/>
                <a:ea typeface="楷体" panose="02010609060101010101" pitchFamily="49" charset="-122"/>
              </a:rPr>
              <a:t>月</a:t>
            </a:r>
            <a:r>
              <a:rPr lang="en-US" altLang="zh-CN" sz="2000">
                <a:solidFill>
                  <a:srgbClr val="333333"/>
                </a:solidFill>
                <a:latin typeface="楷体" panose="02010609060101010101" pitchFamily="49" charset="-122"/>
                <a:ea typeface="楷体" panose="02010609060101010101" pitchFamily="49" charset="-122"/>
              </a:rPr>
              <a:t>11</a:t>
            </a:r>
            <a:r>
              <a:rPr lang="zh-CN" altLang="en-US" sz="2000">
                <a:solidFill>
                  <a:srgbClr val="333333"/>
                </a:solidFill>
                <a:latin typeface="楷体" panose="02010609060101010101" pitchFamily="49" charset="-122"/>
                <a:ea typeface="楷体" panose="02010609060101010101" pitchFamily="49" charset="-122"/>
              </a:rPr>
              <a:t>日定为全国哀悼日，以悼念“在这场悲惨事故中遇难的各国公民”。当地时间</a:t>
            </a:r>
            <a:r>
              <a:rPr lang="en-US" altLang="zh-CN" sz="2000">
                <a:solidFill>
                  <a:srgbClr val="333333"/>
                </a:solidFill>
                <a:latin typeface="楷体" panose="02010609060101010101" pitchFamily="49" charset="-122"/>
                <a:ea typeface="楷体" panose="02010609060101010101" pitchFamily="49" charset="-122"/>
              </a:rPr>
              <a:t>10</a:t>
            </a:r>
            <a:r>
              <a:rPr lang="zh-CN" altLang="en-US" sz="2000">
                <a:solidFill>
                  <a:srgbClr val="333333"/>
                </a:solidFill>
                <a:latin typeface="楷体" panose="02010609060101010101" pitchFamily="49" charset="-122"/>
                <a:ea typeface="楷体" panose="02010609060101010101" pitchFamily="49" charset="-122"/>
              </a:rPr>
              <a:t>日上午，埃塞俄比亚航空公司一架波音</a:t>
            </a:r>
            <a:r>
              <a:rPr lang="en-US" altLang="zh-CN" sz="2000">
                <a:solidFill>
                  <a:srgbClr val="333333"/>
                </a:solidFill>
                <a:latin typeface="楷体" panose="02010609060101010101" pitchFamily="49" charset="-122"/>
                <a:ea typeface="楷体" panose="02010609060101010101" pitchFamily="49" charset="-122"/>
              </a:rPr>
              <a:t>737</a:t>
            </a:r>
            <a:r>
              <a:rPr lang="zh-CN" altLang="en-US" sz="2000">
                <a:solidFill>
                  <a:srgbClr val="333333"/>
                </a:solidFill>
                <a:latin typeface="楷体" panose="02010609060101010101" pitchFamily="49" charset="-122"/>
                <a:ea typeface="楷体" panose="02010609060101010101" pitchFamily="49" charset="-122"/>
              </a:rPr>
              <a:t>客机坠毁，机上</a:t>
            </a:r>
            <a:r>
              <a:rPr lang="en-US" altLang="zh-CN" sz="2000">
                <a:solidFill>
                  <a:srgbClr val="333333"/>
                </a:solidFill>
                <a:latin typeface="楷体" panose="02010609060101010101" pitchFamily="49" charset="-122"/>
                <a:ea typeface="楷体" panose="02010609060101010101" pitchFamily="49" charset="-122"/>
              </a:rPr>
              <a:t>157</a:t>
            </a:r>
            <a:r>
              <a:rPr lang="zh-CN" altLang="en-US" sz="2000">
                <a:solidFill>
                  <a:srgbClr val="333333"/>
                </a:solidFill>
                <a:latin typeface="楷体" panose="02010609060101010101" pitchFamily="49" charset="-122"/>
                <a:ea typeface="楷体" panose="02010609060101010101" pitchFamily="49" charset="-122"/>
              </a:rPr>
              <a:t>名人员无人生还，其中包括</a:t>
            </a:r>
            <a:r>
              <a:rPr lang="en-US" altLang="zh-CN" sz="2000">
                <a:solidFill>
                  <a:srgbClr val="333333"/>
                </a:solidFill>
                <a:latin typeface="楷体" panose="02010609060101010101" pitchFamily="49" charset="-122"/>
                <a:ea typeface="楷体" panose="02010609060101010101" pitchFamily="49" charset="-122"/>
              </a:rPr>
              <a:t>8</a:t>
            </a:r>
            <a:r>
              <a:rPr lang="zh-CN" altLang="en-US" sz="2000">
                <a:solidFill>
                  <a:srgbClr val="333333"/>
                </a:solidFill>
                <a:latin typeface="楷体" panose="02010609060101010101" pitchFamily="49" charset="-122"/>
                <a:ea typeface="楷体" panose="02010609060101010101" pitchFamily="49" charset="-122"/>
              </a:rPr>
              <a:t>名中国公民。事故发生后，国内险企纷纷排查遇难名单客户情况，其中，中国人保寿险和人保财险均确认有客户遇难，已安排快速理赔启动。悲痛的同时也让人们逐渐意识到购买保险的重要性。</a:t>
            </a:r>
            <a:endParaRPr lang="zh-CN" altLang="en-US" sz="2000">
              <a:latin typeface="楷体" panose="02010609060101010101" pitchFamily="49" charset="-122"/>
              <a:ea typeface="楷体" panose="02010609060101010101" pitchFamily="49" charset="-122"/>
            </a:endParaRPr>
          </a:p>
        </p:txBody>
      </p:sp>
      <p:sp>
        <p:nvSpPr>
          <p:cNvPr id="30724" name="矩形 2">
            <a:extLst>
              <a:ext uri="{FF2B5EF4-FFF2-40B4-BE49-F238E27FC236}">
                <a16:creationId xmlns:a16="http://schemas.microsoft.com/office/drawing/2014/main" id="{86F2041B-57B9-76D2-22E6-7B101E1ED69C}"/>
              </a:ext>
            </a:extLst>
          </p:cNvPr>
          <p:cNvSpPr>
            <a:spLocks noChangeArrowheads="1"/>
          </p:cNvSpPr>
          <p:nvPr/>
        </p:nvSpPr>
        <p:spPr bwMode="auto">
          <a:xfrm>
            <a:off x="3792538" y="231776"/>
            <a:ext cx="4800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400">
                <a:latin typeface="黑体" panose="02010609060101010101" pitchFamily="49" charset="-122"/>
                <a:ea typeface="黑体" panose="02010609060101010101" pitchFamily="49" charset="-122"/>
              </a:rPr>
              <a:t>从埃航空难赔偿看人身保险的特点</a:t>
            </a:r>
          </a:p>
        </p:txBody>
      </p:sp>
    </p:spTree>
  </p:cSld>
  <p:clrMapOvr>
    <a:masterClrMapping/>
  </p:clrMapOvr>
  <p:transition spd="slow">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a:extLst>
              <a:ext uri="{FF2B5EF4-FFF2-40B4-BE49-F238E27FC236}">
                <a16:creationId xmlns:a16="http://schemas.microsoft.com/office/drawing/2014/main" id="{6E6D99A6-FC5F-67EF-1A78-945E203FC38F}"/>
              </a:ext>
            </a:extLst>
          </p:cNvPr>
          <p:cNvSpPr>
            <a:spLocks noChangeArrowheads="1"/>
          </p:cNvSpPr>
          <p:nvPr/>
        </p:nvSpPr>
        <p:spPr bwMode="auto">
          <a:xfrm>
            <a:off x="1666875" y="836613"/>
            <a:ext cx="8858250" cy="585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pPr>
              <a:lnSpc>
                <a:spcPct val="120000"/>
              </a:lnSpc>
              <a:spcAft>
                <a:spcPts val="1000"/>
              </a:spcAft>
            </a:pPr>
            <a:r>
              <a:rPr lang="zh-CN" altLang="en-US" sz="2000">
                <a:latin typeface="楷体" panose="02010609060101010101" pitchFamily="49" charset="-122"/>
                <a:ea typeface="楷体" panose="02010609060101010101" pitchFamily="49" charset="-122"/>
              </a:rPr>
              <a:t>　　买不买保险到底差多少？</a:t>
            </a:r>
            <a:endParaRPr lang="en-US" altLang="zh-CN" sz="2000">
              <a:latin typeface="楷体" panose="02010609060101010101" pitchFamily="49" charset="-122"/>
              <a:ea typeface="楷体" panose="02010609060101010101" pitchFamily="49" charset="-122"/>
            </a:endParaRPr>
          </a:p>
          <a:p>
            <a:pPr>
              <a:lnSpc>
                <a:spcPct val="120000"/>
              </a:lnSpc>
              <a:spcAft>
                <a:spcPts val="1000"/>
              </a:spcAft>
            </a:pPr>
            <a:r>
              <a:rPr lang="zh-CN" altLang="en-US" sz="2000">
                <a:latin typeface="楷体" panose="02010609060101010101" pitchFamily="49" charset="-122"/>
                <a:ea typeface="楷体" panose="02010609060101010101" pitchFamily="49" charset="-122"/>
              </a:rPr>
              <a:t>　　</a:t>
            </a:r>
            <a:r>
              <a:rPr lang="en-US" altLang="zh-CN" sz="2000">
                <a:latin typeface="楷体" panose="02010609060101010101" pitchFamily="49" charset="-122"/>
                <a:ea typeface="楷体" panose="02010609060101010101" pitchFamily="49" charset="-122"/>
              </a:rPr>
              <a:t>1988</a:t>
            </a:r>
            <a:r>
              <a:rPr lang="zh-CN" altLang="en-US" sz="2000">
                <a:latin typeface="楷体" panose="02010609060101010101" pitchFamily="49" charset="-122"/>
                <a:ea typeface="楷体" panose="02010609060101010101" pitchFamily="49" charset="-122"/>
              </a:rPr>
              <a:t>年，一架泛美航空公司班机在飞越苏格兰时发生爆炸，造成</a:t>
            </a:r>
            <a:r>
              <a:rPr lang="en-US" altLang="zh-CN" sz="2000">
                <a:latin typeface="楷体" panose="02010609060101010101" pitchFamily="49" charset="-122"/>
                <a:ea typeface="楷体" panose="02010609060101010101" pitchFamily="49" charset="-122"/>
              </a:rPr>
              <a:t>270</a:t>
            </a:r>
            <a:r>
              <a:rPr lang="zh-CN" altLang="en-US" sz="2000">
                <a:latin typeface="楷体" panose="02010609060101010101" pitchFamily="49" charset="-122"/>
                <a:ea typeface="楷体" panose="02010609060101010101" pitchFamily="49" charset="-122"/>
              </a:rPr>
              <a:t>人丧生，其中</a:t>
            </a:r>
            <a:r>
              <a:rPr lang="en-US" altLang="zh-CN" sz="2000">
                <a:latin typeface="楷体" panose="02010609060101010101" pitchFamily="49" charset="-122"/>
                <a:ea typeface="楷体" panose="02010609060101010101" pitchFamily="49" charset="-122"/>
              </a:rPr>
              <a:t>189</a:t>
            </a:r>
            <a:r>
              <a:rPr lang="zh-CN" altLang="en-US" sz="2000">
                <a:latin typeface="楷体" panose="02010609060101010101" pitchFamily="49" charset="-122"/>
                <a:ea typeface="楷体" panose="02010609060101010101" pitchFamily="49" charset="-122"/>
              </a:rPr>
              <a:t>人是美国人。涉嫌制造这起空难的是两名利比亚人。时隔</a:t>
            </a:r>
            <a:r>
              <a:rPr lang="en-US" altLang="zh-CN" sz="2000">
                <a:latin typeface="楷体" panose="02010609060101010101" pitchFamily="49" charset="-122"/>
                <a:ea typeface="楷体" panose="02010609060101010101" pitchFamily="49" charset="-122"/>
              </a:rPr>
              <a:t>17</a:t>
            </a:r>
            <a:r>
              <a:rPr lang="zh-CN" altLang="en-US" sz="2000">
                <a:latin typeface="楷体" panose="02010609060101010101" pitchFamily="49" charset="-122"/>
                <a:ea typeface="楷体" panose="02010609060101010101" pitchFamily="49" charset="-122"/>
              </a:rPr>
              <a:t>年后，</a:t>
            </a:r>
            <a:r>
              <a:rPr lang="en-US" altLang="zh-CN" sz="2000">
                <a:latin typeface="楷体" panose="02010609060101010101" pitchFamily="49" charset="-122"/>
                <a:ea typeface="楷体" panose="02010609060101010101" pitchFamily="49" charset="-122"/>
              </a:rPr>
              <a:t>2005</a:t>
            </a:r>
            <a:r>
              <a:rPr lang="zh-CN" altLang="en-US" sz="2000">
                <a:latin typeface="楷体" panose="02010609060101010101" pitchFamily="49" charset="-122"/>
                <a:ea typeface="楷体" panose="02010609060101010101" pitchFamily="49" charset="-122"/>
              </a:rPr>
              <a:t>年利比亚政府承诺的对空难家属提供总额为</a:t>
            </a:r>
            <a:r>
              <a:rPr lang="en-US" altLang="zh-CN" sz="2000">
                <a:latin typeface="楷体" panose="02010609060101010101" pitchFamily="49" charset="-122"/>
                <a:ea typeface="楷体" panose="02010609060101010101" pitchFamily="49" charset="-122"/>
              </a:rPr>
              <a:t>27</a:t>
            </a:r>
            <a:r>
              <a:rPr lang="zh-CN" altLang="en-US" sz="2000">
                <a:latin typeface="楷体" panose="02010609060101010101" pitchFamily="49" charset="-122"/>
                <a:ea typeface="楷体" panose="02010609060101010101" pitchFamily="49" charset="-122"/>
              </a:rPr>
              <a:t>亿美元的赔偿，平均每个遇难者家庭将得到</a:t>
            </a:r>
            <a:r>
              <a:rPr lang="en-US" altLang="zh-CN" sz="2000">
                <a:latin typeface="楷体" panose="02010609060101010101" pitchFamily="49" charset="-122"/>
                <a:ea typeface="楷体" panose="02010609060101010101" pitchFamily="49" charset="-122"/>
              </a:rPr>
              <a:t>1000</a:t>
            </a:r>
            <a:r>
              <a:rPr lang="zh-CN" altLang="en-US" sz="2000">
                <a:latin typeface="楷体" panose="02010609060101010101" pitchFamily="49" charset="-122"/>
                <a:ea typeface="楷体" panose="02010609060101010101" pitchFamily="49" charset="-122"/>
              </a:rPr>
              <a:t>万的赔偿金，创下世界空难史上赔偿金最高纪录。</a:t>
            </a:r>
            <a:endParaRPr lang="en-US" altLang="zh-CN" sz="2000">
              <a:latin typeface="楷体" panose="02010609060101010101" pitchFamily="49" charset="-122"/>
              <a:ea typeface="楷体" panose="02010609060101010101" pitchFamily="49" charset="-122"/>
            </a:endParaRPr>
          </a:p>
          <a:p>
            <a:pPr>
              <a:lnSpc>
                <a:spcPct val="120000"/>
              </a:lnSpc>
              <a:spcAft>
                <a:spcPts val="1000"/>
              </a:spcAft>
            </a:pPr>
            <a:r>
              <a:rPr lang="zh-CN" altLang="en-US" sz="2000">
                <a:latin typeface="楷体" panose="02010609060101010101" pitchFamily="49" charset="-122"/>
                <a:ea typeface="楷体" panose="02010609060101010101" pitchFamily="49" charset="-122"/>
              </a:rPr>
              <a:t>　　而在国内，不论有无购买保险，</a:t>
            </a:r>
            <a:r>
              <a:rPr lang="en-US" altLang="zh-CN" sz="2000">
                <a:latin typeface="楷体" panose="02010609060101010101" pitchFamily="49" charset="-122"/>
                <a:ea typeface="楷体" panose="02010609060101010101" pitchFamily="49" charset="-122"/>
              </a:rPr>
              <a:t>40</a:t>
            </a:r>
            <a:r>
              <a:rPr lang="zh-CN" altLang="en-US" sz="2000">
                <a:latin typeface="楷体" panose="02010609060101010101" pitchFamily="49" charset="-122"/>
                <a:ea typeface="楷体" panose="02010609060101010101" pitchFamily="49" charset="-122"/>
              </a:rPr>
              <a:t>万人民币是国内航空公司承担的赔偿最大限额。也就是说，如果遇难者没有购买任何保险，那么只能得到航空公司的赔偿，也就是最高</a:t>
            </a:r>
            <a:r>
              <a:rPr lang="en-US" altLang="zh-CN" sz="2000">
                <a:latin typeface="楷体" panose="02010609060101010101" pitchFamily="49" charset="-122"/>
                <a:ea typeface="楷体" panose="02010609060101010101" pitchFamily="49" charset="-122"/>
              </a:rPr>
              <a:t>40</a:t>
            </a:r>
            <a:r>
              <a:rPr lang="zh-CN" altLang="en-US" sz="2000">
                <a:latin typeface="楷体" panose="02010609060101010101" pitchFamily="49" charset="-122"/>
                <a:ea typeface="楷体" panose="02010609060101010101" pitchFamily="49" charset="-122"/>
              </a:rPr>
              <a:t>万的法定额度赔偿。</a:t>
            </a:r>
            <a:endParaRPr lang="en-US" altLang="zh-CN" sz="2000">
              <a:latin typeface="楷体" panose="02010609060101010101" pitchFamily="49" charset="-122"/>
              <a:ea typeface="楷体" panose="02010609060101010101" pitchFamily="49" charset="-122"/>
            </a:endParaRPr>
          </a:p>
          <a:p>
            <a:pPr>
              <a:lnSpc>
                <a:spcPct val="120000"/>
              </a:lnSpc>
              <a:spcAft>
                <a:spcPts val="1000"/>
              </a:spcAft>
            </a:pPr>
            <a:r>
              <a:rPr lang="zh-CN" altLang="en-US" sz="2000">
                <a:latin typeface="楷体" panose="02010609060101010101" pitchFamily="49" charset="-122"/>
                <a:ea typeface="楷体" panose="02010609060101010101" pitchFamily="49" charset="-122"/>
              </a:rPr>
              <a:t>　　但若遇难者投保了航空意外保险，按投保金额一般可获得赔偿</a:t>
            </a:r>
            <a:r>
              <a:rPr lang="en-US" altLang="zh-CN" sz="2000">
                <a:latin typeface="楷体" panose="02010609060101010101" pitchFamily="49" charset="-122"/>
                <a:ea typeface="楷体" panose="02010609060101010101" pitchFamily="49" charset="-122"/>
              </a:rPr>
              <a:t>40—800</a:t>
            </a:r>
            <a:r>
              <a:rPr lang="zh-CN" altLang="en-US" sz="2000">
                <a:latin typeface="楷体" panose="02010609060101010101" pitchFamily="49" charset="-122"/>
                <a:ea typeface="楷体" panose="02010609060101010101" pitchFamily="49" charset="-122"/>
              </a:rPr>
              <a:t>万不等，加上航空公司的赔偿就可以获得赔偿总额为</a:t>
            </a:r>
            <a:r>
              <a:rPr lang="en-US" altLang="zh-CN" sz="2000">
                <a:latin typeface="楷体" panose="02010609060101010101" pitchFamily="49" charset="-122"/>
                <a:ea typeface="楷体" panose="02010609060101010101" pitchFamily="49" charset="-122"/>
              </a:rPr>
              <a:t>80—840</a:t>
            </a:r>
            <a:r>
              <a:rPr lang="zh-CN" altLang="en-US" sz="2000">
                <a:latin typeface="楷体" panose="02010609060101010101" pitchFamily="49" charset="-122"/>
                <a:ea typeface="楷体" panose="02010609060101010101" pitchFamily="49" charset="-122"/>
              </a:rPr>
              <a:t>万不等。</a:t>
            </a:r>
            <a:endParaRPr lang="en-US" altLang="zh-CN" sz="2000">
              <a:latin typeface="楷体" panose="02010609060101010101" pitchFamily="49" charset="-122"/>
              <a:ea typeface="楷体" panose="02010609060101010101" pitchFamily="49" charset="-122"/>
            </a:endParaRPr>
          </a:p>
          <a:p>
            <a:pPr>
              <a:lnSpc>
                <a:spcPct val="120000"/>
              </a:lnSpc>
              <a:spcAft>
                <a:spcPts val="1000"/>
              </a:spcAft>
            </a:pPr>
            <a:r>
              <a:rPr lang="zh-CN" altLang="en-US" sz="2000">
                <a:latin typeface="楷体" panose="02010609060101010101" pitchFamily="49" charset="-122"/>
                <a:ea typeface="楷体" panose="02010609060101010101" pitchFamily="49" charset="-122"/>
              </a:rPr>
              <a:t>　　如果遇难者平时投保了一般意外保险（按投保金额一般可获赔偿</a:t>
            </a:r>
            <a:r>
              <a:rPr lang="en-US" altLang="zh-CN" sz="2000">
                <a:latin typeface="楷体" panose="02010609060101010101" pitchFamily="49" charset="-122"/>
                <a:ea typeface="楷体" panose="02010609060101010101" pitchFamily="49" charset="-122"/>
              </a:rPr>
              <a:t>10—100</a:t>
            </a:r>
            <a:r>
              <a:rPr lang="zh-CN" altLang="en-US" sz="2000">
                <a:latin typeface="楷体" panose="02010609060101010101" pitchFamily="49" charset="-122"/>
                <a:ea typeface="楷体" panose="02010609060101010101" pitchFamily="49" charset="-122"/>
              </a:rPr>
              <a:t>万），同时又投保了航空意外保险，即可得到赔偿</a:t>
            </a:r>
            <a:r>
              <a:rPr lang="en-US" altLang="zh-CN" sz="2000">
                <a:latin typeface="楷体" panose="02010609060101010101" pitchFamily="49" charset="-122"/>
                <a:ea typeface="楷体" panose="02010609060101010101" pitchFamily="49" charset="-122"/>
              </a:rPr>
              <a:t>90—940</a:t>
            </a:r>
            <a:r>
              <a:rPr lang="zh-CN" altLang="en-US" sz="2000">
                <a:latin typeface="楷体" panose="02010609060101010101" pitchFamily="49" charset="-122"/>
                <a:ea typeface="楷体" panose="02010609060101010101" pitchFamily="49" charset="-122"/>
              </a:rPr>
              <a:t>万元。</a:t>
            </a:r>
            <a:endParaRPr lang="en-US" altLang="zh-CN" sz="2000">
              <a:latin typeface="楷体" panose="02010609060101010101" pitchFamily="49" charset="-122"/>
              <a:ea typeface="楷体" panose="02010609060101010101" pitchFamily="49" charset="-122"/>
            </a:endParaRPr>
          </a:p>
          <a:p>
            <a:pPr>
              <a:lnSpc>
                <a:spcPct val="120000"/>
              </a:lnSpc>
              <a:spcAft>
                <a:spcPts val="1000"/>
              </a:spcAft>
            </a:pPr>
            <a:r>
              <a:rPr lang="zh-CN" altLang="en-US" sz="2000">
                <a:latin typeface="楷体" panose="02010609060101010101" pitchFamily="49" charset="-122"/>
                <a:ea typeface="楷体" panose="02010609060101010101" pitchFamily="49" charset="-122"/>
              </a:rPr>
              <a:t>　　如果遇难者投保了终身寿险和附加了意外医疗险、意外伤害险，又投保了航空意外保险，赔偿则会更高。</a:t>
            </a:r>
          </a:p>
        </p:txBody>
      </p:sp>
      <p:sp>
        <p:nvSpPr>
          <p:cNvPr id="31747" name="矩形 2">
            <a:extLst>
              <a:ext uri="{FF2B5EF4-FFF2-40B4-BE49-F238E27FC236}">
                <a16:creationId xmlns:a16="http://schemas.microsoft.com/office/drawing/2014/main" id="{E3003877-E217-7128-BCB7-41753B97374A}"/>
              </a:ext>
            </a:extLst>
          </p:cNvPr>
          <p:cNvSpPr>
            <a:spLocks noChangeArrowheads="1"/>
          </p:cNvSpPr>
          <p:nvPr/>
        </p:nvSpPr>
        <p:spPr bwMode="auto">
          <a:xfrm>
            <a:off x="3792538" y="231776"/>
            <a:ext cx="4800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ill Sans MT" panose="020B0502020104020203" pitchFamily="34" charset="0"/>
                <a:ea typeface="宋体" panose="02010600030101010101" pitchFamily="2" charset="-122"/>
              </a:defRPr>
            </a:lvl1pPr>
            <a:lvl2pPr marL="742950" indent="-285750" eaLnBrk="0" hangingPunct="0">
              <a:defRPr>
                <a:solidFill>
                  <a:schemeClr val="tx1"/>
                </a:solidFill>
                <a:latin typeface="Gill Sans MT" panose="020B0502020104020203" pitchFamily="34" charset="0"/>
                <a:ea typeface="宋体" panose="02010600030101010101" pitchFamily="2" charset="-122"/>
              </a:defRPr>
            </a:lvl2pPr>
            <a:lvl3pPr marL="1143000" indent="-228600" eaLnBrk="0" hangingPunct="0">
              <a:defRPr>
                <a:solidFill>
                  <a:schemeClr val="tx1"/>
                </a:solidFill>
                <a:latin typeface="Gill Sans MT" panose="020B0502020104020203" pitchFamily="34" charset="0"/>
                <a:ea typeface="宋体" panose="02010600030101010101" pitchFamily="2" charset="-122"/>
              </a:defRPr>
            </a:lvl3pPr>
            <a:lvl4pPr marL="1600200" indent="-228600" eaLnBrk="0" hangingPunct="0">
              <a:defRPr>
                <a:solidFill>
                  <a:schemeClr val="tx1"/>
                </a:solidFill>
                <a:latin typeface="Gill Sans MT" panose="020B0502020104020203" pitchFamily="34" charset="0"/>
                <a:ea typeface="宋体" panose="02010600030101010101" pitchFamily="2" charset="-122"/>
              </a:defRPr>
            </a:lvl4pPr>
            <a:lvl5pPr marL="2057400" indent="-228600" eaLnBrk="0" hangingPunct="0">
              <a:defRPr>
                <a:solidFill>
                  <a:schemeClr val="tx1"/>
                </a:solidFill>
                <a:latin typeface="Gill Sans MT" panose="020B0502020104020203"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Gill Sans MT" panose="020B0502020104020203" pitchFamily="34" charset="0"/>
                <a:ea typeface="宋体" panose="02010600030101010101" pitchFamily="2" charset="-122"/>
              </a:defRPr>
            </a:lvl9pPr>
          </a:lstStyle>
          <a:p>
            <a:r>
              <a:rPr lang="zh-CN" altLang="en-US" sz="2400">
                <a:latin typeface="黑体" panose="02010609060101010101" pitchFamily="49" charset="-122"/>
                <a:ea typeface="黑体" panose="02010609060101010101" pitchFamily="49" charset="-122"/>
              </a:rPr>
              <a:t>从埃航空难赔偿看人身保险的特点</a:t>
            </a:r>
          </a:p>
        </p:txBody>
      </p:sp>
    </p:spTree>
  </p:cSld>
  <p:clrMapOvr>
    <a:masterClrMapping/>
  </p:clrMapOvr>
  <p:transition spd="slow">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8E757-AB8D-1ADA-8690-787253CBA25D}"/>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二、人身保险的特征</a:t>
            </a:r>
            <a:endParaRPr lang="zh-CN" altLang="en-US" sz="4265" dirty="0"/>
          </a:p>
        </p:txBody>
      </p:sp>
      <p:cxnSp>
        <p:nvCxnSpPr>
          <p:cNvPr id="3" name="直接连接符 2">
            <a:extLst>
              <a:ext uri="{FF2B5EF4-FFF2-40B4-BE49-F238E27FC236}">
                <a16:creationId xmlns:a16="http://schemas.microsoft.com/office/drawing/2014/main" id="{1328FEE1-09CA-CAE1-00D0-9425B7C63858}"/>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082EC8F-74B4-BDE5-0B86-B914E580A9E1}"/>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CB930407-2462-A78C-EF86-C110F8ADCF1D}"/>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20398564-D61C-0405-8D59-D4F7752D4D94}"/>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40084DF4-6C6D-A71E-62B5-374653E48D42}"/>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776FF45-8A45-5B5B-6E5E-40A2F82C0906}"/>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7D62F3-86DE-9859-EF74-804A0554520A}"/>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536E97DA-35F0-E31A-E929-E53B348081B5}"/>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7A3B0E5D-83EC-6402-4679-DB106DABF2C9}"/>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grpSp>
        <p:nvGrpSpPr>
          <p:cNvPr id="13" name="ïsḷïḓè">
            <a:extLst>
              <a:ext uri="{FF2B5EF4-FFF2-40B4-BE49-F238E27FC236}">
                <a16:creationId xmlns:a16="http://schemas.microsoft.com/office/drawing/2014/main" id="{F1E00858-DE17-04A5-C978-5CD4A03D186F}"/>
              </a:ext>
            </a:extLst>
          </p:cNvPr>
          <p:cNvGrpSpPr/>
          <p:nvPr/>
        </p:nvGrpSpPr>
        <p:grpSpPr>
          <a:xfrm>
            <a:off x="1891766" y="1437106"/>
            <a:ext cx="9283701" cy="4995377"/>
            <a:chOff x="2247900" y="1253424"/>
            <a:chExt cx="9070534" cy="4880676"/>
          </a:xfrm>
        </p:grpSpPr>
        <p:sp>
          <p:nvSpPr>
            <p:cNvPr id="17" name="ïṩliḋè">
              <a:extLst>
                <a:ext uri="{FF2B5EF4-FFF2-40B4-BE49-F238E27FC236}">
                  <a16:creationId xmlns:a16="http://schemas.microsoft.com/office/drawing/2014/main" id="{11C9D947-8E08-6BA7-B79E-588E941BC444}"/>
                </a:ext>
              </a:extLst>
            </p:cNvPr>
            <p:cNvSpPr/>
            <p:nvPr/>
          </p:nvSpPr>
          <p:spPr>
            <a:xfrm>
              <a:off x="2247901" y="5342100"/>
              <a:ext cx="4977496" cy="792000"/>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18" name="isļîḋe">
              <a:extLst>
                <a:ext uri="{FF2B5EF4-FFF2-40B4-BE49-F238E27FC236}">
                  <a16:creationId xmlns:a16="http://schemas.microsoft.com/office/drawing/2014/main" id="{FDF84FA4-EBC2-5FE1-0E62-4190E811B745}"/>
                </a:ext>
              </a:extLst>
            </p:cNvPr>
            <p:cNvSpPr/>
            <p:nvPr/>
          </p:nvSpPr>
          <p:spPr>
            <a:xfrm>
              <a:off x="2247900" y="5342100"/>
              <a:ext cx="180000" cy="792000"/>
            </a:xfrm>
            <a:prstGeom prst="rect">
              <a:avLst/>
            </a:prstGeom>
            <a:solidFill>
              <a:schemeClr val="accent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20" name="iŝļïḓé">
              <a:extLst>
                <a:ext uri="{FF2B5EF4-FFF2-40B4-BE49-F238E27FC236}">
                  <a16:creationId xmlns:a16="http://schemas.microsoft.com/office/drawing/2014/main" id="{0D248946-D627-FB5C-01BA-6CFBF44DC161}"/>
                </a:ext>
              </a:extLst>
            </p:cNvPr>
            <p:cNvSpPr txBox="1"/>
            <p:nvPr/>
          </p:nvSpPr>
          <p:spPr>
            <a:xfrm>
              <a:off x="2596765" y="5512567"/>
              <a:ext cx="674394" cy="451065"/>
            </a:xfrm>
            <a:prstGeom prst="rect">
              <a:avLst/>
            </a:prstGeom>
            <a:noFill/>
          </p:spPr>
          <p:txBody>
            <a:bodyPr wrap="square" rtlCol="0" anchor="ctr" anchorCtr="0">
              <a:spAutoFit/>
            </a:body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1" name="îsḻïďe">
              <a:extLst>
                <a:ext uri="{FF2B5EF4-FFF2-40B4-BE49-F238E27FC236}">
                  <a16:creationId xmlns:a16="http://schemas.microsoft.com/office/drawing/2014/main" id="{3187778D-BE0D-1332-A06C-899E8E339EC4}"/>
                </a:ext>
              </a:extLst>
            </p:cNvPr>
            <p:cNvSpPr/>
            <p:nvPr/>
          </p:nvSpPr>
          <p:spPr>
            <a:xfrm>
              <a:off x="3271160" y="4319931"/>
              <a:ext cx="4977496" cy="792000"/>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2" name="iSḷiḑè">
              <a:extLst>
                <a:ext uri="{FF2B5EF4-FFF2-40B4-BE49-F238E27FC236}">
                  <a16:creationId xmlns:a16="http://schemas.microsoft.com/office/drawing/2014/main" id="{507A818F-6939-6CB0-C5A1-9F16E918C002}"/>
                </a:ext>
              </a:extLst>
            </p:cNvPr>
            <p:cNvSpPr/>
            <p:nvPr/>
          </p:nvSpPr>
          <p:spPr>
            <a:xfrm>
              <a:off x="3271159" y="4319931"/>
              <a:ext cx="180000" cy="792000"/>
            </a:xfrm>
            <a:prstGeom prst="rect">
              <a:avLst/>
            </a:prstGeom>
            <a:solidFill>
              <a:schemeClr val="tx2"/>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24" name="ïṧļíḋe">
              <a:extLst>
                <a:ext uri="{FF2B5EF4-FFF2-40B4-BE49-F238E27FC236}">
                  <a16:creationId xmlns:a16="http://schemas.microsoft.com/office/drawing/2014/main" id="{53960F85-C15D-D796-608D-04861A2FC685}"/>
                </a:ext>
              </a:extLst>
            </p:cNvPr>
            <p:cNvSpPr txBox="1"/>
            <p:nvPr/>
          </p:nvSpPr>
          <p:spPr>
            <a:xfrm>
              <a:off x="3620024" y="4490398"/>
              <a:ext cx="674394" cy="451065"/>
            </a:xfrm>
            <a:prstGeom prst="rect">
              <a:avLst/>
            </a:prstGeom>
            <a:noFill/>
          </p:spPr>
          <p:txBody>
            <a:bodyPr wrap="square" rtlCol="0" anchor="ctr" anchorCtr="0">
              <a:spAutoFit/>
            </a:bodyPr>
            <a:lstStyle/>
            <a:p>
              <a:r>
                <a:rPr lang="en-US" altLang="zh-CN" sz="2400" b="1" dirty="0">
                  <a:solidFill>
                    <a:schemeClr val="tx2"/>
                  </a:solidFill>
                  <a:latin typeface="Arial" panose="020B0604020202020204" pitchFamily="34" charset="0"/>
                  <a:ea typeface="微软雅黑" panose="020B0503020204020204" pitchFamily="34" charset="-122"/>
                </a:rPr>
                <a:t>02</a:t>
              </a:r>
              <a:endParaRPr lang="zh-CN" altLang="en-US" sz="2400" b="1" dirty="0">
                <a:solidFill>
                  <a:schemeClr val="tx2"/>
                </a:solidFill>
                <a:latin typeface="Arial" panose="020B0604020202020204" pitchFamily="34" charset="0"/>
                <a:ea typeface="微软雅黑" panose="020B0503020204020204" pitchFamily="34" charset="-122"/>
              </a:endParaRPr>
            </a:p>
          </p:txBody>
        </p:sp>
        <p:sp>
          <p:nvSpPr>
            <p:cNvPr id="25" name="išḷíďê">
              <a:extLst>
                <a:ext uri="{FF2B5EF4-FFF2-40B4-BE49-F238E27FC236}">
                  <a16:creationId xmlns:a16="http://schemas.microsoft.com/office/drawing/2014/main" id="{60A36F99-A929-BC28-B1E3-3FEB51B4F2A8}"/>
                </a:ext>
              </a:extLst>
            </p:cNvPr>
            <p:cNvSpPr/>
            <p:nvPr/>
          </p:nvSpPr>
          <p:spPr>
            <a:xfrm>
              <a:off x="4294419" y="3297762"/>
              <a:ext cx="4977496" cy="792000"/>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6" name="îṡlidè">
              <a:extLst>
                <a:ext uri="{FF2B5EF4-FFF2-40B4-BE49-F238E27FC236}">
                  <a16:creationId xmlns:a16="http://schemas.microsoft.com/office/drawing/2014/main" id="{6C860DA8-110F-1616-6C60-D4C4DF124725}"/>
                </a:ext>
              </a:extLst>
            </p:cNvPr>
            <p:cNvSpPr/>
            <p:nvPr/>
          </p:nvSpPr>
          <p:spPr>
            <a:xfrm>
              <a:off x="4294418" y="3297762"/>
              <a:ext cx="180000" cy="792000"/>
            </a:xfrm>
            <a:prstGeom prst="rect">
              <a:avLst/>
            </a:prstGeom>
            <a:solidFill>
              <a:schemeClr val="accent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28" name="ïsḷíḋe">
              <a:extLst>
                <a:ext uri="{FF2B5EF4-FFF2-40B4-BE49-F238E27FC236}">
                  <a16:creationId xmlns:a16="http://schemas.microsoft.com/office/drawing/2014/main" id="{DCBCBD8A-0B08-1568-1A78-C135DE116EBC}"/>
                </a:ext>
              </a:extLst>
            </p:cNvPr>
            <p:cNvSpPr txBox="1"/>
            <p:nvPr/>
          </p:nvSpPr>
          <p:spPr>
            <a:xfrm>
              <a:off x="4643283" y="3468229"/>
              <a:ext cx="674394" cy="451065"/>
            </a:xfrm>
            <a:prstGeom prst="rect">
              <a:avLst/>
            </a:prstGeom>
            <a:noFill/>
          </p:spPr>
          <p:txBody>
            <a:bodyPr wrap="square" rtlCol="0" anchor="ctr" anchorCtr="0">
              <a:spAutoFit/>
            </a:body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9" name="îṥḷîďé">
              <a:extLst>
                <a:ext uri="{FF2B5EF4-FFF2-40B4-BE49-F238E27FC236}">
                  <a16:creationId xmlns:a16="http://schemas.microsoft.com/office/drawing/2014/main" id="{3129D9EB-44FE-BC4F-66EE-52A1A223CC69}"/>
                </a:ext>
              </a:extLst>
            </p:cNvPr>
            <p:cNvSpPr/>
            <p:nvPr/>
          </p:nvSpPr>
          <p:spPr>
            <a:xfrm>
              <a:off x="5317678" y="2275593"/>
              <a:ext cx="4977496" cy="792000"/>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0" name="ïśḻïḋè">
              <a:extLst>
                <a:ext uri="{FF2B5EF4-FFF2-40B4-BE49-F238E27FC236}">
                  <a16:creationId xmlns:a16="http://schemas.microsoft.com/office/drawing/2014/main" id="{B9800A2F-F9D4-F88F-FE6B-169B828D9017}"/>
                </a:ext>
              </a:extLst>
            </p:cNvPr>
            <p:cNvSpPr/>
            <p:nvPr/>
          </p:nvSpPr>
          <p:spPr>
            <a:xfrm>
              <a:off x="5317677" y="2275593"/>
              <a:ext cx="180000" cy="792000"/>
            </a:xfrm>
            <a:prstGeom prst="rect">
              <a:avLst/>
            </a:prstGeom>
            <a:solidFill>
              <a:schemeClr val="tx2"/>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32" name="íṣḻíḓê">
              <a:extLst>
                <a:ext uri="{FF2B5EF4-FFF2-40B4-BE49-F238E27FC236}">
                  <a16:creationId xmlns:a16="http://schemas.microsoft.com/office/drawing/2014/main" id="{41B71BB7-B746-297C-6B8C-B3469986AA26}"/>
                </a:ext>
              </a:extLst>
            </p:cNvPr>
            <p:cNvSpPr txBox="1"/>
            <p:nvPr/>
          </p:nvSpPr>
          <p:spPr>
            <a:xfrm>
              <a:off x="5666542" y="2446060"/>
              <a:ext cx="674394" cy="451065"/>
            </a:xfrm>
            <a:prstGeom prst="rect">
              <a:avLst/>
            </a:prstGeom>
            <a:noFill/>
          </p:spPr>
          <p:txBody>
            <a:bodyPr wrap="square" rtlCol="0" anchor="ctr" anchorCtr="0">
              <a:spAutoFit/>
            </a:bodyPr>
            <a:lstStyle/>
            <a:p>
              <a:r>
                <a:rPr lang="en-US" altLang="zh-CN" sz="2400" b="1" dirty="0">
                  <a:solidFill>
                    <a:schemeClr val="tx2"/>
                  </a:solidFill>
                  <a:latin typeface="Arial" panose="020B0604020202020204" pitchFamily="34" charset="0"/>
                  <a:ea typeface="微软雅黑" panose="020B0503020204020204" pitchFamily="34" charset="-122"/>
                </a:rPr>
                <a:t>04</a:t>
              </a:r>
              <a:endParaRPr lang="zh-CN" altLang="en-US" sz="2400" b="1" dirty="0">
                <a:solidFill>
                  <a:schemeClr val="tx2"/>
                </a:solidFill>
                <a:latin typeface="Arial" panose="020B0604020202020204" pitchFamily="34" charset="0"/>
                <a:ea typeface="微软雅黑" panose="020B0503020204020204" pitchFamily="34" charset="-122"/>
              </a:endParaRPr>
            </a:p>
          </p:txBody>
        </p:sp>
        <p:sp>
          <p:nvSpPr>
            <p:cNvPr id="33" name="išľíďé">
              <a:extLst>
                <a:ext uri="{FF2B5EF4-FFF2-40B4-BE49-F238E27FC236}">
                  <a16:creationId xmlns:a16="http://schemas.microsoft.com/office/drawing/2014/main" id="{C469042E-3633-A6CE-B9D4-FEDB7DEFC61D}"/>
                </a:ext>
              </a:extLst>
            </p:cNvPr>
            <p:cNvSpPr/>
            <p:nvPr/>
          </p:nvSpPr>
          <p:spPr>
            <a:xfrm>
              <a:off x="6340938" y="1253424"/>
              <a:ext cx="4977496" cy="792000"/>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4" name="iṣlïḋe">
              <a:extLst>
                <a:ext uri="{FF2B5EF4-FFF2-40B4-BE49-F238E27FC236}">
                  <a16:creationId xmlns:a16="http://schemas.microsoft.com/office/drawing/2014/main" id="{2D4D4B21-0B9C-4734-86A0-1C142C6E68A4}"/>
                </a:ext>
              </a:extLst>
            </p:cNvPr>
            <p:cNvSpPr/>
            <p:nvPr/>
          </p:nvSpPr>
          <p:spPr>
            <a:xfrm>
              <a:off x="6340936" y="1253424"/>
              <a:ext cx="180000" cy="792000"/>
            </a:xfrm>
            <a:prstGeom prst="rect">
              <a:avLst/>
            </a:prstGeom>
            <a:solidFill>
              <a:schemeClr val="accent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36" name="iṣľidé">
              <a:extLst>
                <a:ext uri="{FF2B5EF4-FFF2-40B4-BE49-F238E27FC236}">
                  <a16:creationId xmlns:a16="http://schemas.microsoft.com/office/drawing/2014/main" id="{B526F8C5-EF6F-4CFE-7E18-C6CB811DFE95}"/>
                </a:ext>
              </a:extLst>
            </p:cNvPr>
            <p:cNvSpPr txBox="1"/>
            <p:nvPr/>
          </p:nvSpPr>
          <p:spPr>
            <a:xfrm>
              <a:off x="6689801" y="1423891"/>
              <a:ext cx="674394" cy="451065"/>
            </a:xfrm>
            <a:prstGeom prst="rect">
              <a:avLst/>
            </a:prstGeom>
            <a:noFill/>
          </p:spPr>
          <p:txBody>
            <a:bodyPr wrap="square" rtlCol="0" anchor="ctr" anchorCtr="0">
              <a:spAutoFit/>
            </a:bodyPr>
            <a:lstStyle/>
            <a:p>
              <a:r>
                <a:rPr lang="en-US" altLang="zh-CN" sz="2400" b="1" dirty="0">
                  <a:solidFill>
                    <a:schemeClr val="accent1"/>
                  </a:solidFill>
                  <a:latin typeface="Arial" panose="020B0604020202020204" pitchFamily="34" charset="0"/>
                  <a:ea typeface="微软雅黑" panose="020B0503020204020204" pitchFamily="34" charset="-122"/>
                </a:rPr>
                <a:t>05</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9" name="íṧļïḓê">
              <a:extLst>
                <a:ext uri="{FF2B5EF4-FFF2-40B4-BE49-F238E27FC236}">
                  <a16:creationId xmlns:a16="http://schemas.microsoft.com/office/drawing/2014/main" id="{285AED4B-8524-E0B7-DC76-DDF15765D1AC}"/>
                </a:ext>
              </a:extLst>
            </p:cNvPr>
            <p:cNvSpPr/>
            <p:nvPr/>
          </p:nvSpPr>
          <p:spPr>
            <a:xfrm>
              <a:off x="6370263" y="2484572"/>
              <a:ext cx="2735942" cy="397456"/>
            </a:xfrm>
            <a:prstGeom prst="rect">
              <a:avLst/>
            </a:prstGeom>
            <a:ln>
              <a:noFill/>
            </a:ln>
          </p:spPr>
          <p:txBody>
            <a:bodyPr wrap="square" lIns="91440" tIns="45720" rIns="91440" bIns="45720" anchor="ctr" anchorCtr="0">
              <a:no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rPr>
                <a:t>人身保险是储蓄性保险</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sp>
        <p:nvSpPr>
          <p:cNvPr id="37" name="íṧļïḓê">
            <a:extLst>
              <a:ext uri="{FF2B5EF4-FFF2-40B4-BE49-F238E27FC236}">
                <a16:creationId xmlns:a16="http://schemas.microsoft.com/office/drawing/2014/main" id="{816A104B-39F0-6DC6-27C7-60E332FA20F9}"/>
              </a:ext>
            </a:extLst>
          </p:cNvPr>
          <p:cNvSpPr/>
          <p:nvPr/>
        </p:nvSpPr>
        <p:spPr>
          <a:xfrm>
            <a:off x="4078494" y="4780789"/>
            <a:ext cx="2800239" cy="406797"/>
          </a:xfrm>
          <a:prstGeom prst="rect">
            <a:avLst/>
          </a:prstGeom>
          <a:ln>
            <a:noFill/>
          </a:ln>
        </p:spPr>
        <p:txBody>
          <a:bodyPr wrap="square" lIns="91440" tIns="45720" rIns="91440" bIns="45720" anchor="ctr" anchorCtr="0">
            <a:no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rPr>
              <a:t>人身保险是给付性保险</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38" name="íṧļïḓê">
            <a:extLst>
              <a:ext uri="{FF2B5EF4-FFF2-40B4-BE49-F238E27FC236}">
                <a16:creationId xmlns:a16="http://schemas.microsoft.com/office/drawing/2014/main" id="{A1E6070C-524E-7F1F-9315-BE460839DFD9}"/>
              </a:ext>
            </a:extLst>
          </p:cNvPr>
          <p:cNvSpPr/>
          <p:nvPr/>
        </p:nvSpPr>
        <p:spPr>
          <a:xfrm>
            <a:off x="5125711" y="3758830"/>
            <a:ext cx="2800239" cy="406797"/>
          </a:xfrm>
          <a:prstGeom prst="rect">
            <a:avLst/>
          </a:prstGeom>
          <a:ln>
            <a:noFill/>
          </a:ln>
        </p:spPr>
        <p:txBody>
          <a:bodyPr wrap="square" lIns="91440" tIns="45720" rIns="91440" bIns="45720" anchor="ctr" anchorCtr="0">
            <a:noAutofit/>
          </a:bodyPr>
          <a:lstStyle/>
          <a:p>
            <a:r>
              <a:rPr lang="zh-CN" altLang="en-US" sz="2000" b="1" dirty="0">
                <a:solidFill>
                  <a:schemeClr val="accent1"/>
                </a:solidFill>
                <a:latin typeface="Arial" panose="020B0604020202020204" pitchFamily="34" charset="0"/>
                <a:ea typeface="微软雅黑" panose="020B0503020204020204" pitchFamily="34" charset="-122"/>
              </a:rPr>
              <a:t>人身保险是长期性保险</a:t>
            </a:r>
            <a:endParaRPr lang="en-US" altLang="zh-CN" sz="2000" b="1" dirty="0">
              <a:solidFill>
                <a:schemeClr val="accent1"/>
              </a:solidFill>
              <a:latin typeface="Arial" panose="020B0604020202020204" pitchFamily="34" charset="0"/>
              <a:ea typeface="微软雅黑" panose="020B0503020204020204" pitchFamily="34" charset="-122"/>
            </a:endParaRPr>
          </a:p>
        </p:txBody>
      </p:sp>
      <p:sp>
        <p:nvSpPr>
          <p:cNvPr id="39" name="íṧļïḓê">
            <a:extLst>
              <a:ext uri="{FF2B5EF4-FFF2-40B4-BE49-F238E27FC236}">
                <a16:creationId xmlns:a16="http://schemas.microsoft.com/office/drawing/2014/main" id="{F4CE8AF8-2685-3D04-5649-D3E406ACD9B7}"/>
              </a:ext>
            </a:extLst>
          </p:cNvPr>
          <p:cNvSpPr/>
          <p:nvPr/>
        </p:nvSpPr>
        <p:spPr>
          <a:xfrm>
            <a:off x="3111907" y="5796343"/>
            <a:ext cx="2800239" cy="406797"/>
          </a:xfrm>
          <a:prstGeom prst="rect">
            <a:avLst/>
          </a:prstGeom>
          <a:ln>
            <a:noFill/>
          </a:ln>
        </p:spPr>
        <p:txBody>
          <a:bodyPr wrap="square" lIns="91440" tIns="45720" rIns="91440" bIns="45720" anchor="ctr" anchorCtr="0">
            <a:noAutofit/>
          </a:bodyPr>
          <a:lstStyle/>
          <a:p>
            <a:r>
              <a:rPr lang="zh-CN" altLang="en-US" sz="2000" b="1" dirty="0">
                <a:solidFill>
                  <a:schemeClr val="accent1"/>
                </a:solidFill>
                <a:latin typeface="Arial" panose="020B0604020202020204" pitchFamily="34" charset="0"/>
                <a:ea typeface="微软雅黑" panose="020B0503020204020204" pitchFamily="34" charset="-122"/>
              </a:rPr>
              <a:t>人身保险是定额保险</a:t>
            </a:r>
            <a:endParaRPr lang="en-US" altLang="zh-CN" sz="2000" b="1" dirty="0">
              <a:solidFill>
                <a:schemeClr val="accent1"/>
              </a:solidFill>
              <a:latin typeface="Arial" panose="020B0604020202020204" pitchFamily="34" charset="0"/>
              <a:ea typeface="微软雅黑" panose="020B0503020204020204" pitchFamily="34" charset="-122"/>
            </a:endParaRPr>
          </a:p>
        </p:txBody>
      </p:sp>
      <p:sp>
        <p:nvSpPr>
          <p:cNvPr id="40" name="íṧļïḓê">
            <a:extLst>
              <a:ext uri="{FF2B5EF4-FFF2-40B4-BE49-F238E27FC236}">
                <a16:creationId xmlns:a16="http://schemas.microsoft.com/office/drawing/2014/main" id="{F0D39952-15A1-BDA6-2A39-6F7B17688D03}"/>
              </a:ext>
            </a:extLst>
          </p:cNvPr>
          <p:cNvSpPr/>
          <p:nvPr/>
        </p:nvSpPr>
        <p:spPr>
          <a:xfrm>
            <a:off x="7128299" y="1618738"/>
            <a:ext cx="3295861" cy="406797"/>
          </a:xfrm>
          <a:prstGeom prst="rect">
            <a:avLst/>
          </a:prstGeom>
          <a:ln>
            <a:noFill/>
          </a:ln>
        </p:spPr>
        <p:txBody>
          <a:bodyPr wrap="square" lIns="91440" tIns="45720" rIns="91440" bIns="45720" anchor="ctr" anchorCtr="0">
            <a:noAutofit/>
          </a:bodyPr>
          <a:lstStyle/>
          <a:p>
            <a:r>
              <a:rPr lang="zh-CN" altLang="en-US" sz="2000" b="1" dirty="0">
                <a:solidFill>
                  <a:schemeClr val="accent1"/>
                </a:solidFill>
                <a:latin typeface="Arial" panose="020B0604020202020204" pitchFamily="34" charset="0"/>
                <a:ea typeface="微软雅黑" panose="020B0503020204020204" pitchFamily="34" charset="-122"/>
              </a:rPr>
              <a:t>不存在超额投保、重复保险和代位求偿权问题</a:t>
            </a:r>
            <a:endParaRPr lang="en-US" altLang="zh-CN" sz="20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19160293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 y="-76916"/>
            <a:ext cx="11536121" cy="7035856"/>
          </a:xfrm>
          <a:custGeom>
            <a:avLst/>
            <a:gdLst>
              <a:gd name="connsiteX0" fmla="*/ 3359088 w 3359088"/>
              <a:gd name="connsiteY0" fmla="*/ 0 h 2048701"/>
              <a:gd name="connsiteX1" fmla="*/ 2799125 w 3359088"/>
              <a:gd name="connsiteY1" fmla="*/ 2048701 h 2048701"/>
              <a:gd name="connsiteX2" fmla="*/ 0 w 3359088"/>
              <a:gd name="connsiteY2" fmla="*/ 2048701 h 2048701"/>
              <a:gd name="connsiteX3" fmla="*/ 0 w 3359088"/>
              <a:gd name="connsiteY3" fmla="*/ 12218 h 2048701"/>
              <a:gd name="connsiteX4" fmla="*/ 3359088 w 3359088"/>
              <a:gd name="connsiteY4" fmla="*/ 0 h 204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88" h="2048701">
                <a:moveTo>
                  <a:pt x="3359088" y="0"/>
                </a:moveTo>
                <a:lnTo>
                  <a:pt x="2799125" y="2048701"/>
                </a:lnTo>
                <a:lnTo>
                  <a:pt x="0" y="2048701"/>
                </a:lnTo>
                <a:lnTo>
                  <a:pt x="0" y="12218"/>
                </a:lnTo>
                <a:cubicBezTo>
                  <a:pt x="1119581" y="8145"/>
                  <a:pt x="2239506" y="4073"/>
                  <a:pt x="3359088" y="0"/>
                </a:cubicBezTo>
                <a:close/>
              </a:path>
            </a:pathLst>
          </a:custGeom>
        </p:spPr>
      </p:pic>
      <p:sp>
        <p:nvSpPr>
          <p:cNvPr id="2" name="矩形 1"/>
          <p:cNvSpPr/>
          <p:nvPr/>
        </p:nvSpPr>
        <p:spPr>
          <a:xfrm>
            <a:off x="0" y="-76917"/>
            <a:ext cx="12192000" cy="7035857"/>
          </a:xfrm>
          <a:prstGeom prst="rect">
            <a:avLst/>
          </a:prstGeom>
          <a:gradFill flip="none" rotWithShape="1">
            <a:gsLst>
              <a:gs pos="84000">
                <a:srgbClr val="FAF7FD"/>
              </a:gs>
              <a:gs pos="61000">
                <a:srgbClr val="F4F0FB">
                  <a:alpha val="30000"/>
                </a:srgbClr>
              </a:gs>
              <a:gs pos="42000">
                <a:srgbClr val="F8F5FC">
                  <a:alpha val="90000"/>
                </a:srgbClr>
              </a:gs>
              <a:gs pos="0">
                <a:schemeClr val="bg1"/>
              </a:gs>
              <a:gs pos="100000">
                <a:schemeClr val="accent4">
                  <a:tint val="15000"/>
                  <a:satMod val="35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0" name="TextBox 9"/>
          <p:cNvSpPr txBox="1"/>
          <p:nvPr/>
        </p:nvSpPr>
        <p:spPr>
          <a:xfrm>
            <a:off x="5954450" y="1857019"/>
            <a:ext cx="5109091" cy="1077218"/>
          </a:xfrm>
          <a:prstGeom prst="rect">
            <a:avLst/>
          </a:prstGeom>
        </p:spPr>
        <p:txBody>
          <a:bodyPr wrap="none">
            <a:spAutoFit/>
          </a:bodyPr>
          <a:lstStyle>
            <a:defPPr>
              <a:defRPr lang="zh-CN"/>
            </a:defPPr>
            <a:lvl1pPr>
              <a:defRPr sz="2400">
                <a:solidFill>
                  <a:srgbClr val="376092"/>
                </a:solidFill>
                <a:latin typeface="Impact" panose="020B0806030902050204" pitchFamily="34" charset="0"/>
                <a:ea typeface="微软雅黑" panose="020B0503020204020204" charset="-122"/>
              </a:defRPr>
            </a:lvl1pPr>
          </a:lstStyle>
          <a:p>
            <a:pPr algn="l"/>
            <a:r>
              <a:rPr lang="zh-CN" altLang="en-US" sz="6400" b="1" dirty="0">
                <a:latin typeface="微软雅黑" panose="020B0503020204020204" charset="-122"/>
                <a:sym typeface="+mn-ea"/>
              </a:rPr>
              <a:t>认识人寿保险</a:t>
            </a:r>
            <a:endParaRPr lang="zh-CN" altLang="en-US" sz="6400" dirty="0"/>
          </a:p>
        </p:txBody>
      </p:sp>
      <p:grpSp>
        <p:nvGrpSpPr>
          <p:cNvPr id="40" name="组合 39"/>
          <p:cNvGrpSpPr/>
          <p:nvPr/>
        </p:nvGrpSpPr>
        <p:grpSpPr>
          <a:xfrm>
            <a:off x="10331258" y="587779"/>
            <a:ext cx="479571" cy="313267"/>
            <a:chOff x="8252924" y="4587974"/>
            <a:chExt cx="502919" cy="288032"/>
          </a:xfrm>
        </p:grpSpPr>
        <p:sp>
          <p:nvSpPr>
            <p:cNvPr id="41" name="平行四边形 40"/>
            <p:cNvSpPr/>
            <p:nvPr/>
          </p:nvSpPr>
          <p:spPr>
            <a:xfrm>
              <a:off x="8548335" y="4587974"/>
              <a:ext cx="207508" cy="288032"/>
            </a:xfrm>
            <a:prstGeom prst="parallelogram">
              <a:avLst>
                <a:gd name="adj" fmla="val 51394"/>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2" name="平行四边形 41"/>
            <p:cNvSpPr/>
            <p:nvPr/>
          </p:nvSpPr>
          <p:spPr>
            <a:xfrm>
              <a:off x="8400630" y="4587974"/>
              <a:ext cx="207508" cy="288032"/>
            </a:xfrm>
            <a:prstGeom prst="parallelogram">
              <a:avLst>
                <a:gd name="adj" fmla="val 51394"/>
              </a:avLst>
            </a:prstGeom>
            <a:solidFill>
              <a:srgbClr val="376092"/>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43" name="平行四边形 42"/>
            <p:cNvSpPr/>
            <p:nvPr/>
          </p:nvSpPr>
          <p:spPr>
            <a:xfrm>
              <a:off x="8252924" y="4587974"/>
              <a:ext cx="207508" cy="288032"/>
            </a:xfrm>
            <a:prstGeom prst="parallelogram">
              <a:avLst>
                <a:gd name="adj" fmla="val 51394"/>
              </a:avLst>
            </a:prstGeom>
            <a:solidFill>
              <a:schemeClr val="accent5">
                <a:lumMod val="60000"/>
                <a:lumOff val="40000"/>
              </a:schemeClr>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30" name="矩形 29"/>
          <p:cNvSpPr/>
          <p:nvPr/>
        </p:nvSpPr>
        <p:spPr>
          <a:xfrm>
            <a:off x="9455891" y="452669"/>
            <a:ext cx="894080" cy="583565"/>
          </a:xfrm>
          <a:prstGeom prst="rect">
            <a:avLst/>
          </a:prstGeom>
        </p:spPr>
        <p:txBody>
          <a:bodyPr wrap="none">
            <a:spAutoFit/>
          </a:bodyPr>
          <a:lstStyle/>
          <a:p>
            <a:r>
              <a:rPr lang="en-US" altLang="zh-CN" sz="3200" dirty="0">
                <a:solidFill>
                  <a:srgbClr val="376092"/>
                </a:solidFill>
                <a:latin typeface="Impact" panose="020B0806030902050204" pitchFamily="34" charset="0"/>
                <a:ea typeface="微软雅黑" panose="020B0503020204020204" charset="-122"/>
              </a:rPr>
              <a:t>1 + X</a:t>
            </a:r>
          </a:p>
        </p:txBody>
      </p:sp>
      <p:sp>
        <p:nvSpPr>
          <p:cNvPr id="17" name="我图网QQF4D2CD6C74639原创"/>
          <p:cNvSpPr/>
          <p:nvPr/>
        </p:nvSpPr>
        <p:spPr>
          <a:xfrm>
            <a:off x="1333753" y="1619624"/>
            <a:ext cx="1610903" cy="980921"/>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平行四边形 27"/>
          <p:cNvSpPr/>
          <p:nvPr/>
        </p:nvSpPr>
        <p:spPr>
          <a:xfrm>
            <a:off x="1866443" y="2163767"/>
            <a:ext cx="1148785" cy="931059"/>
          </a:xfrm>
          <a:prstGeom prst="parallelogram">
            <a:avLst/>
          </a:prstGeom>
          <a:solidFill>
            <a:srgbClr val="F2BF5D"/>
          </a:solidFill>
          <a:ln>
            <a:noFill/>
          </a:ln>
        </p:spPr>
        <p:txBody>
          <a:bodyPr/>
          <a:lstStyle/>
          <a:p>
            <a:pP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19" name="平行四边形 18"/>
          <p:cNvSpPr/>
          <p:nvPr/>
        </p:nvSpPr>
        <p:spPr>
          <a:xfrm>
            <a:off x="1081536" y="2718469"/>
            <a:ext cx="1395451" cy="75271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cxnSp>
        <p:nvCxnSpPr>
          <p:cNvPr id="7" name="直接连接符 6"/>
          <p:cNvCxnSpPr/>
          <p:nvPr/>
        </p:nvCxnSpPr>
        <p:spPr>
          <a:xfrm>
            <a:off x="5867400" y="3069425"/>
            <a:ext cx="6324600" cy="0"/>
          </a:xfrm>
          <a:prstGeom prst="line">
            <a:avLst/>
          </a:prstGeom>
          <a:ln w="57150">
            <a:solidFill>
              <a:srgbClr val="F2BF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3821153"/>
      </p:ext>
    </p:extLst>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0-#ppt_w/2"/>
                                          </p:val>
                                        </p:tav>
                                        <p:tav tm="100000">
                                          <p:val>
                                            <p:strVal val="#ppt_x"/>
                                          </p:val>
                                        </p:tav>
                                      </p:tavLst>
                                    </p:anim>
                                    <p:anim calcmode="lin" valueType="num">
                                      <p:cBhvr additive="base">
                                        <p:cTn id="14" dur="75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ppt_x"/>
                                          </p:val>
                                        </p:tav>
                                        <p:tav tm="100000">
                                          <p:val>
                                            <p:strVal val="#ppt_x"/>
                                          </p:val>
                                        </p:tav>
                                      </p:tavLst>
                                    </p:anim>
                                    <p:anim calcmode="lin" valueType="num">
                                      <p:cBhvr additive="base">
                                        <p:cTn id="18" dur="75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0-#ppt_w/2"/>
                                          </p:val>
                                        </p:tav>
                                        <p:tav tm="100000">
                                          <p:val>
                                            <p:strVal val="#ppt_x"/>
                                          </p:val>
                                        </p:tav>
                                      </p:tavLst>
                                    </p:anim>
                                    <p:anim calcmode="lin" valueType="num">
                                      <p:cBhvr additive="base">
                                        <p:cTn id="22" dur="75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1+#ppt_w/2"/>
                                          </p:val>
                                        </p:tav>
                                        <p:tav tm="100000">
                                          <p:val>
                                            <p:strVal val="#ppt_x"/>
                                          </p:val>
                                        </p:tav>
                                      </p:tavLst>
                                    </p:anim>
                                    <p:anim calcmode="lin" valueType="num">
                                      <p:cBhvr additive="base">
                                        <p:cTn id="32" dur="750" fill="hold"/>
                                        <p:tgtEl>
                                          <p:spTgt spid="7"/>
                                        </p:tgtEl>
                                        <p:attrNameLst>
                                          <p:attrName>ppt_y</p:attrName>
                                        </p:attrNameLst>
                                      </p:cBhvr>
                                      <p:tavLst>
                                        <p:tav tm="0">
                                          <p:val>
                                            <p:strVal val="#ppt_y"/>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7" grpId="0" bldLvl="0" animBg="1"/>
      <p:bldP spid="28" grpId="0" bldLvl="0" animBg="1"/>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8E757-AB8D-1ADA-8690-787253CBA25D}"/>
              </a:ext>
            </a:extLst>
          </p:cNvPr>
          <p:cNvSpPr txBox="1">
            <a:spLocks/>
          </p:cNvSpPr>
          <p:nvPr/>
        </p:nvSpPr>
        <p:spPr>
          <a:xfrm>
            <a:off x="1218980" y="152400"/>
            <a:ext cx="6215063" cy="8683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4265" dirty="0">
                <a:solidFill>
                  <a:srgbClr val="595959"/>
                </a:solidFill>
                <a:latin typeface="微软雅黑" panose="020B0503020204020204" charset="-122"/>
                <a:ea typeface="微软雅黑" panose="020B0503020204020204" charset="-122"/>
                <a:sym typeface="+mn-ea"/>
              </a:rPr>
              <a:t>一、人寿保险的分类</a:t>
            </a:r>
            <a:endParaRPr lang="zh-CN" altLang="en-US" sz="4265" dirty="0"/>
          </a:p>
        </p:txBody>
      </p:sp>
      <p:cxnSp>
        <p:nvCxnSpPr>
          <p:cNvPr id="3" name="直接连接符 2">
            <a:extLst>
              <a:ext uri="{FF2B5EF4-FFF2-40B4-BE49-F238E27FC236}">
                <a16:creationId xmlns:a16="http://schemas.microsoft.com/office/drawing/2014/main" id="{1328FEE1-09CA-CAE1-00D0-9425B7C63858}"/>
              </a:ext>
            </a:extLst>
          </p:cNvPr>
          <p:cNvCxnSpPr/>
          <p:nvPr/>
        </p:nvCxnSpPr>
        <p:spPr>
          <a:xfrm>
            <a:off x="1038225" y="925612"/>
            <a:ext cx="11306175" cy="0"/>
          </a:xfrm>
          <a:prstGeom prst="line">
            <a:avLst/>
          </a:prstGeom>
          <a:ln w="28575">
            <a:solidFill>
              <a:srgbClr val="F2BF5D"/>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082EC8F-74B4-BDE5-0B86-B914E580A9E1}"/>
              </a:ext>
            </a:extLst>
          </p:cNvPr>
          <p:cNvGrpSpPr/>
          <p:nvPr/>
        </p:nvGrpSpPr>
        <p:grpSpPr>
          <a:xfrm>
            <a:off x="9746592" y="859753"/>
            <a:ext cx="1803625" cy="127885"/>
            <a:chOff x="7164288" y="503338"/>
            <a:chExt cx="1352719" cy="95914"/>
          </a:xfrm>
        </p:grpSpPr>
        <p:sp>
          <p:nvSpPr>
            <p:cNvPr id="5" name="平行四边形 4">
              <a:extLst>
                <a:ext uri="{FF2B5EF4-FFF2-40B4-BE49-F238E27FC236}">
                  <a16:creationId xmlns:a16="http://schemas.microsoft.com/office/drawing/2014/main" id="{CB930407-2462-A78C-EF86-C110F8ADCF1D}"/>
                </a:ext>
              </a:extLst>
            </p:cNvPr>
            <p:cNvSpPr/>
            <p:nvPr/>
          </p:nvSpPr>
          <p:spPr>
            <a:xfrm>
              <a:off x="7618766" y="503338"/>
              <a:ext cx="443763" cy="95914"/>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平行四边形 5">
              <a:extLst>
                <a:ext uri="{FF2B5EF4-FFF2-40B4-BE49-F238E27FC236}">
                  <a16:creationId xmlns:a16="http://schemas.microsoft.com/office/drawing/2014/main" id="{20398564-D61C-0405-8D59-D4F7752D4D94}"/>
                </a:ext>
              </a:extLst>
            </p:cNvPr>
            <p:cNvSpPr/>
            <p:nvPr/>
          </p:nvSpPr>
          <p:spPr>
            <a:xfrm>
              <a:off x="8073244" y="503338"/>
              <a:ext cx="443763" cy="95914"/>
            </a:xfrm>
            <a:prstGeom prst="parallelogram">
              <a:avLst/>
            </a:prstGeom>
            <a:solidFill>
              <a:srgbClr val="F2BF5D"/>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sp>
          <p:nvSpPr>
            <p:cNvPr id="7" name="平行四边形 6">
              <a:extLst>
                <a:ext uri="{FF2B5EF4-FFF2-40B4-BE49-F238E27FC236}">
                  <a16:creationId xmlns:a16="http://schemas.microsoft.com/office/drawing/2014/main" id="{40084DF4-6C6D-A71E-62B5-374653E48D42}"/>
                </a:ext>
              </a:extLst>
            </p:cNvPr>
            <p:cNvSpPr/>
            <p:nvPr/>
          </p:nvSpPr>
          <p:spPr>
            <a:xfrm>
              <a:off x="7164288" y="503338"/>
              <a:ext cx="443763" cy="95914"/>
            </a:xfrm>
            <a:prstGeom prst="parallelogram">
              <a:avLst/>
            </a:prstGeom>
            <a:solidFill>
              <a:schemeClr val="accent5">
                <a:lumMod val="60000"/>
                <a:lumOff val="40000"/>
              </a:schemeClr>
            </a:solidFill>
            <a:ln>
              <a:noFill/>
            </a:ln>
          </p:spPr>
          <p:txBody>
            <a:bodyPr/>
            <a:lstStyle/>
            <a:p>
              <a:pPr algn="ctr">
                <a:spcBef>
                  <a:spcPct val="0"/>
                </a:spcBef>
              </a:pPr>
              <a:endParaRPr lang="zh-CN" altLang="en-US" sz="2400">
                <a:solidFill>
                  <a:schemeClr val="tx1"/>
                </a:solidFill>
                <a:latin typeface="Calibri" panose="020F0502020204030204" charset="0"/>
                <a:ea typeface="宋体" panose="02010600030101010101" pitchFamily="2" charset="-122"/>
              </a:endParaRPr>
            </a:p>
          </p:txBody>
        </p:sp>
      </p:grpSp>
      <p:sp>
        <p:nvSpPr>
          <p:cNvPr id="8" name="流程图: 手动输入 13">
            <a:extLst>
              <a:ext uri="{FF2B5EF4-FFF2-40B4-BE49-F238E27FC236}">
                <a16:creationId xmlns:a16="http://schemas.microsoft.com/office/drawing/2014/main" id="{8776FF45-8A45-5B5B-6E5E-40A2F82C0906}"/>
              </a:ext>
            </a:extLst>
          </p:cNvPr>
          <p:cNvSpPr/>
          <p:nvPr/>
        </p:nvSpPr>
        <p:spPr>
          <a:xfrm rot="16200000" flipV="1">
            <a:off x="245291" y="416164"/>
            <a:ext cx="357904" cy="5436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平行四边形 8">
            <a:extLst>
              <a:ext uri="{FF2B5EF4-FFF2-40B4-BE49-F238E27FC236}">
                <a16:creationId xmlns:a16="http://schemas.microsoft.com/office/drawing/2014/main" id="{F17D62F3-86DE-9859-EF74-804A0554520A}"/>
              </a:ext>
            </a:extLst>
          </p:cNvPr>
          <p:cNvSpPr/>
          <p:nvPr/>
        </p:nvSpPr>
        <p:spPr>
          <a:xfrm>
            <a:off x="450249" y="415759"/>
            <a:ext cx="419899" cy="255688"/>
          </a:xfrm>
          <a:prstGeom prst="parallelogram">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平行四边形 9">
            <a:extLst>
              <a:ext uri="{FF2B5EF4-FFF2-40B4-BE49-F238E27FC236}">
                <a16:creationId xmlns:a16="http://schemas.microsoft.com/office/drawing/2014/main" id="{536E97DA-35F0-E31A-E929-E53B348081B5}"/>
              </a:ext>
            </a:extLst>
          </p:cNvPr>
          <p:cNvSpPr/>
          <p:nvPr/>
        </p:nvSpPr>
        <p:spPr>
          <a:xfrm>
            <a:off x="675287" y="764745"/>
            <a:ext cx="194861" cy="173133"/>
          </a:xfrm>
          <a:prstGeom prst="parallelogram">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内容占位符 1">
            <a:extLst>
              <a:ext uri="{FF2B5EF4-FFF2-40B4-BE49-F238E27FC236}">
                <a16:creationId xmlns:a16="http://schemas.microsoft.com/office/drawing/2014/main" id="{7A3B0E5D-83EC-6402-4679-DB106DABF2C9}"/>
              </a:ext>
            </a:extLst>
          </p:cNvPr>
          <p:cNvSpPr txBox="1">
            <a:spLocks/>
          </p:cNvSpPr>
          <p:nvPr>
            <p:custDataLst>
              <p:tags r:id="rId1"/>
            </p:custDataLst>
          </p:nvPr>
        </p:nvSpPr>
        <p:spPr>
          <a:xfrm>
            <a:off x="152400" y="152400"/>
            <a:ext cx="0" cy="0"/>
          </a:xfrm>
        </p:spPr>
        <p:txBody>
          <a:bodyPr vert="horz" wrap="square" lIns="91440" tIns="45720" rIns="91440" bIns="45720" anchor="t" anchorCtr="0"/>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a:t>　　　</a:t>
            </a:r>
            <a:endParaRPr lang="zh-CN" altLang="en-US" sz="2800" dirty="0"/>
          </a:p>
        </p:txBody>
      </p:sp>
      <p:sp>
        <p:nvSpPr>
          <p:cNvPr id="16" name="Rectangle 5">
            <a:extLst>
              <a:ext uri="{FF2B5EF4-FFF2-40B4-BE49-F238E27FC236}">
                <a16:creationId xmlns:a16="http://schemas.microsoft.com/office/drawing/2014/main" id="{464C1B2B-3F8B-4402-56E0-0BDAB692697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6">
            <a:extLst>
              <a:ext uri="{FF2B5EF4-FFF2-40B4-BE49-F238E27FC236}">
                <a16:creationId xmlns:a16="http://schemas.microsoft.com/office/drawing/2014/main" id="{6B8AD6A5-C470-DC3C-8C8E-21B76DE28C33}"/>
              </a:ext>
            </a:extLst>
          </p:cNvPr>
          <p:cNvSpPr>
            <a:spLocks noChangeArrowheads="1"/>
          </p:cNvSpPr>
          <p:nvPr/>
        </p:nvSpPr>
        <p:spPr bwMode="auto">
          <a:xfrm>
            <a:off x="540201" y="1141268"/>
            <a:ext cx="11111597" cy="2981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200" b="0" i="0" u="none" strike="noStrike" cap="none" normalizeH="0" baseline="0" dirty="0">
              <a:ln>
                <a:noFill/>
              </a:ln>
              <a:solidFill>
                <a:schemeClr val="tx1"/>
              </a:solidFill>
              <a:effectLst/>
              <a:latin typeface="宋体" panose="02010600030101010101" pitchFamily="2" charset="-122"/>
              <a:ea typeface="宋体" panose="02010600030101010101" pitchFamily="2" charset="-122"/>
            </a:endParaRPr>
          </a:p>
          <a:p>
            <a:pPr marR="0" lvl="0" indent="0" fontAlgn="base">
              <a:lnSpc>
                <a:spcPct val="150000"/>
              </a:lnSpc>
              <a:spcBef>
                <a:spcPct val="0"/>
              </a:spcBef>
              <a:spcAft>
                <a:spcPct val="0"/>
              </a:spcAft>
              <a:buClrTx/>
              <a:buSzTx/>
              <a:buFontTx/>
              <a:buNone/>
              <a:tabLst/>
            </a:pPr>
            <a:r>
              <a:rPr lang="zh-CN" altLang="en-US" sz="2400" spc="150" dirty="0">
                <a:solidFill>
                  <a:srgbClr val="000000">
                    <a:lumMod val="65000"/>
                    <a:lumOff val="35000"/>
                  </a:srgbClr>
                </a:solidFill>
                <a:latin typeface="Arial"/>
                <a:ea typeface="微软雅黑"/>
              </a:rPr>
              <a:t>　　</a:t>
            </a:r>
            <a:r>
              <a:rPr lang="zh-CN" altLang="zh-CN" sz="2400" spc="150" dirty="0">
                <a:solidFill>
                  <a:srgbClr val="000000">
                    <a:lumMod val="65000"/>
                    <a:lumOff val="35000"/>
                  </a:srgbClr>
                </a:solidFill>
                <a:latin typeface="Arial"/>
                <a:ea typeface="微软雅黑"/>
              </a:rPr>
              <a:t>人寿保险是以被保险人的</a:t>
            </a:r>
            <a:r>
              <a:rPr lang="zh-CN" altLang="zh-CN" sz="2400" spc="150" dirty="0">
                <a:solidFill>
                  <a:srgbClr val="C00000"/>
                </a:solidFill>
                <a:latin typeface="Arial"/>
                <a:ea typeface="微软雅黑"/>
              </a:rPr>
              <a:t>寿命为保险标</a:t>
            </a:r>
            <a:r>
              <a:rPr lang="zh-CN" altLang="zh-CN" sz="2400" spc="150" dirty="0">
                <a:solidFill>
                  <a:srgbClr val="000000">
                    <a:lumMod val="65000"/>
                    <a:lumOff val="35000"/>
                  </a:srgbClr>
                </a:solidFill>
                <a:latin typeface="Arial"/>
                <a:ea typeface="微软雅黑"/>
              </a:rPr>
              <a:t>的，以被保险人的</a:t>
            </a:r>
            <a:r>
              <a:rPr lang="zh-CN" altLang="zh-CN" sz="2400" spc="150" dirty="0">
                <a:solidFill>
                  <a:srgbClr val="C00000"/>
                </a:solidFill>
                <a:latin typeface="Arial"/>
                <a:ea typeface="微软雅黑"/>
              </a:rPr>
              <a:t>生存或死亡为给付条件</a:t>
            </a:r>
            <a:r>
              <a:rPr lang="zh-CN" altLang="zh-CN" sz="2400" spc="150" dirty="0">
                <a:solidFill>
                  <a:srgbClr val="000000">
                    <a:lumMod val="65000"/>
                    <a:lumOff val="35000"/>
                  </a:srgbClr>
                </a:solidFill>
                <a:latin typeface="Arial"/>
                <a:ea typeface="微软雅黑"/>
              </a:rPr>
              <a:t>的一种人身保险。即当被保险人死亡或达到合同约定的年龄、期限时，保险人向被保险人或受益人给付保险金。</a:t>
            </a:r>
            <a:endParaRPr lang="en-US" altLang="zh-CN" sz="2400" spc="150" dirty="0">
              <a:solidFill>
                <a:srgbClr val="000000">
                  <a:lumMod val="65000"/>
                  <a:lumOff val="35000"/>
                </a:srgbClr>
              </a:solidFill>
              <a:latin typeface="Arial"/>
              <a:ea typeface="微软雅黑"/>
            </a:endParaRPr>
          </a:p>
          <a:p>
            <a:pPr marR="0" lvl="0" indent="0" fontAlgn="base">
              <a:lnSpc>
                <a:spcPct val="150000"/>
              </a:lnSpc>
              <a:spcBef>
                <a:spcPct val="0"/>
              </a:spcBef>
              <a:spcAft>
                <a:spcPct val="0"/>
              </a:spcAft>
              <a:buClrTx/>
              <a:buSzTx/>
              <a:buFontTx/>
              <a:buNone/>
              <a:tabLst/>
            </a:pPr>
            <a:r>
              <a:rPr lang="zh-CN" altLang="en-US" sz="2400" spc="150" dirty="0">
                <a:solidFill>
                  <a:srgbClr val="000000">
                    <a:lumMod val="65000"/>
                    <a:lumOff val="35000"/>
                  </a:srgbClr>
                </a:solidFill>
                <a:latin typeface="Arial"/>
                <a:ea typeface="微软雅黑"/>
              </a:rPr>
              <a:t>　　按照是否具有投资功能划分，人寿保险可分为</a:t>
            </a:r>
            <a:r>
              <a:rPr lang="zh-CN" altLang="en-US" sz="2400" b="1" spc="150" dirty="0">
                <a:solidFill>
                  <a:srgbClr val="000000">
                    <a:lumMod val="65000"/>
                    <a:lumOff val="35000"/>
                  </a:srgbClr>
                </a:solidFill>
                <a:latin typeface="Arial"/>
                <a:ea typeface="微软雅黑"/>
              </a:rPr>
              <a:t>传统人寿保险</a:t>
            </a:r>
            <a:r>
              <a:rPr lang="zh-CN" altLang="en-US" sz="2400" spc="150" dirty="0">
                <a:solidFill>
                  <a:srgbClr val="000000">
                    <a:lumMod val="65000"/>
                    <a:lumOff val="35000"/>
                  </a:srgbClr>
                </a:solidFill>
                <a:latin typeface="Arial"/>
                <a:ea typeface="微软雅黑"/>
              </a:rPr>
              <a:t>和</a:t>
            </a:r>
            <a:r>
              <a:rPr lang="zh-CN" altLang="en-US" sz="2400" b="1" spc="150" dirty="0">
                <a:solidFill>
                  <a:srgbClr val="000000">
                    <a:lumMod val="65000"/>
                    <a:lumOff val="35000"/>
                  </a:srgbClr>
                </a:solidFill>
                <a:latin typeface="Arial"/>
                <a:ea typeface="微软雅黑"/>
              </a:rPr>
              <a:t>新型人寿保险</a:t>
            </a:r>
            <a:r>
              <a:rPr lang="zh-CN" altLang="en-US" sz="2400" spc="150" dirty="0">
                <a:solidFill>
                  <a:srgbClr val="000000">
                    <a:lumMod val="65000"/>
                    <a:lumOff val="35000"/>
                  </a:srgbClr>
                </a:solidFill>
                <a:latin typeface="Arial"/>
                <a:ea typeface="微软雅黑"/>
              </a:rPr>
              <a:t>。</a:t>
            </a:r>
            <a:endParaRPr lang="zh-CN" altLang="zh-CN" sz="2400" spc="150" dirty="0">
              <a:solidFill>
                <a:srgbClr val="000000">
                  <a:lumMod val="65000"/>
                  <a:lumOff val="35000"/>
                </a:srgbClr>
              </a:solidFill>
              <a:latin typeface="Arial"/>
              <a:ea typeface="微软雅黑"/>
            </a:endParaRPr>
          </a:p>
        </p:txBody>
      </p:sp>
    </p:spTree>
    <p:extLst>
      <p:ext uri="{BB962C8B-B14F-4D97-AF65-F5344CB8AC3E}">
        <p14:creationId xmlns:p14="http://schemas.microsoft.com/office/powerpoint/2010/main" val="209316804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MyN2QyOWQ0MzJiMDM5NzNkOWE4OWI4ZTNlZGY5MGIifQ=="/>
  <p:tag name="RESOURCE_RECORD_KEY" val="{&quot;65&quot;:[20206916],&quot;70&quot;:[3322402,331578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SLIDE_ID" val="diagram2021713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2"/>
  <p:tag name="KSO_WM_SLIDE_LAYOUT" val="a_d"/>
  <p:tag name="KSO_WM_SLIDE_LAYOUT_CNT" val="1_1"/>
  <p:tag name="KSO_WM_SLIDE_LAYOUT_INFO" val="{&quot;direction&quot;:1,&quot;id&quot;:&quot;2021-09-02T20:34:45&quot;,&quot;maxSize&quot;:{&quot;size1&quot;:48.7},&quot;minSize&quot;:{&quot;size1&quot;:48.7},&quot;normalSize&quot;:{&quot;size1&quot;:48.7},&quot;subLayout&quot;:[{&quot;id&quot;:&quot;2021-09-02T20:34:45&quot;,&quot;margin&quot;:{&quot;bottom&quot;:5.502999782562256,&quot;left&quot;:2.9629998207092285,&quot;right&quot;:2.9629998207092285,&quot;top&quot;:5.502999782562256},&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1,&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3"/>
  <p:tag name="KSO_WM_TEMPLATE_ASSEMBLE_XID" val="6130c4e1c26b0a66a1c57d27"/>
  <p:tag name="KSO_WM_TEMPLATE_ASSEMBLE_GROUPID" val="6130c4e1c26b0a66a1c57d27"/>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9"/>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1_BRIGHTNESS" val="0"/>
  <p:tag name="KSO_WM_UNIT_FILL_FORE_SCHEMECOLOR_INDEX_1" val="16"/>
  <p:tag name="KSO_WM_UNIT_FILL_FORE_SCHEMECOLOR_INDEX_1_POS" val="0"/>
  <p:tag name="KSO_WM_UNIT_FILL_FORE_SCHEMECOLOR_INDEX_1_TRANS" val="0.6"/>
  <p:tag name="KSO_WM_UNIT_FILL_FORE_SCHEMECOLOR_INDEX_2_BRIGHTNESS" val="0"/>
  <p:tag name="KSO_WM_UNIT_FILL_FORE_SCHEMECOLOR_INDEX_2" val="16"/>
  <p:tag name="KSO_WM_UNIT_FILL_FORE_SCHEMECOLOR_INDEX_2_POS" val="1"/>
  <p:tag name="KSO_WM_UNIT_FILL_FORE_SCHEMECOLOR_INDEX_2_TRANS" val="0.9"/>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2_1*i*2"/>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2_1*i*3"/>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2_1*i*4"/>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2_1*i*5"/>
  <p:tag name="KSO_WM_TEMPLATE_CATEGORY" val="diagram"/>
  <p:tag name="KSO_WM_TEMPLATE_INDEX" val="20217132"/>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7"/>
  <p:tag name="KSO_WM_TEMPLATE_ASSEMBLE_GROUPID" val="6130c4e1c26b0a66a1c57d27"/>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81.xml><?xml version="1.0" encoding="utf-8"?>
<p:tagLst xmlns:a="http://schemas.openxmlformats.org/drawingml/2006/main" xmlns:r="http://schemas.openxmlformats.org/officeDocument/2006/relationships" xmlns:p="http://schemas.openxmlformats.org/presentationml/2006/main">
  <p:tag name="KSO_WM_UNIT_VALUE" val="1311*1227"/>
  <p:tag name="KSO_WM_UNIT_HIGHLIGHT" val="0"/>
  <p:tag name="KSO_WM_UNIT_COMPATIBLE" val="1"/>
  <p:tag name="KSO_WM_UNIT_DIAGRAM_ISNUMVISUAL" val="0"/>
  <p:tag name="KSO_WM_UNIT_DIAGRAM_ISREFERUNIT" val="0"/>
  <p:tag name="KSO_WM_UNIT_TYPE" val="d"/>
  <p:tag name="KSO_WM_UNIT_INDEX" val="1"/>
  <p:tag name="KSO_WM_UNIT_ID" val="diagram20217132_1*d*1"/>
  <p:tag name="KSO_WM_TEMPLATE_CATEGORY" val="diagram"/>
  <p:tag name="KSO_WM_TEMPLATE_INDEX" val="20217132"/>
  <p:tag name="KSO_WM_UNIT_LAYERLEVEL" val="1"/>
  <p:tag name="KSO_WM_TAG_VERSION" val="1.0"/>
  <p:tag name="KSO_WM_BEAUTIFY_FLAG" val="#wm#"/>
  <p:tag name="KSO_WM_CHIP_GROUPID" val="5e7310da9a230a26b9e88a19"/>
  <p:tag name="KSO_WM_CHIP_XID" val="5e7310da9a230a26b9e88a1a"/>
  <p:tag name="KSO_WM_UNIT_DEC_AREA_ID" val="63d0d3492c6e4af88620cdfe0611e0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447205a393d64b5fb45e7b05d712c23b"/>
  <p:tag name="KSO_WM_UNIT_PLACING_PICTURE" val="447205a393d64b5fb45e7b05d712c23b"/>
  <p:tag name="KSO_WM_UNIT_SUPPORT_BIG_FONT" val="1"/>
  <p:tag name="KSO_WM_UNIT_SUPPORT_UNIT_TYPE" val="[&quot;l&quot;,&quot;m&quot;,&quot;n&quot;,&quot;o&quot;,&quot;p&quot;,&quot;q&quot;,&quot;r&quot;,&quot;δ&quot;,&quot;ε&quot;,&quot;ζ&quot;,&quot;η&quot;,&quot;d&quot;,&quot;β&quot;,&quot;θ&quot;]"/>
  <p:tag name="KSO_WM_TEMPLATE_ASSEMBLE_XID" val="6130c4e1c26b0a66a1c57d27"/>
  <p:tag name="KSO_WM_TEMPLATE_ASSEMBLE_GROUPID" val="6130c4e1c26b0a66a1c57d27"/>
</p:tagLst>
</file>

<file path=ppt/tags/tag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2_1*a*1"/>
  <p:tag name="KSO_WM_TEMPLATE_CATEGORY" val="diagram"/>
  <p:tag name="KSO_WM_TEMPLATE_INDEX" val="2021713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a7fe4a255b04334864d3c17e28ca80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f270137f89e74939b7672980cabb50cc"/>
  <p:tag name="KSO_WM_UNIT_SUPPORT_BIG_FONT" val="1"/>
  <p:tag name="KSO_WM_UNIT_TEXT_FILL_FORE_SCHEMECOLOR_INDEX_BRIGHTNESS" val="0"/>
  <p:tag name="KSO_WM_UNIT_TEXT_FILL_FORE_SCHEMECOLOR_INDEX" val="13"/>
  <p:tag name="KSO_WM_UNIT_TEXT_FILL_TYPE" val="1"/>
  <p:tag name="KSO_WM_TEMPLATE_ASSEMBLE_XID" val="6130c4e1c26b0a66a1c57d27"/>
  <p:tag name="KSO_WM_TEMPLATE_ASSEMBLE_GROUPID" val="6130c4e1c26b0a66a1c57d27"/>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TotalTime>
  <Words>3794</Words>
  <Application>Microsoft Office PowerPoint</Application>
  <PresentationFormat>宽屏</PresentationFormat>
  <Paragraphs>244</Paragraphs>
  <Slides>41</Slides>
  <Notes>30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41</vt:i4>
      </vt:variant>
    </vt:vector>
  </HeadingPairs>
  <TitlesOfParts>
    <vt:vector size="53" baseType="lpstr">
      <vt:lpstr>WenQuanYiZenHeiSharp</vt:lpstr>
      <vt:lpstr>等线</vt:lpstr>
      <vt:lpstr>黑体</vt:lpstr>
      <vt:lpstr>华文中宋</vt:lpstr>
      <vt:lpstr>楷体</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疾病保险</vt:lpstr>
      <vt:lpstr>医疗保险</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Guaili Zhang</cp:lastModifiedBy>
  <cp:revision>236</cp:revision>
  <dcterms:created xsi:type="dcterms:W3CDTF">2019-06-19T02:08:00Z</dcterms:created>
  <dcterms:modified xsi:type="dcterms:W3CDTF">2024-06-17T03:05:00Z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CE3DD531C8734774B0B73A7E5987C326_13</vt:lpwstr>
  </property>
</Properties>
</file>