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handoutMasterIdLst>
    <p:handoutMasterId r:id="rId18"/>
  </p:handoutMasterIdLst>
  <p:sldIdLst>
    <p:sldId id="288" r:id="rId3"/>
    <p:sldId id="266" r:id="rId4"/>
    <p:sldId id="276" r:id="rId5"/>
    <p:sldId id="277" r:id="rId6"/>
    <p:sldId id="278" r:id="rId7"/>
    <p:sldId id="267" r:id="rId8"/>
    <p:sldId id="268" r:id="rId9"/>
    <p:sldId id="269" r:id="rId10"/>
    <p:sldId id="270" r:id="rId11"/>
    <p:sldId id="271" r:id="rId12"/>
    <p:sldId id="272" r:id="rId13"/>
    <p:sldId id="273" r:id="rId14"/>
    <p:sldId id="274" r:id="rId15"/>
    <p:sldId id="275" r:id="rId16"/>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DAF1"/>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25E4801-1C38-4D77-9120-7DF1187F9086}" styleName="{3df5674c-423c-4b09-9562-943c5d9100b6}">
    <a:wholeTbl>
      <a:tcTxStyle>
        <a:fontRef idx="none">
          <a:prstClr val="black"/>
        </a:fontRef>
      </a:tcTxStyle>
      <a:tcStyle>
        <a:tcBdr>
          <a:left>
            <a:ln w="19050" cmpd="sng">
              <a:solidFill>
                <a:srgbClr val="ACCFF6"/>
              </a:solidFill>
            </a:ln>
          </a:left>
          <a:right>
            <a:ln w="19050" cmpd="sng">
              <a:solidFill>
                <a:srgbClr val="ACCFF6"/>
              </a:solidFill>
            </a:ln>
          </a:right>
          <a:top>
            <a:ln w="19050" cmpd="sng">
              <a:solidFill>
                <a:srgbClr val="ACCFF6"/>
              </a:solidFill>
            </a:ln>
          </a:top>
          <a:bottom>
            <a:ln w="19050" cmpd="sng">
              <a:solidFill>
                <a:srgbClr val="ACCFF6"/>
              </a:solidFill>
            </a:ln>
          </a:bottom>
          <a:insideV>
            <a:ln w="19050" cmpd="sng">
              <a:solidFill>
                <a:srgbClr val="ACCFF6"/>
              </a:solidFill>
            </a:ln>
          </a:insideV>
        </a:tcBdr>
        <a:fill>
          <a:solidFill>
            <a:srgbClr val="FFFFFF"/>
          </a:solidFill>
        </a:fill>
      </a:tcStyle>
    </a:wholeTbl>
    <a:band1V>
      <a:tcTxStyle>
        <a:fontRef idx="none">
          <a:prstClr val="black"/>
        </a:fontRef>
      </a:tcTxStyle>
      <a:tcStyle>
        <a:tcBdr/>
        <a:fill>
          <a:solidFill>
            <a:srgbClr val="DFEDFC"/>
          </a:solidFill>
        </a:fill>
      </a:tcStyle>
    </a:band1V>
    <a:firstCol>
      <a:tcTxStyle>
        <a:fontRef idx="none">
          <a:prstClr val="black"/>
        </a:fontRef>
      </a:tcTxStyle>
      <a:tcStyle>
        <a:tcBdr>
          <a:right>
            <a:ln w="19050" cmpd="sng">
              <a:solidFill>
                <a:srgbClr val="FFFFFF"/>
              </a:solidFill>
            </a:ln>
          </a:right>
          <a:insideH>
            <a:ln w="19050" cmpd="sng">
              <a:solidFill>
                <a:srgbClr val="FFFFFF"/>
              </a:solidFill>
            </a:ln>
          </a:insideH>
        </a:tcBdr>
        <a:fill>
          <a:solidFill>
            <a:srgbClr val="ACCFF6"/>
          </a:solidFill>
        </a:fill>
      </a:tcStyle>
    </a:firstCol>
    <a:firstRow>
      <a:tcTxStyle>
        <a:fontRef idx="none">
          <a:prstClr val="black"/>
        </a:fontRef>
      </a:tcTxStyle>
      <a:tcStyle>
        <a:tcBdr>
          <a:bottom>
            <a:ln w="19050" cmpd="sng">
              <a:solidFill>
                <a:srgbClr val="FFFFFF"/>
              </a:solidFill>
            </a:ln>
          </a:bottom>
          <a:insideV>
            <a:ln w="19050" cmpd="sng">
              <a:solidFill>
                <a:srgbClr val="FFFFFF"/>
              </a:solidFill>
            </a:ln>
          </a:insideV>
        </a:tcBdr>
        <a:fill>
          <a:solidFill>
            <a:srgbClr val="83B7F2"/>
          </a:solidFill>
        </a:fill>
      </a:tcStyle>
    </a:firstRow>
  </a:tblStyle>
  <a:tblStyle styleId="{A9111B24-787E-4BC9-8E3A-7759517092F7}" styleName="{3df5674c-423c-4b09-9562-943c5d9100b6}">
    <a:wholeTbl>
      <a:tcTxStyle>
        <a:fontRef idx="none">
          <a:prstClr val="black"/>
        </a:fontRef>
      </a:tcTxStyle>
      <a:tcStyle>
        <a:tcBdr>
          <a:insideH>
            <a:ln w="19050" cmpd="sng">
              <a:solidFill>
                <a:srgbClr val="FFFFFF"/>
              </a:solidFill>
            </a:ln>
          </a:insideH>
        </a:tcBdr>
        <a:fill>
          <a:solidFill>
            <a:srgbClr val="FFFFFF"/>
          </a:solidFill>
        </a:fill>
      </a:tcStyle>
    </a:wholeTbl>
    <a:band1V>
      <a:tcTxStyle>
        <a:fontRef idx="none">
          <a:prstClr val="black"/>
        </a:fontRef>
      </a:tcTxStyle>
      <a:tcStyle>
        <a:tcBdr/>
        <a:fill>
          <a:solidFill>
            <a:srgbClr val="D9F3FA"/>
          </a:solidFill>
        </a:fill>
      </a:tcStyle>
    </a:band1V>
    <a:lastRow>
      <a:tcTxStyle>
        <a:fontRef idx="none">
          <a:prstClr val="black"/>
        </a:fontRef>
      </a:tcTxStyle>
      <a:tcStyle>
        <a:tcBdr>
          <a:insideV>
            <a:ln w="19050" cmpd="sng">
              <a:solidFill>
                <a:srgbClr val="FFFFFF"/>
              </a:solidFill>
            </a:ln>
          </a:insideV>
        </a:tcBdr>
        <a:fill>
          <a:solidFill>
            <a:srgbClr val="90D8ED"/>
          </a:solidFill>
        </a:fill>
      </a:tcStyle>
    </a:lastRow>
    <a:firstRow>
      <a:tcTxStyle>
        <a:fontRef idx="none">
          <a:prstClr val="black"/>
        </a:fontRef>
      </a:tcTxStyle>
      <a:tcStyle>
        <a:tcBdr>
          <a:insideV>
            <a:ln w="19050" cmpd="sng">
              <a:solidFill>
                <a:srgbClr val="FFFFFF"/>
              </a:solidFill>
            </a:ln>
          </a:insideV>
        </a:tcBdr>
        <a:fill>
          <a:solidFill>
            <a:srgbClr val="90D8ED"/>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0" d="100"/>
          <a:sy n="90" d="100"/>
        </p:scale>
        <p:origin x="52" y="68"/>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2024/6/17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1.jpeg"/><Relationship Id="rId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4.xml"/><Relationship Id="rId7" Type="http://schemas.openxmlformats.org/officeDocument/2006/relationships/image" Target="../media/image4.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2.xml"/><Relationship Id="rId5" Type="http://schemas.openxmlformats.org/officeDocument/2006/relationships/tags" Target="../tags/tag76.xml"/><Relationship Id="rId4" Type="http://schemas.openxmlformats.org/officeDocument/2006/relationships/tags" Target="../tags/tag75.xml"/><Relationship Id="rId9"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0.xml"/><Relationship Id="rId1" Type="http://schemas.openxmlformats.org/officeDocument/2006/relationships/tags" Target="../tags/tag89.xml"/><Relationship Id="rId4" Type="http://schemas.openxmlformats.org/officeDocument/2006/relationships/image" Target="../media/image1.jpe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3.xml"/><Relationship Id="rId7" Type="http://schemas.openxmlformats.org/officeDocument/2006/relationships/slideMaster" Target="../slideMasters/slideMaster2.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media/image3.png"/><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12.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3.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image" Target="../media/image2.png"/><Relationship Id="rId5" Type="http://schemas.openxmlformats.org/officeDocument/2006/relationships/tags" Target="../tags/tag109.xml"/><Relationship Id="rId10" Type="http://schemas.openxmlformats.org/officeDocument/2006/relationships/slideMaster" Target="../slideMasters/slideMaster2.xml"/><Relationship Id="rId4" Type="http://schemas.openxmlformats.org/officeDocument/2006/relationships/tags" Target="../tags/tag108.xml"/><Relationship Id="rId9" Type="http://schemas.openxmlformats.org/officeDocument/2006/relationships/tags" Target="../tags/tag113.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21.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image" Target="../media/image3.png"/><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image" Target="../media/image2.png"/><Relationship Id="rId5" Type="http://schemas.openxmlformats.org/officeDocument/2006/relationships/tags" Target="../tags/tag118.xml"/><Relationship Id="rId10" Type="http://schemas.openxmlformats.org/officeDocument/2006/relationships/slideMaster" Target="../slideMasters/slideMaster2.xml"/><Relationship Id="rId4" Type="http://schemas.openxmlformats.org/officeDocument/2006/relationships/tags" Target="../tags/tag117.xml"/><Relationship Id="rId9" Type="http://schemas.openxmlformats.org/officeDocument/2006/relationships/tags" Target="../tags/tag12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30.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3.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image" Target="../media/image2.png"/><Relationship Id="rId5" Type="http://schemas.openxmlformats.org/officeDocument/2006/relationships/tags" Target="../tags/tag127.xml"/><Relationship Id="rId10" Type="http://schemas.openxmlformats.org/officeDocument/2006/relationships/slideMaster" Target="../slideMasters/slideMaster2.xml"/><Relationship Id="rId4" Type="http://schemas.openxmlformats.org/officeDocument/2006/relationships/tags" Target="../tags/tag126.xml"/><Relationship Id="rId9" Type="http://schemas.openxmlformats.org/officeDocument/2006/relationships/tags" Target="../tags/tag131.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image" Target="../media/image2.png"/><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slideMaster" Target="../slideMasters/slideMaster2.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5" Type="http://schemas.openxmlformats.org/officeDocument/2006/relationships/tags" Target="../tags/tag136.xml"/><Relationship Id="rId10" Type="http://schemas.openxmlformats.org/officeDocument/2006/relationships/tags" Target="../tags/tag141.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50.xml"/><Relationship Id="rId3" Type="http://schemas.openxmlformats.org/officeDocument/2006/relationships/tags" Target="../tags/tag145.xml"/><Relationship Id="rId7" Type="http://schemas.openxmlformats.org/officeDocument/2006/relationships/tags" Target="../tags/tag149.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7.png"/><Relationship Id="rId5" Type="http://schemas.openxmlformats.org/officeDocument/2006/relationships/tags" Target="../tags/tag147.xml"/><Relationship Id="rId10" Type="http://schemas.openxmlformats.org/officeDocument/2006/relationships/image" Target="../media/image6.png"/><Relationship Id="rId4" Type="http://schemas.openxmlformats.org/officeDocument/2006/relationships/tags" Target="../tags/tag146.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1"/>
            </p:custDataLst>
          </p:nvPr>
        </p:nvPicPr>
        <p:blipFill>
          <a:blip r:embed="rId5"/>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3" name="副标题 4"/>
          <p:cNvSpPr>
            <a:spLocks noGrp="1"/>
          </p:cNvSpPr>
          <p:nvPr>
            <p:ph type="subTitle" idx="3" hasCustomPrompt="1"/>
            <p:custDataLst>
              <p:tags r:id="rId2"/>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4" name="标题 5"/>
          <p:cNvSpPr>
            <a:spLocks noGrp="1"/>
          </p:cNvSpPr>
          <p:nvPr>
            <p:ph type="ctrTitle" idx="2" hasCustomPrompt="1"/>
            <p:custDataLst>
              <p:tags r:id="rId3"/>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4"/>
          <a:stretch>
            <a:fillRect/>
          </a:stretch>
        </p:blipFill>
        <p:spPr>
          <a:xfrm>
            <a:off x="0" y="6137910"/>
            <a:ext cx="720090" cy="720090"/>
          </a:xfrm>
          <a:prstGeom prst="rect">
            <a:avLst/>
          </a:prstGeom>
        </p:spPr>
      </p:pic>
      <p:pic>
        <p:nvPicPr>
          <p:cNvPr id="7" name="图片 6" descr="1 (12)"/>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1"/>
            </p:custDataLst>
          </p:nvPr>
        </p:nvPicPr>
        <p:blipFill>
          <a:blip r:embed="rId7"/>
          <a:stretch>
            <a:fillRect/>
          </a:stretch>
        </p:blipFill>
        <p:spPr>
          <a:xfrm>
            <a:off x="215153" y="1941853"/>
            <a:ext cx="3235350" cy="2974283"/>
          </a:xfrm>
          <a:prstGeom prst="rect">
            <a:avLst/>
          </a:prstGeom>
        </p:spPr>
      </p:pic>
      <p:pic>
        <p:nvPicPr>
          <p:cNvPr id="2" name="图片 1" descr="1 (11)"/>
          <p:cNvPicPr>
            <a:picLocks noChangeAspect="1"/>
          </p:cNvPicPr>
          <p:nvPr>
            <p:custDataLst>
              <p:tags r:id="rId2"/>
            </p:custDataLst>
          </p:nvPr>
        </p:nvPicPr>
        <p:blipFill>
          <a:blip r:embed="rId8"/>
          <a:stretch>
            <a:fillRect/>
          </a:stretch>
        </p:blipFill>
        <p:spPr>
          <a:xfrm>
            <a:off x="11471910" y="6137910"/>
            <a:ext cx="720090" cy="720090"/>
          </a:xfrm>
          <a:prstGeom prst="rect">
            <a:avLst/>
          </a:prstGeom>
        </p:spPr>
      </p:pic>
      <p:pic>
        <p:nvPicPr>
          <p:cNvPr id="7" name="图片 6" descr="1 (12)"/>
          <p:cNvPicPr>
            <a:picLocks noChangeAspect="1"/>
          </p:cNvPicPr>
          <p:nvPr>
            <p:custDataLst>
              <p:tags r:id="rId3"/>
            </p:custDataLst>
          </p:nvPr>
        </p:nvPicPr>
        <p:blipFill>
          <a:blip r:embed="rId9"/>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8" name="副标题 2"/>
          <p:cNvSpPr>
            <a:spLocks noGrp="1"/>
          </p:cNvSpPr>
          <p:nvPr>
            <p:ph type="subTitle" idx="3" hasCustomPrompt="1"/>
            <p:custDataLst>
              <p:tags r:id="rId4"/>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9" name="标题 3"/>
          <p:cNvSpPr>
            <a:spLocks noGrp="1"/>
          </p:cNvSpPr>
          <p:nvPr>
            <p:ph type="ctrTitle" idx="2" hasCustomPrompt="1"/>
            <p:custDataLst>
              <p:tags r:id="rId5"/>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4"/>
          <a:stretch>
            <a:fillRect/>
          </a:stretch>
        </p:blipFill>
        <p:spPr>
          <a:xfrm>
            <a:off x="0" y="6137910"/>
            <a:ext cx="720090" cy="720090"/>
          </a:xfrm>
          <a:prstGeom prst="rect">
            <a:avLst/>
          </a:prstGeom>
        </p:spPr>
      </p:pic>
      <p:pic>
        <p:nvPicPr>
          <p:cNvPr id="8" name="图片 7" descr="1 (12)"/>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4"/>
          <a:stretch>
            <a:fillRect/>
          </a:stretch>
        </p:blipFill>
        <p:spPr>
          <a:xfrm>
            <a:off x="0" y="6137910"/>
            <a:ext cx="720090" cy="720090"/>
          </a:xfrm>
          <a:prstGeom prst="rect">
            <a:avLst/>
          </a:prstGeom>
        </p:spPr>
      </p:pic>
      <p:pic>
        <p:nvPicPr>
          <p:cNvPr id="10" name="图片 9" descr="1 (12)"/>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1"/>
            </p:custDataLst>
          </p:nvPr>
        </p:nvPicPr>
        <p:blipFill>
          <a:blip r:embed="rId4"/>
          <a:stretch>
            <a:fillRect/>
          </a:stretch>
        </p:blipFill>
        <p:spPr>
          <a:xfrm>
            <a:off x="7498080" y="1411524"/>
            <a:ext cx="4389120" cy="4034953"/>
          </a:xfrm>
          <a:prstGeom prst="rect">
            <a:avLst/>
          </a:prstGeom>
        </p:spPr>
      </p:pic>
      <p:pic>
        <p:nvPicPr>
          <p:cNvPr id="6" name="图片 5" descr="1 (11)"/>
          <p:cNvPicPr>
            <a:picLocks noChangeAspect="1"/>
          </p:cNvPicPr>
          <p:nvPr>
            <p:custDataLst>
              <p:tags r:id="rId2"/>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4"/>
          <a:stretch>
            <a:fillRect/>
          </a:stretch>
        </p:blipFill>
        <p:spPr>
          <a:xfrm>
            <a:off x="0" y="6137910"/>
            <a:ext cx="720090" cy="720090"/>
          </a:xfrm>
          <a:prstGeom prst="rect">
            <a:avLst/>
          </a:prstGeom>
        </p:spPr>
      </p:pic>
      <p:pic>
        <p:nvPicPr>
          <p:cNvPr id="8" name="图片 7" descr="1 (12)"/>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4"/>
          <a:stretch>
            <a:fillRect/>
          </a:stretch>
        </p:blipFill>
        <p:spPr>
          <a:xfrm>
            <a:off x="0" y="6137910"/>
            <a:ext cx="720090" cy="720090"/>
          </a:xfrm>
          <a:prstGeom prst="rect">
            <a:avLst/>
          </a:prstGeom>
        </p:spPr>
      </p:pic>
      <p:pic>
        <p:nvPicPr>
          <p:cNvPr id="7" name="图片 6" descr="1 (12)"/>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1"/>
            </p:custDataLst>
          </p:nvPr>
        </p:nvPicPr>
        <p:blipFill>
          <a:blip r:embed="rId4"/>
          <a:stretch>
            <a:fillRect/>
          </a:stretch>
        </p:blipFill>
        <p:spPr>
          <a:xfrm>
            <a:off x="0" y="6137910"/>
            <a:ext cx="720090" cy="720090"/>
          </a:xfrm>
          <a:prstGeom prst="rect">
            <a:avLst/>
          </a:prstGeom>
        </p:spPr>
      </p:pic>
      <p:pic>
        <p:nvPicPr>
          <p:cNvPr id="2" name="图片 1" descr="1 (12)"/>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1"/>
            </p:custDataLst>
          </p:nvPr>
        </p:nvPicPr>
        <p:blipFill>
          <a:blip r:embed="rId4"/>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6" name="标题 1"/>
          <p:cNvSpPr>
            <a:spLocks noGrp="1"/>
          </p:cNvSpPr>
          <p:nvPr>
            <p:ph type="title" hasCustomPrompt="1"/>
            <p:custDataLst>
              <p:tags r:id="rId2"/>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8"/>
          <a:stretch>
            <a:fillRect/>
          </a:stretch>
        </p:blipFill>
        <p:spPr>
          <a:xfrm>
            <a:off x="0" y="6137910"/>
            <a:ext cx="720090" cy="720090"/>
          </a:xfrm>
          <a:prstGeom prst="rect">
            <a:avLst/>
          </a:prstGeom>
        </p:spPr>
      </p:pic>
      <p:pic>
        <p:nvPicPr>
          <p:cNvPr id="6" name="图片 5" descr="1 (12)"/>
          <p:cNvPicPr>
            <a:picLocks noChangeAspect="1"/>
          </p:cNvPicPr>
          <p:nvPr>
            <p:custDataLst>
              <p:tags r:id="rId2"/>
            </p:custDataLst>
          </p:nvPr>
        </p:nvPicPr>
        <p:blipFill>
          <a:blip r:embed="rId9"/>
          <a:stretch>
            <a:fillRect/>
          </a:stretch>
        </p:blipFill>
        <p:spPr>
          <a:xfrm>
            <a:off x="11471910" y="0"/>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1)"/>
          <p:cNvPicPr>
            <a:picLocks noChangeAspect="1"/>
          </p:cNvPicPr>
          <p:nvPr>
            <p:custDataLst>
              <p:tags r:id="rId2"/>
            </p:custDataLst>
          </p:nvPr>
        </p:nvPicPr>
        <p:blipFill>
          <a:blip r:embed="rId10"/>
          <a:stretch>
            <a:fillRect/>
          </a:stretch>
        </p:blipFill>
        <p:spPr>
          <a:xfrm>
            <a:off x="0" y="0"/>
            <a:ext cx="720090" cy="720090"/>
          </a:xfrm>
          <a:prstGeom prst="rect">
            <a:avLst/>
          </a:prstGeom>
        </p:spPr>
      </p:pic>
      <p:pic>
        <p:nvPicPr>
          <p:cNvPr id="6" name="图片 5" descr="1 (12)"/>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1)"/>
          <p:cNvPicPr>
            <a:picLocks noChangeAspect="1"/>
          </p:cNvPicPr>
          <p:nvPr>
            <p:custDataLst>
              <p:tags r:id="rId2"/>
            </p:custDataLst>
          </p:nvPr>
        </p:nvPicPr>
        <p:blipFill>
          <a:blip r:embed="rId11"/>
          <a:stretch>
            <a:fillRect/>
          </a:stretch>
        </p:blipFill>
        <p:spPr>
          <a:xfrm>
            <a:off x="0" y="-10800"/>
            <a:ext cx="720090" cy="720090"/>
          </a:xfrm>
          <a:prstGeom prst="rect">
            <a:avLst/>
          </a:prstGeom>
        </p:spPr>
      </p:pic>
      <p:pic>
        <p:nvPicPr>
          <p:cNvPr id="6" name="图片 5" descr="1 (12)"/>
          <p:cNvPicPr>
            <a:picLocks noChangeAspect="1"/>
          </p:cNvPicPr>
          <p:nvPr>
            <p:custDataLst>
              <p:tags r:id="rId3"/>
            </p:custDataLst>
          </p:nvPr>
        </p:nvPicPr>
        <p:blipFill>
          <a:blip r:embed="rId12"/>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1)"/>
          <p:cNvPicPr>
            <a:picLocks noChangeAspect="1"/>
          </p:cNvPicPr>
          <p:nvPr>
            <p:custDataLst>
              <p:tags r:id="rId2"/>
            </p:custDataLst>
          </p:nvPr>
        </p:nvPicPr>
        <p:blipFill>
          <a:blip r:embed="rId11"/>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12"/>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1)"/>
          <p:cNvPicPr>
            <a:picLocks noChangeAspect="1"/>
          </p:cNvPicPr>
          <p:nvPr>
            <p:custDataLst>
              <p:tags r:id="rId2"/>
            </p:custDataLst>
          </p:nvPr>
        </p:nvPicPr>
        <p:blipFill>
          <a:blip r:embed="rId11"/>
          <a:stretch>
            <a:fillRect/>
          </a:stretch>
        </p:blipFill>
        <p:spPr>
          <a:xfrm>
            <a:off x="0" y="0"/>
            <a:ext cx="720090" cy="720090"/>
          </a:xfrm>
          <a:prstGeom prst="rect">
            <a:avLst/>
          </a:prstGeom>
        </p:spPr>
      </p:pic>
      <p:pic>
        <p:nvPicPr>
          <p:cNvPr id="6" name="图片 5" descr="1 (12)"/>
          <p:cNvPicPr>
            <a:picLocks noChangeAspect="1"/>
          </p:cNvPicPr>
          <p:nvPr>
            <p:custDataLst>
              <p:tags r:id="rId3"/>
            </p:custDataLst>
          </p:nvPr>
        </p:nvPicPr>
        <p:blipFill>
          <a:blip r:embed="rId12"/>
          <a:stretch>
            <a:fillRect/>
          </a:stretch>
        </p:blipFill>
        <p:spPr>
          <a:xfrm>
            <a:off x="11471910" y="-5379"/>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1)"/>
          <p:cNvPicPr>
            <a:picLocks noChangeAspect="1"/>
          </p:cNvPicPr>
          <p:nvPr>
            <p:custDataLst>
              <p:tags r:id="rId2"/>
            </p:custDataLst>
          </p:nvPr>
        </p:nvPicPr>
        <p:blipFill>
          <a:blip r:embed="rId13"/>
          <a:stretch>
            <a:fillRect/>
          </a:stretch>
        </p:blipFill>
        <p:spPr>
          <a:xfrm>
            <a:off x="11469510" y="-10800"/>
            <a:ext cx="720090" cy="720090"/>
          </a:xfrm>
          <a:prstGeom prst="rect">
            <a:avLst/>
          </a:prstGeom>
        </p:spPr>
      </p:pic>
      <p:pic>
        <p:nvPicPr>
          <p:cNvPr id="6" name="图片 5" descr="1 (12)"/>
          <p:cNvPicPr>
            <a:picLocks noChangeAspect="1"/>
          </p:cNvPicPr>
          <p:nvPr>
            <p:custDataLst>
              <p:tags r:id="rId3"/>
            </p:custDataLst>
          </p:nvPr>
        </p:nvPicPr>
        <p:blipFill>
          <a:blip r:embed="rId14"/>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1)"/>
          <p:cNvPicPr>
            <a:picLocks noChangeAspect="1"/>
          </p:cNvPicPr>
          <p:nvPr>
            <p:custDataLst>
              <p:tags r:id="rId2"/>
            </p:custDataLst>
          </p:nvPr>
        </p:nvPicPr>
        <p:blipFill>
          <a:blip r:embed="rId10"/>
          <a:stretch>
            <a:fillRect/>
          </a:stretch>
        </p:blipFill>
        <p:spPr>
          <a:xfrm>
            <a:off x="10438461" y="5104461"/>
            <a:ext cx="1753527" cy="1753527"/>
          </a:xfrm>
          <a:prstGeom prst="rect">
            <a:avLst/>
          </a:prstGeom>
        </p:spPr>
      </p:pic>
      <p:pic>
        <p:nvPicPr>
          <p:cNvPr id="6" name="图片 5" descr="1 (12)"/>
          <p:cNvPicPr>
            <a:picLocks noChangeAspect="1"/>
          </p:cNvPicPr>
          <p:nvPr>
            <p:custDataLst>
              <p:tags r:id="rId3"/>
            </p:custDataLst>
          </p:nvPr>
        </p:nvPicPr>
        <p:blipFill>
          <a:blip r:embed="rId11"/>
          <a:stretch>
            <a:fillRect/>
          </a:stretch>
        </p:blipFill>
        <p:spPr>
          <a:xfrm>
            <a:off x="0" y="-10802"/>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tags" Target="../tags/tag188.xml"/><Relationship Id="rId7" Type="http://schemas.openxmlformats.org/officeDocument/2006/relationships/image" Target="../media/image3.png"/><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189.xml"/></Relationships>
</file>

<file path=ppt/slides/_rels/slide11.xml.rels><?xml version="1.0" encoding="UTF-8" standalone="yes"?>
<Relationships xmlns="http://schemas.openxmlformats.org/package/2006/relationships"><Relationship Id="rId3" Type="http://schemas.openxmlformats.org/officeDocument/2006/relationships/tags" Target="../tags/tag192.xml"/><Relationship Id="rId7"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193.xml"/></Relationships>
</file>

<file path=ppt/slides/_rels/slide12.xml.rels><?xml version="1.0" encoding="UTF-8" standalone="yes"?>
<Relationships xmlns="http://schemas.openxmlformats.org/package/2006/relationships"><Relationship Id="rId3" Type="http://schemas.openxmlformats.org/officeDocument/2006/relationships/tags" Target="../tags/tag196.xml"/><Relationship Id="rId7" Type="http://schemas.openxmlformats.org/officeDocument/2006/relationships/image" Target="../media/image3.png"/><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197.xml"/></Relationships>
</file>

<file path=ppt/slides/_rels/slide13.xml.rels><?xml version="1.0" encoding="UTF-8" standalone="yes"?>
<Relationships xmlns="http://schemas.openxmlformats.org/package/2006/relationships"><Relationship Id="rId3" Type="http://schemas.openxmlformats.org/officeDocument/2006/relationships/tags" Target="../tags/tag200.xml"/><Relationship Id="rId7"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201.xml"/></Relationships>
</file>

<file path=ppt/slides/_rels/slide14.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4"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2.xml"/><Relationship Id="rId1" Type="http://schemas.openxmlformats.org/officeDocument/2006/relationships/tags" Target="../tags/tag151.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55.xml"/><Relationship Id="rId7" Type="http://schemas.openxmlformats.org/officeDocument/2006/relationships/image" Target="../media/image2.png"/><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slideLayout" Target="../slideLayouts/slideLayout18.xml"/><Relationship Id="rId5" Type="http://schemas.openxmlformats.org/officeDocument/2006/relationships/tags" Target="../tags/tag157.xml"/><Relationship Id="rId4" Type="http://schemas.openxmlformats.org/officeDocument/2006/relationships/tags" Target="../tags/tag156.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60.xml"/><Relationship Id="rId7" Type="http://schemas.openxmlformats.org/officeDocument/2006/relationships/image" Target="../media/image2.pn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slideLayout" Target="../slideLayouts/slideLayout18.xml"/><Relationship Id="rId5" Type="http://schemas.openxmlformats.org/officeDocument/2006/relationships/tags" Target="../tags/tag162.xml"/><Relationship Id="rId4" Type="http://schemas.openxmlformats.org/officeDocument/2006/relationships/tags" Target="../tags/tag161.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65.xml"/><Relationship Id="rId7" Type="http://schemas.openxmlformats.org/officeDocument/2006/relationships/image" Target="../media/image2.png"/><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Layout" Target="../slideLayouts/slideLayout18.xml"/><Relationship Id="rId5" Type="http://schemas.openxmlformats.org/officeDocument/2006/relationships/tags" Target="../tags/tag167.xml"/><Relationship Id="rId4" Type="http://schemas.openxmlformats.org/officeDocument/2006/relationships/tags" Target="../tags/tag166.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70.xml"/><Relationship Id="rId7" Type="http://schemas.openxmlformats.org/officeDocument/2006/relationships/image" Target="../media/image2.png"/><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slideLayout" Target="../slideLayouts/slideLayout18.xml"/><Relationship Id="rId5" Type="http://schemas.openxmlformats.org/officeDocument/2006/relationships/tags" Target="../tags/tag172.xml"/><Relationship Id="rId4" Type="http://schemas.openxmlformats.org/officeDocument/2006/relationships/tags" Target="../tags/tag171.xml"/></Relationships>
</file>

<file path=ppt/slides/_rels/slide7.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image" Target="../media/image3.png"/><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176.xml"/></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79.xml"/><Relationship Id="rId7" Type="http://schemas.openxmlformats.org/officeDocument/2006/relationships/image" Target="../media/image2.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Layout" Target="../slideLayouts/slideLayout18.xml"/><Relationship Id="rId5" Type="http://schemas.openxmlformats.org/officeDocument/2006/relationships/tags" Target="../tags/tag181.xml"/><Relationship Id="rId4" Type="http://schemas.openxmlformats.org/officeDocument/2006/relationships/tags" Target="../tags/tag180.xml"/></Relationships>
</file>

<file path=ppt/slides/_rels/slide9.xml.rels><?xml version="1.0" encoding="UTF-8" standalone="yes"?>
<Relationships xmlns="http://schemas.openxmlformats.org/package/2006/relationships"><Relationship Id="rId3" Type="http://schemas.openxmlformats.org/officeDocument/2006/relationships/tags" Target="../tags/tag184.xml"/><Relationship Id="rId7" Type="http://schemas.openxmlformats.org/officeDocument/2006/relationships/image" Target="../media/image3.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18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597455" y="2853170"/>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64005" cy="315278"/>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主讲人：沈丽媛</a:t>
              </a:r>
            </a:p>
          </p:txBody>
        </p:sp>
        <p:grpSp>
          <p:nvGrpSpPr>
            <p:cNvPr id="31" name="组合 30"/>
            <p:cNvGrpSpPr/>
            <p:nvPr/>
          </p:nvGrpSpPr>
          <p:grpSpPr>
            <a:xfrm>
              <a:off x="1038446" y="2956676"/>
              <a:ext cx="8098511" cy="437674"/>
              <a:chOff x="1391685" y="2870349"/>
              <a:chExt cx="6073883" cy="328255"/>
            </a:xfrm>
          </p:grpSpPr>
          <p:sp>
            <p:nvSpPr>
              <p:cNvPr id="32" name="矩形 31"/>
              <p:cNvSpPr/>
              <p:nvPr/>
            </p:nvSpPr>
            <p:spPr>
              <a:xfrm>
                <a:off x="2303859" y="2870349"/>
                <a:ext cx="4185842" cy="328255"/>
              </a:xfrm>
              <a:prstGeom prst="rect">
                <a:avLst/>
              </a:prstGeom>
            </p:spPr>
            <p:txBody>
              <a:bodyPr wrap="square">
                <a:spAutoFit/>
              </a:bodyPr>
              <a:lstStyle/>
              <a:p>
                <a:pPr algn="ctr"/>
                <a:r>
                  <a:rPr lang="zh-CN" sz="3200" b="1" dirty="0">
                    <a:solidFill>
                      <a:schemeClr val="bg1"/>
                    </a:solidFill>
                    <a:latin typeface="微软雅黑" panose="020B0503020204020204" charset="-122"/>
                    <a:ea typeface="微软雅黑" panose="020B0503020204020204" charset="-122"/>
                  </a:rPr>
                  <a:t>《保险基础与实务》</a:t>
                </a: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874057" y="1132248"/>
            <a:ext cx="10443886" cy="1323439"/>
          </a:xfrm>
          <a:prstGeom prst="rect">
            <a:avLst/>
          </a:prstGeom>
          <a:noFill/>
        </p:spPr>
        <p:txBody>
          <a:bodyPr wrap="none" rtlCol="0">
            <a:spAutoFit/>
          </a:bodyPr>
          <a:lstStyle/>
          <a:p>
            <a:pPr algn="r"/>
            <a:r>
              <a:rPr lang="zh-CN" altLang="en-US" sz="8000" b="1" dirty="0">
                <a:solidFill>
                  <a:srgbClr val="376092"/>
                </a:solidFill>
                <a:latin typeface="微软雅黑" panose="020B0503020204020204" charset="-122"/>
                <a:ea typeface="微软雅黑" panose="020B0503020204020204" charset="-122"/>
              </a:rPr>
              <a:t>项目四：财产保险初探</a:t>
            </a:r>
            <a:endParaRPr lang="zh-CN" sz="8000" b="1" dirty="0">
              <a:solidFill>
                <a:srgbClr val="37609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270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6"/>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7"/>
          <a:stretch>
            <a:fillRect/>
          </a:stretch>
        </p:blipFill>
        <p:spPr>
          <a:xfrm>
            <a:off x="11471910" y="0"/>
            <a:ext cx="720090" cy="720090"/>
          </a:xfrm>
          <a:prstGeom prst="rect">
            <a:avLst/>
          </a:prstGeom>
        </p:spPr>
      </p:pic>
      <p:sp>
        <p:nvSpPr>
          <p:cNvPr id="2" name="标题 1"/>
          <p:cNvSpPr>
            <a:spLocks noGrp="1"/>
          </p:cNvSpPr>
          <p:nvPr>
            <p:custDataLst>
              <p:tags r:id="rId4"/>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一、财产损失保险</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工程保险</a:t>
            </a: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000000"/>
                </a:solidFill>
                <a:latin typeface="微软雅黑" panose="020B0503020204020204" charset="-122"/>
                <a:ea typeface="微软雅黑" panose="020B0503020204020204" charset="-122"/>
                <a:sym typeface="+mn-ea"/>
              </a:rPr>
              <a:t>工程保险是指保险人承保各类工程项目</a:t>
            </a:r>
            <a:r>
              <a:rPr lang="zh-CN" altLang="en-US">
                <a:solidFill>
                  <a:srgbClr val="FF0000"/>
                </a:solidFill>
                <a:latin typeface="微软雅黑" panose="020B0503020204020204" charset="-122"/>
                <a:ea typeface="微软雅黑" panose="020B0503020204020204" charset="-122"/>
                <a:sym typeface="+mn-ea"/>
              </a:rPr>
              <a:t>在建设和施工过程中</a:t>
            </a:r>
            <a:r>
              <a:rPr lang="zh-CN" altLang="en-US">
                <a:solidFill>
                  <a:srgbClr val="000000"/>
                </a:solidFill>
                <a:latin typeface="微软雅黑" panose="020B0503020204020204" charset="-122"/>
                <a:ea typeface="微软雅黑" panose="020B0503020204020204" charset="-122"/>
                <a:sym typeface="+mn-ea"/>
              </a:rPr>
              <a:t>，因灾害事故发生造成的</a:t>
            </a:r>
            <a:r>
              <a:rPr lang="zh-CN" altLang="en-US">
                <a:solidFill>
                  <a:srgbClr val="FF0000"/>
                </a:solidFill>
                <a:latin typeface="微软雅黑" panose="020B0503020204020204" charset="-122"/>
                <a:ea typeface="微软雅黑" panose="020B0503020204020204" charset="-122"/>
                <a:sym typeface="+mn-ea"/>
              </a:rPr>
              <a:t>损失、费用和责任</a:t>
            </a:r>
            <a:r>
              <a:rPr lang="zh-CN" altLang="en-US">
                <a:solidFill>
                  <a:srgbClr val="000000"/>
                </a:solidFill>
                <a:latin typeface="微软雅黑" panose="020B0503020204020204" charset="-122"/>
                <a:ea typeface="微软雅黑" panose="020B0503020204020204" charset="-122"/>
                <a:sym typeface="+mn-ea"/>
              </a:rPr>
              <a:t>的保险。</a:t>
            </a:r>
          </a:p>
          <a:p>
            <a:r>
              <a:rPr lang="zh-CN" altLang="en-US">
                <a:solidFill>
                  <a:srgbClr val="000000"/>
                </a:solidFill>
                <a:latin typeface="微软雅黑" panose="020B0503020204020204" charset="-122"/>
                <a:ea typeface="微软雅黑" panose="020B0503020204020204" charset="-122"/>
                <a:sym typeface="+mn-ea"/>
              </a:rPr>
              <a:t>工程保险是一种包括财产损失保险和责任保险在内的综合性保险，分为</a:t>
            </a:r>
            <a:r>
              <a:rPr lang="zh-CN" altLang="en-US">
                <a:solidFill>
                  <a:srgbClr val="FF0000"/>
                </a:solidFill>
                <a:latin typeface="微软雅黑" panose="020B0503020204020204" charset="-122"/>
                <a:ea typeface="微软雅黑" panose="020B0503020204020204" charset="-122"/>
                <a:sym typeface="+mn-ea"/>
              </a:rPr>
              <a:t>建筑工程</a:t>
            </a:r>
            <a:r>
              <a:rPr lang="zh-CN" altLang="en-US">
                <a:solidFill>
                  <a:srgbClr val="000000"/>
                </a:solidFill>
                <a:latin typeface="微软雅黑" panose="020B0503020204020204" charset="-122"/>
                <a:ea typeface="微软雅黑" panose="020B0503020204020204" charset="-122"/>
                <a:sym typeface="+mn-ea"/>
              </a:rPr>
              <a:t>保险、</a:t>
            </a:r>
            <a:r>
              <a:rPr lang="zh-CN" altLang="en-US">
                <a:solidFill>
                  <a:srgbClr val="FF0000"/>
                </a:solidFill>
                <a:latin typeface="微软雅黑" panose="020B0503020204020204" charset="-122"/>
                <a:ea typeface="微软雅黑" panose="020B0503020204020204" charset="-122"/>
                <a:sym typeface="+mn-ea"/>
              </a:rPr>
              <a:t>安装工程</a:t>
            </a:r>
            <a:r>
              <a:rPr lang="zh-CN" altLang="en-US">
                <a:solidFill>
                  <a:srgbClr val="000000"/>
                </a:solidFill>
                <a:latin typeface="微软雅黑" panose="020B0503020204020204" charset="-122"/>
                <a:ea typeface="微软雅黑" panose="020B0503020204020204" charset="-122"/>
                <a:sym typeface="+mn-ea"/>
              </a:rPr>
              <a:t>保险和</a:t>
            </a:r>
            <a:r>
              <a:rPr lang="zh-CN" altLang="en-US">
                <a:solidFill>
                  <a:srgbClr val="FF0000"/>
                </a:solidFill>
                <a:latin typeface="微软雅黑" panose="020B0503020204020204" charset="-122"/>
                <a:ea typeface="微软雅黑" panose="020B0503020204020204" charset="-122"/>
                <a:sym typeface="+mn-ea"/>
              </a:rPr>
              <a:t>科技工程</a:t>
            </a:r>
            <a:r>
              <a:rPr lang="zh-CN" altLang="en-US">
                <a:solidFill>
                  <a:srgbClr val="000000"/>
                </a:solidFill>
                <a:latin typeface="微软雅黑" panose="020B0503020204020204" charset="-122"/>
                <a:ea typeface="微软雅黑" panose="020B0503020204020204" charset="-122"/>
                <a:sym typeface="+mn-ea"/>
              </a:rPr>
              <a:t>保险。</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6"/>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7"/>
          <a:stretch>
            <a:fillRect/>
          </a:stretch>
        </p:blipFill>
        <p:spPr>
          <a:xfrm>
            <a:off x="11471910" y="0"/>
            <a:ext cx="720090" cy="720090"/>
          </a:xfrm>
          <a:prstGeom prst="rect">
            <a:avLst/>
          </a:prstGeom>
        </p:spPr>
      </p:pic>
      <p:sp>
        <p:nvSpPr>
          <p:cNvPr id="2" name="标题 1"/>
          <p:cNvSpPr>
            <a:spLocks noGrp="1"/>
          </p:cNvSpPr>
          <p:nvPr>
            <p:custDataLst>
              <p:tags r:id="rId4"/>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一、财产损失保险</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农业保险</a:t>
            </a: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000000"/>
                </a:solidFill>
                <a:latin typeface="微软雅黑" panose="020B0503020204020204" charset="-122"/>
                <a:ea typeface="微软雅黑" panose="020B0503020204020204" charset="-122"/>
                <a:sym typeface="+mn-ea"/>
              </a:rPr>
              <a:t>农业保险是指保险人承保</a:t>
            </a:r>
            <a:r>
              <a:rPr lang="zh-CN" altLang="en-US">
                <a:solidFill>
                  <a:srgbClr val="FF0000"/>
                </a:solidFill>
                <a:latin typeface="微软雅黑" panose="020B0503020204020204" charset="-122"/>
                <a:ea typeface="微软雅黑" panose="020B0503020204020204" charset="-122"/>
                <a:sym typeface="+mn-ea"/>
              </a:rPr>
              <a:t>种植业</a:t>
            </a:r>
            <a:r>
              <a:rPr lang="zh-CN" altLang="en-US">
                <a:solidFill>
                  <a:srgbClr val="000000"/>
                </a:solidFill>
                <a:latin typeface="微软雅黑" panose="020B0503020204020204" charset="-122"/>
                <a:ea typeface="微软雅黑" panose="020B0503020204020204" charset="-122"/>
                <a:sym typeface="+mn-ea"/>
              </a:rPr>
              <a:t>、</a:t>
            </a:r>
            <a:r>
              <a:rPr lang="zh-CN" altLang="en-US">
                <a:solidFill>
                  <a:srgbClr val="FF0000"/>
                </a:solidFill>
                <a:latin typeface="微软雅黑" panose="020B0503020204020204" charset="-122"/>
                <a:ea typeface="微软雅黑" panose="020B0503020204020204" charset="-122"/>
                <a:sym typeface="+mn-ea"/>
              </a:rPr>
              <a:t>养殖业</a:t>
            </a:r>
            <a:r>
              <a:rPr lang="zh-CN" altLang="en-US">
                <a:solidFill>
                  <a:srgbClr val="000000"/>
                </a:solidFill>
                <a:latin typeface="微软雅黑" panose="020B0503020204020204" charset="-122"/>
                <a:ea typeface="微软雅黑" panose="020B0503020204020204" charset="-122"/>
                <a:sym typeface="+mn-ea"/>
              </a:rPr>
              <a:t>保险标的因灾害事故的发生面遭受经济损失的保险。</a:t>
            </a:r>
          </a:p>
          <a:p>
            <a:r>
              <a:rPr lang="zh-CN" altLang="en-US">
                <a:solidFill>
                  <a:srgbClr val="000000"/>
                </a:solidFill>
                <a:latin typeface="微软雅黑" panose="020B0503020204020204" charset="-122"/>
                <a:ea typeface="微软雅黑" panose="020B0503020204020204" charset="-122"/>
                <a:sym typeface="+mn-ea"/>
              </a:rPr>
              <a:t>按保险标的分类：</a:t>
            </a:r>
          </a:p>
          <a:p>
            <a:pPr marL="0" indent="225425">
              <a:buNone/>
            </a:pPr>
            <a:r>
              <a:rPr lang="zh-CN" altLang="en-US">
                <a:solidFill>
                  <a:srgbClr val="000000"/>
                </a:solidFill>
                <a:latin typeface="微软雅黑" panose="020B0503020204020204" charset="-122"/>
                <a:ea typeface="微软雅黑" panose="020B0503020204020204" charset="-122"/>
                <a:sym typeface="+mn-ea"/>
              </a:rPr>
              <a:t>种植业保险可分为农作物保险和林木保险；</a:t>
            </a:r>
          </a:p>
          <a:p>
            <a:pPr marL="0" indent="225425">
              <a:buNone/>
            </a:pPr>
            <a:r>
              <a:rPr lang="zh-CN" altLang="en-US">
                <a:solidFill>
                  <a:srgbClr val="000000"/>
                </a:solidFill>
                <a:latin typeface="微软雅黑" panose="020B0503020204020204" charset="-122"/>
                <a:ea typeface="微软雅黑" panose="020B0503020204020204" charset="-122"/>
                <a:sym typeface="+mn-ea"/>
              </a:rPr>
              <a:t>养殖业保险可分为畜牧保险和水产养殖保险，也可以细分为大牲畜保险、中小家畜家商保险、畜牧保险、淡水养殖保险和海水养殖保险。</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6"/>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7"/>
          <a:stretch>
            <a:fillRect/>
          </a:stretch>
        </p:blipFill>
        <p:spPr>
          <a:xfrm>
            <a:off x="11471910" y="0"/>
            <a:ext cx="720090" cy="720090"/>
          </a:xfrm>
          <a:prstGeom prst="rect">
            <a:avLst/>
          </a:prstGeom>
        </p:spPr>
      </p:pic>
      <p:sp>
        <p:nvSpPr>
          <p:cNvPr id="2" name="标题 1"/>
          <p:cNvSpPr>
            <a:spLocks noGrp="1"/>
          </p:cNvSpPr>
          <p:nvPr>
            <p:custDataLst>
              <p:tags r:id="rId4"/>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sym typeface="+mn-ea"/>
              </a:rPr>
              <a:t>二、</a:t>
            </a:r>
            <a:r>
              <a:rPr>
                <a:solidFill>
                  <a:schemeClr val="dk1">
                    <a:lumMod val="85000"/>
                    <a:lumOff val="15000"/>
                  </a:schemeClr>
                </a:solidFill>
                <a:latin typeface="微软雅黑" panose="020B0503020204020204" charset="-122"/>
                <a:ea typeface="微软雅黑" panose="020B0503020204020204" charset="-122"/>
                <a:sym typeface="+mn-ea"/>
              </a:rPr>
              <a:t>责任保险</a:t>
            </a: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责任保险是以被保险人(致害人) </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依法承担</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的</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对第三者</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(受害人)的</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民事赔偿责任</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为保险标的的保险。</a:t>
            </a:r>
          </a:p>
          <a:p>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根据业务内容的不同，责任保险可以分为</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公众责任</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保险、</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产品责任</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保险、</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雇主责任</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保险、</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职业责任</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保险和</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第三者责任</a:t>
            </a:r>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保险五类业务。</a:t>
            </a:r>
          </a:p>
          <a:p>
            <a:r>
              <a:rPr lang="zh-CN" altLang="en-US">
                <a:solidFill>
                  <a:srgbClr val="000000"/>
                </a:solidFill>
                <a:latin typeface="微软雅黑" panose="020B0503020204020204" charset="-122"/>
                <a:ea typeface="微软雅黑" panose="020B0503020204020204" charset="-122"/>
                <a:cs typeface="微软雅黑" panose="020B0503020204020204" charset="-122"/>
                <a:sym typeface="+mn-ea"/>
              </a:rPr>
              <a:t>其中每一类业务又由若干具体的险种构成。例如，公众责任保险就包括场所责任保险、承包人责任保险和承运人责任保险等。这种分类是责任保险最常见的分类方法也是责任保险业务经营的基本依据。</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6"/>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7"/>
          <a:stretch>
            <a:fillRect/>
          </a:stretch>
        </p:blipFill>
        <p:spPr>
          <a:xfrm>
            <a:off x="11471910" y="0"/>
            <a:ext cx="720090" cy="720090"/>
          </a:xfrm>
          <a:prstGeom prst="rect">
            <a:avLst/>
          </a:prstGeom>
        </p:spPr>
      </p:pic>
      <p:sp>
        <p:nvSpPr>
          <p:cNvPr id="2" name="标题 1"/>
          <p:cNvSpPr>
            <a:spLocks noGrp="1"/>
          </p:cNvSpPr>
          <p:nvPr>
            <p:custDataLst>
              <p:tags r:id="rId4"/>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sym typeface="+mn-ea"/>
              </a:rPr>
              <a:t>三、</a:t>
            </a:r>
            <a:r>
              <a:rPr>
                <a:solidFill>
                  <a:schemeClr val="dk1">
                    <a:lumMod val="85000"/>
                    <a:lumOff val="15000"/>
                  </a:schemeClr>
                </a:solidFill>
                <a:latin typeface="微软雅黑" panose="020B0503020204020204" charset="-122"/>
                <a:ea typeface="微软雅黑" panose="020B0503020204020204" charset="-122"/>
                <a:sym typeface="+mn-ea"/>
              </a:rPr>
              <a:t>信用</a:t>
            </a:r>
            <a:r>
              <a:rPr lang="zh-CN">
                <a:solidFill>
                  <a:schemeClr val="dk1">
                    <a:lumMod val="85000"/>
                    <a:lumOff val="15000"/>
                  </a:schemeClr>
                </a:solidFill>
                <a:latin typeface="微软雅黑" panose="020B0503020204020204" charset="-122"/>
                <a:ea typeface="微软雅黑" panose="020B0503020204020204" charset="-122"/>
                <a:sym typeface="+mn-ea"/>
              </a:rPr>
              <a:t>与</a:t>
            </a:r>
            <a:r>
              <a:rPr>
                <a:solidFill>
                  <a:schemeClr val="dk1">
                    <a:lumMod val="85000"/>
                    <a:lumOff val="15000"/>
                  </a:schemeClr>
                </a:solidFill>
                <a:latin typeface="微软雅黑" panose="020B0503020204020204" charset="-122"/>
                <a:ea typeface="微软雅黑" panose="020B0503020204020204" charset="-122"/>
                <a:sym typeface="+mn-ea"/>
              </a:rPr>
              <a:t>保证保险</a:t>
            </a: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000000"/>
                </a:solidFill>
                <a:latin typeface="微软雅黑" panose="020B0503020204020204" charset="-122"/>
                <a:ea typeface="微软雅黑" panose="020B0503020204020204" charset="-122"/>
                <a:sym typeface="+mn-ea"/>
              </a:rPr>
              <a:t>信用保证保险是指由保险人作为保证人向权利人提供担保的一类保险业务。当被保证人的作为或不作为致使权利人遭受经济损失时，保险人负经济赔偿责任。</a:t>
            </a:r>
          </a:p>
          <a:p>
            <a:r>
              <a:rPr lang="zh-CN" altLang="en-US">
                <a:solidFill>
                  <a:srgbClr val="000000"/>
                </a:solidFill>
                <a:latin typeface="微软雅黑" panose="020B0503020204020204" charset="-122"/>
                <a:ea typeface="微软雅黑" panose="020B0503020204020204" charset="-122"/>
                <a:sym typeface="+mn-ea"/>
              </a:rPr>
              <a:t>信用保证保险分两类，一类是</a:t>
            </a:r>
            <a:r>
              <a:rPr lang="zh-CN" altLang="en-US">
                <a:solidFill>
                  <a:srgbClr val="FF0000"/>
                </a:solidFill>
                <a:latin typeface="微软雅黑" panose="020B0503020204020204" charset="-122"/>
                <a:ea typeface="微软雅黑" panose="020B0503020204020204" charset="-122"/>
                <a:sym typeface="+mn-ea"/>
              </a:rPr>
              <a:t>保证保险</a:t>
            </a:r>
            <a:r>
              <a:rPr lang="zh-CN" altLang="en-US">
                <a:solidFill>
                  <a:srgbClr val="000000"/>
                </a:solidFill>
                <a:latin typeface="微软雅黑" panose="020B0503020204020204" charset="-122"/>
                <a:ea typeface="微软雅黑" panose="020B0503020204020204" charset="-122"/>
                <a:sym typeface="+mn-ea"/>
              </a:rPr>
              <a:t>，另一类是</a:t>
            </a:r>
            <a:r>
              <a:rPr lang="zh-CN" altLang="en-US">
                <a:solidFill>
                  <a:srgbClr val="FF0000"/>
                </a:solidFill>
                <a:latin typeface="微软雅黑" panose="020B0503020204020204" charset="-122"/>
                <a:ea typeface="微软雅黑" panose="020B0503020204020204" charset="-122"/>
                <a:sym typeface="+mn-ea"/>
              </a:rPr>
              <a:t>信用保险</a:t>
            </a:r>
            <a:r>
              <a:rPr lang="zh-CN" altLang="en-US">
                <a:solidFill>
                  <a:srgbClr val="000000"/>
                </a:solidFill>
                <a:latin typeface="微软雅黑" panose="020B0503020204020204" charset="-122"/>
                <a:ea typeface="微软雅黑" panose="020B0503020204020204" charset="-122"/>
                <a:sym typeface="+mn-ea"/>
              </a:rPr>
              <a:t>，</a:t>
            </a:r>
            <a:r>
              <a:rPr lang="zh-CN" altLang="en-US">
                <a:solidFill>
                  <a:srgbClr val="FF0000"/>
                </a:solidFill>
                <a:latin typeface="微软雅黑" panose="020B0503020204020204" charset="-122"/>
                <a:ea typeface="微软雅黑" panose="020B0503020204020204" charset="-122"/>
                <a:sym typeface="+mn-ea"/>
              </a:rPr>
              <a:t>区别在于</a:t>
            </a:r>
            <a:r>
              <a:rPr lang="zh-CN" altLang="en-US" b="1">
                <a:solidFill>
                  <a:srgbClr val="FF0000"/>
                </a:solidFill>
                <a:latin typeface="微软雅黑" panose="020B0503020204020204" charset="-122"/>
                <a:ea typeface="微软雅黑" panose="020B0503020204020204" charset="-122"/>
                <a:sym typeface="+mn-ea"/>
              </a:rPr>
              <a:t>投保人</a:t>
            </a:r>
            <a:r>
              <a:rPr lang="zh-CN" altLang="en-US">
                <a:solidFill>
                  <a:srgbClr val="FF0000"/>
                </a:solidFill>
                <a:latin typeface="微软雅黑" panose="020B0503020204020204" charset="-122"/>
                <a:ea typeface="微软雅黑" panose="020B0503020204020204" charset="-122"/>
                <a:sym typeface="+mn-ea"/>
              </a:rPr>
              <a:t>的不同。</a:t>
            </a:r>
            <a:endParaRPr lang="zh-CN" altLang="en-US">
              <a:solidFill>
                <a:srgbClr val="000000"/>
              </a:solidFill>
              <a:latin typeface="微软雅黑" panose="020B0503020204020204" charset="-122"/>
              <a:ea typeface="微软雅黑" panose="020B0503020204020204" charset="-122"/>
              <a:sym typeface="+mn-ea"/>
            </a:endParaRPr>
          </a:p>
          <a:p>
            <a:pPr>
              <a:buFont typeface="Wingdings" panose="05000000000000000000" charset="0"/>
              <a:buChar char="ü"/>
            </a:pPr>
            <a:r>
              <a:rPr lang="zh-CN" altLang="en-US" b="1">
                <a:solidFill>
                  <a:srgbClr val="000000"/>
                </a:solidFill>
                <a:latin typeface="微软雅黑" panose="020B0503020204020204" charset="-122"/>
                <a:ea typeface="微软雅黑" panose="020B0503020204020204" charset="-122"/>
                <a:sym typeface="+mn-ea"/>
              </a:rPr>
              <a:t>信用</a:t>
            </a:r>
            <a:r>
              <a:rPr lang="zh-CN" altLang="en-US">
                <a:solidFill>
                  <a:srgbClr val="000000"/>
                </a:solidFill>
                <a:latin typeface="微软雅黑" panose="020B0503020204020204" charset="-122"/>
                <a:ea typeface="微软雅黑" panose="020B0503020204020204" charset="-122"/>
                <a:sym typeface="+mn-ea"/>
              </a:rPr>
              <a:t>保险的</a:t>
            </a:r>
            <a:r>
              <a:rPr lang="zh-CN" altLang="en-US">
                <a:solidFill>
                  <a:srgbClr val="FF0000"/>
                </a:solidFill>
                <a:latin typeface="微软雅黑" panose="020B0503020204020204" charset="-122"/>
                <a:ea typeface="微软雅黑" panose="020B0503020204020204" charset="-122"/>
                <a:sym typeface="+mn-ea"/>
              </a:rPr>
              <a:t>投保人是权利人</a:t>
            </a:r>
            <a:r>
              <a:rPr lang="zh-CN" altLang="en-US">
                <a:solidFill>
                  <a:srgbClr val="000000"/>
                </a:solidFill>
                <a:latin typeface="微软雅黑" panose="020B0503020204020204" charset="-122"/>
                <a:ea typeface="微软雅黑" panose="020B0503020204020204" charset="-122"/>
                <a:sym typeface="+mn-ea"/>
              </a:rPr>
              <a:t>，要求保险人担保义务人的信用。</a:t>
            </a:r>
          </a:p>
          <a:p>
            <a:pPr>
              <a:buFont typeface="Wingdings" panose="05000000000000000000" charset="0"/>
              <a:buChar char="ü"/>
            </a:pPr>
            <a:r>
              <a:rPr lang="zh-CN" altLang="en-US" b="1">
                <a:solidFill>
                  <a:srgbClr val="000000"/>
                </a:solidFill>
                <a:latin typeface="微软雅黑" panose="020B0503020204020204" charset="-122"/>
                <a:ea typeface="微软雅黑" panose="020B0503020204020204" charset="-122"/>
                <a:sym typeface="+mn-ea"/>
              </a:rPr>
              <a:t>保证</a:t>
            </a:r>
            <a:r>
              <a:rPr lang="zh-CN" altLang="en-US">
                <a:solidFill>
                  <a:srgbClr val="000000"/>
                </a:solidFill>
                <a:latin typeface="微软雅黑" panose="020B0503020204020204" charset="-122"/>
                <a:ea typeface="微软雅黑" panose="020B0503020204020204" charset="-122"/>
                <a:sym typeface="+mn-ea"/>
              </a:rPr>
              <a:t>保险的</a:t>
            </a:r>
            <a:r>
              <a:rPr lang="zh-CN" altLang="en-US">
                <a:solidFill>
                  <a:srgbClr val="FF0000"/>
                </a:solidFill>
                <a:latin typeface="微软雅黑" panose="020B0503020204020204" charset="-122"/>
                <a:ea typeface="微软雅黑" panose="020B0503020204020204" charset="-122"/>
                <a:sym typeface="+mn-ea"/>
              </a:rPr>
              <a:t>投保人是义务人自己</a:t>
            </a:r>
            <a:r>
              <a:rPr lang="zh-CN" altLang="en-US">
                <a:solidFill>
                  <a:srgbClr val="000000"/>
                </a:solidFill>
                <a:latin typeface="微软雅黑" panose="020B0503020204020204" charset="-122"/>
                <a:ea typeface="微软雅黑" panose="020B0503020204020204" charset="-122"/>
                <a:sym typeface="+mn-ea"/>
              </a:rPr>
              <a:t>，要求保险人向权利人担保自己的信用。</a:t>
            </a:r>
          </a:p>
          <a:p>
            <a:r>
              <a:rPr lang="zh-CN" altLang="en-US">
                <a:solidFill>
                  <a:srgbClr val="000000"/>
                </a:solidFill>
                <a:latin typeface="微软雅黑" panose="020B0503020204020204" charset="-122"/>
                <a:ea typeface="微软雅黑" panose="020B0503020204020204" charset="-122"/>
                <a:sym typeface="+mn-ea"/>
              </a:rPr>
              <a:t>信用保证保险主要有出口信用保险、确实保证保险、诚实保证保险、产品质量保证保险等。</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3"/>
            <p:custDataLst>
              <p:tags r:id="rId2"/>
            </p:custDataLst>
          </p:nvPr>
        </p:nvSpPr>
        <p:spPr>
          <a:xfrm>
            <a:off x="1911163" y="3552805"/>
            <a:ext cx="8368467" cy="835709"/>
          </a:xfrm>
        </p:spPr>
        <p:txBody>
          <a:bodyPr/>
          <a:lstStyle/>
          <a:p>
            <a:pPr marL="0" indent="0" algn="ctr">
              <a:lnSpc>
                <a:spcPct val="100000"/>
              </a:lnSpc>
              <a:spcBef>
                <a:spcPts val="0"/>
              </a:spcBef>
              <a:spcAft>
                <a:spcPts val="0"/>
              </a:spcAft>
              <a:buSzPct val="100000"/>
              <a:buNone/>
            </a:pPr>
            <a:r>
              <a:rPr lang="zh-CN" altLang="en-US" b="1">
                <a:solidFill>
                  <a:schemeClr val="dk1">
                    <a:lumMod val="65000"/>
                    <a:lumOff val="35000"/>
                  </a:schemeClr>
                </a:solidFill>
              </a:rPr>
              <a:t>沈丽媛</a:t>
            </a:r>
          </a:p>
        </p:txBody>
      </p:sp>
      <p:sp>
        <p:nvSpPr>
          <p:cNvPr id="5" name="标题 4"/>
          <p:cNvSpPr>
            <a:spLocks noGrp="1"/>
          </p:cNvSpPr>
          <p:nvPr>
            <p:ph type="ctrTitle" idx="2"/>
            <p:custDataLst>
              <p:tags r:id="rId3"/>
            </p:custDataLst>
          </p:nvPr>
        </p:nvSpPr>
        <p:spPr>
          <a:xfrm>
            <a:off x="2269939" y="1447780"/>
            <a:ext cx="8368467" cy="1230630"/>
          </a:xfrm>
        </p:spPr>
        <p:txBody>
          <a:bodyPr/>
          <a:lstStyle/>
          <a:p>
            <a:pPr marL="0" indent="0" algn="ctr">
              <a:lnSpc>
                <a:spcPct val="100000"/>
              </a:lnSpc>
              <a:spcBef>
                <a:spcPts val="0"/>
              </a:spcBef>
              <a:spcAft>
                <a:spcPts val="0"/>
              </a:spcAft>
              <a:buSzPct val="100000"/>
              <a:buNone/>
            </a:pPr>
            <a:r>
              <a:rPr lang="zh-CN" altLang="zh-CN" sz="7200">
                <a:solidFill>
                  <a:schemeClr val="accent1"/>
                </a:solidFill>
                <a:cs typeface="汉仪旗黑-85S" panose="00020600040101010101" pitchFamily="18" charset="-122"/>
              </a:rPr>
              <a:t>谢谢大家！</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2"/>
            <p:custDataLst>
              <p:tags r:id="rId2"/>
            </p:custDataLst>
          </p:nvPr>
        </p:nvSpPr>
        <p:spPr>
          <a:xfrm>
            <a:off x="1913069" y="1447780"/>
            <a:ext cx="8368467" cy="1230630"/>
          </a:xfrm>
        </p:spPr>
        <p:txBody>
          <a:bodyPr/>
          <a:lstStyle/>
          <a:p>
            <a:pPr marL="0" indent="0" algn="ctr">
              <a:lnSpc>
                <a:spcPct val="100000"/>
              </a:lnSpc>
              <a:spcBef>
                <a:spcPts val="0"/>
              </a:spcBef>
              <a:spcAft>
                <a:spcPts val="0"/>
              </a:spcAft>
              <a:buSzPct val="100000"/>
              <a:buNone/>
            </a:pPr>
            <a:r>
              <a:rPr lang="zh-CN" altLang="zh-CN" sz="7200">
                <a:solidFill>
                  <a:schemeClr val="accent1"/>
                </a:solidFill>
                <a:cs typeface="汉仪旗黑-85S" panose="00020600040101010101" pitchFamily="18" charset="-122"/>
              </a:rPr>
              <a:t>财产保险的分类</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7"/>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graphicFrame>
        <p:nvGraphicFramePr>
          <p:cNvPr id="4" name="表格 3"/>
          <p:cNvGraphicFramePr/>
          <p:nvPr>
            <p:custDataLst>
              <p:tags r:id="rId4"/>
            </p:custDataLst>
          </p:nvPr>
        </p:nvGraphicFramePr>
        <p:xfrm>
          <a:off x="215900" y="1141992"/>
          <a:ext cx="11760200" cy="5390515"/>
        </p:xfrm>
        <a:graphic>
          <a:graphicData uri="http://schemas.openxmlformats.org/drawingml/2006/table">
            <a:tbl>
              <a:tblPr firstRow="1" firstCol="1" bandCol="1">
                <a:tableStyleId>{925E4801-1C38-4D77-9120-7DF1187F9086}</a:tableStyleId>
              </a:tblPr>
              <a:tblGrid>
                <a:gridCol w="1802765">
                  <a:extLst>
                    <a:ext uri="{9D8B030D-6E8A-4147-A177-3AD203B41FA5}">
                      <a16:colId xmlns:a16="http://schemas.microsoft.com/office/drawing/2014/main" val="20000"/>
                    </a:ext>
                  </a:extLst>
                </a:gridCol>
              </a:tblGrid>
              <a:tr h="382905">
                <a:tc>
                  <a:txBody>
                    <a:bodyPr/>
                    <a:lstStyle/>
                    <a:p>
                      <a:pPr indent="0" algn="ctr">
                        <a:lnSpc>
                          <a:spcPct val="120000"/>
                        </a:lnSpc>
                        <a:spcBef>
                          <a:spcPts val="0"/>
                        </a:spcBef>
                        <a:spcAft>
                          <a:spcPts val="0"/>
                        </a:spcAft>
                        <a:buNone/>
                      </a:pPr>
                      <a:r>
                        <a:rPr lang="en-US" sz="1400" spc="120"/>
                        <a:t>第一层次</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0"/>
                  </a:ext>
                </a:extLst>
              </a:tr>
              <a:tr h="2752725">
                <a:tc>
                  <a:txBody>
                    <a:bodyPr/>
                    <a:lstStyle/>
                    <a:p>
                      <a:pPr indent="0" algn="l">
                        <a:lnSpc>
                          <a:spcPct val="120000"/>
                        </a:lnSpc>
                        <a:spcBef>
                          <a:spcPts val="0"/>
                        </a:spcBef>
                        <a:spcAft>
                          <a:spcPts val="0"/>
                        </a:spcAft>
                        <a:buNone/>
                      </a:pPr>
                      <a:r>
                        <a:rPr lang="en-US" sz="1200" spc="60"/>
                        <a:t>财产损失保险(以承保被保险人的财产物质损失为内容的各种保险业务的统称）</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1"/>
                  </a:ext>
                </a:extLst>
              </a:tr>
              <a:tr h="1575435">
                <a:tc>
                  <a:txBody>
                    <a:bodyPr/>
                    <a:lstStyle/>
                    <a:p>
                      <a:pPr indent="0" algn="l">
                        <a:lnSpc>
                          <a:spcPct val="120000"/>
                        </a:lnSpc>
                        <a:spcBef>
                          <a:spcPts val="0"/>
                        </a:spcBef>
                        <a:spcAft>
                          <a:spcPts val="0"/>
                        </a:spcAft>
                        <a:buNone/>
                      </a:pPr>
                      <a:r>
                        <a:rPr lang="en-US" sz="1200" spc="60"/>
                        <a:t>责任保险(承保法律责任风险)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2"/>
                  </a:ext>
                </a:extLst>
              </a:tr>
              <a:tr h="478790">
                <a:tc>
                  <a:txBody>
                    <a:bodyPr/>
                    <a:lstStyle/>
                    <a:p>
                      <a:pPr indent="0" algn="l">
                        <a:lnSpc>
                          <a:spcPct val="120000"/>
                        </a:lnSpc>
                        <a:spcBef>
                          <a:spcPts val="0"/>
                        </a:spcBef>
                        <a:spcAft>
                          <a:spcPts val="0"/>
                        </a:spcAft>
                        <a:buNone/>
                      </a:pPr>
                      <a:r>
                        <a:rPr lang="en-US" sz="1200" spc="60"/>
                        <a:t>信用保证保险（承保信用风险）</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3"/>
                  </a:ext>
                </a:extLst>
              </a:tr>
            </a:tbl>
          </a:graphicData>
        </a:graphic>
      </p:graphicFrame>
      <p:sp>
        <p:nvSpPr>
          <p:cNvPr id="2" name="标题 1"/>
          <p:cNvSpPr>
            <a:spLocks noGrp="1"/>
          </p:cNvSpPr>
          <p:nvPr>
            <p:custDataLst>
              <p:tags r:id="rId5"/>
            </p:custDataLst>
          </p:nvPr>
        </p:nvSpPr>
        <p:spPr>
          <a:xfrm>
            <a:off x="608400" y="2909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rPr>
              <a:t>财产保险分类</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7"/>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graphicFrame>
        <p:nvGraphicFramePr>
          <p:cNvPr id="4" name="表格 3"/>
          <p:cNvGraphicFramePr/>
          <p:nvPr>
            <p:custDataLst>
              <p:tags r:id="rId4"/>
            </p:custDataLst>
          </p:nvPr>
        </p:nvGraphicFramePr>
        <p:xfrm>
          <a:off x="215900" y="1141992"/>
          <a:ext cx="11760200" cy="5390515"/>
        </p:xfrm>
        <a:graphic>
          <a:graphicData uri="http://schemas.openxmlformats.org/drawingml/2006/table">
            <a:tbl>
              <a:tblPr firstRow="1" firstCol="1" bandCol="1">
                <a:tableStyleId>{925E4801-1C38-4D77-9120-7DF1187F9086}</a:tableStyleId>
              </a:tblPr>
              <a:tblGrid>
                <a:gridCol w="1802765">
                  <a:extLst>
                    <a:ext uri="{9D8B030D-6E8A-4147-A177-3AD203B41FA5}">
                      <a16:colId xmlns:a16="http://schemas.microsoft.com/office/drawing/2014/main" val="20000"/>
                    </a:ext>
                  </a:extLst>
                </a:gridCol>
                <a:gridCol w="1084580">
                  <a:extLst>
                    <a:ext uri="{9D8B030D-6E8A-4147-A177-3AD203B41FA5}">
                      <a16:colId xmlns:a16="http://schemas.microsoft.com/office/drawing/2014/main" val="20001"/>
                    </a:ext>
                  </a:extLst>
                </a:gridCol>
              </a:tblGrid>
              <a:tr h="382905">
                <a:tc>
                  <a:txBody>
                    <a:bodyPr/>
                    <a:lstStyle/>
                    <a:p>
                      <a:pPr indent="0" algn="ctr">
                        <a:lnSpc>
                          <a:spcPct val="120000"/>
                        </a:lnSpc>
                        <a:spcBef>
                          <a:spcPts val="0"/>
                        </a:spcBef>
                        <a:spcAft>
                          <a:spcPts val="0"/>
                        </a:spcAft>
                        <a:buNone/>
                      </a:pPr>
                      <a:r>
                        <a:rPr lang="en-US" sz="1400" spc="120"/>
                        <a:t>第一层次</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400" spc="120"/>
                        <a:t>第二层次</a:t>
                      </a:r>
                      <a:endParaRPr lang="en-US" altLang="en-US" sz="1400" spc="12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0"/>
                  </a:ext>
                </a:extLst>
              </a:tr>
              <a:tr h="550545">
                <a:tc rowSpan="4">
                  <a:txBody>
                    <a:bodyPr/>
                    <a:lstStyle/>
                    <a:p>
                      <a:pPr indent="0" algn="l">
                        <a:lnSpc>
                          <a:spcPct val="120000"/>
                        </a:lnSpc>
                        <a:spcBef>
                          <a:spcPts val="0"/>
                        </a:spcBef>
                        <a:spcAft>
                          <a:spcPts val="0"/>
                        </a:spcAft>
                        <a:buNone/>
                      </a:pPr>
                      <a:r>
                        <a:rPr lang="en-US" sz="1200" spc="60"/>
                        <a:t>财产损失保险(以承保被保险人的财产物质损失为内容的各种保险业务的统称）</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火灾保险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1"/>
                  </a:ext>
                </a:extLst>
              </a:tr>
              <a:tr h="110109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运输保险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2"/>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工程保险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3"/>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农业保险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4"/>
                  </a:ext>
                </a:extLst>
              </a:tr>
              <a:tr h="550545">
                <a:tc rowSpan="4">
                  <a:txBody>
                    <a:bodyPr/>
                    <a:lstStyle/>
                    <a:p>
                      <a:pPr indent="0" algn="l">
                        <a:lnSpc>
                          <a:spcPct val="120000"/>
                        </a:lnSpc>
                        <a:spcBef>
                          <a:spcPts val="0"/>
                        </a:spcBef>
                        <a:spcAft>
                          <a:spcPts val="0"/>
                        </a:spcAft>
                        <a:buNone/>
                      </a:pPr>
                      <a:r>
                        <a:rPr lang="en-US" sz="1200" spc="60"/>
                        <a:t>责任保险(承保法律责任风险)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公众责任险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5"/>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产品责任险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6"/>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雇主责任险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7"/>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职业责任险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8"/>
                  </a:ext>
                </a:extLst>
              </a:tr>
              <a:tr h="340995">
                <a:tc rowSpan="2">
                  <a:txBody>
                    <a:bodyPr/>
                    <a:lstStyle/>
                    <a:p>
                      <a:pPr indent="0" algn="l">
                        <a:lnSpc>
                          <a:spcPct val="120000"/>
                        </a:lnSpc>
                        <a:spcBef>
                          <a:spcPts val="0"/>
                        </a:spcBef>
                        <a:spcAft>
                          <a:spcPts val="0"/>
                        </a:spcAft>
                        <a:buNone/>
                      </a:pPr>
                      <a:r>
                        <a:rPr lang="en-US" sz="1200" spc="60"/>
                        <a:t>信用保证保险（承保信用风险）</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信用保险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9"/>
                  </a:ext>
                </a:extLst>
              </a:tr>
              <a:tr h="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保证保险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10"/>
                  </a:ext>
                </a:extLst>
              </a:tr>
            </a:tbl>
          </a:graphicData>
        </a:graphic>
      </p:graphicFrame>
      <p:sp>
        <p:nvSpPr>
          <p:cNvPr id="2" name="标题 1"/>
          <p:cNvSpPr>
            <a:spLocks noGrp="1"/>
          </p:cNvSpPr>
          <p:nvPr>
            <p:custDataLst>
              <p:tags r:id="rId5"/>
            </p:custDataLst>
          </p:nvPr>
        </p:nvSpPr>
        <p:spPr>
          <a:xfrm>
            <a:off x="608400" y="2909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rPr>
              <a:t>财产保险分类</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7"/>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graphicFrame>
        <p:nvGraphicFramePr>
          <p:cNvPr id="4" name="表格 3"/>
          <p:cNvGraphicFramePr/>
          <p:nvPr>
            <p:custDataLst>
              <p:tags r:id="rId4"/>
            </p:custDataLst>
          </p:nvPr>
        </p:nvGraphicFramePr>
        <p:xfrm>
          <a:off x="215900" y="1141992"/>
          <a:ext cx="11760200" cy="5390515"/>
        </p:xfrm>
        <a:graphic>
          <a:graphicData uri="http://schemas.openxmlformats.org/drawingml/2006/table">
            <a:tbl>
              <a:tblPr firstRow="1" firstCol="1" bandCol="1">
                <a:tableStyleId>{925E4801-1C38-4D77-9120-7DF1187F9086}</a:tableStyleId>
              </a:tblPr>
              <a:tblGrid>
                <a:gridCol w="1802765">
                  <a:extLst>
                    <a:ext uri="{9D8B030D-6E8A-4147-A177-3AD203B41FA5}">
                      <a16:colId xmlns:a16="http://schemas.microsoft.com/office/drawing/2014/main" val="20000"/>
                    </a:ext>
                  </a:extLst>
                </a:gridCol>
                <a:gridCol w="1084580">
                  <a:extLst>
                    <a:ext uri="{9D8B030D-6E8A-4147-A177-3AD203B41FA5}">
                      <a16:colId xmlns:a16="http://schemas.microsoft.com/office/drawing/2014/main" val="20001"/>
                    </a:ext>
                  </a:extLst>
                </a:gridCol>
                <a:gridCol w="2930525">
                  <a:extLst>
                    <a:ext uri="{9D8B030D-6E8A-4147-A177-3AD203B41FA5}">
                      <a16:colId xmlns:a16="http://schemas.microsoft.com/office/drawing/2014/main" val="20002"/>
                    </a:ext>
                  </a:extLst>
                </a:gridCol>
              </a:tblGrid>
              <a:tr h="382905">
                <a:tc>
                  <a:txBody>
                    <a:bodyPr/>
                    <a:lstStyle/>
                    <a:p>
                      <a:pPr indent="0" algn="ctr">
                        <a:lnSpc>
                          <a:spcPct val="120000"/>
                        </a:lnSpc>
                        <a:spcBef>
                          <a:spcPts val="0"/>
                        </a:spcBef>
                        <a:spcAft>
                          <a:spcPts val="0"/>
                        </a:spcAft>
                        <a:buNone/>
                      </a:pPr>
                      <a:r>
                        <a:rPr lang="en-US" sz="1400" spc="120"/>
                        <a:t>第一层次</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400" spc="120"/>
                        <a:t>第二层次</a:t>
                      </a:r>
                      <a:endParaRPr lang="en-US" altLang="en-US" sz="1400" spc="12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400" spc="120"/>
                        <a:t>第三层次</a:t>
                      </a:r>
                      <a:endParaRPr lang="en-US" altLang="en-US" sz="1400" spc="12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0"/>
                  </a:ext>
                </a:extLst>
              </a:tr>
              <a:tr h="550545">
                <a:tc rowSpan="5">
                  <a:txBody>
                    <a:bodyPr/>
                    <a:lstStyle/>
                    <a:p>
                      <a:pPr indent="0" algn="l">
                        <a:lnSpc>
                          <a:spcPct val="120000"/>
                        </a:lnSpc>
                        <a:spcBef>
                          <a:spcPts val="0"/>
                        </a:spcBef>
                        <a:spcAft>
                          <a:spcPts val="0"/>
                        </a:spcAft>
                        <a:buNone/>
                      </a:pPr>
                      <a:r>
                        <a:rPr lang="en-US" sz="1200" spc="60"/>
                        <a:t>财产损失保险(以承保被保险人的财产物质损失为内容的各种保险业务的统称）</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火灾保险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企业财产保险</a:t>
                      </a:r>
                      <a:endParaRPr lang="zh-CN" altLang="en-US" sz="1200" spc="60"/>
                    </a:p>
                    <a:p>
                      <a:pPr indent="0" algn="l">
                        <a:lnSpc>
                          <a:spcPct val="120000"/>
                        </a:lnSpc>
                        <a:spcBef>
                          <a:spcPts val="0"/>
                        </a:spcBef>
                        <a:spcAft>
                          <a:spcPts val="0"/>
                        </a:spcAft>
                        <a:buNone/>
                      </a:pPr>
                      <a:r>
                        <a:rPr lang="en-US" sz="1200" spc="60"/>
                        <a:t>家庭财产保险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1"/>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rowSpan="2">
                  <a:txBody>
                    <a:bodyPr/>
                    <a:lstStyle/>
                    <a:p>
                      <a:pPr indent="0" algn="ctr">
                        <a:lnSpc>
                          <a:spcPct val="120000"/>
                        </a:lnSpc>
                        <a:spcBef>
                          <a:spcPts val="0"/>
                        </a:spcBef>
                        <a:spcAft>
                          <a:spcPts val="0"/>
                        </a:spcAft>
                        <a:buNone/>
                      </a:pPr>
                      <a:r>
                        <a:rPr lang="en-US" sz="1200" spc="60"/>
                        <a:t>运输保险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运输工具保险</a:t>
                      </a:r>
                      <a:r>
                        <a:rPr lang="zh-CN" altLang="en-US" sz="1200" spc="60"/>
                        <a:t>：</a:t>
                      </a:r>
                      <a:r>
                        <a:rPr lang="en-US" sz="1200" spc="60"/>
                        <a:t>机动车辆保险</a:t>
                      </a:r>
                      <a:r>
                        <a:rPr lang="zh-CN" altLang="en-US" sz="1200" spc="60"/>
                        <a:t>、</a:t>
                      </a:r>
                      <a:r>
                        <a:rPr lang="en-US" sz="1200" spc="60"/>
                        <a:t>船舶保险</a:t>
                      </a:r>
                      <a:r>
                        <a:rPr lang="zh-CN" altLang="en-US" sz="1200" spc="60"/>
                        <a:t>、</a:t>
                      </a:r>
                      <a:r>
                        <a:rPr lang="en-US" sz="1200" spc="60"/>
                        <a:t>飞机保险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2"/>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vMerge="1">
                  <a:txBody>
                    <a:bodyPr/>
                    <a:lstStyle/>
                    <a:p>
                      <a:endParaRPr lang="zh-CN"/>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货物运输保险</a:t>
                      </a:r>
                      <a:r>
                        <a:rPr lang="zh-CN" altLang="en-US" sz="1200" spc="60"/>
                        <a:t>：</a:t>
                      </a:r>
                      <a:r>
                        <a:rPr lang="en-US" sz="1200" spc="60"/>
                        <a:t>进出口货运险</a:t>
                      </a:r>
                      <a:r>
                        <a:rPr lang="zh-CN" altLang="en-US" sz="1200" spc="60"/>
                        <a:t>、</a:t>
                      </a:r>
                      <a:r>
                        <a:rPr lang="en-US" sz="1200" spc="60"/>
                        <a:t>国内货运险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3"/>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工程保险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建筑工程保险</a:t>
                      </a:r>
                    </a:p>
                    <a:p>
                      <a:pPr indent="0" algn="l">
                        <a:lnSpc>
                          <a:spcPct val="120000"/>
                        </a:lnSpc>
                        <a:spcBef>
                          <a:spcPts val="0"/>
                        </a:spcBef>
                        <a:spcAft>
                          <a:spcPts val="0"/>
                        </a:spcAft>
                        <a:buNone/>
                      </a:pPr>
                      <a:r>
                        <a:rPr lang="en-US" sz="1200" spc="60"/>
                        <a:t>安装工程保险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4"/>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农业保险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种植业保险</a:t>
                      </a:r>
                    </a:p>
                    <a:p>
                      <a:pPr indent="0" algn="l">
                        <a:lnSpc>
                          <a:spcPct val="120000"/>
                        </a:lnSpc>
                        <a:spcBef>
                          <a:spcPts val="0"/>
                        </a:spcBef>
                        <a:spcAft>
                          <a:spcPts val="0"/>
                        </a:spcAft>
                        <a:buNone/>
                      </a:pPr>
                      <a:r>
                        <a:rPr lang="en-US" sz="1200" spc="60"/>
                        <a:t>养殖业保险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5"/>
                  </a:ext>
                </a:extLst>
              </a:tr>
              <a:tr h="550545">
                <a:tc rowSpan="4">
                  <a:txBody>
                    <a:bodyPr/>
                    <a:lstStyle/>
                    <a:p>
                      <a:pPr indent="0" algn="l">
                        <a:lnSpc>
                          <a:spcPct val="120000"/>
                        </a:lnSpc>
                        <a:spcBef>
                          <a:spcPts val="0"/>
                        </a:spcBef>
                        <a:spcAft>
                          <a:spcPts val="0"/>
                        </a:spcAft>
                        <a:buNone/>
                      </a:pPr>
                      <a:r>
                        <a:rPr lang="en-US" sz="1200" spc="60"/>
                        <a:t>责任保险(承保法律责任风险)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公众责任险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场所责任险</a:t>
                      </a:r>
                      <a:r>
                        <a:rPr lang="zh-CN" altLang="en-US" sz="1200" spc="60"/>
                        <a:t>、</a:t>
                      </a:r>
                      <a:r>
                        <a:rPr lang="en-US" sz="1200" spc="60"/>
                        <a:t>承包人责任险</a:t>
                      </a:r>
                      <a:r>
                        <a:rPr lang="zh-CN" altLang="en-US" sz="1200" spc="60"/>
                        <a:t>、</a:t>
                      </a:r>
                      <a:r>
                        <a:rPr lang="en-US" sz="1200" spc="60"/>
                        <a:t>承运人责任险</a:t>
                      </a:r>
                      <a:r>
                        <a:rPr lang="zh-CN" altLang="en-US" sz="1200" spc="60"/>
                        <a:t>、</a:t>
                      </a:r>
                      <a:r>
                        <a:rPr lang="en-US" sz="1200" spc="60"/>
                        <a:t>个人责任险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6"/>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产品责任险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7"/>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雇主责任险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8"/>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职业责任险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9"/>
                  </a:ext>
                </a:extLst>
              </a:tr>
              <a:tr h="340995">
                <a:tc rowSpan="2">
                  <a:txBody>
                    <a:bodyPr/>
                    <a:lstStyle/>
                    <a:p>
                      <a:pPr indent="0" algn="l">
                        <a:lnSpc>
                          <a:spcPct val="120000"/>
                        </a:lnSpc>
                        <a:spcBef>
                          <a:spcPts val="0"/>
                        </a:spcBef>
                        <a:spcAft>
                          <a:spcPts val="0"/>
                        </a:spcAft>
                        <a:buNone/>
                      </a:pPr>
                      <a:r>
                        <a:rPr lang="en-US" sz="1200" spc="60"/>
                        <a:t>信用保证保险（承保信用风险）</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信用保险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出口信用险国内贸易信用险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10"/>
                  </a:ext>
                </a:extLst>
              </a:tr>
              <a:tr h="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保证保险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11"/>
                  </a:ext>
                </a:extLst>
              </a:tr>
            </a:tbl>
          </a:graphicData>
        </a:graphic>
      </p:graphicFrame>
      <p:sp>
        <p:nvSpPr>
          <p:cNvPr id="2" name="标题 1"/>
          <p:cNvSpPr>
            <a:spLocks noGrp="1"/>
          </p:cNvSpPr>
          <p:nvPr>
            <p:custDataLst>
              <p:tags r:id="rId5"/>
            </p:custDataLst>
          </p:nvPr>
        </p:nvSpPr>
        <p:spPr>
          <a:xfrm>
            <a:off x="608400" y="2909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rPr>
              <a:t>财产保险分类</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7"/>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graphicFrame>
        <p:nvGraphicFramePr>
          <p:cNvPr id="4" name="表格 3"/>
          <p:cNvGraphicFramePr/>
          <p:nvPr>
            <p:custDataLst>
              <p:tags r:id="rId4"/>
            </p:custDataLst>
          </p:nvPr>
        </p:nvGraphicFramePr>
        <p:xfrm>
          <a:off x="215900" y="1141992"/>
          <a:ext cx="11760200" cy="5390515"/>
        </p:xfrm>
        <a:graphic>
          <a:graphicData uri="http://schemas.openxmlformats.org/drawingml/2006/table">
            <a:tbl>
              <a:tblPr firstRow="1" firstCol="1" bandCol="1">
                <a:tableStyleId>{925E4801-1C38-4D77-9120-7DF1187F9086}</a:tableStyleId>
              </a:tblPr>
              <a:tblGrid>
                <a:gridCol w="1802765">
                  <a:extLst>
                    <a:ext uri="{9D8B030D-6E8A-4147-A177-3AD203B41FA5}">
                      <a16:colId xmlns:a16="http://schemas.microsoft.com/office/drawing/2014/main" val="20000"/>
                    </a:ext>
                  </a:extLst>
                </a:gridCol>
                <a:gridCol w="1084580">
                  <a:extLst>
                    <a:ext uri="{9D8B030D-6E8A-4147-A177-3AD203B41FA5}">
                      <a16:colId xmlns:a16="http://schemas.microsoft.com/office/drawing/2014/main" val="20001"/>
                    </a:ext>
                  </a:extLst>
                </a:gridCol>
                <a:gridCol w="2930525">
                  <a:extLst>
                    <a:ext uri="{9D8B030D-6E8A-4147-A177-3AD203B41FA5}">
                      <a16:colId xmlns:a16="http://schemas.microsoft.com/office/drawing/2014/main" val="20002"/>
                    </a:ext>
                  </a:extLst>
                </a:gridCol>
                <a:gridCol w="5942330">
                  <a:extLst>
                    <a:ext uri="{9D8B030D-6E8A-4147-A177-3AD203B41FA5}">
                      <a16:colId xmlns:a16="http://schemas.microsoft.com/office/drawing/2014/main" val="20003"/>
                    </a:ext>
                  </a:extLst>
                </a:gridCol>
              </a:tblGrid>
              <a:tr h="382905">
                <a:tc>
                  <a:txBody>
                    <a:bodyPr/>
                    <a:lstStyle/>
                    <a:p>
                      <a:pPr indent="0" algn="ctr">
                        <a:lnSpc>
                          <a:spcPct val="120000"/>
                        </a:lnSpc>
                        <a:spcBef>
                          <a:spcPts val="0"/>
                        </a:spcBef>
                        <a:spcAft>
                          <a:spcPts val="0"/>
                        </a:spcAft>
                        <a:buNone/>
                      </a:pPr>
                      <a:r>
                        <a:rPr lang="en-US" sz="1400" spc="120"/>
                        <a:t>第一层次</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400" spc="120"/>
                        <a:t>第二层次</a:t>
                      </a:r>
                      <a:endParaRPr lang="en-US" altLang="en-US" sz="1400" spc="12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400" spc="120"/>
                        <a:t>第三层次</a:t>
                      </a:r>
                      <a:endParaRPr lang="en-US" altLang="en-US" sz="1400" spc="12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400" spc="120"/>
                        <a:t>第四层次（险种）</a:t>
                      </a:r>
                      <a:endParaRPr lang="en-US" altLang="en-US" sz="1400" spc="12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0"/>
                  </a:ext>
                </a:extLst>
              </a:tr>
              <a:tr h="550545">
                <a:tc rowSpan="5">
                  <a:txBody>
                    <a:bodyPr/>
                    <a:lstStyle/>
                    <a:p>
                      <a:pPr indent="0" algn="l">
                        <a:lnSpc>
                          <a:spcPct val="120000"/>
                        </a:lnSpc>
                        <a:spcBef>
                          <a:spcPts val="0"/>
                        </a:spcBef>
                        <a:spcAft>
                          <a:spcPts val="0"/>
                        </a:spcAft>
                        <a:buNone/>
                      </a:pPr>
                      <a:r>
                        <a:rPr lang="en-US" sz="1200" spc="60"/>
                        <a:t>财产损失保险(以承保被保险人的财产物质损失为内容的各种保险业务的统称）</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火灾保险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企业财产保险</a:t>
                      </a:r>
                      <a:endParaRPr lang="zh-CN" altLang="en-US" sz="1200" spc="60"/>
                    </a:p>
                    <a:p>
                      <a:pPr indent="0" algn="l">
                        <a:lnSpc>
                          <a:spcPct val="120000"/>
                        </a:lnSpc>
                        <a:spcBef>
                          <a:spcPts val="0"/>
                        </a:spcBef>
                        <a:spcAft>
                          <a:spcPts val="0"/>
                        </a:spcAft>
                        <a:buNone/>
                      </a:pPr>
                      <a:r>
                        <a:rPr lang="en-US" sz="1200" spc="60"/>
                        <a:t>家庭财产保险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企业财产综合险、机损险、营业中断险等；家庭财产综合保险、还本家财险等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1"/>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rowSpan="2">
                  <a:txBody>
                    <a:bodyPr/>
                    <a:lstStyle/>
                    <a:p>
                      <a:pPr indent="0" algn="ctr">
                        <a:lnSpc>
                          <a:spcPct val="120000"/>
                        </a:lnSpc>
                        <a:spcBef>
                          <a:spcPts val="0"/>
                        </a:spcBef>
                        <a:spcAft>
                          <a:spcPts val="0"/>
                        </a:spcAft>
                        <a:buNone/>
                      </a:pPr>
                      <a:r>
                        <a:rPr lang="en-US" sz="1200" spc="60"/>
                        <a:t>运输保险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运输工具保险</a:t>
                      </a:r>
                      <a:r>
                        <a:rPr lang="zh-CN" altLang="en-US" sz="1200" spc="60"/>
                        <a:t>：</a:t>
                      </a:r>
                      <a:r>
                        <a:rPr lang="en-US" sz="1200" spc="60"/>
                        <a:t>机动车辆保险</a:t>
                      </a:r>
                      <a:r>
                        <a:rPr lang="zh-CN" altLang="en-US" sz="1200" spc="60"/>
                        <a:t>、</a:t>
                      </a:r>
                      <a:r>
                        <a:rPr lang="en-US" sz="1200" spc="60"/>
                        <a:t>船舶保险</a:t>
                      </a:r>
                      <a:r>
                        <a:rPr lang="zh-CN" altLang="en-US" sz="1200" spc="60"/>
                        <a:t>、</a:t>
                      </a:r>
                      <a:r>
                        <a:rPr lang="en-US" sz="1200" spc="60"/>
                        <a:t>飞机保险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机动车辆损失保险、盗抢险、第三者责任保险等；远洋船舶保险、沿海内河船舶保险等；机身损失险等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2"/>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vMerge="1">
                  <a:txBody>
                    <a:bodyPr/>
                    <a:lstStyle/>
                    <a:p>
                      <a:endParaRPr lang="zh-CN"/>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货物运输保险</a:t>
                      </a:r>
                      <a:r>
                        <a:rPr lang="zh-CN" altLang="en-US" sz="1200" spc="60"/>
                        <a:t>：</a:t>
                      </a:r>
                      <a:r>
                        <a:rPr lang="en-US" sz="1200" spc="60"/>
                        <a:t>进出口货运险</a:t>
                      </a:r>
                      <a:r>
                        <a:rPr lang="zh-CN" altLang="en-US" sz="1200" spc="60"/>
                        <a:t>、</a:t>
                      </a:r>
                      <a:r>
                        <a:rPr lang="en-US" sz="1200" spc="60"/>
                        <a:t>国内货运险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海洋运输货物保险、航空运输货物保险等；铁路运输货物保险、公路运输货物保险等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3"/>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工程保险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建筑工程保险</a:t>
                      </a:r>
                    </a:p>
                    <a:p>
                      <a:pPr indent="0" algn="l">
                        <a:lnSpc>
                          <a:spcPct val="120000"/>
                        </a:lnSpc>
                        <a:spcBef>
                          <a:spcPts val="0"/>
                        </a:spcBef>
                        <a:spcAft>
                          <a:spcPts val="0"/>
                        </a:spcAft>
                        <a:buNone/>
                      </a:pPr>
                      <a:r>
                        <a:rPr lang="en-US" sz="1200" spc="60"/>
                        <a:t>安装工程保险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建筑工程一切险、施工机具保险</a:t>
                      </a:r>
                      <a:r>
                        <a:rPr lang="zh-CN" altLang="en-US" sz="1200" spc="60"/>
                        <a:t>、</a:t>
                      </a:r>
                      <a:r>
                        <a:rPr lang="en-US" sz="1200" spc="60"/>
                        <a:t>安装工程一切险</a:t>
                      </a:r>
                      <a:r>
                        <a:rPr lang="zh-CN" altLang="en-US" sz="1200" spc="60"/>
                        <a:t>；附加第三者责任险等</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4"/>
                  </a:ext>
                </a:extLst>
              </a:tr>
              <a:tr h="550545">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农业保险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种植业保险</a:t>
                      </a:r>
                    </a:p>
                    <a:p>
                      <a:pPr indent="0" algn="l">
                        <a:lnSpc>
                          <a:spcPct val="120000"/>
                        </a:lnSpc>
                        <a:spcBef>
                          <a:spcPts val="0"/>
                        </a:spcBef>
                        <a:spcAft>
                          <a:spcPts val="0"/>
                        </a:spcAft>
                        <a:buNone/>
                      </a:pPr>
                      <a:r>
                        <a:rPr lang="en-US" sz="1200" spc="60"/>
                        <a:t>养殖业保险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林木火灾保险、果树保险、烤烟保险等；能繁母猪保险、奶牛保险、对虾养殖保险等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5"/>
                  </a:ext>
                </a:extLst>
              </a:tr>
              <a:tr h="550545">
                <a:tc rowSpan="4">
                  <a:txBody>
                    <a:bodyPr/>
                    <a:lstStyle/>
                    <a:p>
                      <a:pPr indent="0" algn="l">
                        <a:lnSpc>
                          <a:spcPct val="120000"/>
                        </a:lnSpc>
                        <a:spcBef>
                          <a:spcPts val="0"/>
                        </a:spcBef>
                        <a:spcAft>
                          <a:spcPts val="0"/>
                        </a:spcAft>
                        <a:buNone/>
                      </a:pPr>
                      <a:r>
                        <a:rPr lang="en-US" sz="1200" spc="60"/>
                        <a:t>责任保险(承保法律责任风险)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公众责任险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场所责任险</a:t>
                      </a:r>
                      <a:r>
                        <a:rPr lang="zh-CN" altLang="en-US" sz="1200" spc="60"/>
                        <a:t>、</a:t>
                      </a:r>
                      <a:r>
                        <a:rPr lang="en-US" sz="1200" spc="60"/>
                        <a:t>承包人责任险</a:t>
                      </a:r>
                      <a:r>
                        <a:rPr lang="zh-CN" altLang="en-US" sz="1200" spc="60"/>
                        <a:t>、</a:t>
                      </a:r>
                      <a:r>
                        <a:rPr lang="en-US" sz="1200" spc="60"/>
                        <a:t>承运人责任险</a:t>
                      </a:r>
                      <a:r>
                        <a:rPr lang="zh-CN" altLang="en-US" sz="1200" spc="60"/>
                        <a:t>、</a:t>
                      </a:r>
                      <a:r>
                        <a:rPr lang="en-US" sz="1200" spc="60"/>
                        <a:t>个人责任险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火灾公众责任险、餐饮场所公众责任险等；建筑工程承包人责任险等；道路危险货物承运人责任险等；监护人责任险、居家责任保险等。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6"/>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产品责任险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各种产品责任险；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7"/>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tcPr>
                </a:tc>
                <a:tc>
                  <a:txBody>
                    <a:bodyPr/>
                    <a:lstStyle/>
                    <a:p>
                      <a:pPr indent="0" algn="ctr">
                        <a:lnSpc>
                          <a:spcPct val="120000"/>
                        </a:lnSpc>
                        <a:spcBef>
                          <a:spcPts val="0"/>
                        </a:spcBef>
                        <a:spcAft>
                          <a:spcPts val="0"/>
                        </a:spcAft>
                        <a:buNone/>
                      </a:pPr>
                      <a:r>
                        <a:rPr lang="en-US" sz="1200" spc="60"/>
                        <a:t>雇主责任险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雇主责任险、工伤补充保险等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8"/>
                  </a:ext>
                </a:extLst>
              </a:tr>
              <a:tr h="34163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职业责任险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医疗责任险、会计师责任险、律师责任险、董事及高管责任险等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9"/>
                  </a:ext>
                </a:extLst>
              </a:tr>
              <a:tr h="340995">
                <a:tc rowSpan="2">
                  <a:txBody>
                    <a:bodyPr/>
                    <a:lstStyle/>
                    <a:p>
                      <a:pPr indent="0" algn="l">
                        <a:lnSpc>
                          <a:spcPct val="120000"/>
                        </a:lnSpc>
                        <a:spcBef>
                          <a:spcPts val="0"/>
                        </a:spcBef>
                        <a:spcAft>
                          <a:spcPts val="0"/>
                        </a:spcAft>
                        <a:buNone/>
                      </a:pPr>
                      <a:r>
                        <a:rPr lang="en-US" sz="1200" spc="60"/>
                        <a:t>信用保证保险（承保信用风险）</a:t>
                      </a:r>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信用保险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出口信用险国内贸易信用险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短期出口信用保险、中长期出口信用保险、投资保险等；国内贸易短期信用保险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10"/>
                  </a:ext>
                </a:extLst>
              </a:tr>
              <a:tr h="0">
                <a:tc vMerge="1">
                  <a:txBody>
                    <a:bodyPr/>
                    <a:lstStyle/>
                    <a:p>
                      <a:endParaRPr lang="zh-CN"/>
                    </a:p>
                  </a:txBody>
                  <a:tcPr>
                    <a:lnL w="12700" cmpd="sng">
                      <a:solidFill>
                        <a:schemeClr val="bg1">
                          <a:lumMod val="65000"/>
                        </a:schemeClr>
                      </a:solidFill>
                      <a:prstDash val="solid"/>
                    </a:lnL>
                    <a:lnR w="12700" cmpd="sng">
                      <a:solidFill>
                        <a:schemeClr val="bg1">
                          <a:lumMod val="65000"/>
                        </a:schemeClr>
                      </a:solidFill>
                      <a:prstDash val="solid"/>
                    </a:lnR>
                    <a:lnB w="12700" cmpd="sng">
                      <a:solidFill>
                        <a:schemeClr val="bg1">
                          <a:lumMod val="65000"/>
                        </a:schemeClr>
                      </a:solidFill>
                      <a:prstDash val="solid"/>
                    </a:lnB>
                  </a:tcPr>
                </a:tc>
                <a:tc>
                  <a:txBody>
                    <a:bodyPr/>
                    <a:lstStyle/>
                    <a:p>
                      <a:pPr indent="0" algn="ctr">
                        <a:lnSpc>
                          <a:spcPct val="120000"/>
                        </a:lnSpc>
                        <a:spcBef>
                          <a:spcPts val="0"/>
                        </a:spcBef>
                        <a:spcAft>
                          <a:spcPts val="0"/>
                        </a:spcAft>
                        <a:buNone/>
                      </a:pPr>
                      <a:r>
                        <a:rPr lang="en-US" sz="1200" spc="60"/>
                        <a:t>保证保险</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l">
                        <a:lnSpc>
                          <a:spcPct val="120000"/>
                        </a:lnSpc>
                        <a:spcBef>
                          <a:spcPts val="0"/>
                        </a:spcBef>
                        <a:spcAft>
                          <a:spcPts val="0"/>
                        </a:spcAft>
                        <a:buNone/>
                      </a:pPr>
                      <a:r>
                        <a:rPr lang="en-US" sz="1200" spc="60"/>
                        <a:t>履约保证险、贷款保证险、产品质量保证险等</a:t>
                      </a:r>
                      <a:endParaRPr lang="en-US" altLang="en-US" sz="1200" spc="60"/>
                    </a:p>
                  </a:txBody>
                  <a:tcPr marL="107950" marR="107950" marT="63500" marB="63500" anchor="ctr">
                    <a:lnL w="12700" cmpd="sng">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11"/>
                  </a:ext>
                </a:extLst>
              </a:tr>
            </a:tbl>
          </a:graphicData>
        </a:graphic>
      </p:graphicFrame>
      <p:sp>
        <p:nvSpPr>
          <p:cNvPr id="2" name="标题 1"/>
          <p:cNvSpPr>
            <a:spLocks noGrp="1"/>
          </p:cNvSpPr>
          <p:nvPr>
            <p:custDataLst>
              <p:tags r:id="rId5"/>
            </p:custDataLst>
          </p:nvPr>
        </p:nvSpPr>
        <p:spPr>
          <a:xfrm>
            <a:off x="608400" y="2909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rPr>
              <a:t>财产保险分类</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6"/>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7"/>
          <a:stretch>
            <a:fillRect/>
          </a:stretch>
        </p:blipFill>
        <p:spPr>
          <a:xfrm>
            <a:off x="11471910" y="0"/>
            <a:ext cx="720090" cy="720090"/>
          </a:xfrm>
          <a:prstGeom prst="rect">
            <a:avLst/>
          </a:prstGeom>
        </p:spPr>
      </p:pic>
      <p:sp>
        <p:nvSpPr>
          <p:cNvPr id="2" name="标题 1"/>
          <p:cNvSpPr>
            <a:spLocks noGrp="1"/>
          </p:cNvSpPr>
          <p:nvPr>
            <p:custDataLst>
              <p:tags r:id="rId4"/>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一、财产损失保险</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火灾保险</a:t>
            </a: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000000"/>
                </a:solidFill>
                <a:latin typeface="微软雅黑" panose="020B0503020204020204" charset="-122"/>
                <a:ea typeface="微软雅黑" panose="020B0503020204020204" charset="-122"/>
                <a:sym typeface="+mn-ea"/>
              </a:rPr>
              <a:t>火灾保险是指以</a:t>
            </a:r>
            <a:r>
              <a:rPr lang="zh-CN" altLang="en-US">
                <a:solidFill>
                  <a:srgbClr val="FF0000"/>
                </a:solidFill>
                <a:latin typeface="微软雅黑" panose="020B0503020204020204" charset="-122"/>
                <a:ea typeface="微软雅黑" panose="020B0503020204020204" charset="-122"/>
                <a:sym typeface="+mn-ea"/>
              </a:rPr>
              <a:t>存放在固定场所</a:t>
            </a:r>
            <a:r>
              <a:rPr lang="zh-CN" altLang="en-US">
                <a:solidFill>
                  <a:srgbClr val="000000"/>
                </a:solidFill>
                <a:latin typeface="微软雅黑" panose="020B0503020204020204" charset="-122"/>
                <a:ea typeface="微软雅黑" panose="020B0503020204020204" charset="-122"/>
                <a:sym typeface="+mn-ea"/>
              </a:rPr>
              <a:t>并</a:t>
            </a:r>
            <a:r>
              <a:rPr lang="zh-CN" altLang="en-US">
                <a:solidFill>
                  <a:srgbClr val="FF0000"/>
                </a:solidFill>
                <a:latin typeface="微软雅黑" panose="020B0503020204020204" charset="-122"/>
                <a:ea typeface="微软雅黑" panose="020B0503020204020204" charset="-122"/>
                <a:sym typeface="+mn-ea"/>
              </a:rPr>
              <a:t>处于相对静止状态</a:t>
            </a:r>
            <a:r>
              <a:rPr lang="zh-CN" altLang="en-US">
                <a:solidFill>
                  <a:srgbClr val="000000"/>
                </a:solidFill>
                <a:latin typeface="微软雅黑" panose="020B0503020204020204" charset="-122"/>
                <a:ea typeface="微软雅黑" panose="020B0503020204020204" charset="-122"/>
                <a:sym typeface="+mn-ea"/>
              </a:rPr>
              <a:t>的财产及其有关利益为保险标的的保险，保险人承保被保险人的财产因火灾、爆炸、雷击及其他合同约定的灾害事故所造成的损失。</a:t>
            </a:r>
          </a:p>
          <a:p>
            <a:r>
              <a:rPr lang="zh-CN" altLang="en-US">
                <a:solidFill>
                  <a:srgbClr val="000000"/>
                </a:solidFill>
                <a:latin typeface="微软雅黑" panose="020B0503020204020204" charset="-122"/>
                <a:ea typeface="微软雅黑" panose="020B0503020204020204" charset="-122"/>
                <a:sym typeface="+mn-ea"/>
              </a:rPr>
              <a:t>我国目前开展的火灾保险主要有</a:t>
            </a:r>
            <a:r>
              <a:rPr lang="zh-CN" altLang="en-US">
                <a:solidFill>
                  <a:srgbClr val="FF0000"/>
                </a:solidFill>
                <a:latin typeface="微软雅黑" panose="020B0503020204020204" charset="-122"/>
                <a:ea typeface="微软雅黑" panose="020B0503020204020204" charset="-122"/>
                <a:sym typeface="+mn-ea"/>
              </a:rPr>
              <a:t>企业财产</a:t>
            </a:r>
            <a:r>
              <a:rPr lang="zh-CN" altLang="en-US">
                <a:solidFill>
                  <a:srgbClr val="000000"/>
                </a:solidFill>
                <a:latin typeface="微软雅黑" panose="020B0503020204020204" charset="-122"/>
                <a:ea typeface="微软雅黑" panose="020B0503020204020204" charset="-122"/>
                <a:sym typeface="+mn-ea"/>
              </a:rPr>
              <a:t>保险、</a:t>
            </a:r>
            <a:r>
              <a:rPr lang="zh-CN" altLang="en-US">
                <a:solidFill>
                  <a:srgbClr val="FF0000"/>
                </a:solidFill>
                <a:latin typeface="微软雅黑" panose="020B0503020204020204" charset="-122"/>
                <a:ea typeface="微软雅黑" panose="020B0503020204020204" charset="-122"/>
                <a:sym typeface="+mn-ea"/>
              </a:rPr>
              <a:t>家庭财产</a:t>
            </a:r>
            <a:r>
              <a:rPr lang="zh-CN" altLang="en-US">
                <a:solidFill>
                  <a:srgbClr val="000000"/>
                </a:solidFill>
                <a:latin typeface="微软雅黑" panose="020B0503020204020204" charset="-122"/>
                <a:ea typeface="微软雅黑" panose="020B0503020204020204" charset="-122"/>
                <a:sym typeface="+mn-ea"/>
              </a:rPr>
              <a:t>保险以及</a:t>
            </a:r>
            <a:r>
              <a:rPr lang="zh-CN" altLang="en-US">
                <a:solidFill>
                  <a:srgbClr val="FF0000"/>
                </a:solidFill>
                <a:latin typeface="微软雅黑" panose="020B0503020204020204" charset="-122"/>
                <a:ea typeface="微软雅黑" panose="020B0503020204020204" charset="-122"/>
                <a:sym typeface="+mn-ea"/>
              </a:rPr>
              <a:t>各种附加险和特约</a:t>
            </a:r>
            <a:r>
              <a:rPr lang="zh-CN" altLang="en-US">
                <a:solidFill>
                  <a:srgbClr val="000000"/>
                </a:solidFill>
                <a:latin typeface="微软雅黑" panose="020B0503020204020204" charset="-122"/>
                <a:ea typeface="微软雅黑" panose="020B0503020204020204" charset="-122"/>
                <a:sym typeface="+mn-ea"/>
              </a:rPr>
              <a:t>保险，如盗窃保险、现金保险和机器损坏保险等</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7"/>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graphicFrame>
        <p:nvGraphicFramePr>
          <p:cNvPr id="4" name="表格 3"/>
          <p:cNvGraphicFramePr/>
          <p:nvPr>
            <p:custDataLst>
              <p:tags r:id="rId4"/>
            </p:custDataLst>
          </p:nvPr>
        </p:nvGraphicFramePr>
        <p:xfrm>
          <a:off x="1605280" y="1513205"/>
          <a:ext cx="8677910" cy="4214495"/>
        </p:xfrm>
        <a:graphic>
          <a:graphicData uri="http://schemas.openxmlformats.org/drawingml/2006/table">
            <a:tbl>
              <a:tblPr firstRow="1" lastRow="1" bandCol="1">
                <a:tableStyleId>{A9111B24-787E-4BC9-8E3A-7759517092F7}</a:tableStyleId>
              </a:tblPr>
              <a:tblGrid>
                <a:gridCol w="977900">
                  <a:extLst>
                    <a:ext uri="{9D8B030D-6E8A-4147-A177-3AD203B41FA5}">
                      <a16:colId xmlns:a16="http://schemas.microsoft.com/office/drawing/2014/main" val="20000"/>
                    </a:ext>
                  </a:extLst>
                </a:gridCol>
                <a:gridCol w="1586865">
                  <a:extLst>
                    <a:ext uri="{9D8B030D-6E8A-4147-A177-3AD203B41FA5}">
                      <a16:colId xmlns:a16="http://schemas.microsoft.com/office/drawing/2014/main" val="20001"/>
                    </a:ext>
                  </a:extLst>
                </a:gridCol>
                <a:gridCol w="4330700">
                  <a:extLst>
                    <a:ext uri="{9D8B030D-6E8A-4147-A177-3AD203B41FA5}">
                      <a16:colId xmlns:a16="http://schemas.microsoft.com/office/drawing/2014/main" val="20002"/>
                    </a:ext>
                  </a:extLst>
                </a:gridCol>
                <a:gridCol w="1782445">
                  <a:extLst>
                    <a:ext uri="{9D8B030D-6E8A-4147-A177-3AD203B41FA5}">
                      <a16:colId xmlns:a16="http://schemas.microsoft.com/office/drawing/2014/main" val="20003"/>
                    </a:ext>
                  </a:extLst>
                </a:gridCol>
              </a:tblGrid>
              <a:tr h="615315">
                <a:tc>
                  <a:txBody>
                    <a:bodyPr/>
                    <a:lstStyle/>
                    <a:p>
                      <a:pPr indent="0" algn="ctr">
                        <a:buNone/>
                      </a:pPr>
                      <a:endParaRPr lang="en-US" altLang="en-US" sz="1600" b="1"/>
                    </a:p>
                  </a:txBody>
                  <a:tcPr marL="68580" marR="68580" marT="0" marB="0">
                    <a:lnL w="12700">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buNone/>
                      </a:pPr>
                      <a:r>
                        <a:rPr lang="en-US" sz="1600" b="1"/>
                        <a:t>基本险</a:t>
                      </a:r>
                      <a:endParaRPr lang="en-US" altLang="en-US" sz="1600" b="1"/>
                    </a:p>
                  </a:txBody>
                  <a:tcPr marL="68580" marR="68580" marT="0" marB="0" anchor="ctr">
                    <a:lnL w="12700">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buNone/>
                      </a:pPr>
                      <a:r>
                        <a:rPr lang="en-US" sz="1600" b="1"/>
                        <a:t>综合险</a:t>
                      </a:r>
                      <a:endParaRPr lang="en-US" altLang="en-US" sz="1600" b="1"/>
                    </a:p>
                  </a:txBody>
                  <a:tcPr marL="68580" marR="68580" marT="0" marB="0" anchor="ctr">
                    <a:lnL w="12700">
                      <a:solidFill>
                        <a:schemeClr val="bg1">
                          <a:lumMod val="65000"/>
                        </a:schemeClr>
                      </a:solidFill>
                      <a:prstDash val="solid"/>
                    </a:lnL>
                    <a:lnR w="12700" cmpd="sng">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tc>
                  <a:txBody>
                    <a:bodyPr/>
                    <a:lstStyle/>
                    <a:p>
                      <a:pPr indent="0" algn="ctr">
                        <a:buNone/>
                      </a:pPr>
                      <a:r>
                        <a:rPr lang="en-US" sz="1600" b="1"/>
                        <a:t>一切险</a:t>
                      </a:r>
                      <a:endParaRPr lang="en-US" altLang="en-US" sz="1600" b="1"/>
                    </a:p>
                  </a:txBody>
                  <a:tcPr marL="68580" marR="68580" marT="0" marB="0" anchor="ctr">
                    <a:lnL w="12700">
                      <a:solidFill>
                        <a:schemeClr val="bg1">
                          <a:lumMod val="65000"/>
                        </a:schemeClr>
                      </a:solidFill>
                      <a:prstDash val="solid"/>
                    </a:lnL>
                    <a:lnR w="12700">
                      <a:solidFill>
                        <a:schemeClr val="bg1">
                          <a:lumMod val="65000"/>
                        </a:schemeClr>
                      </a:solidFill>
                      <a:prstDash val="solid"/>
                    </a:lnR>
                    <a:lnT w="12700">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0"/>
                  </a:ext>
                </a:extLst>
              </a:tr>
              <a:tr h="2618105">
                <a:tc>
                  <a:txBody>
                    <a:bodyPr/>
                    <a:lstStyle/>
                    <a:p>
                      <a:pPr indent="0">
                        <a:buNone/>
                      </a:pPr>
                      <a:r>
                        <a:rPr lang="en-US" sz="1600" b="1"/>
                        <a:t>区别</a:t>
                      </a:r>
                      <a:endParaRPr lang="en-US" altLang="en-US" sz="1600" b="1"/>
                    </a:p>
                  </a:txBody>
                  <a:tcPr marL="68580" marR="68580" marT="0" marB="0" anchor="ctr">
                    <a:lnL w="12700">
                      <a:solidFill>
                        <a:schemeClr val="bg1">
                          <a:lumMod val="65000"/>
                        </a:schemeClr>
                      </a:solidFill>
                      <a:prstDash val="solid"/>
                    </a:lnL>
                    <a:lnR w="12700">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buNone/>
                      </a:pPr>
                      <a:r>
                        <a:rPr lang="en-US" sz="1400"/>
                        <a:t>（1）火灾；（2）爆炸；（3）雷击；（4）飞行物体及其他空中运行物体坠落</a:t>
                      </a:r>
                      <a:endParaRPr lang="en-US" altLang="en-US" sz="1400"/>
                    </a:p>
                  </a:txBody>
                  <a:tcPr marL="68580" marR="68580" marT="0" marB="0" anchor="ctr">
                    <a:lnL w="12700">
                      <a:solidFill>
                        <a:schemeClr val="bg1">
                          <a:lumMod val="65000"/>
                        </a:schemeClr>
                      </a:solidFill>
                      <a:prstDash val="solid"/>
                    </a:lnL>
                    <a:lnR w="12700">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buNone/>
                      </a:pPr>
                      <a:r>
                        <a:rPr lang="en-US" sz="1400"/>
                        <a:t>（1）火灾、爆炸；（2）雷击、暴雨、洪水、暴风、龙卷风、冰雹、台风、飓风、暴雪、冰凌、突发性滑坡、崩塌、泥石流、地面突然下陷下沉；（3）飞行物体及其他空中运行物体坠落；（4）被保险人拥有财产所有权的自用的供电、供水、供气设备因保险事故遭受损坏，引起停电、停水、停气以致造成保险标的直接损失，保险人按照本保险合同的约定也负责赔偿</a:t>
                      </a:r>
                      <a:endParaRPr lang="en-US" altLang="en-US" sz="1400"/>
                    </a:p>
                  </a:txBody>
                  <a:tcPr marL="68580" marR="68580" marT="0" marB="0" anchor="ctr">
                    <a:lnL w="12700">
                      <a:solidFill>
                        <a:schemeClr val="bg1">
                          <a:lumMod val="65000"/>
                        </a:schemeClr>
                      </a:solidFill>
                      <a:prstDash val="solid"/>
                    </a:lnL>
                    <a:lnR w="12700">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tc>
                  <a:txBody>
                    <a:bodyPr/>
                    <a:lstStyle/>
                    <a:p>
                      <a:pPr indent="0">
                        <a:buNone/>
                      </a:pPr>
                      <a:r>
                        <a:rPr lang="en-US" sz="1400"/>
                        <a:t>（除外责任以外的）自然灾害或意外事故造成的损失</a:t>
                      </a:r>
                      <a:endParaRPr lang="en-US" altLang="en-US" sz="1400"/>
                    </a:p>
                  </a:txBody>
                  <a:tcPr marL="68580" marR="68580" marT="0" marB="0" anchor="ctr">
                    <a:lnL w="12700">
                      <a:solidFill>
                        <a:schemeClr val="bg1">
                          <a:lumMod val="65000"/>
                        </a:schemeClr>
                      </a:solidFill>
                      <a:prstDash val="solid"/>
                    </a:lnL>
                    <a:lnR w="12700">
                      <a:solidFill>
                        <a:schemeClr val="bg1">
                          <a:lumMod val="65000"/>
                        </a:schemeClr>
                      </a:solidFill>
                      <a:prstDash val="solid"/>
                    </a:lnR>
                    <a:lnT w="12700" cmpd="sng">
                      <a:solidFill>
                        <a:schemeClr val="bg1">
                          <a:lumMod val="65000"/>
                        </a:schemeClr>
                      </a:solidFill>
                      <a:prstDash val="solid"/>
                    </a:lnT>
                    <a:lnB w="12700" cmpd="sng">
                      <a:solidFill>
                        <a:schemeClr val="bg1">
                          <a:lumMod val="65000"/>
                        </a:schemeClr>
                      </a:solidFill>
                      <a:prstDash val="solid"/>
                    </a:lnB>
                  </a:tcPr>
                </a:tc>
                <a:extLst>
                  <a:ext uri="{0D108BD9-81ED-4DB2-BD59-A6C34878D82A}">
                    <a16:rowId xmlns:a16="http://schemas.microsoft.com/office/drawing/2014/main" val="10001"/>
                  </a:ext>
                </a:extLst>
              </a:tr>
              <a:tr h="981075">
                <a:tc>
                  <a:txBody>
                    <a:bodyPr/>
                    <a:lstStyle/>
                    <a:p>
                      <a:pPr indent="0">
                        <a:buNone/>
                      </a:pPr>
                      <a:r>
                        <a:rPr lang="en-US" sz="1600" b="1"/>
                        <a:t>共同点</a:t>
                      </a:r>
                      <a:endParaRPr lang="en-US" altLang="en-US" sz="1600" b="1"/>
                    </a:p>
                  </a:txBody>
                  <a:tcPr marL="68580" marR="68580" marT="0" marB="0" anchor="ctr">
                    <a:lnL w="12700">
                      <a:solidFill>
                        <a:schemeClr val="bg1">
                          <a:lumMod val="65000"/>
                        </a:schemeClr>
                      </a:solidFill>
                      <a:prstDash val="solid"/>
                    </a:lnL>
                    <a:lnR w="12700" cmpd="sng">
                      <a:solidFill>
                        <a:schemeClr val="bg1">
                          <a:lumMod val="65000"/>
                        </a:schemeClr>
                      </a:solidFill>
                      <a:prstDash val="solid"/>
                    </a:lnR>
                    <a:lnT w="12700" cmpd="sng">
                      <a:solidFill>
                        <a:schemeClr val="bg1">
                          <a:lumMod val="65000"/>
                        </a:schemeClr>
                      </a:solidFill>
                      <a:prstDash val="solid"/>
                    </a:lnT>
                    <a:lnB w="12700">
                      <a:solidFill>
                        <a:schemeClr val="bg1">
                          <a:lumMod val="65000"/>
                        </a:schemeClr>
                      </a:solidFill>
                      <a:prstDash val="solid"/>
                    </a:lnB>
                  </a:tcPr>
                </a:tc>
                <a:tc gridSpan="3">
                  <a:txBody>
                    <a:bodyPr/>
                    <a:lstStyle/>
                    <a:p>
                      <a:pPr indent="0">
                        <a:buNone/>
                      </a:pPr>
                      <a:r>
                        <a:rPr lang="en-US" sz="1400"/>
                        <a:t>保险责任范围内造成的保险事故发生时，为抢救保险标的或防止灾害蔓延，采取必要的、合理的措施而造成保险标的的损失。保险事故发生后，被保险人为防止或减少保险标的的损失所支付的必要的、合理的费用</a:t>
                      </a:r>
                      <a:endParaRPr lang="en-US" altLang="en-US" sz="1400"/>
                    </a:p>
                  </a:txBody>
                  <a:tcPr marL="68580" marR="68580" marT="0" marB="0" anchor="ctr">
                    <a:lnL w="12700">
                      <a:solidFill>
                        <a:schemeClr val="bg1">
                          <a:lumMod val="65000"/>
                        </a:schemeClr>
                      </a:solidFill>
                      <a:prstDash val="solid"/>
                    </a:lnL>
                    <a:lnR w="12700">
                      <a:solidFill>
                        <a:schemeClr val="bg1">
                          <a:lumMod val="65000"/>
                        </a:schemeClr>
                      </a:solidFill>
                      <a:prstDash val="solid"/>
                    </a:lnR>
                    <a:lnT w="12700" cmpd="sng">
                      <a:solidFill>
                        <a:schemeClr val="bg1">
                          <a:lumMod val="65000"/>
                        </a:schemeClr>
                      </a:solidFill>
                      <a:prstDash val="solid"/>
                    </a:lnT>
                    <a:lnB w="12700">
                      <a:solidFill>
                        <a:schemeClr val="bg1">
                          <a:lumMod val="65000"/>
                        </a:schemeClr>
                      </a:solidFill>
                      <a:prstDash val="solid"/>
                    </a:lnB>
                  </a:tcPr>
                </a:tc>
                <a:tc hMerge="1">
                  <a:txBody>
                    <a:bodyPr/>
                    <a:lstStyle/>
                    <a:p>
                      <a:endParaRPr lang="zh-CN"/>
                    </a:p>
                  </a:txBody>
                  <a:tcPr>
                    <a:lnT w="12700" cmpd="sng">
                      <a:solidFill>
                        <a:schemeClr val="bg1">
                          <a:lumMod val="65000"/>
                        </a:schemeClr>
                      </a:solidFill>
                      <a:prstDash val="solid"/>
                    </a:lnT>
                    <a:lnB w="12700">
                      <a:solidFill>
                        <a:schemeClr val="bg1">
                          <a:lumMod val="65000"/>
                        </a:schemeClr>
                      </a:solidFill>
                      <a:prstDash val="solid"/>
                    </a:lnB>
                  </a:tcPr>
                </a:tc>
                <a:tc hMerge="1">
                  <a:txBody>
                    <a:bodyPr/>
                    <a:lstStyle/>
                    <a:p>
                      <a:endParaRPr lang="zh-CN"/>
                    </a:p>
                  </a:txBody>
                  <a:tcPr>
                    <a:lnR w="12700">
                      <a:solidFill>
                        <a:schemeClr val="bg1">
                          <a:lumMod val="65000"/>
                        </a:schemeClr>
                      </a:solidFill>
                      <a:prstDash val="solid"/>
                    </a:lnR>
                    <a:lnT w="12700" cmpd="sng">
                      <a:solidFill>
                        <a:schemeClr val="bg1">
                          <a:lumMod val="65000"/>
                        </a:schemeClr>
                      </a:solidFill>
                      <a:prstDash val="solid"/>
                    </a:lnT>
                    <a:lnB w="12700">
                      <a:solidFill>
                        <a:schemeClr val="bg1">
                          <a:lumMod val="65000"/>
                        </a:schemeClr>
                      </a:solidFill>
                      <a:prstDash val="solid"/>
                    </a:lnB>
                  </a:tcPr>
                </a:tc>
                <a:extLst>
                  <a:ext uri="{0D108BD9-81ED-4DB2-BD59-A6C34878D82A}">
                    <a16:rowId xmlns:a16="http://schemas.microsoft.com/office/drawing/2014/main" val="10002"/>
                  </a:ext>
                </a:extLst>
              </a:tr>
            </a:tbl>
          </a:graphicData>
        </a:graphic>
      </p:graphicFrame>
      <p:sp>
        <p:nvSpPr>
          <p:cNvPr id="2" name="标题 1"/>
          <p:cNvSpPr>
            <a:spLocks noGrp="1"/>
          </p:cNvSpPr>
          <p:nvPr>
            <p:custDataLst>
              <p:tags r:id="rId5"/>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2000">
                <a:solidFill>
                  <a:schemeClr val="dk1">
                    <a:lumMod val="85000"/>
                    <a:lumOff val="15000"/>
                  </a:schemeClr>
                </a:solidFill>
                <a:latin typeface="微软雅黑" panose="020B0503020204020204" charset="-122"/>
                <a:ea typeface="微软雅黑" panose="020B0503020204020204" charset="-122"/>
              </a:rPr>
              <a:t>企业财产保险：财产基本险、财产综合险和财产一切险保险责任对比表</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6"/>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7"/>
          <a:stretch>
            <a:fillRect/>
          </a:stretch>
        </p:blipFill>
        <p:spPr>
          <a:xfrm>
            <a:off x="11471910" y="0"/>
            <a:ext cx="720090" cy="720090"/>
          </a:xfrm>
          <a:prstGeom prst="rect">
            <a:avLst/>
          </a:prstGeom>
        </p:spPr>
      </p:pic>
      <p:sp>
        <p:nvSpPr>
          <p:cNvPr id="2" name="标题 1"/>
          <p:cNvSpPr>
            <a:spLocks noGrp="1"/>
          </p:cNvSpPr>
          <p:nvPr>
            <p:custDataLst>
              <p:tags r:id="rId4"/>
            </p:custDataLst>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一、财产损失保险</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运输保险</a:t>
            </a: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000000"/>
                </a:solidFill>
                <a:latin typeface="微软雅黑" panose="020B0503020204020204" charset="-122"/>
                <a:ea typeface="微软雅黑" panose="020B0503020204020204" charset="-122"/>
                <a:sym typeface="+mn-ea"/>
              </a:rPr>
              <a:t>运输保险分为</a:t>
            </a:r>
            <a:r>
              <a:rPr lang="zh-CN" altLang="en-US">
                <a:solidFill>
                  <a:srgbClr val="FF0000"/>
                </a:solidFill>
                <a:latin typeface="微软雅黑" panose="020B0503020204020204" charset="-122"/>
                <a:ea typeface="微软雅黑" panose="020B0503020204020204" charset="-122"/>
                <a:sym typeface="+mn-ea"/>
              </a:rPr>
              <a:t>运输工具</a:t>
            </a:r>
            <a:r>
              <a:rPr lang="zh-CN" altLang="en-US">
                <a:solidFill>
                  <a:srgbClr val="000000"/>
                </a:solidFill>
                <a:latin typeface="微软雅黑" panose="020B0503020204020204" charset="-122"/>
                <a:ea typeface="微软雅黑" panose="020B0503020204020204" charset="-122"/>
                <a:sym typeface="+mn-ea"/>
              </a:rPr>
              <a:t>保险和</a:t>
            </a:r>
            <a:r>
              <a:rPr lang="zh-CN" altLang="en-US">
                <a:solidFill>
                  <a:srgbClr val="FF0000"/>
                </a:solidFill>
                <a:latin typeface="微软雅黑" panose="020B0503020204020204" charset="-122"/>
                <a:ea typeface="微软雅黑" panose="020B0503020204020204" charset="-122"/>
                <a:sym typeface="+mn-ea"/>
              </a:rPr>
              <a:t>货物运输</a:t>
            </a:r>
            <a:r>
              <a:rPr lang="zh-CN" altLang="en-US">
                <a:solidFill>
                  <a:srgbClr val="000000"/>
                </a:solidFill>
                <a:latin typeface="微软雅黑" panose="020B0503020204020204" charset="-122"/>
                <a:ea typeface="微软雅黑" panose="020B0503020204020204" charset="-122"/>
                <a:sym typeface="+mn-ea"/>
              </a:rPr>
              <a:t>保险。</a:t>
            </a:r>
          </a:p>
          <a:p>
            <a:pPr>
              <a:buFont typeface="Wingdings" panose="05000000000000000000" charset="0"/>
              <a:buChar char="Ø"/>
            </a:pPr>
            <a:r>
              <a:rPr lang="zh-CN" altLang="en-US">
                <a:solidFill>
                  <a:srgbClr val="000000"/>
                </a:solidFill>
                <a:latin typeface="微软雅黑" panose="020B0503020204020204" charset="-122"/>
                <a:ea typeface="微软雅黑" panose="020B0503020204020204" charset="-122"/>
                <a:sym typeface="+mn-ea"/>
              </a:rPr>
              <a:t>运输工具保险是指保险人承保因灾害事故发生造成的</a:t>
            </a:r>
            <a:r>
              <a:rPr lang="zh-CN" altLang="en-US">
                <a:solidFill>
                  <a:srgbClr val="FF0000"/>
                </a:solidFill>
                <a:latin typeface="微软雅黑" panose="020B0503020204020204" charset="-122"/>
                <a:ea typeface="微软雅黑" panose="020B0503020204020204" charset="-122"/>
                <a:sym typeface="+mn-ea"/>
              </a:rPr>
              <a:t>运输工具本身</a:t>
            </a:r>
            <a:r>
              <a:rPr lang="zh-CN" altLang="en-US">
                <a:solidFill>
                  <a:srgbClr val="000000"/>
                </a:solidFill>
                <a:latin typeface="微软雅黑" panose="020B0503020204020204" charset="-122"/>
                <a:ea typeface="微软雅黑" panose="020B0503020204020204" charset="-122"/>
                <a:sym typeface="+mn-ea"/>
              </a:rPr>
              <a:t>的损失及</a:t>
            </a:r>
            <a:r>
              <a:rPr lang="zh-CN" altLang="en-US">
                <a:solidFill>
                  <a:srgbClr val="FF0000"/>
                </a:solidFill>
                <a:latin typeface="微软雅黑" panose="020B0503020204020204" charset="-122"/>
                <a:ea typeface="微软雅黑" panose="020B0503020204020204" charset="-122"/>
                <a:sym typeface="+mn-ea"/>
              </a:rPr>
              <a:t>第三者责任</a:t>
            </a:r>
            <a:r>
              <a:rPr lang="zh-CN" altLang="en-US">
                <a:solidFill>
                  <a:srgbClr val="000000"/>
                </a:solidFill>
                <a:latin typeface="微软雅黑" panose="020B0503020204020204" charset="-122"/>
                <a:ea typeface="微软雅黑" panose="020B0503020204020204" charset="-122"/>
                <a:sym typeface="+mn-ea"/>
              </a:rPr>
              <a:t>的保险。我国的运输工具保险主要有机动车辆保险、船舶保险和飞机保险等。</a:t>
            </a:r>
          </a:p>
          <a:p>
            <a:pPr>
              <a:buFont typeface="Wingdings" panose="05000000000000000000" charset="0"/>
              <a:buChar char="Ø"/>
            </a:pPr>
            <a:r>
              <a:rPr lang="zh-CN" altLang="en-US">
                <a:solidFill>
                  <a:srgbClr val="000000"/>
                </a:solidFill>
                <a:latin typeface="微软雅黑" panose="020B0503020204020204" charset="-122"/>
                <a:ea typeface="微软雅黑" panose="020B0503020204020204" charset="-122"/>
                <a:sym typeface="+mn-ea"/>
              </a:rPr>
              <a:t>货物运输保险是指保险人承保</a:t>
            </a:r>
            <a:r>
              <a:rPr lang="zh-CN" altLang="en-US">
                <a:solidFill>
                  <a:srgbClr val="FF0000"/>
                </a:solidFill>
                <a:latin typeface="微软雅黑" panose="020B0503020204020204" charset="-122"/>
                <a:ea typeface="微软雅黑" panose="020B0503020204020204" charset="-122"/>
                <a:sym typeface="+mn-ea"/>
              </a:rPr>
              <a:t>货物在运输过程中</a:t>
            </a:r>
            <a:r>
              <a:rPr lang="zh-CN" altLang="en-US">
                <a:solidFill>
                  <a:srgbClr val="000000"/>
                </a:solidFill>
                <a:latin typeface="微软雅黑" panose="020B0503020204020204" charset="-122"/>
                <a:ea typeface="微软雅黑" panose="020B0503020204020204" charset="-122"/>
                <a:sym typeface="+mn-ea"/>
              </a:rPr>
              <a:t>因灾害事故及外来风险的发生而遭受损失的保险。我国的货物运输保险分为国际货物运输保险、国内货物运输保险等。</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QzZTFlYjA2OTg5NDE2NDgxOWJlMGU1ODNhZmE2MDE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47.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48.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49.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51.xml><?xml version="1.0" encoding="utf-8"?>
<p:tagLst xmlns:a="http://schemas.openxmlformats.org/drawingml/2006/main" xmlns:r="http://schemas.openxmlformats.org/officeDocument/2006/relationships" xmlns:p="http://schemas.openxmlformats.org/presentationml/2006/main">
  <p:tag name="KSO_WM_SLIDE_ID" val="custom20215020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15020"/>
  <p:tag name="KSO_WM_SLIDE_LAYOUT" val="a_b_f"/>
  <p:tag name="KSO_WM_SLIDE_LAYOUT_CNT" val="1_1_1"/>
  <p:tag name="KSO_WM_UNIT_SHOW_EDIT_AREA_INDICATION" val="1"/>
  <p:tag name="KSO_WM_TEMPLATE_THUMBS_INDEX" val="1、7、13、14、15、47"/>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SIZE" val="700*380"/>
  <p:tag name="KSO_WM_SLIDE_POSITION" val="130*79"/>
  <p:tag name="KSO_WM_CHIP_GROUPID" val="5ebf6661ddc3daf3fef3f760"/>
  <p:tag name="KSO_WM_SLIDE_LAYOUT_INFO" val="{&quot;id&quot;:&quot;2020-11-11T09:32:55&quot;,&quot;maxSize&quot;:{&quot;size1&quot;:33.62334074797454},&quot;minSize&quot;:{&quot;size1&quot;:26.523340747974537},&quot;normalSize&quot;:{&quot;size1&quot;:33.62334074797454},&quot;subLayout&quot;:[{&quot;id&quot;:&quot;2020-11-11T09:32:55&quot;,&quot;margin&quot;:{&quot;bottom&quot;:0.1646629422903061,&quot;left&quot;:5.3140788078308105,&quot;right&quot;:5.306846618652344,&quot;top&quot;:2.822166681289673},&quot;type&quot;:0},{&quot;id&quot;:&quot;2020-11-11T09:32:55&quot;,&quot;maxSize&quot;:{&quot;size1&quot;:32.249701545248755},&quot;minSize&quot;:{&quot;size1&quot;:19.849701545248752},&quot;normalSize&quot;:{&quot;size1&quot;:19.849701545248752},&quot;subLayout&quot;:[{&quot;id&quot;:&quot;2020-11-11T09:32:55&quot;,&quot;margin&quot;:{&quot;bottom&quot;:0.11683502048254013,&quot;left&quot;:5.3140788078308105,&quot;right&quot;:5.306846618652344,&quot;top&quot;:0.07169811427593231},&quot;type&quot;:0},{&quot;id&quot;:&quot;2020-11-11T09:32:55&quot;,&quot;margin&quot;:{&quot;bottom&quot;:2.822171926498413,&quot;left&quot;:5.3140788078308105,&quot;right&quot;:5.306846618652344,&quot;top&quot;:0.11952608078718185},&quot;type&quot;:0}],&quot;type&quot;:0}],&quot;type&quot;:0}"/>
  <p:tag name="KSO_WM_SLIDE_BK_DARK_LIGHT" val="2"/>
  <p:tag name="KSO_WM_SLIDE_BACKGROUND_TYPE" val="general"/>
  <p:tag name="KSO_WM_SLIDE_SUPPORT_FEATURE_TYPE" val="0"/>
  <p:tag name="KSO_WM_TEMPLATE_MASTER_THUMB_INDEX" val="13"/>
  <p:tag name="KSO_WM_TEMPLATE_ASSEMBLE_XID" val="5fab3f17b46e6ebd99076d0a"/>
  <p:tag name="KSO_WM_TEMPLATE_ASSEMBLE_GROUPID" val="5faa41e40f63d42c4847739d"/>
</p:tagLst>
</file>

<file path=ppt/tags/tag1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6.xml><?xml version="1.0" encoding="utf-8"?>
<p:tagLst xmlns:a="http://schemas.openxmlformats.org/drawingml/2006/main" xmlns:r="http://schemas.openxmlformats.org/officeDocument/2006/relationships" xmlns:p="http://schemas.openxmlformats.org/presentationml/2006/main">
  <p:tag name="TABLE_ENDDRAG_ORIGIN_RECT" val="762*354"/>
  <p:tag name="TABLE_ENDDRAG_RECT" val="109*127*762*354"/>
</p:tagLst>
</file>

<file path=ppt/tags/tag15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1.xml><?xml version="1.0" encoding="utf-8"?>
<p:tagLst xmlns:a="http://schemas.openxmlformats.org/drawingml/2006/main" xmlns:r="http://schemas.openxmlformats.org/officeDocument/2006/relationships" xmlns:p="http://schemas.openxmlformats.org/presentationml/2006/main">
  <p:tag name="TABLE_ENDDRAG_ORIGIN_RECT" val="762*354"/>
  <p:tag name="TABLE_ENDDRAG_RECT" val="109*127*762*354"/>
</p:tagLst>
</file>

<file path=ppt/tags/tag16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6.xml><?xml version="1.0" encoding="utf-8"?>
<p:tagLst xmlns:a="http://schemas.openxmlformats.org/drawingml/2006/main" xmlns:r="http://schemas.openxmlformats.org/officeDocument/2006/relationships" xmlns:p="http://schemas.openxmlformats.org/presentationml/2006/main">
  <p:tag name="TABLE_ENDDRAG_ORIGIN_RECT" val="762*354"/>
  <p:tag name="TABLE_ENDDRAG_RECT" val="109*127*762*354"/>
</p:tagLst>
</file>

<file path=ppt/tags/tag16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1.xml><?xml version="1.0" encoding="utf-8"?>
<p:tagLst xmlns:a="http://schemas.openxmlformats.org/drawingml/2006/main" xmlns:r="http://schemas.openxmlformats.org/officeDocument/2006/relationships" xmlns:p="http://schemas.openxmlformats.org/presentationml/2006/main">
  <p:tag name="TABLE_ENDDRAG_ORIGIN_RECT" val="762*354"/>
  <p:tag name="TABLE_ENDDRAG_RECT" val="109*127*762*354"/>
</p:tagLst>
</file>

<file path=ppt/tags/tag17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TABLE_ENDDRAG_ORIGIN_RECT" val="683*309"/>
  <p:tag name="TABLE_ENDDRAG_RECT" val="126*119*683*309"/>
</p:tagLst>
</file>

<file path=ppt/tags/tag18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LIDE_BACKGROUND_TYPE" val="general"/>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SLIDE_ID" val="custom20215020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15020"/>
  <p:tag name="KSO_WM_SLIDE_LAYOUT" val="a_b_f"/>
  <p:tag name="KSO_WM_SLIDE_LAYOUT_CNT" val="1_1_1"/>
  <p:tag name="KSO_WM_UNIT_SHOW_EDIT_AREA_INDICATION" val="1"/>
  <p:tag name="KSO_WM_TEMPLATE_THUMBS_INDEX" val="1、7、13、14、15、47"/>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SIZE" val="700*380"/>
  <p:tag name="KSO_WM_SLIDE_POSITION" val="130*79"/>
  <p:tag name="KSO_WM_CHIP_GROUPID" val="5ebf6661ddc3daf3fef3f760"/>
  <p:tag name="KSO_WM_SLIDE_LAYOUT_INFO" val="{&quot;id&quot;:&quot;2020-11-11T09:32:55&quot;,&quot;maxSize&quot;:{&quot;size1&quot;:33.62334074797454},&quot;minSize&quot;:{&quot;size1&quot;:26.523340747974537},&quot;normalSize&quot;:{&quot;size1&quot;:33.62334074797454},&quot;subLayout&quot;:[{&quot;id&quot;:&quot;2020-11-11T09:32:55&quot;,&quot;margin&quot;:{&quot;bottom&quot;:0.1646629422903061,&quot;left&quot;:5.3140788078308105,&quot;right&quot;:5.306846618652344,&quot;top&quot;:2.822166681289673},&quot;type&quot;:0},{&quot;id&quot;:&quot;2020-11-11T09:32:55&quot;,&quot;maxSize&quot;:{&quot;size1&quot;:32.249701545248755},&quot;minSize&quot;:{&quot;size1&quot;:19.849701545248752},&quot;normalSize&quot;:{&quot;size1&quot;:19.849701545248752},&quot;subLayout&quot;:[{&quot;id&quot;:&quot;2020-11-11T09:32:55&quot;,&quot;margin&quot;:{&quot;bottom&quot;:0.11683502048254013,&quot;left&quot;:5.3140788078308105,&quot;right&quot;:5.306846618652344,&quot;top&quot;:0.07169811427593231},&quot;type&quot;:0},{&quot;id&quot;:&quot;2020-11-11T09:32:55&quot;,&quot;margin&quot;:{&quot;bottom&quot;:2.822171926498413,&quot;left&quot;:5.3140788078308105,&quot;right&quot;:5.306846618652344,&quot;top&quot;:0.11952608078718185},&quot;type&quot;:0}],&quot;type&quot;:0}],&quot;type&quot;:0}"/>
  <p:tag name="KSO_WM_SLIDE_BK_DARK_LIGHT" val="2"/>
  <p:tag name="KSO_WM_SLIDE_BACKGROUND_TYPE" val="general"/>
  <p:tag name="KSO_WM_SLIDE_SUPPORT_FEATURE_TYPE" val="0"/>
  <p:tag name="KSO_WM_TEMPLATE_MASTER_THUMB_INDEX" val="13"/>
  <p:tag name="KSO_WM_TEMPLATE_ASSEMBLE_XID" val="5fab3f17b46e6ebd99076d0a"/>
  <p:tag name="KSO_WM_TEMPLATE_ASSEMBLE_GROUPID" val="5faa41e40f63d42c4847739d"/>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2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15020"/>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15020"/>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15020"/>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6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6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970</Words>
  <Application>Microsoft Office PowerPoint</Application>
  <PresentationFormat>宽屏</PresentationFormat>
  <Paragraphs>138</Paragraphs>
  <Slides>14</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14</vt:i4>
      </vt:variant>
    </vt:vector>
  </HeadingPairs>
  <TitlesOfParts>
    <vt:vector size="21" baseType="lpstr">
      <vt:lpstr>汉仪旗黑-85S</vt:lpstr>
      <vt:lpstr>微软雅黑</vt:lpstr>
      <vt:lpstr>Arial</vt:lpstr>
      <vt:lpstr>Calibri</vt:lpstr>
      <vt:lpstr>Wingdings</vt:lpstr>
      <vt:lpstr>WPS</vt:lpstr>
      <vt:lpstr>2_Office 主题​​</vt:lpstr>
      <vt:lpstr>PowerPoint 演示文稿</vt:lpstr>
      <vt:lpstr>财产保险的分类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Guaili Zhang</cp:lastModifiedBy>
  <cp:revision>168</cp:revision>
  <dcterms:created xsi:type="dcterms:W3CDTF">2019-06-19T02:08:00Z</dcterms:created>
  <dcterms:modified xsi:type="dcterms:W3CDTF">2024-06-17T03:05:37Z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7991C8D3B33E4431BAD0B471BC71E7CF_11</vt:lpwstr>
  </property>
</Properties>
</file>