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</p:sldMasterIdLst>
  <p:notesMasterIdLst>
    <p:notesMasterId r:id="rId97"/>
  </p:notesMasterIdLst>
  <p:sldIdLst>
    <p:sldId id="284" r:id="rId4"/>
    <p:sldId id="257" r:id="rId5"/>
    <p:sldId id="258" r:id="rId6"/>
    <p:sldId id="259" r:id="rId7"/>
    <p:sldId id="285" r:id="rId8"/>
    <p:sldId id="262" r:id="rId9"/>
    <p:sldId id="288" r:id="rId10"/>
    <p:sldId id="261" r:id="rId11"/>
    <p:sldId id="277" r:id="rId12"/>
    <p:sldId id="278" r:id="rId13"/>
    <p:sldId id="279" r:id="rId14"/>
    <p:sldId id="265" r:id="rId15"/>
    <p:sldId id="280" r:id="rId16"/>
    <p:sldId id="266" r:id="rId17"/>
    <p:sldId id="267" r:id="rId18"/>
    <p:sldId id="292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304" r:id="rId27"/>
    <p:sldId id="303" r:id="rId28"/>
    <p:sldId id="27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263" r:id="rId40"/>
    <p:sldId id="353" r:id="rId41"/>
    <p:sldId id="318" r:id="rId42"/>
    <p:sldId id="319" r:id="rId43"/>
    <p:sldId id="320" r:id="rId44"/>
    <p:sldId id="268" r:id="rId45"/>
    <p:sldId id="321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0" r:id="rId55"/>
    <p:sldId id="331" r:id="rId56"/>
    <p:sldId id="332" r:id="rId57"/>
    <p:sldId id="281" r:id="rId58"/>
    <p:sldId id="282" r:id="rId59"/>
    <p:sldId id="333" r:id="rId60"/>
    <p:sldId id="334" r:id="rId61"/>
    <p:sldId id="335" r:id="rId62"/>
    <p:sldId id="286" r:id="rId63"/>
    <p:sldId id="287" r:id="rId64"/>
    <p:sldId id="336" r:id="rId65"/>
    <p:sldId id="289" r:id="rId66"/>
    <p:sldId id="290" r:id="rId67"/>
    <p:sldId id="291" r:id="rId68"/>
    <p:sldId id="337" r:id="rId69"/>
    <p:sldId id="293" r:id="rId70"/>
    <p:sldId id="294" r:id="rId71"/>
    <p:sldId id="295" r:id="rId72"/>
    <p:sldId id="296" r:id="rId73"/>
    <p:sldId id="297" r:id="rId74"/>
    <p:sldId id="298" r:id="rId75"/>
    <p:sldId id="299" r:id="rId76"/>
    <p:sldId id="300" r:id="rId77"/>
    <p:sldId id="301" r:id="rId78"/>
    <p:sldId id="302" r:id="rId79"/>
    <p:sldId id="338" r:id="rId80"/>
    <p:sldId id="339" r:id="rId81"/>
    <p:sldId id="305" r:id="rId82"/>
    <p:sldId id="306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283" r:id="rId96"/>
  </p:sldIdLst>
  <p:sldSz cx="12192000" cy="6858000"/>
  <p:notesSz cx="6858000" cy="9144000"/>
  <p:custDataLst>
    <p:tags r:id="rId9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86" autoAdjust="0"/>
    <p:restoredTop sz="94660"/>
  </p:normalViewPr>
  <p:slideViewPr>
    <p:cSldViewPr snapToGrid="0">
      <p:cViewPr varScale="1">
        <p:scale>
          <a:sx n="92" d="100"/>
          <a:sy n="92" d="100"/>
        </p:scale>
        <p:origin x="356" y="6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theme" Target="theme/theme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tags" Target="tags/tag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我图网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QQF4D2CD6C74639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原创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79B7E-8D9D-4559-BA2C-901A5EF4E50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13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86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1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33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223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448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4359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75.xml"/><Relationship Id="rId9" Type="http://schemas.openxmlformats.org/officeDocument/2006/relationships/tags" Target="../tags/tag8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34.xml"/><Relationship Id="rId9" Type="http://schemas.openxmlformats.org/officeDocument/2006/relationships/tags" Target="../tags/tag13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-2083&amp;10099"/>
          <p:cNvSpPr/>
          <p:nvPr userDrawn="1">
            <p:custDataLst>
              <p:tags r:id="rId1"/>
            </p:custDataLst>
          </p:nvPr>
        </p:nvSpPr>
        <p:spPr>
          <a:xfrm>
            <a:off x="0" y="2377440"/>
            <a:ext cx="5193792" cy="4480560"/>
          </a:xfrm>
          <a:custGeom>
            <a:avLst/>
            <a:gdLst/>
            <a:ahLst/>
            <a:cxnLst/>
            <a:rect l="l" t="t" r="r" b="b"/>
            <a:pathLst>
              <a:path w="5193792" h="4480560">
                <a:moveTo>
                  <a:pt x="4828032" y="4480560"/>
                </a:moveTo>
                <a:lnTo>
                  <a:pt x="0" y="4480560"/>
                </a:lnTo>
                <a:lnTo>
                  <a:pt x="0" y="896112"/>
                </a:lnTo>
                <a:cubicBezTo>
                  <a:pt x="548640" y="338328"/>
                  <a:pt x="1307592" y="0"/>
                  <a:pt x="2148840" y="0"/>
                </a:cubicBezTo>
                <a:cubicBezTo>
                  <a:pt x="3831336" y="0"/>
                  <a:pt x="5193792" y="1362456"/>
                  <a:pt x="5193792" y="3044952"/>
                </a:cubicBezTo>
                <a:cubicBezTo>
                  <a:pt x="5193792" y="3566160"/>
                  <a:pt x="5065776" y="4050792"/>
                  <a:pt x="4828032" y="4480560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8" name="Ellipse 37 (Stroke)_#color-2083&amp;1010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505456" cy="3108960"/>
          </a:xfrm>
          <a:custGeom>
            <a:avLst/>
            <a:gdLst/>
            <a:ahLst/>
            <a:cxnLst/>
            <a:rect l="l" t="t" r="r" b="b"/>
            <a:pathLst>
              <a:path w="2505456" h="3108960">
                <a:moveTo>
                  <a:pt x="0" y="2505456"/>
                </a:moveTo>
                <a:cubicBezTo>
                  <a:pt x="100584" y="2523744"/>
                  <a:pt x="201168" y="2532888"/>
                  <a:pt x="301752" y="2532888"/>
                </a:cubicBezTo>
                <a:cubicBezTo>
                  <a:pt x="1207008" y="2532888"/>
                  <a:pt x="1938528" y="1801368"/>
                  <a:pt x="1938528" y="905256"/>
                </a:cubicBezTo>
                <a:cubicBezTo>
                  <a:pt x="1938528" y="566928"/>
                  <a:pt x="1837944" y="256032"/>
                  <a:pt x="1664208" y="0"/>
                </a:cubicBezTo>
                <a:lnTo>
                  <a:pt x="2313432" y="0"/>
                </a:lnTo>
                <a:cubicBezTo>
                  <a:pt x="2441448" y="274320"/>
                  <a:pt x="2505456" y="576072"/>
                  <a:pt x="2505456" y="905256"/>
                </a:cubicBezTo>
                <a:cubicBezTo>
                  <a:pt x="2505456" y="2121408"/>
                  <a:pt x="1517904" y="3108960"/>
                  <a:pt x="301752" y="3108960"/>
                </a:cubicBezTo>
                <a:cubicBezTo>
                  <a:pt x="201168" y="3108960"/>
                  <a:pt x="100584" y="3099816"/>
                  <a:pt x="0" y="3081528"/>
                </a:cubicBezTo>
                <a:lnTo>
                  <a:pt x="0" y="2505456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9" name="Ellipse 38_#color-2082&amp;9905"/>
          <p:cNvSpPr/>
          <p:nvPr userDrawn="1">
            <p:custDataLst>
              <p:tags r:id="rId3"/>
            </p:custDataLst>
          </p:nvPr>
        </p:nvSpPr>
        <p:spPr>
          <a:xfrm>
            <a:off x="9464040" y="4379976"/>
            <a:ext cx="1609344" cy="1609344"/>
          </a:xfrm>
          <a:prstGeom prst="ellipse">
            <a:avLst/>
          </a:prstGeom>
          <a:solidFill>
            <a:schemeClr val="accent1"/>
          </a:solidFill>
        </p:spPr>
      </p:sp>
      <p:sp>
        <p:nvSpPr>
          <p:cNvPr id="11" name="Ellipse 39-2082&amp;9906"/>
          <p:cNvSpPr/>
          <p:nvPr userDrawn="1">
            <p:custDataLst>
              <p:tags r:id="rId4"/>
            </p:custDataLst>
          </p:nvPr>
        </p:nvSpPr>
        <p:spPr>
          <a:xfrm>
            <a:off x="11338560" y="3617849"/>
            <a:ext cx="530352" cy="530352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1870709" y="1862454"/>
            <a:ext cx="9467850" cy="2628901"/>
          </a:xfrm>
        </p:spPr>
        <p:txBody>
          <a:bodyPr wrap="square" anchor="t">
            <a:normAutofit/>
          </a:bodyPr>
          <a:lstStyle>
            <a:lvl1pPr algn="l">
              <a:lnSpc>
                <a:spcPct val="100000"/>
              </a:lnSpc>
              <a:defRPr sz="7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870709" y="4790127"/>
            <a:ext cx="7492365" cy="1177603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/>
            </a:lvl1pPr>
          </a:lstStyle>
          <a:p>
            <a:pPr lvl="0"/>
            <a:r>
              <a:rPr lang="zh-CN" altLang="en-US" dirty="0"/>
              <a:t>署名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Ellipse 36-2082&amp;9912"/>
          <p:cNvSpPr/>
          <p:nvPr userDrawn="1">
            <p:custDataLst>
              <p:tags r:id="rId4"/>
            </p:custDataLst>
          </p:nvPr>
        </p:nvSpPr>
        <p:spPr>
          <a:xfrm>
            <a:off x="6976872" y="1005840"/>
            <a:ext cx="4343400" cy="4343400"/>
          </a:xfrm>
          <a:prstGeom prst="ellipse">
            <a:avLst/>
          </a:prstGeom>
          <a:solidFill>
            <a:schemeClr val="tx2">
              <a:alpha val="5000"/>
            </a:schemeClr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Ellipse 37 (Stroke)_#color-2083&amp;10105"/>
          <p:cNvSpPr/>
          <p:nvPr userDrawn="1">
            <p:custDataLst>
              <p:tags r:id="rId5"/>
            </p:custDataLst>
          </p:nvPr>
        </p:nvSpPr>
        <p:spPr>
          <a:xfrm>
            <a:off x="7159752" y="0"/>
            <a:ext cx="3977640" cy="2258568"/>
          </a:xfrm>
          <a:custGeom>
            <a:avLst/>
            <a:gdLst/>
            <a:ahLst/>
            <a:cxnLst/>
            <a:rect l="l" t="t" r="r" b="b"/>
            <a:pathLst>
              <a:path w="3977640" h="2258568">
                <a:moveTo>
                  <a:pt x="594360" y="0"/>
                </a:moveTo>
                <a:cubicBezTo>
                  <a:pt x="576072" y="82296"/>
                  <a:pt x="576072" y="173736"/>
                  <a:pt x="576072" y="265176"/>
                </a:cubicBezTo>
                <a:cubicBezTo>
                  <a:pt x="576072" y="1051560"/>
                  <a:pt x="1207008" y="1682496"/>
                  <a:pt x="1984248" y="1682496"/>
                </a:cubicBezTo>
                <a:cubicBezTo>
                  <a:pt x="2770632" y="1682496"/>
                  <a:pt x="3401568" y="1051560"/>
                  <a:pt x="3401568" y="265176"/>
                </a:cubicBezTo>
                <a:cubicBezTo>
                  <a:pt x="3401568" y="173736"/>
                  <a:pt x="3392424" y="82296"/>
                  <a:pt x="3374136" y="0"/>
                </a:cubicBezTo>
                <a:lnTo>
                  <a:pt x="3959352" y="0"/>
                </a:lnTo>
                <a:cubicBezTo>
                  <a:pt x="3968496" y="91440"/>
                  <a:pt x="3977640" y="173736"/>
                  <a:pt x="3977640" y="265176"/>
                </a:cubicBezTo>
                <a:cubicBezTo>
                  <a:pt x="3977640" y="1362456"/>
                  <a:pt x="3081528" y="2258568"/>
                  <a:pt x="1984248" y="2258568"/>
                </a:cubicBezTo>
                <a:cubicBezTo>
                  <a:pt x="886968" y="2258568"/>
                  <a:pt x="0" y="1362456"/>
                  <a:pt x="0" y="265176"/>
                </a:cubicBezTo>
                <a:cubicBezTo>
                  <a:pt x="0" y="173736"/>
                  <a:pt x="9144" y="91440"/>
                  <a:pt x="18288" y="0"/>
                </a:cubicBezTo>
                <a:lnTo>
                  <a:pt x="594360" y="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1" name="图形 6"/>
          <p:cNvSpPr/>
          <p:nvPr userDrawn="1">
            <p:custDataLst>
              <p:tags r:id="rId6"/>
            </p:custDataLst>
          </p:nvPr>
        </p:nvSpPr>
        <p:spPr>
          <a:xfrm>
            <a:off x="8343265" y="3605530"/>
            <a:ext cx="1610360" cy="242570"/>
          </a:xfrm>
          <a:custGeom>
            <a:avLst/>
            <a:gdLst>
              <a:gd name="connsiteX0" fmla="*/ 75233 w 1100583"/>
              <a:gd name="connsiteY0" fmla="*/ 165422 h 165421"/>
              <a:gd name="connsiteX1" fmla="*/ 119435 w 1100583"/>
              <a:gd name="connsiteY1" fmla="*/ 156047 h 165421"/>
              <a:gd name="connsiteX2" fmla="*/ 119435 w 1100583"/>
              <a:gd name="connsiteY2" fmla="*/ 137852 h 165421"/>
              <a:gd name="connsiteX3" fmla="*/ 77688 w 1100583"/>
              <a:gd name="connsiteY3" fmla="*/ 148568 h 165421"/>
              <a:gd name="connsiteX4" fmla="*/ 35607 w 1100583"/>
              <a:gd name="connsiteY4" fmla="*/ 131266 h 165421"/>
              <a:gd name="connsiteX5" fmla="*/ 19645 w 1100583"/>
              <a:gd name="connsiteY5" fmla="*/ 84609 h 165421"/>
              <a:gd name="connsiteX6" fmla="*/ 36723 w 1100583"/>
              <a:gd name="connsiteY6" fmla="*/ 35384 h 165421"/>
              <a:gd name="connsiteX7" fmla="*/ 81483 w 1100583"/>
              <a:gd name="connsiteY7" fmla="*/ 16966 h 165421"/>
              <a:gd name="connsiteX8" fmla="*/ 119435 w 1100583"/>
              <a:gd name="connsiteY8" fmla="*/ 26566 h 165421"/>
              <a:gd name="connsiteX9" fmla="*/ 119435 w 1100583"/>
              <a:gd name="connsiteY9" fmla="*/ 6586 h 165421"/>
              <a:gd name="connsiteX10" fmla="*/ 81707 w 1100583"/>
              <a:gd name="connsiteY10" fmla="*/ 0 h 165421"/>
              <a:gd name="connsiteX11" fmla="*/ 23106 w 1100583"/>
              <a:gd name="connsiteY11" fmla="*/ 23664 h 165421"/>
              <a:gd name="connsiteX12" fmla="*/ 0 w 1100583"/>
              <a:gd name="connsiteY12" fmla="*/ 85725 h 165421"/>
              <a:gd name="connsiteX13" fmla="*/ 20538 w 1100583"/>
              <a:gd name="connsiteY13" fmla="*/ 143434 h 165421"/>
              <a:gd name="connsiteX14" fmla="*/ 75233 w 1100583"/>
              <a:gd name="connsiteY14" fmla="*/ 165422 h 165421"/>
              <a:gd name="connsiteX15" fmla="*/ 210294 w 1100583"/>
              <a:gd name="connsiteY15" fmla="*/ 165422 h 165421"/>
              <a:gd name="connsiteX16" fmla="*/ 155712 w 1100583"/>
              <a:gd name="connsiteY16" fmla="*/ 142987 h 165421"/>
              <a:gd name="connsiteX17" fmla="*/ 135284 w 1100583"/>
              <a:gd name="connsiteY17" fmla="*/ 84609 h 165421"/>
              <a:gd name="connsiteX18" fmla="*/ 156158 w 1100583"/>
              <a:gd name="connsiteY18" fmla="*/ 22994 h 165421"/>
              <a:gd name="connsiteX19" fmla="*/ 212973 w 1100583"/>
              <a:gd name="connsiteY19" fmla="*/ 0 h 165421"/>
              <a:gd name="connsiteX20" fmla="*/ 266328 w 1100583"/>
              <a:gd name="connsiteY20" fmla="*/ 22324 h 165421"/>
              <a:gd name="connsiteX21" fmla="*/ 286643 w 1100583"/>
              <a:gd name="connsiteY21" fmla="*/ 80702 h 165421"/>
              <a:gd name="connsiteX22" fmla="*/ 265882 w 1100583"/>
              <a:gd name="connsiteY22" fmla="*/ 142652 h 165421"/>
              <a:gd name="connsiteX23" fmla="*/ 210294 w 1100583"/>
              <a:gd name="connsiteY23" fmla="*/ 165422 h 165421"/>
              <a:gd name="connsiteX24" fmla="*/ 211634 w 1100583"/>
              <a:gd name="connsiteY24" fmla="*/ 16966 h 165421"/>
              <a:gd name="connsiteX25" fmla="*/ 170669 w 1100583"/>
              <a:gd name="connsiteY25" fmla="*/ 35161 h 165421"/>
              <a:gd name="connsiteX26" fmla="*/ 154931 w 1100583"/>
              <a:gd name="connsiteY26" fmla="*/ 82934 h 165421"/>
              <a:gd name="connsiteX27" fmla="*/ 170222 w 1100583"/>
              <a:gd name="connsiteY27" fmla="*/ 130597 h 165421"/>
              <a:gd name="connsiteX28" fmla="*/ 210294 w 1100583"/>
              <a:gd name="connsiteY28" fmla="*/ 148568 h 165421"/>
              <a:gd name="connsiteX29" fmla="*/ 251817 w 1100583"/>
              <a:gd name="connsiteY29" fmla="*/ 131378 h 165421"/>
              <a:gd name="connsiteX30" fmla="*/ 266998 w 1100583"/>
              <a:gd name="connsiteY30" fmla="*/ 83269 h 165421"/>
              <a:gd name="connsiteX31" fmla="*/ 252264 w 1100583"/>
              <a:gd name="connsiteY31" fmla="*/ 34268 h 165421"/>
              <a:gd name="connsiteX32" fmla="*/ 211634 w 1100583"/>
              <a:gd name="connsiteY32" fmla="*/ 16966 h 165421"/>
              <a:gd name="connsiteX33" fmla="*/ 1003581 w 1100583"/>
              <a:gd name="connsiteY33" fmla="*/ 134169 h 165421"/>
              <a:gd name="connsiteX34" fmla="*/ 1003581 w 1100583"/>
              <a:gd name="connsiteY34" fmla="*/ 156269 h 165421"/>
              <a:gd name="connsiteX35" fmla="*/ 1011849 w 1100583"/>
              <a:gd name="connsiteY35" fmla="*/ 160177 h 165421"/>
              <a:gd name="connsiteX36" fmla="*/ 1022898 w 1100583"/>
              <a:gd name="connsiteY36" fmla="*/ 162966 h 165421"/>
              <a:gd name="connsiteX37" fmla="*/ 1034281 w 1100583"/>
              <a:gd name="connsiteY37" fmla="*/ 164752 h 165421"/>
              <a:gd name="connsiteX38" fmla="*/ 1043653 w 1100583"/>
              <a:gd name="connsiteY38" fmla="*/ 165422 h 165421"/>
              <a:gd name="connsiteX39" fmla="*/ 1065313 w 1100583"/>
              <a:gd name="connsiteY39" fmla="*/ 163079 h 165421"/>
              <a:gd name="connsiteX40" fmla="*/ 1083391 w 1100583"/>
              <a:gd name="connsiteY40" fmla="*/ 155711 h 165421"/>
              <a:gd name="connsiteX41" fmla="*/ 1095898 w 1100583"/>
              <a:gd name="connsiteY41" fmla="*/ 142429 h 165421"/>
              <a:gd name="connsiteX42" fmla="*/ 1100584 w 1100583"/>
              <a:gd name="connsiteY42" fmla="*/ 122337 h 165421"/>
              <a:gd name="connsiteX43" fmla="*/ 1097126 w 1100583"/>
              <a:gd name="connsiteY43" fmla="*/ 106487 h 165421"/>
              <a:gd name="connsiteX44" fmla="*/ 1087973 w 1100583"/>
              <a:gd name="connsiteY44" fmla="*/ 93873 h 165421"/>
              <a:gd name="connsiteX45" fmla="*/ 1074467 w 1100583"/>
              <a:gd name="connsiteY45" fmla="*/ 83493 h 165421"/>
              <a:gd name="connsiteX46" fmla="*/ 1058169 w 1100583"/>
              <a:gd name="connsiteY46" fmla="*/ 74563 h 165421"/>
              <a:gd name="connsiteX47" fmla="*/ 1043320 w 1100583"/>
              <a:gd name="connsiteY47" fmla="*/ 66973 h 165421"/>
              <a:gd name="connsiteX48" fmla="*/ 1032499 w 1100583"/>
              <a:gd name="connsiteY48" fmla="*/ 59829 h 165421"/>
              <a:gd name="connsiteX49" fmla="*/ 1025689 w 1100583"/>
              <a:gd name="connsiteY49" fmla="*/ 51681 h 165421"/>
              <a:gd name="connsiteX50" fmla="*/ 1023451 w 1100583"/>
              <a:gd name="connsiteY50" fmla="*/ 41077 h 165421"/>
              <a:gd name="connsiteX51" fmla="*/ 1026470 w 1100583"/>
              <a:gd name="connsiteY51" fmla="*/ 29914 h 165421"/>
              <a:gd name="connsiteX52" fmla="*/ 1034281 w 1100583"/>
              <a:gd name="connsiteY52" fmla="*/ 22436 h 165421"/>
              <a:gd name="connsiteX53" fmla="*/ 1045225 w 1100583"/>
              <a:gd name="connsiteY53" fmla="*/ 18306 h 165421"/>
              <a:gd name="connsiteX54" fmla="*/ 1057502 w 1100583"/>
              <a:gd name="connsiteY54" fmla="*/ 16966 h 165421"/>
              <a:gd name="connsiteX55" fmla="*/ 1093888 w 1100583"/>
              <a:gd name="connsiteY55" fmla="*/ 26789 h 165421"/>
              <a:gd name="connsiteX56" fmla="*/ 1093888 w 1100583"/>
              <a:gd name="connsiteY56" fmla="*/ 5693 h 165421"/>
              <a:gd name="connsiteX57" fmla="*/ 1059398 w 1100583"/>
              <a:gd name="connsiteY57" fmla="*/ 0 h 165421"/>
              <a:gd name="connsiteX58" fmla="*/ 1038967 w 1100583"/>
              <a:gd name="connsiteY58" fmla="*/ 2567 h 165421"/>
              <a:gd name="connsiteX59" fmla="*/ 1021222 w 1100583"/>
              <a:gd name="connsiteY59" fmla="*/ 10381 h 165421"/>
              <a:gd name="connsiteX60" fmla="*/ 1008611 w 1100583"/>
              <a:gd name="connsiteY60" fmla="*/ 23775 h 165421"/>
              <a:gd name="connsiteX61" fmla="*/ 1003810 w 1100583"/>
              <a:gd name="connsiteY61" fmla="*/ 42751 h 165421"/>
              <a:gd name="connsiteX62" fmla="*/ 1006820 w 1100583"/>
              <a:gd name="connsiteY62" fmla="*/ 58378 h 165421"/>
              <a:gd name="connsiteX63" fmla="*/ 1015307 w 1100583"/>
              <a:gd name="connsiteY63" fmla="*/ 70210 h 165421"/>
              <a:gd name="connsiteX64" fmla="*/ 1027918 w 1100583"/>
              <a:gd name="connsiteY64" fmla="*/ 79809 h 165421"/>
              <a:gd name="connsiteX65" fmla="*/ 1043548 w 1100583"/>
              <a:gd name="connsiteY65" fmla="*/ 88404 h 165421"/>
              <a:gd name="connsiteX66" fmla="*/ 1058284 w 1100583"/>
              <a:gd name="connsiteY66" fmla="*/ 96106 h 165421"/>
              <a:gd name="connsiteX67" fmla="*/ 1070218 w 1100583"/>
              <a:gd name="connsiteY67" fmla="*/ 103696 h 165421"/>
              <a:gd name="connsiteX68" fmla="*/ 1078038 w 1100583"/>
              <a:gd name="connsiteY68" fmla="*/ 112402 h 165421"/>
              <a:gd name="connsiteX69" fmla="*/ 1080944 w 1100583"/>
              <a:gd name="connsiteY69" fmla="*/ 123676 h 165421"/>
              <a:gd name="connsiteX70" fmla="*/ 1072342 w 1100583"/>
              <a:gd name="connsiteY70" fmla="*/ 142206 h 165421"/>
              <a:gd name="connsiteX71" fmla="*/ 1046558 w 1100583"/>
              <a:gd name="connsiteY71" fmla="*/ 148568 h 165421"/>
              <a:gd name="connsiteX72" fmla="*/ 1035624 w 1100583"/>
              <a:gd name="connsiteY72" fmla="*/ 147563 h 165421"/>
              <a:gd name="connsiteX73" fmla="*/ 1023793 w 1100583"/>
              <a:gd name="connsiteY73" fmla="*/ 144773 h 165421"/>
              <a:gd name="connsiteX74" fmla="*/ 1012630 w 1100583"/>
              <a:gd name="connsiteY74" fmla="*/ 140196 h 165421"/>
              <a:gd name="connsiteX75" fmla="*/ 1003581 w 1100583"/>
              <a:gd name="connsiteY75" fmla="*/ 134169 h 165421"/>
              <a:gd name="connsiteX76" fmla="*/ 944091 w 1100583"/>
              <a:gd name="connsiteY76" fmla="*/ 19645 h 165421"/>
              <a:gd name="connsiteX77" fmla="*/ 990304 w 1100583"/>
              <a:gd name="connsiteY77" fmla="*/ 19645 h 165421"/>
              <a:gd name="connsiteX78" fmla="*/ 990304 w 1100583"/>
              <a:gd name="connsiteY78" fmla="*/ 2679 h 165421"/>
              <a:gd name="connsiteX79" fmla="*/ 879239 w 1100583"/>
              <a:gd name="connsiteY79" fmla="*/ 2679 h 165421"/>
              <a:gd name="connsiteX80" fmla="*/ 879239 w 1100583"/>
              <a:gd name="connsiteY80" fmla="*/ 19645 h 165421"/>
              <a:gd name="connsiteX81" fmla="*/ 925339 w 1100583"/>
              <a:gd name="connsiteY81" fmla="*/ 19645 h 165421"/>
              <a:gd name="connsiteX82" fmla="*/ 925339 w 1100583"/>
              <a:gd name="connsiteY82" fmla="*/ 162744 h 165421"/>
              <a:gd name="connsiteX83" fmla="*/ 944091 w 1100583"/>
              <a:gd name="connsiteY83" fmla="*/ 162744 h 165421"/>
              <a:gd name="connsiteX84" fmla="*/ 944091 w 1100583"/>
              <a:gd name="connsiteY84" fmla="*/ 19645 h 165421"/>
              <a:gd name="connsiteX85" fmla="*/ 853678 w 1100583"/>
              <a:gd name="connsiteY85" fmla="*/ 162744 h 165421"/>
              <a:gd name="connsiteX86" fmla="*/ 830685 w 1100583"/>
              <a:gd name="connsiteY86" fmla="*/ 162744 h 165421"/>
              <a:gd name="connsiteX87" fmla="*/ 748308 w 1100583"/>
              <a:gd name="connsiteY87" fmla="*/ 35161 h 165421"/>
              <a:gd name="connsiteX88" fmla="*/ 743174 w 1100583"/>
              <a:gd name="connsiteY88" fmla="*/ 25115 h 165421"/>
              <a:gd name="connsiteX89" fmla="*/ 742503 w 1100583"/>
              <a:gd name="connsiteY89" fmla="*/ 25115 h 165421"/>
              <a:gd name="connsiteX90" fmla="*/ 743397 w 1100583"/>
              <a:gd name="connsiteY90" fmla="*/ 47104 h 165421"/>
              <a:gd name="connsiteX91" fmla="*/ 743397 w 1100583"/>
              <a:gd name="connsiteY91" fmla="*/ 162744 h 165421"/>
              <a:gd name="connsiteX92" fmla="*/ 724644 w 1100583"/>
              <a:gd name="connsiteY92" fmla="*/ 162744 h 165421"/>
              <a:gd name="connsiteX93" fmla="*/ 724644 w 1100583"/>
              <a:gd name="connsiteY93" fmla="*/ 2679 h 165421"/>
              <a:gd name="connsiteX94" fmla="*/ 748977 w 1100583"/>
              <a:gd name="connsiteY94" fmla="*/ 2679 h 165421"/>
              <a:gd name="connsiteX95" fmla="*/ 829122 w 1100583"/>
              <a:gd name="connsiteY95" fmla="*/ 128253 h 165421"/>
              <a:gd name="connsiteX96" fmla="*/ 835596 w 1100583"/>
              <a:gd name="connsiteY96" fmla="*/ 138968 h 165421"/>
              <a:gd name="connsiteX97" fmla="*/ 836042 w 1100583"/>
              <a:gd name="connsiteY97" fmla="*/ 138968 h 165421"/>
              <a:gd name="connsiteX98" fmla="*/ 834926 w 1100583"/>
              <a:gd name="connsiteY98" fmla="*/ 115416 h 165421"/>
              <a:gd name="connsiteX99" fmla="*/ 834926 w 1100583"/>
              <a:gd name="connsiteY99" fmla="*/ 2679 h 165421"/>
              <a:gd name="connsiteX100" fmla="*/ 853678 w 1100583"/>
              <a:gd name="connsiteY100" fmla="*/ 2679 h 165421"/>
              <a:gd name="connsiteX101" fmla="*/ 853678 w 1100583"/>
              <a:gd name="connsiteY101" fmla="*/ 162744 h 165421"/>
              <a:gd name="connsiteX102" fmla="*/ 609005 w 1100583"/>
              <a:gd name="connsiteY102" fmla="*/ 162744 h 165421"/>
              <a:gd name="connsiteX103" fmla="*/ 693837 w 1100583"/>
              <a:gd name="connsiteY103" fmla="*/ 162744 h 165421"/>
              <a:gd name="connsiteX104" fmla="*/ 693837 w 1100583"/>
              <a:gd name="connsiteY104" fmla="*/ 145778 h 165421"/>
              <a:gd name="connsiteX105" fmla="*/ 627757 w 1100583"/>
              <a:gd name="connsiteY105" fmla="*/ 145778 h 165421"/>
              <a:gd name="connsiteX106" fmla="*/ 627757 w 1100583"/>
              <a:gd name="connsiteY106" fmla="*/ 89743 h 165421"/>
              <a:gd name="connsiteX107" fmla="*/ 685577 w 1100583"/>
              <a:gd name="connsiteY107" fmla="*/ 89743 h 165421"/>
              <a:gd name="connsiteX108" fmla="*/ 685577 w 1100583"/>
              <a:gd name="connsiteY108" fmla="*/ 72889 h 165421"/>
              <a:gd name="connsiteX109" fmla="*/ 627757 w 1100583"/>
              <a:gd name="connsiteY109" fmla="*/ 72889 h 165421"/>
              <a:gd name="connsiteX110" fmla="*/ 627757 w 1100583"/>
              <a:gd name="connsiteY110" fmla="*/ 19645 h 165421"/>
              <a:gd name="connsiteX111" fmla="*/ 690265 w 1100583"/>
              <a:gd name="connsiteY111" fmla="*/ 19645 h 165421"/>
              <a:gd name="connsiteX112" fmla="*/ 690265 w 1100583"/>
              <a:gd name="connsiteY112" fmla="*/ 2679 h 165421"/>
              <a:gd name="connsiteX113" fmla="*/ 609005 w 1100583"/>
              <a:gd name="connsiteY113" fmla="*/ 2679 h 165421"/>
              <a:gd name="connsiteX114" fmla="*/ 609005 w 1100583"/>
              <a:gd name="connsiteY114" fmla="*/ 162744 h 165421"/>
              <a:gd name="connsiteX115" fmla="*/ 583778 w 1100583"/>
              <a:gd name="connsiteY115" fmla="*/ 19645 h 165421"/>
              <a:gd name="connsiteX116" fmla="*/ 537567 w 1100583"/>
              <a:gd name="connsiteY116" fmla="*/ 19645 h 165421"/>
              <a:gd name="connsiteX117" fmla="*/ 537567 w 1100583"/>
              <a:gd name="connsiteY117" fmla="*/ 162744 h 165421"/>
              <a:gd name="connsiteX118" fmla="*/ 518815 w 1100583"/>
              <a:gd name="connsiteY118" fmla="*/ 162744 h 165421"/>
              <a:gd name="connsiteX119" fmla="*/ 518815 w 1100583"/>
              <a:gd name="connsiteY119" fmla="*/ 19645 h 165421"/>
              <a:gd name="connsiteX120" fmla="*/ 472715 w 1100583"/>
              <a:gd name="connsiteY120" fmla="*/ 19645 h 165421"/>
              <a:gd name="connsiteX121" fmla="*/ 472715 w 1100583"/>
              <a:gd name="connsiteY121" fmla="*/ 2679 h 165421"/>
              <a:gd name="connsiteX122" fmla="*/ 583778 w 1100583"/>
              <a:gd name="connsiteY122" fmla="*/ 2679 h 165421"/>
              <a:gd name="connsiteX123" fmla="*/ 583778 w 1100583"/>
              <a:gd name="connsiteY123" fmla="*/ 19645 h 165421"/>
              <a:gd name="connsiteX124" fmla="*/ 424160 w 1100583"/>
              <a:gd name="connsiteY124" fmla="*/ 162744 h 165421"/>
              <a:gd name="connsiteX125" fmla="*/ 447154 w 1100583"/>
              <a:gd name="connsiteY125" fmla="*/ 162744 h 165421"/>
              <a:gd name="connsiteX126" fmla="*/ 447154 w 1100583"/>
              <a:gd name="connsiteY126" fmla="*/ 2679 h 165421"/>
              <a:gd name="connsiteX127" fmla="*/ 428402 w 1100583"/>
              <a:gd name="connsiteY127" fmla="*/ 2679 h 165421"/>
              <a:gd name="connsiteX128" fmla="*/ 428402 w 1100583"/>
              <a:gd name="connsiteY128" fmla="*/ 115416 h 165421"/>
              <a:gd name="connsiteX129" fmla="*/ 429518 w 1100583"/>
              <a:gd name="connsiteY129" fmla="*/ 138968 h 165421"/>
              <a:gd name="connsiteX130" fmla="*/ 429072 w 1100583"/>
              <a:gd name="connsiteY130" fmla="*/ 138968 h 165421"/>
              <a:gd name="connsiteX131" fmla="*/ 422597 w 1100583"/>
              <a:gd name="connsiteY131" fmla="*/ 128253 h 165421"/>
              <a:gd name="connsiteX132" fmla="*/ 342453 w 1100583"/>
              <a:gd name="connsiteY132" fmla="*/ 2679 h 165421"/>
              <a:gd name="connsiteX133" fmla="*/ 318120 w 1100583"/>
              <a:gd name="connsiteY133" fmla="*/ 2679 h 165421"/>
              <a:gd name="connsiteX134" fmla="*/ 318120 w 1100583"/>
              <a:gd name="connsiteY134" fmla="*/ 162744 h 165421"/>
              <a:gd name="connsiteX135" fmla="*/ 336872 w 1100583"/>
              <a:gd name="connsiteY135" fmla="*/ 162744 h 165421"/>
              <a:gd name="connsiteX136" fmla="*/ 336872 w 1100583"/>
              <a:gd name="connsiteY136" fmla="*/ 47104 h 165421"/>
              <a:gd name="connsiteX137" fmla="*/ 335980 w 1100583"/>
              <a:gd name="connsiteY137" fmla="*/ 25115 h 165421"/>
              <a:gd name="connsiteX138" fmla="*/ 336649 w 1100583"/>
              <a:gd name="connsiteY138" fmla="*/ 25115 h 165421"/>
              <a:gd name="connsiteX139" fmla="*/ 341783 w 1100583"/>
              <a:gd name="connsiteY139" fmla="*/ 35161 h 165421"/>
              <a:gd name="connsiteX140" fmla="*/ 424160 w 1100583"/>
              <a:gd name="connsiteY140" fmla="*/ 162744 h 16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1100583" h="165421">
                <a:moveTo>
                  <a:pt x="75233" y="165422"/>
                </a:moveTo>
                <a:cubicBezTo>
                  <a:pt x="92869" y="165422"/>
                  <a:pt x="107603" y="162297"/>
                  <a:pt x="119435" y="156047"/>
                </a:cubicBezTo>
                <a:lnTo>
                  <a:pt x="119435" y="137852"/>
                </a:lnTo>
                <a:cubicBezTo>
                  <a:pt x="107677" y="144996"/>
                  <a:pt x="93762" y="148568"/>
                  <a:pt x="77688" y="148568"/>
                </a:cubicBezTo>
                <a:cubicBezTo>
                  <a:pt x="60350" y="148568"/>
                  <a:pt x="46323" y="142800"/>
                  <a:pt x="35607" y="131266"/>
                </a:cubicBezTo>
                <a:cubicBezTo>
                  <a:pt x="24966" y="119658"/>
                  <a:pt x="19645" y="104106"/>
                  <a:pt x="19645" y="84609"/>
                </a:cubicBezTo>
                <a:cubicBezTo>
                  <a:pt x="19645" y="64070"/>
                  <a:pt x="25338" y="47662"/>
                  <a:pt x="36723" y="35384"/>
                </a:cubicBezTo>
                <a:cubicBezTo>
                  <a:pt x="48183" y="23106"/>
                  <a:pt x="63103" y="16966"/>
                  <a:pt x="81483" y="16966"/>
                </a:cubicBezTo>
                <a:cubicBezTo>
                  <a:pt x="95324" y="16966"/>
                  <a:pt x="107975" y="20166"/>
                  <a:pt x="119435" y="26566"/>
                </a:cubicBezTo>
                <a:lnTo>
                  <a:pt x="119435" y="6586"/>
                </a:lnTo>
                <a:cubicBezTo>
                  <a:pt x="109463" y="2195"/>
                  <a:pt x="96887" y="0"/>
                  <a:pt x="81707" y="0"/>
                </a:cubicBezTo>
                <a:cubicBezTo>
                  <a:pt x="58043" y="0"/>
                  <a:pt x="38509" y="7888"/>
                  <a:pt x="23106" y="23664"/>
                </a:cubicBezTo>
                <a:cubicBezTo>
                  <a:pt x="7702" y="39439"/>
                  <a:pt x="0" y="60127"/>
                  <a:pt x="0" y="85725"/>
                </a:cubicBezTo>
                <a:cubicBezTo>
                  <a:pt x="0" y="109538"/>
                  <a:pt x="6846" y="128774"/>
                  <a:pt x="20538" y="143434"/>
                </a:cubicBezTo>
                <a:cubicBezTo>
                  <a:pt x="34231" y="158093"/>
                  <a:pt x="52462" y="165422"/>
                  <a:pt x="75233" y="165422"/>
                </a:cubicBezTo>
                <a:close/>
                <a:moveTo>
                  <a:pt x="210294" y="165422"/>
                </a:moveTo>
                <a:cubicBezTo>
                  <a:pt x="187597" y="165422"/>
                  <a:pt x="169404" y="157944"/>
                  <a:pt x="155712" y="142987"/>
                </a:cubicBezTo>
                <a:cubicBezTo>
                  <a:pt x="142094" y="128030"/>
                  <a:pt x="135284" y="108570"/>
                  <a:pt x="135284" y="84609"/>
                </a:cubicBezTo>
                <a:cubicBezTo>
                  <a:pt x="135284" y="58862"/>
                  <a:pt x="142242" y="38323"/>
                  <a:pt x="156158" y="22994"/>
                </a:cubicBezTo>
                <a:cubicBezTo>
                  <a:pt x="170073" y="7665"/>
                  <a:pt x="189012" y="0"/>
                  <a:pt x="212973" y="0"/>
                </a:cubicBezTo>
                <a:cubicBezTo>
                  <a:pt x="235074" y="0"/>
                  <a:pt x="252859" y="7441"/>
                  <a:pt x="266328" y="22324"/>
                </a:cubicBezTo>
                <a:cubicBezTo>
                  <a:pt x="279871" y="37207"/>
                  <a:pt x="286643" y="56666"/>
                  <a:pt x="286643" y="80702"/>
                </a:cubicBezTo>
                <a:cubicBezTo>
                  <a:pt x="286643" y="106821"/>
                  <a:pt x="279722" y="127472"/>
                  <a:pt x="265882" y="142652"/>
                </a:cubicBezTo>
                <a:cubicBezTo>
                  <a:pt x="252041" y="157832"/>
                  <a:pt x="233512" y="165422"/>
                  <a:pt x="210294" y="165422"/>
                </a:cubicBezTo>
                <a:close/>
                <a:moveTo>
                  <a:pt x="211634" y="16966"/>
                </a:moveTo>
                <a:cubicBezTo>
                  <a:pt x="194816" y="16966"/>
                  <a:pt x="181161" y="23031"/>
                  <a:pt x="170669" y="35161"/>
                </a:cubicBezTo>
                <a:cubicBezTo>
                  <a:pt x="160176" y="47290"/>
                  <a:pt x="154931" y="63215"/>
                  <a:pt x="154931" y="82934"/>
                </a:cubicBezTo>
                <a:cubicBezTo>
                  <a:pt x="154931" y="102654"/>
                  <a:pt x="160027" y="118542"/>
                  <a:pt x="170222" y="130597"/>
                </a:cubicBezTo>
                <a:cubicBezTo>
                  <a:pt x="180491" y="142577"/>
                  <a:pt x="193849" y="148568"/>
                  <a:pt x="210294" y="148568"/>
                </a:cubicBezTo>
                <a:cubicBezTo>
                  <a:pt x="227856" y="148568"/>
                  <a:pt x="241697" y="142838"/>
                  <a:pt x="251817" y="131378"/>
                </a:cubicBezTo>
                <a:cubicBezTo>
                  <a:pt x="261937" y="119918"/>
                  <a:pt x="266998" y="103882"/>
                  <a:pt x="266998" y="83269"/>
                </a:cubicBezTo>
                <a:cubicBezTo>
                  <a:pt x="266998" y="62136"/>
                  <a:pt x="262087" y="45802"/>
                  <a:pt x="252264" y="34268"/>
                </a:cubicBezTo>
                <a:cubicBezTo>
                  <a:pt x="242441" y="22733"/>
                  <a:pt x="228898" y="16966"/>
                  <a:pt x="211634" y="16966"/>
                </a:cubicBezTo>
                <a:close/>
                <a:moveTo>
                  <a:pt x="1003581" y="134169"/>
                </a:moveTo>
                <a:lnTo>
                  <a:pt x="1003581" y="156269"/>
                </a:lnTo>
                <a:cubicBezTo>
                  <a:pt x="1005667" y="157684"/>
                  <a:pt x="1008420" y="158986"/>
                  <a:pt x="1011849" y="160177"/>
                </a:cubicBezTo>
                <a:cubicBezTo>
                  <a:pt x="1015345" y="161293"/>
                  <a:pt x="1019031" y="162223"/>
                  <a:pt x="1022898" y="162966"/>
                </a:cubicBezTo>
                <a:cubicBezTo>
                  <a:pt x="1026765" y="163786"/>
                  <a:pt x="1030556" y="164381"/>
                  <a:pt x="1034281" y="164752"/>
                </a:cubicBezTo>
                <a:cubicBezTo>
                  <a:pt x="1038005" y="165199"/>
                  <a:pt x="1041129" y="165422"/>
                  <a:pt x="1043653" y="165422"/>
                </a:cubicBezTo>
                <a:cubicBezTo>
                  <a:pt x="1051245" y="165422"/>
                  <a:pt x="1058465" y="164641"/>
                  <a:pt x="1065313" y="163079"/>
                </a:cubicBezTo>
                <a:cubicBezTo>
                  <a:pt x="1072161" y="161590"/>
                  <a:pt x="1078181" y="159135"/>
                  <a:pt x="1083391" y="155711"/>
                </a:cubicBezTo>
                <a:cubicBezTo>
                  <a:pt x="1088678" y="152288"/>
                  <a:pt x="1092850" y="147861"/>
                  <a:pt x="1095898" y="142429"/>
                </a:cubicBezTo>
                <a:cubicBezTo>
                  <a:pt x="1099022" y="136922"/>
                  <a:pt x="1100584" y="130224"/>
                  <a:pt x="1100584" y="122337"/>
                </a:cubicBezTo>
                <a:cubicBezTo>
                  <a:pt x="1100584" y="116383"/>
                  <a:pt x="1099432" y="111100"/>
                  <a:pt x="1097126" y="106487"/>
                </a:cubicBezTo>
                <a:cubicBezTo>
                  <a:pt x="1094888" y="101873"/>
                  <a:pt x="1091840" y="97669"/>
                  <a:pt x="1087973" y="93873"/>
                </a:cubicBezTo>
                <a:cubicBezTo>
                  <a:pt x="1084106" y="90078"/>
                  <a:pt x="1079600" y="86618"/>
                  <a:pt x="1074467" y="83493"/>
                </a:cubicBezTo>
                <a:cubicBezTo>
                  <a:pt x="1069333" y="80367"/>
                  <a:pt x="1063894" y="77391"/>
                  <a:pt x="1058169" y="74563"/>
                </a:cubicBezTo>
                <a:cubicBezTo>
                  <a:pt x="1052588" y="71810"/>
                  <a:pt x="1047635" y="69280"/>
                  <a:pt x="1043320" y="66973"/>
                </a:cubicBezTo>
                <a:cubicBezTo>
                  <a:pt x="1039081" y="64666"/>
                  <a:pt x="1035471" y="62285"/>
                  <a:pt x="1032499" y="59829"/>
                </a:cubicBezTo>
                <a:cubicBezTo>
                  <a:pt x="1029518" y="57373"/>
                  <a:pt x="1027251" y="54657"/>
                  <a:pt x="1025689" y="51681"/>
                </a:cubicBezTo>
                <a:cubicBezTo>
                  <a:pt x="1024194" y="48704"/>
                  <a:pt x="1023451" y="45169"/>
                  <a:pt x="1023451" y="41077"/>
                </a:cubicBezTo>
                <a:cubicBezTo>
                  <a:pt x="1023451" y="36686"/>
                  <a:pt x="1024460" y="32965"/>
                  <a:pt x="1026470" y="29914"/>
                </a:cubicBezTo>
                <a:cubicBezTo>
                  <a:pt x="1028480" y="26864"/>
                  <a:pt x="1031080" y="24371"/>
                  <a:pt x="1034281" y="22436"/>
                </a:cubicBezTo>
                <a:cubicBezTo>
                  <a:pt x="1037481" y="20501"/>
                  <a:pt x="1041129" y="19124"/>
                  <a:pt x="1045225" y="18306"/>
                </a:cubicBezTo>
                <a:cubicBezTo>
                  <a:pt x="1049311" y="17413"/>
                  <a:pt x="1053407" y="16966"/>
                  <a:pt x="1057502" y="16966"/>
                </a:cubicBezTo>
                <a:cubicBezTo>
                  <a:pt x="1072304" y="16966"/>
                  <a:pt x="1084439" y="20241"/>
                  <a:pt x="1093888" y="26789"/>
                </a:cubicBezTo>
                <a:lnTo>
                  <a:pt x="1093888" y="5693"/>
                </a:lnTo>
                <a:cubicBezTo>
                  <a:pt x="1086668" y="1898"/>
                  <a:pt x="1075171" y="0"/>
                  <a:pt x="1059398" y="0"/>
                </a:cubicBezTo>
                <a:cubicBezTo>
                  <a:pt x="1052473" y="0"/>
                  <a:pt x="1045663" y="856"/>
                  <a:pt x="1038967" y="2567"/>
                </a:cubicBezTo>
                <a:cubicBezTo>
                  <a:pt x="1032347" y="4279"/>
                  <a:pt x="1026432" y="6883"/>
                  <a:pt x="1021222" y="10381"/>
                </a:cubicBezTo>
                <a:cubicBezTo>
                  <a:pt x="1016012" y="13878"/>
                  <a:pt x="1011811" y="18343"/>
                  <a:pt x="1008611" y="23775"/>
                </a:cubicBezTo>
                <a:cubicBezTo>
                  <a:pt x="1005410" y="29133"/>
                  <a:pt x="1003810" y="35458"/>
                  <a:pt x="1003810" y="42751"/>
                </a:cubicBezTo>
                <a:cubicBezTo>
                  <a:pt x="1003810" y="48704"/>
                  <a:pt x="1004810" y="53913"/>
                  <a:pt x="1006820" y="58378"/>
                </a:cubicBezTo>
                <a:cubicBezTo>
                  <a:pt x="1008906" y="62768"/>
                  <a:pt x="1011735" y="66712"/>
                  <a:pt x="1015307" y="70210"/>
                </a:cubicBezTo>
                <a:cubicBezTo>
                  <a:pt x="1018879" y="73707"/>
                  <a:pt x="1023079" y="76907"/>
                  <a:pt x="1027918" y="79809"/>
                </a:cubicBezTo>
                <a:cubicBezTo>
                  <a:pt x="1032756" y="82711"/>
                  <a:pt x="1037967" y="85576"/>
                  <a:pt x="1043548" y="88404"/>
                </a:cubicBezTo>
                <a:cubicBezTo>
                  <a:pt x="1048825" y="91083"/>
                  <a:pt x="1053740" y="93650"/>
                  <a:pt x="1058284" y="96106"/>
                </a:cubicBezTo>
                <a:cubicBezTo>
                  <a:pt x="1062894" y="98487"/>
                  <a:pt x="1066875" y="101017"/>
                  <a:pt x="1070218" y="103696"/>
                </a:cubicBezTo>
                <a:cubicBezTo>
                  <a:pt x="1073571" y="106300"/>
                  <a:pt x="1076181" y="109203"/>
                  <a:pt x="1078038" y="112402"/>
                </a:cubicBezTo>
                <a:cubicBezTo>
                  <a:pt x="1079972" y="115602"/>
                  <a:pt x="1080944" y="119360"/>
                  <a:pt x="1080944" y="123676"/>
                </a:cubicBezTo>
                <a:cubicBezTo>
                  <a:pt x="1080944" y="131713"/>
                  <a:pt x="1078076" y="137889"/>
                  <a:pt x="1072342" y="142206"/>
                </a:cubicBezTo>
                <a:cubicBezTo>
                  <a:pt x="1066685" y="146447"/>
                  <a:pt x="1058093" y="148568"/>
                  <a:pt x="1046558" y="148568"/>
                </a:cubicBezTo>
                <a:cubicBezTo>
                  <a:pt x="1043215" y="148568"/>
                  <a:pt x="1039567" y="148233"/>
                  <a:pt x="1035624" y="147563"/>
                </a:cubicBezTo>
                <a:cubicBezTo>
                  <a:pt x="1031680" y="146893"/>
                  <a:pt x="1027737" y="145963"/>
                  <a:pt x="1023793" y="144773"/>
                </a:cubicBezTo>
                <a:cubicBezTo>
                  <a:pt x="1019917" y="143508"/>
                  <a:pt x="1016202" y="141982"/>
                  <a:pt x="1012630" y="140196"/>
                </a:cubicBezTo>
                <a:cubicBezTo>
                  <a:pt x="1009125" y="138410"/>
                  <a:pt x="1006115" y="136401"/>
                  <a:pt x="1003581" y="134169"/>
                </a:cubicBezTo>
                <a:close/>
                <a:moveTo>
                  <a:pt x="944091" y="19645"/>
                </a:moveTo>
                <a:lnTo>
                  <a:pt x="990304" y="19645"/>
                </a:lnTo>
                <a:lnTo>
                  <a:pt x="990304" y="2679"/>
                </a:lnTo>
                <a:lnTo>
                  <a:pt x="879239" y="2679"/>
                </a:lnTo>
                <a:lnTo>
                  <a:pt x="879239" y="19645"/>
                </a:lnTo>
                <a:lnTo>
                  <a:pt x="925339" y="19645"/>
                </a:lnTo>
                <a:lnTo>
                  <a:pt x="925339" y="162744"/>
                </a:lnTo>
                <a:lnTo>
                  <a:pt x="944091" y="162744"/>
                </a:lnTo>
                <a:lnTo>
                  <a:pt x="944091" y="19645"/>
                </a:lnTo>
                <a:close/>
                <a:moveTo>
                  <a:pt x="853678" y="162744"/>
                </a:moveTo>
                <a:lnTo>
                  <a:pt x="830685" y="162744"/>
                </a:lnTo>
                <a:lnTo>
                  <a:pt x="748308" y="35161"/>
                </a:lnTo>
                <a:cubicBezTo>
                  <a:pt x="746224" y="31961"/>
                  <a:pt x="744513" y="28612"/>
                  <a:pt x="743174" y="25115"/>
                </a:cubicBezTo>
                <a:lnTo>
                  <a:pt x="742503" y="25115"/>
                </a:lnTo>
                <a:cubicBezTo>
                  <a:pt x="743099" y="28538"/>
                  <a:pt x="743397" y="35868"/>
                  <a:pt x="743397" y="47104"/>
                </a:cubicBezTo>
                <a:lnTo>
                  <a:pt x="743397" y="162744"/>
                </a:lnTo>
                <a:lnTo>
                  <a:pt x="724644" y="162744"/>
                </a:lnTo>
                <a:lnTo>
                  <a:pt x="724644" y="2679"/>
                </a:lnTo>
                <a:lnTo>
                  <a:pt x="748977" y="2679"/>
                </a:lnTo>
                <a:lnTo>
                  <a:pt x="829122" y="128253"/>
                </a:lnTo>
                <a:cubicBezTo>
                  <a:pt x="832471" y="133462"/>
                  <a:pt x="834628" y="137034"/>
                  <a:pt x="835596" y="138968"/>
                </a:cubicBezTo>
                <a:lnTo>
                  <a:pt x="836042" y="138968"/>
                </a:lnTo>
                <a:cubicBezTo>
                  <a:pt x="835298" y="134354"/>
                  <a:pt x="834926" y="126504"/>
                  <a:pt x="834926" y="115416"/>
                </a:cubicBezTo>
                <a:lnTo>
                  <a:pt x="834926" y="2679"/>
                </a:lnTo>
                <a:lnTo>
                  <a:pt x="853678" y="2679"/>
                </a:lnTo>
                <a:lnTo>
                  <a:pt x="853678" y="162744"/>
                </a:lnTo>
                <a:close/>
                <a:moveTo>
                  <a:pt x="609005" y="162744"/>
                </a:moveTo>
                <a:lnTo>
                  <a:pt x="693837" y="162744"/>
                </a:lnTo>
                <a:lnTo>
                  <a:pt x="693837" y="145778"/>
                </a:lnTo>
                <a:lnTo>
                  <a:pt x="627757" y="145778"/>
                </a:lnTo>
                <a:lnTo>
                  <a:pt x="627757" y="89743"/>
                </a:lnTo>
                <a:lnTo>
                  <a:pt x="685577" y="89743"/>
                </a:lnTo>
                <a:lnTo>
                  <a:pt x="685577" y="72889"/>
                </a:lnTo>
                <a:lnTo>
                  <a:pt x="627757" y="72889"/>
                </a:lnTo>
                <a:lnTo>
                  <a:pt x="627757" y="19645"/>
                </a:lnTo>
                <a:lnTo>
                  <a:pt x="690265" y="19645"/>
                </a:lnTo>
                <a:lnTo>
                  <a:pt x="690265" y="2679"/>
                </a:lnTo>
                <a:lnTo>
                  <a:pt x="609005" y="2679"/>
                </a:lnTo>
                <a:lnTo>
                  <a:pt x="609005" y="162744"/>
                </a:lnTo>
                <a:close/>
                <a:moveTo>
                  <a:pt x="583778" y="19645"/>
                </a:moveTo>
                <a:lnTo>
                  <a:pt x="537567" y="19645"/>
                </a:lnTo>
                <a:lnTo>
                  <a:pt x="537567" y="162744"/>
                </a:lnTo>
                <a:lnTo>
                  <a:pt x="518815" y="162744"/>
                </a:lnTo>
                <a:lnTo>
                  <a:pt x="518815" y="19645"/>
                </a:lnTo>
                <a:lnTo>
                  <a:pt x="472715" y="19645"/>
                </a:lnTo>
                <a:lnTo>
                  <a:pt x="472715" y="2679"/>
                </a:lnTo>
                <a:lnTo>
                  <a:pt x="583778" y="2679"/>
                </a:lnTo>
                <a:lnTo>
                  <a:pt x="583778" y="19645"/>
                </a:lnTo>
                <a:close/>
                <a:moveTo>
                  <a:pt x="424160" y="162744"/>
                </a:moveTo>
                <a:lnTo>
                  <a:pt x="447154" y="162744"/>
                </a:lnTo>
                <a:lnTo>
                  <a:pt x="447154" y="2679"/>
                </a:lnTo>
                <a:lnTo>
                  <a:pt x="428402" y="2679"/>
                </a:lnTo>
                <a:lnTo>
                  <a:pt x="428402" y="115416"/>
                </a:lnTo>
                <a:cubicBezTo>
                  <a:pt x="428402" y="126504"/>
                  <a:pt x="428774" y="134354"/>
                  <a:pt x="429518" y="138968"/>
                </a:cubicBezTo>
                <a:lnTo>
                  <a:pt x="429072" y="138968"/>
                </a:lnTo>
                <a:cubicBezTo>
                  <a:pt x="428104" y="137034"/>
                  <a:pt x="425946" y="133462"/>
                  <a:pt x="422597" y="128253"/>
                </a:cubicBezTo>
                <a:lnTo>
                  <a:pt x="342453" y="2679"/>
                </a:lnTo>
                <a:lnTo>
                  <a:pt x="318120" y="2679"/>
                </a:lnTo>
                <a:lnTo>
                  <a:pt x="318120" y="162744"/>
                </a:lnTo>
                <a:lnTo>
                  <a:pt x="336872" y="162744"/>
                </a:lnTo>
                <a:lnTo>
                  <a:pt x="336872" y="47104"/>
                </a:lnTo>
                <a:cubicBezTo>
                  <a:pt x="336872" y="35868"/>
                  <a:pt x="336575" y="28538"/>
                  <a:pt x="335980" y="25115"/>
                </a:cubicBezTo>
                <a:lnTo>
                  <a:pt x="336649" y="25115"/>
                </a:lnTo>
                <a:cubicBezTo>
                  <a:pt x="337989" y="28612"/>
                  <a:pt x="339700" y="31961"/>
                  <a:pt x="341783" y="35161"/>
                </a:cubicBezTo>
                <a:lnTo>
                  <a:pt x="424160" y="162744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708572" y="2343200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43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_#color-2083&amp;10108"/>
          <p:cNvSpPr/>
          <p:nvPr userDrawn="1">
            <p:custDataLst>
              <p:tags r:id="rId1"/>
            </p:custDataLst>
          </p:nvPr>
        </p:nvSpPr>
        <p:spPr>
          <a:xfrm>
            <a:off x="0" y="566928"/>
            <a:ext cx="5422392" cy="6291072"/>
          </a:xfrm>
          <a:custGeom>
            <a:avLst/>
            <a:gdLst/>
            <a:ahLst/>
            <a:cxnLst/>
            <a:rect l="l" t="t" r="r" b="b"/>
            <a:pathLst>
              <a:path w="5422392" h="6291072">
                <a:moveTo>
                  <a:pt x="4425696" y="6291072"/>
                </a:moveTo>
                <a:lnTo>
                  <a:pt x="0" y="6291072"/>
                </a:lnTo>
                <a:lnTo>
                  <a:pt x="0" y="393192"/>
                </a:lnTo>
                <a:cubicBezTo>
                  <a:pt x="502920" y="137160"/>
                  <a:pt x="1069848" y="0"/>
                  <a:pt x="1673352" y="0"/>
                </a:cubicBezTo>
                <a:cubicBezTo>
                  <a:pt x="3739896" y="0"/>
                  <a:pt x="5422392" y="1673352"/>
                  <a:pt x="5422392" y="3749040"/>
                </a:cubicBezTo>
                <a:cubicBezTo>
                  <a:pt x="5422392" y="4727448"/>
                  <a:pt x="5047488" y="5614416"/>
                  <a:pt x="4425696" y="6291072"/>
                </a:cubicBezTo>
              </a:path>
            </a:pathLst>
          </a:custGeom>
          <a:solidFill>
            <a:schemeClr val="accent1"/>
          </a:solidFill>
        </p:spPr>
      </p:sp>
      <p:sp>
        <p:nvSpPr>
          <p:cNvPr id="9" name="Ellipse 38_#color_#strokes-2083&amp;10111"/>
          <p:cNvSpPr/>
          <p:nvPr userDrawn="1">
            <p:custDataLst>
              <p:tags r:id="rId2"/>
            </p:custDataLst>
          </p:nvPr>
        </p:nvSpPr>
        <p:spPr>
          <a:xfrm>
            <a:off x="11314176" y="1463040"/>
            <a:ext cx="877824" cy="1399032"/>
          </a:xfrm>
          <a:custGeom>
            <a:avLst/>
            <a:gdLst/>
            <a:ahLst/>
            <a:cxnLst/>
            <a:rect l="l" t="t" r="r" b="b"/>
            <a:pathLst>
              <a:path w="877824" h="1399032">
                <a:moveTo>
                  <a:pt x="877824" y="18288"/>
                </a:moveTo>
                <a:lnTo>
                  <a:pt x="877824" y="1371600"/>
                </a:lnTo>
                <a:cubicBezTo>
                  <a:pt x="822960" y="1389888"/>
                  <a:pt x="758952" y="1399032"/>
                  <a:pt x="694944" y="1399032"/>
                </a:cubicBezTo>
                <a:cubicBezTo>
                  <a:pt x="310896" y="1399032"/>
                  <a:pt x="0" y="1088136"/>
                  <a:pt x="0" y="694944"/>
                </a:cubicBezTo>
                <a:cubicBezTo>
                  <a:pt x="0" y="310896"/>
                  <a:pt x="310896" y="0"/>
                  <a:pt x="694944" y="0"/>
                </a:cubicBezTo>
                <a:cubicBezTo>
                  <a:pt x="758952" y="0"/>
                  <a:pt x="822960" y="9144"/>
                  <a:pt x="877824" y="18288"/>
                </a:cubicBezTo>
              </a:path>
            </a:pathLst>
          </a:custGeom>
          <a:solidFill>
            <a:schemeClr val="accent1"/>
          </a:solidFill>
        </p:spPr>
      </p:sp>
      <p:sp>
        <p:nvSpPr>
          <p:cNvPr id="10" name="Ellipse 39_#color_#strokes-2082&amp;9935"/>
          <p:cNvSpPr/>
          <p:nvPr userDrawn="1">
            <p:custDataLst>
              <p:tags r:id="rId3"/>
            </p:custDataLst>
          </p:nvPr>
        </p:nvSpPr>
        <p:spPr>
          <a:xfrm>
            <a:off x="10131552" y="301752"/>
            <a:ext cx="530352" cy="530352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104418" y="1621409"/>
            <a:ext cx="5230368" cy="2789863"/>
          </a:xfrm>
        </p:spPr>
        <p:txBody>
          <a:bodyPr wrap="square" anchor="ctr" anchorCtr="0">
            <a:normAutofit/>
          </a:bodyPr>
          <a:lstStyle>
            <a:lvl1pPr algn="l">
              <a:defRPr sz="48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编辑母版标题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130518" y="665438"/>
            <a:ext cx="4402908" cy="4700971"/>
          </a:xfrm>
        </p:spPr>
        <p:txBody>
          <a:bodyPr wrap="square" anchor="ctr">
            <a:normAutofit/>
          </a:bodyPr>
          <a:lstStyle>
            <a:lvl1pPr marL="0" indent="0" algn="ctr">
              <a:buNone/>
              <a:defRPr sz="15300" b="1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编号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694800" y="1364400"/>
            <a:ext cx="5181600" cy="481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r>
              <a:rPr lang="en-US" altLang="zh-CN" dirty="0"/>
              <a:t> 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313200" y="1364400"/>
            <a:ext cx="5181600" cy="48132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8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4800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4800" y="2061275"/>
            <a:ext cx="5157787" cy="4128388"/>
          </a:xfrm>
        </p:spPr>
        <p:txBody>
          <a:bodyPr wrap="square">
            <a:normAutofit/>
          </a:bodyPr>
          <a:lstStyle>
            <a:lvl1pPr>
              <a:defRPr sz="2200"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311612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311612" y="2061275"/>
            <a:ext cx="5183188" cy="4128388"/>
          </a:xfrm>
        </p:spPr>
        <p:txBody>
          <a:bodyPr wrap="square">
            <a:normAutofit/>
          </a:bodyPr>
          <a:lstStyle>
            <a:lvl1pPr>
              <a:defRPr sz="2200"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</a:defRPr>
            </a:lvl1pPr>
            <a:lvl2pPr>
              <a:defRPr>
                <a:latin typeface="+mn-ea"/>
                <a:ea typeface="+mn-ea"/>
                <a:cs typeface="+mn-ea"/>
              </a:defRPr>
            </a:lvl2pPr>
            <a:lvl3pPr>
              <a:defRPr>
                <a:latin typeface="+mn-ea"/>
                <a:ea typeface="+mn-ea"/>
                <a:cs typeface="+mn-ea"/>
              </a:defRPr>
            </a:lvl3pPr>
            <a:lvl4pPr>
              <a:defRPr>
                <a:latin typeface="+mn-ea"/>
                <a:ea typeface="+mn-ea"/>
                <a:cs typeface="+mn-ea"/>
              </a:defRPr>
            </a:lvl4pPr>
            <a:lvl5pPr>
              <a:defRPr>
                <a:latin typeface="+mn-ea"/>
                <a:ea typeface="+mn-ea"/>
                <a:cs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8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4800" y="1296000"/>
            <a:ext cx="10800000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36-2083&amp;10120"/>
          <p:cNvSpPr/>
          <p:nvPr userDrawn="1">
            <p:custDataLst>
              <p:tags r:id="rId1"/>
            </p:custDataLst>
          </p:nvPr>
        </p:nvSpPr>
        <p:spPr>
          <a:xfrm>
            <a:off x="0" y="2679192"/>
            <a:ext cx="5056632" cy="4178808"/>
          </a:xfrm>
          <a:custGeom>
            <a:avLst/>
            <a:gdLst/>
            <a:ahLst/>
            <a:cxnLst/>
            <a:rect l="l" t="t" r="r" b="b"/>
            <a:pathLst>
              <a:path w="5056632" h="4178808">
                <a:moveTo>
                  <a:pt x="4837176" y="4178808"/>
                </a:moveTo>
                <a:lnTo>
                  <a:pt x="0" y="4178808"/>
                </a:lnTo>
                <a:lnTo>
                  <a:pt x="0" y="758952"/>
                </a:lnTo>
                <a:cubicBezTo>
                  <a:pt x="539496" y="283464"/>
                  <a:pt x="1243584" y="0"/>
                  <a:pt x="2011680" y="0"/>
                </a:cubicBezTo>
                <a:cubicBezTo>
                  <a:pt x="3694176" y="0"/>
                  <a:pt x="5056632" y="1362456"/>
                  <a:pt x="5056632" y="3044952"/>
                </a:cubicBezTo>
                <a:cubicBezTo>
                  <a:pt x="5056632" y="3447288"/>
                  <a:pt x="4974336" y="3831336"/>
                  <a:pt x="4837176" y="4178808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8" name="Ellipse 38_#color_#strokes-2082&amp;9949"/>
          <p:cNvSpPr/>
          <p:nvPr userDrawn="1">
            <p:custDataLst>
              <p:tags r:id="rId2"/>
            </p:custDataLst>
          </p:nvPr>
        </p:nvSpPr>
        <p:spPr>
          <a:xfrm>
            <a:off x="9537192" y="1152144"/>
            <a:ext cx="1298448" cy="1298448"/>
          </a:xfrm>
          <a:prstGeom prst="ellipse">
            <a:avLst/>
          </a:prstGeom>
          <a:solidFill>
            <a:schemeClr val="tx2">
              <a:alpha val="43000"/>
            </a:schemeClr>
          </a:solidFill>
        </p:spPr>
      </p:sp>
      <p:sp>
        <p:nvSpPr>
          <p:cNvPr id="9" name="Ellipse 37 (Stroke)_#color-2083&amp;1012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368296" cy="3410712"/>
          </a:xfrm>
          <a:custGeom>
            <a:avLst/>
            <a:gdLst/>
            <a:ahLst/>
            <a:cxnLst/>
            <a:rect l="l" t="t" r="r" b="b"/>
            <a:pathLst>
              <a:path w="2368296" h="3410712">
                <a:moveTo>
                  <a:pt x="0" y="2834640"/>
                </a:moveTo>
                <a:cubicBezTo>
                  <a:pt x="54864" y="2834640"/>
                  <a:pt x="109728" y="2834640"/>
                  <a:pt x="164592" y="2834640"/>
                </a:cubicBezTo>
                <a:cubicBezTo>
                  <a:pt x="1069848" y="2834640"/>
                  <a:pt x="1801368" y="2112264"/>
                  <a:pt x="1801368" y="1207008"/>
                </a:cubicBezTo>
                <a:cubicBezTo>
                  <a:pt x="1801368" y="731520"/>
                  <a:pt x="1591056" y="301752"/>
                  <a:pt x="1261872" y="0"/>
                </a:cubicBezTo>
                <a:lnTo>
                  <a:pt x="2011680" y="0"/>
                </a:lnTo>
                <a:cubicBezTo>
                  <a:pt x="2240280" y="347472"/>
                  <a:pt x="2368296" y="758952"/>
                  <a:pt x="2368296" y="1207008"/>
                </a:cubicBezTo>
                <a:cubicBezTo>
                  <a:pt x="2368296" y="2423160"/>
                  <a:pt x="1380744" y="3410712"/>
                  <a:pt x="164592" y="3410712"/>
                </a:cubicBezTo>
                <a:cubicBezTo>
                  <a:pt x="109728" y="3410712"/>
                  <a:pt x="54864" y="3410712"/>
                  <a:pt x="0" y="3401568"/>
                </a:cubicBezTo>
                <a:lnTo>
                  <a:pt x="0" y="283464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1" name="Ellipse 40_#color_#strokes-2082&amp;9950"/>
          <p:cNvSpPr/>
          <p:nvPr userDrawn="1">
            <p:custDataLst>
              <p:tags r:id="rId4"/>
            </p:custDataLst>
          </p:nvPr>
        </p:nvSpPr>
        <p:spPr>
          <a:xfrm>
            <a:off x="10899648" y="3429000"/>
            <a:ext cx="530352" cy="530352"/>
          </a:xfrm>
          <a:prstGeom prst="ellipse">
            <a:avLst/>
          </a:prstGeom>
          <a:solidFill>
            <a:schemeClr val="accent1"/>
          </a:solidFill>
        </p:spPr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841500" y="555752"/>
            <a:ext cx="10096500" cy="3249648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9000"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 dirty="0"/>
              <a:t>编辑母版标题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1841500" y="4217290"/>
            <a:ext cx="10096500" cy="1931921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843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595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2024/6/17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71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6.xml"/><Relationship Id="rId20" Type="http://schemas.openxmlformats.org/officeDocument/2006/relationships/tags" Target="../tags/tag7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69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37 (Stroke)_#color-2083&amp;10114"/>
          <p:cNvSpPr/>
          <p:nvPr userDrawn="1">
            <p:custDataLst>
              <p:tags r:id="rId14"/>
            </p:custDataLst>
          </p:nvPr>
        </p:nvSpPr>
        <p:spPr>
          <a:xfrm>
            <a:off x="10497312" y="0"/>
            <a:ext cx="1691640" cy="1591056"/>
          </a:xfrm>
          <a:custGeom>
            <a:avLst/>
            <a:gdLst/>
            <a:ahLst/>
            <a:cxnLst/>
            <a:rect l="l" t="t" r="r" b="b"/>
            <a:pathLst>
              <a:path w="1691640" h="1591056">
                <a:moveTo>
                  <a:pt x="402336" y="0"/>
                </a:moveTo>
                <a:cubicBezTo>
                  <a:pt x="374904" y="82296"/>
                  <a:pt x="365760" y="164592"/>
                  <a:pt x="365760" y="246888"/>
                </a:cubicBezTo>
                <a:cubicBezTo>
                  <a:pt x="365760" y="786384"/>
                  <a:pt x="804672" y="1225296"/>
                  <a:pt x="1344168" y="1225296"/>
                </a:cubicBezTo>
                <a:cubicBezTo>
                  <a:pt x="1472184" y="1225296"/>
                  <a:pt x="1591056" y="1207008"/>
                  <a:pt x="1691640" y="1161288"/>
                </a:cubicBezTo>
                <a:lnTo>
                  <a:pt x="1691640" y="1545336"/>
                </a:lnTo>
                <a:cubicBezTo>
                  <a:pt x="1581912" y="1581912"/>
                  <a:pt x="1463040" y="1591056"/>
                  <a:pt x="1344168" y="1591056"/>
                </a:cubicBezTo>
                <a:cubicBezTo>
                  <a:pt x="603504" y="1591056"/>
                  <a:pt x="0" y="987552"/>
                  <a:pt x="0" y="246888"/>
                </a:cubicBezTo>
                <a:cubicBezTo>
                  <a:pt x="0" y="164592"/>
                  <a:pt x="9144" y="82296"/>
                  <a:pt x="18288" y="0"/>
                </a:cubicBezTo>
                <a:lnTo>
                  <a:pt x="402336" y="0"/>
                </a:lnTo>
              </a:path>
            </a:pathLst>
          </a:custGeom>
          <a:solidFill>
            <a:schemeClr val="accent1"/>
          </a:solidFill>
        </p:spPr>
      </p:sp>
      <p:sp>
        <p:nvSpPr>
          <p:cNvPr id="13" name="Ellipse 36-2083&amp;10117"/>
          <p:cNvSpPr/>
          <p:nvPr userDrawn="1">
            <p:custDataLst>
              <p:tags r:id="rId15"/>
            </p:custDataLst>
          </p:nvPr>
        </p:nvSpPr>
        <p:spPr>
          <a:xfrm>
            <a:off x="905256" y="5687568"/>
            <a:ext cx="2715768" cy="1170432"/>
          </a:xfrm>
          <a:custGeom>
            <a:avLst/>
            <a:gdLst/>
            <a:ahLst/>
            <a:cxnLst/>
            <a:rect l="l" t="t" r="r" b="b"/>
            <a:pathLst>
              <a:path w="2715768" h="1170432">
                <a:moveTo>
                  <a:pt x="2715768" y="1170432"/>
                </a:moveTo>
                <a:lnTo>
                  <a:pt x="0" y="1170432"/>
                </a:lnTo>
                <a:cubicBezTo>
                  <a:pt x="100584" y="502920"/>
                  <a:pt x="667512" y="0"/>
                  <a:pt x="1353312" y="0"/>
                </a:cubicBezTo>
                <a:cubicBezTo>
                  <a:pt x="2048256" y="0"/>
                  <a:pt x="2615184" y="502920"/>
                  <a:pt x="2715768" y="1170432"/>
                </a:cubicBezTo>
              </a:path>
            </a:pathLst>
          </a:custGeom>
          <a:solidFill>
            <a:schemeClr val="tx2">
              <a:alpha val="5000"/>
            </a:schemeClr>
          </a:solidFill>
        </p:spPr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480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4800" y="1364400"/>
            <a:ext cx="108000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948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51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22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4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4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295467" y="-583396"/>
            <a:ext cx="353337" cy="1061156"/>
            <a:chOff x="10252442" y="603079"/>
            <a:chExt cx="385579" cy="1157988"/>
          </a:xfrm>
        </p:grpSpPr>
        <p:sp>
          <p:nvSpPr>
            <p:cNvPr id="73" name="矩形 72"/>
            <p:cNvSpPr/>
            <p:nvPr/>
          </p:nvSpPr>
          <p:spPr>
            <a:xfrm>
              <a:off x="10252445" y="1375490"/>
              <a:ext cx="385576" cy="385577"/>
            </a:xfrm>
            <a:prstGeom prst="rect">
              <a:avLst/>
            </a:prstGeom>
            <a:solidFill>
              <a:srgbClr val="F2B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252442" y="603079"/>
              <a:ext cx="385577" cy="385577"/>
            </a:xfrm>
            <a:prstGeom prst="rect">
              <a:avLst/>
            </a:prstGeom>
            <a:solidFill>
              <a:srgbClr val="F2B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353313" y="371196"/>
            <a:ext cx="353336" cy="353335"/>
          </a:xfrm>
          <a:prstGeom prst="rect">
            <a:avLst/>
          </a:prstGeom>
          <a:solidFill>
            <a:srgbClr val="F2B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/>
        </p:nvSpPr>
        <p:spPr>
          <a:xfrm rot="16200000" flipV="1">
            <a:off x="699360" y="1820747"/>
            <a:ext cx="2625469" cy="404741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818 h 9818"/>
              <a:gd name="connsiteX1-3" fmla="*/ 10000 w 10000"/>
              <a:gd name="connsiteY1-4" fmla="*/ 0 h 9818"/>
              <a:gd name="connsiteX2-5" fmla="*/ 10000 w 10000"/>
              <a:gd name="connsiteY2-6" fmla="*/ 9818 h 9818"/>
              <a:gd name="connsiteX3-7" fmla="*/ 0 w 10000"/>
              <a:gd name="connsiteY3-8" fmla="*/ 9818 h 9818"/>
              <a:gd name="connsiteX4-9" fmla="*/ 0 w 10000"/>
              <a:gd name="connsiteY4-10" fmla="*/ 1818 h 9818"/>
              <a:gd name="connsiteX0-11" fmla="*/ 0 w 10060"/>
              <a:gd name="connsiteY0-12" fmla="*/ 1630 h 9778"/>
              <a:gd name="connsiteX1-13" fmla="*/ 10060 w 10060"/>
              <a:gd name="connsiteY1-14" fmla="*/ 0 h 9778"/>
              <a:gd name="connsiteX2-15" fmla="*/ 10000 w 10060"/>
              <a:gd name="connsiteY2-16" fmla="*/ 9778 h 9778"/>
              <a:gd name="connsiteX3-17" fmla="*/ 0 w 10060"/>
              <a:gd name="connsiteY3-18" fmla="*/ 9778 h 9778"/>
              <a:gd name="connsiteX4-19" fmla="*/ 0 w 10060"/>
              <a:gd name="connsiteY4-20" fmla="*/ 1630 h 9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0" h="9778">
                <a:moveTo>
                  <a:pt x="0" y="1630"/>
                </a:moveTo>
                <a:lnTo>
                  <a:pt x="10060" y="0"/>
                </a:lnTo>
                <a:cubicBezTo>
                  <a:pt x="10040" y="3259"/>
                  <a:pt x="10020" y="6519"/>
                  <a:pt x="10000" y="9778"/>
                </a:cubicBezTo>
                <a:lnTo>
                  <a:pt x="0" y="9778"/>
                </a:lnTo>
                <a:lnTo>
                  <a:pt x="0" y="163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9" name="流程图: 手动输入 13"/>
          <p:cNvSpPr/>
          <p:nvPr/>
        </p:nvSpPr>
        <p:spPr>
          <a:xfrm rot="5400000" flipH="1" flipV="1">
            <a:off x="8977292" y="1834128"/>
            <a:ext cx="2625471" cy="404741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818 h 9818"/>
              <a:gd name="connsiteX1-3" fmla="*/ 10000 w 10000"/>
              <a:gd name="connsiteY1-4" fmla="*/ 0 h 9818"/>
              <a:gd name="connsiteX2-5" fmla="*/ 10000 w 10000"/>
              <a:gd name="connsiteY2-6" fmla="*/ 9818 h 9818"/>
              <a:gd name="connsiteX3-7" fmla="*/ 0 w 10000"/>
              <a:gd name="connsiteY3-8" fmla="*/ 9818 h 9818"/>
              <a:gd name="connsiteX4-9" fmla="*/ 0 w 10000"/>
              <a:gd name="connsiteY4-10" fmla="*/ 1818 h 9818"/>
              <a:gd name="connsiteX0-11" fmla="*/ 0 w 10060"/>
              <a:gd name="connsiteY0-12" fmla="*/ 1630 h 9778"/>
              <a:gd name="connsiteX1-13" fmla="*/ 10060 w 10060"/>
              <a:gd name="connsiteY1-14" fmla="*/ 0 h 9778"/>
              <a:gd name="connsiteX2-15" fmla="*/ 10000 w 10060"/>
              <a:gd name="connsiteY2-16" fmla="*/ 9778 h 9778"/>
              <a:gd name="connsiteX3-17" fmla="*/ 0 w 10060"/>
              <a:gd name="connsiteY3-18" fmla="*/ 9778 h 9778"/>
              <a:gd name="connsiteX4-19" fmla="*/ 0 w 10060"/>
              <a:gd name="connsiteY4-20" fmla="*/ 1630 h 9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0" h="9778">
                <a:moveTo>
                  <a:pt x="0" y="1630"/>
                </a:moveTo>
                <a:lnTo>
                  <a:pt x="10060" y="0"/>
                </a:lnTo>
                <a:cubicBezTo>
                  <a:pt x="10040" y="3259"/>
                  <a:pt x="10020" y="6519"/>
                  <a:pt x="10000" y="9778"/>
                </a:cubicBezTo>
                <a:lnTo>
                  <a:pt x="0" y="9778"/>
                </a:lnTo>
                <a:lnTo>
                  <a:pt x="0" y="163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7" name="我图网QQF4D2CD6C74639原创"/>
          <p:cNvSpPr/>
          <p:nvPr/>
        </p:nvSpPr>
        <p:spPr>
          <a:xfrm>
            <a:off x="9597455" y="2853170"/>
            <a:ext cx="2716377" cy="2618343"/>
          </a:xfrm>
          <a:prstGeom prst="parallelogram">
            <a:avLst>
              <a:gd name="adj" fmla="val 0"/>
            </a:avLst>
          </a:prstGeom>
          <a:solidFill>
            <a:srgbClr val="37609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5" dirty="0"/>
          </a:p>
        </p:txBody>
      </p:sp>
      <p:grpSp>
        <p:nvGrpSpPr>
          <p:cNvPr id="6" name="组合 5"/>
          <p:cNvGrpSpPr/>
          <p:nvPr/>
        </p:nvGrpSpPr>
        <p:grpSpPr>
          <a:xfrm>
            <a:off x="674583" y="2531721"/>
            <a:ext cx="12914652" cy="2638848"/>
            <a:chOff x="1038446" y="2715765"/>
            <a:chExt cx="9685989" cy="1979136"/>
          </a:xfrm>
        </p:grpSpPr>
        <p:sp>
          <p:nvSpPr>
            <p:cNvPr id="16" name="平行四边形 15"/>
            <p:cNvSpPr/>
            <p:nvPr/>
          </p:nvSpPr>
          <p:spPr>
            <a:xfrm>
              <a:off x="1414533" y="2715765"/>
              <a:ext cx="6930335" cy="1979136"/>
            </a:xfrm>
            <a:prstGeom prst="parallelogram">
              <a:avLst/>
            </a:prstGeom>
            <a:solidFill>
              <a:srgbClr val="F2BF5D"/>
            </a:solidFill>
            <a:ln>
              <a:noFill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24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26926" y="4166896"/>
              <a:ext cx="6597509" cy="360328"/>
              <a:chOff x="5700216" y="3780796"/>
              <a:chExt cx="6597509" cy="36032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700216" y="3780796"/>
                <a:ext cx="360328" cy="360328"/>
              </a:xfrm>
              <a:prstGeom prst="ellipse">
                <a:avLst/>
              </a:prstGeom>
              <a:solidFill>
                <a:srgbClr val="3760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1"/>
              <p:cNvSpPr>
                <a:spLocks noEditPoints="1"/>
              </p:cNvSpPr>
              <p:nvPr/>
            </p:nvSpPr>
            <p:spPr bwMode="auto">
              <a:xfrm>
                <a:off x="12166697" y="3907642"/>
                <a:ext cx="131028" cy="163785"/>
              </a:xfrm>
              <a:custGeom>
                <a:avLst/>
                <a:gdLst>
                  <a:gd name="T0" fmla="*/ 31 w 31"/>
                  <a:gd name="T1" fmla="*/ 22 h 44"/>
                  <a:gd name="T2" fmla="*/ 17 w 31"/>
                  <a:gd name="T3" fmla="*/ 37 h 44"/>
                  <a:gd name="T4" fmla="*/ 17 w 31"/>
                  <a:gd name="T5" fmla="*/ 41 h 44"/>
                  <a:gd name="T6" fmla="*/ 24 w 31"/>
                  <a:gd name="T7" fmla="*/ 41 h 44"/>
                  <a:gd name="T8" fmla="*/ 26 w 31"/>
                  <a:gd name="T9" fmla="*/ 43 h 44"/>
                  <a:gd name="T10" fmla="*/ 24 w 31"/>
                  <a:gd name="T11" fmla="*/ 44 h 44"/>
                  <a:gd name="T12" fmla="*/ 7 w 31"/>
                  <a:gd name="T13" fmla="*/ 44 h 44"/>
                  <a:gd name="T14" fmla="*/ 5 w 31"/>
                  <a:gd name="T15" fmla="*/ 43 h 44"/>
                  <a:gd name="T16" fmla="*/ 7 w 31"/>
                  <a:gd name="T17" fmla="*/ 41 h 44"/>
                  <a:gd name="T18" fmla="*/ 14 w 31"/>
                  <a:gd name="T19" fmla="*/ 41 h 44"/>
                  <a:gd name="T20" fmla="*/ 14 w 31"/>
                  <a:gd name="T21" fmla="*/ 37 h 44"/>
                  <a:gd name="T22" fmla="*/ 0 w 31"/>
                  <a:gd name="T23" fmla="*/ 22 h 44"/>
                  <a:gd name="T24" fmla="*/ 0 w 31"/>
                  <a:gd name="T25" fmla="*/ 19 h 44"/>
                  <a:gd name="T26" fmla="*/ 2 w 31"/>
                  <a:gd name="T27" fmla="*/ 17 h 44"/>
                  <a:gd name="T28" fmla="*/ 4 w 31"/>
                  <a:gd name="T29" fmla="*/ 19 h 44"/>
                  <a:gd name="T30" fmla="*/ 4 w 31"/>
                  <a:gd name="T31" fmla="*/ 22 h 44"/>
                  <a:gd name="T32" fmla="*/ 16 w 31"/>
                  <a:gd name="T33" fmla="*/ 34 h 44"/>
                  <a:gd name="T34" fmla="*/ 28 w 31"/>
                  <a:gd name="T35" fmla="*/ 22 h 44"/>
                  <a:gd name="T36" fmla="*/ 28 w 31"/>
                  <a:gd name="T37" fmla="*/ 19 h 44"/>
                  <a:gd name="T38" fmla="*/ 29 w 31"/>
                  <a:gd name="T39" fmla="*/ 17 h 44"/>
                  <a:gd name="T40" fmla="*/ 31 w 31"/>
                  <a:gd name="T41" fmla="*/ 19 h 44"/>
                  <a:gd name="T42" fmla="*/ 31 w 31"/>
                  <a:gd name="T43" fmla="*/ 22 h 44"/>
                  <a:gd name="T44" fmla="*/ 24 w 31"/>
                  <a:gd name="T45" fmla="*/ 22 h 44"/>
                  <a:gd name="T46" fmla="*/ 16 w 31"/>
                  <a:gd name="T47" fmla="*/ 31 h 44"/>
                  <a:gd name="T48" fmla="*/ 7 w 31"/>
                  <a:gd name="T49" fmla="*/ 22 h 44"/>
                  <a:gd name="T50" fmla="*/ 7 w 31"/>
                  <a:gd name="T51" fmla="*/ 8 h 44"/>
                  <a:gd name="T52" fmla="*/ 16 w 31"/>
                  <a:gd name="T53" fmla="*/ 0 h 44"/>
                  <a:gd name="T54" fmla="*/ 24 w 31"/>
                  <a:gd name="T55" fmla="*/ 8 h 44"/>
                  <a:gd name="T56" fmla="*/ 24 w 31"/>
                  <a:gd name="T57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44">
                    <a:moveTo>
                      <a:pt x="31" y="22"/>
                    </a:moveTo>
                    <a:cubicBezTo>
                      <a:pt x="31" y="30"/>
                      <a:pt x="25" y="37"/>
                      <a:pt x="17" y="37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6" y="42"/>
                      <a:pt x="26" y="43"/>
                    </a:cubicBezTo>
                    <a:cubicBezTo>
                      <a:pt x="26" y="44"/>
                      <a:pt x="25" y="44"/>
                      <a:pt x="24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5" y="44"/>
                      <a:pt x="5" y="43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30"/>
                      <a:pt x="0" y="2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3" y="17"/>
                      <a:pt x="4" y="18"/>
                      <a:pt x="4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9"/>
                      <a:pt x="9" y="34"/>
                      <a:pt x="16" y="34"/>
                    </a:cubicBezTo>
                    <a:cubicBezTo>
                      <a:pt x="22" y="34"/>
                      <a:pt x="28" y="29"/>
                      <a:pt x="28" y="22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7"/>
                      <a:pt x="29" y="17"/>
                    </a:cubicBezTo>
                    <a:cubicBezTo>
                      <a:pt x="30" y="17"/>
                      <a:pt x="31" y="18"/>
                      <a:pt x="31" y="19"/>
                    </a:cubicBezTo>
                    <a:lnTo>
                      <a:pt x="31" y="22"/>
                    </a:lnTo>
                    <a:close/>
                    <a:moveTo>
                      <a:pt x="24" y="22"/>
                    </a:moveTo>
                    <a:cubicBezTo>
                      <a:pt x="24" y="27"/>
                      <a:pt x="20" y="31"/>
                      <a:pt x="16" y="31"/>
                    </a:cubicBezTo>
                    <a:cubicBezTo>
                      <a:pt x="11" y="31"/>
                      <a:pt x="7" y="27"/>
                      <a:pt x="7" y="22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4"/>
                      <a:pt x="11" y="0"/>
                      <a:pt x="16" y="0"/>
                    </a:cubicBezTo>
                    <a:cubicBezTo>
                      <a:pt x="20" y="0"/>
                      <a:pt x="24" y="4"/>
                      <a:pt x="24" y="8"/>
                    </a:cubicBezTo>
                    <a:lnTo>
                      <a:pt x="24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AU" sz="2400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487254" y="4177783"/>
              <a:ext cx="1564005" cy="3152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35" dirty="0">
                  <a:latin typeface="微软雅黑" panose="020B0503020204020204" charset="-122"/>
                  <a:ea typeface="微软雅黑" panose="020B0503020204020204" charset="-122"/>
                </a:rPr>
                <a:t>主讲人：张乖利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038446" y="2956676"/>
              <a:ext cx="8098511" cy="437674"/>
              <a:chOff x="1391685" y="2870349"/>
              <a:chExt cx="6073883" cy="32825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303859" y="2870349"/>
                <a:ext cx="4185842" cy="328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sz="3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《保险基础与实务》</a:t>
                </a: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5924482" y="3076001"/>
                <a:ext cx="1541086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391685" y="3076000"/>
                <a:ext cx="1410708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1"/>
          <p:cNvSpPr txBox="1"/>
          <p:nvPr/>
        </p:nvSpPr>
        <p:spPr>
          <a:xfrm>
            <a:off x="1000103" y="1118868"/>
            <a:ext cx="103412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项目八：认识保险产品营销</a:t>
            </a:r>
            <a:endParaRPr lang="zh-CN" sz="6600" b="1" dirty="0">
              <a:solidFill>
                <a:srgbClr val="3760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9" grpId="0" bldLvl="0" animBg="1"/>
      <p:bldP spid="17" grpId="0" bldLvl="0" animBg="1"/>
      <p:bldP spid="17" grpId="1" bldLvl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目标客户群体的需求分析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1390516" y="1568153"/>
            <a:ext cx="3379291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不同客户群体需求</a:t>
            </a:r>
            <a:r>
              <a:rPr lang="zh-CN" alt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调研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390516" y="3105913"/>
            <a:ext cx="3379291" cy="42876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不同年龄、收入、职业群体的需求差异</a:t>
            </a:r>
            <a:endParaRPr lang="en-US" altLang="zh-CN" sz="24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年轻人保险需求分析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中年人的保险需求分析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老年人的保险需求分析</a:t>
            </a:r>
            <a:endParaRPr lang="en-US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、</a:t>
            </a: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客户对保险产品的期望与顾虑</a:t>
            </a:r>
            <a:endParaRPr lang="en-US" altLang="zh-CN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6890549" y="2604473"/>
            <a:ext cx="3826331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需求分析方法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90550" y="4076701"/>
            <a:ext cx="3746533" cy="315966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问卷调查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面谈访问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数据分析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 flipH="1">
            <a:off x="4841780" y="2214329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10"/>
          <p:cNvSpPr/>
          <p:nvPr/>
        </p:nvSpPr>
        <p:spPr>
          <a:xfrm>
            <a:off x="4702989" y="2378346"/>
            <a:ext cx="1398091" cy="8482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3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5540825" y="3356425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2"/>
          <p:cNvSpPr/>
          <p:nvPr/>
        </p:nvSpPr>
        <p:spPr>
          <a:xfrm>
            <a:off x="5402035" y="3523242"/>
            <a:ext cx="1398091" cy="8482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3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1513840" y="2846832"/>
            <a:ext cx="3373120" cy="0"/>
          </a:xfrm>
          <a:custGeom>
            <a:avLst/>
            <a:gdLst/>
            <a:ahLst/>
            <a:cxnLst/>
            <a:rect l="l" t="t" r="r" b="b"/>
            <a:pathLst>
              <a:path w="2529840">
                <a:moveTo>
                  <a:pt x="2529840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6" name="Shape 14"/>
          <p:cNvSpPr/>
          <p:nvPr/>
        </p:nvSpPr>
        <p:spPr>
          <a:xfrm>
            <a:off x="6661336" y="3864617"/>
            <a:ext cx="3972560" cy="0"/>
          </a:xfrm>
          <a:custGeom>
            <a:avLst/>
            <a:gdLst/>
            <a:ahLst/>
            <a:cxnLst/>
            <a:rect l="l" t="t" r="r" b="b"/>
            <a:pathLst>
              <a:path w="2979420">
                <a:moveTo>
                  <a:pt x="0" y="0"/>
                </a:moveTo>
                <a:lnTo>
                  <a:pt x="2979420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dash"/>
            <a:headEnd type="none"/>
            <a:tailEnd type="arrow"/>
          </a:ln>
        </p:spPr>
      </p:sp>
      <p:sp>
        <p:nvSpPr>
          <p:cNvPr id="17" name="Shape 15"/>
          <p:cNvSpPr/>
          <p:nvPr/>
        </p:nvSpPr>
        <p:spPr>
          <a:xfrm rot="2700000">
            <a:off x="-975031" y="-33176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8" name="Shape 16"/>
          <p:cNvSpPr/>
          <p:nvPr/>
        </p:nvSpPr>
        <p:spPr>
          <a:xfrm rot="2700000">
            <a:off x="172611" y="-65688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9" name="Shape 17"/>
          <p:cNvSpPr/>
          <p:nvPr/>
        </p:nvSpPr>
        <p:spPr>
          <a:xfrm rot="2700000">
            <a:off x="10902536" y="5611839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</p:spTree>
    <p:extLst>
      <p:ext uri="{BB962C8B-B14F-4D97-AF65-F5344CB8AC3E}">
        <p14:creationId xmlns:p14="http://schemas.microsoft.com/office/powerpoint/2010/main" val="318725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产品创新和设计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2430918" y="3317718"/>
            <a:ext cx="3179601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产品创新的重要性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2430918" y="4417987"/>
            <a:ext cx="3179601" cy="18144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应对市场竞争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满足客户需求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406618" y="2387183"/>
            <a:ext cx="930172" cy="930536"/>
          </a:xfrm>
          <a:custGeom>
            <a:avLst/>
            <a:gdLst/>
            <a:ahLst/>
            <a:cxnLst/>
            <a:rect l="l" t="t" r="r" b="b"/>
            <a:pathLst>
              <a:path w="697629" h="697902">
                <a:moveTo>
                  <a:pt x="348815" y="0"/>
                </a:moveTo>
                <a:cubicBezTo>
                  <a:pt x="541331" y="0"/>
                  <a:pt x="697629" y="156360"/>
                  <a:pt x="697629" y="348951"/>
                </a:cubicBezTo>
                <a:cubicBezTo>
                  <a:pt x="697629" y="541542"/>
                  <a:pt x="541331" y="697902"/>
                  <a:pt x="348815" y="697902"/>
                </a:cubicBezTo>
                <a:cubicBezTo>
                  <a:pt x="156299" y="697902"/>
                  <a:pt x="0" y="541542"/>
                  <a:pt x="0" y="348951"/>
                </a:cubicBezTo>
                <a:cubicBezTo>
                  <a:pt x="0" y="156360"/>
                  <a:pt x="156299" y="0"/>
                  <a:pt x="348815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8"/>
          <p:cNvSpPr/>
          <p:nvPr/>
        </p:nvSpPr>
        <p:spPr>
          <a:xfrm>
            <a:off x="3144251" y="2608609"/>
            <a:ext cx="1454907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1555390" y="1484017"/>
            <a:ext cx="9485855" cy="0"/>
          </a:xfrm>
          <a:custGeom>
            <a:avLst/>
            <a:gdLst/>
            <a:ahLst/>
            <a:cxnLst/>
            <a:rect l="l" t="t" r="r" b="b"/>
            <a:pathLst>
              <a:path w="7114391">
                <a:moveTo>
                  <a:pt x="0" y="0"/>
                </a:moveTo>
                <a:lnTo>
                  <a:pt x="7114391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arrow"/>
            <a:tailEnd type="arrow"/>
          </a:ln>
        </p:spPr>
      </p:sp>
      <p:sp>
        <p:nvSpPr>
          <p:cNvPr id="12" name="Shape 10"/>
          <p:cNvSpPr/>
          <p:nvPr/>
        </p:nvSpPr>
        <p:spPr>
          <a:xfrm>
            <a:off x="3884061" y="1493580"/>
            <a:ext cx="0" cy="898861"/>
          </a:xfrm>
          <a:custGeom>
            <a:avLst/>
            <a:gdLst/>
            <a:ahLst/>
            <a:cxnLst/>
            <a:rect l="l" t="t" r="r" b="b"/>
            <a:pathLst>
              <a:path h="674146">
                <a:moveTo>
                  <a:pt x="0" y="0"/>
                </a:moveTo>
                <a:lnTo>
                  <a:pt x="0" y="674146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3" name="Text 11"/>
          <p:cNvSpPr/>
          <p:nvPr/>
        </p:nvSpPr>
        <p:spPr>
          <a:xfrm>
            <a:off x="6810927" y="2939766"/>
            <a:ext cx="311638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产品设计流程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810927" y="4040035"/>
            <a:ext cx="3116384" cy="19843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市场调研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产品构思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产品测试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7786627" y="1960463"/>
            <a:ext cx="930172" cy="930536"/>
          </a:xfrm>
          <a:custGeom>
            <a:avLst/>
            <a:gdLst/>
            <a:ahLst/>
            <a:cxnLst/>
            <a:rect l="l" t="t" r="r" b="b"/>
            <a:pathLst>
              <a:path w="697629" h="697902">
                <a:moveTo>
                  <a:pt x="348815" y="0"/>
                </a:moveTo>
                <a:cubicBezTo>
                  <a:pt x="541331" y="0"/>
                  <a:pt x="697629" y="156360"/>
                  <a:pt x="697629" y="348951"/>
                </a:cubicBezTo>
                <a:cubicBezTo>
                  <a:pt x="697629" y="541542"/>
                  <a:pt x="541331" y="697902"/>
                  <a:pt x="348815" y="697902"/>
                </a:cubicBezTo>
                <a:cubicBezTo>
                  <a:pt x="156299" y="697902"/>
                  <a:pt x="0" y="541542"/>
                  <a:pt x="0" y="348951"/>
                </a:cubicBezTo>
                <a:cubicBezTo>
                  <a:pt x="0" y="156360"/>
                  <a:pt x="156299" y="0"/>
                  <a:pt x="348815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4"/>
          <p:cNvSpPr/>
          <p:nvPr/>
        </p:nvSpPr>
        <p:spPr>
          <a:xfrm>
            <a:off x="7524260" y="2181889"/>
            <a:ext cx="1454907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8264071" y="1481388"/>
            <a:ext cx="0" cy="898861"/>
          </a:xfrm>
          <a:custGeom>
            <a:avLst/>
            <a:gdLst/>
            <a:ahLst/>
            <a:cxnLst/>
            <a:rect l="l" t="t" r="r" b="b"/>
            <a:pathLst>
              <a:path h="674146">
                <a:moveTo>
                  <a:pt x="0" y="0"/>
                </a:moveTo>
                <a:lnTo>
                  <a:pt x="0" y="674146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</p:spTree>
    <p:extLst>
      <p:ext uri="{BB962C8B-B14F-4D97-AF65-F5344CB8AC3E}">
        <p14:creationId xmlns:p14="http://schemas.microsoft.com/office/powerpoint/2010/main" val="3871327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产品创新和设计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600456" y="1616110"/>
            <a:ext cx="5302504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创新产品案例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600456" y="2201326"/>
            <a:ext cx="5195824" cy="112988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创新型保险产品的实例分析</a:t>
            </a:r>
            <a:endParaRPr lang="en-US" sz="2000" dirty="0"/>
          </a:p>
          <a:p>
            <a:pPr algn="r"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创新对保险产品的重要性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5913120" y="889160"/>
            <a:ext cx="0" cy="5496560"/>
          </a:xfrm>
          <a:custGeom>
            <a:avLst/>
            <a:gdLst/>
            <a:ahLst/>
            <a:cxnLst/>
            <a:rect l="l" t="t" r="r" b="b"/>
            <a:pathLst>
              <a:path h="4122420">
                <a:moveTo>
                  <a:pt x="0" y="0"/>
                </a:moveTo>
                <a:lnTo>
                  <a:pt x="0" y="412242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0" name="Text 8"/>
          <p:cNvSpPr/>
          <p:nvPr/>
        </p:nvSpPr>
        <p:spPr>
          <a:xfrm>
            <a:off x="5965050" y="3429001"/>
            <a:ext cx="6109095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设计思维与产品开发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5965050" y="4172712"/>
            <a:ext cx="5565535" cy="112988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用户体验在保险产品设计中的作用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设计思维在保险产品创新中的应用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4632960" y="1016000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11"/>
          <p:cNvSpPr/>
          <p:nvPr/>
        </p:nvSpPr>
        <p:spPr>
          <a:xfrm>
            <a:off x="4221480" y="1006510"/>
            <a:ext cx="168148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4" name="Shape 12"/>
          <p:cNvSpPr/>
          <p:nvPr/>
        </p:nvSpPr>
        <p:spPr>
          <a:xfrm rot="-10800000">
            <a:off x="5902960" y="2820416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3"/>
          <p:cNvSpPr/>
          <p:nvPr/>
        </p:nvSpPr>
        <p:spPr>
          <a:xfrm>
            <a:off x="5989320" y="2810926"/>
            <a:ext cx="179324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服务质量的重要性及提升方法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2417069" y="3101950"/>
            <a:ext cx="272464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服务质量的影响因素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2417069" y="4187038"/>
            <a:ext cx="2724644" cy="187842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客户服务体验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保险理赔服务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313694" y="1678365"/>
            <a:ext cx="1052597" cy="1240705"/>
          </a:xfrm>
          <a:custGeom>
            <a:avLst/>
            <a:gdLst/>
            <a:ahLst/>
            <a:cxnLst/>
            <a:rect l="l" t="t" r="r" b="b"/>
            <a:pathLst>
              <a:path w="789448" h="930529">
                <a:moveTo>
                  <a:pt x="394724" y="0"/>
                </a:moveTo>
                <a:lnTo>
                  <a:pt x="0" y="279159"/>
                </a:lnTo>
                <a:lnTo>
                  <a:pt x="0" y="651371"/>
                </a:lnTo>
                <a:lnTo>
                  <a:pt x="394724" y="930529"/>
                </a:lnTo>
                <a:lnTo>
                  <a:pt x="789448" y="651371"/>
                </a:lnTo>
                <a:lnTo>
                  <a:pt x="789448" y="279159"/>
                </a:lnTo>
                <a:lnTo>
                  <a:pt x="39472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0" descr="/www/wwwroot/ppt/cache/2024-5-1-11/nTcJGfbO5G/1718596648055 - wQzI3jRsY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848" y="2114589"/>
            <a:ext cx="414289" cy="36825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5697464" y="2051265"/>
            <a:ext cx="700481" cy="494905"/>
          </a:xfrm>
          <a:custGeom>
            <a:avLst/>
            <a:gdLst/>
            <a:ahLst/>
            <a:cxnLst/>
            <a:rect l="l" t="t" r="r" b="b"/>
            <a:pathLst>
              <a:path w="525361" h="371179">
                <a:moveTo>
                  <a:pt x="525361" y="185589"/>
                </a:moveTo>
                <a:lnTo>
                  <a:pt x="262680" y="0"/>
                </a:lnTo>
                <a:lnTo>
                  <a:pt x="262680" y="92795"/>
                </a:lnTo>
                <a:lnTo>
                  <a:pt x="0" y="92795"/>
                </a:lnTo>
                <a:lnTo>
                  <a:pt x="0" y="278384"/>
                </a:lnTo>
                <a:lnTo>
                  <a:pt x="262680" y="278384"/>
                </a:lnTo>
                <a:lnTo>
                  <a:pt x="262680" y="371179"/>
                </a:lnTo>
                <a:lnTo>
                  <a:pt x="525361" y="185589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897815" y="3101950"/>
            <a:ext cx="272464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服务质量提升策略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6897815" y="4187038"/>
            <a:ext cx="2724644" cy="187842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培训客服团队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优化服务流程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Shape 11"/>
          <p:cNvSpPr/>
          <p:nvPr/>
        </p:nvSpPr>
        <p:spPr>
          <a:xfrm>
            <a:off x="7794440" y="1678365"/>
            <a:ext cx="1052597" cy="1240705"/>
          </a:xfrm>
          <a:custGeom>
            <a:avLst/>
            <a:gdLst/>
            <a:ahLst/>
            <a:cxnLst/>
            <a:rect l="l" t="t" r="r" b="b"/>
            <a:pathLst>
              <a:path w="789448" h="930529">
                <a:moveTo>
                  <a:pt x="394724" y="0"/>
                </a:moveTo>
                <a:lnTo>
                  <a:pt x="0" y="279159"/>
                </a:lnTo>
                <a:lnTo>
                  <a:pt x="0" y="651371"/>
                </a:lnTo>
                <a:lnTo>
                  <a:pt x="394724" y="930529"/>
                </a:lnTo>
                <a:lnTo>
                  <a:pt x="789448" y="651371"/>
                </a:lnTo>
                <a:lnTo>
                  <a:pt x="789448" y="279159"/>
                </a:lnTo>
                <a:lnTo>
                  <a:pt x="39472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5" name="Image 1" descr="/www/wwwroot/ppt/cache/2024-5-1-11/nTcJGfbO5G/1718596648055 - FdNtAUMoW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7018" y="2114589"/>
            <a:ext cx="414289" cy="36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306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服务质量的重要性及提升方法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1960880" y="2146595"/>
            <a:ext cx="3545840" cy="3281680"/>
          </a:xfrm>
          <a:custGeom>
            <a:avLst/>
            <a:gdLst/>
            <a:ahLst/>
            <a:cxnLst/>
            <a:rect l="l" t="t" r="r" b="b"/>
            <a:pathLst>
              <a:path w="2659380" h="2461260">
                <a:moveTo>
                  <a:pt x="0" y="0"/>
                </a:moveTo>
                <a:lnTo>
                  <a:pt x="2659380" y="0"/>
                </a:lnTo>
                <a:lnTo>
                  <a:pt x="2659380" y="2461260"/>
                </a:lnTo>
                <a:lnTo>
                  <a:pt x="0" y="24612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6"/>
          <p:cNvSpPr/>
          <p:nvPr/>
        </p:nvSpPr>
        <p:spPr>
          <a:xfrm>
            <a:off x="2101992" y="2475779"/>
            <a:ext cx="3323449" cy="94406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服务质量的衡量标准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2144890" y="3372908"/>
            <a:ext cx="3177823" cy="21895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客户满意度调查与评价体系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服务质量对客户忠诚度的影响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448721" y="1890563"/>
            <a:ext cx="2896991" cy="135148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8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557360" y="2146595"/>
            <a:ext cx="3545840" cy="3281680"/>
          </a:xfrm>
          <a:custGeom>
            <a:avLst/>
            <a:gdLst/>
            <a:ahLst/>
            <a:cxnLst/>
            <a:rect l="l" t="t" r="r" b="b"/>
            <a:pathLst>
              <a:path w="2659380" h="2461260">
                <a:moveTo>
                  <a:pt x="0" y="0"/>
                </a:moveTo>
                <a:lnTo>
                  <a:pt x="2659380" y="0"/>
                </a:lnTo>
                <a:lnTo>
                  <a:pt x="2659380" y="2461260"/>
                </a:lnTo>
                <a:lnTo>
                  <a:pt x="0" y="24612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10"/>
          <p:cNvSpPr/>
          <p:nvPr/>
        </p:nvSpPr>
        <p:spPr>
          <a:xfrm>
            <a:off x="6698473" y="2475779"/>
            <a:ext cx="3323449" cy="94406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服务质量的提升策略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741370" y="3372907"/>
            <a:ext cx="3177823" cy="21895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提高客户服务效率的方法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优化客户服务体验的策略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069585" y="1890563"/>
            <a:ext cx="2236591" cy="135148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8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价格策略（Price）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021 - xVHcoFWAS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022 - 0OKlG5Al6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保险产品定价的原则和方法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 rot="2700000">
            <a:off x="2181756" y="1857064"/>
            <a:ext cx="3355507" cy="3355507"/>
          </a:xfrm>
          <a:custGeom>
            <a:avLst/>
            <a:gdLst/>
            <a:ahLst/>
            <a:cxnLst/>
            <a:rect l="l" t="t" r="r" b="b"/>
            <a:pathLst>
              <a:path w="2516630" h="2516630">
                <a:moveTo>
                  <a:pt x="314579" y="0"/>
                </a:moveTo>
                <a:lnTo>
                  <a:pt x="2202052" y="0"/>
                </a:lnTo>
                <a:quadBezTo>
                  <a:pt x="2516630" y="0"/>
                  <a:pt x="2516630" y="314579"/>
                </a:quadBezTo>
                <a:lnTo>
                  <a:pt x="2516630" y="2202052"/>
                </a:lnTo>
                <a:quadBezTo>
                  <a:pt x="2516630" y="2516630"/>
                  <a:pt x="2202052" y="2516630"/>
                </a:quadBezTo>
                <a:lnTo>
                  <a:pt x="314579" y="2516630"/>
                </a:lnTo>
                <a:quadBezTo>
                  <a:pt x="0" y="2516630"/>
                  <a:pt x="0" y="2202052"/>
                </a:quadBezTo>
                <a:lnTo>
                  <a:pt x="0" y="314579"/>
                </a:lnTo>
                <a:quadBezTo>
                  <a:pt x="0" y="0"/>
                  <a:pt x="314579" y="0"/>
                </a:quadBezTo>
                <a:close/>
              </a:path>
            </a:pathLst>
          </a:custGeom>
          <a:solidFill>
            <a:srgbClr val="003958">
              <a:alpha val="10000"/>
            </a:srgbClr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169598" y="2726276"/>
            <a:ext cx="3316004" cy="158122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 err="1">
                <a:solidFill>
                  <a:schemeClr val="tx2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概述保险产品定价的基本原则</a:t>
            </a:r>
            <a:endParaRPr lang="en-US" altLang="zh-CN" sz="1400" dirty="0">
              <a:solidFill>
                <a:schemeClr val="tx2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保险产品定价应遵循公平、合理、可持续的原则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5742029" y="3086988"/>
            <a:ext cx="748780" cy="742665"/>
          </a:xfrm>
          <a:custGeom>
            <a:avLst/>
            <a:gdLst/>
            <a:ahLst/>
            <a:cxnLst/>
            <a:rect l="l" t="t" r="r" b="b"/>
            <a:pathLst>
              <a:path w="561585" h="556999">
                <a:moveTo>
                  <a:pt x="280793" y="0"/>
                </a:moveTo>
                <a:cubicBezTo>
                  <a:pt x="435766" y="0"/>
                  <a:pt x="561585" y="124791"/>
                  <a:pt x="561585" y="278499"/>
                </a:cubicBezTo>
                <a:cubicBezTo>
                  <a:pt x="561585" y="432208"/>
                  <a:pt x="435766" y="556999"/>
                  <a:pt x="280793" y="556999"/>
                </a:cubicBezTo>
                <a:cubicBezTo>
                  <a:pt x="125819" y="556999"/>
                  <a:pt x="0" y="432208"/>
                  <a:pt x="0" y="278499"/>
                </a:cubicBezTo>
                <a:cubicBezTo>
                  <a:pt x="0" y="124791"/>
                  <a:pt x="125819" y="0"/>
                  <a:pt x="280793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0" descr="/www/wwwroot/ppt/cache/2024-5-1-11/nTcJGfbO5G/1718596648076 - ke7-5dLF8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479" y="3283379"/>
            <a:ext cx="349879" cy="34987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 rot="2700000">
            <a:off x="6811367" y="1857064"/>
            <a:ext cx="3355507" cy="3355507"/>
          </a:xfrm>
          <a:custGeom>
            <a:avLst/>
            <a:gdLst/>
            <a:ahLst/>
            <a:cxnLst/>
            <a:rect l="l" t="t" r="r" b="b"/>
            <a:pathLst>
              <a:path w="2516630" h="2516630">
                <a:moveTo>
                  <a:pt x="314579" y="0"/>
                </a:moveTo>
                <a:lnTo>
                  <a:pt x="2202052" y="0"/>
                </a:lnTo>
                <a:quadBezTo>
                  <a:pt x="2516630" y="0"/>
                  <a:pt x="2516630" y="314579"/>
                </a:quadBezTo>
                <a:lnTo>
                  <a:pt x="2516630" y="2202052"/>
                </a:lnTo>
                <a:quadBezTo>
                  <a:pt x="2516630" y="2516630"/>
                  <a:pt x="2202052" y="2516630"/>
                </a:quadBezTo>
                <a:lnTo>
                  <a:pt x="314579" y="2516630"/>
                </a:lnTo>
                <a:quadBezTo>
                  <a:pt x="0" y="2516630"/>
                  <a:pt x="0" y="2202052"/>
                </a:quadBezTo>
                <a:lnTo>
                  <a:pt x="0" y="314579"/>
                </a:lnTo>
                <a:quadBezTo>
                  <a:pt x="0" y="0"/>
                  <a:pt x="314579" y="0"/>
                </a:quadBezTo>
                <a:close/>
              </a:path>
            </a:pathLst>
          </a:custGeom>
          <a:solidFill>
            <a:srgbClr val="003958">
              <a:alpha val="13000"/>
            </a:srgbClr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760960" y="2755312"/>
            <a:ext cx="3306441" cy="24014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常用的定价方法</a:t>
            </a:r>
            <a:r>
              <a:rPr lang="zh-CN" alt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400" dirty="0">
              <a:solidFill>
                <a:srgbClr val="5B5B5B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成本加成法</a:t>
            </a:r>
            <a:endParaRPr lang="en-US" sz="1400" dirty="0">
              <a:solidFill>
                <a:srgbClr val="5B5B5B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市场导向法</a:t>
            </a:r>
            <a:endParaRPr lang="en-US" sz="1400" dirty="0">
              <a:solidFill>
                <a:srgbClr val="5B5B5B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目标利润法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13" name="Image 1" descr="/www/wwwroot/ppt/cache/2024-5-1-11/nTcJGfbO5G/1718596648076 - 8AEAFBMmhz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641" y="1809496"/>
            <a:ext cx="371736" cy="451803"/>
          </a:xfrm>
          <a:prstGeom prst="rect">
            <a:avLst/>
          </a:prstGeom>
        </p:spPr>
      </p:pic>
      <p:pic>
        <p:nvPicPr>
          <p:cNvPr id="14" name="Image 2" descr="/www/wwwroot/ppt/cache/2024-5-1-11/nTcJGfbO5G/1718596648076 - yLEdYK3iF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3252" y="1809496"/>
            <a:ext cx="438331" cy="45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799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竞争对手价格分析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3094405" y="1603426"/>
            <a:ext cx="2835959" cy="4019005"/>
          </a:xfrm>
          <a:custGeom>
            <a:avLst/>
            <a:gdLst/>
            <a:ahLst/>
            <a:cxnLst/>
            <a:rect l="l" t="t" r="r" b="b"/>
            <a:pathLst>
              <a:path w="2126969" h="3014254">
                <a:moveTo>
                  <a:pt x="0" y="0"/>
                </a:moveTo>
                <a:lnTo>
                  <a:pt x="1488878" y="0"/>
                </a:lnTo>
                <a:lnTo>
                  <a:pt x="2126969" y="1507127"/>
                </a:lnTo>
                <a:lnTo>
                  <a:pt x="1488878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72000"/>
            </a:srgbClr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Text 6"/>
          <p:cNvSpPr/>
          <p:nvPr/>
        </p:nvSpPr>
        <p:spPr>
          <a:xfrm>
            <a:off x="3094405" y="2397507"/>
            <a:ext cx="2514833" cy="61198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竞争对手定价策略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3163622" y="2879231"/>
            <a:ext cx="2156876" cy="421886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chemeClr val="bg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对竞争对手的价格进行系统性收集和分析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分析</a:t>
            </a:r>
            <a:r>
              <a:rPr lang="en-US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主要竞争对手的价格定位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和</a:t>
            </a:r>
            <a:r>
              <a:rPr lang="en-US" altLang="zh-CN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价格策略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；</a:t>
            </a:r>
            <a:endParaRPr lang="en-US" altLang="zh-CN" sz="1200" dirty="0">
              <a:solidFill>
                <a:srgbClr val="FFFFFF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评估竞争对手价格策略的优缺点</a:t>
            </a:r>
            <a:endParaRPr lang="en-US" altLang="zh-CN" sz="1200" dirty="0">
              <a:solidFill>
                <a:srgbClr val="FFFFFF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竞争对手的价格变动趋势</a:t>
            </a:r>
            <a:endParaRPr lang="en-US" sz="1200" dirty="0">
              <a:solidFill>
                <a:srgbClr val="FFFFFF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10" name="Image 0" descr="/www/wwwroot/ppt/cache/2024-5-1-11/nTcJGfbO5G/1718596648028 - qX2PKAD47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164" y="4810934"/>
            <a:ext cx="223707" cy="209725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2737119" y="1850943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2" name="Shape 9"/>
          <p:cNvSpPr/>
          <p:nvPr/>
        </p:nvSpPr>
        <p:spPr>
          <a:xfrm>
            <a:off x="4126250" y="1850943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Shape 10"/>
          <p:cNvSpPr/>
          <p:nvPr/>
        </p:nvSpPr>
        <p:spPr>
          <a:xfrm>
            <a:off x="4126250" y="1873596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4333499" y="4749186"/>
            <a:ext cx="1232165" cy="246255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5" name="Shape 12"/>
          <p:cNvSpPr/>
          <p:nvPr/>
        </p:nvSpPr>
        <p:spPr>
          <a:xfrm>
            <a:off x="6263323" y="1603426"/>
            <a:ext cx="2835959" cy="4019005"/>
          </a:xfrm>
          <a:custGeom>
            <a:avLst/>
            <a:gdLst/>
            <a:ahLst/>
            <a:cxnLst/>
            <a:rect l="l" t="t" r="r" b="b"/>
            <a:pathLst>
              <a:path w="2126969" h="3014254">
                <a:moveTo>
                  <a:pt x="0" y="0"/>
                </a:moveTo>
                <a:lnTo>
                  <a:pt x="1488878" y="0"/>
                </a:lnTo>
                <a:lnTo>
                  <a:pt x="2126969" y="1507127"/>
                </a:lnTo>
                <a:lnTo>
                  <a:pt x="1488878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3"/>
          <p:cNvSpPr/>
          <p:nvPr/>
        </p:nvSpPr>
        <p:spPr>
          <a:xfrm>
            <a:off x="6263324" y="2397507"/>
            <a:ext cx="2514833" cy="61198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价格竞争分析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6342701" y="2879231"/>
            <a:ext cx="2156876" cy="371155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比较并评估竞争对手价格策略对自身的影响</a:t>
            </a:r>
            <a:endParaRPr lang="en-US" altLang="zh-CN" sz="1200" dirty="0">
              <a:solidFill>
                <a:srgbClr val="FFFFFF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 err="1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价格战对市场的影响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避免价格战的高价值定价策略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8" name="Shape 15"/>
          <p:cNvSpPr/>
          <p:nvPr/>
        </p:nvSpPr>
        <p:spPr>
          <a:xfrm>
            <a:off x="5906039" y="1850943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9" name="Shape 16"/>
          <p:cNvSpPr/>
          <p:nvPr/>
        </p:nvSpPr>
        <p:spPr>
          <a:xfrm>
            <a:off x="7295169" y="1850943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0" name="Shape 17"/>
          <p:cNvSpPr/>
          <p:nvPr/>
        </p:nvSpPr>
        <p:spPr>
          <a:xfrm>
            <a:off x="7295168" y="1873596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21" name="Text 18"/>
          <p:cNvSpPr/>
          <p:nvPr/>
        </p:nvSpPr>
        <p:spPr>
          <a:xfrm>
            <a:off x="7441458" y="4749186"/>
            <a:ext cx="1232165" cy="246255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差异化定价和优惠策略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4632961" y="3132115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>
              <a:alpha val="2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7809360" y="3139718"/>
            <a:ext cx="3684693" cy="1878471"/>
          </a:xfrm>
          <a:custGeom>
            <a:avLst/>
            <a:gdLst/>
            <a:ahLst/>
            <a:cxnLst/>
            <a:rect l="l" t="t" r="r" b="b"/>
            <a:pathLst>
              <a:path w="2763520" h="1408853">
                <a:moveTo>
                  <a:pt x="0" y="0"/>
                </a:moveTo>
                <a:lnTo>
                  <a:pt x="2763520" y="0"/>
                </a:lnTo>
                <a:lnTo>
                  <a:pt x="2763520" y="1408853"/>
                </a:lnTo>
                <a:lnTo>
                  <a:pt x="0" y="1408853"/>
                </a:lnTo>
                <a:close/>
              </a:path>
            </a:pathLst>
          </a:custGeom>
          <a:solidFill>
            <a:srgbClr val="FFFFF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9" name="Text 7"/>
          <p:cNvSpPr/>
          <p:nvPr/>
        </p:nvSpPr>
        <p:spPr>
          <a:xfrm>
            <a:off x="1158145" y="2522515"/>
            <a:ext cx="3404729" cy="94406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差异化定价策略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243073" y="3347432"/>
            <a:ext cx="3177823" cy="309343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阐述差异化定价的策略和实施方法</a:t>
            </a:r>
            <a:endParaRPr lang="en-US" altLang="zh-CN" sz="24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差异化定价根据客户需求和支付意愿来制定价格</a:t>
            </a:r>
            <a:endParaRPr lang="en-US" altLang="zh-CN" sz="24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基于客户细分市场的差异化定价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产品组合定价策略</a:t>
            </a:r>
            <a:r>
              <a:rPr lang="zh-CN" alt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endParaRPr lang="en-US" altLang="zh-CN" sz="1400" dirty="0">
              <a:solidFill>
                <a:srgbClr val="5B5B5B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11" name="Image 0" descr="/www/wwwroot/ppt/cache/2024-5-1-11/nTcJGfbO5G/1718596648030 - 4WNqw68lB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106" y="3648342"/>
            <a:ext cx="602713" cy="508564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5364481" y="1915761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10"/>
          <p:cNvSpPr/>
          <p:nvPr/>
        </p:nvSpPr>
        <p:spPr>
          <a:xfrm>
            <a:off x="6096001" y="3132115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>
              <a:alpha val="63000"/>
            </a:srgbClr>
          </a:solidFill>
          <a:ln/>
        </p:spPr>
      </p:sp>
      <p:pic>
        <p:nvPicPr>
          <p:cNvPr id="14" name="Image 1" descr="/www/wwwroot/ppt/cache/2024-5-1-11/nTcJGfbO5G/1718596648031 - 7VKACM5em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138" y="2432431"/>
            <a:ext cx="602713" cy="945444"/>
          </a:xfrm>
          <a:prstGeom prst="rect">
            <a:avLst/>
          </a:prstGeom>
        </p:spPr>
      </p:pic>
      <p:pic>
        <p:nvPicPr>
          <p:cNvPr id="15" name="Image 2" descr="/www/wwwroot/ppt/cache/2024-5-1-11/nTcJGfbO5G/1718596648031 - _cB2LGeDv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7298" y="3679447"/>
            <a:ext cx="501113" cy="508564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7599585" y="2447384"/>
            <a:ext cx="3404729" cy="94406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优惠策略设计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7684513" y="3272303"/>
            <a:ext cx="3177823" cy="291851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讨论优惠策略的种类及其在价格竞争中的作用</a:t>
            </a:r>
            <a:endParaRPr lang="en-US" sz="1400" dirty="0">
              <a:solidFill>
                <a:srgbClr val="5B5B5B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优惠策略如折扣、赠品等能提升客户满意度和忠诚度</a:t>
            </a:r>
            <a:endParaRPr lang="en-US" altLang="zh-CN" sz="24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促销活动与优惠券设计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会员制度与积分奖励计划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消费者支付能力分析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4749800" y="1701960"/>
            <a:ext cx="6592824" cy="5401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支付能力研究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4811890" y="2226216"/>
            <a:ext cx="6530735" cy="167156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通过市场调研了解消费者的支付能力</a:t>
            </a:r>
            <a:endParaRPr lang="en-US" altLang="zh-CN" sz="2000" dirty="0"/>
          </a:p>
          <a:p>
            <a:pPr>
              <a:lnSpc>
                <a:spcPct val="80000"/>
              </a:lnSpc>
            </a:pP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分析不同</a:t>
            </a: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收入水平消费者的支付意愿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消费者购买力与保险产品的关系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534664" y="1858117"/>
            <a:ext cx="1184443" cy="971083"/>
          </a:xfrm>
          <a:custGeom>
            <a:avLst/>
            <a:gdLst/>
            <a:ahLst/>
            <a:cxnLst/>
            <a:rect l="l" t="t" r="r" b="b"/>
            <a:pathLst>
              <a:path w="888332" h="728312">
                <a:moveTo>
                  <a:pt x="0" y="0"/>
                </a:moveTo>
                <a:lnTo>
                  <a:pt x="888332" y="0"/>
                </a:lnTo>
                <a:lnTo>
                  <a:pt x="888332" y="582649"/>
                </a:lnTo>
                <a:lnTo>
                  <a:pt x="444166" y="582649"/>
                </a:lnTo>
                <a:lnTo>
                  <a:pt x="266500" y="728312"/>
                </a:lnTo>
                <a:lnTo>
                  <a:pt x="266500" y="582649"/>
                </a:lnTo>
                <a:lnTo>
                  <a:pt x="0" y="582649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0" descr="/www/wwwroot/ppt/cache/2024-5-1-11/nTcJGfbO5G/1718596648032 - yycqKN8E9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317" y="2001514"/>
            <a:ext cx="453136" cy="44940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1452880" y="2787704"/>
            <a:ext cx="1300480" cy="1300480"/>
          </a:xfrm>
          <a:custGeom>
            <a:avLst/>
            <a:gdLst/>
            <a:ahLst/>
            <a:cxnLst/>
            <a:rect l="l" t="t" r="r" b="b"/>
            <a:pathLst>
              <a:path w="975360" h="975360">
                <a:moveTo>
                  <a:pt x="0" y="0"/>
                </a:moveTo>
                <a:lnTo>
                  <a:pt x="975360" y="0"/>
                </a:lnTo>
                <a:lnTo>
                  <a:pt x="975360" y="975360"/>
                </a:lnTo>
                <a:lnTo>
                  <a:pt x="0" y="9753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Shape 9"/>
          <p:cNvSpPr/>
          <p:nvPr/>
        </p:nvSpPr>
        <p:spPr>
          <a:xfrm>
            <a:off x="1188720" y="2377440"/>
            <a:ext cx="1300480" cy="1300480"/>
          </a:xfrm>
          <a:custGeom>
            <a:avLst/>
            <a:gdLst/>
            <a:ahLst/>
            <a:cxnLst/>
            <a:rect l="l" t="t" r="r" b="b"/>
            <a:pathLst>
              <a:path w="975360" h="975360">
                <a:moveTo>
                  <a:pt x="0" y="0"/>
                </a:moveTo>
                <a:lnTo>
                  <a:pt x="975360" y="0"/>
                </a:lnTo>
                <a:lnTo>
                  <a:pt x="975360" y="975360"/>
                </a:lnTo>
                <a:lnTo>
                  <a:pt x="0" y="97536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4124960" y="2926080"/>
            <a:ext cx="0" cy="1046480"/>
          </a:xfrm>
          <a:custGeom>
            <a:avLst/>
            <a:gdLst/>
            <a:ahLst/>
            <a:cxnLst/>
            <a:rect l="l" t="t" r="r" b="b"/>
            <a:pathLst>
              <a:path h="784860">
                <a:moveTo>
                  <a:pt x="0" y="0"/>
                </a:moveTo>
                <a:lnTo>
                  <a:pt x="0" y="784860"/>
                </a:lnTo>
              </a:path>
            </a:pathLst>
          </a:custGeom>
          <a:noFill/>
          <a:ln w="19050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4" name="Text 11"/>
          <p:cNvSpPr/>
          <p:nvPr/>
        </p:nvSpPr>
        <p:spPr>
          <a:xfrm>
            <a:off x="4749800" y="3994056"/>
            <a:ext cx="6592824" cy="5401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支付能力分析的应用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4811890" y="4518312"/>
            <a:ext cx="6530735" cy="265645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定价策略对支付能力的考虑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提高消费者支付能力的策略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探讨如何根据消费者支付能力制定价格策略</a:t>
            </a: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根据消费者的收入水平和生活成本调整价格策略</a:t>
            </a: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36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6" name="Shape 13"/>
          <p:cNvSpPr/>
          <p:nvPr/>
        </p:nvSpPr>
        <p:spPr>
          <a:xfrm>
            <a:off x="3534664" y="4150213"/>
            <a:ext cx="1184443" cy="971083"/>
          </a:xfrm>
          <a:custGeom>
            <a:avLst/>
            <a:gdLst/>
            <a:ahLst/>
            <a:cxnLst/>
            <a:rect l="l" t="t" r="r" b="b"/>
            <a:pathLst>
              <a:path w="888332" h="728312">
                <a:moveTo>
                  <a:pt x="0" y="0"/>
                </a:moveTo>
                <a:lnTo>
                  <a:pt x="888332" y="0"/>
                </a:lnTo>
                <a:lnTo>
                  <a:pt x="888332" y="582649"/>
                </a:lnTo>
                <a:lnTo>
                  <a:pt x="444166" y="582649"/>
                </a:lnTo>
                <a:lnTo>
                  <a:pt x="266500" y="728312"/>
                </a:lnTo>
                <a:lnTo>
                  <a:pt x="266500" y="582649"/>
                </a:lnTo>
                <a:lnTo>
                  <a:pt x="0" y="582649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7" name="Image 1" descr="/www/wwwroot/ppt/cache/2024-5-1-11/nTcJGfbO5G/1718596648033 - ZQayNNkrP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41" y="4293610"/>
            <a:ext cx="453136" cy="4494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70709" y="2114549"/>
            <a:ext cx="9467850" cy="2628901"/>
          </a:xfrm>
        </p:spPr>
        <p:txBody>
          <a:bodyPr wrap="square">
            <a:normAutofit/>
          </a:bodyPr>
          <a:lstStyle/>
          <a:p>
            <a:r>
              <a:rPr lang="zh-CN" altLang="en-US" sz="7200" b="1" dirty="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认识保险产品营销</a:t>
            </a:r>
            <a:endParaRPr lang="zh-CN" altLang="en-US" dirty="0">
              <a:cs typeface="+mj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渠道策略（Place）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036 - KMFkk0ZXl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038 - RVW3xX26X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直销渠道和代理渠道的优缺点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4785715" y="1825765"/>
            <a:ext cx="1879245" cy="13268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8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718103" y="1825765"/>
            <a:ext cx="1879245" cy="13268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8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2271662" y="3121643"/>
            <a:ext cx="3522133" cy="2694195"/>
          </a:xfrm>
          <a:custGeom>
            <a:avLst/>
            <a:gdLst/>
            <a:ahLst/>
            <a:cxnLst/>
            <a:rect l="l" t="t" r="r" b="b"/>
            <a:pathLst>
              <a:path w="2641600" h="2020646">
                <a:moveTo>
                  <a:pt x="0" y="0"/>
                </a:moveTo>
                <a:lnTo>
                  <a:pt x="2641600" y="0"/>
                </a:lnTo>
                <a:lnTo>
                  <a:pt x="2641600" y="2020646"/>
                </a:lnTo>
                <a:lnTo>
                  <a:pt x="0" y="2020646"/>
                </a:lnTo>
                <a:close/>
              </a:path>
            </a:pathLst>
          </a:custGeom>
          <a:solidFill>
            <a:srgbClr val="003958">
              <a:alpha val="6000"/>
            </a:srgbClr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Shape 8"/>
          <p:cNvSpPr/>
          <p:nvPr/>
        </p:nvSpPr>
        <p:spPr>
          <a:xfrm>
            <a:off x="2259809" y="1941588"/>
            <a:ext cx="3545840" cy="987552"/>
          </a:xfrm>
          <a:custGeom>
            <a:avLst/>
            <a:gdLst/>
            <a:ahLst/>
            <a:cxnLst/>
            <a:rect l="l" t="t" r="r" b="b"/>
            <a:pathLst>
              <a:path w="2659380" h="740664">
                <a:moveTo>
                  <a:pt x="0" y="0"/>
                </a:moveTo>
                <a:lnTo>
                  <a:pt x="2659380" y="0"/>
                </a:lnTo>
                <a:lnTo>
                  <a:pt x="2659380" y="740664"/>
                </a:lnTo>
                <a:lnTo>
                  <a:pt x="0" y="740664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290742" y="2063509"/>
            <a:ext cx="3408793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直销渠道的优势与劣势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376086" y="3163950"/>
            <a:ext cx="3323449" cy="258758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直销渠道的现状与发展趋势</a:t>
            </a:r>
            <a:endParaRPr lang="en-US" altLang="zh-CN" sz="2000" dirty="0"/>
          </a:p>
          <a:p>
            <a:pPr>
              <a:lnSpc>
                <a:spcPct val="96000"/>
              </a:lnSpc>
            </a:pP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直销渠道的成本效益分析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直销渠道在客户服务中的作用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直销渠道的优化策略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6393124" y="3044964"/>
            <a:ext cx="3522133" cy="2694195"/>
          </a:xfrm>
          <a:custGeom>
            <a:avLst/>
            <a:gdLst/>
            <a:ahLst/>
            <a:cxnLst/>
            <a:rect l="l" t="t" r="r" b="b"/>
            <a:pathLst>
              <a:path w="2641600" h="2020646">
                <a:moveTo>
                  <a:pt x="0" y="0"/>
                </a:moveTo>
                <a:lnTo>
                  <a:pt x="2641600" y="0"/>
                </a:lnTo>
                <a:lnTo>
                  <a:pt x="2641600" y="2020646"/>
                </a:lnTo>
                <a:lnTo>
                  <a:pt x="0" y="2020646"/>
                </a:lnTo>
                <a:close/>
              </a:path>
            </a:pathLst>
          </a:custGeom>
          <a:solidFill>
            <a:srgbClr val="003958">
              <a:alpha val="6000"/>
            </a:srgbClr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6516850" y="3163950"/>
            <a:ext cx="3323449" cy="322526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altLang="zh-CN" sz="1200" dirty="0" err="1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代理渠道的现状与发展趋势</a:t>
            </a:r>
            <a:endParaRPr lang="en-US" altLang="zh-CN" sz="2000" dirty="0"/>
          </a:p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代理渠道的市场覆盖能力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代理渠道的合作与管理问题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代理渠道的优化策略</a:t>
            </a: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6417508" y="1941588"/>
            <a:ext cx="3528907" cy="987552"/>
          </a:xfrm>
          <a:custGeom>
            <a:avLst/>
            <a:gdLst/>
            <a:ahLst/>
            <a:cxnLst/>
            <a:rect l="l" t="t" r="r" b="b"/>
            <a:pathLst>
              <a:path w="2646680" h="740664">
                <a:moveTo>
                  <a:pt x="0" y="0"/>
                </a:moveTo>
                <a:lnTo>
                  <a:pt x="2646680" y="0"/>
                </a:lnTo>
                <a:lnTo>
                  <a:pt x="2646680" y="740664"/>
                </a:lnTo>
                <a:lnTo>
                  <a:pt x="0" y="740664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6" name="Text 14"/>
          <p:cNvSpPr/>
          <p:nvPr/>
        </p:nvSpPr>
        <p:spPr>
          <a:xfrm>
            <a:off x="6431506" y="2063509"/>
            <a:ext cx="3408793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代理渠道的优势与劣势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渠道布局和优化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3413761" y="1383454"/>
            <a:ext cx="7432604" cy="668303"/>
          </a:xfrm>
          <a:custGeom>
            <a:avLst/>
            <a:gdLst/>
            <a:ahLst/>
            <a:cxnLst/>
            <a:rect l="l" t="t" r="r" b="b"/>
            <a:pathLst>
              <a:path w="5574453" h="501227">
                <a:moveTo>
                  <a:pt x="0" y="0"/>
                </a:moveTo>
                <a:lnTo>
                  <a:pt x="5574453" y="0"/>
                </a:lnTo>
                <a:lnTo>
                  <a:pt x="5574453" y="501227"/>
                </a:lnTo>
                <a:lnTo>
                  <a:pt x="0" y="501227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3470589" y="1389433"/>
            <a:ext cx="6988612" cy="88744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渠道布局策略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3413760" y="2328216"/>
            <a:ext cx="7308709" cy="241023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线上渠道的构建与优化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电商平台的使用与优化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社交媒体营销策略</a:t>
            </a:r>
            <a:endParaRPr lang="en-US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线下渠道的选择与布局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实体店铺的布局与优化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、</a:t>
            </a: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线下活动与促销策略</a:t>
            </a: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96000"/>
              </a:lnSpc>
            </a:pPr>
            <a:endParaRPr lang="en-US" altLang="zh-CN" sz="36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2164644" y="1851939"/>
            <a:ext cx="929640" cy="806252"/>
          </a:xfrm>
          <a:custGeom>
            <a:avLst/>
            <a:gdLst/>
            <a:ahLst/>
            <a:cxnLst/>
            <a:rect l="l" t="t" r="r" b="b"/>
            <a:pathLst>
              <a:path w="697230" h="604689">
                <a:moveTo>
                  <a:pt x="348615" y="0"/>
                </a:moveTo>
                <a:quadBezTo>
                  <a:pt x="0" y="151172"/>
                  <a:pt x="0" y="529103"/>
                </a:quadBezTo>
                <a:quadBezTo>
                  <a:pt x="348615" y="680276"/>
                  <a:pt x="697230" y="529103"/>
                </a:quadBezTo>
                <a:quadBezTo>
                  <a:pt x="697230" y="151172"/>
                  <a:pt x="348615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9"/>
          <p:cNvSpPr/>
          <p:nvPr/>
        </p:nvSpPr>
        <p:spPr>
          <a:xfrm>
            <a:off x="1908895" y="2030756"/>
            <a:ext cx="1416756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1679787" y="3542792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19050">
            <a:solidFill>
              <a:srgbClr val="003958">
                <a:alpha val="51000"/>
              </a:srgbClr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3472463" y="3727027"/>
            <a:ext cx="7432604" cy="668303"/>
          </a:xfrm>
          <a:custGeom>
            <a:avLst/>
            <a:gdLst/>
            <a:ahLst/>
            <a:cxnLst/>
            <a:rect l="l" t="t" r="r" b="b"/>
            <a:pathLst>
              <a:path w="5574453" h="501227">
                <a:moveTo>
                  <a:pt x="0" y="0"/>
                </a:moveTo>
                <a:lnTo>
                  <a:pt x="5574453" y="0"/>
                </a:lnTo>
                <a:lnTo>
                  <a:pt x="5574453" y="501227"/>
                </a:lnTo>
                <a:lnTo>
                  <a:pt x="0" y="501227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3529290" y="3733006"/>
            <a:ext cx="6988612" cy="88744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渠道优化方法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3470589" y="4439211"/>
            <a:ext cx="7308709" cy="128748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渠道效益评估与资源分配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渠道融合与创新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2223347" y="4195513"/>
            <a:ext cx="929640" cy="806252"/>
          </a:xfrm>
          <a:custGeom>
            <a:avLst/>
            <a:gdLst/>
            <a:ahLst/>
            <a:cxnLst/>
            <a:rect l="l" t="t" r="r" b="b"/>
            <a:pathLst>
              <a:path w="697230" h="604689">
                <a:moveTo>
                  <a:pt x="348615" y="0"/>
                </a:moveTo>
                <a:quadBezTo>
                  <a:pt x="0" y="151172"/>
                  <a:pt x="0" y="529103"/>
                </a:quadBezTo>
                <a:quadBezTo>
                  <a:pt x="348615" y="680276"/>
                  <a:pt x="697230" y="529103"/>
                </a:quadBezTo>
                <a:quadBezTo>
                  <a:pt x="697230" y="151172"/>
                  <a:pt x="348615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5"/>
          <p:cNvSpPr/>
          <p:nvPr/>
        </p:nvSpPr>
        <p:spPr>
          <a:xfrm>
            <a:off x="1967598" y="4374329"/>
            <a:ext cx="1416756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8" name="Shape 16"/>
          <p:cNvSpPr/>
          <p:nvPr/>
        </p:nvSpPr>
        <p:spPr>
          <a:xfrm>
            <a:off x="1738490" y="5886365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19050">
            <a:solidFill>
              <a:srgbClr val="003958">
                <a:alpha val="51000"/>
              </a:srgbClr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线上线下渠道的融合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2830217" y="1256759"/>
            <a:ext cx="3155576" cy="1310043"/>
          </a:xfrm>
          <a:custGeom>
            <a:avLst/>
            <a:gdLst/>
            <a:ahLst/>
            <a:cxnLst/>
            <a:rect l="l" t="t" r="r" b="b"/>
            <a:pathLst>
              <a:path w="2366682" h="982532">
                <a:moveTo>
                  <a:pt x="0" y="982532"/>
                </a:moveTo>
                <a:cubicBezTo>
                  <a:pt x="0" y="440258"/>
                  <a:pt x="530237" y="0"/>
                  <a:pt x="1183341" y="0"/>
                </a:cubicBezTo>
                <a:cubicBezTo>
                  <a:pt x="1836445" y="0"/>
                  <a:pt x="2366682" y="440258"/>
                  <a:pt x="2366682" y="982532"/>
                </a:cubicBezTo>
                <a:lnTo>
                  <a:pt x="0" y="98253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6"/>
          <p:cNvSpPr/>
          <p:nvPr/>
        </p:nvSpPr>
        <p:spPr>
          <a:xfrm>
            <a:off x="2830217" y="2566801"/>
            <a:ext cx="3155576" cy="18571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融合渠道的策略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线上线下渠道融合的必要性</a:t>
            </a: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2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线上线下渠道融合的实施策略</a:t>
            </a:r>
            <a:endParaRPr lang="en-US" altLang="zh-CN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altLang="zh-CN" sz="12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6033606" y="2946285"/>
            <a:ext cx="3155576" cy="19429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线上线下互动的营销模式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O2O模式在保险行业的应用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3708960" y="1737114"/>
            <a:ext cx="1398091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2830218" y="3806952"/>
            <a:ext cx="3153185" cy="0"/>
          </a:xfrm>
          <a:custGeom>
            <a:avLst/>
            <a:gdLst/>
            <a:ahLst/>
            <a:cxnLst/>
            <a:rect l="l" t="t" r="r" b="b"/>
            <a:pathLst>
              <a:path w="2364889">
                <a:moveTo>
                  <a:pt x="2364889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 rot="10800000">
            <a:off x="2830218" y="5461000"/>
            <a:ext cx="3203388" cy="554616"/>
          </a:xfrm>
          <a:custGeom>
            <a:avLst/>
            <a:gdLst/>
            <a:ahLst/>
            <a:cxnLst/>
            <a:rect l="l" t="t" r="r" b="b"/>
            <a:pathLst>
              <a:path w="2402541" h="415962">
                <a:moveTo>
                  <a:pt x="0" y="100277"/>
                </a:moveTo>
                <a:quadBezTo>
                  <a:pt x="0" y="0"/>
                  <a:pt x="100277" y="0"/>
                </a:quadBezTo>
                <a:lnTo>
                  <a:pt x="2302265" y="0"/>
                </a:lnTo>
                <a:quadBezTo>
                  <a:pt x="2402541" y="0"/>
                  <a:pt x="2402541" y="100277"/>
                </a:quadBezTo>
                <a:lnTo>
                  <a:pt x="2402541" y="415962"/>
                </a:lnTo>
                <a:lnTo>
                  <a:pt x="0" y="41596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11"/>
          <p:cNvSpPr/>
          <p:nvPr/>
        </p:nvSpPr>
        <p:spPr>
          <a:xfrm>
            <a:off x="6205728" y="1256759"/>
            <a:ext cx="3155576" cy="1310043"/>
          </a:xfrm>
          <a:custGeom>
            <a:avLst/>
            <a:gdLst/>
            <a:ahLst/>
            <a:cxnLst/>
            <a:rect l="l" t="t" r="r" b="b"/>
            <a:pathLst>
              <a:path w="2366682" h="982532">
                <a:moveTo>
                  <a:pt x="0" y="982532"/>
                </a:moveTo>
                <a:cubicBezTo>
                  <a:pt x="0" y="440258"/>
                  <a:pt x="530237" y="0"/>
                  <a:pt x="1183341" y="0"/>
                </a:cubicBezTo>
                <a:cubicBezTo>
                  <a:pt x="1836445" y="0"/>
                  <a:pt x="2366682" y="440258"/>
                  <a:pt x="2366682" y="982532"/>
                </a:cubicBezTo>
                <a:lnTo>
                  <a:pt x="0" y="98253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2"/>
          <p:cNvSpPr/>
          <p:nvPr/>
        </p:nvSpPr>
        <p:spPr>
          <a:xfrm>
            <a:off x="6205728" y="2566801"/>
            <a:ext cx="3155576" cy="10000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融合渠道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6205728" y="3791413"/>
            <a:ext cx="3155576" cy="151921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7084471" y="1737114"/>
            <a:ext cx="1398091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6205729" y="3806952"/>
            <a:ext cx="3153185" cy="0"/>
          </a:xfrm>
          <a:custGeom>
            <a:avLst/>
            <a:gdLst/>
            <a:ahLst/>
            <a:cxnLst/>
            <a:rect l="l" t="t" r="r" b="b"/>
            <a:pathLst>
              <a:path w="2364889">
                <a:moveTo>
                  <a:pt x="2364889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16"/>
          <p:cNvSpPr/>
          <p:nvPr/>
        </p:nvSpPr>
        <p:spPr>
          <a:xfrm rot="10800000">
            <a:off x="6205729" y="5461000"/>
            <a:ext cx="3203388" cy="554616"/>
          </a:xfrm>
          <a:custGeom>
            <a:avLst/>
            <a:gdLst/>
            <a:ahLst/>
            <a:cxnLst/>
            <a:rect l="l" t="t" r="r" b="b"/>
            <a:pathLst>
              <a:path w="2402541" h="415962">
                <a:moveTo>
                  <a:pt x="0" y="100277"/>
                </a:moveTo>
                <a:quadBezTo>
                  <a:pt x="0" y="0"/>
                  <a:pt x="100277" y="0"/>
                </a:quadBezTo>
                <a:lnTo>
                  <a:pt x="2302265" y="0"/>
                </a:lnTo>
                <a:quadBezTo>
                  <a:pt x="2402541" y="0"/>
                  <a:pt x="2402541" y="100277"/>
                </a:quadBezTo>
                <a:lnTo>
                  <a:pt x="2402541" y="415962"/>
                </a:lnTo>
                <a:lnTo>
                  <a:pt x="0" y="415962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渠道效益评估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2909233" y="2479365"/>
            <a:ext cx="3212951" cy="602428"/>
          </a:xfrm>
          <a:custGeom>
            <a:avLst/>
            <a:gdLst/>
            <a:ahLst/>
            <a:cxnLst/>
            <a:rect l="l" t="t" r="r" b="b"/>
            <a:pathLst>
              <a:path w="2409713" h="451821">
                <a:moveTo>
                  <a:pt x="0" y="0"/>
                </a:moveTo>
                <a:lnTo>
                  <a:pt x="2409713" y="0"/>
                </a:lnTo>
                <a:lnTo>
                  <a:pt x="2409713" y="451821"/>
                </a:lnTo>
                <a:lnTo>
                  <a:pt x="0" y="4518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6"/>
          <p:cNvSpPr/>
          <p:nvPr/>
        </p:nvSpPr>
        <p:spPr>
          <a:xfrm>
            <a:off x="2909233" y="3212133"/>
            <a:ext cx="3212951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效益评估的标准和方法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1" y="6057131"/>
            <a:ext cx="12249375" cy="0"/>
          </a:xfrm>
          <a:custGeom>
            <a:avLst/>
            <a:gdLst/>
            <a:ahLst/>
            <a:cxnLst/>
            <a:rect l="l" t="t" r="r" b="b"/>
            <a:pathLst>
              <a:path w="9187031">
                <a:moveTo>
                  <a:pt x="0" y="0"/>
                </a:moveTo>
                <a:lnTo>
                  <a:pt x="9187031" y="0"/>
                </a:lnTo>
              </a:path>
            </a:pathLst>
          </a:custGeom>
          <a:noFill/>
          <a:ln w="7620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0" name="Text 8"/>
          <p:cNvSpPr/>
          <p:nvPr/>
        </p:nvSpPr>
        <p:spPr>
          <a:xfrm>
            <a:off x="3152546" y="2472193"/>
            <a:ext cx="2741673" cy="64577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122182" y="1874546"/>
            <a:ext cx="3212951" cy="602428"/>
          </a:xfrm>
          <a:custGeom>
            <a:avLst/>
            <a:gdLst/>
            <a:ahLst/>
            <a:cxnLst/>
            <a:rect l="l" t="t" r="r" b="b"/>
            <a:pathLst>
              <a:path w="2409713" h="451821">
                <a:moveTo>
                  <a:pt x="0" y="0"/>
                </a:moveTo>
                <a:lnTo>
                  <a:pt x="2409713" y="0"/>
                </a:lnTo>
                <a:lnTo>
                  <a:pt x="2409713" y="451821"/>
                </a:lnTo>
                <a:lnTo>
                  <a:pt x="0" y="4518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10"/>
          <p:cNvSpPr/>
          <p:nvPr/>
        </p:nvSpPr>
        <p:spPr>
          <a:xfrm>
            <a:off x="6122182" y="2504997"/>
            <a:ext cx="3212951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效益评估的实施步骤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339840" y="1867373"/>
            <a:ext cx="2872515" cy="64577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21680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渠道效益提升方法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2895600" y="2039105"/>
            <a:ext cx="6969760" cy="1411839"/>
          </a:xfrm>
          <a:custGeom>
            <a:avLst/>
            <a:gdLst/>
            <a:ahLst/>
            <a:cxnLst/>
            <a:rect l="l" t="t" r="r" b="b"/>
            <a:pathLst>
              <a:path w="5227320" h="1058879">
                <a:moveTo>
                  <a:pt x="529440" y="0"/>
                </a:moveTo>
                <a:lnTo>
                  <a:pt x="4697880" y="0"/>
                </a:lnTo>
                <a:quadBezTo>
                  <a:pt x="5227320" y="0"/>
                  <a:pt x="5227320" y="529440"/>
                </a:quadBezTo>
                <a:lnTo>
                  <a:pt x="5227320" y="529440"/>
                </a:lnTo>
                <a:quadBezTo>
                  <a:pt x="5227320" y="1058879"/>
                  <a:pt x="4697880" y="1058879"/>
                </a:quadBezTo>
                <a:lnTo>
                  <a:pt x="529440" y="1058879"/>
                </a:lnTo>
                <a:quadBezTo>
                  <a:pt x="0" y="1058879"/>
                  <a:pt x="0" y="529440"/>
                </a:quadBezTo>
                <a:lnTo>
                  <a:pt x="0" y="529440"/>
                </a:lnTo>
                <a:quadBezTo>
                  <a:pt x="0" y="0"/>
                  <a:pt x="5294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329289" y="2297569"/>
            <a:ext cx="5196840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渠道效益提升的重要性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073400" y="2165088"/>
            <a:ext cx="1168400" cy="11684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cubicBezTo>
                  <a:pt x="679972" y="0"/>
                  <a:pt x="876300" y="196328"/>
                  <a:pt x="876300" y="438150"/>
                </a:cubicBezTo>
                <a:cubicBezTo>
                  <a:pt x="876300" y="679972"/>
                  <a:pt x="679972" y="876300"/>
                  <a:pt x="438150" y="876300"/>
                </a:cubicBezTo>
                <a:cubicBezTo>
                  <a:pt x="196328" y="876300"/>
                  <a:pt x="0" y="679972"/>
                  <a:pt x="0" y="438150"/>
                </a:cubicBezTo>
                <a:cubicBezTo>
                  <a:pt x="0" y="196328"/>
                  <a:pt x="196328" y="0"/>
                  <a:pt x="43815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0" descr="/www/wwwroot/ppt/cache/2024-5-1-11/nTcJGfbO5G/1718596648092 - OXDPL5xl1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712" y="2529832"/>
            <a:ext cx="493776" cy="43891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239520" y="2193937"/>
            <a:ext cx="1584960" cy="9832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2895600" y="3624073"/>
            <a:ext cx="6969760" cy="1411839"/>
          </a:xfrm>
          <a:custGeom>
            <a:avLst/>
            <a:gdLst/>
            <a:ahLst/>
            <a:cxnLst/>
            <a:rect l="l" t="t" r="r" b="b"/>
            <a:pathLst>
              <a:path w="5227320" h="1058879">
                <a:moveTo>
                  <a:pt x="529440" y="0"/>
                </a:moveTo>
                <a:lnTo>
                  <a:pt x="4697880" y="0"/>
                </a:lnTo>
                <a:quadBezTo>
                  <a:pt x="5227320" y="0"/>
                  <a:pt x="5227320" y="529440"/>
                </a:quadBezTo>
                <a:lnTo>
                  <a:pt x="5227320" y="529440"/>
                </a:lnTo>
                <a:quadBezTo>
                  <a:pt x="5227320" y="1058879"/>
                  <a:pt x="4697880" y="1058879"/>
                </a:quadBezTo>
                <a:lnTo>
                  <a:pt x="529440" y="1058879"/>
                </a:lnTo>
                <a:quadBezTo>
                  <a:pt x="0" y="1058879"/>
                  <a:pt x="0" y="529440"/>
                </a:quadBezTo>
                <a:lnTo>
                  <a:pt x="0" y="529440"/>
                </a:lnTo>
                <a:quadBezTo>
                  <a:pt x="0" y="0"/>
                  <a:pt x="5294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 10"/>
          <p:cNvSpPr/>
          <p:nvPr/>
        </p:nvSpPr>
        <p:spPr>
          <a:xfrm>
            <a:off x="4329289" y="3872992"/>
            <a:ext cx="5196840" cy="1203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渠道效益提升的具体方法</a:t>
            </a:r>
            <a:endParaRPr lang="en-US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endParaRPr lang="en-US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>
              <a:lnSpc>
                <a:spcPct val="80000"/>
              </a:lnSpc>
            </a:pP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提升策略的制定与实施</a:t>
            </a:r>
            <a:endParaRPr lang="en-US" altLang="zh-CN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140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140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提升策略的效果监控与调整</a:t>
            </a:r>
            <a:endParaRPr lang="en-US" sz="2000" dirty="0"/>
          </a:p>
        </p:txBody>
      </p:sp>
      <p:sp>
        <p:nvSpPr>
          <p:cNvPr id="14" name="Shape 11"/>
          <p:cNvSpPr/>
          <p:nvPr/>
        </p:nvSpPr>
        <p:spPr>
          <a:xfrm>
            <a:off x="3073400" y="3750056"/>
            <a:ext cx="1168400" cy="11684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cubicBezTo>
                  <a:pt x="679972" y="0"/>
                  <a:pt x="876300" y="196328"/>
                  <a:pt x="876300" y="438150"/>
                </a:cubicBezTo>
                <a:cubicBezTo>
                  <a:pt x="876300" y="679972"/>
                  <a:pt x="679972" y="876300"/>
                  <a:pt x="438150" y="876300"/>
                </a:cubicBezTo>
                <a:cubicBezTo>
                  <a:pt x="196328" y="876300"/>
                  <a:pt x="0" y="679972"/>
                  <a:pt x="0" y="438150"/>
                </a:cubicBezTo>
                <a:cubicBezTo>
                  <a:pt x="0" y="196328"/>
                  <a:pt x="196328" y="0"/>
                  <a:pt x="43815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5" name="Image 1" descr="/www/wwwroot/ppt/cache/2024-5-1-11/nTcJGfbO5G/1718596648093 - ITnWRTzqE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8520" y="4114800"/>
            <a:ext cx="493776" cy="48971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9889744" y="3860600"/>
            <a:ext cx="1584960" cy="9832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890458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促销</a:t>
            </a:r>
            <a:r>
              <a:rPr lang="en-US" sz="2400" b="1" kern="0" spc="200" dirty="0" err="1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策略（Product</a:t>
            </a: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046 - gaqxljE8C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048 - Yp69OIqvl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保险产品促销的方式和手段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1440908" y="1097473"/>
            <a:ext cx="4655995" cy="2154292"/>
          </a:xfrm>
          <a:custGeom>
            <a:avLst/>
            <a:gdLst/>
            <a:ahLst/>
            <a:cxnLst/>
            <a:rect l="l" t="t" r="r" b="b"/>
            <a:pathLst>
              <a:path w="3491996" h="1615719">
                <a:moveTo>
                  <a:pt x="0" y="0"/>
                </a:moveTo>
                <a:lnTo>
                  <a:pt x="3491996" y="0"/>
                </a:lnTo>
                <a:lnTo>
                  <a:pt x="3491996" y="1615719"/>
                </a:lnTo>
                <a:lnTo>
                  <a:pt x="0" y="1615719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572118" y="781242"/>
            <a:ext cx="2131295" cy="479791"/>
          </a:xfrm>
          <a:custGeom>
            <a:avLst/>
            <a:gdLst/>
            <a:ahLst/>
            <a:cxnLst/>
            <a:rect l="l" t="t" r="r" b="b"/>
            <a:pathLst>
              <a:path w="1598471" h="359843">
                <a:moveTo>
                  <a:pt x="179922" y="0"/>
                </a:moveTo>
                <a:lnTo>
                  <a:pt x="1418549" y="0"/>
                </a:lnTo>
                <a:quadBezTo>
                  <a:pt x="1598471" y="0"/>
                  <a:pt x="1598471" y="179922"/>
                </a:quadBezTo>
                <a:lnTo>
                  <a:pt x="1598471" y="179922"/>
                </a:lnTo>
                <a:quadBezTo>
                  <a:pt x="1598471" y="359843"/>
                  <a:pt x="1418549" y="359843"/>
                </a:quadBezTo>
                <a:lnTo>
                  <a:pt x="179922" y="359843"/>
                </a:lnTo>
                <a:quadBezTo>
                  <a:pt x="0" y="359843"/>
                  <a:pt x="0" y="179922"/>
                </a:quadBezTo>
                <a:lnTo>
                  <a:pt x="0" y="179922"/>
                </a:lnTo>
                <a:quadBezTo>
                  <a:pt x="0" y="0"/>
                  <a:pt x="17992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7"/>
          <p:cNvSpPr/>
          <p:nvPr/>
        </p:nvSpPr>
        <p:spPr>
          <a:xfrm>
            <a:off x="1634947" y="1252785"/>
            <a:ext cx="4267917" cy="19276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传统的广告宣传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572118" y="768288"/>
            <a:ext cx="2131295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240944" y="1426656"/>
            <a:ext cx="4655995" cy="2172355"/>
          </a:xfrm>
          <a:custGeom>
            <a:avLst/>
            <a:gdLst/>
            <a:ahLst/>
            <a:cxnLst/>
            <a:rect l="l" t="t" r="r" b="b"/>
            <a:pathLst>
              <a:path w="3491996" h="1629266">
                <a:moveTo>
                  <a:pt x="0" y="0"/>
                </a:moveTo>
                <a:lnTo>
                  <a:pt x="3491996" y="0"/>
                </a:lnTo>
                <a:lnTo>
                  <a:pt x="3491996" y="1629266"/>
                </a:lnTo>
                <a:lnTo>
                  <a:pt x="0" y="1629266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372154" y="1110426"/>
            <a:ext cx="2131295" cy="479791"/>
          </a:xfrm>
          <a:custGeom>
            <a:avLst/>
            <a:gdLst/>
            <a:ahLst/>
            <a:cxnLst/>
            <a:rect l="l" t="t" r="r" b="b"/>
            <a:pathLst>
              <a:path w="1598471" h="359843">
                <a:moveTo>
                  <a:pt x="179922" y="0"/>
                </a:moveTo>
                <a:lnTo>
                  <a:pt x="1418549" y="0"/>
                </a:lnTo>
                <a:quadBezTo>
                  <a:pt x="1598471" y="0"/>
                  <a:pt x="1598471" y="179922"/>
                </a:quadBezTo>
                <a:lnTo>
                  <a:pt x="1598471" y="179922"/>
                </a:lnTo>
                <a:quadBezTo>
                  <a:pt x="1598471" y="359843"/>
                  <a:pt x="1418549" y="359843"/>
                </a:quadBezTo>
                <a:lnTo>
                  <a:pt x="179922" y="359843"/>
                </a:lnTo>
                <a:quadBezTo>
                  <a:pt x="0" y="359843"/>
                  <a:pt x="0" y="179922"/>
                </a:quadBezTo>
                <a:lnTo>
                  <a:pt x="0" y="179922"/>
                </a:lnTo>
                <a:quadBezTo>
                  <a:pt x="0" y="0"/>
                  <a:pt x="17992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11"/>
          <p:cNvSpPr/>
          <p:nvPr/>
        </p:nvSpPr>
        <p:spPr>
          <a:xfrm>
            <a:off x="6434983" y="1590217"/>
            <a:ext cx="4267917" cy="19276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数字营销和社交媒体推广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372154" y="1097472"/>
            <a:ext cx="2131295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1440908" y="3676157"/>
            <a:ext cx="4655995" cy="2172355"/>
          </a:xfrm>
          <a:custGeom>
            <a:avLst/>
            <a:gdLst/>
            <a:ahLst/>
            <a:cxnLst/>
            <a:rect l="l" t="t" r="r" b="b"/>
            <a:pathLst>
              <a:path w="3491996" h="1629266">
                <a:moveTo>
                  <a:pt x="0" y="0"/>
                </a:moveTo>
                <a:lnTo>
                  <a:pt x="3491996" y="0"/>
                </a:lnTo>
                <a:lnTo>
                  <a:pt x="3491996" y="1629266"/>
                </a:lnTo>
                <a:lnTo>
                  <a:pt x="0" y="1629266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572118" y="3359926"/>
            <a:ext cx="2131295" cy="479791"/>
          </a:xfrm>
          <a:custGeom>
            <a:avLst/>
            <a:gdLst/>
            <a:ahLst/>
            <a:cxnLst/>
            <a:rect l="l" t="t" r="r" b="b"/>
            <a:pathLst>
              <a:path w="1598471" h="359843">
                <a:moveTo>
                  <a:pt x="179922" y="0"/>
                </a:moveTo>
                <a:lnTo>
                  <a:pt x="1418549" y="0"/>
                </a:lnTo>
                <a:quadBezTo>
                  <a:pt x="1598471" y="0"/>
                  <a:pt x="1598471" y="179922"/>
                </a:quadBezTo>
                <a:lnTo>
                  <a:pt x="1598471" y="179922"/>
                </a:lnTo>
                <a:quadBezTo>
                  <a:pt x="1598471" y="359843"/>
                  <a:pt x="1418549" y="359843"/>
                </a:quadBezTo>
                <a:lnTo>
                  <a:pt x="179922" y="359843"/>
                </a:lnTo>
                <a:quadBezTo>
                  <a:pt x="0" y="359843"/>
                  <a:pt x="0" y="179922"/>
                </a:quadBezTo>
                <a:lnTo>
                  <a:pt x="0" y="179922"/>
                </a:lnTo>
                <a:quadBezTo>
                  <a:pt x="0" y="0"/>
                  <a:pt x="17992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5"/>
          <p:cNvSpPr/>
          <p:nvPr/>
        </p:nvSpPr>
        <p:spPr>
          <a:xfrm>
            <a:off x="1634947" y="3839717"/>
            <a:ext cx="4267917" cy="19276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客户推荐计划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1572118" y="3346973"/>
            <a:ext cx="2131295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19" name="Shape 17"/>
          <p:cNvSpPr/>
          <p:nvPr/>
        </p:nvSpPr>
        <p:spPr>
          <a:xfrm>
            <a:off x="6240944" y="4005342"/>
            <a:ext cx="4655995" cy="2217509"/>
          </a:xfrm>
          <a:custGeom>
            <a:avLst/>
            <a:gdLst/>
            <a:ahLst/>
            <a:cxnLst/>
            <a:rect l="l" t="t" r="r" b="b"/>
            <a:pathLst>
              <a:path w="3491996" h="1663132">
                <a:moveTo>
                  <a:pt x="0" y="0"/>
                </a:moveTo>
                <a:lnTo>
                  <a:pt x="3491996" y="0"/>
                </a:lnTo>
                <a:lnTo>
                  <a:pt x="3491996" y="1663132"/>
                </a:lnTo>
                <a:lnTo>
                  <a:pt x="0" y="166313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372154" y="3689110"/>
            <a:ext cx="2131295" cy="479791"/>
          </a:xfrm>
          <a:custGeom>
            <a:avLst/>
            <a:gdLst/>
            <a:ahLst/>
            <a:cxnLst/>
            <a:rect l="l" t="t" r="r" b="b"/>
            <a:pathLst>
              <a:path w="1598471" h="359843">
                <a:moveTo>
                  <a:pt x="179922" y="0"/>
                </a:moveTo>
                <a:lnTo>
                  <a:pt x="1418549" y="0"/>
                </a:lnTo>
                <a:quadBezTo>
                  <a:pt x="1598471" y="0"/>
                  <a:pt x="1598471" y="179922"/>
                </a:quadBezTo>
                <a:lnTo>
                  <a:pt x="1598471" y="179922"/>
                </a:lnTo>
                <a:quadBezTo>
                  <a:pt x="1598471" y="359843"/>
                  <a:pt x="1418549" y="359843"/>
                </a:quadBezTo>
                <a:lnTo>
                  <a:pt x="179922" y="359843"/>
                </a:lnTo>
                <a:quadBezTo>
                  <a:pt x="0" y="359843"/>
                  <a:pt x="0" y="179922"/>
                </a:quadBezTo>
                <a:lnTo>
                  <a:pt x="0" y="179922"/>
                </a:lnTo>
                <a:quadBezTo>
                  <a:pt x="0" y="0"/>
                  <a:pt x="17992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1" name="Text 19"/>
          <p:cNvSpPr/>
          <p:nvPr/>
        </p:nvSpPr>
        <p:spPr>
          <a:xfrm>
            <a:off x="6434983" y="4168901"/>
            <a:ext cx="4267917" cy="19276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促销活动和赠品策略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6372154" y="3676157"/>
            <a:ext cx="2131295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品牌形象宣传的重要性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 flipV="1">
            <a:off x="3709615" y="3415923"/>
            <a:ext cx="2435296" cy="1232277"/>
          </a:xfrm>
          <a:custGeom>
            <a:avLst/>
            <a:gdLst/>
            <a:ahLst/>
            <a:cxnLst/>
            <a:rect l="l" t="t" r="r" b="b"/>
            <a:pathLst>
              <a:path w="1826472" h="924208">
                <a:moveTo>
                  <a:pt x="0" y="924208"/>
                </a:moveTo>
                <a:cubicBezTo>
                  <a:pt x="0" y="414124"/>
                  <a:pt x="409207" y="0"/>
                  <a:pt x="913236" y="0"/>
                </a:cubicBezTo>
                <a:cubicBezTo>
                  <a:pt x="1417265" y="0"/>
                  <a:pt x="1826472" y="414124"/>
                  <a:pt x="1826472" y="924208"/>
                </a:cubicBezTo>
                <a:lnTo>
                  <a:pt x="0" y="9242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6"/>
          <p:cNvSpPr/>
          <p:nvPr/>
        </p:nvSpPr>
        <p:spPr>
          <a:xfrm>
            <a:off x="1269344" y="2173727"/>
            <a:ext cx="2435296" cy="1196376"/>
          </a:xfrm>
          <a:custGeom>
            <a:avLst/>
            <a:gdLst/>
            <a:ahLst/>
            <a:cxnLst/>
            <a:rect l="l" t="t" r="r" b="b"/>
            <a:pathLst>
              <a:path w="1826472" h="897282">
                <a:moveTo>
                  <a:pt x="0" y="897282"/>
                </a:moveTo>
                <a:cubicBezTo>
                  <a:pt x="0" y="402059"/>
                  <a:pt x="409207" y="0"/>
                  <a:pt x="913236" y="0"/>
                </a:cubicBezTo>
                <a:cubicBezTo>
                  <a:pt x="1417265" y="0"/>
                  <a:pt x="1826472" y="402059"/>
                  <a:pt x="1826472" y="897282"/>
                </a:cubicBezTo>
                <a:lnTo>
                  <a:pt x="0" y="89728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7"/>
          <p:cNvSpPr/>
          <p:nvPr/>
        </p:nvSpPr>
        <p:spPr>
          <a:xfrm>
            <a:off x="3709615" y="1442865"/>
            <a:ext cx="2435296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品牌传播与市场认知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269345" y="4195862"/>
            <a:ext cx="2440271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品牌形象与消费者信任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2155665" y="3548592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12" name="Image 0" descr="/www/wwwroot/ppt/cache/2024-5-1-11/nTcJGfbO5G/1718596648101 - jR651720I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080" y="2708684"/>
            <a:ext cx="399513" cy="343840"/>
          </a:xfrm>
          <a:prstGeom prst="rect">
            <a:avLst/>
          </a:prstGeom>
        </p:spPr>
      </p:pic>
      <p:sp>
        <p:nvSpPr>
          <p:cNvPr id="13" name="Shape 10"/>
          <p:cNvSpPr/>
          <p:nvPr/>
        </p:nvSpPr>
        <p:spPr>
          <a:xfrm>
            <a:off x="2139972" y="1212313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2012182" y="1248890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pic>
        <p:nvPicPr>
          <p:cNvPr id="15" name="Image 1" descr="/www/wwwroot/ppt/cache/2024-5-1-11/nTcJGfbO5G/1718596648102 - Ax11STlRH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1061" y="3807672"/>
            <a:ext cx="408545" cy="351613"/>
          </a:xfrm>
          <a:prstGeom prst="rect">
            <a:avLst/>
          </a:prstGeom>
        </p:spPr>
      </p:pic>
      <p:sp>
        <p:nvSpPr>
          <p:cNvPr id="16" name="Shape 12"/>
          <p:cNvSpPr/>
          <p:nvPr/>
        </p:nvSpPr>
        <p:spPr>
          <a:xfrm flipV="1">
            <a:off x="4596197" y="2790983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sp>
        <p:nvSpPr>
          <p:cNvPr id="17" name="Shape 13"/>
          <p:cNvSpPr/>
          <p:nvPr/>
        </p:nvSpPr>
        <p:spPr>
          <a:xfrm>
            <a:off x="6205592" y="2094008"/>
            <a:ext cx="2435296" cy="1334992"/>
          </a:xfrm>
          <a:custGeom>
            <a:avLst/>
            <a:gdLst/>
            <a:ahLst/>
            <a:cxnLst/>
            <a:rect l="l" t="t" r="r" b="b"/>
            <a:pathLst>
              <a:path w="1826472" h="1001244">
                <a:moveTo>
                  <a:pt x="0" y="1001244"/>
                </a:moveTo>
                <a:cubicBezTo>
                  <a:pt x="0" y="448642"/>
                  <a:pt x="409207" y="0"/>
                  <a:pt x="913236" y="0"/>
                </a:cubicBezTo>
                <a:cubicBezTo>
                  <a:pt x="1417265" y="0"/>
                  <a:pt x="1826472" y="448642"/>
                  <a:pt x="1826472" y="1001244"/>
                </a:cubicBezTo>
                <a:lnTo>
                  <a:pt x="0" y="100124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4"/>
          <p:cNvSpPr/>
          <p:nvPr/>
        </p:nvSpPr>
        <p:spPr>
          <a:xfrm>
            <a:off x="6205592" y="4299392"/>
            <a:ext cx="2435296" cy="98214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品牌形象的一致性维护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9" name="Shape 15"/>
          <p:cNvSpPr/>
          <p:nvPr/>
        </p:nvSpPr>
        <p:spPr>
          <a:xfrm>
            <a:off x="7079721" y="3534453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20" name="Image 2" descr="/www/wwwroot/ppt/cache/2024-5-1-11/nTcJGfbO5G/1718596648102 - XSsKnStoP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0519" y="2641157"/>
            <a:ext cx="372420" cy="343840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 flipV="1">
            <a:off x="8697497" y="3429001"/>
            <a:ext cx="2435296" cy="1319028"/>
          </a:xfrm>
          <a:custGeom>
            <a:avLst/>
            <a:gdLst/>
            <a:ahLst/>
            <a:cxnLst/>
            <a:rect l="l" t="t" r="r" b="b"/>
            <a:pathLst>
              <a:path w="1826472" h="989271">
                <a:moveTo>
                  <a:pt x="0" y="989271"/>
                </a:moveTo>
                <a:cubicBezTo>
                  <a:pt x="0" y="443277"/>
                  <a:pt x="409207" y="0"/>
                  <a:pt x="913236" y="0"/>
                </a:cubicBezTo>
                <a:cubicBezTo>
                  <a:pt x="1417265" y="0"/>
                  <a:pt x="1826472" y="443277"/>
                  <a:pt x="1826472" y="989271"/>
                </a:cubicBezTo>
                <a:lnTo>
                  <a:pt x="0" y="98927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Text 17"/>
          <p:cNvSpPr/>
          <p:nvPr/>
        </p:nvSpPr>
        <p:spPr>
          <a:xfrm>
            <a:off x="8640889" y="1723280"/>
            <a:ext cx="2491905" cy="98214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品牌故事和情感联结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23" name="Image 3" descr="/www/wwwroot/ppt/cache/2024-5-1-11/nTcJGfbO5G/1718596648102 - 6DNjPR4Ke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1136" y="3832056"/>
            <a:ext cx="408545" cy="351613"/>
          </a:xfrm>
          <a:prstGeom prst="rect">
            <a:avLst/>
          </a:prstGeom>
        </p:spPr>
      </p:pic>
      <p:sp>
        <p:nvSpPr>
          <p:cNvPr id="24" name="Shape 18"/>
          <p:cNvSpPr/>
          <p:nvPr/>
        </p:nvSpPr>
        <p:spPr>
          <a:xfrm flipV="1">
            <a:off x="9571888" y="2778791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sp>
        <p:nvSpPr>
          <p:cNvPr id="25" name="Shape 19"/>
          <p:cNvSpPr/>
          <p:nvPr/>
        </p:nvSpPr>
        <p:spPr>
          <a:xfrm>
            <a:off x="4580243" y="5000865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26" name="Text 20"/>
          <p:cNvSpPr/>
          <p:nvPr/>
        </p:nvSpPr>
        <p:spPr>
          <a:xfrm>
            <a:off x="4452452" y="5037442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7" name="Shape 21"/>
          <p:cNvSpPr/>
          <p:nvPr/>
        </p:nvSpPr>
        <p:spPr>
          <a:xfrm>
            <a:off x="7076220" y="1212313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28" name="Text 22"/>
          <p:cNvSpPr/>
          <p:nvPr/>
        </p:nvSpPr>
        <p:spPr>
          <a:xfrm>
            <a:off x="6948430" y="1248890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29" name="Shape 23"/>
          <p:cNvSpPr/>
          <p:nvPr/>
        </p:nvSpPr>
        <p:spPr>
          <a:xfrm>
            <a:off x="9568125" y="5000865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30" name="Text 24"/>
          <p:cNvSpPr/>
          <p:nvPr/>
        </p:nvSpPr>
        <p:spPr>
          <a:xfrm>
            <a:off x="9440335" y="5037442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公共关系活动和客户关系管理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1549512" y="1576807"/>
            <a:ext cx="2343525" cy="4019005"/>
          </a:xfrm>
          <a:custGeom>
            <a:avLst/>
            <a:gdLst/>
            <a:ahLst/>
            <a:cxnLst/>
            <a:rect l="l" t="t" r="r" b="b"/>
            <a:pathLst>
              <a:path w="1757644" h="3014254">
                <a:moveTo>
                  <a:pt x="0" y="0"/>
                </a:moveTo>
                <a:lnTo>
                  <a:pt x="1230351" y="0"/>
                </a:lnTo>
                <a:lnTo>
                  <a:pt x="1757644" y="1507127"/>
                </a:lnTo>
                <a:lnTo>
                  <a:pt x="123035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72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1569962" y="2413701"/>
            <a:ext cx="2156876" cy="245947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新闻稿和媒体关系管理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9" name="Image 0" descr="/www/wwwroot/ppt/cache/2024-5-1-11/nTcJGfbO5G/1718596648105 - wNQLnRST-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272" y="4784315"/>
            <a:ext cx="223707" cy="209725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1192229" y="1824325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1" name="Shape 8"/>
          <p:cNvSpPr/>
          <p:nvPr/>
        </p:nvSpPr>
        <p:spPr>
          <a:xfrm>
            <a:off x="2581358" y="1824325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2" name="Shape 9"/>
          <p:cNvSpPr/>
          <p:nvPr/>
        </p:nvSpPr>
        <p:spPr>
          <a:xfrm>
            <a:off x="2581358" y="1859171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13" name="Text 10"/>
          <p:cNvSpPr/>
          <p:nvPr/>
        </p:nvSpPr>
        <p:spPr>
          <a:xfrm>
            <a:off x="1549512" y="4722569"/>
            <a:ext cx="1922621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4" name="Shape 11"/>
          <p:cNvSpPr/>
          <p:nvPr/>
        </p:nvSpPr>
        <p:spPr>
          <a:xfrm>
            <a:off x="3904494" y="1576807"/>
            <a:ext cx="2343525" cy="4019005"/>
          </a:xfrm>
          <a:custGeom>
            <a:avLst/>
            <a:gdLst/>
            <a:ahLst/>
            <a:cxnLst/>
            <a:rect l="l" t="t" r="r" b="b"/>
            <a:pathLst>
              <a:path w="1757644" h="3014254">
                <a:moveTo>
                  <a:pt x="0" y="0"/>
                </a:moveTo>
                <a:lnTo>
                  <a:pt x="1230351" y="0"/>
                </a:lnTo>
                <a:lnTo>
                  <a:pt x="1757644" y="1507127"/>
                </a:lnTo>
                <a:lnTo>
                  <a:pt x="123035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2"/>
          <p:cNvSpPr/>
          <p:nvPr/>
        </p:nvSpPr>
        <p:spPr>
          <a:xfrm>
            <a:off x="3924943" y="2450278"/>
            <a:ext cx="2156876" cy="22132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社会责任和企业文化展示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16" name="Image 1" descr="/www/wwwroot/ppt/cache/2024-5-1-11/nTcJGfbO5G/1718596648107 - SDTd7USp9z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8253" y="4784315"/>
            <a:ext cx="223707" cy="209725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3547210" y="1824325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8" name="Shape 14"/>
          <p:cNvSpPr/>
          <p:nvPr/>
        </p:nvSpPr>
        <p:spPr>
          <a:xfrm>
            <a:off x="4936339" y="1824325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9" name="Shape 15"/>
          <p:cNvSpPr/>
          <p:nvPr/>
        </p:nvSpPr>
        <p:spPr>
          <a:xfrm>
            <a:off x="4936339" y="1859171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0" name="Text 16"/>
          <p:cNvSpPr/>
          <p:nvPr/>
        </p:nvSpPr>
        <p:spPr>
          <a:xfrm>
            <a:off x="3893038" y="4722569"/>
            <a:ext cx="1934077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6248934" y="1576807"/>
            <a:ext cx="2343525" cy="4019005"/>
          </a:xfrm>
          <a:custGeom>
            <a:avLst/>
            <a:gdLst/>
            <a:ahLst/>
            <a:cxnLst/>
            <a:rect l="l" t="t" r="r" b="b"/>
            <a:pathLst>
              <a:path w="1757644" h="3014254">
                <a:moveTo>
                  <a:pt x="0" y="0"/>
                </a:moveTo>
                <a:lnTo>
                  <a:pt x="1230351" y="0"/>
                </a:lnTo>
                <a:lnTo>
                  <a:pt x="1757644" y="1507127"/>
                </a:lnTo>
                <a:lnTo>
                  <a:pt x="123035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72000"/>
            </a:srgbClr>
          </a:solidFill>
          <a:ln/>
        </p:spPr>
      </p:sp>
      <p:sp>
        <p:nvSpPr>
          <p:cNvPr id="22" name="Text 18"/>
          <p:cNvSpPr/>
          <p:nvPr/>
        </p:nvSpPr>
        <p:spPr>
          <a:xfrm>
            <a:off x="6269382" y="2450278"/>
            <a:ext cx="2156876" cy="22132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客户服务和支持体系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23" name="Image 2" descr="/www/wwwroot/ppt/cache/2024-5-1-11/nTcJGfbO5G/1718596648108 - 4FtMXQk0Q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692" y="4784315"/>
            <a:ext cx="223707" cy="209725"/>
          </a:xfrm>
          <a:prstGeom prst="rect">
            <a:avLst/>
          </a:prstGeom>
        </p:spPr>
      </p:pic>
      <p:sp>
        <p:nvSpPr>
          <p:cNvPr id="24" name="Shape 19"/>
          <p:cNvSpPr/>
          <p:nvPr/>
        </p:nvSpPr>
        <p:spPr>
          <a:xfrm>
            <a:off x="5891649" y="1824325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5" name="Shape 20"/>
          <p:cNvSpPr/>
          <p:nvPr/>
        </p:nvSpPr>
        <p:spPr>
          <a:xfrm>
            <a:off x="7280778" y="1824325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6" name="Shape 21"/>
          <p:cNvSpPr/>
          <p:nvPr/>
        </p:nvSpPr>
        <p:spPr>
          <a:xfrm>
            <a:off x="7280778" y="1859171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27" name="Text 22"/>
          <p:cNvSpPr/>
          <p:nvPr/>
        </p:nvSpPr>
        <p:spPr>
          <a:xfrm>
            <a:off x="6248019" y="4722569"/>
            <a:ext cx="1923535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28" name="Shape 23"/>
          <p:cNvSpPr/>
          <p:nvPr/>
        </p:nvSpPr>
        <p:spPr>
          <a:xfrm>
            <a:off x="8595358" y="1576807"/>
            <a:ext cx="2343525" cy="4019005"/>
          </a:xfrm>
          <a:custGeom>
            <a:avLst/>
            <a:gdLst/>
            <a:ahLst/>
            <a:cxnLst/>
            <a:rect l="l" t="t" r="r" b="b"/>
            <a:pathLst>
              <a:path w="1757644" h="3014254">
                <a:moveTo>
                  <a:pt x="0" y="0"/>
                </a:moveTo>
                <a:lnTo>
                  <a:pt x="1230351" y="0"/>
                </a:lnTo>
                <a:lnTo>
                  <a:pt x="1757644" y="1507127"/>
                </a:lnTo>
                <a:lnTo>
                  <a:pt x="123035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9" name="Text 24"/>
          <p:cNvSpPr/>
          <p:nvPr/>
        </p:nvSpPr>
        <p:spPr>
          <a:xfrm>
            <a:off x="8615807" y="2450278"/>
            <a:ext cx="2156876" cy="236098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忠诚度计划和客户反馈机制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30" name="Shape 25"/>
          <p:cNvSpPr/>
          <p:nvPr/>
        </p:nvSpPr>
        <p:spPr>
          <a:xfrm>
            <a:off x="8238074" y="1824325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31" name="Shape 26"/>
          <p:cNvSpPr/>
          <p:nvPr/>
        </p:nvSpPr>
        <p:spPr>
          <a:xfrm>
            <a:off x="9627203" y="1824325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32" name="Shape 27"/>
          <p:cNvSpPr/>
          <p:nvPr/>
        </p:nvSpPr>
        <p:spPr>
          <a:xfrm>
            <a:off x="9627203" y="1859171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3" name="Text 28"/>
          <p:cNvSpPr/>
          <p:nvPr/>
        </p:nvSpPr>
        <p:spPr>
          <a:xfrm>
            <a:off x="8592458" y="4644838"/>
            <a:ext cx="2040465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708572" y="2343200"/>
            <a:ext cx="2880000" cy="1081088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序号"/>
          <p:cNvSpPr txBox="1"/>
          <p:nvPr>
            <p:custDataLst>
              <p:tags r:id="rId3"/>
            </p:custDataLst>
          </p:nvPr>
        </p:nvSpPr>
        <p:spPr>
          <a:xfrm>
            <a:off x="1626049" y="2052401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7" name="项标题"/>
          <p:cNvSpPr txBox="1"/>
          <p:nvPr>
            <p:custDataLst>
              <p:tags r:id="rId4"/>
            </p:custDataLst>
          </p:nvPr>
        </p:nvSpPr>
        <p:spPr>
          <a:xfrm>
            <a:off x="2510845" y="2261030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认识保险产品的营销策略</a:t>
            </a:r>
          </a:p>
        </p:txBody>
      </p:sp>
      <p:sp>
        <p:nvSpPr>
          <p:cNvPr id="16" name="序号"/>
          <p:cNvSpPr txBox="1"/>
          <p:nvPr>
            <p:custDataLst>
              <p:tags r:id="rId5"/>
            </p:custDataLst>
          </p:nvPr>
        </p:nvSpPr>
        <p:spPr>
          <a:xfrm>
            <a:off x="1626049" y="2963659"/>
            <a:ext cx="812351" cy="7126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</a:t>
            </a:r>
          </a:p>
        </p:txBody>
      </p:sp>
      <p:sp>
        <p:nvSpPr>
          <p:cNvPr id="17" name="项标题"/>
          <p:cNvSpPr txBox="1"/>
          <p:nvPr>
            <p:custDataLst>
              <p:tags r:id="rId6"/>
            </p:custDataLst>
          </p:nvPr>
        </p:nvSpPr>
        <p:spPr>
          <a:xfrm>
            <a:off x="2534799" y="3146794"/>
            <a:ext cx="4208896" cy="50400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认识保险产品的销售流程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针对性促销策略的制定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1032884" y="2183512"/>
            <a:ext cx="3705565" cy="149921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客户细分和个性化推广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6815177" y="4873753"/>
            <a:ext cx="4395291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合作伙伴关系和联合营销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4967946" y="2404806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8"/>
          <p:cNvSpPr/>
          <p:nvPr/>
        </p:nvSpPr>
        <p:spPr>
          <a:xfrm>
            <a:off x="4967946" y="2633847"/>
            <a:ext cx="1120513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 flipH="1" flipV="1">
            <a:off x="6084809" y="3513658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10"/>
          <p:cNvSpPr/>
          <p:nvPr/>
        </p:nvSpPr>
        <p:spPr>
          <a:xfrm>
            <a:off x="5921636" y="3750826"/>
            <a:ext cx="1398091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1133008" y="2134744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4" name="Shape 12"/>
          <p:cNvSpPr/>
          <p:nvPr/>
        </p:nvSpPr>
        <p:spPr>
          <a:xfrm>
            <a:off x="6230221" y="4787145"/>
            <a:ext cx="5054868" cy="0"/>
          </a:xfrm>
          <a:custGeom>
            <a:avLst/>
            <a:gdLst/>
            <a:ahLst/>
            <a:cxnLst/>
            <a:rect l="l" t="t" r="r" b="b"/>
            <a:pathLst>
              <a:path w="3791151">
                <a:moveTo>
                  <a:pt x="0" y="0"/>
                </a:moveTo>
                <a:lnTo>
                  <a:pt x="3791151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arrow"/>
          </a:ln>
        </p:spPr>
      </p:sp>
      <p:sp>
        <p:nvSpPr>
          <p:cNvPr id="15" name="Shape 13"/>
          <p:cNvSpPr/>
          <p:nvPr/>
        </p:nvSpPr>
        <p:spPr>
          <a:xfrm rot="2700000">
            <a:off x="-975031" y="-673138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 rot="2700000">
            <a:off x="172611" y="-65688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7" name="Shape 15"/>
          <p:cNvSpPr/>
          <p:nvPr/>
        </p:nvSpPr>
        <p:spPr>
          <a:xfrm rot="2700000">
            <a:off x="10993976" y="5835359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8" name="Shape 16"/>
          <p:cNvSpPr/>
          <p:nvPr/>
        </p:nvSpPr>
        <p:spPr>
          <a:xfrm flipV="1">
            <a:off x="4968952" y="3513658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7"/>
          <p:cNvSpPr/>
          <p:nvPr/>
        </p:nvSpPr>
        <p:spPr>
          <a:xfrm>
            <a:off x="1176152" y="4873753"/>
            <a:ext cx="4424627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新产品发布和优惠活动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0" name="Shape 18"/>
          <p:cNvSpPr/>
          <p:nvPr/>
        </p:nvSpPr>
        <p:spPr>
          <a:xfrm>
            <a:off x="1164964" y="4777232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21" name="Text 19"/>
          <p:cNvSpPr/>
          <p:nvPr/>
        </p:nvSpPr>
        <p:spPr>
          <a:xfrm>
            <a:off x="4937794" y="3753085"/>
            <a:ext cx="1211625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 flipH="1">
            <a:off x="6068968" y="2404806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3" name="Text 21"/>
          <p:cNvSpPr/>
          <p:nvPr/>
        </p:nvSpPr>
        <p:spPr>
          <a:xfrm>
            <a:off x="5921636" y="2622425"/>
            <a:ext cx="1398091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7205321" y="2183513"/>
            <a:ext cx="4005147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节日和特殊事件促销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5" name="Shape 23"/>
          <p:cNvSpPr/>
          <p:nvPr/>
        </p:nvSpPr>
        <p:spPr>
          <a:xfrm>
            <a:off x="6290921" y="2140840"/>
            <a:ext cx="5029200" cy="0"/>
          </a:xfrm>
          <a:custGeom>
            <a:avLst/>
            <a:gdLst/>
            <a:ahLst/>
            <a:cxnLst/>
            <a:rect l="l" t="t" r="r" b="b"/>
            <a:pathLst>
              <a:path w="3771900">
                <a:moveTo>
                  <a:pt x="0" y="0"/>
                </a:moveTo>
                <a:lnTo>
                  <a:pt x="377190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arrow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112 - bruRPfZi4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113 - r1Ch9joghj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成功保险公司的4P营销策略案例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8589294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6"/>
          <p:cNvSpPr/>
          <p:nvPr/>
        </p:nvSpPr>
        <p:spPr>
          <a:xfrm>
            <a:off x="8794884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9000475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Shape 8"/>
          <p:cNvSpPr/>
          <p:nvPr/>
        </p:nvSpPr>
        <p:spPr>
          <a:xfrm>
            <a:off x="2078574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/>
        </p:nvSpPr>
        <p:spPr>
          <a:xfrm>
            <a:off x="3045519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Shape 10"/>
          <p:cNvSpPr/>
          <p:nvPr/>
        </p:nvSpPr>
        <p:spPr>
          <a:xfrm>
            <a:off x="3251110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3456700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2"/>
          <p:cNvSpPr/>
          <p:nvPr/>
        </p:nvSpPr>
        <p:spPr>
          <a:xfrm>
            <a:off x="854535" y="2682621"/>
            <a:ext cx="2448076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产品策略案例分析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854535" y="3657982"/>
            <a:ext cx="2448076" cy="346487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案例一：XX保险公司如何通过产品创新满足不同客户群体的需求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案例二：YY保险公司如何设计差异化保险产品以吸引年轻客户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164895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7" name="Image 0" descr="/www/wwwroot/ppt/cache/2024-5-1-11/nTcJGfbO5G/1718596648114 - nMeNtj8Vh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64" y="2125208"/>
            <a:ext cx="369571" cy="369571"/>
          </a:xfrm>
          <a:prstGeom prst="rect">
            <a:avLst/>
          </a:prstGeom>
        </p:spPr>
      </p:pic>
      <p:sp>
        <p:nvSpPr>
          <p:cNvPr id="18" name="Shape 15"/>
          <p:cNvSpPr/>
          <p:nvPr/>
        </p:nvSpPr>
        <p:spPr>
          <a:xfrm>
            <a:off x="4841613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19" name="Shape 16"/>
          <p:cNvSpPr/>
          <p:nvPr/>
        </p:nvSpPr>
        <p:spPr>
          <a:xfrm>
            <a:off x="5808558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0" name="Shape 17"/>
          <p:cNvSpPr/>
          <p:nvPr/>
        </p:nvSpPr>
        <p:spPr>
          <a:xfrm>
            <a:off x="6014148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21" name="Shape 18"/>
          <p:cNvSpPr/>
          <p:nvPr/>
        </p:nvSpPr>
        <p:spPr>
          <a:xfrm>
            <a:off x="6219739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Shape 19"/>
          <p:cNvSpPr/>
          <p:nvPr/>
        </p:nvSpPr>
        <p:spPr>
          <a:xfrm>
            <a:off x="7622347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23" name="Text 20"/>
          <p:cNvSpPr/>
          <p:nvPr/>
        </p:nvSpPr>
        <p:spPr>
          <a:xfrm>
            <a:off x="6398310" y="2682621"/>
            <a:ext cx="2448076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渠道策略案例分析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4" name="Text 21"/>
          <p:cNvSpPr/>
          <p:nvPr/>
        </p:nvSpPr>
        <p:spPr>
          <a:xfrm>
            <a:off x="6398310" y="3657982"/>
            <a:ext cx="2448076" cy="33171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案例一：BB保险公司如何优化线上线下渠道布局以提升服务效率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案例二：CC保险公司如何通过多渠道融合提升客户体验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5" name="Shape 22"/>
          <p:cNvSpPr/>
          <p:nvPr/>
        </p:nvSpPr>
        <p:spPr>
          <a:xfrm>
            <a:off x="7192731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26" name="Image 1" descr="/www/wwwroot/ppt/cache/2024-5-1-11/nTcJGfbO5G/1718596648114 - foHBGJSQs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131" y="2125208"/>
            <a:ext cx="369571" cy="332995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3617574" y="2682621"/>
            <a:ext cx="2448076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价格策略案例分析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8" name="Text 24"/>
          <p:cNvSpPr/>
          <p:nvPr/>
        </p:nvSpPr>
        <p:spPr>
          <a:xfrm>
            <a:off x="3617574" y="3657982"/>
            <a:ext cx="2448076" cy="346487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案例一：ZZ保险公司如何实施差异化定价策略以提高市场份额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案例二：AA保险公司如何通过优惠策略吸引客户并提高客户粘性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9" name="Shape 25"/>
          <p:cNvSpPr/>
          <p:nvPr/>
        </p:nvSpPr>
        <p:spPr>
          <a:xfrm>
            <a:off x="441199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30" name="Image 2" descr="/www/wwwroot/ppt/cache/2024-5-1-11/nTcJGfbO5G/1718596648115 - GnNKc-KDv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9079" y="2088632"/>
            <a:ext cx="388696" cy="369571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9027475" y="2682621"/>
            <a:ext cx="2448076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促销策略案例分析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32" name="Text 27"/>
          <p:cNvSpPr/>
          <p:nvPr/>
        </p:nvSpPr>
        <p:spPr>
          <a:xfrm>
            <a:off x="9027475" y="3657982"/>
            <a:ext cx="2448076" cy="33171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案例一：DD保险公司如何通过品牌形象宣传提升公司影响力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案例二：EE保险公司如何利用公共关系活动建立良好社会形象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33" name="Shape 28"/>
          <p:cNvSpPr/>
          <p:nvPr/>
        </p:nvSpPr>
        <p:spPr>
          <a:xfrm>
            <a:off x="982189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34" name="Image 3" descr="/www/wwwroot/ppt/cache/2024-5-1-11/nTcJGfbO5G/1718596648115 - Ov_pZCggd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5476" y="2113016"/>
            <a:ext cx="360009" cy="36957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分析成功案例的关键因素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1677750" y="1296115"/>
            <a:ext cx="4317041" cy="2028256"/>
          </a:xfrm>
          <a:custGeom>
            <a:avLst/>
            <a:gdLst/>
            <a:ahLst/>
            <a:cxnLst/>
            <a:rect l="l" t="t" r="r" b="b"/>
            <a:pathLst>
              <a:path w="3237781" h="1521192">
                <a:moveTo>
                  <a:pt x="0" y="1216954"/>
                </a:moveTo>
                <a:lnTo>
                  <a:pt x="0" y="0"/>
                </a:lnTo>
                <a:lnTo>
                  <a:pt x="2933543" y="0"/>
                </a:lnTo>
                <a:lnTo>
                  <a:pt x="3237781" y="304238"/>
                </a:lnTo>
                <a:lnTo>
                  <a:pt x="3237781" y="1521192"/>
                </a:lnTo>
                <a:lnTo>
                  <a:pt x="304238" y="152119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828621" y="1399389"/>
            <a:ext cx="4015296" cy="186854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关键因素一：如何准确把握市场需求，进行产品创新和服务优化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1180517" y="640387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8"/>
          <p:cNvSpPr/>
          <p:nvPr/>
        </p:nvSpPr>
        <p:spPr>
          <a:xfrm>
            <a:off x="722710" y="759667"/>
            <a:ext cx="1864924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444241" y="1296115"/>
            <a:ext cx="4317041" cy="2028256"/>
          </a:xfrm>
          <a:custGeom>
            <a:avLst/>
            <a:gdLst/>
            <a:ahLst/>
            <a:cxnLst/>
            <a:rect l="l" t="t" r="r" b="b"/>
            <a:pathLst>
              <a:path w="3237781" h="1521192">
                <a:moveTo>
                  <a:pt x="0" y="1216954"/>
                </a:moveTo>
                <a:lnTo>
                  <a:pt x="0" y="0"/>
                </a:lnTo>
                <a:lnTo>
                  <a:pt x="2933543" y="0"/>
                </a:lnTo>
                <a:lnTo>
                  <a:pt x="3237781" y="304238"/>
                </a:lnTo>
                <a:lnTo>
                  <a:pt x="3237781" y="1521192"/>
                </a:lnTo>
                <a:lnTo>
                  <a:pt x="304238" y="152119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95114" y="1359267"/>
            <a:ext cx="3957164" cy="172081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关键因素二：如何根据竞争状况制定合理的价格策略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10236787" y="676963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2"/>
          <p:cNvSpPr/>
          <p:nvPr/>
        </p:nvSpPr>
        <p:spPr>
          <a:xfrm>
            <a:off x="9872451" y="869396"/>
            <a:ext cx="1666240" cy="7100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</a:pPr>
            <a:r>
              <a:rPr lang="en-US" sz="26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6444241" y="3547723"/>
            <a:ext cx="4317041" cy="2125296"/>
          </a:xfrm>
          <a:custGeom>
            <a:avLst/>
            <a:gdLst/>
            <a:ahLst/>
            <a:cxnLst/>
            <a:rect l="l" t="t" r="r" b="b"/>
            <a:pathLst>
              <a:path w="3237781" h="1593972">
                <a:moveTo>
                  <a:pt x="0" y="1275178"/>
                </a:moveTo>
                <a:lnTo>
                  <a:pt x="0" y="0"/>
                </a:lnTo>
                <a:lnTo>
                  <a:pt x="2918987" y="0"/>
                </a:lnTo>
                <a:lnTo>
                  <a:pt x="3237781" y="318794"/>
                </a:lnTo>
                <a:lnTo>
                  <a:pt x="3237781" y="1593972"/>
                </a:lnTo>
                <a:lnTo>
                  <a:pt x="318794" y="159397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595113" y="3623722"/>
            <a:ext cx="4015296" cy="211476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关键因素四：如何进行有效的促销活动，提升品牌认知度和客户忠诚度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10440051" y="5011191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6"/>
          <p:cNvSpPr/>
          <p:nvPr/>
        </p:nvSpPr>
        <p:spPr>
          <a:xfrm>
            <a:off x="10097776" y="5228007"/>
            <a:ext cx="1619795" cy="66206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6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</p:txBody>
      </p:sp>
      <p:sp>
        <p:nvSpPr>
          <p:cNvPr id="19" name="Shape 17"/>
          <p:cNvSpPr/>
          <p:nvPr/>
        </p:nvSpPr>
        <p:spPr>
          <a:xfrm rot="-10800000">
            <a:off x="1677750" y="3589572"/>
            <a:ext cx="4317041" cy="2125296"/>
          </a:xfrm>
          <a:custGeom>
            <a:avLst/>
            <a:gdLst/>
            <a:ahLst/>
            <a:cxnLst/>
            <a:rect l="l" t="t" r="r" b="b"/>
            <a:pathLst>
              <a:path w="3237781" h="1593972">
                <a:moveTo>
                  <a:pt x="0" y="1275178"/>
                </a:moveTo>
                <a:lnTo>
                  <a:pt x="0" y="0"/>
                </a:lnTo>
                <a:lnTo>
                  <a:pt x="2918987" y="0"/>
                </a:lnTo>
                <a:lnTo>
                  <a:pt x="3237781" y="318794"/>
                </a:lnTo>
                <a:lnTo>
                  <a:pt x="3237781" y="1593972"/>
                </a:lnTo>
                <a:lnTo>
                  <a:pt x="318794" y="159397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761458" y="3648106"/>
            <a:ext cx="4082460" cy="196703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关键因素三：如何有效布局渠道，实现线上线下互动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1" name="Shape 19"/>
          <p:cNvSpPr/>
          <p:nvPr/>
        </p:nvSpPr>
        <p:spPr>
          <a:xfrm>
            <a:off x="1197935" y="5177593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Text 20"/>
          <p:cNvSpPr/>
          <p:nvPr/>
        </p:nvSpPr>
        <p:spPr>
          <a:xfrm>
            <a:off x="831276" y="5321258"/>
            <a:ext cx="1619795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27326" y="2919194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总结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6374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121 - orEE-pv6h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123 - 0iN-141RG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4P营销策略在保险行业的重要性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3063015" y="1604717"/>
            <a:ext cx="2980267" cy="3639537"/>
          </a:xfrm>
          <a:custGeom>
            <a:avLst/>
            <a:gdLst/>
            <a:ahLst/>
            <a:cxnLst/>
            <a:rect l="l" t="t" r="r" b="b"/>
            <a:pathLst>
              <a:path w="2235200" h="2729653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79400"/>
                </a:quadBezTo>
                <a:lnTo>
                  <a:pt x="2235200" y="2729653"/>
                </a:lnTo>
                <a:lnTo>
                  <a:pt x="0" y="272965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172743" y="2281146"/>
            <a:ext cx="2780115" cy="28829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概述4P营销策略对保险行业的贡献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190579" y="1698369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8"/>
          <p:cNvSpPr/>
          <p:nvPr/>
        </p:nvSpPr>
        <p:spPr>
          <a:xfrm>
            <a:off x="3190579" y="1698369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2936925" y="1702253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1409395" y="5465516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19050">
            <a:solidFill>
              <a:srgbClr val="003958">
                <a:alpha val="51000"/>
              </a:srgbClr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551266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5702316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5" name="Shape 13"/>
          <p:cNvSpPr/>
          <p:nvPr/>
        </p:nvSpPr>
        <p:spPr>
          <a:xfrm>
            <a:off x="5321275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>
            <a:off x="6499352" y="1604717"/>
            <a:ext cx="2980267" cy="3639537"/>
          </a:xfrm>
          <a:custGeom>
            <a:avLst/>
            <a:gdLst/>
            <a:ahLst/>
            <a:cxnLst/>
            <a:rect l="l" t="t" r="r" b="b"/>
            <a:pathLst>
              <a:path w="2235200" h="2729653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79400"/>
                </a:quadBezTo>
                <a:lnTo>
                  <a:pt x="2235200" y="2729653"/>
                </a:lnTo>
                <a:lnTo>
                  <a:pt x="0" y="272965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609080" y="2281146"/>
            <a:ext cx="2780115" cy="306028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分析4P策略在保险产品营销中的作用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8" name="Shape 16"/>
          <p:cNvSpPr/>
          <p:nvPr/>
        </p:nvSpPr>
        <p:spPr>
          <a:xfrm>
            <a:off x="6626917" y="1698369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7"/>
          <p:cNvSpPr/>
          <p:nvPr/>
        </p:nvSpPr>
        <p:spPr>
          <a:xfrm>
            <a:off x="6626917" y="1698369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373264" y="1702253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1" name="Shape 19"/>
          <p:cNvSpPr/>
          <p:nvPr/>
        </p:nvSpPr>
        <p:spPr>
          <a:xfrm>
            <a:off x="8949000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2" name="Shape 20"/>
          <p:cNvSpPr/>
          <p:nvPr/>
        </p:nvSpPr>
        <p:spPr>
          <a:xfrm>
            <a:off x="913865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3" name="Shape 21"/>
          <p:cNvSpPr/>
          <p:nvPr/>
        </p:nvSpPr>
        <p:spPr>
          <a:xfrm>
            <a:off x="875761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应对市场需求和竞争的建议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 flipV="1">
            <a:off x="6167881" y="3705591"/>
            <a:ext cx="2528711" cy="1328912"/>
          </a:xfrm>
          <a:custGeom>
            <a:avLst/>
            <a:gdLst/>
            <a:ahLst/>
            <a:cxnLst/>
            <a:rect l="l" t="t" r="r" b="b"/>
            <a:pathLst>
              <a:path w="1896533" h="996684">
                <a:moveTo>
                  <a:pt x="0" y="996684"/>
                </a:moveTo>
                <a:cubicBezTo>
                  <a:pt x="0" y="446599"/>
                  <a:pt x="424904" y="0"/>
                  <a:pt x="948267" y="0"/>
                </a:cubicBezTo>
                <a:cubicBezTo>
                  <a:pt x="1471629" y="0"/>
                  <a:pt x="1896533" y="446599"/>
                  <a:pt x="1896533" y="996684"/>
                </a:cubicBezTo>
                <a:lnTo>
                  <a:pt x="0" y="996684"/>
                </a:lnTo>
                <a:close/>
              </a:path>
            </a:pathLst>
          </a:custGeom>
          <a:solidFill>
            <a:srgbClr val="003958">
              <a:alpha val="79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3639170" y="2376679"/>
            <a:ext cx="2528711" cy="1328912"/>
          </a:xfrm>
          <a:custGeom>
            <a:avLst/>
            <a:gdLst/>
            <a:ahLst/>
            <a:cxnLst/>
            <a:rect l="l" t="t" r="r" b="b"/>
            <a:pathLst>
              <a:path w="1896533" h="996684">
                <a:moveTo>
                  <a:pt x="0" y="996684"/>
                </a:moveTo>
                <a:cubicBezTo>
                  <a:pt x="0" y="446599"/>
                  <a:pt x="424904" y="0"/>
                  <a:pt x="948267" y="0"/>
                </a:cubicBezTo>
                <a:cubicBezTo>
                  <a:pt x="1471629" y="0"/>
                  <a:pt x="1896533" y="446599"/>
                  <a:pt x="1896533" y="996684"/>
                </a:cubicBezTo>
                <a:lnTo>
                  <a:pt x="0" y="99668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7"/>
          <p:cNvSpPr/>
          <p:nvPr/>
        </p:nvSpPr>
        <p:spPr>
          <a:xfrm>
            <a:off x="6167881" y="1265190"/>
            <a:ext cx="2528711" cy="212547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提出在竞争激烈的市场中实施有效4P策略的见解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3639170" y="4415700"/>
            <a:ext cx="2528711" cy="238400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描述如何通过产品、价格、渠道和促销策略来满足市场需求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4526762" y="3785337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12" name="Image 0" descr="/www/wwwroot/ppt/cache/2024-5-1-11/nTcJGfbO5G/1718596648126 - Nq0tW1wgZ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769" y="2869215"/>
            <a:ext cx="399513" cy="343840"/>
          </a:xfrm>
          <a:prstGeom prst="rect">
            <a:avLst/>
          </a:prstGeom>
        </p:spPr>
      </p:pic>
      <p:sp>
        <p:nvSpPr>
          <p:cNvPr id="13" name="Shape 10"/>
          <p:cNvSpPr/>
          <p:nvPr/>
        </p:nvSpPr>
        <p:spPr>
          <a:xfrm>
            <a:off x="4562585" y="1327504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4371339" y="1351889"/>
            <a:ext cx="1077359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pic>
        <p:nvPicPr>
          <p:cNvPr id="15" name="Image 1" descr="/www/wwwroot/ppt/cache/2024-5-1-11/nTcJGfbO5G/1718596648126 - O91hlJWmh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7964" y="4194242"/>
            <a:ext cx="408545" cy="351613"/>
          </a:xfrm>
          <a:prstGeom prst="rect">
            <a:avLst/>
          </a:prstGeom>
        </p:spPr>
      </p:pic>
      <p:sp>
        <p:nvSpPr>
          <p:cNvPr id="16" name="Shape 12"/>
          <p:cNvSpPr/>
          <p:nvPr/>
        </p:nvSpPr>
        <p:spPr>
          <a:xfrm>
            <a:off x="7070152" y="5147220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7" name="Text 13"/>
          <p:cNvSpPr/>
          <p:nvPr/>
        </p:nvSpPr>
        <p:spPr>
          <a:xfrm>
            <a:off x="6811970" y="5183797"/>
            <a:ext cx="1220793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8" name="Shape 14"/>
          <p:cNvSpPr/>
          <p:nvPr/>
        </p:nvSpPr>
        <p:spPr>
          <a:xfrm flipV="1">
            <a:off x="7054462" y="3100989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认识保险产品的销售流程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56641" y="4449"/>
            <a:ext cx="1047609" cy="3738880"/>
          </a:xfrm>
          <a:custGeom>
            <a:avLst/>
            <a:gdLst/>
            <a:ahLst/>
            <a:cxnLst/>
            <a:rect l="l" t="t" r="r" b="b"/>
            <a:pathLst>
              <a:path w="785707" h="2804160">
                <a:moveTo>
                  <a:pt x="0" y="0"/>
                </a:moveTo>
                <a:lnTo>
                  <a:pt x="785707" y="0"/>
                </a:lnTo>
                <a:lnTo>
                  <a:pt x="785707" y="2804160"/>
                </a:lnTo>
                <a:lnTo>
                  <a:pt x="0" y="28041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Shape 1"/>
          <p:cNvSpPr/>
          <p:nvPr/>
        </p:nvSpPr>
        <p:spPr>
          <a:xfrm>
            <a:off x="3349415" y="420688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192017" y="1294770"/>
            <a:ext cx="898836" cy="23376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144000"/>
              </a:lnSpc>
            </a:pPr>
            <a:r>
              <a:rPr lang="en-US" sz="3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目录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144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Text 3"/>
          <p:cNvSpPr/>
          <p:nvPr/>
        </p:nvSpPr>
        <p:spPr>
          <a:xfrm rot="5400000">
            <a:off x="1016226" y="3637327"/>
            <a:ext cx="2700303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2000"/>
              </a:lnSpc>
              <a:spcBef>
                <a:spcPts val="500"/>
              </a:spcBef>
            </a:pPr>
            <a:r>
              <a:rPr lang="en-US" kern="0" spc="5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CONTENTS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Shape 4"/>
          <p:cNvSpPr/>
          <p:nvPr/>
        </p:nvSpPr>
        <p:spPr>
          <a:xfrm>
            <a:off x="1426465" y="6546427"/>
            <a:ext cx="1264356" cy="0"/>
          </a:xfrm>
          <a:custGeom>
            <a:avLst/>
            <a:gdLst/>
            <a:ahLst/>
            <a:cxnLst/>
            <a:rect l="l" t="t" r="r" b="b"/>
            <a:pathLst>
              <a:path w="948267">
                <a:moveTo>
                  <a:pt x="0" y="0"/>
                </a:moveTo>
                <a:lnTo>
                  <a:pt x="948267" y="0"/>
                </a:lnTo>
              </a:path>
            </a:pathLst>
          </a:custGeom>
          <a:noFill/>
          <a:ln w="47625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7" name="Text 5"/>
          <p:cNvSpPr/>
          <p:nvPr/>
        </p:nvSpPr>
        <p:spPr>
          <a:xfrm>
            <a:off x="4060112" y="475354"/>
            <a:ext cx="6738337" cy="54882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潜在客户挖掘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Text 6"/>
          <p:cNvSpPr/>
          <p:nvPr/>
        </p:nvSpPr>
        <p:spPr>
          <a:xfrm>
            <a:off x="2854961" y="510216"/>
            <a:ext cx="1621084" cy="5929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Shape 7"/>
          <p:cNvSpPr/>
          <p:nvPr/>
        </p:nvSpPr>
        <p:spPr>
          <a:xfrm>
            <a:off x="2555354" y="6544733"/>
            <a:ext cx="8579556" cy="0"/>
          </a:xfrm>
          <a:custGeom>
            <a:avLst/>
            <a:gdLst/>
            <a:ahLst/>
            <a:cxnLst/>
            <a:rect l="l" t="t" r="r" b="b"/>
            <a:pathLst>
              <a:path w="6434667">
                <a:moveTo>
                  <a:pt x="0" y="0"/>
                </a:moveTo>
                <a:lnTo>
                  <a:pt x="6434667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arrow"/>
          </a:ln>
        </p:spPr>
      </p:sp>
      <p:sp>
        <p:nvSpPr>
          <p:cNvPr id="10" name="Shape 8"/>
          <p:cNvSpPr/>
          <p:nvPr/>
        </p:nvSpPr>
        <p:spPr>
          <a:xfrm>
            <a:off x="3336018" y="1354057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060112" y="1379068"/>
            <a:ext cx="6738337" cy="8442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客户需求分析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2854961" y="1442224"/>
            <a:ext cx="1621084" cy="5929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3371098" y="2238257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4028166" y="2283040"/>
            <a:ext cx="6738337" cy="54882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产品介绍与展示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2841564" y="2314877"/>
            <a:ext cx="1621084" cy="5929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3336018" y="3127128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7" name="Text 15"/>
          <p:cNvSpPr/>
          <p:nvPr/>
        </p:nvSpPr>
        <p:spPr>
          <a:xfrm>
            <a:off x="4060111" y="3105375"/>
            <a:ext cx="6738337" cy="8442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风险评估与规划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2862411" y="3206216"/>
            <a:ext cx="1621084" cy="5929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3336017" y="3975061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0" name="Text 18"/>
          <p:cNvSpPr/>
          <p:nvPr/>
        </p:nvSpPr>
        <p:spPr>
          <a:xfrm>
            <a:off x="4060111" y="4022228"/>
            <a:ext cx="6738337" cy="8442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</a:t>
            </a:r>
            <a:endParaRPr lang="en-US" altLang="zh-CN" sz="1467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841563" y="4043587"/>
            <a:ext cx="1621084" cy="5929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Shape 1">
            <a:extLst>
              <a:ext uri="{FF2B5EF4-FFF2-40B4-BE49-F238E27FC236}">
                <a16:creationId xmlns:a16="http://schemas.microsoft.com/office/drawing/2014/main" id="{1E6FB7BD-2EEA-84AC-FABD-2E9B9FD57C16}"/>
              </a:ext>
            </a:extLst>
          </p:cNvPr>
          <p:cNvSpPr/>
          <p:nvPr/>
        </p:nvSpPr>
        <p:spPr>
          <a:xfrm>
            <a:off x="3356864" y="4783265"/>
            <a:ext cx="632177" cy="628621"/>
          </a:xfrm>
          <a:custGeom>
            <a:avLst/>
            <a:gdLst/>
            <a:ahLst/>
            <a:cxnLst/>
            <a:rect l="l" t="t" r="r" b="b"/>
            <a:pathLst>
              <a:path w="474133" h="471466">
                <a:moveTo>
                  <a:pt x="275680" y="0"/>
                </a:moveTo>
                <a:lnTo>
                  <a:pt x="474133" y="0"/>
                </a:lnTo>
                <a:lnTo>
                  <a:pt x="474133" y="195786"/>
                </a:lnTo>
                <a:quadBezTo>
                  <a:pt x="474133" y="471466"/>
                  <a:pt x="198453" y="471466"/>
                </a:quadBezTo>
                <a:lnTo>
                  <a:pt x="0" y="471466"/>
                </a:lnTo>
                <a:lnTo>
                  <a:pt x="0" y="275680"/>
                </a:lnTo>
                <a:quadBezTo>
                  <a:pt x="0" y="0"/>
                  <a:pt x="275680" y="0"/>
                </a:quadBezTo>
                <a:close/>
              </a:path>
            </a:pathLst>
          </a:custGeom>
          <a:solidFill>
            <a:srgbClr val="003958"/>
          </a:solidFill>
          <a:ln/>
        </p:spPr>
        <p:txBody>
          <a:bodyPr/>
          <a:lstStyle/>
          <a:p>
            <a:pPr algn="ctr" defTabSz="1219170">
              <a:lnSpc>
                <a:spcPct val="80000"/>
              </a:lnSpc>
            </a:pPr>
            <a:endParaRPr lang="en-US" altLang="zh-CN" sz="2000" b="1" dirty="0">
              <a:solidFill>
                <a:srgbClr val="FFFFFF"/>
              </a:solidFill>
              <a:latin typeface="微软雅黑" pitchFamily="34" charset="0"/>
              <a:ea typeface="微软雅黑" pitchFamily="34" charset="-122"/>
            </a:endParaRPr>
          </a:p>
          <a:p>
            <a:pPr algn="ctr" defTabSz="1219170">
              <a:lnSpc>
                <a:spcPct val="80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</a:rPr>
              <a:t>06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917CD95-EC10-F77F-E0CC-581F46131E06}"/>
              </a:ext>
            </a:extLst>
          </p:cNvPr>
          <p:cNvSpPr txBox="1"/>
          <p:nvPr/>
        </p:nvSpPr>
        <p:spPr>
          <a:xfrm>
            <a:off x="4164020" y="4953448"/>
            <a:ext cx="6096000" cy="29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altLang="zh-CN" sz="14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合同签订与后续服务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潜在客户挖掘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1997 - KmJpkvQjz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1998 - 0bI3gHfmh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0438" y="2034069"/>
            <a:ext cx="5230368" cy="2789863"/>
          </a:xfrm>
        </p:spPr>
        <p:txBody>
          <a:bodyPr wrap="square"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认识保险产品</a:t>
            </a:r>
            <a:br>
              <a:rPr lang="en-US" altLang="zh-CN" sz="4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4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的营销策略</a:t>
            </a: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30518" y="881029"/>
            <a:ext cx="4402908" cy="470097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市场调研</a:t>
            </a:r>
            <a:endParaRPr lang="en-US" sz="2000" dirty="0"/>
          </a:p>
        </p:txBody>
      </p:sp>
      <p:pic>
        <p:nvPicPr>
          <p:cNvPr id="3" name="Image 0" descr="/www/wwwroot/ppt/cache/2024-5-1-12/7iotLgDEaX/1718597062000 - j4OE9MqNF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02 - 5RgKiww4N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931179" y="3367288"/>
            <a:ext cx="2817720" cy="235175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分析目标市场的需求和趋势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3797561" y="1534643"/>
            <a:ext cx="1084959" cy="1084959"/>
          </a:xfrm>
          <a:custGeom>
            <a:avLst/>
            <a:gdLst/>
            <a:ahLst/>
            <a:cxnLst/>
            <a:rect l="l" t="t" r="r" b="b"/>
            <a:pathLst>
              <a:path w="813719" h="813719">
                <a:moveTo>
                  <a:pt x="406860" y="0"/>
                </a:moveTo>
                <a:cubicBezTo>
                  <a:pt x="631412" y="0"/>
                  <a:pt x="813719" y="182308"/>
                  <a:pt x="813719" y="406860"/>
                </a:cubicBezTo>
                <a:cubicBezTo>
                  <a:pt x="813719" y="631412"/>
                  <a:pt x="631412" y="813719"/>
                  <a:pt x="406860" y="813719"/>
                </a:cubicBezTo>
                <a:cubicBezTo>
                  <a:pt x="182308" y="813719"/>
                  <a:pt x="0" y="631412"/>
                  <a:pt x="0" y="406860"/>
                </a:cubicBezTo>
                <a:cubicBezTo>
                  <a:pt x="0" y="182308"/>
                  <a:pt x="182308" y="0"/>
                  <a:pt x="40686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9" name="Image 2" descr="/www/wwwroot/ppt/cache/2024-5-1-12/7iotLgDEaX/1718597062002 - dpGYHW890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880" y="1847155"/>
            <a:ext cx="484320" cy="484320"/>
          </a:xfrm>
          <a:prstGeom prst="rect">
            <a:avLst/>
          </a:prstGeom>
        </p:spPr>
      </p:pic>
      <p:sp>
        <p:nvSpPr>
          <p:cNvPr id="10" name="Shape 5"/>
          <p:cNvSpPr/>
          <p:nvPr/>
        </p:nvSpPr>
        <p:spPr>
          <a:xfrm>
            <a:off x="4767073" y="2161988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11" name="Text 6"/>
          <p:cNvSpPr/>
          <p:nvPr/>
        </p:nvSpPr>
        <p:spPr>
          <a:xfrm>
            <a:off x="6986443" y="3367288"/>
            <a:ext cx="2817720" cy="235175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识别目标客户群体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2" name="Shape 7"/>
          <p:cNvSpPr/>
          <p:nvPr/>
        </p:nvSpPr>
        <p:spPr>
          <a:xfrm>
            <a:off x="7310345" y="1534643"/>
            <a:ext cx="1084959" cy="1084959"/>
          </a:xfrm>
          <a:custGeom>
            <a:avLst/>
            <a:gdLst/>
            <a:ahLst/>
            <a:cxnLst/>
            <a:rect l="l" t="t" r="r" b="b"/>
            <a:pathLst>
              <a:path w="813719" h="813719">
                <a:moveTo>
                  <a:pt x="406860" y="0"/>
                </a:moveTo>
                <a:cubicBezTo>
                  <a:pt x="631412" y="0"/>
                  <a:pt x="813719" y="182308"/>
                  <a:pt x="813719" y="406860"/>
                </a:cubicBezTo>
                <a:cubicBezTo>
                  <a:pt x="813719" y="631412"/>
                  <a:pt x="631412" y="813719"/>
                  <a:pt x="406860" y="813719"/>
                </a:cubicBezTo>
                <a:cubicBezTo>
                  <a:pt x="182308" y="813719"/>
                  <a:pt x="0" y="631412"/>
                  <a:pt x="0" y="406860"/>
                </a:cubicBezTo>
                <a:cubicBezTo>
                  <a:pt x="0" y="182308"/>
                  <a:pt x="182308" y="0"/>
                  <a:pt x="40686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3" name="Image 3" descr="/www/wwwroot/ppt/cache/2024-5-1-12/7iotLgDEaX/1718597062003 - S_XlmK6HM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6357" y="1792138"/>
            <a:ext cx="627755" cy="551529"/>
          </a:xfrm>
          <a:prstGeom prst="rect">
            <a:avLst/>
          </a:prstGeom>
        </p:spPr>
      </p:pic>
      <p:sp>
        <p:nvSpPr>
          <p:cNvPr id="14" name="Shape 8"/>
          <p:cNvSpPr/>
          <p:nvPr/>
        </p:nvSpPr>
        <p:spPr>
          <a:xfrm>
            <a:off x="5734019" y="1760369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Shape 9"/>
          <p:cNvSpPr/>
          <p:nvPr/>
        </p:nvSpPr>
        <p:spPr>
          <a:xfrm>
            <a:off x="5939610" y="1760369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16" name="Shape 10"/>
          <p:cNvSpPr/>
          <p:nvPr/>
        </p:nvSpPr>
        <p:spPr>
          <a:xfrm>
            <a:off x="6145200" y="1760369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1"/>
          <p:cNvSpPr/>
          <p:nvPr/>
        </p:nvSpPr>
        <p:spPr>
          <a:xfrm>
            <a:off x="2931179" y="2688645"/>
            <a:ext cx="1798997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01.</a:t>
            </a:r>
            <a:endParaRPr lang="en-US" sz="2000" dirty="0"/>
          </a:p>
        </p:txBody>
      </p:sp>
      <p:sp>
        <p:nvSpPr>
          <p:cNvPr id="18" name="Text 12"/>
          <p:cNvSpPr/>
          <p:nvPr/>
        </p:nvSpPr>
        <p:spPr>
          <a:xfrm>
            <a:off x="6986443" y="2688645"/>
            <a:ext cx="1798997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02.</a:t>
            </a:r>
            <a:endParaRPr lang="en-US" sz="2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客户画像</a:t>
            </a:r>
            <a:endParaRPr lang="en-US" sz="2000" dirty="0"/>
          </a:p>
        </p:txBody>
      </p:sp>
      <p:pic>
        <p:nvPicPr>
          <p:cNvPr id="3" name="Image 0" descr="/www/wwwroot/ppt/cache/2024-5-1-12/7iotLgDEaX/1718597062005 - CpbvLhrzs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06 - hXm6F0AGG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512032" y="1357075"/>
            <a:ext cx="5152913" cy="2224639"/>
          </a:xfrm>
          <a:custGeom>
            <a:avLst/>
            <a:gdLst/>
            <a:ahLst/>
            <a:cxnLst/>
            <a:rect l="l" t="t" r="r" b="b"/>
            <a:pathLst>
              <a:path w="3864685" h="1668479">
                <a:moveTo>
                  <a:pt x="0" y="1334783"/>
                </a:moveTo>
                <a:lnTo>
                  <a:pt x="0" y="0"/>
                </a:lnTo>
                <a:lnTo>
                  <a:pt x="3530989" y="0"/>
                </a:lnTo>
                <a:lnTo>
                  <a:pt x="3864685" y="333696"/>
                </a:lnTo>
                <a:lnTo>
                  <a:pt x="3864685" y="1668479"/>
                </a:lnTo>
                <a:lnTo>
                  <a:pt x="333696" y="1668479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2732497" y="1633565"/>
            <a:ext cx="4711983" cy="172081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确定潜在客户的基本信息、兴趣爱好、需求痛点等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2014799" y="859843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719551" y="966931"/>
            <a:ext cx="1584960" cy="8145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4868022" y="3805345"/>
            <a:ext cx="5152913" cy="2224639"/>
          </a:xfrm>
          <a:custGeom>
            <a:avLst/>
            <a:gdLst/>
            <a:ahLst/>
            <a:cxnLst/>
            <a:rect l="l" t="t" r="r" b="b"/>
            <a:pathLst>
              <a:path w="3864685" h="1668479">
                <a:moveTo>
                  <a:pt x="0" y="1334783"/>
                </a:moveTo>
                <a:lnTo>
                  <a:pt x="0" y="0"/>
                </a:lnTo>
                <a:lnTo>
                  <a:pt x="3530989" y="0"/>
                </a:lnTo>
                <a:lnTo>
                  <a:pt x="3864685" y="333696"/>
                </a:lnTo>
                <a:lnTo>
                  <a:pt x="3864685" y="1668479"/>
                </a:lnTo>
                <a:lnTo>
                  <a:pt x="333696" y="1668479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5031477" y="4056548"/>
            <a:ext cx="4583056" cy="172081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制定针对性的销售策略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9382897" y="3308112"/>
            <a:ext cx="994464" cy="994464"/>
          </a:xfrm>
          <a:custGeom>
            <a:avLst/>
            <a:gdLst/>
            <a:ahLst/>
            <a:cxnLst/>
            <a:rect l="l" t="t" r="r" b="b"/>
            <a:pathLst>
              <a:path w="745848" h="745848">
                <a:moveTo>
                  <a:pt x="372924" y="0"/>
                </a:moveTo>
                <a:cubicBezTo>
                  <a:pt x="578746" y="0"/>
                  <a:pt x="745848" y="167102"/>
                  <a:pt x="745848" y="372924"/>
                </a:cubicBezTo>
                <a:cubicBezTo>
                  <a:pt x="745848" y="578746"/>
                  <a:pt x="578746" y="745848"/>
                  <a:pt x="372924" y="745848"/>
                </a:cubicBezTo>
                <a:cubicBezTo>
                  <a:pt x="167102" y="745848"/>
                  <a:pt x="0" y="578746"/>
                  <a:pt x="0" y="372924"/>
                </a:cubicBezTo>
                <a:cubicBezTo>
                  <a:pt x="0" y="167102"/>
                  <a:pt x="167102" y="0"/>
                  <a:pt x="372924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0"/>
          <p:cNvSpPr/>
          <p:nvPr/>
        </p:nvSpPr>
        <p:spPr>
          <a:xfrm>
            <a:off x="9068949" y="3427392"/>
            <a:ext cx="1584960" cy="8145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渠道拓展</a:t>
            </a:r>
            <a:endParaRPr lang="en-US" sz="2000" dirty="0"/>
          </a:p>
        </p:txBody>
      </p:sp>
      <p:pic>
        <p:nvPicPr>
          <p:cNvPr id="3" name="Image 0" descr="/www/wwwroot/ppt/cache/2024-5-1-12/7iotLgDEaX/1718597062009 - 67owSF61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10 - XfO7K9iQX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830217" y="1256759"/>
            <a:ext cx="3155576" cy="1310043"/>
          </a:xfrm>
          <a:custGeom>
            <a:avLst/>
            <a:gdLst/>
            <a:ahLst/>
            <a:cxnLst/>
            <a:rect l="l" t="t" r="r" b="b"/>
            <a:pathLst>
              <a:path w="2366682" h="982532">
                <a:moveTo>
                  <a:pt x="0" y="982532"/>
                </a:moveTo>
                <a:cubicBezTo>
                  <a:pt x="0" y="440258"/>
                  <a:pt x="530237" y="0"/>
                  <a:pt x="1183341" y="0"/>
                </a:cubicBezTo>
                <a:cubicBezTo>
                  <a:pt x="1836445" y="0"/>
                  <a:pt x="2366682" y="440258"/>
                  <a:pt x="2366682" y="982532"/>
                </a:cubicBezTo>
                <a:lnTo>
                  <a:pt x="0" y="98253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2830217" y="2689617"/>
            <a:ext cx="3083328" cy="26620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利用线上线下渠道进行客户引流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3708960" y="1737114"/>
            <a:ext cx="1398091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 rot="10800000">
            <a:off x="2830218" y="5461000"/>
            <a:ext cx="3203388" cy="554616"/>
          </a:xfrm>
          <a:custGeom>
            <a:avLst/>
            <a:gdLst/>
            <a:ahLst/>
            <a:cxnLst/>
            <a:rect l="l" t="t" r="r" b="b"/>
            <a:pathLst>
              <a:path w="2402541" h="415962">
                <a:moveTo>
                  <a:pt x="0" y="100277"/>
                </a:moveTo>
                <a:quadBezTo>
                  <a:pt x="0" y="0"/>
                  <a:pt x="100277" y="0"/>
                </a:quadBezTo>
                <a:lnTo>
                  <a:pt x="2302265" y="0"/>
                </a:lnTo>
                <a:quadBezTo>
                  <a:pt x="2402541" y="0"/>
                  <a:pt x="2402541" y="100277"/>
                </a:quadBezTo>
                <a:lnTo>
                  <a:pt x="2402541" y="415962"/>
                </a:lnTo>
                <a:lnTo>
                  <a:pt x="0" y="41596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>
            <a:off x="6205728" y="1256759"/>
            <a:ext cx="3155576" cy="1310043"/>
          </a:xfrm>
          <a:custGeom>
            <a:avLst/>
            <a:gdLst/>
            <a:ahLst/>
            <a:cxnLst/>
            <a:rect l="l" t="t" r="r" b="b"/>
            <a:pathLst>
              <a:path w="2366682" h="982532">
                <a:moveTo>
                  <a:pt x="0" y="982532"/>
                </a:moveTo>
                <a:cubicBezTo>
                  <a:pt x="0" y="440258"/>
                  <a:pt x="530237" y="0"/>
                  <a:pt x="1183341" y="0"/>
                </a:cubicBezTo>
                <a:cubicBezTo>
                  <a:pt x="1836445" y="0"/>
                  <a:pt x="2366682" y="440258"/>
                  <a:pt x="2366682" y="982532"/>
                </a:cubicBezTo>
                <a:lnTo>
                  <a:pt x="0" y="98253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6205728" y="2689617"/>
            <a:ext cx="3155576" cy="26620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建立合作伙伴关系，扩大客户来源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7084471" y="1737114"/>
            <a:ext cx="1398091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4" name="Shape 10"/>
          <p:cNvSpPr/>
          <p:nvPr/>
        </p:nvSpPr>
        <p:spPr>
          <a:xfrm rot="10800000">
            <a:off x="6205729" y="5461000"/>
            <a:ext cx="3203388" cy="554616"/>
          </a:xfrm>
          <a:custGeom>
            <a:avLst/>
            <a:gdLst/>
            <a:ahLst/>
            <a:cxnLst/>
            <a:rect l="l" t="t" r="r" b="b"/>
            <a:pathLst>
              <a:path w="2402541" h="415962">
                <a:moveTo>
                  <a:pt x="0" y="100277"/>
                </a:moveTo>
                <a:quadBezTo>
                  <a:pt x="0" y="0"/>
                  <a:pt x="100277" y="0"/>
                </a:quadBezTo>
                <a:lnTo>
                  <a:pt x="2302265" y="0"/>
                </a:lnTo>
                <a:quadBezTo>
                  <a:pt x="2402541" y="0"/>
                  <a:pt x="2402541" y="100277"/>
                </a:quadBezTo>
                <a:lnTo>
                  <a:pt x="2402541" y="415962"/>
                </a:lnTo>
                <a:lnTo>
                  <a:pt x="0" y="415962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沟通技巧</a:t>
            </a:r>
            <a:endParaRPr lang="en-US" sz="2000" dirty="0"/>
          </a:p>
        </p:txBody>
      </p:sp>
      <p:pic>
        <p:nvPicPr>
          <p:cNvPr id="3" name="Image 0" descr="/www/wwwroot/ppt/cache/2024-5-1-12/7iotLgDEaX/1718597062014 - GTczgtqr4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15 - _mF5ynMmt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3063015" y="1604717"/>
            <a:ext cx="2980267" cy="3639537"/>
          </a:xfrm>
          <a:custGeom>
            <a:avLst/>
            <a:gdLst/>
            <a:ahLst/>
            <a:cxnLst/>
            <a:rect l="l" t="t" r="r" b="b"/>
            <a:pathLst>
              <a:path w="2235200" h="2729653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79400"/>
                </a:quadBezTo>
                <a:lnTo>
                  <a:pt x="2235200" y="2729653"/>
                </a:lnTo>
                <a:lnTo>
                  <a:pt x="0" y="272965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3172743" y="2281146"/>
            <a:ext cx="2780115" cy="28829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学习有效的沟通方法和技巧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3190579" y="1698369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3190579" y="1698369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2936925" y="1702253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1409395" y="5465516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19050">
            <a:solidFill>
              <a:srgbClr val="003958">
                <a:alpha val="51000"/>
              </a:srgbClr>
            </a:solidFill>
            <a:prstDash val="solid"/>
            <a:headEnd type="none"/>
            <a:tailEnd type="none"/>
          </a:ln>
        </p:spPr>
      </p:sp>
      <p:sp>
        <p:nvSpPr>
          <p:cNvPr id="13" name="Shape 9"/>
          <p:cNvSpPr/>
          <p:nvPr/>
        </p:nvSpPr>
        <p:spPr>
          <a:xfrm>
            <a:off x="551266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>
            <a:off x="5702316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5" name="Shape 11"/>
          <p:cNvSpPr/>
          <p:nvPr/>
        </p:nvSpPr>
        <p:spPr>
          <a:xfrm>
            <a:off x="5321275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>
            <a:off x="6499352" y="1604717"/>
            <a:ext cx="2980267" cy="3639537"/>
          </a:xfrm>
          <a:custGeom>
            <a:avLst/>
            <a:gdLst/>
            <a:ahLst/>
            <a:cxnLst/>
            <a:rect l="l" t="t" r="r" b="b"/>
            <a:pathLst>
              <a:path w="2235200" h="2729653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79400"/>
                </a:quadBezTo>
                <a:lnTo>
                  <a:pt x="2235200" y="2729653"/>
                </a:lnTo>
                <a:lnTo>
                  <a:pt x="0" y="2729653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6609080" y="2281146"/>
            <a:ext cx="2780115" cy="288299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提高客户沟通的满意度和转化率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8" name="Shape 14"/>
          <p:cNvSpPr/>
          <p:nvPr/>
        </p:nvSpPr>
        <p:spPr>
          <a:xfrm>
            <a:off x="6626917" y="1698369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5"/>
          <p:cNvSpPr/>
          <p:nvPr/>
        </p:nvSpPr>
        <p:spPr>
          <a:xfrm>
            <a:off x="6626917" y="1698369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0" name="Text 16"/>
          <p:cNvSpPr/>
          <p:nvPr/>
        </p:nvSpPr>
        <p:spPr>
          <a:xfrm>
            <a:off x="6373264" y="1702253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8949000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2" name="Shape 18"/>
          <p:cNvSpPr/>
          <p:nvPr/>
        </p:nvSpPr>
        <p:spPr>
          <a:xfrm>
            <a:off x="913865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3" name="Shape 19"/>
          <p:cNvSpPr/>
          <p:nvPr/>
        </p:nvSpPr>
        <p:spPr>
          <a:xfrm>
            <a:off x="8757613" y="1796018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跟进与维护</a:t>
            </a:r>
            <a:endParaRPr lang="en-US" sz="2000" dirty="0"/>
          </a:p>
        </p:txBody>
      </p:sp>
      <p:pic>
        <p:nvPicPr>
          <p:cNvPr id="3" name="Image 0" descr="/www/wwwroot/ppt/cache/2024-5-1-12/7iotLgDEaX/1718597062018 - sQayTOjB-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19 - P6i6bHOyw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 flipV="1">
            <a:off x="6167881" y="3705591"/>
            <a:ext cx="2528711" cy="1328912"/>
          </a:xfrm>
          <a:custGeom>
            <a:avLst/>
            <a:gdLst/>
            <a:ahLst/>
            <a:cxnLst/>
            <a:rect l="l" t="t" r="r" b="b"/>
            <a:pathLst>
              <a:path w="1896533" h="996684">
                <a:moveTo>
                  <a:pt x="0" y="996684"/>
                </a:moveTo>
                <a:cubicBezTo>
                  <a:pt x="0" y="446599"/>
                  <a:pt x="424904" y="0"/>
                  <a:pt x="948267" y="0"/>
                </a:cubicBezTo>
                <a:cubicBezTo>
                  <a:pt x="1471629" y="0"/>
                  <a:pt x="1896533" y="446599"/>
                  <a:pt x="1896533" y="996684"/>
                </a:cubicBezTo>
                <a:lnTo>
                  <a:pt x="0" y="996684"/>
                </a:lnTo>
                <a:close/>
              </a:path>
            </a:pathLst>
          </a:custGeom>
          <a:solidFill>
            <a:srgbClr val="003958">
              <a:alpha val="79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3639170" y="2376679"/>
            <a:ext cx="2528711" cy="1328912"/>
          </a:xfrm>
          <a:custGeom>
            <a:avLst/>
            <a:gdLst/>
            <a:ahLst/>
            <a:cxnLst/>
            <a:rect l="l" t="t" r="r" b="b"/>
            <a:pathLst>
              <a:path w="1896533" h="996684">
                <a:moveTo>
                  <a:pt x="0" y="996684"/>
                </a:moveTo>
                <a:cubicBezTo>
                  <a:pt x="0" y="446599"/>
                  <a:pt x="424904" y="0"/>
                  <a:pt x="948267" y="0"/>
                </a:cubicBezTo>
                <a:cubicBezTo>
                  <a:pt x="1471629" y="0"/>
                  <a:pt x="1896533" y="446599"/>
                  <a:pt x="1896533" y="996684"/>
                </a:cubicBezTo>
                <a:lnTo>
                  <a:pt x="0" y="99668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6167881" y="1265189"/>
            <a:ext cx="2528711" cy="212547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提供优质的售后服务，增强客户信任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3639170" y="4415700"/>
            <a:ext cx="2528711" cy="186694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建立客户档案，定期跟进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4526762" y="3785337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12" name="Image 2" descr="/www/wwwroot/ppt/cache/2024-5-1-12/7iotLgDEaX/1718597062019 - 3A3Q21KqX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3769" y="2869215"/>
            <a:ext cx="399513" cy="343840"/>
          </a:xfrm>
          <a:prstGeom prst="rect">
            <a:avLst/>
          </a:prstGeom>
        </p:spPr>
      </p:pic>
      <p:sp>
        <p:nvSpPr>
          <p:cNvPr id="13" name="Shape 8"/>
          <p:cNvSpPr/>
          <p:nvPr/>
        </p:nvSpPr>
        <p:spPr>
          <a:xfrm>
            <a:off x="4562585" y="1327504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4371339" y="1351889"/>
            <a:ext cx="1077359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pic>
        <p:nvPicPr>
          <p:cNvPr id="15" name="Image 3" descr="/www/wwwroot/ppt/cache/2024-5-1-12/7iotLgDEaX/1718597062020 - UiGakR6kdX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7964" y="4194242"/>
            <a:ext cx="408545" cy="351613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7070152" y="5147220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7" name="Text 11"/>
          <p:cNvSpPr/>
          <p:nvPr/>
        </p:nvSpPr>
        <p:spPr>
          <a:xfrm>
            <a:off x="6811970" y="5183797"/>
            <a:ext cx="1220793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8" name="Shape 12"/>
          <p:cNvSpPr/>
          <p:nvPr/>
        </p:nvSpPr>
        <p:spPr>
          <a:xfrm flipV="1">
            <a:off x="7054462" y="3100989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数据分析</a:t>
            </a:r>
            <a:endParaRPr lang="en-US" sz="2000" dirty="0"/>
          </a:p>
        </p:txBody>
      </p:sp>
      <p:pic>
        <p:nvPicPr>
          <p:cNvPr id="3" name="Image 0" descr="/www/wwwroot/ppt/cache/2024-5-1-12/7iotLgDEaX/1718597062021 - qVg7ipuNW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23 - WNysbeoST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794000" y="3724041"/>
            <a:ext cx="7731760" cy="1910080"/>
          </a:xfrm>
          <a:custGeom>
            <a:avLst/>
            <a:gdLst/>
            <a:ahLst/>
            <a:cxnLst/>
            <a:rect l="l" t="t" r="r" b="b"/>
            <a:pathLst>
              <a:path w="5798820" h="1432560">
                <a:moveTo>
                  <a:pt x="0" y="0"/>
                </a:moveTo>
                <a:lnTo>
                  <a:pt x="5798820" y="0"/>
                </a:lnTo>
                <a:lnTo>
                  <a:pt x="5798820" y="1432560"/>
                </a:lnTo>
                <a:lnTo>
                  <a:pt x="0" y="143256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2794000" y="1717040"/>
            <a:ext cx="7731760" cy="1910080"/>
          </a:xfrm>
          <a:custGeom>
            <a:avLst/>
            <a:gdLst/>
            <a:ahLst/>
            <a:cxnLst/>
            <a:rect l="l" t="t" r="r" b="b"/>
            <a:pathLst>
              <a:path w="5798820" h="1432560">
                <a:moveTo>
                  <a:pt x="0" y="0"/>
                </a:moveTo>
                <a:lnTo>
                  <a:pt x="5798820" y="0"/>
                </a:lnTo>
                <a:lnTo>
                  <a:pt x="5798820" y="1432560"/>
                </a:lnTo>
                <a:lnTo>
                  <a:pt x="0" y="14325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3978502" y="2092960"/>
            <a:ext cx="5850169" cy="14352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收集客户信息和销售数据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pic>
        <p:nvPicPr>
          <p:cNvPr id="10" name="Image 2" descr="/www/wwwroot/ppt/cache/2024-5-1-12/7iotLgDEaX/1718597062023 - fcKwB4zjN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7560" y="2420104"/>
            <a:ext cx="493776" cy="43891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7680960" y="2980330"/>
            <a:ext cx="2844800" cy="80979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Text 7"/>
          <p:cNvSpPr/>
          <p:nvPr/>
        </p:nvSpPr>
        <p:spPr>
          <a:xfrm>
            <a:off x="4141195" y="4007506"/>
            <a:ext cx="5687476" cy="14352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分析销售效果，优化销售策略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Shape 8"/>
          <p:cNvSpPr/>
          <p:nvPr/>
        </p:nvSpPr>
        <p:spPr>
          <a:xfrm>
            <a:off x="3093720" y="4193540"/>
            <a:ext cx="971083" cy="971083"/>
          </a:xfrm>
          <a:custGeom>
            <a:avLst/>
            <a:gdLst/>
            <a:ahLst/>
            <a:cxnLst/>
            <a:rect l="l" t="t" r="r" b="b"/>
            <a:pathLst>
              <a:path w="728312" h="728312">
                <a:moveTo>
                  <a:pt x="364156" y="0"/>
                </a:moveTo>
                <a:cubicBezTo>
                  <a:pt x="565139" y="0"/>
                  <a:pt x="728312" y="163173"/>
                  <a:pt x="728312" y="364156"/>
                </a:cubicBezTo>
                <a:cubicBezTo>
                  <a:pt x="728312" y="565139"/>
                  <a:pt x="565139" y="728312"/>
                  <a:pt x="364156" y="728312"/>
                </a:cubicBezTo>
                <a:cubicBezTo>
                  <a:pt x="163173" y="728312"/>
                  <a:pt x="0" y="565139"/>
                  <a:pt x="0" y="364156"/>
                </a:cubicBezTo>
                <a:cubicBezTo>
                  <a:pt x="0" y="163173"/>
                  <a:pt x="163173" y="0"/>
                  <a:pt x="364156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4" name="Image 3" descr="/www/wwwroot/ppt/cache/2024-5-1-12/7iotLgDEaX/1718597062023 - Ayt_t-FfrP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3605" y="4434225"/>
            <a:ext cx="493776" cy="489712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7051040" y="5038745"/>
            <a:ext cx="3474720" cy="87994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6" name="Shape 10"/>
          <p:cNvSpPr/>
          <p:nvPr/>
        </p:nvSpPr>
        <p:spPr>
          <a:xfrm>
            <a:off x="1899920" y="1713993"/>
            <a:ext cx="721360" cy="3920129"/>
          </a:xfrm>
          <a:custGeom>
            <a:avLst/>
            <a:gdLst/>
            <a:ahLst/>
            <a:cxnLst/>
            <a:rect l="l" t="t" r="r" b="b"/>
            <a:pathLst>
              <a:path w="541020" h="2940097">
                <a:moveTo>
                  <a:pt x="0" y="0"/>
                </a:moveTo>
                <a:lnTo>
                  <a:pt x="541020" y="0"/>
                </a:lnTo>
                <a:lnTo>
                  <a:pt x="541020" y="2940097"/>
                </a:lnTo>
                <a:lnTo>
                  <a:pt x="0" y="2940097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客户需求分析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2026 - tf7CCbDGo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2027 - FxaaBhpWV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需求分析的意义</a:t>
            </a:r>
            <a:endParaRPr lang="en-US" sz="2000" dirty="0"/>
          </a:p>
        </p:txBody>
      </p:sp>
      <p:pic>
        <p:nvPicPr>
          <p:cNvPr id="3" name="Image 0" descr="/www/wwwroot/ppt/cache/2024-5-1-12/7iotLgDEaX/1718597062029 - d7-V046tY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30 - NM8aRL4md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887639" y="1699167"/>
            <a:ext cx="7707256" cy="659803"/>
          </a:xfrm>
          <a:custGeom>
            <a:avLst/>
            <a:gdLst/>
            <a:ahLst/>
            <a:cxnLst/>
            <a:rect l="l" t="t" r="r" b="b"/>
            <a:pathLst>
              <a:path w="5780442" h="494852">
                <a:moveTo>
                  <a:pt x="0" y="0"/>
                </a:moveTo>
                <a:lnTo>
                  <a:pt x="5780442" y="0"/>
                </a:lnTo>
                <a:lnTo>
                  <a:pt x="5780442" y="494852"/>
                </a:lnTo>
                <a:lnTo>
                  <a:pt x="0" y="49485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8" name="Text 4"/>
          <p:cNvSpPr/>
          <p:nvPr/>
        </p:nvSpPr>
        <p:spPr>
          <a:xfrm>
            <a:off x="2887639" y="2358968"/>
            <a:ext cx="7707256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了解客户需求，为客户提供合适的保险产品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1919071" y="1626432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657734" y="1749368"/>
            <a:ext cx="1335476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919071" y="3769893"/>
            <a:ext cx="7707256" cy="659803"/>
          </a:xfrm>
          <a:custGeom>
            <a:avLst/>
            <a:gdLst/>
            <a:ahLst/>
            <a:cxnLst/>
            <a:rect l="l" t="t" r="r" b="b"/>
            <a:pathLst>
              <a:path w="5780442" h="494852">
                <a:moveTo>
                  <a:pt x="0" y="0"/>
                </a:moveTo>
                <a:lnTo>
                  <a:pt x="5780442" y="0"/>
                </a:lnTo>
                <a:lnTo>
                  <a:pt x="5780442" y="494852"/>
                </a:lnTo>
                <a:lnTo>
                  <a:pt x="0" y="49485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12" name="Text 8"/>
          <p:cNvSpPr/>
          <p:nvPr/>
        </p:nvSpPr>
        <p:spPr>
          <a:xfrm>
            <a:off x="1919071" y="4519108"/>
            <a:ext cx="7707256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提高销售成功率，提升客户满意度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9743168" y="3696741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0"/>
          <p:cNvSpPr/>
          <p:nvPr/>
        </p:nvSpPr>
        <p:spPr>
          <a:xfrm>
            <a:off x="9463769" y="3819678"/>
            <a:ext cx="1380631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需求分析的方法</a:t>
            </a:r>
            <a:endParaRPr lang="en-US" sz="2000" dirty="0"/>
          </a:p>
        </p:txBody>
      </p:sp>
      <p:pic>
        <p:nvPicPr>
          <p:cNvPr id="3" name="Image 0" descr="/www/wwwroot/ppt/cache/2024-5-1-12/7iotLgDEaX/1718597062033 - 2aBTN8h_M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34 - bwCgAQv-x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923" y="1472304"/>
            <a:ext cx="1879245" cy="13268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8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1620565" y="2691503"/>
            <a:ext cx="2691097" cy="3431967"/>
          </a:xfrm>
          <a:custGeom>
            <a:avLst/>
            <a:gdLst/>
            <a:ahLst/>
            <a:cxnLst/>
            <a:rect l="l" t="t" r="r" b="b"/>
            <a:pathLst>
              <a:path w="2018323" h="2573975">
                <a:moveTo>
                  <a:pt x="0" y="0"/>
                </a:moveTo>
                <a:lnTo>
                  <a:pt x="2018323" y="0"/>
                </a:lnTo>
                <a:lnTo>
                  <a:pt x="2018323" y="2573975"/>
                </a:lnTo>
                <a:lnTo>
                  <a:pt x="0" y="2573975"/>
                </a:lnTo>
                <a:close/>
              </a:path>
            </a:pathLst>
          </a:custGeom>
          <a:solidFill>
            <a:srgbClr val="003958">
              <a:alpha val="6000"/>
            </a:srgbClr>
          </a:solidFill>
          <a:ln/>
        </p:spPr>
      </p:sp>
      <p:sp>
        <p:nvSpPr>
          <p:cNvPr id="9" name="Shape 5"/>
          <p:cNvSpPr/>
          <p:nvPr/>
        </p:nvSpPr>
        <p:spPr>
          <a:xfrm>
            <a:off x="1603631" y="1588127"/>
            <a:ext cx="2708031" cy="1287663"/>
          </a:xfrm>
          <a:custGeom>
            <a:avLst/>
            <a:gdLst/>
            <a:ahLst/>
            <a:cxnLst/>
            <a:rect l="l" t="t" r="r" b="b"/>
            <a:pathLst>
              <a:path w="2031023" h="965747">
                <a:moveTo>
                  <a:pt x="0" y="0"/>
                </a:moveTo>
                <a:lnTo>
                  <a:pt x="2031023" y="0"/>
                </a:lnTo>
                <a:lnTo>
                  <a:pt x="2031023" y="965747"/>
                </a:lnTo>
                <a:lnTo>
                  <a:pt x="0" y="965747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1634561" y="1710048"/>
            <a:ext cx="257098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直接询问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1719906" y="2810488"/>
            <a:ext cx="2410612" cy="353304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询问客户的保险需求和期望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了解客户对保险产品的认识和了解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3222464" y="1472304"/>
            <a:ext cx="1879245" cy="13268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8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4781106" y="2691503"/>
            <a:ext cx="2691097" cy="3431967"/>
          </a:xfrm>
          <a:custGeom>
            <a:avLst/>
            <a:gdLst/>
            <a:ahLst/>
            <a:cxnLst/>
            <a:rect l="l" t="t" r="r" b="b"/>
            <a:pathLst>
              <a:path w="2018323" h="2573975">
                <a:moveTo>
                  <a:pt x="0" y="0"/>
                </a:moveTo>
                <a:lnTo>
                  <a:pt x="2018323" y="0"/>
                </a:lnTo>
                <a:lnTo>
                  <a:pt x="2018323" y="2573975"/>
                </a:lnTo>
                <a:lnTo>
                  <a:pt x="0" y="2573975"/>
                </a:lnTo>
                <a:close/>
              </a:path>
            </a:pathLst>
          </a:custGeom>
          <a:solidFill>
            <a:srgbClr val="003958">
              <a:alpha val="6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>
            <a:off x="4764173" y="1588127"/>
            <a:ext cx="2708031" cy="1287663"/>
          </a:xfrm>
          <a:custGeom>
            <a:avLst/>
            <a:gdLst/>
            <a:ahLst/>
            <a:cxnLst/>
            <a:rect l="l" t="t" r="r" b="b"/>
            <a:pathLst>
              <a:path w="2031023" h="965747">
                <a:moveTo>
                  <a:pt x="0" y="0"/>
                </a:moveTo>
                <a:lnTo>
                  <a:pt x="2031023" y="0"/>
                </a:lnTo>
                <a:lnTo>
                  <a:pt x="2031023" y="965747"/>
                </a:lnTo>
                <a:lnTo>
                  <a:pt x="0" y="965747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5" name="Text 11"/>
          <p:cNvSpPr/>
          <p:nvPr/>
        </p:nvSpPr>
        <p:spPr>
          <a:xfrm>
            <a:off x="4795103" y="1710048"/>
            <a:ext cx="257098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间接了解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6" name="Text 12"/>
          <p:cNvSpPr/>
          <p:nvPr/>
        </p:nvSpPr>
        <p:spPr>
          <a:xfrm>
            <a:off x="4880447" y="2810488"/>
            <a:ext cx="2410612" cy="371033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通过交谈了解客户的个人情况和家庭状况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分析客户的保险需求和购买能力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7" name="Text 13"/>
          <p:cNvSpPr/>
          <p:nvPr/>
        </p:nvSpPr>
        <p:spPr>
          <a:xfrm>
            <a:off x="6398636" y="1472304"/>
            <a:ext cx="1879245" cy="13268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  <a:spcBef>
                <a:spcPts val="500"/>
              </a:spcBef>
            </a:pPr>
            <a:r>
              <a:rPr lang="en-US" sz="8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18" name="Shape 14"/>
          <p:cNvSpPr/>
          <p:nvPr/>
        </p:nvSpPr>
        <p:spPr>
          <a:xfrm>
            <a:off x="7957278" y="2691503"/>
            <a:ext cx="2691097" cy="3431967"/>
          </a:xfrm>
          <a:custGeom>
            <a:avLst/>
            <a:gdLst/>
            <a:ahLst/>
            <a:cxnLst/>
            <a:rect l="l" t="t" r="r" b="b"/>
            <a:pathLst>
              <a:path w="2018323" h="2573975">
                <a:moveTo>
                  <a:pt x="0" y="0"/>
                </a:moveTo>
                <a:lnTo>
                  <a:pt x="2018323" y="0"/>
                </a:lnTo>
                <a:lnTo>
                  <a:pt x="2018323" y="2573975"/>
                </a:lnTo>
                <a:lnTo>
                  <a:pt x="0" y="2573975"/>
                </a:lnTo>
                <a:close/>
              </a:path>
            </a:pathLst>
          </a:custGeom>
          <a:solidFill>
            <a:srgbClr val="003958">
              <a:alpha val="6000"/>
            </a:srgbClr>
          </a:solidFill>
          <a:ln/>
        </p:spPr>
      </p:sp>
      <p:sp>
        <p:nvSpPr>
          <p:cNvPr id="19" name="Shape 15"/>
          <p:cNvSpPr/>
          <p:nvPr/>
        </p:nvSpPr>
        <p:spPr>
          <a:xfrm>
            <a:off x="7940345" y="1588127"/>
            <a:ext cx="2708031" cy="1287663"/>
          </a:xfrm>
          <a:custGeom>
            <a:avLst/>
            <a:gdLst/>
            <a:ahLst/>
            <a:cxnLst/>
            <a:rect l="l" t="t" r="r" b="b"/>
            <a:pathLst>
              <a:path w="2031023" h="965747">
                <a:moveTo>
                  <a:pt x="0" y="0"/>
                </a:moveTo>
                <a:lnTo>
                  <a:pt x="2031023" y="0"/>
                </a:lnTo>
                <a:lnTo>
                  <a:pt x="2031023" y="965747"/>
                </a:lnTo>
                <a:lnTo>
                  <a:pt x="0" y="965747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20" name="Text 16"/>
          <p:cNvSpPr/>
          <p:nvPr/>
        </p:nvSpPr>
        <p:spPr>
          <a:xfrm>
            <a:off x="7971276" y="1710048"/>
            <a:ext cx="2570984" cy="110647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案例分析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1" name="Text 17"/>
          <p:cNvSpPr/>
          <p:nvPr/>
        </p:nvSpPr>
        <p:spPr>
          <a:xfrm>
            <a:off x="8056621" y="2810488"/>
            <a:ext cx="2410612" cy="353304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向客户介绍成功的保险案例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让客户了解保险产品的重要性和作用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需求分析的技巧</a:t>
            </a:r>
            <a:endParaRPr lang="en-US" sz="2000" dirty="0"/>
          </a:p>
        </p:txBody>
      </p:sp>
      <p:pic>
        <p:nvPicPr>
          <p:cNvPr id="3" name="Image 0" descr="/www/wwwroot/ppt/cache/2024-5-1-12/7iotLgDEaX/1718597062037 - HB5ODcOb1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39 - Dk7Purthv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377219" y="2073333"/>
            <a:ext cx="3318739" cy="3369095"/>
          </a:xfrm>
          <a:custGeom>
            <a:avLst/>
            <a:gdLst/>
            <a:ahLst/>
            <a:cxnLst/>
            <a:rect l="l" t="t" r="r" b="b"/>
            <a:pathLst>
              <a:path w="2489054" h="2526821">
                <a:moveTo>
                  <a:pt x="447003" y="0"/>
                </a:moveTo>
                <a:lnTo>
                  <a:pt x="2489054" y="0"/>
                </a:lnTo>
                <a:lnTo>
                  <a:pt x="2042050" y="2526821"/>
                </a:lnTo>
                <a:lnTo>
                  <a:pt x="0" y="2526821"/>
                </a:lnTo>
                <a:close/>
              </a:path>
            </a:pathLst>
          </a:custGeom>
          <a:solidFill>
            <a:srgbClr val="003958">
              <a:alpha val="11000"/>
            </a:srgbClr>
          </a:solidFill>
          <a:ln/>
        </p:spPr>
      </p:sp>
      <p:sp>
        <p:nvSpPr>
          <p:cNvPr id="8" name="Text 4"/>
          <p:cNvSpPr/>
          <p:nvPr/>
        </p:nvSpPr>
        <p:spPr>
          <a:xfrm>
            <a:off x="1917036" y="990277"/>
            <a:ext cx="2956176" cy="113975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倾听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1917036" y="2171415"/>
            <a:ext cx="2369331" cy="363768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认真倾听客户的需求和问题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给予客户关注和尊重，建立信任关系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2267274" y="4874888"/>
            <a:ext cx="1144423" cy="1135077"/>
          </a:xfrm>
          <a:custGeom>
            <a:avLst/>
            <a:gdLst/>
            <a:ahLst/>
            <a:cxnLst/>
            <a:rect l="l" t="t" r="r" b="b"/>
            <a:pathLst>
              <a:path w="858317" h="851308">
                <a:moveTo>
                  <a:pt x="429158" y="0"/>
                </a:moveTo>
                <a:lnTo>
                  <a:pt x="0" y="425654"/>
                </a:lnTo>
                <a:lnTo>
                  <a:pt x="429158" y="851308"/>
                </a:lnTo>
                <a:lnTo>
                  <a:pt x="858317" y="425654"/>
                </a:lnTo>
                <a:lnTo>
                  <a:pt x="429158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1861702" y="5174203"/>
            <a:ext cx="1955567" cy="6669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4492275" y="2073333"/>
            <a:ext cx="3318739" cy="3369095"/>
          </a:xfrm>
          <a:custGeom>
            <a:avLst/>
            <a:gdLst/>
            <a:ahLst/>
            <a:cxnLst/>
            <a:rect l="l" t="t" r="r" b="b"/>
            <a:pathLst>
              <a:path w="2489054" h="2526821">
                <a:moveTo>
                  <a:pt x="447003" y="0"/>
                </a:moveTo>
                <a:lnTo>
                  <a:pt x="2489054" y="0"/>
                </a:lnTo>
                <a:lnTo>
                  <a:pt x="2042050" y="2526821"/>
                </a:lnTo>
                <a:lnTo>
                  <a:pt x="0" y="2526821"/>
                </a:lnTo>
                <a:close/>
              </a:path>
            </a:pathLst>
          </a:custGeom>
          <a:solidFill>
            <a:srgbClr val="003958">
              <a:alpha val="11000"/>
            </a:srgbClr>
          </a:solidFill>
          <a:ln/>
        </p:spPr>
      </p:sp>
      <p:sp>
        <p:nvSpPr>
          <p:cNvPr id="13" name="Text 9"/>
          <p:cNvSpPr/>
          <p:nvPr/>
        </p:nvSpPr>
        <p:spPr>
          <a:xfrm>
            <a:off x="5032092" y="990277"/>
            <a:ext cx="2956176" cy="113975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提问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5032092" y="2171415"/>
            <a:ext cx="2369331" cy="341608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针对客户的需求提出相关问题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深入了解客户的需求和关注点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5321370" y="4874888"/>
            <a:ext cx="1144423" cy="1135077"/>
          </a:xfrm>
          <a:custGeom>
            <a:avLst/>
            <a:gdLst/>
            <a:ahLst/>
            <a:cxnLst/>
            <a:rect l="l" t="t" r="r" b="b"/>
            <a:pathLst>
              <a:path w="858317" h="851308">
                <a:moveTo>
                  <a:pt x="429158" y="0"/>
                </a:moveTo>
                <a:lnTo>
                  <a:pt x="0" y="425654"/>
                </a:lnTo>
                <a:lnTo>
                  <a:pt x="429158" y="851308"/>
                </a:lnTo>
                <a:lnTo>
                  <a:pt x="858317" y="425654"/>
                </a:lnTo>
                <a:lnTo>
                  <a:pt x="429158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2"/>
          <p:cNvSpPr/>
          <p:nvPr/>
        </p:nvSpPr>
        <p:spPr>
          <a:xfrm>
            <a:off x="4915798" y="5174203"/>
            <a:ext cx="1955567" cy="6669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>
            <a:off x="7611395" y="2073333"/>
            <a:ext cx="3318739" cy="3369095"/>
          </a:xfrm>
          <a:custGeom>
            <a:avLst/>
            <a:gdLst/>
            <a:ahLst/>
            <a:cxnLst/>
            <a:rect l="l" t="t" r="r" b="b"/>
            <a:pathLst>
              <a:path w="2489054" h="2526821">
                <a:moveTo>
                  <a:pt x="447003" y="0"/>
                </a:moveTo>
                <a:lnTo>
                  <a:pt x="2489054" y="0"/>
                </a:lnTo>
                <a:lnTo>
                  <a:pt x="2042050" y="2526821"/>
                </a:lnTo>
                <a:lnTo>
                  <a:pt x="0" y="2526821"/>
                </a:lnTo>
                <a:close/>
              </a:path>
            </a:pathLst>
          </a:custGeom>
          <a:solidFill>
            <a:srgbClr val="003958">
              <a:alpha val="11000"/>
            </a:srgbClr>
          </a:solidFill>
          <a:ln/>
        </p:spPr>
      </p:sp>
      <p:sp>
        <p:nvSpPr>
          <p:cNvPr id="18" name="Text 14"/>
          <p:cNvSpPr/>
          <p:nvPr/>
        </p:nvSpPr>
        <p:spPr>
          <a:xfrm>
            <a:off x="8151212" y="990277"/>
            <a:ext cx="2956176" cy="113975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解答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9" name="Text 15"/>
          <p:cNvSpPr/>
          <p:nvPr/>
        </p:nvSpPr>
        <p:spPr>
          <a:xfrm>
            <a:off x="8151212" y="2171415"/>
            <a:ext cx="2369331" cy="38592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针对客户的问题和需求提供详细的解答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明确解释保险产品的条款和保障内容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0" name="Shape 16"/>
          <p:cNvSpPr/>
          <p:nvPr/>
        </p:nvSpPr>
        <p:spPr>
          <a:xfrm>
            <a:off x="8428298" y="4874888"/>
            <a:ext cx="1144423" cy="1135077"/>
          </a:xfrm>
          <a:custGeom>
            <a:avLst/>
            <a:gdLst/>
            <a:ahLst/>
            <a:cxnLst/>
            <a:rect l="l" t="t" r="r" b="b"/>
            <a:pathLst>
              <a:path w="858317" h="851308">
                <a:moveTo>
                  <a:pt x="429158" y="0"/>
                </a:moveTo>
                <a:lnTo>
                  <a:pt x="0" y="425654"/>
                </a:lnTo>
                <a:lnTo>
                  <a:pt x="429158" y="851308"/>
                </a:lnTo>
                <a:lnTo>
                  <a:pt x="858317" y="425654"/>
                </a:lnTo>
                <a:lnTo>
                  <a:pt x="429158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1" name="Text 17"/>
          <p:cNvSpPr/>
          <p:nvPr/>
        </p:nvSpPr>
        <p:spPr>
          <a:xfrm>
            <a:off x="8022726" y="5174203"/>
            <a:ext cx="1955567" cy="6669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69739" y="966216"/>
            <a:ext cx="3251200" cy="1597411"/>
          </a:xfrm>
          <a:custGeom>
            <a:avLst/>
            <a:gdLst/>
            <a:ahLst/>
            <a:cxnLst/>
            <a:rect l="l" t="t" r="r" b="b"/>
            <a:pathLst>
              <a:path w="2438400" h="1198058">
                <a:moveTo>
                  <a:pt x="1828800" y="0"/>
                </a:moveTo>
                <a:cubicBezTo>
                  <a:pt x="2165247" y="0"/>
                  <a:pt x="2438400" y="268416"/>
                  <a:pt x="2438400" y="599029"/>
                </a:cubicBezTo>
                <a:cubicBezTo>
                  <a:pt x="2438400" y="929642"/>
                  <a:pt x="2165247" y="1198058"/>
                  <a:pt x="1828800" y="1198058"/>
                </a:cubicBezTo>
                <a:lnTo>
                  <a:pt x="0" y="1198058"/>
                </a:lnTo>
                <a:lnTo>
                  <a:pt x="0" y="0"/>
                </a:lnTo>
                <a:lnTo>
                  <a:pt x="182880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1" y="1039369"/>
            <a:ext cx="2703316" cy="101703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4000" b="1" kern="0" spc="5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目录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3365" y="1770653"/>
            <a:ext cx="2638128" cy="64577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CONTENTS</a:t>
            </a:r>
            <a:endParaRPr lang="en-US" sz="2000" dirty="0"/>
          </a:p>
        </p:txBody>
      </p:sp>
      <p:pic>
        <p:nvPicPr>
          <p:cNvPr id="5" name="Image 0" descr="/www/wwwroot/ppt/cache/2024-5-1-11/nTcJGfbO5G/1718596647973 - LcrkRfXaO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739" y="6388495"/>
            <a:ext cx="12261739" cy="1381760"/>
          </a:xfrm>
          <a:prstGeom prst="rect">
            <a:avLst/>
          </a:prstGeom>
        </p:spPr>
      </p:pic>
      <p:pic>
        <p:nvPicPr>
          <p:cNvPr id="6" name="Image 1" descr="/www/wwwroot/ppt/cache/2024-5-1-11/nTcJGfbO5G/1718596647978 - HHb7RIZ15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159487">
            <a:off x="1463529" y="4346406"/>
            <a:ext cx="1229319" cy="1229319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243386" y="4336113"/>
            <a:ext cx="624953" cy="624953"/>
          </a:xfrm>
          <a:custGeom>
            <a:avLst/>
            <a:gdLst/>
            <a:ahLst/>
            <a:cxnLst/>
            <a:rect l="l" t="t" r="r" b="b"/>
            <a:pathLst>
              <a:path w="468715" h="468715">
                <a:moveTo>
                  <a:pt x="234357" y="0"/>
                </a:moveTo>
                <a:cubicBezTo>
                  <a:pt x="363703" y="0"/>
                  <a:pt x="468715" y="105012"/>
                  <a:pt x="468715" y="234357"/>
                </a:cubicBezTo>
                <a:cubicBezTo>
                  <a:pt x="468715" y="363703"/>
                  <a:pt x="363703" y="468715"/>
                  <a:pt x="234357" y="468715"/>
                </a:cubicBezTo>
                <a:cubicBezTo>
                  <a:pt x="105012" y="468715"/>
                  <a:pt x="0" y="363703"/>
                  <a:pt x="0" y="234357"/>
                </a:cubicBezTo>
                <a:cubicBezTo>
                  <a:pt x="0" y="105012"/>
                  <a:pt x="105012" y="0"/>
                  <a:pt x="234357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4659667" y="1384511"/>
            <a:ext cx="7037455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产品策略（Product）</a:t>
            </a: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3401359" y="2221758"/>
            <a:ext cx="1140836" cy="7383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4659667" y="2336991"/>
            <a:ext cx="0" cy="560832"/>
          </a:xfrm>
          <a:custGeom>
            <a:avLst/>
            <a:gdLst/>
            <a:ahLst/>
            <a:cxnLst/>
            <a:rect l="l" t="t" r="r" b="b"/>
            <a:pathLst>
              <a:path h="420624">
                <a:moveTo>
                  <a:pt x="0" y="0"/>
                </a:moveTo>
                <a:lnTo>
                  <a:pt x="0" y="420624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pic>
        <p:nvPicPr>
          <p:cNvPr id="11" name="Image 2" descr="/www/wwwroot/ppt/cache/2024-5-1-11/nTcJGfbO5G/1718596647985 - 1Bx0Ba0xSq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4159487">
            <a:off x="11730729" y="-141177"/>
            <a:ext cx="1883983" cy="1883983"/>
          </a:xfrm>
          <a:prstGeom prst="rect">
            <a:avLst/>
          </a:prstGeom>
        </p:spPr>
      </p:pic>
      <p:sp>
        <p:nvSpPr>
          <p:cNvPr id="12" name="Shape 7"/>
          <p:cNvSpPr/>
          <p:nvPr/>
        </p:nvSpPr>
        <p:spPr>
          <a:xfrm>
            <a:off x="10307083" y="6302648"/>
            <a:ext cx="452072" cy="470133"/>
          </a:xfrm>
          <a:custGeom>
            <a:avLst/>
            <a:gdLst/>
            <a:ahLst/>
            <a:cxnLst/>
            <a:rect l="l" t="t" r="r" b="b"/>
            <a:pathLst>
              <a:path w="339054" h="352600">
                <a:moveTo>
                  <a:pt x="169527" y="0"/>
                </a:moveTo>
                <a:cubicBezTo>
                  <a:pt x="263091" y="0"/>
                  <a:pt x="339054" y="78997"/>
                  <a:pt x="339054" y="176300"/>
                </a:cubicBezTo>
                <a:cubicBezTo>
                  <a:pt x="339054" y="273603"/>
                  <a:pt x="263091" y="352600"/>
                  <a:pt x="169527" y="352600"/>
                </a:cubicBezTo>
                <a:cubicBezTo>
                  <a:pt x="75962" y="352600"/>
                  <a:pt x="0" y="273603"/>
                  <a:pt x="0" y="176300"/>
                </a:cubicBezTo>
                <a:cubicBezTo>
                  <a:pt x="0" y="78997"/>
                  <a:pt x="75962" y="0"/>
                  <a:pt x="169527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9"/>
          <p:cNvSpPr/>
          <p:nvPr/>
        </p:nvSpPr>
        <p:spPr>
          <a:xfrm>
            <a:off x="3401359" y="1271275"/>
            <a:ext cx="1140836" cy="7383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5" name="Shape 10"/>
          <p:cNvSpPr/>
          <p:nvPr/>
        </p:nvSpPr>
        <p:spPr>
          <a:xfrm>
            <a:off x="4659667" y="1386508"/>
            <a:ext cx="0" cy="560832"/>
          </a:xfrm>
          <a:custGeom>
            <a:avLst/>
            <a:gdLst/>
            <a:ahLst/>
            <a:cxnLst/>
            <a:rect l="l" t="t" r="r" b="b"/>
            <a:pathLst>
              <a:path h="420624">
                <a:moveTo>
                  <a:pt x="0" y="0"/>
                </a:moveTo>
                <a:lnTo>
                  <a:pt x="0" y="420624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6" name="Text 11"/>
          <p:cNvSpPr/>
          <p:nvPr/>
        </p:nvSpPr>
        <p:spPr>
          <a:xfrm>
            <a:off x="4859224" y="3286049"/>
            <a:ext cx="7037455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渠道策略（Place）</a:t>
            </a: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3401359" y="4124797"/>
            <a:ext cx="1140836" cy="7383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</p:txBody>
      </p:sp>
      <p:sp>
        <p:nvSpPr>
          <p:cNvPr id="18" name="Shape 13"/>
          <p:cNvSpPr/>
          <p:nvPr/>
        </p:nvSpPr>
        <p:spPr>
          <a:xfrm>
            <a:off x="4659667" y="4240029"/>
            <a:ext cx="0" cy="560832"/>
          </a:xfrm>
          <a:custGeom>
            <a:avLst/>
            <a:gdLst/>
            <a:ahLst/>
            <a:cxnLst/>
            <a:rect l="l" t="t" r="r" b="b"/>
            <a:pathLst>
              <a:path h="420624">
                <a:moveTo>
                  <a:pt x="0" y="0"/>
                </a:moveTo>
                <a:lnTo>
                  <a:pt x="0" y="420624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9" name="Text 14"/>
          <p:cNvSpPr/>
          <p:nvPr/>
        </p:nvSpPr>
        <p:spPr>
          <a:xfrm>
            <a:off x="4759986" y="2272695"/>
            <a:ext cx="7037455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价格策略（Price）</a:t>
            </a:r>
            <a:endParaRPr lang="en-US" sz="2000" dirty="0"/>
          </a:p>
        </p:txBody>
      </p:sp>
      <p:sp>
        <p:nvSpPr>
          <p:cNvPr id="20" name="Text 15"/>
          <p:cNvSpPr/>
          <p:nvPr/>
        </p:nvSpPr>
        <p:spPr>
          <a:xfrm>
            <a:off x="3401359" y="3186506"/>
            <a:ext cx="1140836" cy="7383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21" name="Shape 16"/>
          <p:cNvSpPr/>
          <p:nvPr/>
        </p:nvSpPr>
        <p:spPr>
          <a:xfrm>
            <a:off x="4659667" y="3301739"/>
            <a:ext cx="0" cy="560832"/>
          </a:xfrm>
          <a:custGeom>
            <a:avLst/>
            <a:gdLst/>
            <a:ahLst/>
            <a:cxnLst/>
            <a:rect l="l" t="t" r="r" b="b"/>
            <a:pathLst>
              <a:path h="420624">
                <a:moveTo>
                  <a:pt x="0" y="0"/>
                </a:moveTo>
                <a:lnTo>
                  <a:pt x="0" y="420624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22" name="Text 17"/>
          <p:cNvSpPr/>
          <p:nvPr/>
        </p:nvSpPr>
        <p:spPr>
          <a:xfrm>
            <a:off x="4859223" y="4133144"/>
            <a:ext cx="7037455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促销</a:t>
            </a:r>
            <a:r>
              <a:rPr lang="en-US" sz="20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策略（P</a:t>
            </a:r>
            <a:r>
              <a:rPr lang="en-US" altLang="zh-CN" sz="20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romotion</a:t>
            </a: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sz="2000" dirty="0"/>
          </a:p>
        </p:txBody>
      </p:sp>
      <p:sp>
        <p:nvSpPr>
          <p:cNvPr id="23" name="Text 18"/>
          <p:cNvSpPr/>
          <p:nvPr/>
        </p:nvSpPr>
        <p:spPr>
          <a:xfrm>
            <a:off x="3401359" y="5116586"/>
            <a:ext cx="1140836" cy="7383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2000" dirty="0"/>
          </a:p>
        </p:txBody>
      </p:sp>
      <p:sp>
        <p:nvSpPr>
          <p:cNvPr id="24" name="Shape 19"/>
          <p:cNvSpPr/>
          <p:nvPr/>
        </p:nvSpPr>
        <p:spPr>
          <a:xfrm>
            <a:off x="4659667" y="5231819"/>
            <a:ext cx="0" cy="560832"/>
          </a:xfrm>
          <a:custGeom>
            <a:avLst/>
            <a:gdLst/>
            <a:ahLst/>
            <a:cxnLst/>
            <a:rect l="l" t="t" r="r" b="b"/>
            <a:pathLst>
              <a:path h="420624">
                <a:moveTo>
                  <a:pt x="0" y="0"/>
                </a:moveTo>
                <a:lnTo>
                  <a:pt x="0" y="420624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25" name="Text 10">
            <a:extLst>
              <a:ext uri="{FF2B5EF4-FFF2-40B4-BE49-F238E27FC236}">
                <a16:creationId xmlns:a16="http://schemas.microsoft.com/office/drawing/2014/main" id="{613AC154-8FB8-B2B4-A341-239C0056C5E3}"/>
              </a:ext>
            </a:extLst>
          </p:cNvPr>
          <p:cNvSpPr/>
          <p:nvPr/>
        </p:nvSpPr>
        <p:spPr>
          <a:xfrm>
            <a:off x="4859224" y="5139841"/>
            <a:ext cx="6705888" cy="68001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案例分析</a:t>
            </a:r>
            <a:endParaRPr lang="en-US" sz="20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需求分析的应用</a:t>
            </a:r>
            <a:endParaRPr lang="en-US" sz="2000" dirty="0"/>
          </a:p>
        </p:txBody>
      </p:sp>
      <p:pic>
        <p:nvPicPr>
          <p:cNvPr id="3" name="Image 0" descr="/www/wwwroot/ppt/cache/2024-5-1-12/7iotLgDEaX/1718597062045 - aHq0xy_KL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46 - u3O6jSvkM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8692195" y="2283895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cubicBezTo>
                  <a:pt x="473024" y="0"/>
                  <a:pt x="609600" y="136576"/>
                  <a:pt x="609600" y="304800"/>
                </a:cubicBezTo>
                <a:cubicBezTo>
                  <a:pt x="609600" y="473024"/>
                  <a:pt x="473024" y="609600"/>
                  <a:pt x="304800" y="609600"/>
                </a:cubicBezTo>
                <a:cubicBezTo>
                  <a:pt x="136576" y="609600"/>
                  <a:pt x="0" y="473024"/>
                  <a:pt x="0" y="304800"/>
                </a:cubicBez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dash"/>
          </a:ln>
        </p:spPr>
      </p:sp>
      <p:sp>
        <p:nvSpPr>
          <p:cNvPr id="8" name="Shape 4"/>
          <p:cNvSpPr/>
          <p:nvPr/>
        </p:nvSpPr>
        <p:spPr>
          <a:xfrm>
            <a:off x="5790499" y="4176147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cubicBezTo>
                  <a:pt x="473024" y="0"/>
                  <a:pt x="609600" y="136576"/>
                  <a:pt x="609600" y="304800"/>
                </a:cubicBezTo>
                <a:cubicBezTo>
                  <a:pt x="609600" y="473024"/>
                  <a:pt x="473024" y="609600"/>
                  <a:pt x="304800" y="609600"/>
                </a:cubicBezTo>
                <a:cubicBezTo>
                  <a:pt x="136576" y="609600"/>
                  <a:pt x="0" y="473024"/>
                  <a:pt x="0" y="304800"/>
                </a:cubicBez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dash"/>
          </a:ln>
        </p:spPr>
      </p:sp>
      <p:sp>
        <p:nvSpPr>
          <p:cNvPr id="9" name="Text 5"/>
          <p:cNvSpPr/>
          <p:nvPr/>
        </p:nvSpPr>
        <p:spPr>
          <a:xfrm>
            <a:off x="1549739" y="3096695"/>
            <a:ext cx="3068724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产品推荐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549739" y="3785902"/>
            <a:ext cx="3068724" cy="17602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根据客户的需求推荐合适的保险产品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比较不同产品的优势和特点，帮助客户做出决策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542214" y="2712833"/>
            <a:ext cx="3052516" cy="0"/>
          </a:xfrm>
          <a:custGeom>
            <a:avLst/>
            <a:gdLst/>
            <a:ahLst/>
            <a:cxnLst/>
            <a:rect l="l" t="t" r="r" b="b"/>
            <a:pathLst>
              <a:path w="2289387">
                <a:moveTo>
                  <a:pt x="0" y="0"/>
                </a:moveTo>
                <a:lnTo>
                  <a:pt x="2289387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2" name="Shape 8"/>
          <p:cNvSpPr/>
          <p:nvPr/>
        </p:nvSpPr>
        <p:spPr>
          <a:xfrm>
            <a:off x="4594079" y="2712833"/>
            <a:ext cx="0" cy="1868603"/>
          </a:xfrm>
          <a:custGeom>
            <a:avLst/>
            <a:gdLst/>
            <a:ahLst/>
            <a:cxnLst/>
            <a:rect l="l" t="t" r="r" b="b"/>
            <a:pathLst>
              <a:path h="1401452">
                <a:moveTo>
                  <a:pt x="0" y="0"/>
                </a:moveTo>
                <a:lnTo>
                  <a:pt x="0" y="1401452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3" name="Shape 9"/>
          <p:cNvSpPr/>
          <p:nvPr/>
        </p:nvSpPr>
        <p:spPr>
          <a:xfrm>
            <a:off x="1296869" y="2586398"/>
            <a:ext cx="252871" cy="252871"/>
          </a:xfrm>
          <a:custGeom>
            <a:avLst/>
            <a:gdLst/>
            <a:ahLst/>
            <a:cxnLst/>
            <a:rect l="l" t="t" r="r" b="b"/>
            <a:pathLst>
              <a:path w="189653" h="189653">
                <a:moveTo>
                  <a:pt x="94827" y="0"/>
                </a:moveTo>
                <a:cubicBezTo>
                  <a:pt x="147163" y="0"/>
                  <a:pt x="189653" y="42490"/>
                  <a:pt x="189653" y="94827"/>
                </a:cubicBezTo>
                <a:cubicBezTo>
                  <a:pt x="189653" y="147163"/>
                  <a:pt x="147163" y="189653"/>
                  <a:pt x="94827" y="189653"/>
                </a:cubicBezTo>
                <a:cubicBezTo>
                  <a:pt x="42490" y="189653"/>
                  <a:pt x="0" y="147163"/>
                  <a:pt x="0" y="94827"/>
                </a:cubicBezTo>
                <a:cubicBezTo>
                  <a:pt x="0" y="42490"/>
                  <a:pt x="42490" y="0"/>
                  <a:pt x="94827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Shape 10"/>
          <p:cNvSpPr/>
          <p:nvPr/>
        </p:nvSpPr>
        <p:spPr>
          <a:xfrm>
            <a:off x="2695944" y="2396611"/>
            <a:ext cx="615013" cy="585933"/>
          </a:xfrm>
          <a:custGeom>
            <a:avLst/>
            <a:gdLst/>
            <a:ahLst/>
            <a:cxnLst/>
            <a:rect l="l" t="t" r="r" b="b"/>
            <a:pathLst>
              <a:path w="461260" h="439450">
                <a:moveTo>
                  <a:pt x="230630" y="0"/>
                </a:moveTo>
                <a:cubicBezTo>
                  <a:pt x="357918" y="0"/>
                  <a:pt x="461260" y="98455"/>
                  <a:pt x="461260" y="219725"/>
                </a:cubicBezTo>
                <a:cubicBezTo>
                  <a:pt x="461260" y="340994"/>
                  <a:pt x="357918" y="439450"/>
                  <a:pt x="230630" y="439450"/>
                </a:cubicBezTo>
                <a:cubicBezTo>
                  <a:pt x="103342" y="439450"/>
                  <a:pt x="0" y="340994"/>
                  <a:pt x="0" y="219725"/>
                </a:cubicBezTo>
                <a:cubicBezTo>
                  <a:pt x="0" y="98455"/>
                  <a:pt x="103342" y="0"/>
                  <a:pt x="23063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1"/>
          <p:cNvSpPr/>
          <p:nvPr/>
        </p:nvSpPr>
        <p:spPr>
          <a:xfrm>
            <a:off x="2275997" y="2445737"/>
            <a:ext cx="1454907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6" name="Shape 12"/>
          <p:cNvSpPr/>
          <p:nvPr/>
        </p:nvSpPr>
        <p:spPr>
          <a:xfrm>
            <a:off x="2597051" y="2283177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cubicBezTo>
                  <a:pt x="473024" y="0"/>
                  <a:pt x="609600" y="136576"/>
                  <a:pt x="609600" y="304800"/>
                </a:cubicBezTo>
                <a:cubicBezTo>
                  <a:pt x="609600" y="473024"/>
                  <a:pt x="473024" y="609600"/>
                  <a:pt x="304800" y="609600"/>
                </a:cubicBezTo>
                <a:cubicBezTo>
                  <a:pt x="136576" y="609600"/>
                  <a:pt x="0" y="473024"/>
                  <a:pt x="0" y="304800"/>
                </a:cubicBez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dash"/>
          </a:ln>
        </p:spPr>
      </p:sp>
      <p:sp>
        <p:nvSpPr>
          <p:cNvPr id="17" name="Shape 13"/>
          <p:cNvSpPr/>
          <p:nvPr/>
        </p:nvSpPr>
        <p:spPr>
          <a:xfrm>
            <a:off x="4606271" y="4566189"/>
            <a:ext cx="3052516" cy="0"/>
          </a:xfrm>
          <a:custGeom>
            <a:avLst/>
            <a:gdLst/>
            <a:ahLst/>
            <a:cxnLst/>
            <a:rect l="l" t="t" r="r" b="b"/>
            <a:pathLst>
              <a:path w="2289387">
                <a:moveTo>
                  <a:pt x="0" y="0"/>
                </a:moveTo>
                <a:lnTo>
                  <a:pt x="2289387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8" name="Shape 14"/>
          <p:cNvSpPr/>
          <p:nvPr/>
        </p:nvSpPr>
        <p:spPr>
          <a:xfrm>
            <a:off x="5889392" y="4289580"/>
            <a:ext cx="615013" cy="585933"/>
          </a:xfrm>
          <a:custGeom>
            <a:avLst/>
            <a:gdLst/>
            <a:ahLst/>
            <a:cxnLst/>
            <a:rect l="l" t="t" r="r" b="b"/>
            <a:pathLst>
              <a:path w="461260" h="439450">
                <a:moveTo>
                  <a:pt x="230630" y="0"/>
                </a:moveTo>
                <a:cubicBezTo>
                  <a:pt x="357918" y="0"/>
                  <a:pt x="461260" y="98455"/>
                  <a:pt x="461260" y="219725"/>
                </a:cubicBezTo>
                <a:cubicBezTo>
                  <a:pt x="461260" y="340994"/>
                  <a:pt x="357918" y="439450"/>
                  <a:pt x="230630" y="439450"/>
                </a:cubicBezTo>
                <a:cubicBezTo>
                  <a:pt x="103342" y="439450"/>
                  <a:pt x="0" y="340994"/>
                  <a:pt x="0" y="219725"/>
                </a:cubicBezTo>
                <a:cubicBezTo>
                  <a:pt x="0" y="98455"/>
                  <a:pt x="103342" y="0"/>
                  <a:pt x="23063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5"/>
          <p:cNvSpPr/>
          <p:nvPr/>
        </p:nvSpPr>
        <p:spPr>
          <a:xfrm>
            <a:off x="5469445" y="4338707"/>
            <a:ext cx="1454907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20" name="Text 16"/>
          <p:cNvSpPr/>
          <p:nvPr/>
        </p:nvSpPr>
        <p:spPr>
          <a:xfrm>
            <a:off x="4673719" y="2034597"/>
            <a:ext cx="2880496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方案设计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1" name="Text 17"/>
          <p:cNvSpPr/>
          <p:nvPr/>
        </p:nvSpPr>
        <p:spPr>
          <a:xfrm>
            <a:off x="4673719" y="2712834"/>
            <a:ext cx="2880496" cy="17602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根据客户的需求和预算设计保险方案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考虑客户的个人情况和家庭需求，提供全面的保障方案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22" name="Shape 18"/>
          <p:cNvSpPr/>
          <p:nvPr/>
        </p:nvSpPr>
        <p:spPr>
          <a:xfrm>
            <a:off x="7644217" y="2712833"/>
            <a:ext cx="0" cy="1868603"/>
          </a:xfrm>
          <a:custGeom>
            <a:avLst/>
            <a:gdLst/>
            <a:ahLst/>
            <a:cxnLst/>
            <a:rect l="l" t="t" r="r" b="b"/>
            <a:pathLst>
              <a:path h="1401452">
                <a:moveTo>
                  <a:pt x="0" y="0"/>
                </a:moveTo>
                <a:lnTo>
                  <a:pt x="0" y="1401452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23" name="Shape 19"/>
          <p:cNvSpPr/>
          <p:nvPr/>
        </p:nvSpPr>
        <p:spPr>
          <a:xfrm>
            <a:off x="7637359" y="2713551"/>
            <a:ext cx="3052516" cy="0"/>
          </a:xfrm>
          <a:custGeom>
            <a:avLst/>
            <a:gdLst/>
            <a:ahLst/>
            <a:cxnLst/>
            <a:rect l="l" t="t" r="r" b="b"/>
            <a:pathLst>
              <a:path w="2289387">
                <a:moveTo>
                  <a:pt x="0" y="0"/>
                </a:moveTo>
                <a:lnTo>
                  <a:pt x="2289387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24" name="Shape 20"/>
          <p:cNvSpPr/>
          <p:nvPr/>
        </p:nvSpPr>
        <p:spPr>
          <a:xfrm>
            <a:off x="8791088" y="2397328"/>
            <a:ext cx="615013" cy="585933"/>
          </a:xfrm>
          <a:custGeom>
            <a:avLst/>
            <a:gdLst/>
            <a:ahLst/>
            <a:cxnLst/>
            <a:rect l="l" t="t" r="r" b="b"/>
            <a:pathLst>
              <a:path w="461260" h="439450">
                <a:moveTo>
                  <a:pt x="230630" y="0"/>
                </a:moveTo>
                <a:cubicBezTo>
                  <a:pt x="357918" y="0"/>
                  <a:pt x="461260" y="98455"/>
                  <a:pt x="461260" y="219725"/>
                </a:cubicBezTo>
                <a:cubicBezTo>
                  <a:pt x="461260" y="340994"/>
                  <a:pt x="357918" y="439450"/>
                  <a:pt x="230630" y="439450"/>
                </a:cubicBezTo>
                <a:cubicBezTo>
                  <a:pt x="103342" y="439450"/>
                  <a:pt x="0" y="340994"/>
                  <a:pt x="0" y="219725"/>
                </a:cubicBezTo>
                <a:cubicBezTo>
                  <a:pt x="0" y="98455"/>
                  <a:pt x="103342" y="0"/>
                  <a:pt x="23063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5" name="Text 21"/>
          <p:cNvSpPr/>
          <p:nvPr/>
        </p:nvSpPr>
        <p:spPr>
          <a:xfrm>
            <a:off x="8371141" y="2446455"/>
            <a:ext cx="1454907" cy="5635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26" name="Shape 22"/>
          <p:cNvSpPr/>
          <p:nvPr/>
        </p:nvSpPr>
        <p:spPr>
          <a:xfrm>
            <a:off x="10641929" y="2586398"/>
            <a:ext cx="252871" cy="252871"/>
          </a:xfrm>
          <a:custGeom>
            <a:avLst/>
            <a:gdLst/>
            <a:ahLst/>
            <a:cxnLst/>
            <a:rect l="l" t="t" r="r" b="b"/>
            <a:pathLst>
              <a:path w="189653" h="189653">
                <a:moveTo>
                  <a:pt x="94827" y="0"/>
                </a:moveTo>
                <a:cubicBezTo>
                  <a:pt x="147163" y="0"/>
                  <a:pt x="189653" y="42490"/>
                  <a:pt x="189653" y="94827"/>
                </a:cubicBezTo>
                <a:cubicBezTo>
                  <a:pt x="189653" y="147163"/>
                  <a:pt x="147163" y="189653"/>
                  <a:pt x="94827" y="189653"/>
                </a:cubicBezTo>
                <a:cubicBezTo>
                  <a:pt x="42490" y="189653"/>
                  <a:pt x="0" y="147163"/>
                  <a:pt x="0" y="94827"/>
                </a:cubicBezTo>
                <a:cubicBezTo>
                  <a:pt x="0" y="42490"/>
                  <a:pt x="42490" y="0"/>
                  <a:pt x="94827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7" name="Text 23"/>
          <p:cNvSpPr/>
          <p:nvPr/>
        </p:nvSpPr>
        <p:spPr>
          <a:xfrm>
            <a:off x="7825434" y="3237841"/>
            <a:ext cx="3068724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跟踪服务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8" name="Text 24"/>
          <p:cNvSpPr/>
          <p:nvPr/>
        </p:nvSpPr>
        <p:spPr>
          <a:xfrm>
            <a:off x="7825434" y="3927048"/>
            <a:ext cx="3068724" cy="17602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定期跟踪客户的需求和保险情况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提供续保、理赔等后续服务，确保客户满意度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产品介绍与展示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2051 - j_7fTIAup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2053 - U4nqNBKH1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保险产品概述</a:t>
            </a:r>
            <a:endParaRPr lang="en-US" sz="2000" dirty="0"/>
          </a:p>
        </p:txBody>
      </p:sp>
      <p:pic>
        <p:nvPicPr>
          <p:cNvPr id="3" name="Image 0" descr="/www/wwwroot/ppt/cache/2024-5-1-12/7iotLgDEaX/1718597062056 - fSwKgsK1K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58 - 5jmf98oWj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04749" y="2820372"/>
            <a:ext cx="3092040" cy="9084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1400" b="1" kern="0" spc="1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产品类型</a:t>
            </a:r>
            <a:endParaRPr lang="en-US" sz="2000" dirty="0"/>
          </a:p>
          <a:p>
            <a:pPr>
              <a:lnSpc>
                <a:spcPct val="96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1241909" y="3710388"/>
            <a:ext cx="2817720" cy="22624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人寿保险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健康保险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财产保险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1950512" y="1333887"/>
            <a:ext cx="1400517" cy="1400517"/>
          </a:xfrm>
          <a:custGeom>
            <a:avLst/>
            <a:gdLst/>
            <a:ahLst/>
            <a:cxnLst/>
            <a:rect l="l" t="t" r="r" b="b"/>
            <a:pathLst>
              <a:path w="1050388" h="1050388">
                <a:moveTo>
                  <a:pt x="525194" y="0"/>
                </a:moveTo>
                <a:lnTo>
                  <a:pt x="0" y="525194"/>
                </a:lnTo>
                <a:lnTo>
                  <a:pt x="525194" y="1050388"/>
                </a:lnTo>
                <a:lnTo>
                  <a:pt x="1050388" y="525194"/>
                </a:lnTo>
                <a:lnTo>
                  <a:pt x="52519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2" descr="/www/wwwroot/ppt/cache/2024-5-1-12/7iotLgDEaX/1718597062059 - ywZyNecnl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8611" y="1791985"/>
            <a:ext cx="484320" cy="484320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2288137" y="5639695"/>
            <a:ext cx="604793" cy="144584"/>
          </a:xfrm>
          <a:custGeom>
            <a:avLst/>
            <a:gdLst/>
            <a:ahLst/>
            <a:cxnLst/>
            <a:rect l="l" t="t" r="r" b="b"/>
            <a:pathLst>
              <a:path w="453595" h="108438">
                <a:moveTo>
                  <a:pt x="0" y="0"/>
                </a:moveTo>
                <a:lnTo>
                  <a:pt x="453595" y="0"/>
                </a:lnTo>
                <a:lnTo>
                  <a:pt x="453595" y="108438"/>
                </a:lnTo>
                <a:lnTo>
                  <a:pt x="0" y="10843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7"/>
          <p:cNvSpPr/>
          <p:nvPr/>
        </p:nvSpPr>
        <p:spPr>
          <a:xfrm>
            <a:off x="4495932" y="2820372"/>
            <a:ext cx="3092040" cy="9084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1400" b="1" kern="0" spc="1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产品特点</a:t>
            </a:r>
            <a:endParaRPr lang="en-US" sz="2000" dirty="0"/>
          </a:p>
          <a:p>
            <a:pPr>
              <a:lnSpc>
                <a:spcPct val="96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3" name="Text 8"/>
          <p:cNvSpPr/>
          <p:nvPr/>
        </p:nvSpPr>
        <p:spPr>
          <a:xfrm>
            <a:off x="4633092" y="3710388"/>
            <a:ext cx="2817720" cy="22624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风险转移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财务规划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财富传承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4" name="Shape 9"/>
          <p:cNvSpPr/>
          <p:nvPr/>
        </p:nvSpPr>
        <p:spPr>
          <a:xfrm>
            <a:off x="5341694" y="1333887"/>
            <a:ext cx="1400517" cy="1400517"/>
          </a:xfrm>
          <a:custGeom>
            <a:avLst/>
            <a:gdLst/>
            <a:ahLst/>
            <a:cxnLst/>
            <a:rect l="l" t="t" r="r" b="b"/>
            <a:pathLst>
              <a:path w="1050388" h="1050388">
                <a:moveTo>
                  <a:pt x="525194" y="0"/>
                </a:moveTo>
                <a:lnTo>
                  <a:pt x="0" y="525194"/>
                </a:lnTo>
                <a:lnTo>
                  <a:pt x="525194" y="1050388"/>
                </a:lnTo>
                <a:lnTo>
                  <a:pt x="1050388" y="525194"/>
                </a:lnTo>
                <a:lnTo>
                  <a:pt x="52519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5" name="Image 3" descr="/www/wwwroot/ppt/cache/2024-5-1-12/7iotLgDEaX/1718597062059 - ovS3gGVX0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9792" y="1791985"/>
            <a:ext cx="484320" cy="484320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5679320" y="5639695"/>
            <a:ext cx="604793" cy="144584"/>
          </a:xfrm>
          <a:custGeom>
            <a:avLst/>
            <a:gdLst/>
            <a:ahLst/>
            <a:cxnLst/>
            <a:rect l="l" t="t" r="r" b="b"/>
            <a:pathLst>
              <a:path w="453595" h="108438">
                <a:moveTo>
                  <a:pt x="0" y="0"/>
                </a:moveTo>
                <a:lnTo>
                  <a:pt x="453595" y="0"/>
                </a:lnTo>
                <a:lnTo>
                  <a:pt x="453595" y="108438"/>
                </a:lnTo>
                <a:lnTo>
                  <a:pt x="0" y="10843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1"/>
          <p:cNvSpPr/>
          <p:nvPr/>
        </p:nvSpPr>
        <p:spPr>
          <a:xfrm>
            <a:off x="7909692" y="2820372"/>
            <a:ext cx="3092040" cy="9084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1400" b="1" kern="0" spc="1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适用人群</a:t>
            </a:r>
            <a:endParaRPr lang="en-US" sz="2000" dirty="0"/>
          </a:p>
          <a:p>
            <a:pPr>
              <a:lnSpc>
                <a:spcPct val="96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8" name="Text 12"/>
          <p:cNvSpPr/>
          <p:nvPr/>
        </p:nvSpPr>
        <p:spPr>
          <a:xfrm>
            <a:off x="8046852" y="3710388"/>
            <a:ext cx="2817720" cy="22624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年轻人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中年家庭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高净值人群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9" name="Shape 13"/>
          <p:cNvSpPr/>
          <p:nvPr/>
        </p:nvSpPr>
        <p:spPr>
          <a:xfrm>
            <a:off x="8755454" y="1333887"/>
            <a:ext cx="1400517" cy="1400517"/>
          </a:xfrm>
          <a:custGeom>
            <a:avLst/>
            <a:gdLst/>
            <a:ahLst/>
            <a:cxnLst/>
            <a:rect l="l" t="t" r="r" b="b"/>
            <a:pathLst>
              <a:path w="1050388" h="1050388">
                <a:moveTo>
                  <a:pt x="525194" y="0"/>
                </a:moveTo>
                <a:lnTo>
                  <a:pt x="0" y="525194"/>
                </a:lnTo>
                <a:lnTo>
                  <a:pt x="525194" y="1050388"/>
                </a:lnTo>
                <a:lnTo>
                  <a:pt x="1050388" y="525194"/>
                </a:lnTo>
                <a:lnTo>
                  <a:pt x="52519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20" name="Image 4" descr="/www/wwwroot/ppt/cache/2024-5-1-12/7iotLgDEaX/1718597062060 - upueT-picv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6205" y="1816369"/>
            <a:ext cx="529475" cy="484320"/>
          </a:xfrm>
          <a:prstGeom prst="rect">
            <a:avLst/>
          </a:prstGeom>
        </p:spPr>
      </p:pic>
      <p:sp>
        <p:nvSpPr>
          <p:cNvPr id="21" name="Shape 14"/>
          <p:cNvSpPr/>
          <p:nvPr/>
        </p:nvSpPr>
        <p:spPr>
          <a:xfrm>
            <a:off x="9093080" y="5639695"/>
            <a:ext cx="604793" cy="144584"/>
          </a:xfrm>
          <a:custGeom>
            <a:avLst/>
            <a:gdLst/>
            <a:ahLst/>
            <a:cxnLst/>
            <a:rect l="l" t="t" r="r" b="b"/>
            <a:pathLst>
              <a:path w="453595" h="108438">
                <a:moveTo>
                  <a:pt x="0" y="0"/>
                </a:moveTo>
                <a:lnTo>
                  <a:pt x="453595" y="0"/>
                </a:lnTo>
                <a:lnTo>
                  <a:pt x="453595" y="108438"/>
                </a:lnTo>
                <a:lnTo>
                  <a:pt x="0" y="108438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保险产品细节</a:t>
            </a:r>
            <a:endParaRPr lang="en-US" sz="2000" dirty="0"/>
          </a:p>
        </p:txBody>
      </p:sp>
      <p:pic>
        <p:nvPicPr>
          <p:cNvPr id="3" name="Image 0" descr="/www/wwwroot/ppt/cache/2024-5-1-12/7iotLgDEaX/1718597062063 - mayZr0FBd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65 - v_iVaHOsr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948319" y="1217165"/>
            <a:ext cx="3547759" cy="88744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保险条款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6496079" y="1217164"/>
            <a:ext cx="4253327" cy="141803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保险责任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合同解除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保险金额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2018679" y="1217164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901839" y="1340101"/>
            <a:ext cx="1046480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901839" y="2302252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9525">
            <a:solidFill>
              <a:srgbClr val="003958">
                <a:alpha val="23000"/>
              </a:srgbClr>
            </a:solidFill>
            <a:prstDash val="solid"/>
            <a:headEnd type="none"/>
            <a:tailEnd type="arrow"/>
          </a:ln>
        </p:spPr>
      </p:sp>
      <p:sp>
        <p:nvSpPr>
          <p:cNvPr id="12" name="Shape 8"/>
          <p:cNvSpPr/>
          <p:nvPr/>
        </p:nvSpPr>
        <p:spPr>
          <a:xfrm rot="-5400000">
            <a:off x="1367141" y="1282414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1367141" y="1526254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 rot="-5400000">
            <a:off x="1367141" y="1776190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Shape 11"/>
          <p:cNvSpPr/>
          <p:nvPr/>
        </p:nvSpPr>
        <p:spPr>
          <a:xfrm rot="-5400000">
            <a:off x="1367141" y="2020030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 rot="-5400000">
            <a:off x="1367141" y="2263870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3"/>
          <p:cNvSpPr/>
          <p:nvPr/>
        </p:nvSpPr>
        <p:spPr>
          <a:xfrm>
            <a:off x="3541721" y="2865342"/>
            <a:ext cx="3547759" cy="88744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保险费用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8" name="Text 14"/>
          <p:cNvSpPr/>
          <p:nvPr/>
        </p:nvSpPr>
        <p:spPr>
          <a:xfrm>
            <a:off x="7089479" y="2865342"/>
            <a:ext cx="4253327" cy="141803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保险费率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缴费期限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保费豁免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9" name="Shape 15"/>
          <p:cNvSpPr/>
          <p:nvPr/>
        </p:nvSpPr>
        <p:spPr>
          <a:xfrm>
            <a:off x="2612080" y="2865341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0" name="Text 16"/>
          <p:cNvSpPr/>
          <p:nvPr/>
        </p:nvSpPr>
        <p:spPr>
          <a:xfrm>
            <a:off x="2495240" y="2988278"/>
            <a:ext cx="1046480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2495241" y="3950429"/>
            <a:ext cx="8173156" cy="0"/>
          </a:xfrm>
          <a:custGeom>
            <a:avLst/>
            <a:gdLst/>
            <a:ahLst/>
            <a:cxnLst/>
            <a:rect l="l" t="t" r="r" b="b"/>
            <a:pathLst>
              <a:path w="6129867">
                <a:moveTo>
                  <a:pt x="0" y="0"/>
                </a:moveTo>
                <a:lnTo>
                  <a:pt x="6129867" y="0"/>
                </a:lnTo>
              </a:path>
            </a:pathLst>
          </a:custGeom>
          <a:noFill/>
          <a:ln w="9525">
            <a:solidFill>
              <a:srgbClr val="003958">
                <a:alpha val="23000"/>
              </a:srgbClr>
            </a:solidFill>
            <a:prstDash val="solid"/>
            <a:headEnd type="none"/>
            <a:tailEnd type="arrow"/>
          </a:ln>
        </p:spPr>
      </p:sp>
      <p:sp>
        <p:nvSpPr>
          <p:cNvPr id="22" name="Shape 18"/>
          <p:cNvSpPr/>
          <p:nvPr/>
        </p:nvSpPr>
        <p:spPr>
          <a:xfrm rot="-5400000">
            <a:off x="1960541" y="2930593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3" name="Shape 19"/>
          <p:cNvSpPr/>
          <p:nvPr/>
        </p:nvSpPr>
        <p:spPr>
          <a:xfrm rot="-5400000">
            <a:off x="1960541" y="3174433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24" name="Shape 20"/>
          <p:cNvSpPr/>
          <p:nvPr/>
        </p:nvSpPr>
        <p:spPr>
          <a:xfrm rot="-5400000">
            <a:off x="1960541" y="342436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5" name="Shape 21"/>
          <p:cNvSpPr/>
          <p:nvPr/>
        </p:nvSpPr>
        <p:spPr>
          <a:xfrm rot="-5400000">
            <a:off x="1960541" y="366820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26" name="Shape 22"/>
          <p:cNvSpPr/>
          <p:nvPr/>
        </p:nvSpPr>
        <p:spPr>
          <a:xfrm rot="-5400000">
            <a:off x="1960541" y="391204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7" name="Text 23"/>
          <p:cNvSpPr/>
          <p:nvPr/>
        </p:nvSpPr>
        <p:spPr>
          <a:xfrm>
            <a:off x="2948319" y="4653502"/>
            <a:ext cx="3547759" cy="88744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保险理赔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8" name="Text 24"/>
          <p:cNvSpPr/>
          <p:nvPr/>
        </p:nvSpPr>
        <p:spPr>
          <a:xfrm>
            <a:off x="6496079" y="4653502"/>
            <a:ext cx="4253327" cy="141803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理赔流程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理赔材料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理赔时间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9" name="Shape 25"/>
          <p:cNvSpPr/>
          <p:nvPr/>
        </p:nvSpPr>
        <p:spPr>
          <a:xfrm>
            <a:off x="2018679" y="4653501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0" name="Text 26"/>
          <p:cNvSpPr/>
          <p:nvPr/>
        </p:nvSpPr>
        <p:spPr>
          <a:xfrm>
            <a:off x="1901839" y="4776438"/>
            <a:ext cx="1046480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31" name="Shape 27"/>
          <p:cNvSpPr/>
          <p:nvPr/>
        </p:nvSpPr>
        <p:spPr>
          <a:xfrm>
            <a:off x="1901839" y="5738589"/>
            <a:ext cx="9374293" cy="0"/>
          </a:xfrm>
          <a:custGeom>
            <a:avLst/>
            <a:gdLst/>
            <a:ahLst/>
            <a:cxnLst/>
            <a:rect l="l" t="t" r="r" b="b"/>
            <a:pathLst>
              <a:path w="7030720">
                <a:moveTo>
                  <a:pt x="0" y="0"/>
                </a:moveTo>
                <a:lnTo>
                  <a:pt x="7030720" y="0"/>
                </a:lnTo>
              </a:path>
            </a:pathLst>
          </a:custGeom>
          <a:noFill/>
          <a:ln w="9525">
            <a:solidFill>
              <a:srgbClr val="003958">
                <a:alpha val="23000"/>
              </a:srgbClr>
            </a:solidFill>
            <a:prstDash val="solid"/>
            <a:headEnd type="none"/>
            <a:tailEnd type="arrow"/>
          </a:ln>
        </p:spPr>
      </p:sp>
      <p:sp>
        <p:nvSpPr>
          <p:cNvPr id="32" name="Shape 28"/>
          <p:cNvSpPr/>
          <p:nvPr/>
        </p:nvSpPr>
        <p:spPr>
          <a:xfrm rot="-5400000">
            <a:off x="1367141" y="4718753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3" name="Shape 29"/>
          <p:cNvSpPr/>
          <p:nvPr/>
        </p:nvSpPr>
        <p:spPr>
          <a:xfrm rot="-5400000">
            <a:off x="1367141" y="4962593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34" name="Shape 30"/>
          <p:cNvSpPr/>
          <p:nvPr/>
        </p:nvSpPr>
        <p:spPr>
          <a:xfrm rot="-5400000">
            <a:off x="1367141" y="521252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5" name="Shape 31"/>
          <p:cNvSpPr/>
          <p:nvPr/>
        </p:nvSpPr>
        <p:spPr>
          <a:xfrm rot="-5400000">
            <a:off x="1367141" y="545636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3000"/>
            </a:srgbClr>
          </a:solidFill>
          <a:ln/>
        </p:spPr>
      </p:sp>
      <p:sp>
        <p:nvSpPr>
          <p:cNvPr id="36" name="Shape 32"/>
          <p:cNvSpPr/>
          <p:nvPr/>
        </p:nvSpPr>
        <p:spPr>
          <a:xfrm rot="-5400000">
            <a:off x="1367141" y="5700209"/>
            <a:ext cx="243840" cy="361244"/>
          </a:xfrm>
          <a:custGeom>
            <a:avLst/>
            <a:gdLst/>
            <a:ahLst/>
            <a:cxnLst/>
            <a:rect l="l" t="t" r="r" b="b"/>
            <a:pathLst>
              <a:path w="182880" h="270933">
                <a:moveTo>
                  <a:pt x="0" y="0"/>
                </a:moveTo>
                <a:lnTo>
                  <a:pt x="109728" y="0"/>
                </a:lnTo>
                <a:lnTo>
                  <a:pt x="182880" y="135467"/>
                </a:lnTo>
                <a:lnTo>
                  <a:pt x="109728" y="270933"/>
                </a:lnTo>
                <a:lnTo>
                  <a:pt x="0" y="270933"/>
                </a:lnTo>
                <a:lnTo>
                  <a:pt x="73152" y="13546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产品展示技巧</a:t>
            </a:r>
            <a:endParaRPr lang="en-US" sz="2000" dirty="0"/>
          </a:p>
        </p:txBody>
      </p:sp>
      <p:pic>
        <p:nvPicPr>
          <p:cNvPr id="3" name="Image 0" descr="/www/wwwroot/ppt/cache/2024-5-1-12/7iotLgDEaX/1718597062069 - o5PFmW8wr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71 - ffcweEXe9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242533" y="1422803"/>
            <a:ext cx="2583087" cy="4019005"/>
          </a:xfrm>
          <a:custGeom>
            <a:avLst/>
            <a:gdLst/>
            <a:ahLst/>
            <a:cxnLst/>
            <a:rect l="l" t="t" r="r" b="b"/>
            <a:pathLst>
              <a:path w="1937315" h="3014254">
                <a:moveTo>
                  <a:pt x="0" y="0"/>
                </a:moveTo>
                <a:lnTo>
                  <a:pt x="1356121" y="0"/>
                </a:lnTo>
                <a:lnTo>
                  <a:pt x="1937315" y="1507127"/>
                </a:lnTo>
                <a:lnTo>
                  <a:pt x="135612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72000"/>
            </a:srgbClr>
          </a:solidFill>
          <a:ln/>
        </p:spPr>
      </p:sp>
      <p:sp>
        <p:nvSpPr>
          <p:cNvPr id="8" name="Text 4"/>
          <p:cNvSpPr/>
          <p:nvPr/>
        </p:nvSpPr>
        <p:spPr>
          <a:xfrm>
            <a:off x="2242533" y="2107158"/>
            <a:ext cx="2514833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沟通策略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2311749" y="2698609"/>
            <a:ext cx="2156876" cy="264664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客户需求分析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产品优势突出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竞品对比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pic>
        <p:nvPicPr>
          <p:cNvPr id="10" name="Image 2" descr="/www/wwwroot/ppt/cache/2024-5-1-12/7iotLgDEaX/1718597062073 - dOyH1EXIA-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6291" y="4630311"/>
            <a:ext cx="223707" cy="209725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1885247" y="1670321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2" name="Shape 7"/>
          <p:cNvSpPr/>
          <p:nvPr/>
        </p:nvSpPr>
        <p:spPr>
          <a:xfrm>
            <a:off x="3274377" y="1670321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13" name="Shape 8"/>
          <p:cNvSpPr/>
          <p:nvPr/>
        </p:nvSpPr>
        <p:spPr>
          <a:xfrm>
            <a:off x="3274376" y="1692975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3164635" y="4568565"/>
            <a:ext cx="1975363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5" name="Shape 10"/>
          <p:cNvSpPr/>
          <p:nvPr/>
        </p:nvSpPr>
        <p:spPr>
          <a:xfrm>
            <a:off x="4825910" y="1422803"/>
            <a:ext cx="2583087" cy="4019005"/>
          </a:xfrm>
          <a:custGeom>
            <a:avLst/>
            <a:gdLst/>
            <a:ahLst/>
            <a:cxnLst/>
            <a:rect l="l" t="t" r="r" b="b"/>
            <a:pathLst>
              <a:path w="1937315" h="3014254">
                <a:moveTo>
                  <a:pt x="0" y="0"/>
                </a:moveTo>
                <a:lnTo>
                  <a:pt x="1356121" y="0"/>
                </a:lnTo>
                <a:lnTo>
                  <a:pt x="1937315" y="1507127"/>
                </a:lnTo>
                <a:lnTo>
                  <a:pt x="135612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1"/>
          <p:cNvSpPr/>
          <p:nvPr/>
        </p:nvSpPr>
        <p:spPr>
          <a:xfrm>
            <a:off x="4825910" y="2107157"/>
            <a:ext cx="2514833" cy="107390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列表</a:t>
            </a: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项2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4895127" y="2698610"/>
            <a:ext cx="2156876" cy="283490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PPT制作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演讲技巧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互动提问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18" name="Image 3" descr="/www/wwwroot/ppt/cache/2024-5-1-12/7iotLgDEaX/1718597062074 - YbG6gZISVj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9669" y="4630311"/>
            <a:ext cx="223707" cy="209725"/>
          </a:xfrm>
          <a:prstGeom prst="rect">
            <a:avLst/>
          </a:prstGeom>
        </p:spPr>
      </p:pic>
      <p:sp>
        <p:nvSpPr>
          <p:cNvPr id="19" name="Shape 13"/>
          <p:cNvSpPr/>
          <p:nvPr/>
        </p:nvSpPr>
        <p:spPr>
          <a:xfrm>
            <a:off x="4468626" y="1670321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0" name="Shape 14"/>
          <p:cNvSpPr/>
          <p:nvPr/>
        </p:nvSpPr>
        <p:spPr>
          <a:xfrm>
            <a:off x="5857755" y="1670321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1" name="Shape 15"/>
          <p:cNvSpPr/>
          <p:nvPr/>
        </p:nvSpPr>
        <p:spPr>
          <a:xfrm>
            <a:off x="5857755" y="1692975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Text 16"/>
          <p:cNvSpPr/>
          <p:nvPr/>
        </p:nvSpPr>
        <p:spPr>
          <a:xfrm>
            <a:off x="5748012" y="4568565"/>
            <a:ext cx="1660984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23" name="Shape 17"/>
          <p:cNvSpPr/>
          <p:nvPr/>
        </p:nvSpPr>
        <p:spPr>
          <a:xfrm>
            <a:off x="7409287" y="1422803"/>
            <a:ext cx="2583087" cy="4019005"/>
          </a:xfrm>
          <a:custGeom>
            <a:avLst/>
            <a:gdLst/>
            <a:ahLst/>
            <a:cxnLst/>
            <a:rect l="l" t="t" r="r" b="b"/>
            <a:pathLst>
              <a:path w="1937315" h="3014254">
                <a:moveTo>
                  <a:pt x="0" y="0"/>
                </a:moveTo>
                <a:lnTo>
                  <a:pt x="1356121" y="0"/>
                </a:lnTo>
                <a:lnTo>
                  <a:pt x="1937315" y="1507127"/>
                </a:lnTo>
                <a:lnTo>
                  <a:pt x="1356121" y="3014254"/>
                </a:lnTo>
                <a:lnTo>
                  <a:pt x="0" y="3014254"/>
                </a:lnTo>
                <a:lnTo>
                  <a:pt x="0" y="1507127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72000"/>
            </a:srgbClr>
          </a:solidFill>
          <a:ln/>
        </p:spPr>
      </p:sp>
      <p:sp>
        <p:nvSpPr>
          <p:cNvPr id="24" name="Text 18"/>
          <p:cNvSpPr/>
          <p:nvPr/>
        </p:nvSpPr>
        <p:spPr>
          <a:xfrm>
            <a:off x="7409288" y="2107158"/>
            <a:ext cx="2514833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案例分享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5" name="Text 19"/>
          <p:cNvSpPr/>
          <p:nvPr/>
        </p:nvSpPr>
        <p:spPr>
          <a:xfrm>
            <a:off x="7478505" y="2698610"/>
            <a:ext cx="2156876" cy="283490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成功案例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失败案例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客户反馈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26" name="Image 4" descr="/www/wwwroot/ppt/cache/2024-5-1-12/7iotLgDEaX/1718597062076 - SzswSi_Xn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3047" y="4630311"/>
            <a:ext cx="223707" cy="209725"/>
          </a:xfrm>
          <a:prstGeom prst="rect">
            <a:avLst/>
          </a:prstGeom>
        </p:spPr>
      </p:pic>
      <p:sp>
        <p:nvSpPr>
          <p:cNvPr id="27" name="Shape 20"/>
          <p:cNvSpPr/>
          <p:nvPr/>
        </p:nvSpPr>
        <p:spPr>
          <a:xfrm>
            <a:off x="7052003" y="1670321"/>
            <a:ext cx="1778767" cy="444692"/>
          </a:xfrm>
          <a:custGeom>
            <a:avLst/>
            <a:gdLst/>
            <a:ahLst/>
            <a:cxnLst/>
            <a:rect l="l" t="t" r="r" b="b"/>
            <a:pathLst>
              <a:path w="1334075" h="333519">
                <a:moveTo>
                  <a:pt x="166759" y="0"/>
                </a:moveTo>
                <a:lnTo>
                  <a:pt x="1167316" y="0"/>
                </a:lnTo>
                <a:quadBezTo>
                  <a:pt x="1334075" y="0"/>
                  <a:pt x="1334075" y="166759"/>
                </a:quadBezTo>
                <a:lnTo>
                  <a:pt x="1334075" y="166759"/>
                </a:lnTo>
                <a:quadBezTo>
                  <a:pt x="1334075" y="333519"/>
                  <a:pt x="1167316" y="333519"/>
                </a:quadBezTo>
                <a:lnTo>
                  <a:pt x="166759" y="333519"/>
                </a:lnTo>
                <a:quadBezTo>
                  <a:pt x="0" y="333519"/>
                  <a:pt x="0" y="166759"/>
                </a:quadBezTo>
                <a:lnTo>
                  <a:pt x="0" y="166759"/>
                </a:lnTo>
                <a:quadBezTo>
                  <a:pt x="0" y="0"/>
                  <a:pt x="166759" y="0"/>
                </a:quad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8" name="Shape 21"/>
          <p:cNvSpPr/>
          <p:nvPr/>
        </p:nvSpPr>
        <p:spPr>
          <a:xfrm>
            <a:off x="8441133" y="1670321"/>
            <a:ext cx="444692" cy="444692"/>
          </a:xfrm>
          <a:custGeom>
            <a:avLst/>
            <a:gdLst/>
            <a:ahLst/>
            <a:cxnLst/>
            <a:rect l="l" t="t" r="r" b="b"/>
            <a:pathLst>
              <a:path w="333519" h="333519">
                <a:moveTo>
                  <a:pt x="166759" y="0"/>
                </a:moveTo>
                <a:cubicBezTo>
                  <a:pt x="258796" y="0"/>
                  <a:pt x="333519" y="74722"/>
                  <a:pt x="333519" y="166759"/>
                </a:cubicBezTo>
                <a:cubicBezTo>
                  <a:pt x="333519" y="258796"/>
                  <a:pt x="258796" y="333519"/>
                  <a:pt x="166759" y="333519"/>
                </a:cubicBezTo>
                <a:cubicBezTo>
                  <a:pt x="74722" y="333519"/>
                  <a:pt x="0" y="258796"/>
                  <a:pt x="0" y="166759"/>
                </a:cubicBezTo>
                <a:cubicBezTo>
                  <a:pt x="0" y="74722"/>
                  <a:pt x="74722" y="0"/>
                  <a:pt x="166759" y="0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29" name="Shape 22"/>
          <p:cNvSpPr/>
          <p:nvPr/>
        </p:nvSpPr>
        <p:spPr>
          <a:xfrm>
            <a:off x="8441132" y="1692975"/>
            <a:ext cx="386133" cy="386133"/>
          </a:xfrm>
          <a:custGeom>
            <a:avLst/>
            <a:gdLst/>
            <a:ahLst/>
            <a:cxnLst/>
            <a:rect l="l" t="t" r="r" b="b"/>
            <a:pathLst>
              <a:path w="289600" h="289600">
                <a:moveTo>
                  <a:pt x="144800" y="0"/>
                </a:moveTo>
                <a:cubicBezTo>
                  <a:pt x="224718" y="0"/>
                  <a:pt x="289600" y="64883"/>
                  <a:pt x="289600" y="144800"/>
                </a:cubicBezTo>
                <a:cubicBezTo>
                  <a:pt x="289600" y="224718"/>
                  <a:pt x="224718" y="289600"/>
                  <a:pt x="144800" y="289600"/>
                </a:cubicBezTo>
                <a:cubicBezTo>
                  <a:pt x="64883" y="289600"/>
                  <a:pt x="0" y="224718"/>
                  <a:pt x="0" y="144800"/>
                </a:cubicBezTo>
                <a:cubicBezTo>
                  <a:pt x="0" y="64883"/>
                  <a:pt x="64883" y="0"/>
                  <a:pt x="144800" y="0"/>
                </a:cubicBezTo>
                <a:close/>
              </a:path>
            </a:pathLst>
          </a:custGeom>
          <a:solidFill>
            <a:srgbClr val="003958">
              <a:alpha val="75000"/>
            </a:srgbClr>
          </a:solidFill>
          <a:ln/>
        </p:spPr>
      </p:sp>
      <p:sp>
        <p:nvSpPr>
          <p:cNvPr id="30" name="Text 23"/>
          <p:cNvSpPr/>
          <p:nvPr/>
        </p:nvSpPr>
        <p:spPr>
          <a:xfrm>
            <a:off x="8331391" y="4568565"/>
            <a:ext cx="1975363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常见问题解答</a:t>
            </a:r>
            <a:endParaRPr lang="en-US" sz="2000" dirty="0"/>
          </a:p>
        </p:txBody>
      </p:sp>
      <p:pic>
        <p:nvPicPr>
          <p:cNvPr id="3" name="Image 0" descr="/www/wwwroot/ppt/cache/2024-5-1-12/7iotLgDEaX/1718597062079 - xK-7Goui-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81 - wJD12bGlA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367814" y="2165773"/>
            <a:ext cx="2669169" cy="3405632"/>
          </a:xfrm>
          <a:custGeom>
            <a:avLst/>
            <a:gdLst/>
            <a:ahLst/>
            <a:cxnLst/>
            <a:rect l="l" t="t" r="r" b="b"/>
            <a:pathLst>
              <a:path w="2001877" h="2554224">
                <a:moveTo>
                  <a:pt x="158537" y="0"/>
                </a:moveTo>
                <a:lnTo>
                  <a:pt x="1843341" y="0"/>
                </a:lnTo>
                <a:quadBezTo>
                  <a:pt x="2001877" y="0"/>
                  <a:pt x="2001877" y="158537"/>
                </a:quadBezTo>
                <a:lnTo>
                  <a:pt x="2001877" y="2395687"/>
                </a:lnTo>
                <a:quadBezTo>
                  <a:pt x="2001877" y="2554224"/>
                  <a:pt x="1843341" y="2554224"/>
                </a:quadBezTo>
                <a:lnTo>
                  <a:pt x="158537" y="2554224"/>
                </a:lnTo>
                <a:quadBezTo>
                  <a:pt x="0" y="2554224"/>
                  <a:pt x="0" y="2395687"/>
                </a:quadBezTo>
                <a:lnTo>
                  <a:pt x="0" y="158537"/>
                </a:lnTo>
                <a:quadBezTo>
                  <a:pt x="0" y="0"/>
                  <a:pt x="158537" y="0"/>
                </a:quadBez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1124959" y="1567125"/>
            <a:ext cx="3063876" cy="838425"/>
          </a:xfrm>
          <a:custGeom>
            <a:avLst/>
            <a:gdLst/>
            <a:ahLst/>
            <a:cxnLst/>
            <a:rect l="l" t="t" r="r" b="b"/>
            <a:pathLst>
              <a:path w="2297907" h="628819">
                <a:moveTo>
                  <a:pt x="176283" y="0"/>
                </a:moveTo>
                <a:lnTo>
                  <a:pt x="2121624" y="0"/>
                </a:lnTo>
                <a:quadBezTo>
                  <a:pt x="2297907" y="0"/>
                  <a:pt x="2297907" y="176283"/>
                </a:quadBezTo>
                <a:lnTo>
                  <a:pt x="2297907" y="452536"/>
                </a:lnTo>
                <a:quadBezTo>
                  <a:pt x="2297907" y="628819"/>
                  <a:pt x="2121624" y="628819"/>
                </a:quadBezTo>
                <a:lnTo>
                  <a:pt x="176283" y="628819"/>
                </a:lnTo>
                <a:quadBezTo>
                  <a:pt x="0" y="628819"/>
                  <a:pt x="0" y="452536"/>
                </a:quadBezTo>
                <a:lnTo>
                  <a:pt x="0" y="176283"/>
                </a:lnTo>
                <a:quadBezTo>
                  <a:pt x="0" y="0"/>
                  <a:pt x="176283" y="0"/>
                </a:quadBezTo>
                <a:close/>
              </a:path>
            </a:pathLst>
          </a:custGeom>
          <a:solidFill>
            <a:srgbClr val="003958">
              <a:alpha val="80000"/>
            </a:srgbClr>
          </a:solidFill>
          <a:ln/>
        </p:spPr>
      </p:sp>
      <p:sp>
        <p:nvSpPr>
          <p:cNvPr id="9" name="Text 5"/>
          <p:cNvSpPr/>
          <p:nvPr/>
        </p:nvSpPr>
        <p:spPr>
          <a:xfrm>
            <a:off x="1586579" y="1466766"/>
            <a:ext cx="2522653" cy="93591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客户疑问</a:t>
            </a: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541625" y="2405549"/>
            <a:ext cx="2332799" cy="339614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保险产品收益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保险期限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退保问题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 rot="2700000">
            <a:off x="872884" y="1637815"/>
            <a:ext cx="717589" cy="717589"/>
          </a:xfrm>
          <a:custGeom>
            <a:avLst/>
            <a:gdLst/>
            <a:ahLst/>
            <a:cxnLst/>
            <a:rect l="l" t="t" r="r" b="b"/>
            <a:pathLst>
              <a:path w="538192" h="538192">
                <a:moveTo>
                  <a:pt x="67274" y="0"/>
                </a:moveTo>
                <a:lnTo>
                  <a:pt x="470918" y="0"/>
                </a:lnTo>
                <a:quadBezTo>
                  <a:pt x="538192" y="0"/>
                  <a:pt x="538192" y="67274"/>
                </a:quadBezTo>
                <a:lnTo>
                  <a:pt x="538192" y="470918"/>
                </a:lnTo>
                <a:quadBezTo>
                  <a:pt x="538192" y="538192"/>
                  <a:pt x="470918" y="538192"/>
                </a:quadBezTo>
                <a:lnTo>
                  <a:pt x="67274" y="538192"/>
                </a:lnTo>
                <a:quadBezTo>
                  <a:pt x="0" y="538192"/>
                  <a:pt x="0" y="470918"/>
                </a:quadBezTo>
                <a:lnTo>
                  <a:pt x="0" y="67274"/>
                </a:lnTo>
                <a:quadBezTo>
                  <a:pt x="0" y="0"/>
                  <a:pt x="67274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718931" y="1642342"/>
            <a:ext cx="1009240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4903494" y="2165773"/>
            <a:ext cx="2669169" cy="3405632"/>
          </a:xfrm>
          <a:custGeom>
            <a:avLst/>
            <a:gdLst/>
            <a:ahLst/>
            <a:cxnLst/>
            <a:rect l="l" t="t" r="r" b="b"/>
            <a:pathLst>
              <a:path w="2001877" h="2554224">
                <a:moveTo>
                  <a:pt x="158537" y="0"/>
                </a:moveTo>
                <a:lnTo>
                  <a:pt x="1843341" y="0"/>
                </a:lnTo>
                <a:quadBezTo>
                  <a:pt x="2001877" y="0"/>
                  <a:pt x="2001877" y="158537"/>
                </a:quadBezTo>
                <a:lnTo>
                  <a:pt x="2001877" y="2395687"/>
                </a:lnTo>
                <a:quadBezTo>
                  <a:pt x="2001877" y="2554224"/>
                  <a:pt x="1843341" y="2554224"/>
                </a:quadBezTo>
                <a:lnTo>
                  <a:pt x="158537" y="2554224"/>
                </a:lnTo>
                <a:quadBezTo>
                  <a:pt x="0" y="2554224"/>
                  <a:pt x="0" y="2395687"/>
                </a:quadBezTo>
                <a:lnTo>
                  <a:pt x="0" y="158537"/>
                </a:lnTo>
                <a:quadBezTo>
                  <a:pt x="0" y="0"/>
                  <a:pt x="158537" y="0"/>
                </a:quadBez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>
            <a:off x="4660639" y="1567125"/>
            <a:ext cx="3063876" cy="838425"/>
          </a:xfrm>
          <a:custGeom>
            <a:avLst/>
            <a:gdLst/>
            <a:ahLst/>
            <a:cxnLst/>
            <a:rect l="l" t="t" r="r" b="b"/>
            <a:pathLst>
              <a:path w="2297907" h="628819">
                <a:moveTo>
                  <a:pt x="176283" y="0"/>
                </a:moveTo>
                <a:lnTo>
                  <a:pt x="2121624" y="0"/>
                </a:lnTo>
                <a:quadBezTo>
                  <a:pt x="2297907" y="0"/>
                  <a:pt x="2297907" y="176283"/>
                </a:quadBezTo>
                <a:lnTo>
                  <a:pt x="2297907" y="452536"/>
                </a:lnTo>
                <a:quadBezTo>
                  <a:pt x="2297907" y="628819"/>
                  <a:pt x="2121624" y="628819"/>
                </a:quadBezTo>
                <a:lnTo>
                  <a:pt x="176283" y="628819"/>
                </a:lnTo>
                <a:quadBezTo>
                  <a:pt x="0" y="628819"/>
                  <a:pt x="0" y="452536"/>
                </a:quadBezTo>
                <a:lnTo>
                  <a:pt x="0" y="176283"/>
                </a:lnTo>
                <a:quadBezTo>
                  <a:pt x="0" y="0"/>
                  <a:pt x="176283" y="0"/>
                </a:quadBezTo>
                <a:close/>
              </a:path>
            </a:pathLst>
          </a:custGeom>
          <a:solidFill>
            <a:srgbClr val="003958">
              <a:alpha val="80000"/>
            </a:srgbClr>
          </a:solidFill>
          <a:ln/>
        </p:spPr>
      </p:sp>
      <p:sp>
        <p:nvSpPr>
          <p:cNvPr id="15" name="Text 11"/>
          <p:cNvSpPr/>
          <p:nvPr/>
        </p:nvSpPr>
        <p:spPr>
          <a:xfrm>
            <a:off x="5122259" y="1466766"/>
            <a:ext cx="2522653" cy="93591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应对策略</a:t>
            </a: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16" name="Text 12"/>
          <p:cNvSpPr/>
          <p:nvPr/>
        </p:nvSpPr>
        <p:spPr>
          <a:xfrm>
            <a:off x="5077305" y="2405549"/>
            <a:ext cx="2332799" cy="339614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准确解答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引导思考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提供资料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 rot="2700000">
            <a:off x="4408564" y="1637815"/>
            <a:ext cx="717589" cy="717589"/>
          </a:xfrm>
          <a:custGeom>
            <a:avLst/>
            <a:gdLst/>
            <a:ahLst/>
            <a:cxnLst/>
            <a:rect l="l" t="t" r="r" b="b"/>
            <a:pathLst>
              <a:path w="538192" h="538192">
                <a:moveTo>
                  <a:pt x="67274" y="0"/>
                </a:moveTo>
                <a:lnTo>
                  <a:pt x="470918" y="0"/>
                </a:lnTo>
                <a:quadBezTo>
                  <a:pt x="538192" y="0"/>
                  <a:pt x="538192" y="67274"/>
                </a:quadBezTo>
                <a:lnTo>
                  <a:pt x="538192" y="470918"/>
                </a:lnTo>
                <a:quadBezTo>
                  <a:pt x="538192" y="538192"/>
                  <a:pt x="470918" y="538192"/>
                </a:quadBezTo>
                <a:lnTo>
                  <a:pt x="67274" y="538192"/>
                </a:lnTo>
                <a:quadBezTo>
                  <a:pt x="0" y="538192"/>
                  <a:pt x="0" y="470918"/>
                </a:quadBezTo>
                <a:lnTo>
                  <a:pt x="0" y="67274"/>
                </a:lnTo>
                <a:quadBezTo>
                  <a:pt x="0" y="0"/>
                  <a:pt x="67274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4"/>
          <p:cNvSpPr/>
          <p:nvPr/>
        </p:nvSpPr>
        <p:spPr>
          <a:xfrm>
            <a:off x="4254611" y="1642342"/>
            <a:ext cx="1009240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9" name="Shape 15"/>
          <p:cNvSpPr/>
          <p:nvPr/>
        </p:nvSpPr>
        <p:spPr>
          <a:xfrm>
            <a:off x="8524969" y="2165773"/>
            <a:ext cx="2669169" cy="3405632"/>
          </a:xfrm>
          <a:custGeom>
            <a:avLst/>
            <a:gdLst/>
            <a:ahLst/>
            <a:cxnLst/>
            <a:rect l="l" t="t" r="r" b="b"/>
            <a:pathLst>
              <a:path w="2001877" h="2554224">
                <a:moveTo>
                  <a:pt x="158537" y="0"/>
                </a:moveTo>
                <a:lnTo>
                  <a:pt x="1843341" y="0"/>
                </a:lnTo>
                <a:quadBezTo>
                  <a:pt x="2001877" y="0"/>
                  <a:pt x="2001877" y="158537"/>
                </a:quadBezTo>
                <a:lnTo>
                  <a:pt x="2001877" y="2395687"/>
                </a:lnTo>
                <a:quadBezTo>
                  <a:pt x="2001877" y="2554224"/>
                  <a:pt x="1843341" y="2554224"/>
                </a:quadBezTo>
                <a:lnTo>
                  <a:pt x="158537" y="2554224"/>
                </a:lnTo>
                <a:quadBezTo>
                  <a:pt x="0" y="2554224"/>
                  <a:pt x="0" y="2395687"/>
                </a:quadBezTo>
                <a:lnTo>
                  <a:pt x="0" y="158537"/>
                </a:lnTo>
                <a:quadBezTo>
                  <a:pt x="0" y="0"/>
                  <a:pt x="158537" y="0"/>
                </a:quadBez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20" name="Shape 16"/>
          <p:cNvSpPr/>
          <p:nvPr/>
        </p:nvSpPr>
        <p:spPr>
          <a:xfrm>
            <a:off x="8282115" y="1567125"/>
            <a:ext cx="3063876" cy="838425"/>
          </a:xfrm>
          <a:custGeom>
            <a:avLst/>
            <a:gdLst/>
            <a:ahLst/>
            <a:cxnLst/>
            <a:rect l="l" t="t" r="r" b="b"/>
            <a:pathLst>
              <a:path w="2297907" h="628819">
                <a:moveTo>
                  <a:pt x="176283" y="0"/>
                </a:moveTo>
                <a:lnTo>
                  <a:pt x="2121624" y="0"/>
                </a:lnTo>
                <a:quadBezTo>
                  <a:pt x="2297907" y="0"/>
                  <a:pt x="2297907" y="176283"/>
                </a:quadBezTo>
                <a:lnTo>
                  <a:pt x="2297907" y="452536"/>
                </a:lnTo>
                <a:quadBezTo>
                  <a:pt x="2297907" y="628819"/>
                  <a:pt x="2121624" y="628819"/>
                </a:quadBezTo>
                <a:lnTo>
                  <a:pt x="176283" y="628819"/>
                </a:lnTo>
                <a:quadBezTo>
                  <a:pt x="0" y="628819"/>
                  <a:pt x="0" y="452536"/>
                </a:quadBezTo>
                <a:lnTo>
                  <a:pt x="0" y="176283"/>
                </a:lnTo>
                <a:quadBezTo>
                  <a:pt x="0" y="0"/>
                  <a:pt x="176283" y="0"/>
                </a:quadBezTo>
                <a:close/>
              </a:path>
            </a:pathLst>
          </a:custGeom>
          <a:solidFill>
            <a:srgbClr val="003958">
              <a:alpha val="80000"/>
            </a:srgbClr>
          </a:solidFill>
          <a:ln/>
        </p:spPr>
      </p:sp>
      <p:sp>
        <p:nvSpPr>
          <p:cNvPr id="21" name="Text 17"/>
          <p:cNvSpPr/>
          <p:nvPr/>
        </p:nvSpPr>
        <p:spPr>
          <a:xfrm>
            <a:off x="8743734" y="1466766"/>
            <a:ext cx="2522653" cy="93591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异议处理</a:t>
            </a: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22" name="Text 18"/>
          <p:cNvSpPr/>
          <p:nvPr/>
        </p:nvSpPr>
        <p:spPr>
          <a:xfrm>
            <a:off x="8698779" y="2405549"/>
            <a:ext cx="2332799" cy="339614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异议类型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处理方法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跟进方案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3" name="Shape 19"/>
          <p:cNvSpPr/>
          <p:nvPr/>
        </p:nvSpPr>
        <p:spPr>
          <a:xfrm rot="2700000">
            <a:off x="8030040" y="1637815"/>
            <a:ext cx="717589" cy="717589"/>
          </a:xfrm>
          <a:custGeom>
            <a:avLst/>
            <a:gdLst/>
            <a:ahLst/>
            <a:cxnLst/>
            <a:rect l="l" t="t" r="r" b="b"/>
            <a:pathLst>
              <a:path w="538192" h="538192">
                <a:moveTo>
                  <a:pt x="67274" y="0"/>
                </a:moveTo>
                <a:lnTo>
                  <a:pt x="470918" y="0"/>
                </a:lnTo>
                <a:quadBezTo>
                  <a:pt x="538192" y="0"/>
                  <a:pt x="538192" y="67274"/>
                </a:quadBezTo>
                <a:lnTo>
                  <a:pt x="538192" y="470918"/>
                </a:lnTo>
                <a:quadBezTo>
                  <a:pt x="538192" y="538192"/>
                  <a:pt x="470918" y="538192"/>
                </a:quadBezTo>
                <a:lnTo>
                  <a:pt x="67274" y="538192"/>
                </a:lnTo>
                <a:quadBezTo>
                  <a:pt x="0" y="538192"/>
                  <a:pt x="0" y="470918"/>
                </a:quadBezTo>
                <a:lnTo>
                  <a:pt x="0" y="67274"/>
                </a:lnTo>
                <a:quadBezTo>
                  <a:pt x="0" y="0"/>
                  <a:pt x="67274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4" name="Text 20"/>
          <p:cNvSpPr/>
          <p:nvPr/>
        </p:nvSpPr>
        <p:spPr>
          <a:xfrm>
            <a:off x="7876085" y="1642342"/>
            <a:ext cx="1009240" cy="78074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课后作业</a:t>
            </a:r>
            <a:endParaRPr lang="en-US" sz="2000" dirty="0"/>
          </a:p>
        </p:txBody>
      </p:sp>
      <p:pic>
        <p:nvPicPr>
          <p:cNvPr id="3" name="Image 0" descr="/www/wwwroot/ppt/cache/2024-5-1-12/7iotLgDEaX/1718597062083 - 9zpMp112L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85 - kDwQKh9L0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467127" y="652026"/>
            <a:ext cx="5063920" cy="61198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学习资料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3467127" y="1383546"/>
            <a:ext cx="5257747" cy="15340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保险知识手册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销售技巧指南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产品说明书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7010249" y="3689866"/>
            <a:ext cx="4395291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实战演练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7010250" y="4873752"/>
            <a:ext cx="3997921" cy="215477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模拟销售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角色扮演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销售复盘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 flipH="1">
            <a:off x="5252356" y="2418216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5113565" y="2574105"/>
            <a:ext cx="1398091" cy="8482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3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 flipV="1">
            <a:off x="5889737" y="3525850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0"/>
          <p:cNvSpPr/>
          <p:nvPr/>
        </p:nvSpPr>
        <p:spPr>
          <a:xfrm>
            <a:off x="5750948" y="3689866"/>
            <a:ext cx="1398091" cy="8482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3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3567251" y="1334777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6" name="Shape 12"/>
          <p:cNvSpPr/>
          <p:nvPr/>
        </p:nvSpPr>
        <p:spPr>
          <a:xfrm>
            <a:off x="6596835" y="4787145"/>
            <a:ext cx="5029200" cy="0"/>
          </a:xfrm>
          <a:custGeom>
            <a:avLst/>
            <a:gdLst/>
            <a:ahLst/>
            <a:cxnLst/>
            <a:rect l="l" t="t" r="r" b="b"/>
            <a:pathLst>
              <a:path w="3771900">
                <a:moveTo>
                  <a:pt x="0" y="0"/>
                </a:moveTo>
                <a:lnTo>
                  <a:pt x="377190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arrow"/>
          </a:ln>
        </p:spPr>
      </p:sp>
      <p:sp>
        <p:nvSpPr>
          <p:cNvPr id="17" name="Shape 13"/>
          <p:cNvSpPr/>
          <p:nvPr/>
        </p:nvSpPr>
        <p:spPr>
          <a:xfrm rot="2700000">
            <a:off x="-975031" y="-33176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8" name="Shape 14"/>
          <p:cNvSpPr/>
          <p:nvPr/>
        </p:nvSpPr>
        <p:spPr>
          <a:xfrm rot="2700000">
            <a:off x="172611" y="-65688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9" name="Shape 15"/>
          <p:cNvSpPr/>
          <p:nvPr/>
        </p:nvSpPr>
        <p:spPr>
          <a:xfrm rot="2700000">
            <a:off x="10993976" y="5835359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20" name="Shape 16"/>
          <p:cNvSpPr/>
          <p:nvPr/>
        </p:nvSpPr>
        <p:spPr>
          <a:xfrm flipH="1" flipV="1">
            <a:off x="4420312" y="3525850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1" name="Text 17"/>
          <p:cNvSpPr/>
          <p:nvPr/>
        </p:nvSpPr>
        <p:spPr>
          <a:xfrm>
            <a:off x="984116" y="3781306"/>
            <a:ext cx="3372517" cy="10369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考核评估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2" name="Text 18"/>
          <p:cNvSpPr/>
          <p:nvPr/>
        </p:nvSpPr>
        <p:spPr>
          <a:xfrm>
            <a:off x="1116196" y="4873753"/>
            <a:ext cx="4424627" cy="184443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销售业绩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客户满意度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培训效果反馈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3" name="Shape 19"/>
          <p:cNvSpPr/>
          <p:nvPr/>
        </p:nvSpPr>
        <p:spPr>
          <a:xfrm>
            <a:off x="1116196" y="4777232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24" name="Text 20"/>
          <p:cNvSpPr/>
          <p:nvPr/>
        </p:nvSpPr>
        <p:spPr>
          <a:xfrm>
            <a:off x="4420311" y="3677674"/>
            <a:ext cx="1058096" cy="8482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3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风险评估与规划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2088 - c7CEWvl-m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2089 - -EegWFkrhq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风险识别</a:t>
            </a:r>
            <a:endParaRPr lang="en-US" sz="2000" dirty="0"/>
          </a:p>
        </p:txBody>
      </p:sp>
      <p:pic>
        <p:nvPicPr>
          <p:cNvPr id="3" name="Image 0" descr="/www/wwwroot/ppt/cache/2024-5-1-12/7iotLgDEaX/1718597062091 - I2uau4PHc_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93 - RVVRrrHwi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435072" y="1416723"/>
            <a:ext cx="9045985" cy="1531076"/>
          </a:xfrm>
          <a:custGeom>
            <a:avLst/>
            <a:gdLst/>
            <a:ahLst/>
            <a:cxnLst/>
            <a:rect l="l" t="t" r="r" b="b"/>
            <a:pathLst>
              <a:path w="6784489" h="1148307">
                <a:moveTo>
                  <a:pt x="0" y="0"/>
                </a:moveTo>
                <a:lnTo>
                  <a:pt x="6784489" y="0"/>
                </a:lnTo>
                <a:lnTo>
                  <a:pt x="6784489" y="1148307"/>
                </a:lnTo>
                <a:lnTo>
                  <a:pt x="0" y="1148307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1602172" y="1027339"/>
            <a:ext cx="2744395" cy="516367"/>
          </a:xfrm>
          <a:custGeom>
            <a:avLst/>
            <a:gdLst/>
            <a:ahLst/>
            <a:cxnLst/>
            <a:rect l="l" t="t" r="r" b="b"/>
            <a:pathLst>
              <a:path w="2058296" h="387275">
                <a:moveTo>
                  <a:pt x="193638" y="0"/>
                </a:moveTo>
                <a:lnTo>
                  <a:pt x="1864659" y="0"/>
                </a:lnTo>
                <a:quadBezTo>
                  <a:pt x="2058296" y="0"/>
                  <a:pt x="2058296" y="193638"/>
                </a:quadBezTo>
                <a:lnTo>
                  <a:pt x="2058296" y="193638"/>
                </a:lnTo>
                <a:quadBezTo>
                  <a:pt x="2058296" y="387275"/>
                  <a:pt x="1864659" y="387275"/>
                </a:quadBezTo>
                <a:lnTo>
                  <a:pt x="193638" y="387275"/>
                </a:lnTo>
                <a:quadBezTo>
                  <a:pt x="0" y="387275"/>
                  <a:pt x="0" y="193638"/>
                </a:quadBezTo>
                <a:lnTo>
                  <a:pt x="0" y="193638"/>
                </a:lnTo>
                <a:quadBezTo>
                  <a:pt x="0" y="0"/>
                  <a:pt x="19363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1721942" y="1545718"/>
            <a:ext cx="8524599" cy="142073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分析客户可能面临的风险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797686" y="1031641"/>
            <a:ext cx="2402137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435072" y="3996167"/>
            <a:ext cx="9045985" cy="1632971"/>
          </a:xfrm>
          <a:custGeom>
            <a:avLst/>
            <a:gdLst/>
            <a:ahLst/>
            <a:cxnLst/>
            <a:rect l="l" t="t" r="r" b="b"/>
            <a:pathLst>
              <a:path w="6784489" h="1224728">
                <a:moveTo>
                  <a:pt x="0" y="0"/>
                </a:moveTo>
                <a:lnTo>
                  <a:pt x="6784489" y="0"/>
                </a:lnTo>
                <a:lnTo>
                  <a:pt x="6784489" y="1224728"/>
                </a:lnTo>
                <a:lnTo>
                  <a:pt x="0" y="1224728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7459113" y="3606783"/>
            <a:ext cx="2744395" cy="516367"/>
          </a:xfrm>
          <a:custGeom>
            <a:avLst/>
            <a:gdLst/>
            <a:ahLst/>
            <a:cxnLst/>
            <a:rect l="l" t="t" r="r" b="b"/>
            <a:pathLst>
              <a:path w="2058296" h="387275">
                <a:moveTo>
                  <a:pt x="193638" y="0"/>
                </a:moveTo>
                <a:lnTo>
                  <a:pt x="1864659" y="0"/>
                </a:lnTo>
                <a:quadBezTo>
                  <a:pt x="2058296" y="0"/>
                  <a:pt x="2058296" y="193638"/>
                </a:quadBezTo>
                <a:lnTo>
                  <a:pt x="2058296" y="193638"/>
                </a:lnTo>
                <a:quadBezTo>
                  <a:pt x="2058296" y="387275"/>
                  <a:pt x="1864659" y="387275"/>
                </a:quadBezTo>
                <a:lnTo>
                  <a:pt x="193638" y="387275"/>
                </a:lnTo>
                <a:quadBezTo>
                  <a:pt x="0" y="387275"/>
                  <a:pt x="0" y="193638"/>
                </a:quadBezTo>
                <a:lnTo>
                  <a:pt x="0" y="193638"/>
                </a:lnTo>
                <a:quadBezTo>
                  <a:pt x="0" y="0"/>
                  <a:pt x="19363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1602172" y="4123151"/>
            <a:ext cx="8539181" cy="142073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了解客户的担忧和需求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7630244" y="3611087"/>
            <a:ext cx="2402137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风险评估</a:t>
            </a:r>
            <a:endParaRPr lang="en-US" sz="2000" dirty="0"/>
          </a:p>
        </p:txBody>
      </p:sp>
      <p:pic>
        <p:nvPicPr>
          <p:cNvPr id="3" name="Image 0" descr="/www/wwwroot/ppt/cache/2024-5-1-12/7iotLgDEaX/1718597062095 - iX0C-9syL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96 - vdvyEOGiC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909233" y="2479365"/>
            <a:ext cx="3212951" cy="602428"/>
          </a:xfrm>
          <a:custGeom>
            <a:avLst/>
            <a:gdLst/>
            <a:ahLst/>
            <a:cxnLst/>
            <a:rect l="l" t="t" r="r" b="b"/>
            <a:pathLst>
              <a:path w="2409713" h="451821">
                <a:moveTo>
                  <a:pt x="0" y="0"/>
                </a:moveTo>
                <a:lnTo>
                  <a:pt x="2409713" y="0"/>
                </a:lnTo>
                <a:lnTo>
                  <a:pt x="2409713" y="451821"/>
                </a:lnTo>
                <a:lnTo>
                  <a:pt x="0" y="4518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2909233" y="3212133"/>
            <a:ext cx="3212951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评估客户现有风险的程度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1" y="6057131"/>
            <a:ext cx="12249375" cy="0"/>
          </a:xfrm>
          <a:custGeom>
            <a:avLst/>
            <a:gdLst/>
            <a:ahLst/>
            <a:cxnLst/>
            <a:rect l="l" t="t" r="r" b="b"/>
            <a:pathLst>
              <a:path w="9187031">
                <a:moveTo>
                  <a:pt x="0" y="0"/>
                </a:moveTo>
                <a:lnTo>
                  <a:pt x="9187031" y="0"/>
                </a:lnTo>
              </a:path>
            </a:pathLst>
          </a:custGeom>
          <a:noFill/>
          <a:ln w="7620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0" name="Text 6"/>
          <p:cNvSpPr/>
          <p:nvPr/>
        </p:nvSpPr>
        <p:spPr>
          <a:xfrm>
            <a:off x="3152546" y="2472193"/>
            <a:ext cx="2741673" cy="64577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6122182" y="1874546"/>
            <a:ext cx="3212951" cy="602428"/>
          </a:xfrm>
          <a:custGeom>
            <a:avLst/>
            <a:gdLst/>
            <a:ahLst/>
            <a:cxnLst/>
            <a:rect l="l" t="t" r="r" b="b"/>
            <a:pathLst>
              <a:path w="2409713" h="451821">
                <a:moveTo>
                  <a:pt x="0" y="0"/>
                </a:moveTo>
                <a:lnTo>
                  <a:pt x="2409713" y="0"/>
                </a:lnTo>
                <a:lnTo>
                  <a:pt x="2409713" y="451821"/>
                </a:lnTo>
                <a:lnTo>
                  <a:pt x="0" y="4518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6122182" y="2504997"/>
            <a:ext cx="3212951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分析风险可能带来的影响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6339840" y="1867373"/>
            <a:ext cx="2872515" cy="64577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产品策略（Product）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1/nTcJGfbO5G/1718596648014 - EJBCubmL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1/nTcJGfbO5G/1718596648015 - 4FyG-QoU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风险规划</a:t>
            </a:r>
            <a:endParaRPr lang="en-US" sz="2000" dirty="0"/>
          </a:p>
        </p:txBody>
      </p:sp>
      <p:pic>
        <p:nvPicPr>
          <p:cNvPr id="3" name="Image 0" descr="/www/wwwroot/ppt/cache/2024-5-1-12/7iotLgDEaX/1718597062098 - vQ9P3wXge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099 - Bz7-yG3jz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13135" y="-7337"/>
            <a:ext cx="4714240" cy="5238044"/>
          </a:xfrm>
          <a:custGeom>
            <a:avLst/>
            <a:gdLst/>
            <a:ahLst/>
            <a:cxnLst/>
            <a:rect l="l" t="t" r="r" b="b"/>
            <a:pathLst>
              <a:path w="3535680" h="3928533">
                <a:moveTo>
                  <a:pt x="3535680" y="0"/>
                </a:moveTo>
                <a:quadBezTo>
                  <a:pt x="3691467" y="3705013"/>
                  <a:pt x="0" y="3928533"/>
                </a:quadBezTo>
              </a:path>
            </a:pathLst>
          </a:custGeom>
          <a:noFill/>
          <a:ln w="123825">
            <a:solidFill>
              <a:srgbClr val="003958"/>
            </a:solidFill>
            <a:prstDash val="solid"/>
            <a:headEnd type="none"/>
            <a:tailEnd type="arrow"/>
          </a:ln>
        </p:spPr>
      </p:sp>
      <p:sp>
        <p:nvSpPr>
          <p:cNvPr id="8" name="Shape 4"/>
          <p:cNvSpPr/>
          <p:nvPr/>
        </p:nvSpPr>
        <p:spPr>
          <a:xfrm>
            <a:off x="3960259" y="1893485"/>
            <a:ext cx="1056640" cy="105664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396240" y="0"/>
                </a:moveTo>
                <a:cubicBezTo>
                  <a:pt x="614931" y="0"/>
                  <a:pt x="792480" y="177549"/>
                  <a:pt x="792480" y="396240"/>
                </a:cubicBezTo>
                <a:cubicBezTo>
                  <a:pt x="792480" y="614931"/>
                  <a:pt x="614931" y="792480"/>
                  <a:pt x="396240" y="792480"/>
                </a:cubicBezTo>
                <a:cubicBezTo>
                  <a:pt x="177549" y="792480"/>
                  <a:pt x="0" y="614931"/>
                  <a:pt x="0" y="396240"/>
                </a:cubicBezTo>
                <a:cubicBezTo>
                  <a:pt x="0" y="177549"/>
                  <a:pt x="177549" y="0"/>
                  <a:pt x="39624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5016900" y="2098718"/>
            <a:ext cx="5583153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根据风险评估结果，为客户制定风险规划方案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3577520" y="2098718"/>
            <a:ext cx="1822117" cy="71322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2771539" y="3742605"/>
            <a:ext cx="1056640" cy="105664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396240" y="0"/>
                </a:moveTo>
                <a:cubicBezTo>
                  <a:pt x="614931" y="0"/>
                  <a:pt x="792480" y="177549"/>
                  <a:pt x="792480" y="396240"/>
                </a:cubicBezTo>
                <a:cubicBezTo>
                  <a:pt x="792480" y="614931"/>
                  <a:pt x="614931" y="792480"/>
                  <a:pt x="396240" y="792480"/>
                </a:cubicBezTo>
                <a:cubicBezTo>
                  <a:pt x="177549" y="792480"/>
                  <a:pt x="0" y="614931"/>
                  <a:pt x="0" y="396240"/>
                </a:cubicBezTo>
                <a:cubicBezTo>
                  <a:pt x="0" y="177549"/>
                  <a:pt x="177549" y="0"/>
                  <a:pt x="39624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2388800" y="3947838"/>
            <a:ext cx="1822117" cy="71322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4117176" y="4116494"/>
            <a:ext cx="6009873" cy="192766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选择合适的保险产品进行风险转移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方案呈现</a:t>
            </a:r>
            <a:endParaRPr lang="en-US" sz="2000" dirty="0"/>
          </a:p>
        </p:txBody>
      </p:sp>
      <p:pic>
        <p:nvPicPr>
          <p:cNvPr id="3" name="Image 0" descr="/www/wwwroot/ppt/cache/2024-5-1-12/7iotLgDEaX/1718597062101 - kEeTKqOXN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02 - Z-9PCn_AZJ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2833" y="728713"/>
            <a:ext cx="3576320" cy="778577"/>
          </a:xfrm>
          <a:custGeom>
            <a:avLst/>
            <a:gdLst/>
            <a:ahLst/>
            <a:cxnLst/>
            <a:rect l="l" t="t" r="r" b="b"/>
            <a:pathLst>
              <a:path w="2682240" h="583933">
                <a:moveTo>
                  <a:pt x="0" y="0"/>
                </a:moveTo>
                <a:lnTo>
                  <a:pt x="2682240" y="0"/>
                </a:lnTo>
                <a:lnTo>
                  <a:pt x="2682240" y="583933"/>
                </a:lnTo>
                <a:lnTo>
                  <a:pt x="0" y="583933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4"/>
          <p:cNvSpPr/>
          <p:nvPr/>
        </p:nvSpPr>
        <p:spPr>
          <a:xfrm>
            <a:off x="0" y="5234053"/>
            <a:ext cx="12192000" cy="924976"/>
          </a:xfrm>
          <a:custGeom>
            <a:avLst/>
            <a:gdLst/>
            <a:ahLst/>
            <a:cxnLst/>
            <a:rect l="l" t="t" r="r" b="b"/>
            <a:pathLst>
              <a:path w="9144000" h="693732">
                <a:moveTo>
                  <a:pt x="0" y="0"/>
                </a:moveTo>
                <a:lnTo>
                  <a:pt x="9144000" y="0"/>
                </a:lnTo>
                <a:lnTo>
                  <a:pt x="9144000" y="693732"/>
                </a:lnTo>
                <a:lnTo>
                  <a:pt x="0" y="693732"/>
                </a:lnTo>
                <a:close/>
              </a:path>
            </a:pathLst>
          </a:custGeom>
          <a:solidFill>
            <a:srgbClr val="003958">
              <a:alpha val="8000"/>
            </a:srgbClr>
          </a:solidFill>
          <a:ln/>
        </p:spPr>
      </p:sp>
      <p:sp>
        <p:nvSpPr>
          <p:cNvPr id="9" name="Text 5"/>
          <p:cNvSpPr/>
          <p:nvPr/>
        </p:nvSpPr>
        <p:spPr>
          <a:xfrm>
            <a:off x="1800993" y="2014728"/>
            <a:ext cx="3260136" cy="229205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将风险规划方案以PPT形式进行展示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3334211" y="4985432"/>
            <a:ext cx="0" cy="248621"/>
          </a:xfrm>
          <a:custGeom>
            <a:avLst/>
            <a:gdLst/>
            <a:ahLst/>
            <a:cxnLst/>
            <a:rect l="l" t="t" r="r" b="b"/>
            <a:pathLst>
              <a:path h="186466">
                <a:moveTo>
                  <a:pt x="0" y="0"/>
                </a:moveTo>
                <a:lnTo>
                  <a:pt x="0" y="186466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1" name="Shape 7"/>
          <p:cNvSpPr/>
          <p:nvPr/>
        </p:nvSpPr>
        <p:spPr>
          <a:xfrm>
            <a:off x="3265909" y="4827458"/>
            <a:ext cx="123855" cy="127247"/>
          </a:xfrm>
          <a:custGeom>
            <a:avLst/>
            <a:gdLst/>
            <a:ahLst/>
            <a:cxnLst/>
            <a:rect l="l" t="t" r="r" b="b"/>
            <a:pathLst>
              <a:path w="92891" h="95435">
                <a:moveTo>
                  <a:pt x="46446" y="0"/>
                </a:moveTo>
                <a:cubicBezTo>
                  <a:pt x="72080" y="0"/>
                  <a:pt x="92891" y="21381"/>
                  <a:pt x="92891" y="47717"/>
                </a:cubicBezTo>
                <a:cubicBezTo>
                  <a:pt x="92891" y="74053"/>
                  <a:pt x="72080" y="95435"/>
                  <a:pt x="46446" y="95435"/>
                </a:cubicBezTo>
                <a:cubicBezTo>
                  <a:pt x="20812" y="95435"/>
                  <a:pt x="0" y="74053"/>
                  <a:pt x="0" y="47717"/>
                </a:cubicBezTo>
                <a:cubicBezTo>
                  <a:pt x="0" y="21381"/>
                  <a:pt x="20812" y="0"/>
                  <a:pt x="46446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935828" y="855874"/>
            <a:ext cx="2653325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2000" b="1" kern="0" spc="8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PART</a:t>
            </a: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2619124" y="5397838"/>
            <a:ext cx="1394973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</a:pPr>
            <a:r>
              <a:rPr lang="en-US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6647671" y="2014728"/>
            <a:ext cx="3260136" cy="229205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向详细解释方案的优点和适用性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8065559" y="4985432"/>
            <a:ext cx="0" cy="248621"/>
          </a:xfrm>
          <a:custGeom>
            <a:avLst/>
            <a:gdLst/>
            <a:ahLst/>
            <a:cxnLst/>
            <a:rect l="l" t="t" r="r" b="b"/>
            <a:pathLst>
              <a:path h="186466">
                <a:moveTo>
                  <a:pt x="0" y="0"/>
                </a:moveTo>
                <a:lnTo>
                  <a:pt x="0" y="186466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6" name="Shape 12"/>
          <p:cNvSpPr/>
          <p:nvPr/>
        </p:nvSpPr>
        <p:spPr>
          <a:xfrm>
            <a:off x="7997257" y="4827458"/>
            <a:ext cx="123855" cy="127247"/>
          </a:xfrm>
          <a:custGeom>
            <a:avLst/>
            <a:gdLst/>
            <a:ahLst/>
            <a:cxnLst/>
            <a:rect l="l" t="t" r="r" b="b"/>
            <a:pathLst>
              <a:path w="92891" h="95435">
                <a:moveTo>
                  <a:pt x="46446" y="0"/>
                </a:moveTo>
                <a:cubicBezTo>
                  <a:pt x="72080" y="0"/>
                  <a:pt x="92891" y="21381"/>
                  <a:pt x="92891" y="47717"/>
                </a:cubicBezTo>
                <a:cubicBezTo>
                  <a:pt x="92891" y="74053"/>
                  <a:pt x="72080" y="95435"/>
                  <a:pt x="46446" y="95435"/>
                </a:cubicBezTo>
                <a:cubicBezTo>
                  <a:pt x="20812" y="95435"/>
                  <a:pt x="0" y="74053"/>
                  <a:pt x="0" y="47717"/>
                </a:cubicBezTo>
                <a:cubicBezTo>
                  <a:pt x="0" y="21381"/>
                  <a:pt x="20812" y="0"/>
                  <a:pt x="46446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Text 13"/>
          <p:cNvSpPr/>
          <p:nvPr/>
        </p:nvSpPr>
        <p:spPr>
          <a:xfrm>
            <a:off x="7350472" y="5397838"/>
            <a:ext cx="1394973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</a:pPr>
            <a:r>
              <a:rPr lang="en-US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方案实施</a:t>
            </a:r>
            <a:endParaRPr lang="en-US" sz="2000" dirty="0"/>
          </a:p>
        </p:txBody>
      </p:sp>
      <p:pic>
        <p:nvPicPr>
          <p:cNvPr id="3" name="Image 0" descr="/www/wwwroot/ppt/cache/2024-5-1-12/7iotLgDEaX/1718597062105 - UiFMRa-tq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06 - w2bm1wwAG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543040" y="3789681"/>
            <a:ext cx="2032000" cy="67738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3031827" y="3561080"/>
            <a:ext cx="6324435" cy="1676400"/>
          </a:xfrm>
          <a:custGeom>
            <a:avLst/>
            <a:gdLst/>
            <a:ahLst/>
            <a:cxnLst/>
            <a:rect l="l" t="t" r="r" b="b"/>
            <a:pathLst>
              <a:path w="4743326" h="1257300">
                <a:moveTo>
                  <a:pt x="0" y="0"/>
                </a:moveTo>
                <a:lnTo>
                  <a:pt x="4743326" y="0"/>
                </a:lnTo>
                <a:lnTo>
                  <a:pt x="4743326" y="1257300"/>
                </a:lnTo>
                <a:lnTo>
                  <a:pt x="0" y="125730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Shape 5"/>
          <p:cNvSpPr/>
          <p:nvPr/>
        </p:nvSpPr>
        <p:spPr>
          <a:xfrm>
            <a:off x="3295987" y="3561080"/>
            <a:ext cx="4704080" cy="1676400"/>
          </a:xfrm>
          <a:custGeom>
            <a:avLst/>
            <a:gdLst/>
            <a:ahLst/>
            <a:cxnLst/>
            <a:rect l="l" t="t" r="r" b="b"/>
            <a:pathLst>
              <a:path w="3528060" h="1257300">
                <a:moveTo>
                  <a:pt x="0" y="0"/>
                </a:moveTo>
                <a:lnTo>
                  <a:pt x="3528060" y="0"/>
                </a:lnTo>
                <a:lnTo>
                  <a:pt x="3528060" y="1257300"/>
                </a:lnTo>
                <a:lnTo>
                  <a:pt x="0" y="1257300"/>
                </a:lnTo>
                <a:close/>
              </a:path>
            </a:pathLst>
          </a:custGeom>
          <a:solidFill>
            <a:srgbClr val="FFFFFF">
              <a:alpha val="94000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3544042" y="3756152"/>
            <a:ext cx="4292833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确保客户完全理解并同意方案内容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7989907" y="4094480"/>
            <a:ext cx="1366355" cy="71322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3031827" y="1752600"/>
            <a:ext cx="6324435" cy="1676400"/>
          </a:xfrm>
          <a:custGeom>
            <a:avLst/>
            <a:gdLst/>
            <a:ahLst/>
            <a:cxnLst/>
            <a:rect l="l" t="t" r="r" b="b"/>
            <a:pathLst>
              <a:path w="4743326" h="1257300">
                <a:moveTo>
                  <a:pt x="0" y="0"/>
                </a:moveTo>
                <a:lnTo>
                  <a:pt x="4743326" y="0"/>
                </a:lnTo>
                <a:lnTo>
                  <a:pt x="4743326" y="1257300"/>
                </a:lnTo>
                <a:lnTo>
                  <a:pt x="0" y="125730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9"/>
          <p:cNvSpPr/>
          <p:nvPr/>
        </p:nvSpPr>
        <p:spPr>
          <a:xfrm>
            <a:off x="3295987" y="1752600"/>
            <a:ext cx="4704080" cy="1676400"/>
          </a:xfrm>
          <a:custGeom>
            <a:avLst/>
            <a:gdLst/>
            <a:ahLst/>
            <a:cxnLst/>
            <a:rect l="l" t="t" r="r" b="b"/>
            <a:pathLst>
              <a:path w="3528060" h="1257300">
                <a:moveTo>
                  <a:pt x="0" y="0"/>
                </a:moveTo>
                <a:lnTo>
                  <a:pt x="3528060" y="0"/>
                </a:lnTo>
                <a:lnTo>
                  <a:pt x="3528060" y="1257300"/>
                </a:lnTo>
                <a:lnTo>
                  <a:pt x="0" y="1257300"/>
                </a:lnTo>
                <a:close/>
              </a:path>
            </a:pathLst>
          </a:custGeom>
          <a:solidFill>
            <a:srgbClr val="FFFFFF">
              <a:alpha val="94000"/>
            </a:srgbClr>
          </a:solidFill>
          <a:ln/>
        </p:spPr>
      </p:sp>
      <p:sp>
        <p:nvSpPr>
          <p:cNvPr id="14" name="Text 10"/>
          <p:cNvSpPr/>
          <p:nvPr/>
        </p:nvSpPr>
        <p:spPr>
          <a:xfrm>
            <a:off x="3544042" y="1947672"/>
            <a:ext cx="4292833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协助客户办理保险产品的购买手续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5" name="Text 11"/>
          <p:cNvSpPr/>
          <p:nvPr/>
        </p:nvSpPr>
        <p:spPr>
          <a:xfrm>
            <a:off x="7989907" y="2286000"/>
            <a:ext cx="1366355" cy="71322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跟进与服务</a:t>
            </a:r>
            <a:endParaRPr lang="en-US" sz="2000" dirty="0"/>
          </a:p>
        </p:txBody>
      </p:sp>
      <p:pic>
        <p:nvPicPr>
          <p:cNvPr id="3" name="Image 0" descr="/www/wwwroot/ppt/cache/2024-5-1-12/7iotLgDEaX/1718597062109 - zFUIxqaZo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10 - zynSzVuJQ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-60960" y="6057131"/>
            <a:ext cx="12249375" cy="0"/>
          </a:xfrm>
          <a:custGeom>
            <a:avLst/>
            <a:gdLst/>
            <a:ahLst/>
            <a:cxnLst/>
            <a:rect l="l" t="t" r="r" b="b"/>
            <a:pathLst>
              <a:path w="9187031">
                <a:moveTo>
                  <a:pt x="0" y="0"/>
                </a:moveTo>
                <a:lnTo>
                  <a:pt x="9187031" y="0"/>
                </a:lnTo>
              </a:path>
            </a:pathLst>
          </a:custGeom>
          <a:noFill/>
          <a:ln w="7620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1082832" y="1655398"/>
            <a:ext cx="2420337" cy="2420337"/>
          </a:xfrm>
          <a:custGeom>
            <a:avLst/>
            <a:gdLst/>
            <a:ahLst/>
            <a:cxnLst/>
            <a:rect l="l" t="t" r="r" b="b"/>
            <a:pathLst>
              <a:path w="1815253" h="1815253">
                <a:moveTo>
                  <a:pt x="907627" y="0"/>
                </a:moveTo>
                <a:lnTo>
                  <a:pt x="0" y="907627"/>
                </a:lnTo>
                <a:lnTo>
                  <a:pt x="907627" y="1815253"/>
                </a:lnTo>
                <a:lnTo>
                  <a:pt x="1815253" y="907627"/>
                </a:lnTo>
                <a:lnTo>
                  <a:pt x="907627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Shape 5"/>
          <p:cNvSpPr/>
          <p:nvPr/>
        </p:nvSpPr>
        <p:spPr>
          <a:xfrm>
            <a:off x="1457622" y="1655398"/>
            <a:ext cx="2420337" cy="2420337"/>
          </a:xfrm>
          <a:custGeom>
            <a:avLst/>
            <a:gdLst/>
            <a:ahLst/>
            <a:cxnLst/>
            <a:rect l="l" t="t" r="r" b="b"/>
            <a:pathLst>
              <a:path w="1815253" h="1815253">
                <a:moveTo>
                  <a:pt x="907627" y="0"/>
                </a:moveTo>
                <a:lnTo>
                  <a:pt x="0" y="907627"/>
                </a:lnTo>
                <a:lnTo>
                  <a:pt x="907627" y="1815253"/>
                </a:lnTo>
                <a:lnTo>
                  <a:pt x="1815253" y="907627"/>
                </a:lnTo>
                <a:lnTo>
                  <a:pt x="907627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5481745" y="1451295"/>
            <a:ext cx="6220311" cy="1701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定期跟进客户的使用情况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3596963" y="1679096"/>
            <a:ext cx="1233477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22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 rot="5400000">
            <a:off x="4749085" y="1768942"/>
            <a:ext cx="740551" cy="368967"/>
          </a:xfrm>
          <a:custGeom>
            <a:avLst/>
            <a:gdLst/>
            <a:ahLst/>
            <a:cxnLst/>
            <a:rect l="l" t="t" r="r" b="b"/>
            <a:pathLst>
              <a:path w="555413" h="276725">
                <a:moveTo>
                  <a:pt x="277707" y="0"/>
                </a:moveTo>
                <a:lnTo>
                  <a:pt x="0" y="276725"/>
                </a:lnTo>
                <a:lnTo>
                  <a:pt x="555413" y="276725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5481745" y="3514903"/>
            <a:ext cx="6220311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提供持续的服务和支持，确保客户满意度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3596963" y="3669220"/>
            <a:ext cx="1233477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22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 rot="5400000">
            <a:off x="4749085" y="3759066"/>
            <a:ext cx="740551" cy="368967"/>
          </a:xfrm>
          <a:custGeom>
            <a:avLst/>
            <a:gdLst/>
            <a:ahLst/>
            <a:cxnLst/>
            <a:rect l="l" t="t" r="r" b="b"/>
            <a:pathLst>
              <a:path w="555413" h="276725">
                <a:moveTo>
                  <a:pt x="277707" y="0"/>
                </a:moveTo>
                <a:lnTo>
                  <a:pt x="0" y="276725"/>
                </a:lnTo>
                <a:lnTo>
                  <a:pt x="555413" y="276725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2112 - 4qOe-cQrk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2114 - yhSQWNWA5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洽谈前的准备</a:t>
            </a:r>
            <a:endParaRPr lang="en-US" sz="2000" dirty="0"/>
          </a:p>
        </p:txBody>
      </p:sp>
      <p:pic>
        <p:nvPicPr>
          <p:cNvPr id="3" name="Image 0" descr="/www/wwwroot/ppt/cache/2024-5-1-12/7iotLgDEaX/1718597062116 - QZrnBTHhS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17 - BHSrMuX1f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874988" y="2014385"/>
            <a:ext cx="2420337" cy="2420337"/>
          </a:xfrm>
          <a:custGeom>
            <a:avLst/>
            <a:gdLst/>
            <a:ahLst/>
            <a:cxnLst/>
            <a:rect l="l" t="t" r="r" b="b"/>
            <a:pathLst>
              <a:path w="1815253" h="1815253">
                <a:moveTo>
                  <a:pt x="907627" y="0"/>
                </a:moveTo>
                <a:lnTo>
                  <a:pt x="0" y="907627"/>
                </a:lnTo>
                <a:lnTo>
                  <a:pt x="907627" y="1815253"/>
                </a:lnTo>
                <a:lnTo>
                  <a:pt x="1815253" y="907627"/>
                </a:lnTo>
                <a:lnTo>
                  <a:pt x="907627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4"/>
          <p:cNvSpPr/>
          <p:nvPr/>
        </p:nvSpPr>
        <p:spPr>
          <a:xfrm>
            <a:off x="1249778" y="2014385"/>
            <a:ext cx="2420337" cy="2420337"/>
          </a:xfrm>
          <a:custGeom>
            <a:avLst/>
            <a:gdLst/>
            <a:ahLst/>
            <a:cxnLst/>
            <a:rect l="l" t="t" r="r" b="b"/>
            <a:pathLst>
              <a:path w="1815253" h="1815253">
                <a:moveTo>
                  <a:pt x="907627" y="0"/>
                </a:moveTo>
                <a:lnTo>
                  <a:pt x="0" y="907627"/>
                </a:lnTo>
                <a:lnTo>
                  <a:pt x="907627" y="1815253"/>
                </a:lnTo>
                <a:lnTo>
                  <a:pt x="1815253" y="907627"/>
                </a:lnTo>
                <a:lnTo>
                  <a:pt x="907627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4864931" y="1077407"/>
            <a:ext cx="6352391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了解客户需求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3145859" y="1362104"/>
            <a:ext cx="1233477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22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 rot="5400000">
            <a:off x="4310173" y="1451950"/>
            <a:ext cx="740551" cy="368967"/>
          </a:xfrm>
          <a:custGeom>
            <a:avLst/>
            <a:gdLst/>
            <a:ahLst/>
            <a:cxnLst/>
            <a:rect l="l" t="t" r="r" b="b"/>
            <a:pathLst>
              <a:path w="555413" h="276725">
                <a:moveTo>
                  <a:pt x="277707" y="0"/>
                </a:moveTo>
                <a:lnTo>
                  <a:pt x="0" y="276725"/>
                </a:lnTo>
                <a:lnTo>
                  <a:pt x="555413" y="276725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4864931" y="2770632"/>
            <a:ext cx="6352391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准备相关资料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3145859" y="3071470"/>
            <a:ext cx="1233477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22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4" name="Shape 10"/>
          <p:cNvSpPr/>
          <p:nvPr/>
        </p:nvSpPr>
        <p:spPr>
          <a:xfrm rot="5400000">
            <a:off x="4310173" y="3161314"/>
            <a:ext cx="740551" cy="368967"/>
          </a:xfrm>
          <a:custGeom>
            <a:avLst/>
            <a:gdLst/>
            <a:ahLst/>
            <a:cxnLst/>
            <a:rect l="l" t="t" r="r" b="b"/>
            <a:pathLst>
              <a:path w="555413" h="276725">
                <a:moveTo>
                  <a:pt x="277707" y="0"/>
                </a:moveTo>
                <a:lnTo>
                  <a:pt x="0" y="276725"/>
                </a:lnTo>
                <a:lnTo>
                  <a:pt x="555413" y="276725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1"/>
          <p:cNvSpPr/>
          <p:nvPr/>
        </p:nvSpPr>
        <p:spPr>
          <a:xfrm>
            <a:off x="4864931" y="4434721"/>
            <a:ext cx="6352391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确定洽谈策略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6" name="Text 12"/>
          <p:cNvSpPr/>
          <p:nvPr/>
        </p:nvSpPr>
        <p:spPr>
          <a:xfrm>
            <a:off x="3145859" y="4735903"/>
            <a:ext cx="1233477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92000"/>
              </a:lnSpc>
            </a:pPr>
            <a:r>
              <a:rPr lang="en-US" sz="22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 rot="5400000">
            <a:off x="4310173" y="4825747"/>
            <a:ext cx="740551" cy="368967"/>
          </a:xfrm>
          <a:custGeom>
            <a:avLst/>
            <a:gdLst/>
            <a:ahLst/>
            <a:cxnLst/>
            <a:rect l="l" t="t" r="r" b="b"/>
            <a:pathLst>
              <a:path w="555413" h="276725">
                <a:moveTo>
                  <a:pt x="277707" y="0"/>
                </a:moveTo>
                <a:lnTo>
                  <a:pt x="0" y="276725"/>
                </a:lnTo>
                <a:lnTo>
                  <a:pt x="555413" y="276725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洽谈过程中的技巧</a:t>
            </a:r>
            <a:endParaRPr lang="en-US" sz="2000" dirty="0"/>
          </a:p>
        </p:txBody>
      </p:sp>
      <p:pic>
        <p:nvPicPr>
          <p:cNvPr id="3" name="Image 0" descr="/www/wwwroot/ppt/cache/2024-5-1-12/7iotLgDEaX/1718597062121 - h66PvsCc-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22 - 4Sy18rsZ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 flipV="1">
            <a:off x="3709615" y="3415923"/>
            <a:ext cx="2435296" cy="1232277"/>
          </a:xfrm>
          <a:custGeom>
            <a:avLst/>
            <a:gdLst/>
            <a:ahLst/>
            <a:cxnLst/>
            <a:rect l="l" t="t" r="r" b="b"/>
            <a:pathLst>
              <a:path w="1826472" h="924208">
                <a:moveTo>
                  <a:pt x="0" y="924208"/>
                </a:moveTo>
                <a:cubicBezTo>
                  <a:pt x="0" y="414124"/>
                  <a:pt x="409207" y="0"/>
                  <a:pt x="913236" y="0"/>
                </a:cubicBezTo>
                <a:cubicBezTo>
                  <a:pt x="1417265" y="0"/>
                  <a:pt x="1826472" y="414124"/>
                  <a:pt x="1826472" y="924208"/>
                </a:cubicBezTo>
                <a:lnTo>
                  <a:pt x="0" y="9242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4"/>
          <p:cNvSpPr/>
          <p:nvPr/>
        </p:nvSpPr>
        <p:spPr>
          <a:xfrm>
            <a:off x="1269344" y="2173727"/>
            <a:ext cx="2435296" cy="1196376"/>
          </a:xfrm>
          <a:custGeom>
            <a:avLst/>
            <a:gdLst/>
            <a:ahLst/>
            <a:cxnLst/>
            <a:rect l="l" t="t" r="r" b="b"/>
            <a:pathLst>
              <a:path w="1826472" h="897282">
                <a:moveTo>
                  <a:pt x="0" y="897282"/>
                </a:moveTo>
                <a:cubicBezTo>
                  <a:pt x="0" y="402059"/>
                  <a:pt x="409207" y="0"/>
                  <a:pt x="913236" y="0"/>
                </a:cubicBezTo>
                <a:cubicBezTo>
                  <a:pt x="1417265" y="0"/>
                  <a:pt x="1826472" y="402059"/>
                  <a:pt x="1826472" y="897282"/>
                </a:cubicBezTo>
                <a:lnTo>
                  <a:pt x="0" y="89728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3709615" y="1442865"/>
            <a:ext cx="2435296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有效地传递产品信息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269345" y="4195862"/>
            <a:ext cx="2440271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倾听客户需求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2155665" y="3548592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12" name="Image 2" descr="/www/wwwroot/ppt/cache/2024-5-1-12/7iotLgDEaX/1718597062123 - wfxPd-qgh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2080" y="2708684"/>
            <a:ext cx="399513" cy="343840"/>
          </a:xfrm>
          <a:prstGeom prst="rect">
            <a:avLst/>
          </a:prstGeom>
        </p:spPr>
      </p:pic>
      <p:sp>
        <p:nvSpPr>
          <p:cNvPr id="13" name="Shape 8"/>
          <p:cNvSpPr/>
          <p:nvPr/>
        </p:nvSpPr>
        <p:spPr>
          <a:xfrm>
            <a:off x="2139972" y="1212313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4" name="Text 9"/>
          <p:cNvSpPr/>
          <p:nvPr/>
        </p:nvSpPr>
        <p:spPr>
          <a:xfrm>
            <a:off x="2012182" y="1248890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pic>
        <p:nvPicPr>
          <p:cNvPr id="15" name="Image 3" descr="/www/wwwroot/ppt/cache/2024-5-1-12/7iotLgDEaX/1718597062123 - seJGupIr5b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1061" y="3807672"/>
            <a:ext cx="408545" cy="351613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 flipV="1">
            <a:off x="4596197" y="2790983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sp>
        <p:nvSpPr>
          <p:cNvPr id="17" name="Shape 11"/>
          <p:cNvSpPr/>
          <p:nvPr/>
        </p:nvSpPr>
        <p:spPr>
          <a:xfrm>
            <a:off x="6205592" y="2094008"/>
            <a:ext cx="2435296" cy="1334992"/>
          </a:xfrm>
          <a:custGeom>
            <a:avLst/>
            <a:gdLst/>
            <a:ahLst/>
            <a:cxnLst/>
            <a:rect l="l" t="t" r="r" b="b"/>
            <a:pathLst>
              <a:path w="1826472" h="1001244">
                <a:moveTo>
                  <a:pt x="0" y="1001244"/>
                </a:moveTo>
                <a:cubicBezTo>
                  <a:pt x="0" y="448642"/>
                  <a:pt x="409207" y="0"/>
                  <a:pt x="913236" y="0"/>
                </a:cubicBezTo>
                <a:cubicBezTo>
                  <a:pt x="1417265" y="0"/>
                  <a:pt x="1826472" y="448642"/>
                  <a:pt x="1826472" y="1001244"/>
                </a:cubicBezTo>
                <a:lnTo>
                  <a:pt x="0" y="100124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2"/>
          <p:cNvSpPr/>
          <p:nvPr/>
        </p:nvSpPr>
        <p:spPr>
          <a:xfrm>
            <a:off x="6205592" y="4299392"/>
            <a:ext cx="2435296" cy="98214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解答客户疑问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9" name="Shape 13"/>
          <p:cNvSpPr/>
          <p:nvPr/>
        </p:nvSpPr>
        <p:spPr>
          <a:xfrm>
            <a:off x="7079721" y="3534453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pic>
        <p:nvPicPr>
          <p:cNvPr id="20" name="Image 4" descr="/www/wwwroot/ppt/cache/2024-5-1-12/7iotLgDEaX/1718597062123 - 5q5EwwuDjJ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0519" y="2641157"/>
            <a:ext cx="372420" cy="343840"/>
          </a:xfrm>
          <a:prstGeom prst="rect">
            <a:avLst/>
          </a:prstGeom>
        </p:spPr>
      </p:pic>
      <p:sp>
        <p:nvSpPr>
          <p:cNvPr id="21" name="Shape 14"/>
          <p:cNvSpPr/>
          <p:nvPr/>
        </p:nvSpPr>
        <p:spPr>
          <a:xfrm flipV="1">
            <a:off x="8697497" y="3429001"/>
            <a:ext cx="2435296" cy="1319028"/>
          </a:xfrm>
          <a:custGeom>
            <a:avLst/>
            <a:gdLst/>
            <a:ahLst/>
            <a:cxnLst/>
            <a:rect l="l" t="t" r="r" b="b"/>
            <a:pathLst>
              <a:path w="1826472" h="989271">
                <a:moveTo>
                  <a:pt x="0" y="989271"/>
                </a:moveTo>
                <a:cubicBezTo>
                  <a:pt x="0" y="443277"/>
                  <a:pt x="409207" y="0"/>
                  <a:pt x="913236" y="0"/>
                </a:cubicBezTo>
                <a:cubicBezTo>
                  <a:pt x="1417265" y="0"/>
                  <a:pt x="1826472" y="443277"/>
                  <a:pt x="1826472" y="989271"/>
                </a:cubicBezTo>
                <a:lnTo>
                  <a:pt x="0" y="98927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Text 15"/>
          <p:cNvSpPr/>
          <p:nvPr/>
        </p:nvSpPr>
        <p:spPr>
          <a:xfrm>
            <a:off x="8640889" y="1723280"/>
            <a:ext cx="2491905" cy="98214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引导客户关注产品的优势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pic>
        <p:nvPicPr>
          <p:cNvPr id="23" name="Image 5" descr="/www/wwwroot/ppt/cache/2024-5-1-12/7iotLgDEaX/1718597062124 - vzgQFfmjR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1136" y="3832056"/>
            <a:ext cx="408545" cy="351613"/>
          </a:xfrm>
          <a:prstGeom prst="rect">
            <a:avLst/>
          </a:prstGeom>
        </p:spPr>
      </p:pic>
      <p:sp>
        <p:nvSpPr>
          <p:cNvPr id="24" name="Shape 16"/>
          <p:cNvSpPr/>
          <p:nvPr/>
        </p:nvSpPr>
        <p:spPr>
          <a:xfrm flipV="1">
            <a:off x="9571888" y="2778791"/>
            <a:ext cx="662657" cy="518160"/>
          </a:xfrm>
          <a:custGeom>
            <a:avLst/>
            <a:gdLst/>
            <a:ahLst/>
            <a:cxnLst/>
            <a:rect l="l" t="t" r="r" b="b"/>
            <a:pathLst>
              <a:path w="496993" h="388620">
                <a:moveTo>
                  <a:pt x="248497" y="388620"/>
                </a:moveTo>
                <a:lnTo>
                  <a:pt x="496993" y="194310"/>
                </a:lnTo>
                <a:lnTo>
                  <a:pt x="372745" y="194310"/>
                </a:lnTo>
                <a:lnTo>
                  <a:pt x="372745" y="0"/>
                </a:lnTo>
                <a:lnTo>
                  <a:pt x="124248" y="0"/>
                </a:lnTo>
                <a:lnTo>
                  <a:pt x="124248" y="194310"/>
                </a:lnTo>
                <a:lnTo>
                  <a:pt x="0" y="194310"/>
                </a:lnTo>
                <a:lnTo>
                  <a:pt x="248497" y="388620"/>
                </a:lnTo>
                <a:close/>
              </a:path>
            </a:pathLst>
          </a:custGeom>
          <a:solidFill>
            <a:srgbClr val="003958">
              <a:alpha val="41000"/>
            </a:srgbClr>
          </a:solidFill>
          <a:ln/>
        </p:spPr>
      </p:sp>
      <p:sp>
        <p:nvSpPr>
          <p:cNvPr id="25" name="Shape 17"/>
          <p:cNvSpPr/>
          <p:nvPr/>
        </p:nvSpPr>
        <p:spPr>
          <a:xfrm>
            <a:off x="4580243" y="5000865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26" name="Text 18"/>
          <p:cNvSpPr/>
          <p:nvPr/>
        </p:nvSpPr>
        <p:spPr>
          <a:xfrm>
            <a:off x="4452452" y="5037442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7" name="Shape 19"/>
          <p:cNvSpPr/>
          <p:nvPr/>
        </p:nvSpPr>
        <p:spPr>
          <a:xfrm>
            <a:off x="7076220" y="1212313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28" name="Text 20"/>
          <p:cNvSpPr/>
          <p:nvPr/>
        </p:nvSpPr>
        <p:spPr>
          <a:xfrm>
            <a:off x="6948430" y="1248890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29" name="Shape 21"/>
          <p:cNvSpPr/>
          <p:nvPr/>
        </p:nvSpPr>
        <p:spPr>
          <a:xfrm>
            <a:off x="9568125" y="5000865"/>
            <a:ext cx="704427" cy="704427"/>
          </a:xfrm>
          <a:custGeom>
            <a:avLst/>
            <a:gdLst/>
            <a:ahLst/>
            <a:cxnLst/>
            <a:rect l="l" t="t" r="r" b="b"/>
            <a:pathLst>
              <a:path w="528320" h="528320">
                <a:moveTo>
                  <a:pt x="264160" y="0"/>
                </a:moveTo>
                <a:cubicBezTo>
                  <a:pt x="409954" y="0"/>
                  <a:pt x="528320" y="118366"/>
                  <a:pt x="528320" y="264160"/>
                </a:cubicBezTo>
                <a:cubicBezTo>
                  <a:pt x="528320" y="409954"/>
                  <a:pt x="409954" y="528320"/>
                  <a:pt x="264160" y="528320"/>
                </a:cubicBezTo>
                <a:cubicBezTo>
                  <a:pt x="118366" y="528320"/>
                  <a:pt x="0" y="409954"/>
                  <a:pt x="0" y="264160"/>
                </a:cubicBezTo>
                <a:cubicBezTo>
                  <a:pt x="0" y="118366"/>
                  <a:pt x="118366" y="0"/>
                  <a:pt x="264160" y="0"/>
                </a:cubicBez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30" name="Text 22"/>
          <p:cNvSpPr/>
          <p:nvPr/>
        </p:nvSpPr>
        <p:spPr>
          <a:xfrm>
            <a:off x="9440335" y="5037442"/>
            <a:ext cx="949621" cy="56851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报价策略</a:t>
            </a:r>
            <a:endParaRPr lang="en-US" sz="2000" dirty="0"/>
          </a:p>
        </p:txBody>
      </p:sp>
      <p:pic>
        <p:nvPicPr>
          <p:cNvPr id="3" name="Image 0" descr="/www/wwwroot/ppt/cache/2024-5-1-12/7iotLgDEaX/1718597062126 - x4l8-DsDv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29 - IuKxwtY_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7031953" y="1528501"/>
            <a:ext cx="4479537" cy="524256"/>
          </a:xfrm>
          <a:custGeom>
            <a:avLst/>
            <a:gdLst/>
            <a:ahLst/>
            <a:cxnLst/>
            <a:rect l="l" t="t" r="r" b="b"/>
            <a:pathLst>
              <a:path w="3359653" h="393192">
                <a:moveTo>
                  <a:pt x="0" y="0"/>
                </a:moveTo>
                <a:lnTo>
                  <a:pt x="3359653" y="0"/>
                </a:lnTo>
                <a:lnTo>
                  <a:pt x="3359653" y="393192"/>
                </a:lnTo>
                <a:lnTo>
                  <a:pt x="0" y="39319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1713568" y="3966883"/>
            <a:ext cx="4343091" cy="524256"/>
          </a:xfrm>
          <a:custGeom>
            <a:avLst/>
            <a:gdLst/>
            <a:ahLst/>
            <a:cxnLst/>
            <a:rect l="l" t="t" r="r" b="b"/>
            <a:pathLst>
              <a:path w="3257318" h="393192">
                <a:moveTo>
                  <a:pt x="0" y="0"/>
                </a:moveTo>
                <a:lnTo>
                  <a:pt x="3257318" y="0"/>
                </a:lnTo>
                <a:lnTo>
                  <a:pt x="3257318" y="393192"/>
                </a:lnTo>
                <a:lnTo>
                  <a:pt x="0" y="39319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9" name="Shape 5"/>
          <p:cNvSpPr/>
          <p:nvPr/>
        </p:nvSpPr>
        <p:spPr>
          <a:xfrm>
            <a:off x="1713568" y="1088872"/>
            <a:ext cx="4343091" cy="524256"/>
          </a:xfrm>
          <a:custGeom>
            <a:avLst/>
            <a:gdLst/>
            <a:ahLst/>
            <a:cxnLst/>
            <a:rect l="l" t="t" r="r" b="b"/>
            <a:pathLst>
              <a:path w="3257318" h="393192">
                <a:moveTo>
                  <a:pt x="0" y="0"/>
                </a:moveTo>
                <a:lnTo>
                  <a:pt x="3257318" y="0"/>
                </a:lnTo>
                <a:lnTo>
                  <a:pt x="3257318" y="393192"/>
                </a:lnTo>
                <a:lnTo>
                  <a:pt x="0" y="39319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1075502" y="1710665"/>
            <a:ext cx="4981157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根据客户需求提供合适的报价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075501" y="965936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797843" y="1088872"/>
            <a:ext cx="1368147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3" name="Text 9"/>
          <p:cNvSpPr/>
          <p:nvPr/>
        </p:nvSpPr>
        <p:spPr>
          <a:xfrm>
            <a:off x="6334318" y="2162486"/>
            <a:ext cx="5177172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对比不同方案的优势和劣势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4" name="Shape 10"/>
          <p:cNvSpPr/>
          <p:nvPr/>
        </p:nvSpPr>
        <p:spPr>
          <a:xfrm>
            <a:off x="6334317" y="1405565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1"/>
          <p:cNvSpPr/>
          <p:nvPr/>
        </p:nvSpPr>
        <p:spPr>
          <a:xfrm>
            <a:off x="6056659" y="1528502"/>
            <a:ext cx="1368147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6" name="Text 12"/>
          <p:cNvSpPr/>
          <p:nvPr/>
        </p:nvSpPr>
        <p:spPr>
          <a:xfrm>
            <a:off x="1061090" y="4613060"/>
            <a:ext cx="4995569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灵活调整报价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>
            <a:off x="1061089" y="3843947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4"/>
          <p:cNvSpPr/>
          <p:nvPr/>
        </p:nvSpPr>
        <p:spPr>
          <a:xfrm>
            <a:off x="783431" y="3966883"/>
            <a:ext cx="1368147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19" name="Shape 15"/>
          <p:cNvSpPr/>
          <p:nvPr/>
        </p:nvSpPr>
        <p:spPr>
          <a:xfrm>
            <a:off x="6923579" y="4406512"/>
            <a:ext cx="4573499" cy="524256"/>
          </a:xfrm>
          <a:custGeom>
            <a:avLst/>
            <a:gdLst/>
            <a:ahLst/>
            <a:cxnLst/>
            <a:rect l="l" t="t" r="r" b="b"/>
            <a:pathLst>
              <a:path w="3430124" h="393192">
                <a:moveTo>
                  <a:pt x="0" y="0"/>
                </a:moveTo>
                <a:lnTo>
                  <a:pt x="3430124" y="0"/>
                </a:lnTo>
                <a:lnTo>
                  <a:pt x="3430124" y="393192"/>
                </a:lnTo>
                <a:lnTo>
                  <a:pt x="0" y="393192"/>
                </a:lnTo>
                <a:close/>
              </a:path>
            </a:pathLst>
          </a:custGeom>
          <a:solidFill>
            <a:srgbClr val="003958">
              <a:alpha val="4000"/>
            </a:srgbClr>
          </a:solidFill>
          <a:ln/>
        </p:spPr>
      </p:sp>
      <p:sp>
        <p:nvSpPr>
          <p:cNvPr id="20" name="Text 16"/>
          <p:cNvSpPr/>
          <p:nvPr/>
        </p:nvSpPr>
        <p:spPr>
          <a:xfrm>
            <a:off x="6401185" y="5053704"/>
            <a:ext cx="5110304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考虑竞争状况和市场环境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6319905" y="4283576"/>
            <a:ext cx="812800" cy="770128"/>
          </a:xfrm>
          <a:custGeom>
            <a:avLst/>
            <a:gdLst/>
            <a:ahLst/>
            <a:cxnLst/>
            <a:rect l="l" t="t" r="r" b="b"/>
            <a:pathLst>
              <a:path w="609600" h="577596">
                <a:moveTo>
                  <a:pt x="232829" y="0"/>
                </a:moveTo>
                <a:lnTo>
                  <a:pt x="376771" y="0"/>
                </a:lnTo>
                <a:quadBezTo>
                  <a:pt x="609600" y="0"/>
                  <a:pt x="609600" y="232829"/>
                </a:quadBezTo>
                <a:lnTo>
                  <a:pt x="609600" y="344767"/>
                </a:lnTo>
                <a:quadBezTo>
                  <a:pt x="609600" y="577596"/>
                  <a:pt x="376771" y="577596"/>
                </a:quadBezTo>
                <a:lnTo>
                  <a:pt x="232829" y="577596"/>
                </a:lnTo>
                <a:quadBezTo>
                  <a:pt x="0" y="577596"/>
                  <a:pt x="0" y="344767"/>
                </a:quadBezTo>
                <a:lnTo>
                  <a:pt x="0" y="232829"/>
                </a:lnTo>
                <a:quadBezTo>
                  <a:pt x="0" y="0"/>
                  <a:pt x="232829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2" name="Text 18"/>
          <p:cNvSpPr/>
          <p:nvPr/>
        </p:nvSpPr>
        <p:spPr>
          <a:xfrm>
            <a:off x="6042247" y="4406512"/>
            <a:ext cx="1368147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洽谈后的工作</a:t>
            </a:r>
            <a:endParaRPr lang="en-US" sz="2000" dirty="0"/>
          </a:p>
        </p:txBody>
      </p:sp>
      <p:pic>
        <p:nvPicPr>
          <p:cNvPr id="3" name="Image 0" descr="/www/wwwroot/ppt/cache/2024-5-1-12/7iotLgDEaX/1718597062132 - OssT4HaFy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34 - GjqnvOkTu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92905" y="1289205"/>
            <a:ext cx="3212951" cy="199659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跟进客户反馈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3502791" y="2494665"/>
            <a:ext cx="2034059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 rot="-5400000">
            <a:off x="4385948" y="1932463"/>
            <a:ext cx="1529976" cy="1490163"/>
          </a:xfrm>
          <a:custGeom>
            <a:avLst/>
            <a:gdLst/>
            <a:ahLst/>
            <a:cxnLst/>
            <a:rect l="l" t="t" r="r" b="b"/>
            <a:pathLst>
              <a:path w="1147482" h="1117622">
                <a:moveTo>
                  <a:pt x="0" y="0"/>
                </a:moveTo>
                <a:lnTo>
                  <a:pt x="0" y="1117622"/>
                </a:lnTo>
                <a:lnTo>
                  <a:pt x="1147482" y="1117622"/>
                </a:lnTo>
                <a:lnTo>
                  <a:pt x="1147482" y="855280"/>
                </a:lnTo>
                <a:lnTo>
                  <a:pt x="262343" y="855280"/>
                </a:lnTo>
                <a:lnTo>
                  <a:pt x="262343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7679599" y="1289205"/>
            <a:ext cx="3562988" cy="199659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及时调整销售策略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6433836" y="2470281"/>
            <a:ext cx="1408323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6080207" y="1932463"/>
            <a:ext cx="1529976" cy="1490163"/>
          </a:xfrm>
          <a:custGeom>
            <a:avLst/>
            <a:gdLst/>
            <a:ahLst/>
            <a:cxnLst/>
            <a:rect l="l" t="t" r="r" b="b"/>
            <a:pathLst>
              <a:path w="1147482" h="1117622">
                <a:moveTo>
                  <a:pt x="0" y="0"/>
                </a:moveTo>
                <a:lnTo>
                  <a:pt x="0" y="1117622"/>
                </a:lnTo>
                <a:lnTo>
                  <a:pt x="1147482" y="1117622"/>
                </a:lnTo>
                <a:lnTo>
                  <a:pt x="1147482" y="855280"/>
                </a:lnTo>
                <a:lnTo>
                  <a:pt x="262343" y="855280"/>
                </a:lnTo>
                <a:lnTo>
                  <a:pt x="262343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1192905" y="3893637"/>
            <a:ext cx="3212951" cy="199659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完善客户关系管理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3502791" y="4138638"/>
            <a:ext cx="2034059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 rot="10800000">
            <a:off x="4385948" y="3588628"/>
            <a:ext cx="1529976" cy="1490163"/>
          </a:xfrm>
          <a:custGeom>
            <a:avLst/>
            <a:gdLst/>
            <a:ahLst/>
            <a:cxnLst/>
            <a:rect l="l" t="t" r="r" b="b"/>
            <a:pathLst>
              <a:path w="1147482" h="1117622">
                <a:moveTo>
                  <a:pt x="0" y="0"/>
                </a:moveTo>
                <a:lnTo>
                  <a:pt x="0" y="1117622"/>
                </a:lnTo>
                <a:lnTo>
                  <a:pt x="1147482" y="1117622"/>
                </a:lnTo>
                <a:lnTo>
                  <a:pt x="1147482" y="855280"/>
                </a:lnTo>
                <a:lnTo>
                  <a:pt x="262343" y="855280"/>
                </a:lnTo>
                <a:lnTo>
                  <a:pt x="262343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2"/>
          <p:cNvSpPr/>
          <p:nvPr/>
        </p:nvSpPr>
        <p:spPr>
          <a:xfrm>
            <a:off x="7679599" y="3893637"/>
            <a:ext cx="3562988" cy="199659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收集洽谈过程中的经验和教训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7" name="Text 13"/>
          <p:cNvSpPr/>
          <p:nvPr/>
        </p:nvSpPr>
        <p:spPr>
          <a:xfrm>
            <a:off x="6433836" y="4126446"/>
            <a:ext cx="1408323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</p:txBody>
      </p:sp>
      <p:sp>
        <p:nvSpPr>
          <p:cNvPr id="18" name="Shape 14"/>
          <p:cNvSpPr/>
          <p:nvPr/>
        </p:nvSpPr>
        <p:spPr>
          <a:xfrm rot="5400000">
            <a:off x="6080207" y="3588628"/>
            <a:ext cx="1529976" cy="1490163"/>
          </a:xfrm>
          <a:custGeom>
            <a:avLst/>
            <a:gdLst/>
            <a:ahLst/>
            <a:cxnLst/>
            <a:rect l="l" t="t" r="r" b="b"/>
            <a:pathLst>
              <a:path w="1147482" h="1117622">
                <a:moveTo>
                  <a:pt x="0" y="0"/>
                </a:moveTo>
                <a:lnTo>
                  <a:pt x="0" y="1117622"/>
                </a:lnTo>
                <a:lnTo>
                  <a:pt x="1147482" y="1117622"/>
                </a:lnTo>
                <a:lnTo>
                  <a:pt x="1147482" y="855280"/>
                </a:lnTo>
                <a:lnTo>
                  <a:pt x="262343" y="855280"/>
                </a:lnTo>
                <a:lnTo>
                  <a:pt x="262343" y="0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常见问题与解答</a:t>
            </a:r>
            <a:endParaRPr lang="en-US" sz="2000" dirty="0"/>
          </a:p>
        </p:txBody>
      </p:sp>
      <p:pic>
        <p:nvPicPr>
          <p:cNvPr id="3" name="Image 0" descr="/www/wwwroot/ppt/cache/2024-5-1-12/7iotLgDEaX/1718597062137 - KtQMazCJR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38 - Yr2-4gFZL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32884" y="2183512"/>
            <a:ext cx="3705565" cy="149921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如何处理客户对报价的异议？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6815177" y="4873752"/>
            <a:ext cx="4395291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如何转化的客户的负面反馈为正面机会？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4967946" y="2404806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4967946" y="2633847"/>
            <a:ext cx="1120513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 flipH="1" flipV="1">
            <a:off x="6084809" y="3513658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5921636" y="3750826"/>
            <a:ext cx="1398091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1133008" y="2134744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4" name="Shape 10"/>
          <p:cNvSpPr/>
          <p:nvPr/>
        </p:nvSpPr>
        <p:spPr>
          <a:xfrm>
            <a:off x="6230221" y="4787145"/>
            <a:ext cx="5054868" cy="0"/>
          </a:xfrm>
          <a:custGeom>
            <a:avLst/>
            <a:gdLst/>
            <a:ahLst/>
            <a:cxnLst/>
            <a:rect l="l" t="t" r="r" b="b"/>
            <a:pathLst>
              <a:path w="3791151">
                <a:moveTo>
                  <a:pt x="0" y="0"/>
                </a:moveTo>
                <a:lnTo>
                  <a:pt x="3791151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arrow"/>
          </a:ln>
        </p:spPr>
      </p:sp>
      <p:sp>
        <p:nvSpPr>
          <p:cNvPr id="15" name="Shape 11"/>
          <p:cNvSpPr/>
          <p:nvPr/>
        </p:nvSpPr>
        <p:spPr>
          <a:xfrm rot="2700000">
            <a:off x="-975031" y="-673138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 rot="2700000">
            <a:off x="172611" y="-656882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7" name="Shape 13"/>
          <p:cNvSpPr/>
          <p:nvPr/>
        </p:nvSpPr>
        <p:spPr>
          <a:xfrm rot="2700000">
            <a:off x="10993976" y="5835359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8" name="Shape 14"/>
          <p:cNvSpPr/>
          <p:nvPr/>
        </p:nvSpPr>
        <p:spPr>
          <a:xfrm flipV="1">
            <a:off x="4968952" y="3513658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5"/>
          <p:cNvSpPr/>
          <p:nvPr/>
        </p:nvSpPr>
        <p:spPr>
          <a:xfrm>
            <a:off x="1176152" y="4873753"/>
            <a:ext cx="4424627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如何处理客户的拒绝？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0" name="Shape 16"/>
          <p:cNvSpPr/>
          <p:nvPr/>
        </p:nvSpPr>
        <p:spPr>
          <a:xfrm>
            <a:off x="1164964" y="4777232"/>
            <a:ext cx="4490720" cy="0"/>
          </a:xfrm>
          <a:custGeom>
            <a:avLst/>
            <a:gdLst/>
            <a:ahLst/>
            <a:cxnLst/>
            <a:rect l="l" t="t" r="r" b="b"/>
            <a:pathLst>
              <a:path w="3368040">
                <a:moveTo>
                  <a:pt x="3368040" y="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21" name="Text 17"/>
          <p:cNvSpPr/>
          <p:nvPr/>
        </p:nvSpPr>
        <p:spPr>
          <a:xfrm>
            <a:off x="4937794" y="3753085"/>
            <a:ext cx="1211625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22" name="Shape 18"/>
          <p:cNvSpPr/>
          <p:nvPr/>
        </p:nvSpPr>
        <p:spPr>
          <a:xfrm flipH="1">
            <a:off x="6068968" y="2404806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3" name="Text 19"/>
          <p:cNvSpPr/>
          <p:nvPr/>
        </p:nvSpPr>
        <p:spPr>
          <a:xfrm>
            <a:off x="5921636" y="2622425"/>
            <a:ext cx="1398091" cy="68174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4" name="Text 20"/>
          <p:cNvSpPr/>
          <p:nvPr/>
        </p:nvSpPr>
        <p:spPr>
          <a:xfrm>
            <a:off x="7205321" y="2183513"/>
            <a:ext cx="4005147" cy="125299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如何应对客户的犹豫和迟疑？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25" name="Shape 21"/>
          <p:cNvSpPr/>
          <p:nvPr/>
        </p:nvSpPr>
        <p:spPr>
          <a:xfrm>
            <a:off x="6290921" y="2140840"/>
            <a:ext cx="5029200" cy="0"/>
          </a:xfrm>
          <a:custGeom>
            <a:avLst/>
            <a:gdLst/>
            <a:ahLst/>
            <a:cxnLst/>
            <a:rect l="l" t="t" r="r" b="b"/>
            <a:pathLst>
              <a:path w="3771900">
                <a:moveTo>
                  <a:pt x="0" y="0"/>
                </a:moveTo>
                <a:lnTo>
                  <a:pt x="377190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arrow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保险产品的类型和特点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Text 5"/>
          <p:cNvSpPr/>
          <p:nvPr/>
        </p:nvSpPr>
        <p:spPr>
          <a:xfrm>
            <a:off x="346570" y="2886487"/>
            <a:ext cx="2935111" cy="81473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3200" b="1" kern="0" spc="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PART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9306561" y="6283961"/>
            <a:ext cx="4030033" cy="93290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4000" kern="0" spc="10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PART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011424" y="1282305"/>
            <a:ext cx="0" cy="4551680"/>
          </a:xfrm>
          <a:custGeom>
            <a:avLst/>
            <a:gdLst/>
            <a:ahLst/>
            <a:cxnLst/>
            <a:rect l="l" t="t" r="r" b="b"/>
            <a:pathLst>
              <a:path h="3413760">
                <a:moveTo>
                  <a:pt x="0" y="0"/>
                </a:moveTo>
                <a:lnTo>
                  <a:pt x="0" y="3413760"/>
                </a:lnTo>
              </a:path>
            </a:pathLst>
          </a:custGeom>
          <a:noFill/>
          <a:ln w="9525">
            <a:solidFill>
              <a:srgbClr val="003958">
                <a:alpha val="24000"/>
              </a:srgbClr>
            </a:solidFill>
            <a:prstDash val="solid"/>
            <a:headEnd type="none"/>
            <a:tailEnd type="none"/>
          </a:ln>
        </p:spPr>
      </p:sp>
      <p:sp>
        <p:nvSpPr>
          <p:cNvPr id="10" name="Shape 8"/>
          <p:cNvSpPr/>
          <p:nvPr/>
        </p:nvSpPr>
        <p:spPr>
          <a:xfrm>
            <a:off x="3331577" y="1297011"/>
            <a:ext cx="2555704" cy="668303"/>
          </a:xfrm>
          <a:custGeom>
            <a:avLst/>
            <a:gdLst/>
            <a:ahLst/>
            <a:cxnLst/>
            <a:rect l="l" t="t" r="r" b="b"/>
            <a:pathLst>
              <a:path w="1916778" h="501227">
                <a:moveTo>
                  <a:pt x="0" y="0"/>
                </a:moveTo>
                <a:lnTo>
                  <a:pt x="1916778" y="0"/>
                </a:lnTo>
                <a:lnTo>
                  <a:pt x="1916778" y="400981"/>
                </a:lnTo>
                <a:lnTo>
                  <a:pt x="958389" y="400981"/>
                </a:lnTo>
                <a:lnTo>
                  <a:pt x="575033" y="501227"/>
                </a:lnTo>
                <a:lnTo>
                  <a:pt x="575033" y="400981"/>
                </a:lnTo>
                <a:lnTo>
                  <a:pt x="0" y="40098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9"/>
          <p:cNvSpPr/>
          <p:nvPr/>
        </p:nvSpPr>
        <p:spPr>
          <a:xfrm>
            <a:off x="3331577" y="1297432"/>
            <a:ext cx="2555704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331578" y="2038465"/>
            <a:ext cx="7559831" cy="5401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产品类型介绍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3331578" y="2630455"/>
            <a:ext cx="7559831" cy="99202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人寿保险、财产保险、健康保险等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各类保险产品的功能与适用场景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Shape 12"/>
          <p:cNvSpPr/>
          <p:nvPr/>
        </p:nvSpPr>
        <p:spPr>
          <a:xfrm>
            <a:off x="3281680" y="3598386"/>
            <a:ext cx="2555704" cy="668303"/>
          </a:xfrm>
          <a:custGeom>
            <a:avLst/>
            <a:gdLst/>
            <a:ahLst/>
            <a:cxnLst/>
            <a:rect l="l" t="t" r="r" b="b"/>
            <a:pathLst>
              <a:path w="1916778" h="501227">
                <a:moveTo>
                  <a:pt x="0" y="0"/>
                </a:moveTo>
                <a:lnTo>
                  <a:pt x="1916778" y="0"/>
                </a:lnTo>
                <a:lnTo>
                  <a:pt x="1916778" y="400981"/>
                </a:lnTo>
                <a:lnTo>
                  <a:pt x="958389" y="400981"/>
                </a:lnTo>
                <a:lnTo>
                  <a:pt x="575033" y="501227"/>
                </a:lnTo>
                <a:lnTo>
                  <a:pt x="575033" y="400981"/>
                </a:lnTo>
                <a:lnTo>
                  <a:pt x="0" y="40098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3"/>
          <p:cNvSpPr/>
          <p:nvPr/>
        </p:nvSpPr>
        <p:spPr>
          <a:xfrm>
            <a:off x="3281680" y="3598807"/>
            <a:ext cx="2555704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3281681" y="4339839"/>
            <a:ext cx="7609727" cy="5401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产品特点分析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3281681" y="4931828"/>
            <a:ext cx="7609727" cy="99202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保险产品的风险性质</a:t>
            </a:r>
            <a:endParaRPr lang="en-US" sz="2000" dirty="0"/>
          </a:p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保险产品的长期性与复杂性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洽谈与报价的实践演练</a:t>
            </a:r>
            <a:endParaRPr lang="en-US" sz="2000" dirty="0"/>
          </a:p>
        </p:txBody>
      </p:sp>
      <p:pic>
        <p:nvPicPr>
          <p:cNvPr id="3" name="Image 0" descr="/www/wwwroot/ppt/cache/2024-5-1-12/7iotLgDEaX/1718597062143 - Es5sSjdN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44 - SNf-Ka8Os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8589294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4"/>
          <p:cNvSpPr/>
          <p:nvPr/>
        </p:nvSpPr>
        <p:spPr>
          <a:xfrm>
            <a:off x="8794884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9" name="Shape 5"/>
          <p:cNvSpPr/>
          <p:nvPr/>
        </p:nvSpPr>
        <p:spPr>
          <a:xfrm>
            <a:off x="9000475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Shape 6"/>
          <p:cNvSpPr/>
          <p:nvPr/>
        </p:nvSpPr>
        <p:spPr>
          <a:xfrm>
            <a:off x="2078574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11" name="Shape 7"/>
          <p:cNvSpPr/>
          <p:nvPr/>
        </p:nvSpPr>
        <p:spPr>
          <a:xfrm>
            <a:off x="3045519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Shape 8"/>
          <p:cNvSpPr/>
          <p:nvPr/>
        </p:nvSpPr>
        <p:spPr>
          <a:xfrm>
            <a:off x="3251110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13" name="Shape 9"/>
          <p:cNvSpPr/>
          <p:nvPr/>
        </p:nvSpPr>
        <p:spPr>
          <a:xfrm>
            <a:off x="3456700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0"/>
          <p:cNvSpPr/>
          <p:nvPr/>
        </p:nvSpPr>
        <p:spPr>
          <a:xfrm>
            <a:off x="854535" y="3657982"/>
            <a:ext cx="2448076" cy="26620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模拟客户场景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164895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6" name="Image 2" descr="/www/wwwroot/ppt/cache/2024-5-1-12/7iotLgDEaX/1718597062145 - Ez-7pkXAW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5164" y="2125208"/>
            <a:ext cx="369571" cy="369571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4841613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18" name="Shape 13"/>
          <p:cNvSpPr/>
          <p:nvPr/>
        </p:nvSpPr>
        <p:spPr>
          <a:xfrm>
            <a:off x="5808558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Shape 14"/>
          <p:cNvSpPr/>
          <p:nvPr/>
        </p:nvSpPr>
        <p:spPr>
          <a:xfrm>
            <a:off x="6014148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42000"/>
            </a:srgbClr>
          </a:solidFill>
          <a:ln/>
        </p:spPr>
      </p:sp>
      <p:sp>
        <p:nvSpPr>
          <p:cNvPr id="20" name="Shape 15"/>
          <p:cNvSpPr/>
          <p:nvPr/>
        </p:nvSpPr>
        <p:spPr>
          <a:xfrm>
            <a:off x="6219739" y="1627965"/>
            <a:ext cx="411181" cy="497243"/>
          </a:xfrm>
          <a:custGeom>
            <a:avLst/>
            <a:gdLst/>
            <a:ahLst/>
            <a:cxnLst/>
            <a:rect l="l" t="t" r="r" b="b"/>
            <a:pathLst>
              <a:path w="308386" h="372932">
                <a:moveTo>
                  <a:pt x="0" y="0"/>
                </a:moveTo>
                <a:lnTo>
                  <a:pt x="123354" y="0"/>
                </a:lnTo>
                <a:lnTo>
                  <a:pt x="308386" y="186466"/>
                </a:lnTo>
                <a:lnTo>
                  <a:pt x="123354" y="372932"/>
                </a:lnTo>
                <a:lnTo>
                  <a:pt x="0" y="372932"/>
                </a:lnTo>
                <a:lnTo>
                  <a:pt x="185032" y="186466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1" name="Shape 16"/>
          <p:cNvSpPr/>
          <p:nvPr/>
        </p:nvSpPr>
        <p:spPr>
          <a:xfrm>
            <a:off x="7622347" y="2029584"/>
            <a:ext cx="2792207" cy="9563"/>
          </a:xfrm>
          <a:custGeom>
            <a:avLst/>
            <a:gdLst/>
            <a:ahLst/>
            <a:cxnLst/>
            <a:rect l="l" t="t" r="r" b="b"/>
            <a:pathLst>
              <a:path w="2094155" h="7172">
                <a:moveTo>
                  <a:pt x="0" y="7172"/>
                </a:moveTo>
                <a:quadBezTo>
                  <a:pt x="1054249" y="828339"/>
                  <a:pt x="2094155" y="0"/>
                </a:quadBezTo>
              </a:path>
            </a:pathLst>
          </a:custGeom>
          <a:noFill/>
          <a:ln w="219075">
            <a:solidFill>
              <a:srgbClr val="003958">
                <a:alpha val="16000"/>
              </a:srgbClr>
            </a:solidFill>
            <a:prstDash val="solid"/>
            <a:headEnd type="none"/>
            <a:tailEnd type="none"/>
          </a:ln>
        </p:spPr>
      </p:sp>
      <p:sp>
        <p:nvSpPr>
          <p:cNvPr id="22" name="Text 17"/>
          <p:cNvSpPr/>
          <p:nvPr/>
        </p:nvSpPr>
        <p:spPr>
          <a:xfrm>
            <a:off x="6398310" y="3657982"/>
            <a:ext cx="2448076" cy="26620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模拟报价过程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3" name="Shape 18"/>
          <p:cNvSpPr/>
          <p:nvPr/>
        </p:nvSpPr>
        <p:spPr>
          <a:xfrm>
            <a:off x="7192731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24" name="Image 3" descr="/www/wwwroot/ppt/cache/2024-5-1-12/7iotLgDEaX/1718597062147 - mUoEwmxt3Z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1131" y="2125208"/>
            <a:ext cx="369571" cy="332995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3617574" y="3657982"/>
            <a:ext cx="2448076" cy="266209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练习洽谈技巧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6" name="Shape 20"/>
          <p:cNvSpPr/>
          <p:nvPr/>
        </p:nvSpPr>
        <p:spPr>
          <a:xfrm>
            <a:off x="441199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27" name="Image 4" descr="/www/wwwroot/ppt/cache/2024-5-1-12/7iotLgDEaX/1718597062147 - 7jeygPWPF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9079" y="2088632"/>
            <a:ext cx="388696" cy="369571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9027475" y="3657981"/>
            <a:ext cx="2448076" cy="28098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分析并总结演练过程中的优点和不足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9" name="Shape 22"/>
          <p:cNvSpPr/>
          <p:nvPr/>
        </p:nvSpPr>
        <p:spPr>
          <a:xfrm>
            <a:off x="9821896" y="1855993"/>
            <a:ext cx="859232" cy="859232"/>
          </a:xfrm>
          <a:custGeom>
            <a:avLst/>
            <a:gdLst/>
            <a:ahLst/>
            <a:cxnLst/>
            <a:rect l="l" t="t" r="r" b="b"/>
            <a:pathLst>
              <a:path w="644424" h="644424">
                <a:moveTo>
                  <a:pt x="322212" y="0"/>
                </a:moveTo>
                <a:cubicBezTo>
                  <a:pt x="500046" y="0"/>
                  <a:pt x="644424" y="144378"/>
                  <a:pt x="644424" y="322212"/>
                </a:cubicBezTo>
                <a:cubicBezTo>
                  <a:pt x="644424" y="500046"/>
                  <a:pt x="500046" y="644424"/>
                  <a:pt x="322212" y="644424"/>
                </a:cubicBezTo>
                <a:cubicBezTo>
                  <a:pt x="144378" y="644424"/>
                  <a:pt x="0" y="500046"/>
                  <a:pt x="0" y="322212"/>
                </a:cubicBezTo>
                <a:cubicBezTo>
                  <a:pt x="0" y="144378"/>
                  <a:pt x="144378" y="0"/>
                  <a:pt x="322212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30" name="Image 5" descr="/www/wwwroot/ppt/cache/2024-5-1-12/7iotLgDEaX/1718597062148 - NpUklGidXZ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65476" y="2113016"/>
            <a:ext cx="360009" cy="369571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洽谈与报价的案例分析</a:t>
            </a:r>
            <a:endParaRPr lang="en-US" sz="2000" dirty="0"/>
          </a:p>
        </p:txBody>
      </p:sp>
      <p:pic>
        <p:nvPicPr>
          <p:cNvPr id="3" name="Image 0" descr="/www/wwwroot/ppt/cache/2024-5-1-12/7iotLgDEaX/1718597062151 - 9mLdbEyi1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52 - koRwspeHM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00456" y="1616110"/>
            <a:ext cx="5195824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分析成功案例中的洽谈策略和报价技巧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5913120" y="889160"/>
            <a:ext cx="0" cy="5496560"/>
          </a:xfrm>
          <a:custGeom>
            <a:avLst/>
            <a:gdLst/>
            <a:ahLst/>
            <a:cxnLst/>
            <a:rect l="l" t="t" r="r" b="b"/>
            <a:pathLst>
              <a:path h="4122420">
                <a:moveTo>
                  <a:pt x="0" y="0"/>
                </a:moveTo>
                <a:lnTo>
                  <a:pt x="0" y="412242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9" name="Text 5"/>
          <p:cNvSpPr/>
          <p:nvPr/>
        </p:nvSpPr>
        <p:spPr>
          <a:xfrm>
            <a:off x="5989321" y="3420526"/>
            <a:ext cx="5565535" cy="122837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分析失败案例中的问题所在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4632960" y="1016000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4221480" y="1006510"/>
            <a:ext cx="168148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 rot="-10800000">
            <a:off x="5902960" y="2820416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5989320" y="2810926"/>
            <a:ext cx="179324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600456" y="4782312"/>
            <a:ext cx="5195824" cy="98214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从中提炼出可行的经验和教训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4632960" y="4182203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2"/>
          <p:cNvSpPr/>
          <p:nvPr/>
        </p:nvSpPr>
        <p:spPr>
          <a:xfrm>
            <a:off x="4221480" y="4172713"/>
            <a:ext cx="168148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洽谈与报价的评估和改进</a:t>
            </a:r>
            <a:endParaRPr lang="en-US" sz="2000" dirty="0"/>
          </a:p>
        </p:txBody>
      </p:sp>
      <p:pic>
        <p:nvPicPr>
          <p:cNvPr id="3" name="Image 0" descr="/www/wwwroot/ppt/cache/2024-5-1-12/7iotLgDEaX/1718597062156 - 831tJzzYA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58 - ee36uLGp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517908" y="1593104"/>
            <a:ext cx="2980267" cy="4036907"/>
          </a:xfrm>
          <a:custGeom>
            <a:avLst/>
            <a:gdLst/>
            <a:ahLst/>
            <a:cxnLst/>
            <a:rect l="l" t="t" r="r" b="b"/>
            <a:pathLst>
              <a:path w="2235200" h="3027680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69745"/>
                </a:quadBezTo>
                <a:lnTo>
                  <a:pt x="2235200" y="3027680"/>
                </a:lnTo>
                <a:lnTo>
                  <a:pt x="0" y="30276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1645472" y="2265922"/>
            <a:ext cx="2780115" cy="31784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定期评估洽谈与报价的效果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1645473" y="1686758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645473" y="1686758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1391820" y="1654065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608208" y="5904428"/>
            <a:ext cx="10767665" cy="0"/>
          </a:xfrm>
          <a:custGeom>
            <a:avLst/>
            <a:gdLst/>
            <a:ahLst/>
            <a:cxnLst/>
            <a:rect l="l" t="t" r="r" b="b"/>
            <a:pathLst>
              <a:path w="8075749">
                <a:moveTo>
                  <a:pt x="0" y="0"/>
                </a:moveTo>
                <a:lnTo>
                  <a:pt x="8075749" y="0"/>
                </a:lnTo>
              </a:path>
            </a:pathLst>
          </a:custGeom>
          <a:noFill/>
          <a:ln w="19050">
            <a:solidFill>
              <a:srgbClr val="003958">
                <a:alpha val="51000"/>
              </a:srgbClr>
            </a:solidFill>
            <a:prstDash val="solid"/>
            <a:headEnd type="none"/>
            <a:tailEnd type="none"/>
          </a:ln>
        </p:spPr>
      </p:sp>
      <p:sp>
        <p:nvSpPr>
          <p:cNvPr id="13" name="Shape 9"/>
          <p:cNvSpPr/>
          <p:nvPr/>
        </p:nvSpPr>
        <p:spPr>
          <a:xfrm>
            <a:off x="3967556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>
            <a:off x="4157209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5" name="Shape 11"/>
          <p:cNvSpPr/>
          <p:nvPr/>
        </p:nvSpPr>
        <p:spPr>
          <a:xfrm>
            <a:off x="3776169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>
            <a:off x="4676983" y="1593104"/>
            <a:ext cx="2980267" cy="4036907"/>
          </a:xfrm>
          <a:custGeom>
            <a:avLst/>
            <a:gdLst/>
            <a:ahLst/>
            <a:cxnLst/>
            <a:rect l="l" t="t" r="r" b="b"/>
            <a:pathLst>
              <a:path w="2235200" h="3027680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69745"/>
                </a:quadBezTo>
                <a:lnTo>
                  <a:pt x="2235200" y="3027680"/>
                </a:lnTo>
                <a:lnTo>
                  <a:pt x="0" y="30276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4804547" y="2265922"/>
            <a:ext cx="2780115" cy="31784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根据评估结果进行改进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8" name="Shape 14"/>
          <p:cNvSpPr/>
          <p:nvPr/>
        </p:nvSpPr>
        <p:spPr>
          <a:xfrm>
            <a:off x="4804547" y="1686758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Text 15"/>
          <p:cNvSpPr/>
          <p:nvPr/>
        </p:nvSpPr>
        <p:spPr>
          <a:xfrm>
            <a:off x="4804547" y="1686758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0" name="Text 16"/>
          <p:cNvSpPr/>
          <p:nvPr/>
        </p:nvSpPr>
        <p:spPr>
          <a:xfrm>
            <a:off x="4550893" y="1654065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7126631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2" name="Shape 18"/>
          <p:cNvSpPr/>
          <p:nvPr/>
        </p:nvSpPr>
        <p:spPr>
          <a:xfrm>
            <a:off x="7316284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3" name="Shape 19"/>
          <p:cNvSpPr/>
          <p:nvPr/>
        </p:nvSpPr>
        <p:spPr>
          <a:xfrm>
            <a:off x="6935244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24" name="Shape 20"/>
          <p:cNvSpPr/>
          <p:nvPr/>
        </p:nvSpPr>
        <p:spPr>
          <a:xfrm>
            <a:off x="7819913" y="1593104"/>
            <a:ext cx="2980267" cy="4036907"/>
          </a:xfrm>
          <a:custGeom>
            <a:avLst/>
            <a:gdLst/>
            <a:ahLst/>
            <a:cxnLst/>
            <a:rect l="l" t="t" r="r" b="b"/>
            <a:pathLst>
              <a:path w="2235200" h="3027680">
                <a:moveTo>
                  <a:pt x="0" y="0"/>
                </a:moveTo>
                <a:lnTo>
                  <a:pt x="1955800" y="0"/>
                </a:lnTo>
                <a:quadBezTo>
                  <a:pt x="2235200" y="0"/>
                  <a:pt x="2235200" y="269745"/>
                </a:quadBezTo>
                <a:lnTo>
                  <a:pt x="2235200" y="3027680"/>
                </a:lnTo>
                <a:lnTo>
                  <a:pt x="0" y="30276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>
            <a:off x="7947479" y="2265922"/>
            <a:ext cx="2780115" cy="31784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持续优化销售流程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26" name="Shape 22"/>
          <p:cNvSpPr/>
          <p:nvPr/>
        </p:nvSpPr>
        <p:spPr>
          <a:xfrm>
            <a:off x="7947479" y="1686758"/>
            <a:ext cx="539175" cy="510868"/>
          </a:xfrm>
          <a:custGeom>
            <a:avLst/>
            <a:gdLst/>
            <a:ahLst/>
            <a:cxnLst/>
            <a:rect l="l" t="t" r="r" b="b"/>
            <a:pathLst>
              <a:path w="404381" h="383151">
                <a:moveTo>
                  <a:pt x="154448" y="0"/>
                </a:moveTo>
                <a:lnTo>
                  <a:pt x="249932" y="0"/>
                </a:lnTo>
                <a:quadBezTo>
                  <a:pt x="404381" y="0"/>
                  <a:pt x="404381" y="154448"/>
                </a:quadBezTo>
                <a:lnTo>
                  <a:pt x="404381" y="228702"/>
                </a:lnTo>
                <a:quadBezTo>
                  <a:pt x="404381" y="383151"/>
                  <a:pt x="249932" y="383151"/>
                </a:quadBezTo>
                <a:lnTo>
                  <a:pt x="154448" y="383151"/>
                </a:lnTo>
                <a:quadBezTo>
                  <a:pt x="0" y="383151"/>
                  <a:pt x="0" y="228702"/>
                </a:quadBezTo>
                <a:lnTo>
                  <a:pt x="0" y="154448"/>
                </a:lnTo>
                <a:quadBezTo>
                  <a:pt x="0" y="0"/>
                  <a:pt x="15444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7" name="Text 23"/>
          <p:cNvSpPr/>
          <p:nvPr/>
        </p:nvSpPr>
        <p:spPr>
          <a:xfrm>
            <a:off x="7947479" y="1686758"/>
            <a:ext cx="539175" cy="5108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spcBef>
                <a:spcPts val="500"/>
              </a:spcBef>
            </a:pPr>
            <a:endParaRPr lang="en-US" sz="2000" dirty="0"/>
          </a:p>
        </p:txBody>
      </p:sp>
      <p:sp>
        <p:nvSpPr>
          <p:cNvPr id="28" name="Text 24"/>
          <p:cNvSpPr/>
          <p:nvPr/>
        </p:nvSpPr>
        <p:spPr>
          <a:xfrm>
            <a:off x="7693825" y="1654065"/>
            <a:ext cx="104648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2000" dirty="0"/>
          </a:p>
        </p:txBody>
      </p:sp>
      <p:sp>
        <p:nvSpPr>
          <p:cNvPr id="29" name="Shape 25"/>
          <p:cNvSpPr/>
          <p:nvPr/>
        </p:nvSpPr>
        <p:spPr>
          <a:xfrm>
            <a:off x="10269561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30" name="Shape 26"/>
          <p:cNvSpPr/>
          <p:nvPr/>
        </p:nvSpPr>
        <p:spPr>
          <a:xfrm>
            <a:off x="10459215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  <p:sp>
        <p:nvSpPr>
          <p:cNvPr id="31" name="Shape 27"/>
          <p:cNvSpPr/>
          <p:nvPr/>
        </p:nvSpPr>
        <p:spPr>
          <a:xfrm>
            <a:off x="10078175" y="1784406"/>
            <a:ext cx="240155" cy="315569"/>
          </a:xfrm>
          <a:custGeom>
            <a:avLst/>
            <a:gdLst/>
            <a:ahLst/>
            <a:cxnLst/>
            <a:rect l="l" t="t" r="r" b="b"/>
            <a:pathLst>
              <a:path w="180116" h="236677">
                <a:moveTo>
                  <a:pt x="0" y="0"/>
                </a:moveTo>
                <a:lnTo>
                  <a:pt x="72047" y="0"/>
                </a:lnTo>
                <a:lnTo>
                  <a:pt x="180116" y="118339"/>
                </a:lnTo>
                <a:lnTo>
                  <a:pt x="72047" y="236677"/>
                </a:lnTo>
                <a:lnTo>
                  <a:pt x="0" y="236677"/>
                </a:lnTo>
                <a:lnTo>
                  <a:pt x="108070" y="118339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15000"/>
            </a:srgbClr>
          </a:solidFill>
          <a:ln/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洽谈与报价的注意事项</a:t>
            </a:r>
            <a:endParaRPr lang="en-US" sz="2000" dirty="0"/>
          </a:p>
        </p:txBody>
      </p:sp>
      <p:pic>
        <p:nvPicPr>
          <p:cNvPr id="3" name="Image 0" descr="/www/wwwroot/ppt/cache/2024-5-1-12/7iotLgDEaX/1718597062162 - 01KIGuddh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63 - 6qGzPoEtH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972421" y="2107104"/>
            <a:ext cx="2482208" cy="3808525"/>
          </a:xfrm>
          <a:custGeom>
            <a:avLst/>
            <a:gdLst/>
            <a:ahLst/>
            <a:cxnLst/>
            <a:rect l="l" t="t" r="r" b="b"/>
            <a:pathLst>
              <a:path w="1861656" h="2856394">
                <a:moveTo>
                  <a:pt x="0" y="0"/>
                </a:moveTo>
                <a:lnTo>
                  <a:pt x="1861656" y="0"/>
                </a:lnTo>
                <a:lnTo>
                  <a:pt x="1861656" y="2856394"/>
                </a:lnTo>
                <a:lnTo>
                  <a:pt x="0" y="285639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1045574" y="2310176"/>
            <a:ext cx="2327324" cy="334343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遵守行业规范和公司政策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972421" y="1112690"/>
            <a:ext cx="903683" cy="844695"/>
          </a:xfrm>
          <a:custGeom>
            <a:avLst/>
            <a:gdLst/>
            <a:ahLst/>
            <a:cxnLst/>
            <a:rect l="l" t="t" r="r" b="b"/>
            <a:pathLst>
              <a:path w="677762" h="633521">
                <a:moveTo>
                  <a:pt x="0" y="0"/>
                </a:moveTo>
                <a:lnTo>
                  <a:pt x="677762" y="0"/>
                </a:lnTo>
                <a:lnTo>
                  <a:pt x="677762" y="633521"/>
                </a:lnTo>
                <a:lnTo>
                  <a:pt x="0" y="6335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045573" y="1218044"/>
            <a:ext cx="1761744" cy="6866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3554416" y="2107104"/>
            <a:ext cx="2482208" cy="3808525"/>
          </a:xfrm>
          <a:custGeom>
            <a:avLst/>
            <a:gdLst/>
            <a:ahLst/>
            <a:cxnLst/>
            <a:rect l="l" t="t" r="r" b="b"/>
            <a:pathLst>
              <a:path w="1861656" h="2856394">
                <a:moveTo>
                  <a:pt x="0" y="0"/>
                </a:moveTo>
                <a:lnTo>
                  <a:pt x="1861656" y="0"/>
                </a:lnTo>
                <a:lnTo>
                  <a:pt x="1861656" y="2856394"/>
                </a:lnTo>
                <a:lnTo>
                  <a:pt x="0" y="2856394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3627568" y="2310176"/>
            <a:ext cx="2345387" cy="334343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保持良好的职业形象和态度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3554416" y="1112690"/>
            <a:ext cx="903683" cy="844695"/>
          </a:xfrm>
          <a:custGeom>
            <a:avLst/>
            <a:gdLst/>
            <a:ahLst/>
            <a:cxnLst/>
            <a:rect l="l" t="t" r="r" b="b"/>
            <a:pathLst>
              <a:path w="677762" h="633521">
                <a:moveTo>
                  <a:pt x="0" y="0"/>
                </a:moveTo>
                <a:lnTo>
                  <a:pt x="677762" y="0"/>
                </a:lnTo>
                <a:lnTo>
                  <a:pt x="677762" y="633521"/>
                </a:lnTo>
                <a:lnTo>
                  <a:pt x="0" y="63352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3627568" y="1218044"/>
            <a:ext cx="1761744" cy="6866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6155376" y="2107104"/>
            <a:ext cx="2482208" cy="3808525"/>
          </a:xfrm>
          <a:custGeom>
            <a:avLst/>
            <a:gdLst/>
            <a:ahLst/>
            <a:cxnLst/>
            <a:rect l="l" t="t" r="r" b="b"/>
            <a:pathLst>
              <a:path w="1861656" h="2856394">
                <a:moveTo>
                  <a:pt x="0" y="0"/>
                </a:moveTo>
                <a:lnTo>
                  <a:pt x="1861656" y="0"/>
                </a:lnTo>
                <a:lnTo>
                  <a:pt x="1861656" y="2856394"/>
                </a:lnTo>
                <a:lnTo>
                  <a:pt x="0" y="2856394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2"/>
          <p:cNvSpPr/>
          <p:nvPr/>
        </p:nvSpPr>
        <p:spPr>
          <a:xfrm>
            <a:off x="6228528" y="2310176"/>
            <a:ext cx="2318293" cy="334343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尊重客户并维护客户利益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>
            <a:off x="6155376" y="1112690"/>
            <a:ext cx="903683" cy="844695"/>
          </a:xfrm>
          <a:custGeom>
            <a:avLst/>
            <a:gdLst/>
            <a:ahLst/>
            <a:cxnLst/>
            <a:rect l="l" t="t" r="r" b="b"/>
            <a:pathLst>
              <a:path w="677762" h="633521">
                <a:moveTo>
                  <a:pt x="0" y="0"/>
                </a:moveTo>
                <a:lnTo>
                  <a:pt x="677762" y="0"/>
                </a:lnTo>
                <a:lnTo>
                  <a:pt x="677762" y="633521"/>
                </a:lnTo>
                <a:lnTo>
                  <a:pt x="0" y="63352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8" name="Text 14"/>
          <p:cNvSpPr/>
          <p:nvPr/>
        </p:nvSpPr>
        <p:spPr>
          <a:xfrm>
            <a:off x="6228528" y="1218044"/>
            <a:ext cx="1761744" cy="6866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sz="2000" dirty="0"/>
          </a:p>
        </p:txBody>
      </p:sp>
      <p:sp>
        <p:nvSpPr>
          <p:cNvPr id="19" name="Shape 15"/>
          <p:cNvSpPr/>
          <p:nvPr/>
        </p:nvSpPr>
        <p:spPr>
          <a:xfrm>
            <a:off x="8737371" y="2107104"/>
            <a:ext cx="2482208" cy="3808525"/>
          </a:xfrm>
          <a:custGeom>
            <a:avLst/>
            <a:gdLst/>
            <a:ahLst/>
            <a:cxnLst/>
            <a:rect l="l" t="t" r="r" b="b"/>
            <a:pathLst>
              <a:path w="1861656" h="2856394">
                <a:moveTo>
                  <a:pt x="0" y="0"/>
                </a:moveTo>
                <a:lnTo>
                  <a:pt x="1861656" y="0"/>
                </a:lnTo>
                <a:lnTo>
                  <a:pt x="1861656" y="2856394"/>
                </a:lnTo>
                <a:lnTo>
                  <a:pt x="0" y="2856394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8810523" y="2310176"/>
            <a:ext cx="2336355" cy="334343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遵守合同精神和法律法规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21" name="Shape 17"/>
          <p:cNvSpPr/>
          <p:nvPr/>
        </p:nvSpPr>
        <p:spPr>
          <a:xfrm>
            <a:off x="8737371" y="1112690"/>
            <a:ext cx="903683" cy="844695"/>
          </a:xfrm>
          <a:custGeom>
            <a:avLst/>
            <a:gdLst/>
            <a:ahLst/>
            <a:cxnLst/>
            <a:rect l="l" t="t" r="r" b="b"/>
            <a:pathLst>
              <a:path w="677762" h="633521">
                <a:moveTo>
                  <a:pt x="0" y="0"/>
                </a:moveTo>
                <a:lnTo>
                  <a:pt x="677762" y="0"/>
                </a:lnTo>
                <a:lnTo>
                  <a:pt x="677762" y="633521"/>
                </a:lnTo>
                <a:lnTo>
                  <a:pt x="0" y="63352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22" name="Text 18"/>
          <p:cNvSpPr/>
          <p:nvPr/>
        </p:nvSpPr>
        <p:spPr>
          <a:xfrm>
            <a:off x="8810523" y="1218044"/>
            <a:ext cx="1761744" cy="6866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2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sz="20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1715" y="514503"/>
            <a:ext cx="10349789" cy="5830215"/>
          </a:xfrm>
          <a:custGeom>
            <a:avLst/>
            <a:gdLst/>
            <a:ahLst/>
            <a:cxnLst/>
            <a:rect l="l" t="t" r="r" b="b"/>
            <a:pathLst>
              <a:path w="7762342" h="4372661">
                <a:moveTo>
                  <a:pt x="0" y="0"/>
                </a:moveTo>
                <a:lnTo>
                  <a:pt x="7762342" y="0"/>
                </a:lnTo>
                <a:lnTo>
                  <a:pt x="7762342" y="4372661"/>
                </a:lnTo>
                <a:lnTo>
                  <a:pt x="0" y="4372661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25517C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117495" y="2138478"/>
            <a:ext cx="5955792" cy="5881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kern="0" spc="500" dirty="0">
                <a:solidFill>
                  <a:srgbClr val="FDC83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YOUR REPORT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061667" y="3868522"/>
            <a:ext cx="8069885" cy="88366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kern="0" spc="200" dirty="0">
                <a:solidFill>
                  <a:srgbClr val="25517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合同签订与后续服务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822704" y="2838297"/>
            <a:ext cx="8546592" cy="11988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3800" b="1" kern="0" spc="500" dirty="0">
                <a:solidFill>
                  <a:srgbClr val="003958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06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 rot="5400000">
            <a:off x="-1069916" y="2437375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7" name="Shape 5"/>
          <p:cNvSpPr/>
          <p:nvPr/>
        </p:nvSpPr>
        <p:spPr>
          <a:xfrm rot="5400000">
            <a:off x="-1152280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pic>
        <p:nvPicPr>
          <p:cNvPr id="8" name="Image 0" descr="/www/wwwroot/ppt/cache/2024-5-1-12/7iotLgDEaX/1718597062166 - A49MCk8Vl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837" y="6576020"/>
            <a:ext cx="1070728" cy="1079093"/>
          </a:xfrm>
          <a:prstGeom prst="rect">
            <a:avLst/>
          </a:prstGeom>
        </p:spPr>
      </p:pic>
      <p:pic>
        <p:nvPicPr>
          <p:cNvPr id="9" name="Image 1" descr="/www/wwwroot/ppt/cache/2024-5-1-12/7iotLgDEaX/1718597062167 - dlX5O-sZC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08" y="-801495"/>
            <a:ext cx="1070728" cy="1079093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 rot="5400000">
            <a:off x="-1486301" y="257307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 rot="-5400000">
            <a:off x="8902869" y="2542303"/>
            <a:ext cx="4291584" cy="2286677"/>
          </a:xfrm>
          <a:custGeom>
            <a:avLst/>
            <a:gdLst/>
            <a:ahLst/>
            <a:cxnLst/>
            <a:rect l="l" t="t" r="r" b="b"/>
            <a:pathLst>
              <a:path w="3218688" h="1715008">
                <a:moveTo>
                  <a:pt x="1609344" y="0"/>
                </a:moveTo>
                <a:lnTo>
                  <a:pt x="0" y="1715008"/>
                </a:lnTo>
                <a:lnTo>
                  <a:pt x="3218688" y="1715008"/>
                </a:lnTo>
                <a:close/>
              </a:path>
            </a:pathLst>
          </a:custGeom>
          <a:solidFill>
            <a:srgbClr val="FDC83E"/>
          </a:solidFill>
          <a:ln/>
        </p:spPr>
      </p:sp>
      <p:sp>
        <p:nvSpPr>
          <p:cNvPr id="12" name="Shape 8"/>
          <p:cNvSpPr/>
          <p:nvPr/>
        </p:nvSpPr>
        <p:spPr>
          <a:xfrm rot="-5400000">
            <a:off x="9455806" y="2729345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25517C"/>
          </a:solidFill>
          <a:ln/>
        </p:spPr>
      </p:sp>
      <p:sp>
        <p:nvSpPr>
          <p:cNvPr id="13" name="Shape 9"/>
          <p:cNvSpPr/>
          <p:nvPr/>
        </p:nvSpPr>
        <p:spPr>
          <a:xfrm rot="-5400000">
            <a:off x="9905091" y="2678003"/>
            <a:ext cx="3782229" cy="2015279"/>
          </a:xfrm>
          <a:custGeom>
            <a:avLst/>
            <a:gdLst/>
            <a:ahLst/>
            <a:cxnLst/>
            <a:rect l="l" t="t" r="r" b="b"/>
            <a:pathLst>
              <a:path w="2836672" h="1511459">
                <a:moveTo>
                  <a:pt x="1418336" y="0"/>
                </a:moveTo>
                <a:lnTo>
                  <a:pt x="0" y="1511459"/>
                </a:lnTo>
                <a:lnTo>
                  <a:pt x="2836672" y="1511459"/>
                </a:ln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合同条款解读</a:t>
            </a:r>
            <a:endParaRPr lang="en-US" sz="2000" dirty="0"/>
          </a:p>
        </p:txBody>
      </p:sp>
      <p:pic>
        <p:nvPicPr>
          <p:cNvPr id="3" name="Image 0" descr="/www/wwwroot/ppt/cache/2024-5-1-12/7iotLgDEaX/1718597062169 - X27Vq_uW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70 - ZnX7DXsdP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pic>
        <p:nvPicPr>
          <p:cNvPr id="7" name="Image 2" descr="/www/wwwroot/ppt/cache/2024-5-1-12/7iotLgDEaX/1718597062173 - Y0PHXexu9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6288" y="1350373"/>
            <a:ext cx="8139793" cy="77012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406287" y="2120502"/>
            <a:ext cx="7738643" cy="113975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保险合同的基本构成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9" name="Shape 4"/>
          <p:cNvSpPr/>
          <p:nvPr/>
        </p:nvSpPr>
        <p:spPr>
          <a:xfrm>
            <a:off x="1984362" y="1350373"/>
            <a:ext cx="776676" cy="770128"/>
          </a:xfrm>
          <a:custGeom>
            <a:avLst/>
            <a:gdLst/>
            <a:ahLst/>
            <a:cxnLst/>
            <a:rect l="l" t="t" r="r" b="b"/>
            <a:pathLst>
              <a:path w="582507" h="577596">
                <a:moveTo>
                  <a:pt x="291253" y="0"/>
                </a:moveTo>
                <a:cubicBezTo>
                  <a:pt x="452000" y="0"/>
                  <a:pt x="582507" y="129406"/>
                  <a:pt x="582507" y="288798"/>
                </a:cubicBezTo>
                <a:cubicBezTo>
                  <a:pt x="582507" y="448190"/>
                  <a:pt x="452000" y="577596"/>
                  <a:pt x="291253" y="577596"/>
                </a:cubicBezTo>
                <a:cubicBezTo>
                  <a:pt x="130506" y="577596"/>
                  <a:pt x="0" y="448190"/>
                  <a:pt x="0" y="288798"/>
                </a:cubicBezTo>
                <a:cubicBezTo>
                  <a:pt x="0" y="129406"/>
                  <a:pt x="130506" y="0"/>
                  <a:pt x="291253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5"/>
          <p:cNvSpPr/>
          <p:nvPr/>
        </p:nvSpPr>
        <p:spPr>
          <a:xfrm>
            <a:off x="1855329" y="1473310"/>
            <a:ext cx="1046480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pic>
        <p:nvPicPr>
          <p:cNvPr id="11" name="Image 3" descr="/www/wwwroot/ppt/cache/2024-5-1-12/7iotLgDEaX/1718597062175 - Ug3yw5OMj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10800000">
            <a:off x="7355336" y="3114488"/>
            <a:ext cx="3190744" cy="255355"/>
          </a:xfrm>
          <a:prstGeom prst="rect">
            <a:avLst/>
          </a:prstGeom>
        </p:spPr>
      </p:pic>
      <p:pic>
        <p:nvPicPr>
          <p:cNvPr id="12" name="Image 4" descr="/www/wwwroot/ppt/cache/2024-5-1-12/7iotLgDEaX/1718597062178 - 5aozdzL7mo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4361" y="3735941"/>
            <a:ext cx="8160568" cy="78232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2406287" y="4518262"/>
            <a:ext cx="7738643" cy="113975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合同中的关键条款解释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4" name="Shape 7"/>
          <p:cNvSpPr/>
          <p:nvPr/>
        </p:nvSpPr>
        <p:spPr>
          <a:xfrm>
            <a:off x="9750722" y="3735941"/>
            <a:ext cx="776676" cy="770128"/>
          </a:xfrm>
          <a:custGeom>
            <a:avLst/>
            <a:gdLst/>
            <a:ahLst/>
            <a:cxnLst/>
            <a:rect l="l" t="t" r="r" b="b"/>
            <a:pathLst>
              <a:path w="582507" h="577596">
                <a:moveTo>
                  <a:pt x="291253" y="0"/>
                </a:moveTo>
                <a:cubicBezTo>
                  <a:pt x="452000" y="0"/>
                  <a:pt x="582507" y="129406"/>
                  <a:pt x="582507" y="288798"/>
                </a:cubicBezTo>
                <a:cubicBezTo>
                  <a:pt x="582507" y="448190"/>
                  <a:pt x="452000" y="577596"/>
                  <a:pt x="291253" y="577596"/>
                </a:cubicBezTo>
                <a:cubicBezTo>
                  <a:pt x="130506" y="577596"/>
                  <a:pt x="0" y="448190"/>
                  <a:pt x="0" y="288798"/>
                </a:cubicBezTo>
                <a:cubicBezTo>
                  <a:pt x="0" y="129406"/>
                  <a:pt x="130506" y="0"/>
                  <a:pt x="291253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8"/>
          <p:cNvSpPr/>
          <p:nvPr/>
        </p:nvSpPr>
        <p:spPr>
          <a:xfrm>
            <a:off x="9621690" y="3858990"/>
            <a:ext cx="1086951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pic>
        <p:nvPicPr>
          <p:cNvPr id="16" name="Image 5" descr="/www/wwwroot/ppt/cache/2024-5-1-12/7iotLgDEaX/1718597062180 - gYHjL1YIHQ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10800000">
            <a:off x="1855329" y="5639925"/>
            <a:ext cx="3190744" cy="25535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保险责任</a:t>
            </a:r>
            <a:endParaRPr lang="en-US" sz="2000" dirty="0"/>
          </a:p>
        </p:txBody>
      </p:sp>
      <p:pic>
        <p:nvPicPr>
          <p:cNvPr id="3" name="Image 0" descr="/www/wwwroot/ppt/cache/2024-5-1-12/7iotLgDEaX/1718597062182 - zAOgLmme1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83 - yKGtYp4XH-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4632961" y="3132115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>
              <a:alpha val="20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7809360" y="3139718"/>
            <a:ext cx="3684693" cy="1878471"/>
          </a:xfrm>
          <a:custGeom>
            <a:avLst/>
            <a:gdLst/>
            <a:ahLst/>
            <a:cxnLst/>
            <a:rect l="l" t="t" r="r" b="b"/>
            <a:pathLst>
              <a:path w="2763520" h="1408853">
                <a:moveTo>
                  <a:pt x="0" y="0"/>
                </a:moveTo>
                <a:lnTo>
                  <a:pt x="2763520" y="0"/>
                </a:lnTo>
                <a:lnTo>
                  <a:pt x="2763520" y="1408853"/>
                </a:lnTo>
                <a:lnTo>
                  <a:pt x="0" y="1408853"/>
                </a:lnTo>
                <a:close/>
              </a:path>
            </a:pathLst>
          </a:custGeom>
          <a:solidFill>
            <a:srgbClr val="FFFFFF"/>
          </a:solidFill>
          <a:ln/>
        </p:spPr>
      </p:sp>
      <p:sp>
        <p:nvSpPr>
          <p:cNvPr id="9" name="Text 5"/>
          <p:cNvSpPr/>
          <p:nvPr/>
        </p:nvSpPr>
        <p:spPr>
          <a:xfrm>
            <a:off x="1260183" y="2470688"/>
            <a:ext cx="3177823" cy="23003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保险公司的赔付范围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10" name="Image 2" descr="/www/wwwroot/ppt/cache/2024-5-1-12/7iotLgDEaX/1718597062183 - Q18GhizKi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106" y="3648342"/>
            <a:ext cx="602713" cy="508564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5364481" y="1915761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Shape 7"/>
          <p:cNvSpPr/>
          <p:nvPr/>
        </p:nvSpPr>
        <p:spPr>
          <a:xfrm>
            <a:off x="6096001" y="3132115"/>
            <a:ext cx="1304028" cy="1603228"/>
          </a:xfrm>
          <a:custGeom>
            <a:avLst/>
            <a:gdLst/>
            <a:ahLst/>
            <a:cxnLst/>
            <a:rect l="l" t="t" r="r" b="b"/>
            <a:pathLst>
              <a:path w="978021" h="1202421">
                <a:moveTo>
                  <a:pt x="489011" y="0"/>
                </a:moveTo>
                <a:lnTo>
                  <a:pt x="0" y="360726"/>
                </a:lnTo>
                <a:lnTo>
                  <a:pt x="0" y="841695"/>
                </a:lnTo>
                <a:lnTo>
                  <a:pt x="489011" y="1202421"/>
                </a:lnTo>
                <a:lnTo>
                  <a:pt x="978021" y="841695"/>
                </a:lnTo>
                <a:lnTo>
                  <a:pt x="978021" y="360726"/>
                </a:lnTo>
                <a:lnTo>
                  <a:pt x="489011" y="0"/>
                </a:lnTo>
                <a:close/>
              </a:path>
            </a:pathLst>
          </a:custGeom>
          <a:solidFill>
            <a:srgbClr val="003958">
              <a:alpha val="63000"/>
            </a:srgbClr>
          </a:solidFill>
          <a:ln/>
        </p:spPr>
      </p:sp>
      <p:pic>
        <p:nvPicPr>
          <p:cNvPr id="13" name="Image 3" descr="/www/wwwroot/ppt/cache/2024-5-1-12/7iotLgDEaX/1718597062183 - XXc3JZjxx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138" y="2432431"/>
            <a:ext cx="602713" cy="945444"/>
          </a:xfrm>
          <a:prstGeom prst="rect">
            <a:avLst/>
          </a:prstGeom>
        </p:spPr>
      </p:pic>
      <p:pic>
        <p:nvPicPr>
          <p:cNvPr id="14" name="Image 4" descr="/www/wwwroot/ppt/cache/2024-5-1-12/7iotLgDEaX/1718597062183 - 0PCjX9EE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7298" y="3679447"/>
            <a:ext cx="501113" cy="508564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7667401" y="2470688"/>
            <a:ext cx="3177823" cy="23003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除外责任与特别约定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保险期间</a:t>
            </a:r>
            <a:endParaRPr lang="en-US" sz="2000" dirty="0"/>
          </a:p>
        </p:txBody>
      </p:sp>
      <p:pic>
        <p:nvPicPr>
          <p:cNvPr id="3" name="Image 0" descr="/www/wwwroot/ppt/cache/2024-5-1-12/7iotLgDEaX/1718597062185 - nYyA2Bcu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87 - WMi32ah41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445009" y="3003963"/>
            <a:ext cx="2724644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保险合同的有效期限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3313694" y="1678365"/>
            <a:ext cx="1052597" cy="1240705"/>
          </a:xfrm>
          <a:custGeom>
            <a:avLst/>
            <a:gdLst/>
            <a:ahLst/>
            <a:cxnLst/>
            <a:rect l="l" t="t" r="r" b="b"/>
            <a:pathLst>
              <a:path w="789448" h="930529">
                <a:moveTo>
                  <a:pt x="394724" y="0"/>
                </a:moveTo>
                <a:lnTo>
                  <a:pt x="0" y="279159"/>
                </a:lnTo>
                <a:lnTo>
                  <a:pt x="0" y="651371"/>
                </a:lnTo>
                <a:lnTo>
                  <a:pt x="394724" y="930529"/>
                </a:lnTo>
                <a:lnTo>
                  <a:pt x="789448" y="651371"/>
                </a:lnTo>
                <a:lnTo>
                  <a:pt x="789448" y="279159"/>
                </a:lnTo>
                <a:lnTo>
                  <a:pt x="39472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9" name="Image 2" descr="/www/wwwroot/ppt/cache/2024-5-1-12/7iotLgDEaX/1718597062187 - REuFuItCqq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2848" y="2114589"/>
            <a:ext cx="414289" cy="368257"/>
          </a:xfrm>
          <a:prstGeom prst="rect">
            <a:avLst/>
          </a:prstGeom>
        </p:spPr>
      </p:pic>
      <p:sp>
        <p:nvSpPr>
          <p:cNvPr id="10" name="Shape 5"/>
          <p:cNvSpPr/>
          <p:nvPr/>
        </p:nvSpPr>
        <p:spPr>
          <a:xfrm>
            <a:off x="5697464" y="2051265"/>
            <a:ext cx="700481" cy="494905"/>
          </a:xfrm>
          <a:custGeom>
            <a:avLst/>
            <a:gdLst/>
            <a:ahLst/>
            <a:cxnLst/>
            <a:rect l="l" t="t" r="r" b="b"/>
            <a:pathLst>
              <a:path w="525361" h="371179">
                <a:moveTo>
                  <a:pt x="525361" y="185589"/>
                </a:moveTo>
                <a:lnTo>
                  <a:pt x="262680" y="0"/>
                </a:lnTo>
                <a:lnTo>
                  <a:pt x="262680" y="92795"/>
                </a:lnTo>
                <a:lnTo>
                  <a:pt x="0" y="92795"/>
                </a:lnTo>
                <a:lnTo>
                  <a:pt x="0" y="278384"/>
                </a:lnTo>
                <a:lnTo>
                  <a:pt x="262680" y="278384"/>
                </a:lnTo>
                <a:lnTo>
                  <a:pt x="262680" y="371179"/>
                </a:lnTo>
                <a:lnTo>
                  <a:pt x="525361" y="185589"/>
                </a:lnTo>
                <a:close/>
              </a:path>
            </a:pathLst>
          </a:custGeom>
          <a:solidFill>
            <a:srgbClr val="003958">
              <a:alpha val="8200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6925755" y="3003963"/>
            <a:ext cx="2724644" cy="25875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续保条件和流程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2" name="Shape 7"/>
          <p:cNvSpPr/>
          <p:nvPr/>
        </p:nvSpPr>
        <p:spPr>
          <a:xfrm>
            <a:off x="7794440" y="1678365"/>
            <a:ext cx="1052597" cy="1240705"/>
          </a:xfrm>
          <a:custGeom>
            <a:avLst/>
            <a:gdLst/>
            <a:ahLst/>
            <a:cxnLst/>
            <a:rect l="l" t="t" r="r" b="b"/>
            <a:pathLst>
              <a:path w="789448" h="930529">
                <a:moveTo>
                  <a:pt x="394724" y="0"/>
                </a:moveTo>
                <a:lnTo>
                  <a:pt x="0" y="279159"/>
                </a:lnTo>
                <a:lnTo>
                  <a:pt x="0" y="651371"/>
                </a:lnTo>
                <a:lnTo>
                  <a:pt x="394724" y="930529"/>
                </a:lnTo>
                <a:lnTo>
                  <a:pt x="789448" y="651371"/>
                </a:lnTo>
                <a:lnTo>
                  <a:pt x="789448" y="279159"/>
                </a:lnTo>
                <a:lnTo>
                  <a:pt x="394724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3" name="Image 3" descr="/www/wwwroot/ppt/cache/2024-5-1-12/7iotLgDEaX/1718597062187 - C_wyL4Bue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7018" y="2114589"/>
            <a:ext cx="414289" cy="368257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保险费用</a:t>
            </a:r>
            <a:endParaRPr lang="en-US" sz="2000" dirty="0"/>
          </a:p>
        </p:txBody>
      </p:sp>
      <p:pic>
        <p:nvPicPr>
          <p:cNvPr id="3" name="Image 0" descr="/www/wwwroot/ppt/cache/2024-5-1-12/7iotLgDEaX/1718597062189 - u31njkXNY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90 - VSgpFz1ue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3001264" y="1652255"/>
            <a:ext cx="7731760" cy="1651896"/>
          </a:xfrm>
          <a:custGeom>
            <a:avLst/>
            <a:gdLst/>
            <a:ahLst/>
            <a:cxnLst/>
            <a:rect l="l" t="t" r="r" b="b"/>
            <a:pathLst>
              <a:path w="5798820" h="1238922">
                <a:moveTo>
                  <a:pt x="0" y="0"/>
                </a:moveTo>
                <a:lnTo>
                  <a:pt x="5798820" y="0"/>
                </a:lnTo>
                <a:lnTo>
                  <a:pt x="5798820" y="1238922"/>
                </a:lnTo>
                <a:lnTo>
                  <a:pt x="0" y="123892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3258956" y="1846431"/>
            <a:ext cx="7186819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保险费的计算方法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1409132" y="1943967"/>
            <a:ext cx="1304664" cy="1148140"/>
          </a:xfrm>
          <a:custGeom>
            <a:avLst/>
            <a:gdLst/>
            <a:ahLst/>
            <a:cxnLst/>
            <a:rect l="l" t="t" r="r" b="b"/>
            <a:pathLst>
              <a:path w="978498" h="861105">
                <a:moveTo>
                  <a:pt x="0" y="0"/>
                </a:moveTo>
                <a:lnTo>
                  <a:pt x="978498" y="0"/>
                </a:lnTo>
                <a:lnTo>
                  <a:pt x="978498" y="861105"/>
                </a:lnTo>
                <a:lnTo>
                  <a:pt x="0" y="861105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1026160" y="2164469"/>
            <a:ext cx="2021840" cy="7851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36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409132" y="3753583"/>
            <a:ext cx="7731760" cy="1651896"/>
          </a:xfrm>
          <a:custGeom>
            <a:avLst/>
            <a:gdLst/>
            <a:ahLst/>
            <a:cxnLst/>
            <a:rect l="l" t="t" r="r" b="b"/>
            <a:pathLst>
              <a:path w="5798820" h="1238922">
                <a:moveTo>
                  <a:pt x="0" y="0"/>
                </a:moveTo>
                <a:lnTo>
                  <a:pt x="5798820" y="0"/>
                </a:lnTo>
                <a:lnTo>
                  <a:pt x="5798820" y="1238922"/>
                </a:lnTo>
                <a:lnTo>
                  <a:pt x="0" y="123892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1686015" y="3932308"/>
            <a:ext cx="7165144" cy="136135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支付方式和缴费期限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9511672" y="4005461"/>
            <a:ext cx="1304664" cy="1148140"/>
          </a:xfrm>
          <a:custGeom>
            <a:avLst/>
            <a:gdLst/>
            <a:ahLst/>
            <a:cxnLst/>
            <a:rect l="l" t="t" r="r" b="b"/>
            <a:pathLst>
              <a:path w="978498" h="861105">
                <a:moveTo>
                  <a:pt x="0" y="0"/>
                </a:moveTo>
                <a:lnTo>
                  <a:pt x="978498" y="0"/>
                </a:lnTo>
                <a:lnTo>
                  <a:pt x="978498" y="861105"/>
                </a:lnTo>
                <a:lnTo>
                  <a:pt x="0" y="861105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9081287" y="4225964"/>
            <a:ext cx="2021840" cy="78517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36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客户签约流程</a:t>
            </a:r>
            <a:endParaRPr lang="en-US" sz="2000" dirty="0"/>
          </a:p>
        </p:txBody>
      </p:sp>
      <p:pic>
        <p:nvPicPr>
          <p:cNvPr id="3" name="Image 0" descr="/www/wwwroot/ppt/cache/2024-5-1-12/7iotLgDEaX/1718597062192 - O9wIX2HdT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194 - JO4ADgy3tJ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750643" y="3614138"/>
            <a:ext cx="4064000" cy="2150308"/>
          </a:xfrm>
          <a:custGeom>
            <a:avLst/>
            <a:gdLst/>
            <a:ahLst/>
            <a:cxnLst/>
            <a:rect l="l" t="t" r="r" b="b"/>
            <a:pathLst>
              <a:path w="3048000" h="1612731">
                <a:moveTo>
                  <a:pt x="0" y="0"/>
                </a:moveTo>
                <a:lnTo>
                  <a:pt x="3048000" y="0"/>
                </a:lnTo>
                <a:lnTo>
                  <a:pt x="3048000" y="1612731"/>
                </a:lnTo>
                <a:lnTo>
                  <a:pt x="0" y="1612731"/>
                </a:lnTo>
                <a:close/>
              </a:path>
            </a:pathLst>
          </a:custGeom>
          <a:solidFill>
            <a:srgbClr val="003958">
              <a:alpha val="79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1750643" y="1637727"/>
            <a:ext cx="4064000" cy="1976411"/>
          </a:xfrm>
          <a:custGeom>
            <a:avLst/>
            <a:gdLst/>
            <a:ahLst/>
            <a:cxnLst/>
            <a:rect l="l" t="t" r="r" b="b"/>
            <a:pathLst>
              <a:path w="3048000" h="1482308">
                <a:moveTo>
                  <a:pt x="0" y="0"/>
                </a:moveTo>
                <a:lnTo>
                  <a:pt x="3048000" y="0"/>
                </a:lnTo>
                <a:lnTo>
                  <a:pt x="3048000" y="1482308"/>
                </a:lnTo>
                <a:lnTo>
                  <a:pt x="0" y="148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1954659" y="4074724"/>
            <a:ext cx="3613356" cy="14352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客户资料收集与审核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750644" y="2907002"/>
            <a:ext cx="4064489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1742102" y="2936804"/>
            <a:ext cx="3856284" cy="0"/>
          </a:xfrm>
          <a:custGeom>
            <a:avLst/>
            <a:gdLst/>
            <a:ahLst/>
            <a:cxnLst/>
            <a:rect l="l" t="t" r="r" b="b"/>
            <a:pathLst>
              <a:path w="2892213">
                <a:moveTo>
                  <a:pt x="0" y="0"/>
                </a:moveTo>
                <a:lnTo>
                  <a:pt x="2892213" y="0"/>
                </a:lnTo>
              </a:path>
            </a:pathLst>
          </a:custGeom>
          <a:noFill/>
          <a:ln w="47625">
            <a:solidFill>
              <a:srgbClr val="FFFFFF"/>
            </a:solidFill>
            <a:prstDash val="solid"/>
            <a:headEnd type="none"/>
            <a:tailEnd type="arrow"/>
          </a:ln>
        </p:spPr>
      </p:sp>
      <p:pic>
        <p:nvPicPr>
          <p:cNvPr id="12" name="Image 2" descr="/www/wwwroot/ppt/cache/2024-5-1-12/7iotLgDEaX/1718597062197 - JlOqsFi4W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087" y="535917"/>
            <a:ext cx="2001183" cy="1959779"/>
          </a:xfrm>
          <a:prstGeom prst="rect">
            <a:avLst/>
          </a:prstGeom>
        </p:spPr>
      </p:pic>
      <p:sp>
        <p:nvSpPr>
          <p:cNvPr id="13" name="Shape 8"/>
          <p:cNvSpPr/>
          <p:nvPr/>
        </p:nvSpPr>
        <p:spPr>
          <a:xfrm>
            <a:off x="6001552" y="3614138"/>
            <a:ext cx="4064000" cy="2150308"/>
          </a:xfrm>
          <a:custGeom>
            <a:avLst/>
            <a:gdLst/>
            <a:ahLst/>
            <a:cxnLst/>
            <a:rect l="l" t="t" r="r" b="b"/>
            <a:pathLst>
              <a:path w="3048000" h="1612731">
                <a:moveTo>
                  <a:pt x="0" y="0"/>
                </a:moveTo>
                <a:lnTo>
                  <a:pt x="3048000" y="0"/>
                </a:lnTo>
                <a:lnTo>
                  <a:pt x="3048000" y="1612731"/>
                </a:lnTo>
                <a:lnTo>
                  <a:pt x="0" y="1612731"/>
                </a:lnTo>
                <a:close/>
              </a:path>
            </a:pathLst>
          </a:custGeom>
          <a:solidFill>
            <a:srgbClr val="003958">
              <a:alpha val="79000"/>
            </a:srgbClr>
          </a:solidFill>
          <a:ln/>
        </p:spPr>
      </p:sp>
      <p:sp>
        <p:nvSpPr>
          <p:cNvPr id="14" name="Shape 9"/>
          <p:cNvSpPr/>
          <p:nvPr/>
        </p:nvSpPr>
        <p:spPr>
          <a:xfrm>
            <a:off x="6001552" y="1637727"/>
            <a:ext cx="4064000" cy="1976411"/>
          </a:xfrm>
          <a:custGeom>
            <a:avLst/>
            <a:gdLst/>
            <a:ahLst/>
            <a:cxnLst/>
            <a:rect l="l" t="t" r="r" b="b"/>
            <a:pathLst>
              <a:path w="3048000" h="1482308">
                <a:moveTo>
                  <a:pt x="0" y="0"/>
                </a:moveTo>
                <a:lnTo>
                  <a:pt x="3048000" y="0"/>
                </a:lnTo>
                <a:lnTo>
                  <a:pt x="3048000" y="1482308"/>
                </a:lnTo>
                <a:lnTo>
                  <a:pt x="0" y="148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Text 10"/>
          <p:cNvSpPr/>
          <p:nvPr/>
        </p:nvSpPr>
        <p:spPr>
          <a:xfrm>
            <a:off x="6205569" y="4074724"/>
            <a:ext cx="3613356" cy="14352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合同填写与核对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6" name="Text 11"/>
          <p:cNvSpPr/>
          <p:nvPr/>
        </p:nvSpPr>
        <p:spPr>
          <a:xfrm>
            <a:off x="6001553" y="2907002"/>
            <a:ext cx="4064489" cy="135455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500"/>
              </a:spcBef>
            </a:pPr>
            <a:r>
              <a:rPr lang="en-US" sz="6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7" name="Shape 12"/>
          <p:cNvSpPr/>
          <p:nvPr/>
        </p:nvSpPr>
        <p:spPr>
          <a:xfrm>
            <a:off x="5993011" y="2936804"/>
            <a:ext cx="3856284" cy="0"/>
          </a:xfrm>
          <a:custGeom>
            <a:avLst/>
            <a:gdLst/>
            <a:ahLst/>
            <a:cxnLst/>
            <a:rect l="l" t="t" r="r" b="b"/>
            <a:pathLst>
              <a:path w="2892213">
                <a:moveTo>
                  <a:pt x="0" y="0"/>
                </a:moveTo>
                <a:lnTo>
                  <a:pt x="2892213" y="0"/>
                </a:lnTo>
              </a:path>
            </a:pathLst>
          </a:custGeom>
          <a:noFill/>
          <a:ln w="47625">
            <a:solidFill>
              <a:srgbClr val="FFFFFF"/>
            </a:solidFill>
            <a:prstDash val="solid"/>
            <a:headEnd type="none"/>
            <a:tailEnd type="arrow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759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保险产品特点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Image 0" descr="/www/wwwroot/ppt/cache/2024-5-1-12/7iotLgDEaX/1718597061962 - yJgAVUe8Q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1963 - 3I74ErH4H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537547" y="2692062"/>
            <a:ext cx="3579627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风险转移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2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Text 4"/>
          <p:cNvSpPr/>
          <p:nvPr/>
        </p:nvSpPr>
        <p:spPr>
          <a:xfrm>
            <a:off x="1537547" y="3411390"/>
            <a:ext cx="3579627" cy="17602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保险产品可以帮助投保人将潜在风险转移给保险公司。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降低个体面临的风险压力。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Shape 5"/>
          <p:cNvSpPr/>
          <p:nvPr/>
        </p:nvSpPr>
        <p:spPr>
          <a:xfrm>
            <a:off x="1530022" y="2694825"/>
            <a:ext cx="3617197" cy="0"/>
          </a:xfrm>
          <a:custGeom>
            <a:avLst/>
            <a:gdLst/>
            <a:ahLst/>
            <a:cxnLst/>
            <a:rect l="l" t="t" r="r" b="b"/>
            <a:pathLst>
              <a:path w="2712898">
                <a:moveTo>
                  <a:pt x="0" y="0"/>
                </a:moveTo>
                <a:lnTo>
                  <a:pt x="2712898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arrow"/>
            <a:tailEnd type="none"/>
          </a:ln>
        </p:spPr>
      </p:sp>
      <p:sp>
        <p:nvSpPr>
          <p:cNvPr id="10" name="Shape 6"/>
          <p:cNvSpPr/>
          <p:nvPr/>
        </p:nvSpPr>
        <p:spPr>
          <a:xfrm>
            <a:off x="4566026" y="1874839"/>
            <a:ext cx="615013" cy="585933"/>
          </a:xfrm>
          <a:custGeom>
            <a:avLst/>
            <a:gdLst/>
            <a:ahLst/>
            <a:cxnLst/>
            <a:rect l="l" t="t" r="r" b="b"/>
            <a:pathLst>
              <a:path w="461260" h="439450">
                <a:moveTo>
                  <a:pt x="230630" y="0"/>
                </a:moveTo>
                <a:cubicBezTo>
                  <a:pt x="103342" y="0"/>
                  <a:pt x="0" y="98455"/>
                  <a:pt x="0" y="219725"/>
                </a:cubicBezTo>
                <a:cubicBezTo>
                  <a:pt x="0" y="340994"/>
                  <a:pt x="103342" y="439450"/>
                  <a:pt x="230630" y="439450"/>
                </a:cubicBezTo>
                <a:cubicBezTo>
                  <a:pt x="357918" y="439450"/>
                  <a:pt x="461260" y="340994"/>
                  <a:pt x="461260" y="219725"/>
                </a:cubicBezTo>
                <a:lnTo>
                  <a:pt x="461260" y="0"/>
                </a:lnTo>
                <a:lnTo>
                  <a:pt x="23063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4146079" y="1923965"/>
            <a:ext cx="1454907" cy="56780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Shape 8"/>
          <p:cNvSpPr/>
          <p:nvPr/>
        </p:nvSpPr>
        <p:spPr>
          <a:xfrm rot="5400000">
            <a:off x="5882747" y="2090363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9"/>
          <p:cNvSpPr/>
          <p:nvPr/>
        </p:nvSpPr>
        <p:spPr>
          <a:xfrm rot="5400000">
            <a:off x="5882747" y="2379716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8000"/>
            </a:srgbClr>
          </a:solidFill>
          <a:ln/>
        </p:spPr>
      </p:sp>
      <p:sp>
        <p:nvSpPr>
          <p:cNvPr id="14" name="Shape 10"/>
          <p:cNvSpPr/>
          <p:nvPr/>
        </p:nvSpPr>
        <p:spPr>
          <a:xfrm rot="5400000">
            <a:off x="5882747" y="2691407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5" name="Shape 11"/>
          <p:cNvSpPr/>
          <p:nvPr/>
        </p:nvSpPr>
        <p:spPr>
          <a:xfrm rot="5400000">
            <a:off x="5882747" y="2980760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8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 rot="5400000">
            <a:off x="5882747" y="3271826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7" name="Shape 13"/>
          <p:cNvSpPr/>
          <p:nvPr/>
        </p:nvSpPr>
        <p:spPr>
          <a:xfrm rot="5400000">
            <a:off x="5882747" y="3561179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8000"/>
            </a:srgbClr>
          </a:solidFill>
          <a:ln/>
        </p:spPr>
      </p:sp>
      <p:sp>
        <p:nvSpPr>
          <p:cNvPr id="18" name="Shape 14"/>
          <p:cNvSpPr/>
          <p:nvPr/>
        </p:nvSpPr>
        <p:spPr>
          <a:xfrm rot="5400000">
            <a:off x="5882747" y="3846439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9" name="Shape 15"/>
          <p:cNvSpPr/>
          <p:nvPr/>
        </p:nvSpPr>
        <p:spPr>
          <a:xfrm rot="5400000">
            <a:off x="5882747" y="4135792"/>
            <a:ext cx="402123" cy="607461"/>
          </a:xfrm>
          <a:custGeom>
            <a:avLst/>
            <a:gdLst/>
            <a:ahLst/>
            <a:cxnLst/>
            <a:rect l="l" t="t" r="r" b="b"/>
            <a:pathLst>
              <a:path w="301592" h="455596">
                <a:moveTo>
                  <a:pt x="0" y="0"/>
                </a:moveTo>
                <a:lnTo>
                  <a:pt x="120637" y="0"/>
                </a:lnTo>
                <a:lnTo>
                  <a:pt x="301592" y="227798"/>
                </a:lnTo>
                <a:lnTo>
                  <a:pt x="120637" y="455596"/>
                </a:lnTo>
                <a:lnTo>
                  <a:pt x="0" y="455596"/>
                </a:lnTo>
                <a:lnTo>
                  <a:pt x="180955" y="227798"/>
                </a:lnTo>
                <a:lnTo>
                  <a:pt x="0" y="0"/>
                </a:lnTo>
                <a:close/>
              </a:path>
            </a:pathLst>
          </a:custGeom>
          <a:solidFill>
            <a:srgbClr val="003958">
              <a:alpha val="58000"/>
            </a:srgbClr>
          </a:solidFill>
          <a:ln/>
        </p:spPr>
      </p:sp>
      <p:sp>
        <p:nvSpPr>
          <p:cNvPr id="20" name="Shape 16"/>
          <p:cNvSpPr/>
          <p:nvPr/>
        </p:nvSpPr>
        <p:spPr>
          <a:xfrm flipH="1">
            <a:off x="6819678" y="1874122"/>
            <a:ext cx="615013" cy="585933"/>
          </a:xfrm>
          <a:custGeom>
            <a:avLst/>
            <a:gdLst/>
            <a:ahLst/>
            <a:cxnLst/>
            <a:rect l="l" t="t" r="r" b="b"/>
            <a:pathLst>
              <a:path w="461260" h="439450">
                <a:moveTo>
                  <a:pt x="230630" y="0"/>
                </a:moveTo>
                <a:cubicBezTo>
                  <a:pt x="103342" y="0"/>
                  <a:pt x="0" y="98455"/>
                  <a:pt x="0" y="219725"/>
                </a:cubicBezTo>
                <a:cubicBezTo>
                  <a:pt x="0" y="340994"/>
                  <a:pt x="103342" y="439450"/>
                  <a:pt x="230630" y="439450"/>
                </a:cubicBezTo>
                <a:cubicBezTo>
                  <a:pt x="357918" y="439450"/>
                  <a:pt x="461260" y="340994"/>
                  <a:pt x="461260" y="219725"/>
                </a:cubicBezTo>
                <a:lnTo>
                  <a:pt x="461260" y="0"/>
                </a:lnTo>
                <a:lnTo>
                  <a:pt x="23063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21" name="Text 17"/>
          <p:cNvSpPr/>
          <p:nvPr/>
        </p:nvSpPr>
        <p:spPr>
          <a:xfrm>
            <a:off x="6399731" y="1911056"/>
            <a:ext cx="1454907" cy="56780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 defTabSz="1219170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Text 18"/>
          <p:cNvSpPr/>
          <p:nvPr/>
        </p:nvSpPr>
        <p:spPr>
          <a:xfrm>
            <a:off x="6819677" y="2692062"/>
            <a:ext cx="3579627" cy="82332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2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强制储蓄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2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Text 19"/>
          <p:cNvSpPr/>
          <p:nvPr/>
        </p:nvSpPr>
        <p:spPr>
          <a:xfrm>
            <a:off x="6819677" y="3411390"/>
            <a:ext cx="3579627" cy="176024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defTabSz="1219170"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保险产品具有强制储蓄的功能，帮助投保人积累资金。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为未来的生活和意外事件提供资金保障。</a:t>
            </a: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>
              <a:lnSpc>
                <a:spcPct val="96000"/>
              </a:lnSpc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4" name="Shape 20"/>
          <p:cNvSpPr/>
          <p:nvPr/>
        </p:nvSpPr>
        <p:spPr>
          <a:xfrm>
            <a:off x="6819678" y="2691703"/>
            <a:ext cx="3617197" cy="0"/>
          </a:xfrm>
          <a:custGeom>
            <a:avLst/>
            <a:gdLst/>
            <a:ahLst/>
            <a:cxnLst/>
            <a:rect l="l" t="t" r="r" b="b"/>
            <a:pathLst>
              <a:path w="2712898">
                <a:moveTo>
                  <a:pt x="0" y="0"/>
                </a:moveTo>
                <a:lnTo>
                  <a:pt x="2712898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arrow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客户信息采集</a:t>
            </a:r>
            <a:endParaRPr lang="en-US" sz="2000" dirty="0"/>
          </a:p>
        </p:txBody>
      </p:sp>
      <p:pic>
        <p:nvPicPr>
          <p:cNvPr id="3" name="Image 0" descr="/www/wwwroot/ppt/cache/2024-5-1-12/7iotLgDEaX/1718597062199 - paiQljLNl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01 - G78ooJ8iq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46570" y="2886487"/>
            <a:ext cx="2935111" cy="81473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3200" b="1" kern="0" spc="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PART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9306561" y="6283961"/>
            <a:ext cx="4030033" cy="93290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4000" kern="0" spc="10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PART</a:t>
            </a: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3011424" y="1282305"/>
            <a:ext cx="0" cy="4551680"/>
          </a:xfrm>
          <a:custGeom>
            <a:avLst/>
            <a:gdLst/>
            <a:ahLst/>
            <a:cxnLst/>
            <a:rect l="l" t="t" r="r" b="b"/>
            <a:pathLst>
              <a:path h="3413760">
                <a:moveTo>
                  <a:pt x="0" y="0"/>
                </a:moveTo>
                <a:lnTo>
                  <a:pt x="0" y="3413760"/>
                </a:lnTo>
              </a:path>
            </a:pathLst>
          </a:custGeom>
          <a:noFill/>
          <a:ln w="9525">
            <a:solidFill>
              <a:srgbClr val="003958">
                <a:alpha val="24000"/>
              </a:srgbClr>
            </a:solidFill>
            <a:prstDash val="solid"/>
            <a:headEnd type="none"/>
            <a:tailEnd type="none"/>
          </a:ln>
        </p:spPr>
      </p:sp>
      <p:sp>
        <p:nvSpPr>
          <p:cNvPr id="10" name="Shape 6"/>
          <p:cNvSpPr/>
          <p:nvPr/>
        </p:nvSpPr>
        <p:spPr>
          <a:xfrm>
            <a:off x="3331577" y="1297011"/>
            <a:ext cx="2555704" cy="668303"/>
          </a:xfrm>
          <a:custGeom>
            <a:avLst/>
            <a:gdLst/>
            <a:ahLst/>
            <a:cxnLst/>
            <a:rect l="l" t="t" r="r" b="b"/>
            <a:pathLst>
              <a:path w="1916778" h="501227">
                <a:moveTo>
                  <a:pt x="0" y="0"/>
                </a:moveTo>
                <a:lnTo>
                  <a:pt x="1916778" y="0"/>
                </a:lnTo>
                <a:lnTo>
                  <a:pt x="1916778" y="400981"/>
                </a:lnTo>
                <a:lnTo>
                  <a:pt x="958389" y="400981"/>
                </a:lnTo>
                <a:lnTo>
                  <a:pt x="575033" y="501227"/>
                </a:lnTo>
                <a:lnTo>
                  <a:pt x="575033" y="400981"/>
                </a:lnTo>
                <a:lnTo>
                  <a:pt x="0" y="40098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3331577" y="1297432"/>
            <a:ext cx="2555704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3331578" y="2057431"/>
            <a:ext cx="7559831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客户基本信息填写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3281680" y="3598386"/>
            <a:ext cx="2555704" cy="668303"/>
          </a:xfrm>
          <a:custGeom>
            <a:avLst/>
            <a:gdLst/>
            <a:ahLst/>
            <a:cxnLst/>
            <a:rect l="l" t="t" r="r" b="b"/>
            <a:pathLst>
              <a:path w="1916778" h="501227">
                <a:moveTo>
                  <a:pt x="0" y="0"/>
                </a:moveTo>
                <a:lnTo>
                  <a:pt x="1916778" y="0"/>
                </a:lnTo>
                <a:lnTo>
                  <a:pt x="1916778" y="400981"/>
                </a:lnTo>
                <a:lnTo>
                  <a:pt x="958389" y="400981"/>
                </a:lnTo>
                <a:lnTo>
                  <a:pt x="575033" y="501227"/>
                </a:lnTo>
                <a:lnTo>
                  <a:pt x="575033" y="400981"/>
                </a:lnTo>
                <a:lnTo>
                  <a:pt x="0" y="400981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10"/>
          <p:cNvSpPr/>
          <p:nvPr/>
        </p:nvSpPr>
        <p:spPr>
          <a:xfrm>
            <a:off x="3281680" y="3598807"/>
            <a:ext cx="2555704" cy="61281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Text 11"/>
          <p:cNvSpPr/>
          <p:nvPr/>
        </p:nvSpPr>
        <p:spPr>
          <a:xfrm>
            <a:off x="3281681" y="4266687"/>
            <a:ext cx="7609727" cy="140566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投保人和被保险人关系确认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产品选择与规划</a:t>
            </a:r>
            <a:endParaRPr lang="en-US" sz="2000" dirty="0"/>
          </a:p>
        </p:txBody>
      </p:sp>
      <p:pic>
        <p:nvPicPr>
          <p:cNvPr id="3" name="Image 0" descr="/www/wwwroot/ppt/cache/2024-5-1-12/7iotLgDEaX/1718597062204 - 9rMVsbQwA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05 - YJ8jcP3Dx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895600" y="2039105"/>
            <a:ext cx="6969760" cy="1411839"/>
          </a:xfrm>
          <a:custGeom>
            <a:avLst/>
            <a:gdLst/>
            <a:ahLst/>
            <a:cxnLst/>
            <a:rect l="l" t="t" r="r" b="b"/>
            <a:pathLst>
              <a:path w="5227320" h="1058879">
                <a:moveTo>
                  <a:pt x="529440" y="0"/>
                </a:moveTo>
                <a:lnTo>
                  <a:pt x="4697880" y="0"/>
                </a:lnTo>
                <a:quadBezTo>
                  <a:pt x="5227320" y="0"/>
                  <a:pt x="5227320" y="529440"/>
                </a:quadBezTo>
                <a:lnTo>
                  <a:pt x="5227320" y="529440"/>
                </a:lnTo>
                <a:quadBezTo>
                  <a:pt x="5227320" y="1058879"/>
                  <a:pt x="4697880" y="1058879"/>
                </a:quadBezTo>
                <a:lnTo>
                  <a:pt x="529440" y="1058879"/>
                </a:lnTo>
                <a:quadBezTo>
                  <a:pt x="0" y="1058879"/>
                  <a:pt x="0" y="529440"/>
                </a:quadBezTo>
                <a:lnTo>
                  <a:pt x="0" y="529440"/>
                </a:lnTo>
                <a:quadBezTo>
                  <a:pt x="0" y="0"/>
                  <a:pt x="5294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4329289" y="2297569"/>
            <a:ext cx="5196840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根据客户需求推荐保险产品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3073400" y="2165088"/>
            <a:ext cx="1168400" cy="11684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cubicBezTo>
                  <a:pt x="679972" y="0"/>
                  <a:pt x="876300" y="196328"/>
                  <a:pt x="876300" y="438150"/>
                </a:cubicBezTo>
                <a:cubicBezTo>
                  <a:pt x="876300" y="679972"/>
                  <a:pt x="679972" y="876300"/>
                  <a:pt x="438150" y="876300"/>
                </a:cubicBezTo>
                <a:cubicBezTo>
                  <a:pt x="196328" y="876300"/>
                  <a:pt x="0" y="679972"/>
                  <a:pt x="0" y="438150"/>
                </a:cubicBezTo>
                <a:cubicBezTo>
                  <a:pt x="0" y="196328"/>
                  <a:pt x="196328" y="0"/>
                  <a:pt x="43815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0" name="Image 2" descr="/www/wwwroot/ppt/cache/2024-5-1-12/7iotLgDEaX/1718597062206 - GFURvQqcsv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0712" y="2529832"/>
            <a:ext cx="493776" cy="43891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39520" y="2193937"/>
            <a:ext cx="1584960" cy="9832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7"/>
          <p:cNvSpPr/>
          <p:nvPr/>
        </p:nvSpPr>
        <p:spPr>
          <a:xfrm>
            <a:off x="2895600" y="3624073"/>
            <a:ext cx="6969760" cy="1411839"/>
          </a:xfrm>
          <a:custGeom>
            <a:avLst/>
            <a:gdLst/>
            <a:ahLst/>
            <a:cxnLst/>
            <a:rect l="l" t="t" r="r" b="b"/>
            <a:pathLst>
              <a:path w="5227320" h="1058879">
                <a:moveTo>
                  <a:pt x="529440" y="0"/>
                </a:moveTo>
                <a:lnTo>
                  <a:pt x="4697880" y="0"/>
                </a:lnTo>
                <a:quadBezTo>
                  <a:pt x="5227320" y="0"/>
                  <a:pt x="5227320" y="529440"/>
                </a:quadBezTo>
                <a:lnTo>
                  <a:pt x="5227320" y="529440"/>
                </a:lnTo>
                <a:quadBezTo>
                  <a:pt x="5227320" y="1058879"/>
                  <a:pt x="4697880" y="1058879"/>
                </a:quadBezTo>
                <a:lnTo>
                  <a:pt x="529440" y="1058879"/>
                </a:lnTo>
                <a:quadBezTo>
                  <a:pt x="0" y="1058879"/>
                  <a:pt x="0" y="529440"/>
                </a:quadBezTo>
                <a:lnTo>
                  <a:pt x="0" y="529440"/>
                </a:lnTo>
                <a:quadBezTo>
                  <a:pt x="0" y="0"/>
                  <a:pt x="5294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3" name="Text 8"/>
          <p:cNvSpPr/>
          <p:nvPr/>
        </p:nvSpPr>
        <p:spPr>
          <a:xfrm>
            <a:off x="4329289" y="3872992"/>
            <a:ext cx="5196840" cy="100677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制定保险计划并进行风险评估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4" name="Shape 9"/>
          <p:cNvSpPr/>
          <p:nvPr/>
        </p:nvSpPr>
        <p:spPr>
          <a:xfrm>
            <a:off x="3073400" y="3750056"/>
            <a:ext cx="1168400" cy="11684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cubicBezTo>
                  <a:pt x="679972" y="0"/>
                  <a:pt x="876300" y="196328"/>
                  <a:pt x="876300" y="438150"/>
                </a:cubicBezTo>
                <a:cubicBezTo>
                  <a:pt x="876300" y="679972"/>
                  <a:pt x="679972" y="876300"/>
                  <a:pt x="438150" y="876300"/>
                </a:cubicBezTo>
                <a:cubicBezTo>
                  <a:pt x="196328" y="876300"/>
                  <a:pt x="0" y="679972"/>
                  <a:pt x="0" y="438150"/>
                </a:cubicBezTo>
                <a:cubicBezTo>
                  <a:pt x="0" y="196328"/>
                  <a:pt x="196328" y="0"/>
                  <a:pt x="438150" y="0"/>
                </a:cubic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5" name="Image 3" descr="/www/wwwroot/ppt/cache/2024-5-1-12/7iotLgDEaX/1718597062206 - erLN7E3Py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8520" y="4114800"/>
            <a:ext cx="493776" cy="489712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9889744" y="3860600"/>
            <a:ext cx="1584960" cy="9832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合同填写与审核</a:t>
            </a:r>
            <a:endParaRPr lang="en-US" sz="2000" dirty="0"/>
          </a:p>
        </p:txBody>
      </p:sp>
      <p:pic>
        <p:nvPicPr>
          <p:cNvPr id="3" name="Image 0" descr="/www/wwwroot/ppt/cache/2024-5-1-12/7iotLgDEaX/1718597062208 - b2hcMbGrC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10 - 3kK2n0euy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843686" y="1884641"/>
            <a:ext cx="1244201" cy="1244201"/>
          </a:xfrm>
          <a:custGeom>
            <a:avLst/>
            <a:gdLst/>
            <a:ahLst/>
            <a:cxnLst/>
            <a:rect l="l" t="t" r="r" b="b"/>
            <a:pathLst>
              <a:path w="933151" h="933151">
                <a:moveTo>
                  <a:pt x="466575" y="0"/>
                </a:moveTo>
                <a:cubicBezTo>
                  <a:pt x="209065" y="0"/>
                  <a:pt x="0" y="209065"/>
                  <a:pt x="0" y="466575"/>
                </a:cubicBezTo>
                <a:cubicBezTo>
                  <a:pt x="0" y="724085"/>
                  <a:pt x="209065" y="933151"/>
                  <a:pt x="466575" y="933151"/>
                </a:cubicBezTo>
                <a:cubicBezTo>
                  <a:pt x="724085" y="933151"/>
                  <a:pt x="933151" y="724085"/>
                  <a:pt x="933151" y="466575"/>
                </a:cubicBezTo>
                <a:lnTo>
                  <a:pt x="933151" y="0"/>
                </a:lnTo>
                <a:lnTo>
                  <a:pt x="466575" y="0"/>
                </a:ln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8" name="Text 4"/>
          <p:cNvSpPr/>
          <p:nvPr/>
        </p:nvSpPr>
        <p:spPr>
          <a:xfrm>
            <a:off x="4340759" y="1884640"/>
            <a:ext cx="5380367" cy="10000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填写保险合同各项内容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pic>
        <p:nvPicPr>
          <p:cNvPr id="9" name="Image 2" descr="/www/wwwroot/ppt/cache/2024-5-1-12/7iotLgDEaX/1718597062211 - 4CJcWUx6x_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403" y="5036246"/>
            <a:ext cx="223707" cy="209725"/>
          </a:xfrm>
          <a:prstGeom prst="rect">
            <a:avLst/>
          </a:prstGeom>
        </p:spPr>
      </p:pic>
      <p:sp>
        <p:nvSpPr>
          <p:cNvPr id="10" name="Shape 5"/>
          <p:cNvSpPr/>
          <p:nvPr/>
        </p:nvSpPr>
        <p:spPr>
          <a:xfrm>
            <a:off x="2494446" y="1919728"/>
            <a:ext cx="824917" cy="824917"/>
          </a:xfrm>
          <a:custGeom>
            <a:avLst/>
            <a:gdLst/>
            <a:ahLst/>
            <a:cxnLst/>
            <a:rect l="l" t="t" r="r" b="b"/>
            <a:pathLst>
              <a:path w="618688" h="618688">
                <a:moveTo>
                  <a:pt x="309344" y="0"/>
                </a:moveTo>
                <a:cubicBezTo>
                  <a:pt x="480076" y="0"/>
                  <a:pt x="618688" y="138612"/>
                  <a:pt x="618688" y="309344"/>
                </a:cubicBezTo>
                <a:cubicBezTo>
                  <a:pt x="618688" y="480076"/>
                  <a:pt x="480076" y="618688"/>
                  <a:pt x="309344" y="618688"/>
                </a:cubicBezTo>
                <a:cubicBezTo>
                  <a:pt x="138612" y="618688"/>
                  <a:pt x="0" y="480076"/>
                  <a:pt x="0" y="309344"/>
                </a:cubicBezTo>
                <a:cubicBezTo>
                  <a:pt x="0" y="138612"/>
                  <a:pt x="138612" y="0"/>
                  <a:pt x="309344" y="0"/>
                </a:cubicBezTo>
                <a:close/>
              </a:path>
            </a:pathLst>
          </a:custGeom>
          <a:solidFill>
            <a:srgbClr val="003958"/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11" name="Text 6"/>
          <p:cNvSpPr/>
          <p:nvPr/>
        </p:nvSpPr>
        <p:spPr>
          <a:xfrm>
            <a:off x="2331336" y="1990811"/>
            <a:ext cx="1134451" cy="57832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7"/>
          <p:cNvSpPr/>
          <p:nvPr/>
        </p:nvSpPr>
        <p:spPr>
          <a:xfrm flipH="1">
            <a:off x="8476925" y="3730298"/>
            <a:ext cx="1244201" cy="1244201"/>
          </a:xfrm>
          <a:custGeom>
            <a:avLst/>
            <a:gdLst/>
            <a:ahLst/>
            <a:cxnLst/>
            <a:rect l="l" t="t" r="r" b="b"/>
            <a:pathLst>
              <a:path w="933151" h="933151">
                <a:moveTo>
                  <a:pt x="466575" y="0"/>
                </a:moveTo>
                <a:cubicBezTo>
                  <a:pt x="209065" y="0"/>
                  <a:pt x="0" y="209065"/>
                  <a:pt x="0" y="466575"/>
                </a:cubicBezTo>
                <a:cubicBezTo>
                  <a:pt x="0" y="724085"/>
                  <a:pt x="209065" y="933151"/>
                  <a:pt x="466575" y="933151"/>
                </a:cubicBezTo>
                <a:cubicBezTo>
                  <a:pt x="724085" y="933151"/>
                  <a:pt x="933151" y="724085"/>
                  <a:pt x="933151" y="466575"/>
                </a:cubicBezTo>
                <a:lnTo>
                  <a:pt x="933151" y="0"/>
                </a:lnTo>
                <a:lnTo>
                  <a:pt x="466575" y="0"/>
                </a:lnTo>
                <a:close/>
              </a:path>
            </a:pathLst>
          </a:custGeom>
          <a:solidFill>
            <a:srgbClr val="003958">
              <a:alpha val="70000"/>
            </a:srgbClr>
          </a:solidFill>
          <a:ln/>
        </p:spPr>
      </p:sp>
      <p:sp>
        <p:nvSpPr>
          <p:cNvPr id="13" name="Shape 8"/>
          <p:cNvSpPr/>
          <p:nvPr/>
        </p:nvSpPr>
        <p:spPr>
          <a:xfrm>
            <a:off x="9220448" y="3730298"/>
            <a:ext cx="824917" cy="824917"/>
          </a:xfrm>
          <a:custGeom>
            <a:avLst/>
            <a:gdLst/>
            <a:ahLst/>
            <a:cxnLst/>
            <a:rect l="l" t="t" r="r" b="b"/>
            <a:pathLst>
              <a:path w="618688" h="618688">
                <a:moveTo>
                  <a:pt x="309344" y="0"/>
                </a:moveTo>
                <a:cubicBezTo>
                  <a:pt x="480076" y="0"/>
                  <a:pt x="618688" y="138612"/>
                  <a:pt x="618688" y="309344"/>
                </a:cubicBezTo>
                <a:cubicBezTo>
                  <a:pt x="618688" y="480076"/>
                  <a:pt x="480076" y="618688"/>
                  <a:pt x="309344" y="618688"/>
                </a:cubicBezTo>
                <a:cubicBezTo>
                  <a:pt x="138612" y="618688"/>
                  <a:pt x="0" y="480076"/>
                  <a:pt x="0" y="309344"/>
                </a:cubicBezTo>
                <a:cubicBezTo>
                  <a:pt x="0" y="138612"/>
                  <a:pt x="138612" y="0"/>
                  <a:pt x="309344" y="0"/>
                </a:cubicBezTo>
                <a:close/>
              </a:path>
            </a:pathLst>
          </a:custGeom>
          <a:solidFill>
            <a:srgbClr val="003958"/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14" name="Text 9"/>
          <p:cNvSpPr/>
          <p:nvPr/>
        </p:nvSpPr>
        <p:spPr>
          <a:xfrm>
            <a:off x="9120556" y="3801381"/>
            <a:ext cx="1033731" cy="57832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Text 10"/>
          <p:cNvSpPr/>
          <p:nvPr/>
        </p:nvSpPr>
        <p:spPr>
          <a:xfrm>
            <a:off x="3465787" y="3730297"/>
            <a:ext cx="4888437" cy="100003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706E6E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核对无误后由客户签字确认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合同生效与跟进</a:t>
            </a:r>
            <a:endParaRPr lang="en-US" sz="2000" dirty="0"/>
          </a:p>
        </p:txBody>
      </p:sp>
      <p:pic>
        <p:nvPicPr>
          <p:cNvPr id="3" name="Image 0" descr="/www/wwwroot/ppt/cache/2024-5-1-12/7iotLgDEaX/1718597062214 - 6vzbnfTd2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15 - XRNA2IXb8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554555" y="1330960"/>
            <a:ext cx="1727200" cy="1808480"/>
          </a:xfrm>
          <a:custGeom>
            <a:avLst/>
            <a:gdLst/>
            <a:ahLst/>
            <a:cxnLst/>
            <a:rect l="l" t="t" r="r" b="b"/>
            <a:pathLst>
              <a:path w="1295400" h="1356360">
                <a:moveTo>
                  <a:pt x="0" y="0"/>
                </a:moveTo>
                <a:lnTo>
                  <a:pt x="1295400" y="0"/>
                </a:lnTo>
                <a:lnTo>
                  <a:pt x="1295400" y="1356360"/>
                </a:lnTo>
                <a:lnTo>
                  <a:pt x="0" y="13563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Shape 4"/>
          <p:cNvSpPr/>
          <p:nvPr/>
        </p:nvSpPr>
        <p:spPr>
          <a:xfrm>
            <a:off x="3383355" y="1330960"/>
            <a:ext cx="6982679" cy="1808480"/>
          </a:xfrm>
          <a:custGeom>
            <a:avLst/>
            <a:gdLst/>
            <a:ahLst/>
            <a:cxnLst/>
            <a:rect l="l" t="t" r="r" b="b"/>
            <a:pathLst>
              <a:path w="5237009" h="1356360">
                <a:moveTo>
                  <a:pt x="0" y="0"/>
                </a:moveTo>
                <a:lnTo>
                  <a:pt x="5237009" y="0"/>
                </a:lnTo>
                <a:lnTo>
                  <a:pt x="5237009" y="1356360"/>
                </a:lnTo>
                <a:lnTo>
                  <a:pt x="0" y="1356360"/>
                </a:lnTo>
                <a:close/>
              </a:path>
            </a:pathLst>
          </a:custGeom>
          <a:solidFill>
            <a:srgbClr val="003958">
              <a:alpha val="65000"/>
            </a:srgbClr>
          </a:solidFill>
          <a:ln/>
        </p:spPr>
      </p:sp>
      <p:sp>
        <p:nvSpPr>
          <p:cNvPr id="9" name="Text 5"/>
          <p:cNvSpPr/>
          <p:nvPr/>
        </p:nvSpPr>
        <p:spPr>
          <a:xfrm>
            <a:off x="3558771" y="1577670"/>
            <a:ext cx="6591632" cy="11350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保险合同的生效时间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-40640" y="6576060"/>
            <a:ext cx="12283440" cy="355600"/>
          </a:xfrm>
          <a:custGeom>
            <a:avLst/>
            <a:gdLst/>
            <a:ahLst/>
            <a:cxnLst/>
            <a:rect l="l" t="t" r="r" b="b"/>
            <a:pathLst>
              <a:path w="9212580" h="266700">
                <a:moveTo>
                  <a:pt x="0" y="0"/>
                </a:moveTo>
                <a:lnTo>
                  <a:pt x="9212580" y="0"/>
                </a:lnTo>
                <a:lnTo>
                  <a:pt x="9212580" y="266700"/>
                </a:lnTo>
                <a:lnTo>
                  <a:pt x="0" y="266700"/>
                </a:lnTo>
                <a:close/>
              </a:path>
            </a:pathLst>
          </a:custGeom>
          <a:solidFill>
            <a:srgbClr val="003958">
              <a:alpha val="52000"/>
            </a:srgbClr>
          </a:solidFill>
          <a:ln/>
        </p:spPr>
      </p:sp>
      <p:pic>
        <p:nvPicPr>
          <p:cNvPr id="11" name="Image 2" descr="/www/wwwroot/ppt/cache/2024-5-1-12/7iotLgDEaX/1718597062216 - hNtBcfcXV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9395" y="2005726"/>
            <a:ext cx="477520" cy="458949"/>
          </a:xfrm>
          <a:prstGeom prst="rect">
            <a:avLst/>
          </a:prstGeom>
        </p:spPr>
      </p:pic>
      <p:sp>
        <p:nvSpPr>
          <p:cNvPr id="12" name="Shape 7"/>
          <p:cNvSpPr/>
          <p:nvPr/>
        </p:nvSpPr>
        <p:spPr>
          <a:xfrm>
            <a:off x="1554555" y="3281680"/>
            <a:ext cx="1727200" cy="1808480"/>
          </a:xfrm>
          <a:custGeom>
            <a:avLst/>
            <a:gdLst/>
            <a:ahLst/>
            <a:cxnLst/>
            <a:rect l="l" t="t" r="r" b="b"/>
            <a:pathLst>
              <a:path w="1295400" h="1356360">
                <a:moveTo>
                  <a:pt x="0" y="0"/>
                </a:moveTo>
                <a:lnTo>
                  <a:pt x="1295400" y="0"/>
                </a:lnTo>
                <a:lnTo>
                  <a:pt x="1295400" y="1356360"/>
                </a:lnTo>
                <a:lnTo>
                  <a:pt x="0" y="13563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Shape 8"/>
          <p:cNvSpPr/>
          <p:nvPr/>
        </p:nvSpPr>
        <p:spPr>
          <a:xfrm>
            <a:off x="3383355" y="3281680"/>
            <a:ext cx="6982679" cy="1808480"/>
          </a:xfrm>
          <a:custGeom>
            <a:avLst/>
            <a:gdLst/>
            <a:ahLst/>
            <a:cxnLst/>
            <a:rect l="l" t="t" r="r" b="b"/>
            <a:pathLst>
              <a:path w="5237009" h="1356360">
                <a:moveTo>
                  <a:pt x="0" y="0"/>
                </a:moveTo>
                <a:lnTo>
                  <a:pt x="5237009" y="0"/>
                </a:lnTo>
                <a:lnTo>
                  <a:pt x="5237009" y="1356360"/>
                </a:lnTo>
                <a:lnTo>
                  <a:pt x="0" y="1356360"/>
                </a:lnTo>
                <a:close/>
              </a:path>
            </a:pathLst>
          </a:custGeom>
          <a:solidFill>
            <a:srgbClr val="003958">
              <a:alpha val="65000"/>
            </a:srgbClr>
          </a:solidFill>
          <a:ln/>
        </p:spPr>
      </p:sp>
      <p:pic>
        <p:nvPicPr>
          <p:cNvPr id="14" name="Image 3" descr="/www/wwwroot/ppt/cache/2024-5-1-12/7iotLgDEaX/1718597062216 - Zi4Gmowf6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9395" y="3895485"/>
            <a:ext cx="477520" cy="535448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3583155" y="3539475"/>
            <a:ext cx="6496008" cy="113501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后续服务与客户关怀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合同生效</a:t>
            </a:r>
            <a:endParaRPr lang="en-US" sz="2000" dirty="0"/>
          </a:p>
        </p:txBody>
      </p:sp>
      <p:pic>
        <p:nvPicPr>
          <p:cNvPr id="3" name="Image 0" descr="/www/wwwroot/ppt/cache/2024-5-1-12/7iotLgDEaX/1718597062218 - 9rRQvDPQo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19 - X1p-EcsyZ_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960880" y="2146595"/>
            <a:ext cx="3545840" cy="3281680"/>
          </a:xfrm>
          <a:custGeom>
            <a:avLst/>
            <a:gdLst/>
            <a:ahLst/>
            <a:cxnLst/>
            <a:rect l="l" t="t" r="r" b="b"/>
            <a:pathLst>
              <a:path w="2659380" h="2461260">
                <a:moveTo>
                  <a:pt x="0" y="0"/>
                </a:moveTo>
                <a:lnTo>
                  <a:pt x="2659380" y="0"/>
                </a:lnTo>
                <a:lnTo>
                  <a:pt x="2659380" y="2461260"/>
                </a:lnTo>
                <a:lnTo>
                  <a:pt x="0" y="24612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2144890" y="2799883"/>
            <a:ext cx="3177823" cy="23003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保险合同的正式生效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1448721" y="1890563"/>
            <a:ext cx="2896991" cy="135148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8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6557360" y="2146595"/>
            <a:ext cx="3545840" cy="3281680"/>
          </a:xfrm>
          <a:custGeom>
            <a:avLst/>
            <a:gdLst/>
            <a:ahLst/>
            <a:cxnLst/>
            <a:rect l="l" t="t" r="r" b="b"/>
            <a:pathLst>
              <a:path w="2659380" h="2461260">
                <a:moveTo>
                  <a:pt x="0" y="0"/>
                </a:moveTo>
                <a:lnTo>
                  <a:pt x="2659380" y="0"/>
                </a:lnTo>
                <a:lnTo>
                  <a:pt x="2659380" y="2461260"/>
                </a:lnTo>
                <a:lnTo>
                  <a:pt x="0" y="246126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6741370" y="2799883"/>
            <a:ext cx="3177823" cy="230039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客户所享有的保险权益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6069585" y="1890563"/>
            <a:ext cx="2236591" cy="135148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8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售后服务</a:t>
            </a:r>
            <a:endParaRPr lang="en-US" sz="2000" dirty="0"/>
          </a:p>
        </p:txBody>
      </p:sp>
      <p:pic>
        <p:nvPicPr>
          <p:cNvPr id="3" name="Image 0" descr="/www/wwwroot/ppt/cache/2024-5-1-12/7iotLgDEaX/1718597062222 - kf0Yg8psk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23 - ORUSdoi5i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666022" y="1132389"/>
            <a:ext cx="3273111" cy="1701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解答客户疑问和处理客户投诉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2666021" y="3142130"/>
            <a:ext cx="3022872" cy="573741"/>
          </a:xfrm>
          <a:custGeom>
            <a:avLst/>
            <a:gdLst/>
            <a:ahLst/>
            <a:cxnLst/>
            <a:rect l="l" t="t" r="r" b="b"/>
            <a:pathLst>
              <a:path w="2267154" h="430306">
                <a:moveTo>
                  <a:pt x="0" y="0"/>
                </a:moveTo>
                <a:lnTo>
                  <a:pt x="2267154" y="0"/>
                </a:lnTo>
                <a:lnTo>
                  <a:pt x="2267154" y="430306"/>
                </a:lnTo>
                <a:lnTo>
                  <a:pt x="0" y="430306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2666021" y="3178706"/>
            <a:ext cx="3022872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2678213" y="783337"/>
            <a:ext cx="0" cy="2358793"/>
          </a:xfrm>
          <a:custGeom>
            <a:avLst/>
            <a:gdLst/>
            <a:ahLst/>
            <a:cxnLst/>
            <a:rect l="l" t="t" r="r" b="b"/>
            <a:pathLst>
              <a:path h="1769095">
                <a:moveTo>
                  <a:pt x="0" y="0"/>
                </a:moveTo>
                <a:lnTo>
                  <a:pt x="0" y="1769095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1" name="Text 7"/>
          <p:cNvSpPr/>
          <p:nvPr/>
        </p:nvSpPr>
        <p:spPr>
          <a:xfrm>
            <a:off x="6205729" y="3828309"/>
            <a:ext cx="3508524" cy="199659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定期回访与保险理赔指导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6092245" y="3142130"/>
            <a:ext cx="3228819" cy="573741"/>
          </a:xfrm>
          <a:custGeom>
            <a:avLst/>
            <a:gdLst/>
            <a:ahLst/>
            <a:cxnLst/>
            <a:rect l="l" t="t" r="r" b="b"/>
            <a:pathLst>
              <a:path w="2421614" h="430306">
                <a:moveTo>
                  <a:pt x="0" y="0"/>
                </a:moveTo>
                <a:lnTo>
                  <a:pt x="2421614" y="0"/>
                </a:lnTo>
                <a:lnTo>
                  <a:pt x="2421614" y="430306"/>
                </a:lnTo>
                <a:lnTo>
                  <a:pt x="0" y="430306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6092245" y="3178706"/>
            <a:ext cx="3228819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4" name="Shape 10"/>
          <p:cNvSpPr/>
          <p:nvPr/>
        </p:nvSpPr>
        <p:spPr>
          <a:xfrm>
            <a:off x="6104437" y="3715872"/>
            <a:ext cx="0" cy="2358793"/>
          </a:xfrm>
          <a:custGeom>
            <a:avLst/>
            <a:gdLst/>
            <a:ahLst/>
            <a:cxnLst/>
            <a:rect l="l" t="t" r="r" b="b"/>
            <a:pathLst>
              <a:path h="1769095">
                <a:moveTo>
                  <a:pt x="0" y="0"/>
                </a:moveTo>
                <a:lnTo>
                  <a:pt x="0" y="1769095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客户关怀</a:t>
            </a:r>
            <a:endParaRPr lang="en-US" sz="2000" dirty="0"/>
          </a:p>
        </p:txBody>
      </p:sp>
      <p:pic>
        <p:nvPicPr>
          <p:cNvPr id="3" name="Image 0" descr="/www/wwwroot/ppt/cache/2024-5-1-12/7iotLgDEaX/1718597062226 - 5sbW02xF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27 - zRdFVHIfF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691984" y="992305"/>
            <a:ext cx="3379291" cy="24256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客户生日祝福与节日问候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7029622" y="4354299"/>
            <a:ext cx="3728471" cy="242562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提供个性化保险规划建议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 flipH="1">
            <a:off x="5071276" y="2255133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0" name="Text 6"/>
          <p:cNvSpPr/>
          <p:nvPr/>
        </p:nvSpPr>
        <p:spPr>
          <a:xfrm>
            <a:off x="5071276" y="2492300"/>
            <a:ext cx="1120513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Shape 7"/>
          <p:cNvSpPr/>
          <p:nvPr/>
        </p:nvSpPr>
        <p:spPr>
          <a:xfrm>
            <a:off x="5770321" y="3233788"/>
            <a:ext cx="1120513" cy="1120513"/>
          </a:xfrm>
          <a:custGeom>
            <a:avLst/>
            <a:gdLst/>
            <a:ahLst/>
            <a:cxnLst/>
            <a:rect l="l" t="t" r="r" b="b"/>
            <a:pathLst>
              <a:path w="840385" h="840385">
                <a:moveTo>
                  <a:pt x="756346" y="672308"/>
                </a:moveTo>
                <a:cubicBezTo>
                  <a:pt x="873272" y="516407"/>
                  <a:pt x="867662" y="300571"/>
                  <a:pt x="742796" y="150955"/>
                </a:cubicBezTo>
                <a:cubicBezTo>
                  <a:pt x="617930" y="1339"/>
                  <a:pt x="406579" y="-42790"/>
                  <a:pt x="232277" y="44361"/>
                </a:cubicBezTo>
                <a:cubicBezTo>
                  <a:pt x="57974" y="131512"/>
                  <a:pt x="-33533" y="327070"/>
                  <a:pt x="11241" y="516733"/>
                </a:cubicBezTo>
                <a:cubicBezTo>
                  <a:pt x="56014" y="706395"/>
                  <a:pt x="225317" y="840385"/>
                  <a:pt x="420192" y="840385"/>
                </a:cubicBezTo>
                <a:lnTo>
                  <a:pt x="840385" y="840385"/>
                </a:lnTo>
                <a:lnTo>
                  <a:pt x="840385" y="672308"/>
                </a:lnTo>
                <a:lnTo>
                  <a:pt x="756346" y="672308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2" name="Text 8"/>
          <p:cNvSpPr/>
          <p:nvPr/>
        </p:nvSpPr>
        <p:spPr>
          <a:xfrm>
            <a:off x="5770321" y="3446571"/>
            <a:ext cx="1120513" cy="65346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2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3" name="Shape 9"/>
          <p:cNvSpPr/>
          <p:nvPr/>
        </p:nvSpPr>
        <p:spPr>
          <a:xfrm>
            <a:off x="1743336" y="3248451"/>
            <a:ext cx="3373120" cy="0"/>
          </a:xfrm>
          <a:custGeom>
            <a:avLst/>
            <a:gdLst/>
            <a:ahLst/>
            <a:cxnLst/>
            <a:rect l="l" t="t" r="r" b="b"/>
            <a:pathLst>
              <a:path w="2529840">
                <a:moveTo>
                  <a:pt x="2529840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14" name="Shape 10"/>
          <p:cNvSpPr/>
          <p:nvPr/>
        </p:nvSpPr>
        <p:spPr>
          <a:xfrm>
            <a:off x="6890833" y="4266236"/>
            <a:ext cx="3972560" cy="0"/>
          </a:xfrm>
          <a:custGeom>
            <a:avLst/>
            <a:gdLst/>
            <a:ahLst/>
            <a:cxnLst/>
            <a:rect l="l" t="t" r="r" b="b"/>
            <a:pathLst>
              <a:path w="2979420">
                <a:moveTo>
                  <a:pt x="0" y="0"/>
                </a:moveTo>
                <a:lnTo>
                  <a:pt x="2979420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dash"/>
            <a:headEnd type="none"/>
            <a:tailEnd type="arrow"/>
          </a:ln>
        </p:spPr>
      </p:sp>
      <p:sp>
        <p:nvSpPr>
          <p:cNvPr id="15" name="Shape 11"/>
          <p:cNvSpPr/>
          <p:nvPr/>
        </p:nvSpPr>
        <p:spPr>
          <a:xfrm rot="2700000">
            <a:off x="-1147154" y="-676007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6" name="Shape 12"/>
          <p:cNvSpPr/>
          <p:nvPr/>
        </p:nvSpPr>
        <p:spPr>
          <a:xfrm rot="2700000">
            <a:off x="62737" y="-676007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17" name="Shape 13"/>
          <p:cNvSpPr/>
          <p:nvPr/>
        </p:nvSpPr>
        <p:spPr>
          <a:xfrm rot="2700000">
            <a:off x="11029949" y="5859273"/>
            <a:ext cx="1623011" cy="1623011"/>
          </a:xfrm>
          <a:custGeom>
            <a:avLst/>
            <a:gdLst/>
            <a:ahLst/>
            <a:cxnLst/>
            <a:rect l="l" t="t" r="r" b="b"/>
            <a:pathLst>
              <a:path w="1217258" h="1217258">
                <a:moveTo>
                  <a:pt x="152157" y="0"/>
                </a:moveTo>
                <a:lnTo>
                  <a:pt x="1065101" y="0"/>
                </a:lnTo>
                <a:quadBezTo>
                  <a:pt x="1217258" y="0"/>
                  <a:pt x="1217258" y="152157"/>
                </a:quadBezTo>
                <a:lnTo>
                  <a:pt x="1217258" y="1065101"/>
                </a:lnTo>
                <a:quadBezTo>
                  <a:pt x="1217258" y="1217258"/>
                  <a:pt x="1065101" y="1217258"/>
                </a:quadBezTo>
                <a:lnTo>
                  <a:pt x="152157" y="1217258"/>
                </a:lnTo>
                <a:quadBezTo>
                  <a:pt x="0" y="1217258"/>
                  <a:pt x="0" y="1065101"/>
                </a:quadBezTo>
                <a:lnTo>
                  <a:pt x="0" y="152157"/>
                </a:lnTo>
                <a:quadBezTo>
                  <a:pt x="0" y="0"/>
                  <a:pt x="152157" y="0"/>
                </a:quadBez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续保与合同终止</a:t>
            </a:r>
            <a:endParaRPr lang="en-US" sz="2000" dirty="0"/>
          </a:p>
        </p:txBody>
      </p:sp>
      <p:pic>
        <p:nvPicPr>
          <p:cNvPr id="3" name="Image 0" descr="/www/wwwroot/ppt/cache/2024-5-1-12/7iotLgDEaX/1718597062230 - 1IPp2t2Ia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32 - X8Llt16khJ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1936414" y="1493520"/>
            <a:ext cx="3428141" cy="4033520"/>
          </a:xfrm>
          <a:custGeom>
            <a:avLst/>
            <a:gdLst/>
            <a:ahLst/>
            <a:cxnLst/>
            <a:rect l="l" t="t" r="r" b="b"/>
            <a:pathLst>
              <a:path w="2571106" h="3025140">
                <a:moveTo>
                  <a:pt x="0" y="0"/>
                </a:moveTo>
                <a:lnTo>
                  <a:pt x="2571106" y="0"/>
                </a:lnTo>
                <a:lnTo>
                  <a:pt x="2571106" y="3025140"/>
                </a:lnTo>
                <a:lnTo>
                  <a:pt x="0" y="3025140"/>
                </a:lnTo>
                <a:close/>
              </a:path>
            </a:pathLst>
          </a:custGeom>
          <a:solidFill>
            <a:srgbClr val="003958">
              <a:alpha val="50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1784051" y="1330960"/>
            <a:ext cx="3453535" cy="4033520"/>
          </a:xfrm>
          <a:custGeom>
            <a:avLst/>
            <a:gdLst/>
            <a:ahLst/>
            <a:cxnLst/>
            <a:rect l="l" t="t" r="r" b="b"/>
            <a:pathLst>
              <a:path w="2590151" h="3025140">
                <a:moveTo>
                  <a:pt x="0" y="0"/>
                </a:moveTo>
                <a:lnTo>
                  <a:pt x="2590151" y="0"/>
                </a:lnTo>
                <a:lnTo>
                  <a:pt x="2590151" y="3025140"/>
                </a:lnTo>
                <a:lnTo>
                  <a:pt x="0" y="302514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2322118" y="1732280"/>
            <a:ext cx="2577071" cy="330740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保险合同的续保流程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1936414" y="1927035"/>
            <a:ext cx="227229" cy="220091"/>
          </a:xfrm>
          <a:custGeom>
            <a:avLst/>
            <a:gdLst/>
            <a:ahLst/>
            <a:cxnLst/>
            <a:rect l="l" t="t" r="r" b="b"/>
            <a:pathLst>
              <a:path w="170422" h="165068">
                <a:moveTo>
                  <a:pt x="20633" y="0"/>
                </a:moveTo>
                <a:lnTo>
                  <a:pt x="149788" y="0"/>
                </a:lnTo>
                <a:quadBezTo>
                  <a:pt x="170422" y="0"/>
                  <a:pt x="170422" y="20633"/>
                </a:quadBezTo>
                <a:lnTo>
                  <a:pt x="170422" y="144434"/>
                </a:lnTo>
                <a:quadBezTo>
                  <a:pt x="170422" y="165068"/>
                  <a:pt x="149788" y="165068"/>
                </a:quadBezTo>
                <a:lnTo>
                  <a:pt x="20633" y="165068"/>
                </a:lnTo>
                <a:quadBezTo>
                  <a:pt x="0" y="165068"/>
                  <a:pt x="0" y="144434"/>
                </a:quadBezTo>
                <a:lnTo>
                  <a:pt x="0" y="20633"/>
                </a:lnTo>
                <a:quadBezTo>
                  <a:pt x="0" y="0"/>
                  <a:pt x="20633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Shape 7"/>
          <p:cNvSpPr/>
          <p:nvPr/>
        </p:nvSpPr>
        <p:spPr>
          <a:xfrm>
            <a:off x="-40640" y="6576060"/>
            <a:ext cx="12283440" cy="355600"/>
          </a:xfrm>
          <a:custGeom>
            <a:avLst/>
            <a:gdLst/>
            <a:ahLst/>
            <a:cxnLst/>
            <a:rect l="l" t="t" r="r" b="b"/>
            <a:pathLst>
              <a:path w="9212580" h="266700">
                <a:moveTo>
                  <a:pt x="0" y="0"/>
                </a:moveTo>
                <a:lnTo>
                  <a:pt x="9212580" y="0"/>
                </a:lnTo>
                <a:lnTo>
                  <a:pt x="9212580" y="266700"/>
                </a:lnTo>
                <a:lnTo>
                  <a:pt x="0" y="266700"/>
                </a:lnTo>
                <a:close/>
              </a:path>
            </a:pathLst>
          </a:custGeom>
          <a:solidFill>
            <a:srgbClr val="003958">
              <a:alpha val="52000"/>
            </a:srgbClr>
          </a:solidFill>
          <a:ln/>
        </p:spPr>
      </p:sp>
      <p:sp>
        <p:nvSpPr>
          <p:cNvPr id="12" name="Shape 8"/>
          <p:cNvSpPr/>
          <p:nvPr/>
        </p:nvSpPr>
        <p:spPr>
          <a:xfrm>
            <a:off x="6533515" y="1493520"/>
            <a:ext cx="3428141" cy="4033520"/>
          </a:xfrm>
          <a:custGeom>
            <a:avLst/>
            <a:gdLst/>
            <a:ahLst/>
            <a:cxnLst/>
            <a:rect l="l" t="t" r="r" b="b"/>
            <a:pathLst>
              <a:path w="2571106" h="3025140">
                <a:moveTo>
                  <a:pt x="0" y="0"/>
                </a:moveTo>
                <a:lnTo>
                  <a:pt x="2571106" y="0"/>
                </a:lnTo>
                <a:lnTo>
                  <a:pt x="2571106" y="3025140"/>
                </a:lnTo>
                <a:lnTo>
                  <a:pt x="0" y="3025140"/>
                </a:lnTo>
                <a:close/>
              </a:path>
            </a:pathLst>
          </a:custGeom>
          <a:solidFill>
            <a:srgbClr val="003958">
              <a:alpha val="50000"/>
            </a:srgbClr>
          </a:solidFill>
          <a:ln/>
        </p:spPr>
      </p:sp>
      <p:sp>
        <p:nvSpPr>
          <p:cNvPr id="13" name="Shape 9"/>
          <p:cNvSpPr/>
          <p:nvPr/>
        </p:nvSpPr>
        <p:spPr>
          <a:xfrm>
            <a:off x="6381153" y="1330960"/>
            <a:ext cx="3453535" cy="4033520"/>
          </a:xfrm>
          <a:custGeom>
            <a:avLst/>
            <a:gdLst/>
            <a:ahLst/>
            <a:cxnLst/>
            <a:rect l="l" t="t" r="r" b="b"/>
            <a:pathLst>
              <a:path w="2590151" h="3025140">
                <a:moveTo>
                  <a:pt x="0" y="0"/>
                </a:moveTo>
                <a:lnTo>
                  <a:pt x="2590151" y="0"/>
                </a:lnTo>
                <a:lnTo>
                  <a:pt x="2590151" y="3025140"/>
                </a:lnTo>
                <a:lnTo>
                  <a:pt x="0" y="302514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6919219" y="1732281"/>
            <a:ext cx="2577071" cy="3307400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合同终止的条件和后果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>
            <a:off x="6533515" y="1927035"/>
            <a:ext cx="227229" cy="220091"/>
          </a:xfrm>
          <a:custGeom>
            <a:avLst/>
            <a:gdLst/>
            <a:ahLst/>
            <a:cxnLst/>
            <a:rect l="l" t="t" r="r" b="b"/>
            <a:pathLst>
              <a:path w="170422" h="165068">
                <a:moveTo>
                  <a:pt x="20633" y="0"/>
                </a:moveTo>
                <a:lnTo>
                  <a:pt x="149788" y="0"/>
                </a:lnTo>
                <a:quadBezTo>
                  <a:pt x="170422" y="0"/>
                  <a:pt x="170422" y="20633"/>
                </a:quadBezTo>
                <a:lnTo>
                  <a:pt x="170422" y="144434"/>
                </a:lnTo>
                <a:quadBezTo>
                  <a:pt x="170422" y="165068"/>
                  <a:pt x="149788" y="165068"/>
                </a:quadBezTo>
                <a:lnTo>
                  <a:pt x="20633" y="165068"/>
                </a:lnTo>
                <a:quadBezTo>
                  <a:pt x="0" y="165068"/>
                  <a:pt x="0" y="144434"/>
                </a:quadBezTo>
                <a:lnTo>
                  <a:pt x="0" y="20633"/>
                </a:lnTo>
                <a:quadBezTo>
                  <a:pt x="0" y="0"/>
                  <a:pt x="20633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续保流程</a:t>
            </a:r>
            <a:endParaRPr lang="en-US" sz="2000" dirty="0"/>
          </a:p>
        </p:txBody>
      </p:sp>
      <p:pic>
        <p:nvPicPr>
          <p:cNvPr id="3" name="Image 0" descr="/www/wwwroot/ppt/cache/2024-5-1-12/7iotLgDEaX/1718597062234 - AOX0k8KrQ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36 - QvvBjo4yo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8422866" y="833144"/>
            <a:ext cx="2528711" cy="5418667"/>
          </a:xfrm>
          <a:custGeom>
            <a:avLst/>
            <a:gdLst/>
            <a:ahLst/>
            <a:cxnLst/>
            <a:rect l="l" t="t" r="r" b="b"/>
            <a:pathLst>
              <a:path w="1896533" h="4064000">
                <a:moveTo>
                  <a:pt x="0" y="0"/>
                </a:moveTo>
                <a:lnTo>
                  <a:pt x="1896533" y="0"/>
                </a:lnTo>
                <a:lnTo>
                  <a:pt x="1896533" y="4064000"/>
                </a:lnTo>
                <a:lnTo>
                  <a:pt x="0" y="4064000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8" name="Shape 4"/>
          <p:cNvSpPr/>
          <p:nvPr/>
        </p:nvSpPr>
        <p:spPr>
          <a:xfrm rot="5400000">
            <a:off x="1683561" y="2027211"/>
            <a:ext cx="451556" cy="378724"/>
          </a:xfrm>
          <a:custGeom>
            <a:avLst/>
            <a:gdLst/>
            <a:ahLst/>
            <a:cxnLst/>
            <a:rect l="l" t="t" r="r" b="b"/>
            <a:pathLst>
              <a:path w="338667" h="284043">
                <a:moveTo>
                  <a:pt x="338667" y="142022"/>
                </a:moveTo>
                <a:lnTo>
                  <a:pt x="169333" y="0"/>
                </a:lnTo>
                <a:lnTo>
                  <a:pt x="169333" y="71011"/>
                </a:lnTo>
                <a:lnTo>
                  <a:pt x="0" y="71011"/>
                </a:lnTo>
                <a:lnTo>
                  <a:pt x="84667" y="142022"/>
                </a:lnTo>
                <a:lnTo>
                  <a:pt x="0" y="213032"/>
                </a:lnTo>
                <a:lnTo>
                  <a:pt x="169333" y="213032"/>
                </a:lnTo>
                <a:lnTo>
                  <a:pt x="169333" y="284043"/>
                </a:lnTo>
                <a:lnTo>
                  <a:pt x="338667" y="14202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9" name="Text 5"/>
          <p:cNvSpPr/>
          <p:nvPr/>
        </p:nvSpPr>
        <p:spPr>
          <a:xfrm>
            <a:off x="2188465" y="1990797"/>
            <a:ext cx="5129671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续保申请的提交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 rot="5400000">
            <a:off x="1683561" y="3956774"/>
            <a:ext cx="451556" cy="378724"/>
          </a:xfrm>
          <a:custGeom>
            <a:avLst/>
            <a:gdLst/>
            <a:ahLst/>
            <a:cxnLst/>
            <a:rect l="l" t="t" r="r" b="b"/>
            <a:pathLst>
              <a:path w="338667" h="284043">
                <a:moveTo>
                  <a:pt x="338667" y="142022"/>
                </a:moveTo>
                <a:lnTo>
                  <a:pt x="169333" y="0"/>
                </a:lnTo>
                <a:lnTo>
                  <a:pt x="169333" y="71011"/>
                </a:lnTo>
                <a:lnTo>
                  <a:pt x="0" y="71011"/>
                </a:lnTo>
                <a:lnTo>
                  <a:pt x="84667" y="142022"/>
                </a:lnTo>
                <a:lnTo>
                  <a:pt x="0" y="213032"/>
                </a:lnTo>
                <a:lnTo>
                  <a:pt x="169333" y="213032"/>
                </a:lnTo>
                <a:lnTo>
                  <a:pt x="169333" y="284043"/>
                </a:lnTo>
                <a:lnTo>
                  <a:pt x="338667" y="14202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2188465" y="3829370"/>
            <a:ext cx="5129671" cy="164450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5B5B5B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审核通过后的续保合同签订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8040399" y="2072077"/>
            <a:ext cx="740551" cy="740551"/>
          </a:xfrm>
          <a:custGeom>
            <a:avLst/>
            <a:gdLst/>
            <a:ahLst/>
            <a:cxnLst/>
            <a:rect l="l" t="t" r="r" b="b"/>
            <a:pathLst>
              <a:path w="555413" h="555413">
                <a:moveTo>
                  <a:pt x="277707" y="0"/>
                </a:moveTo>
                <a:cubicBezTo>
                  <a:pt x="430977" y="0"/>
                  <a:pt x="555413" y="124436"/>
                  <a:pt x="555413" y="277707"/>
                </a:cubicBezTo>
                <a:cubicBezTo>
                  <a:pt x="555413" y="430977"/>
                  <a:pt x="430977" y="555413"/>
                  <a:pt x="277707" y="555413"/>
                </a:cubicBezTo>
                <a:cubicBezTo>
                  <a:pt x="124436" y="555413"/>
                  <a:pt x="0" y="430977"/>
                  <a:pt x="0" y="277707"/>
                </a:cubicBezTo>
                <a:cubicBezTo>
                  <a:pt x="0" y="124436"/>
                  <a:pt x="124436" y="0"/>
                  <a:pt x="277707" y="0"/>
                </a:cubicBezTo>
                <a:close/>
              </a:path>
            </a:pathLst>
          </a:custGeom>
          <a:solidFill>
            <a:srgbClr val="003958"/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7805590" y="2180223"/>
            <a:ext cx="1210169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4" name="Shape 10"/>
          <p:cNvSpPr/>
          <p:nvPr/>
        </p:nvSpPr>
        <p:spPr>
          <a:xfrm>
            <a:off x="8040399" y="3874823"/>
            <a:ext cx="740551" cy="740551"/>
          </a:xfrm>
          <a:custGeom>
            <a:avLst/>
            <a:gdLst/>
            <a:ahLst/>
            <a:cxnLst/>
            <a:rect l="l" t="t" r="r" b="b"/>
            <a:pathLst>
              <a:path w="555413" h="555413">
                <a:moveTo>
                  <a:pt x="277707" y="0"/>
                </a:moveTo>
                <a:cubicBezTo>
                  <a:pt x="430977" y="0"/>
                  <a:pt x="555413" y="124436"/>
                  <a:pt x="555413" y="277707"/>
                </a:cubicBezTo>
                <a:cubicBezTo>
                  <a:pt x="555413" y="430977"/>
                  <a:pt x="430977" y="555413"/>
                  <a:pt x="277707" y="555413"/>
                </a:cubicBezTo>
                <a:cubicBezTo>
                  <a:pt x="124436" y="555413"/>
                  <a:pt x="0" y="430977"/>
                  <a:pt x="0" y="277707"/>
                </a:cubicBezTo>
                <a:cubicBezTo>
                  <a:pt x="0" y="124436"/>
                  <a:pt x="124436" y="0"/>
                  <a:pt x="277707" y="0"/>
                </a:cubicBezTo>
                <a:close/>
              </a:path>
            </a:pathLst>
          </a:custGeom>
          <a:solidFill>
            <a:srgbClr val="003958"/>
          </a:solidFill>
          <a:ln w="19050">
            <a:solidFill>
              <a:srgbClr val="003958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7805590" y="3982970"/>
            <a:ext cx="1210169" cy="596787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</a:pPr>
            <a:r>
              <a:rPr lang="en-US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合同终止</a:t>
            </a:r>
            <a:endParaRPr lang="en-US" sz="2000" dirty="0"/>
          </a:p>
        </p:txBody>
      </p:sp>
      <p:pic>
        <p:nvPicPr>
          <p:cNvPr id="3" name="Image 0" descr="/www/wwwroot/ppt/cache/2024-5-1-12/7iotLgDEaX/1718597062238 - Zq1kkU7xt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39 - SAwqoUudQ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2773203" y="2242611"/>
            <a:ext cx="2925789" cy="3157011"/>
          </a:xfrm>
          <a:custGeom>
            <a:avLst/>
            <a:gdLst/>
            <a:ahLst/>
            <a:cxnLst/>
            <a:rect l="l" t="t" r="r" b="b"/>
            <a:pathLst>
              <a:path w="2194342" h="2367758">
                <a:moveTo>
                  <a:pt x="173779" y="0"/>
                </a:moveTo>
                <a:lnTo>
                  <a:pt x="2020563" y="0"/>
                </a:lnTo>
                <a:quadBezTo>
                  <a:pt x="2194342" y="0"/>
                  <a:pt x="2194342" y="173779"/>
                </a:quadBezTo>
                <a:lnTo>
                  <a:pt x="2194342" y="2193979"/>
                </a:lnTo>
                <a:quadBezTo>
                  <a:pt x="2194342" y="2367758"/>
                  <a:pt x="2020563" y="2367758"/>
                </a:quadBezTo>
                <a:lnTo>
                  <a:pt x="173779" y="2367758"/>
                </a:lnTo>
                <a:quadBezTo>
                  <a:pt x="0" y="2367758"/>
                  <a:pt x="0" y="2193979"/>
                </a:quadBezTo>
                <a:lnTo>
                  <a:pt x="0" y="173779"/>
                </a:lnTo>
                <a:quadBezTo>
                  <a:pt x="0" y="0"/>
                  <a:pt x="173779" y="0"/>
                </a:quadBezTo>
                <a:close/>
              </a:path>
            </a:pathLst>
          </a:custGeom>
          <a:solidFill>
            <a:srgbClr val="FFFFFF">
              <a:alpha val="20000"/>
            </a:srgbClr>
          </a:solidFill>
          <a:ln/>
          <a:effectLst>
            <a:outerShdw blurRad="76200" dist="114300" dir="2700000" algn="bl" rotWithShape="0">
              <a:srgbClr val="003958">
                <a:alpha val="100000"/>
              </a:srgbClr>
            </a:outerShdw>
          </a:effectLst>
        </p:spPr>
      </p:sp>
      <p:sp>
        <p:nvSpPr>
          <p:cNvPr id="8" name="Shape 4"/>
          <p:cNvSpPr/>
          <p:nvPr/>
        </p:nvSpPr>
        <p:spPr>
          <a:xfrm>
            <a:off x="2663833" y="1816523"/>
            <a:ext cx="3274219" cy="622176"/>
          </a:xfrm>
          <a:custGeom>
            <a:avLst/>
            <a:gdLst/>
            <a:ahLst/>
            <a:cxnLst/>
            <a:rect l="l" t="t" r="r" b="b"/>
            <a:pathLst>
              <a:path w="2455664" h="466632">
                <a:moveTo>
                  <a:pt x="130816" y="0"/>
                </a:moveTo>
                <a:lnTo>
                  <a:pt x="2324848" y="0"/>
                </a:lnTo>
                <a:quadBezTo>
                  <a:pt x="2455664" y="0"/>
                  <a:pt x="2455664" y="130816"/>
                </a:quadBezTo>
                <a:lnTo>
                  <a:pt x="2455664" y="335817"/>
                </a:lnTo>
                <a:quadBezTo>
                  <a:pt x="2455664" y="466632"/>
                  <a:pt x="2324848" y="466632"/>
                </a:quadBezTo>
                <a:lnTo>
                  <a:pt x="130816" y="466632"/>
                </a:lnTo>
                <a:quadBezTo>
                  <a:pt x="0" y="466632"/>
                  <a:pt x="0" y="335817"/>
                </a:quadBezTo>
                <a:lnTo>
                  <a:pt x="0" y="130816"/>
                </a:lnTo>
                <a:quadBezTo>
                  <a:pt x="0" y="0"/>
                  <a:pt x="130816" y="0"/>
                </a:quadBezTo>
                <a:close/>
              </a:path>
            </a:pathLst>
          </a:custGeom>
          <a:solidFill>
            <a:srgbClr val="003958">
              <a:alpha val="80000"/>
            </a:srgbClr>
          </a:solidFill>
          <a:ln/>
        </p:spPr>
      </p:sp>
      <p:sp>
        <p:nvSpPr>
          <p:cNvPr id="9" name="Text 5"/>
          <p:cNvSpPr/>
          <p:nvPr/>
        </p:nvSpPr>
        <p:spPr>
          <a:xfrm>
            <a:off x="2941267" y="2722163"/>
            <a:ext cx="2547355" cy="2376376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客户主动终止合同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 rot="2700000">
            <a:off x="2318868" y="1654313"/>
            <a:ext cx="897195" cy="897195"/>
          </a:xfrm>
          <a:custGeom>
            <a:avLst/>
            <a:gdLst/>
            <a:ahLst/>
            <a:cxnLst/>
            <a:rect l="l" t="t" r="r" b="b"/>
            <a:pathLst>
              <a:path w="672896" h="672896">
                <a:moveTo>
                  <a:pt x="84112" y="0"/>
                </a:moveTo>
                <a:lnTo>
                  <a:pt x="588784" y="0"/>
                </a:lnTo>
                <a:quadBezTo>
                  <a:pt x="672896" y="0"/>
                  <a:pt x="672896" y="84112"/>
                </a:quadBezTo>
                <a:lnTo>
                  <a:pt x="672896" y="588784"/>
                </a:lnTo>
                <a:quadBezTo>
                  <a:pt x="672896" y="672896"/>
                  <a:pt x="588784" y="672896"/>
                </a:quadBezTo>
                <a:lnTo>
                  <a:pt x="84112" y="672896"/>
                </a:lnTo>
                <a:quadBezTo>
                  <a:pt x="0" y="672896"/>
                  <a:pt x="0" y="588784"/>
                </a:quadBezTo>
                <a:lnTo>
                  <a:pt x="0" y="84112"/>
                </a:lnTo>
                <a:quadBezTo>
                  <a:pt x="0" y="0"/>
                  <a:pt x="8411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2179307" y="1767948"/>
            <a:ext cx="1153739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>
            <a:off x="6796563" y="2242611"/>
            <a:ext cx="2925789" cy="3157011"/>
          </a:xfrm>
          <a:custGeom>
            <a:avLst/>
            <a:gdLst/>
            <a:ahLst/>
            <a:cxnLst/>
            <a:rect l="l" t="t" r="r" b="b"/>
            <a:pathLst>
              <a:path w="2194342" h="2367758">
                <a:moveTo>
                  <a:pt x="173779" y="0"/>
                </a:moveTo>
                <a:lnTo>
                  <a:pt x="2020563" y="0"/>
                </a:lnTo>
                <a:quadBezTo>
                  <a:pt x="2194342" y="0"/>
                  <a:pt x="2194342" y="173779"/>
                </a:quadBezTo>
                <a:lnTo>
                  <a:pt x="2194342" y="2193979"/>
                </a:lnTo>
                <a:quadBezTo>
                  <a:pt x="2194342" y="2367758"/>
                  <a:pt x="2020563" y="2367758"/>
                </a:quadBezTo>
                <a:lnTo>
                  <a:pt x="173779" y="2367758"/>
                </a:lnTo>
                <a:quadBezTo>
                  <a:pt x="0" y="2367758"/>
                  <a:pt x="0" y="2193979"/>
                </a:quadBezTo>
                <a:lnTo>
                  <a:pt x="0" y="173779"/>
                </a:lnTo>
                <a:quadBezTo>
                  <a:pt x="0" y="0"/>
                  <a:pt x="173779" y="0"/>
                </a:quadBezTo>
                <a:close/>
              </a:path>
            </a:pathLst>
          </a:custGeom>
          <a:solidFill>
            <a:srgbClr val="FFFFFF">
              <a:alpha val="20000"/>
            </a:srgbClr>
          </a:solidFill>
          <a:ln/>
          <a:effectLst>
            <a:outerShdw blurRad="76200" dist="114300" dir="2700000" algn="bl" rotWithShape="0">
              <a:srgbClr val="003958">
                <a:alpha val="100000"/>
              </a:srgbClr>
            </a:outerShdw>
          </a:effectLst>
        </p:spPr>
      </p:sp>
      <p:sp>
        <p:nvSpPr>
          <p:cNvPr id="13" name="Shape 9"/>
          <p:cNvSpPr/>
          <p:nvPr/>
        </p:nvSpPr>
        <p:spPr>
          <a:xfrm>
            <a:off x="6687193" y="1816523"/>
            <a:ext cx="3274219" cy="622176"/>
          </a:xfrm>
          <a:custGeom>
            <a:avLst/>
            <a:gdLst/>
            <a:ahLst/>
            <a:cxnLst/>
            <a:rect l="l" t="t" r="r" b="b"/>
            <a:pathLst>
              <a:path w="2455664" h="466632">
                <a:moveTo>
                  <a:pt x="130816" y="0"/>
                </a:moveTo>
                <a:lnTo>
                  <a:pt x="2324848" y="0"/>
                </a:lnTo>
                <a:quadBezTo>
                  <a:pt x="2455664" y="0"/>
                  <a:pt x="2455664" y="130816"/>
                </a:quadBezTo>
                <a:lnTo>
                  <a:pt x="2455664" y="335817"/>
                </a:lnTo>
                <a:quadBezTo>
                  <a:pt x="2455664" y="466632"/>
                  <a:pt x="2324848" y="466632"/>
                </a:quadBezTo>
                <a:lnTo>
                  <a:pt x="130816" y="466632"/>
                </a:lnTo>
                <a:quadBezTo>
                  <a:pt x="0" y="466632"/>
                  <a:pt x="0" y="335817"/>
                </a:quadBezTo>
                <a:lnTo>
                  <a:pt x="0" y="130816"/>
                </a:lnTo>
                <a:quadBezTo>
                  <a:pt x="0" y="0"/>
                  <a:pt x="130816" y="0"/>
                </a:quadBezTo>
                <a:close/>
              </a:path>
            </a:pathLst>
          </a:custGeom>
          <a:solidFill>
            <a:srgbClr val="003958">
              <a:alpha val="80000"/>
            </a:srgbClr>
          </a:solidFill>
          <a:ln/>
        </p:spPr>
      </p:sp>
      <p:sp>
        <p:nvSpPr>
          <p:cNvPr id="14" name="Text 10"/>
          <p:cNvSpPr/>
          <p:nvPr/>
        </p:nvSpPr>
        <p:spPr>
          <a:xfrm>
            <a:off x="6964627" y="2722163"/>
            <a:ext cx="2547355" cy="254873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保险公司根据合同条款终止合同的情况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5" name="Shape 11"/>
          <p:cNvSpPr/>
          <p:nvPr/>
        </p:nvSpPr>
        <p:spPr>
          <a:xfrm rot="2700000">
            <a:off x="6342228" y="1654313"/>
            <a:ext cx="897195" cy="897195"/>
          </a:xfrm>
          <a:custGeom>
            <a:avLst/>
            <a:gdLst/>
            <a:ahLst/>
            <a:cxnLst/>
            <a:rect l="l" t="t" r="r" b="b"/>
            <a:pathLst>
              <a:path w="672896" h="672896">
                <a:moveTo>
                  <a:pt x="84112" y="0"/>
                </a:moveTo>
                <a:lnTo>
                  <a:pt x="588784" y="0"/>
                </a:lnTo>
                <a:quadBezTo>
                  <a:pt x="672896" y="0"/>
                  <a:pt x="672896" y="84112"/>
                </a:quadBezTo>
                <a:lnTo>
                  <a:pt x="672896" y="588784"/>
                </a:lnTo>
                <a:quadBezTo>
                  <a:pt x="672896" y="672896"/>
                  <a:pt x="588784" y="672896"/>
                </a:quadBezTo>
                <a:lnTo>
                  <a:pt x="84112" y="672896"/>
                </a:lnTo>
                <a:quadBezTo>
                  <a:pt x="0" y="672896"/>
                  <a:pt x="0" y="588784"/>
                </a:quadBezTo>
                <a:lnTo>
                  <a:pt x="0" y="84112"/>
                </a:lnTo>
                <a:quadBezTo>
                  <a:pt x="0" y="0"/>
                  <a:pt x="84112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6" name="Text 12"/>
          <p:cNvSpPr/>
          <p:nvPr/>
        </p:nvSpPr>
        <p:spPr>
          <a:xfrm>
            <a:off x="6193636" y="1767948"/>
            <a:ext cx="1171800" cy="6251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92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2000" dirty="0"/>
          </a:p>
        </p:txBody>
      </p:sp>
      <p:sp>
        <p:nvSpPr>
          <p:cNvPr id="17" name="Shape 13"/>
          <p:cNvSpPr/>
          <p:nvPr/>
        </p:nvSpPr>
        <p:spPr>
          <a:xfrm>
            <a:off x="-18016" y="6512859"/>
            <a:ext cx="12201563" cy="0"/>
          </a:xfrm>
          <a:custGeom>
            <a:avLst/>
            <a:gdLst/>
            <a:ahLst/>
            <a:cxnLst/>
            <a:rect l="l" t="t" r="r" b="b"/>
            <a:pathLst>
              <a:path w="9151172">
                <a:moveTo>
                  <a:pt x="0" y="0"/>
                </a:moveTo>
                <a:lnTo>
                  <a:pt x="9151172" y="0"/>
                </a:lnTo>
              </a:path>
            </a:pathLst>
          </a:custGeom>
          <a:noFill/>
          <a:ln w="57150">
            <a:solidFill>
              <a:srgbClr val="003958">
                <a:alpha val="57000"/>
              </a:srgbClr>
            </a:solidFill>
            <a:prstDash val="solid"/>
            <a:headEnd type="none"/>
            <a:tailEnd type="none"/>
          </a:ln>
        </p:spPr>
      </p:sp>
      <p:sp>
        <p:nvSpPr>
          <p:cNvPr id="18" name="Shape 14"/>
          <p:cNvSpPr/>
          <p:nvPr/>
        </p:nvSpPr>
        <p:spPr>
          <a:xfrm>
            <a:off x="-109967" y="326733"/>
            <a:ext cx="12507557" cy="0"/>
          </a:xfrm>
          <a:custGeom>
            <a:avLst/>
            <a:gdLst/>
            <a:ahLst/>
            <a:cxnLst/>
            <a:rect l="l" t="t" r="r" b="b"/>
            <a:pathLst>
              <a:path w="9380668">
                <a:moveTo>
                  <a:pt x="9380668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3958">
                <a:alpha val="54000"/>
              </a:srgbClr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" y="128580"/>
            <a:ext cx="288996" cy="382016"/>
          </a:xfrm>
          <a:custGeom>
            <a:avLst/>
            <a:gdLst/>
            <a:ahLst/>
            <a:cxnLst/>
            <a:rect l="l" t="t" r="r" b="b"/>
            <a:pathLst>
              <a:path w="216747" h="286512">
                <a:moveTo>
                  <a:pt x="0" y="0"/>
                </a:moveTo>
                <a:lnTo>
                  <a:pt x="216747" y="0"/>
                </a:lnTo>
                <a:lnTo>
                  <a:pt x="216747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3" name="Text 1"/>
          <p:cNvSpPr/>
          <p:nvPr/>
        </p:nvSpPr>
        <p:spPr>
          <a:xfrm>
            <a:off x="601472" y="22917"/>
            <a:ext cx="7721600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保险产品的类型和特点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8244953" y="357971"/>
            <a:ext cx="3955627" cy="0"/>
          </a:xfrm>
          <a:custGeom>
            <a:avLst/>
            <a:gdLst/>
            <a:ahLst/>
            <a:cxnLst/>
            <a:rect l="l" t="t" r="r" b="b"/>
            <a:pathLst>
              <a:path w="2966720">
                <a:moveTo>
                  <a:pt x="0" y="0"/>
                </a:moveTo>
                <a:lnTo>
                  <a:pt x="2966720" y="0"/>
                </a:lnTo>
              </a:path>
            </a:pathLst>
          </a:custGeom>
          <a:noFill/>
          <a:ln w="9525">
            <a:solidFill>
              <a:srgbClr val="003958"/>
            </a:solidFill>
            <a:prstDash val="dash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65760" y="128580"/>
            <a:ext cx="216747" cy="382016"/>
          </a:xfrm>
          <a:custGeom>
            <a:avLst/>
            <a:gdLst/>
            <a:ahLst/>
            <a:cxnLst/>
            <a:rect l="l" t="t" r="r" b="b"/>
            <a:pathLst>
              <a:path w="162560" h="286512">
                <a:moveTo>
                  <a:pt x="0" y="0"/>
                </a:moveTo>
                <a:lnTo>
                  <a:pt x="162560" y="0"/>
                </a:lnTo>
                <a:lnTo>
                  <a:pt x="162560" y="286512"/>
                </a:lnTo>
                <a:lnTo>
                  <a:pt x="0" y="286512"/>
                </a:lnTo>
                <a:close/>
              </a:path>
            </a:pathLst>
          </a:custGeom>
          <a:solidFill>
            <a:srgbClr val="003958">
              <a:alpha val="47000"/>
            </a:srgbClr>
          </a:solidFill>
          <a:ln/>
        </p:spPr>
      </p:sp>
      <p:sp>
        <p:nvSpPr>
          <p:cNvPr id="6" name="Shape 4"/>
          <p:cNvSpPr/>
          <p:nvPr/>
        </p:nvSpPr>
        <p:spPr>
          <a:xfrm rot="-5400000">
            <a:off x="11613106" y="118195"/>
            <a:ext cx="758613" cy="451556"/>
          </a:xfrm>
          <a:custGeom>
            <a:avLst/>
            <a:gdLst/>
            <a:ahLst/>
            <a:cxnLst/>
            <a:rect l="l" t="t" r="r" b="b"/>
            <a:pathLst>
              <a:path w="568960" h="338667">
                <a:moveTo>
                  <a:pt x="284480" y="0"/>
                </a:moveTo>
                <a:lnTo>
                  <a:pt x="0" y="338667"/>
                </a:lnTo>
                <a:lnTo>
                  <a:pt x="568960" y="33866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7" name="Shape 5"/>
          <p:cNvSpPr/>
          <p:nvPr/>
        </p:nvSpPr>
        <p:spPr>
          <a:xfrm>
            <a:off x="3037840" y="1652255"/>
            <a:ext cx="7731760" cy="1651896"/>
          </a:xfrm>
          <a:custGeom>
            <a:avLst/>
            <a:gdLst/>
            <a:ahLst/>
            <a:cxnLst/>
            <a:rect l="l" t="t" r="r" b="b"/>
            <a:pathLst>
              <a:path w="5798820" h="1238922">
                <a:moveTo>
                  <a:pt x="0" y="0"/>
                </a:moveTo>
                <a:lnTo>
                  <a:pt x="5798820" y="0"/>
                </a:lnTo>
                <a:lnTo>
                  <a:pt x="5798820" y="1238922"/>
                </a:lnTo>
                <a:lnTo>
                  <a:pt x="0" y="1238922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6"/>
          <p:cNvSpPr/>
          <p:nvPr/>
        </p:nvSpPr>
        <p:spPr>
          <a:xfrm>
            <a:off x="3337560" y="1812280"/>
            <a:ext cx="7014968" cy="91578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传统保险产品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3447480" y="2419497"/>
            <a:ext cx="6905048" cy="11348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传统人寿保险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健康保险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财产保险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1445708" y="1943967"/>
            <a:ext cx="1304664" cy="1148140"/>
          </a:xfrm>
          <a:custGeom>
            <a:avLst/>
            <a:gdLst/>
            <a:ahLst/>
            <a:cxnLst/>
            <a:rect l="l" t="t" r="r" b="b"/>
            <a:pathLst>
              <a:path w="978498" h="861105">
                <a:moveTo>
                  <a:pt x="0" y="0"/>
                </a:moveTo>
                <a:lnTo>
                  <a:pt x="978498" y="0"/>
                </a:lnTo>
                <a:lnTo>
                  <a:pt x="978498" y="861105"/>
                </a:lnTo>
                <a:lnTo>
                  <a:pt x="0" y="861105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9"/>
          <p:cNvSpPr/>
          <p:nvPr/>
        </p:nvSpPr>
        <p:spPr>
          <a:xfrm>
            <a:off x="1074928" y="2164469"/>
            <a:ext cx="2021840" cy="80979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1445708" y="3753583"/>
            <a:ext cx="7731760" cy="1651896"/>
          </a:xfrm>
          <a:custGeom>
            <a:avLst/>
            <a:gdLst/>
            <a:ahLst/>
            <a:cxnLst/>
            <a:rect l="l" t="t" r="r" b="b"/>
            <a:pathLst>
              <a:path w="5798820" h="1238922">
                <a:moveTo>
                  <a:pt x="0" y="0"/>
                </a:moveTo>
                <a:lnTo>
                  <a:pt x="5798820" y="0"/>
                </a:lnTo>
                <a:lnTo>
                  <a:pt x="5798820" y="1238922"/>
                </a:lnTo>
                <a:lnTo>
                  <a:pt x="0" y="1238922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745428" y="3913607"/>
            <a:ext cx="7014968" cy="915785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  <a:spcBef>
                <a:spcPts val="500"/>
              </a:spcBef>
            </a:pPr>
            <a:r>
              <a:rPr lang="en-US" sz="16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创新保险产品</a:t>
            </a:r>
            <a:endParaRPr lang="en-US" sz="2000" dirty="0"/>
          </a:p>
          <a:p>
            <a:pPr>
              <a:lnSpc>
                <a:spcPct val="92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855348" y="4520824"/>
            <a:ext cx="6905048" cy="1134883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定制化保险产品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互联网保险</a:t>
            </a:r>
            <a:endParaRPr lang="en-US" sz="2000" dirty="0"/>
          </a:p>
          <a:p>
            <a:pPr>
              <a:lnSpc>
                <a:spcPct val="92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保险科技产品</a:t>
            </a:r>
            <a:endParaRPr lang="en-US" sz="2000" dirty="0"/>
          </a:p>
          <a:p>
            <a:pPr>
              <a:lnSpc>
                <a:spcPct val="92000"/>
              </a:lnSpc>
            </a:pP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9548248" y="4005461"/>
            <a:ext cx="1304664" cy="1148140"/>
          </a:xfrm>
          <a:custGeom>
            <a:avLst/>
            <a:gdLst/>
            <a:ahLst/>
            <a:cxnLst/>
            <a:rect l="l" t="t" r="r" b="b"/>
            <a:pathLst>
              <a:path w="978498" h="861105">
                <a:moveTo>
                  <a:pt x="0" y="0"/>
                </a:moveTo>
                <a:lnTo>
                  <a:pt x="978498" y="0"/>
                </a:lnTo>
                <a:lnTo>
                  <a:pt x="978498" y="861105"/>
                </a:lnTo>
                <a:lnTo>
                  <a:pt x="0" y="861105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177468" y="4225963"/>
            <a:ext cx="2021840" cy="80979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500"/>
              </a:spcBef>
            </a:pPr>
            <a:r>
              <a:rPr lang="en-US" sz="3800" b="1" i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76566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常见问题解答</a:t>
            </a:r>
            <a:endParaRPr lang="en-US" sz="2000" dirty="0"/>
          </a:p>
        </p:txBody>
      </p:sp>
      <p:pic>
        <p:nvPicPr>
          <p:cNvPr id="3" name="Image 0" descr="/www/wwwroot/ppt/cache/2024-5-1-12/7iotLgDEaX/1718597062242 - GxG-W83DJ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43 - JXwO495Yw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480907" y="1782293"/>
            <a:ext cx="2862863" cy="3675663"/>
          </a:xfrm>
          <a:custGeom>
            <a:avLst/>
            <a:gdLst/>
            <a:ahLst/>
            <a:cxnLst/>
            <a:rect l="l" t="t" r="r" b="b"/>
            <a:pathLst>
              <a:path w="2147147" h="2756747">
                <a:moveTo>
                  <a:pt x="0" y="0"/>
                </a:moveTo>
                <a:lnTo>
                  <a:pt x="2147147" y="0"/>
                </a:lnTo>
                <a:lnTo>
                  <a:pt x="2147147" y="2756747"/>
                </a:lnTo>
                <a:lnTo>
                  <a:pt x="0" y="2756747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8" name="Text 4"/>
          <p:cNvSpPr/>
          <p:nvPr/>
        </p:nvSpPr>
        <p:spPr>
          <a:xfrm>
            <a:off x="3852710" y="2461885"/>
            <a:ext cx="2948209" cy="3169414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客户在签约和后续服务过程中常遇到的问题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9" name="Text 5"/>
          <p:cNvSpPr/>
          <p:nvPr/>
        </p:nvSpPr>
        <p:spPr>
          <a:xfrm>
            <a:off x="7268722" y="2432272"/>
            <a:ext cx="3583889" cy="268671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</a:pPr>
            <a:r>
              <a:rPr lang="en-US" sz="14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针对这些问题提供的标准答案和应对策略</a:t>
            </a: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  <a:p>
            <a:pPr>
              <a:lnSpc>
                <a:spcPct val="80000"/>
              </a:lnSpc>
              <a:spcBef>
                <a:spcPts val="500"/>
              </a:spcBef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1013743" y="1499756"/>
            <a:ext cx="2330027" cy="3248995"/>
          </a:xfrm>
          <a:custGeom>
            <a:avLst/>
            <a:gdLst/>
            <a:ahLst/>
            <a:cxnLst/>
            <a:rect l="l" t="t" r="r" b="b"/>
            <a:pathLst>
              <a:path w="1747520" h="2436746">
                <a:moveTo>
                  <a:pt x="0" y="0"/>
                </a:moveTo>
                <a:lnTo>
                  <a:pt x="1747520" y="0"/>
                </a:lnTo>
                <a:lnTo>
                  <a:pt x="1747520" y="2436746"/>
                </a:lnTo>
                <a:lnTo>
                  <a:pt x="0" y="2436746"/>
                </a:lnTo>
                <a:close/>
              </a:path>
            </a:pathLst>
          </a:custGeom>
          <a:solidFill>
            <a:srgbClr val="396FA4"/>
          </a:solidFill>
          <a:ln/>
        </p:spPr>
      </p:sp>
      <p:sp>
        <p:nvSpPr>
          <p:cNvPr id="11" name="Shape 7"/>
          <p:cNvSpPr/>
          <p:nvPr/>
        </p:nvSpPr>
        <p:spPr>
          <a:xfrm>
            <a:off x="480907" y="5457955"/>
            <a:ext cx="11087947" cy="0"/>
          </a:xfrm>
          <a:custGeom>
            <a:avLst/>
            <a:gdLst/>
            <a:ahLst/>
            <a:cxnLst/>
            <a:rect l="l" t="t" r="r" b="b"/>
            <a:pathLst>
              <a:path w="8315960">
                <a:moveTo>
                  <a:pt x="0" y="0"/>
                </a:moveTo>
                <a:lnTo>
                  <a:pt x="8315960" y="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arrow"/>
          </a:ln>
        </p:spPr>
      </p:sp>
      <p:sp>
        <p:nvSpPr>
          <p:cNvPr id="12" name="Shape 8"/>
          <p:cNvSpPr/>
          <p:nvPr/>
        </p:nvSpPr>
        <p:spPr>
          <a:xfrm>
            <a:off x="3934754" y="1732775"/>
            <a:ext cx="481229" cy="466111"/>
          </a:xfrm>
          <a:custGeom>
            <a:avLst/>
            <a:gdLst/>
            <a:ahLst/>
            <a:cxnLst/>
            <a:rect l="l" t="t" r="r" b="b"/>
            <a:pathLst>
              <a:path w="360922" h="349583">
                <a:moveTo>
                  <a:pt x="43698" y="0"/>
                </a:moveTo>
                <a:lnTo>
                  <a:pt x="317224" y="0"/>
                </a:lnTo>
                <a:quadBezTo>
                  <a:pt x="360922" y="0"/>
                  <a:pt x="360922" y="43698"/>
                </a:quadBezTo>
                <a:lnTo>
                  <a:pt x="360922" y="305885"/>
                </a:lnTo>
                <a:quadBezTo>
                  <a:pt x="360922" y="349583"/>
                  <a:pt x="317224" y="349583"/>
                </a:quadBezTo>
                <a:lnTo>
                  <a:pt x="43698" y="349583"/>
                </a:lnTo>
                <a:quadBezTo>
                  <a:pt x="0" y="349583"/>
                  <a:pt x="0" y="305885"/>
                </a:quadBezTo>
                <a:lnTo>
                  <a:pt x="0" y="43698"/>
                </a:lnTo>
                <a:quadBezTo>
                  <a:pt x="0" y="0"/>
                  <a:pt x="4369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3" name="Image 2" descr="/www/wwwroot/ppt/cache/2024-5-1-12/7iotLgDEaX/1718597062244 - XEVrj1QbQ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8758" y="1809219"/>
            <a:ext cx="313223" cy="313223"/>
          </a:xfrm>
          <a:prstGeom prst="rect">
            <a:avLst/>
          </a:prstGeom>
        </p:spPr>
      </p:pic>
      <p:sp>
        <p:nvSpPr>
          <p:cNvPr id="14" name="Shape 9"/>
          <p:cNvSpPr/>
          <p:nvPr/>
        </p:nvSpPr>
        <p:spPr>
          <a:xfrm>
            <a:off x="7383470" y="1732775"/>
            <a:ext cx="481229" cy="466111"/>
          </a:xfrm>
          <a:custGeom>
            <a:avLst/>
            <a:gdLst/>
            <a:ahLst/>
            <a:cxnLst/>
            <a:rect l="l" t="t" r="r" b="b"/>
            <a:pathLst>
              <a:path w="360922" h="349583">
                <a:moveTo>
                  <a:pt x="43698" y="0"/>
                </a:moveTo>
                <a:lnTo>
                  <a:pt x="317224" y="0"/>
                </a:lnTo>
                <a:quadBezTo>
                  <a:pt x="360922" y="0"/>
                  <a:pt x="360922" y="43698"/>
                </a:quadBezTo>
                <a:lnTo>
                  <a:pt x="360922" y="305885"/>
                </a:lnTo>
                <a:quadBezTo>
                  <a:pt x="360922" y="349583"/>
                  <a:pt x="317224" y="349583"/>
                </a:quadBezTo>
                <a:lnTo>
                  <a:pt x="43698" y="349583"/>
                </a:lnTo>
                <a:quadBezTo>
                  <a:pt x="0" y="349583"/>
                  <a:pt x="0" y="305885"/>
                </a:quadBezTo>
                <a:lnTo>
                  <a:pt x="0" y="43698"/>
                </a:lnTo>
                <a:quadBezTo>
                  <a:pt x="0" y="0"/>
                  <a:pt x="43698" y="0"/>
                </a:quadBez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15" name="Image 3" descr="/www/wwwroot/ppt/cache/2024-5-1-12/7iotLgDEaX/1718597062244 - q0zHNQTlHH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474" y="1809219"/>
            <a:ext cx="313223" cy="313223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6981952" y="1628140"/>
            <a:ext cx="0" cy="3505200"/>
          </a:xfrm>
          <a:custGeom>
            <a:avLst/>
            <a:gdLst/>
            <a:ahLst/>
            <a:cxnLst/>
            <a:rect l="l" t="t" r="r" b="b"/>
            <a:pathLst>
              <a:path h="2628900">
                <a:moveTo>
                  <a:pt x="0" y="0"/>
                </a:moveTo>
                <a:lnTo>
                  <a:pt x="0" y="2628900"/>
                </a:lnTo>
              </a:path>
            </a:pathLst>
          </a:custGeom>
          <a:noFill/>
          <a:ln w="9525">
            <a:solidFill>
              <a:srgbClr val="003958">
                <a:alpha val="22000"/>
              </a:srgbClr>
            </a:solidFill>
            <a:prstDash val="dash"/>
            <a:headEnd type="none"/>
            <a:tailEnd type="none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签约疑问</a:t>
            </a:r>
            <a:endParaRPr lang="en-US" sz="2000" dirty="0"/>
          </a:p>
        </p:txBody>
      </p:sp>
      <p:pic>
        <p:nvPicPr>
          <p:cNvPr id="3" name="Image 0" descr="/www/wwwroot/ppt/cache/2024-5-1-12/7iotLgDEaX/1718597062246 - MlPaNssUB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47 - J64tfnYU1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27549" y="1616109"/>
            <a:ext cx="5195824" cy="147459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保险合同中的专业术语解释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5913120" y="889160"/>
            <a:ext cx="0" cy="5496560"/>
          </a:xfrm>
          <a:custGeom>
            <a:avLst/>
            <a:gdLst/>
            <a:ahLst/>
            <a:cxnLst/>
            <a:rect l="l" t="t" r="r" b="b"/>
            <a:pathLst>
              <a:path h="4122420">
                <a:moveTo>
                  <a:pt x="0" y="0"/>
                </a:moveTo>
                <a:lnTo>
                  <a:pt x="0" y="4122420"/>
                </a:lnTo>
              </a:path>
            </a:pathLst>
          </a:custGeom>
          <a:noFill/>
          <a:ln w="19050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9" name="Text 5"/>
          <p:cNvSpPr/>
          <p:nvPr/>
        </p:nvSpPr>
        <p:spPr>
          <a:xfrm>
            <a:off x="5989321" y="3495379"/>
            <a:ext cx="5565535" cy="1474591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客户对保险条款的疑问解答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10" name="Shape 6"/>
          <p:cNvSpPr/>
          <p:nvPr/>
        </p:nvSpPr>
        <p:spPr>
          <a:xfrm>
            <a:off x="4632960" y="1016000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7"/>
          <p:cNvSpPr/>
          <p:nvPr/>
        </p:nvSpPr>
        <p:spPr>
          <a:xfrm>
            <a:off x="4221480" y="1006510"/>
            <a:ext cx="168148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Shape 8"/>
          <p:cNvSpPr/>
          <p:nvPr/>
        </p:nvSpPr>
        <p:spPr>
          <a:xfrm rot="-10800000">
            <a:off x="5902960" y="2820416"/>
            <a:ext cx="1270000" cy="600109"/>
          </a:xfrm>
          <a:custGeom>
            <a:avLst/>
            <a:gdLst/>
            <a:ahLst/>
            <a:cxnLst/>
            <a:rect l="l" t="t" r="r" b="b"/>
            <a:pathLst>
              <a:path w="952500" h="450082">
                <a:moveTo>
                  <a:pt x="285750" y="0"/>
                </a:moveTo>
                <a:lnTo>
                  <a:pt x="952500" y="0"/>
                </a:lnTo>
                <a:lnTo>
                  <a:pt x="952500" y="225041"/>
                </a:lnTo>
                <a:lnTo>
                  <a:pt x="952500" y="450082"/>
                </a:lnTo>
                <a:lnTo>
                  <a:pt x="285750" y="450082"/>
                </a:lnTo>
                <a:lnTo>
                  <a:pt x="0" y="225041"/>
                </a:lnTo>
                <a:lnTo>
                  <a:pt x="285750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3" name="Text 9"/>
          <p:cNvSpPr/>
          <p:nvPr/>
        </p:nvSpPr>
        <p:spPr>
          <a:xfrm>
            <a:off x="5989320" y="2810926"/>
            <a:ext cx="1793240" cy="679502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2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533" y="91547"/>
            <a:ext cx="9377468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服务跟进</a:t>
            </a:r>
            <a:endParaRPr lang="en-US" sz="2000" dirty="0"/>
          </a:p>
        </p:txBody>
      </p:sp>
      <p:pic>
        <p:nvPicPr>
          <p:cNvPr id="3" name="Image 0" descr="/www/wwwroot/ppt/cache/2024-5-1-12/7iotLgDEaX/1718597062249 - Wi53wqigp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17982" y="130389"/>
            <a:ext cx="645963" cy="4099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04427" y="579227"/>
            <a:ext cx="9455573" cy="18520"/>
          </a:xfrm>
          <a:custGeom>
            <a:avLst/>
            <a:gdLst/>
            <a:ahLst/>
            <a:cxnLst/>
            <a:rect l="l" t="t" r="r" b="b"/>
            <a:pathLst>
              <a:path w="7091680" h="13890">
                <a:moveTo>
                  <a:pt x="0" y="13890"/>
                </a:moveTo>
                <a:lnTo>
                  <a:pt x="7091680" y="0"/>
                </a:lnTo>
              </a:path>
            </a:pathLst>
          </a:custGeom>
          <a:noFill/>
          <a:ln w="9525">
            <a:solidFill>
              <a:srgbClr val="003958">
                <a:alpha val="20000"/>
              </a:srgbClr>
            </a:solidFill>
            <a:prstDash val="dash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 rot="5400000">
            <a:off x="328159" y="168873"/>
            <a:ext cx="519527" cy="364876"/>
          </a:xfrm>
          <a:custGeom>
            <a:avLst/>
            <a:gdLst/>
            <a:ahLst/>
            <a:cxnLst/>
            <a:rect l="l" t="t" r="r" b="b"/>
            <a:pathLst>
              <a:path w="389645" h="273657">
                <a:moveTo>
                  <a:pt x="194822" y="0"/>
                </a:moveTo>
                <a:lnTo>
                  <a:pt x="0" y="273657"/>
                </a:lnTo>
                <a:lnTo>
                  <a:pt x="389645" y="273657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6" name="Image 1" descr="/www/wwwroot/ppt/cache/2024-5-1-12/7iotLgDEaX/1718597062250 - JRs-hcDfW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1" y="191347"/>
            <a:ext cx="2041031" cy="18965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45541" y="2942980"/>
            <a:ext cx="4151395" cy="229205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客户对保险理赔流程的疑问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8" name="Shape 4"/>
          <p:cNvSpPr/>
          <p:nvPr/>
        </p:nvSpPr>
        <p:spPr>
          <a:xfrm>
            <a:off x="5378455" y="2635918"/>
            <a:ext cx="1435091" cy="1498889"/>
          </a:xfrm>
          <a:custGeom>
            <a:avLst/>
            <a:gdLst/>
            <a:ahLst/>
            <a:cxnLst/>
            <a:rect l="l" t="t" r="r" b="b"/>
            <a:pathLst>
              <a:path w="1076318" h="1124167">
                <a:moveTo>
                  <a:pt x="538159" y="0"/>
                </a:moveTo>
                <a:lnTo>
                  <a:pt x="0" y="562084"/>
                </a:lnTo>
                <a:lnTo>
                  <a:pt x="538159" y="1124167"/>
                </a:lnTo>
                <a:lnTo>
                  <a:pt x="1076318" y="562084"/>
                </a:lnTo>
                <a:lnTo>
                  <a:pt x="538159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pic>
        <p:nvPicPr>
          <p:cNvPr id="9" name="Image 2" descr="/www/wwwroot/ppt/cache/2024-5-1-12/7iotLgDEaX/1718597062251 - JyjL_jD9-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2280" y="3181764"/>
            <a:ext cx="462101" cy="431581"/>
          </a:xfrm>
          <a:prstGeom prst="rect">
            <a:avLst/>
          </a:prstGeom>
        </p:spPr>
      </p:pic>
      <p:sp>
        <p:nvSpPr>
          <p:cNvPr id="10" name="Shape 5"/>
          <p:cNvSpPr/>
          <p:nvPr/>
        </p:nvSpPr>
        <p:spPr>
          <a:xfrm>
            <a:off x="841506" y="2349047"/>
            <a:ext cx="592865" cy="573741"/>
          </a:xfrm>
          <a:custGeom>
            <a:avLst/>
            <a:gdLst/>
            <a:ahLst/>
            <a:cxnLst/>
            <a:rect l="l" t="t" r="r" b="b"/>
            <a:pathLst>
              <a:path w="444649" h="430306">
                <a:moveTo>
                  <a:pt x="222325" y="0"/>
                </a:moveTo>
                <a:lnTo>
                  <a:pt x="0" y="215153"/>
                </a:lnTo>
                <a:lnTo>
                  <a:pt x="222325" y="430306"/>
                </a:lnTo>
                <a:lnTo>
                  <a:pt x="444649" y="215153"/>
                </a:lnTo>
                <a:lnTo>
                  <a:pt x="222325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1" name="Text 6"/>
          <p:cNvSpPr/>
          <p:nvPr/>
        </p:nvSpPr>
        <p:spPr>
          <a:xfrm>
            <a:off x="415982" y="2349047"/>
            <a:ext cx="946673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sz="2000" dirty="0"/>
          </a:p>
        </p:txBody>
      </p:sp>
      <p:sp>
        <p:nvSpPr>
          <p:cNvPr id="12" name="Text 7"/>
          <p:cNvSpPr/>
          <p:nvPr/>
        </p:nvSpPr>
        <p:spPr>
          <a:xfrm>
            <a:off x="7165572" y="2942980"/>
            <a:ext cx="3853001" cy="2292059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>
              <a:lnSpc>
                <a:spcPct val="96000"/>
              </a:lnSpc>
            </a:pPr>
            <a:r>
              <a:rPr lang="en-US" sz="12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保险公司如何进行客户关系管理</a:t>
            </a: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  <a:p>
            <a:pPr>
              <a:lnSpc>
                <a:spcPct val="96000"/>
              </a:lnSpc>
            </a:pPr>
            <a:endParaRPr lang="en-US" sz="2000" dirty="0"/>
          </a:p>
        </p:txBody>
      </p:sp>
      <p:sp>
        <p:nvSpPr>
          <p:cNvPr id="13" name="Shape 8"/>
          <p:cNvSpPr/>
          <p:nvPr/>
        </p:nvSpPr>
        <p:spPr>
          <a:xfrm>
            <a:off x="10694080" y="2349047"/>
            <a:ext cx="592865" cy="573741"/>
          </a:xfrm>
          <a:custGeom>
            <a:avLst/>
            <a:gdLst/>
            <a:ahLst/>
            <a:cxnLst/>
            <a:rect l="l" t="t" r="r" b="b"/>
            <a:pathLst>
              <a:path w="444649" h="430306">
                <a:moveTo>
                  <a:pt x="222325" y="0"/>
                </a:moveTo>
                <a:lnTo>
                  <a:pt x="0" y="215153"/>
                </a:lnTo>
                <a:lnTo>
                  <a:pt x="222325" y="430306"/>
                </a:lnTo>
                <a:lnTo>
                  <a:pt x="444649" y="215153"/>
                </a:lnTo>
                <a:lnTo>
                  <a:pt x="222325" y="0"/>
                </a:lnTo>
                <a:close/>
              </a:path>
            </a:pathLst>
          </a:custGeom>
          <a:solidFill>
            <a:srgbClr val="003958"/>
          </a:solidFill>
          <a:ln/>
        </p:spPr>
      </p:sp>
      <p:sp>
        <p:nvSpPr>
          <p:cNvPr id="14" name="Text 9"/>
          <p:cNvSpPr/>
          <p:nvPr/>
        </p:nvSpPr>
        <p:spPr>
          <a:xfrm>
            <a:off x="10268554" y="2349047"/>
            <a:ext cx="946673" cy="514328"/>
          </a:xfrm>
          <a:prstGeom prst="rect">
            <a:avLst/>
          </a:prstGeom>
          <a:noFill/>
          <a:ln/>
        </p:spPr>
        <p:txBody>
          <a:bodyPr wrap="square" lIns="169333" tIns="169333" rIns="169333" bIns="169333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sz="2000" dirty="0"/>
          </a:p>
        </p:txBody>
      </p:sp>
      <p:sp>
        <p:nvSpPr>
          <p:cNvPr id="15" name="Shape 10"/>
          <p:cNvSpPr/>
          <p:nvPr/>
        </p:nvSpPr>
        <p:spPr>
          <a:xfrm>
            <a:off x="1142702" y="2914545"/>
            <a:ext cx="4848113" cy="0"/>
          </a:xfrm>
          <a:custGeom>
            <a:avLst/>
            <a:gdLst/>
            <a:ahLst/>
            <a:cxnLst/>
            <a:rect l="l" t="t" r="r" b="b"/>
            <a:pathLst>
              <a:path w="3636085">
                <a:moveTo>
                  <a:pt x="0" y="0"/>
                </a:moveTo>
                <a:lnTo>
                  <a:pt x="3636085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  <p:sp>
        <p:nvSpPr>
          <p:cNvPr id="16" name="Shape 11"/>
          <p:cNvSpPr/>
          <p:nvPr/>
        </p:nvSpPr>
        <p:spPr>
          <a:xfrm>
            <a:off x="6313663" y="2910596"/>
            <a:ext cx="4695115" cy="0"/>
          </a:xfrm>
          <a:custGeom>
            <a:avLst/>
            <a:gdLst/>
            <a:ahLst/>
            <a:cxnLst/>
            <a:rect l="l" t="t" r="r" b="b"/>
            <a:pathLst>
              <a:path w="3521336">
                <a:moveTo>
                  <a:pt x="0" y="0"/>
                </a:moveTo>
                <a:lnTo>
                  <a:pt x="3521336" y="0"/>
                </a:lnTo>
              </a:path>
            </a:pathLst>
          </a:custGeom>
          <a:noFill/>
          <a:ln w="9525">
            <a:solidFill>
              <a:srgbClr val="003958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41500" y="555752"/>
            <a:ext cx="10096500" cy="3249648"/>
          </a:xfrm>
        </p:spPr>
        <p:txBody>
          <a:bodyPr wrap="square">
            <a:normAutofit/>
          </a:bodyPr>
          <a:lstStyle/>
          <a:p>
            <a:r>
              <a:rPr lang="en-US" altLang="zh-CN" dirty="0"/>
              <a:t>       </a:t>
            </a:r>
            <a:r>
              <a:rPr lang="en-US" altLang="zh-CN" dirty="0" err="1"/>
              <a:t>谢谢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zZTFlYjA2OTg5NDE2NDgxOWJlMGU1ODNhZmE2MD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187"/>
  <p:tag name="KSO_WM_SLIDE_LAYOUT" val="a_f"/>
  <p:tag name="KSO_WM_SLIDE_LAYOUT_CNT" val="1_1"/>
  <p:tag name="KSO_WM_SLIDE_TYPE" val="title"/>
  <p:tag name="KSO_WM_SLIDE_SUBTYPE" val="pureTxt"/>
  <p:tag name="KSO_WM_TEMPLATE_THUMBS_INDEX" val="1、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187_1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PRESET_TEXT" val="单击此处添加文档&#10;标题内容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6"/>
  <p:tag name="KSO_WM_TEMPLATE_SUBCATEGORY" val="29"/>
  <p:tag name="KSO_WM_TEMPLATE_MASTER_TYPE" val="0"/>
  <p:tag name="KSO_WM_TEMPLATE_COLOR_TYPE" val="0"/>
  <p:tag name="KSO_WM_SLIDE_ITEM_CNT" val="6"/>
  <p:tag name="KSO_WM_SLIDE_INDEX" val="6"/>
  <p:tag name="KSO_WM_TAG_VERSION" val="3.0"/>
  <p:tag name="KSO_WM_BEAUTIFY_FLAG" val="#wm#"/>
  <p:tag name="KSO_WM_TEMPLATE_CATEGORY" val="custom"/>
  <p:tag name="KSO_WM_TEMPLATE_INDEX" val="20233187"/>
  <p:tag name="KSO_WM_SLIDE_LAYOUT" val="a_l"/>
  <p:tag name="KSO_WM_SLIDE_LAYOUT_CNT" val="1_1"/>
  <p:tag name="KSO_WM_SLIDE_TYPE" val="contents"/>
  <p:tag name="KSO_WM_SLIDE_SUBTYPE" val="diag"/>
  <p:tag name="KSO_WM_DIAGRAM_GROUP_CODE" val="l1-1"/>
  <p:tag name="KSO_WM_SLIDE_DIAGTYPE" val="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6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  <p:tag name="KSO_WM_UNIT_PRESET_TEXT" val="目录"/>
  <p:tag name="KSO_WM_UNIT_TEXT_FILL_FORE_SCHEMECOLOR_INDEX" val="13"/>
  <p:tag name="KSO_WM_UNIT_TEXT_FILL_TYPE" val="1"/>
  <p:tag name="KSO_WM_UNIT_USESOURCEFORMAT_APPLY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33187_6*l_h_i*1_1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3"/>
  <p:tag name="KSO_WM_UNIT_TEXT_FILL_TYPE" val="1"/>
  <p:tag name="KSO_WM_UNIT_USESOURCEFORMAT_APPLY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3187_6*l_h_a*1_1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33187_6*l_h_i*1_2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3"/>
  <p:tag name="KSO_WM_UNIT_TEXT_FILL_TYPE" val="1"/>
  <p:tag name="KSO_WM_UNIT_USESOURCEFORMAT_APPLY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3187_6*l_h_a*1_2_1"/>
  <p:tag name="KSO_WM_TEMPLATE_CATEGORY" val="custom"/>
  <p:tag name="KSO_WM_TEMPLATE_INDEX" val="2023318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5.0112609863281,&quot;width&quot;:402.7144775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187"/>
  <p:tag name="KSO_WM_SLIDE_TYPE" val="sectionTitle"/>
  <p:tag name="KSO_WM_SLIDE_SUBTYPE" val="pureTxt"/>
  <p:tag name="KSO_WM_SLIDE_LAYOUT" val="a_e"/>
  <p:tag name="KSO_WM_SLIDE_LAYOUT_CNT" val="1_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7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187_7*e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0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187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3187"/>
  <p:tag name="KSO_WM_SLIDE_TYPE" val="endPage"/>
  <p:tag name="KSO_WM_SLIDE_SUBTYPE" val="pureTxt"/>
  <p:tag name="KSO_WM_SLIDE_LAYOUT" val="a_f"/>
  <p:tag name="KSO_WM_SLIDE_LAYOUT_CNT" val="1_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187_9*a*1"/>
  <p:tag name="KSO_WM_TEMPLATE_CATEGORY" val="custom"/>
  <p:tag name="KSO_WM_TEMPLATE_INDEX" val="20233187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 YOU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318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318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187"/>
  <p:tag name="KSO_WM_TEMPLATE_THUMBS_INDEX" val="1、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b*1"/>
  <p:tag name="KSO_WM_UNIT_LAYERLEVEL" val="1"/>
  <p:tag name="KSO_WM_TAG_VERSION" val="3.0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VALUE" val="6"/>
  <p:tag name="KSO_WM_UNIT_TYPE" val="b"/>
  <p:tag name="KSO_WM_UNIT_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C000"/>
      </a:accent1>
      <a:accent2>
        <a:srgbClr val="FF7A00"/>
      </a:accent2>
      <a:accent3>
        <a:srgbClr val="FF9900"/>
      </a:accent3>
      <a:accent4>
        <a:srgbClr val="75BD42"/>
      </a:accent4>
      <a:accent5>
        <a:srgbClr val="30C0B4"/>
      </a:accent5>
      <a:accent6>
        <a:srgbClr val="E54C5E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945</Words>
  <Application>Microsoft Office PowerPoint</Application>
  <PresentationFormat>宽屏</PresentationFormat>
  <Paragraphs>1222</Paragraphs>
  <Slides>93</Slides>
  <Notes>88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93</vt:i4>
      </vt:variant>
    </vt:vector>
  </HeadingPairs>
  <TitlesOfParts>
    <vt:vector size="101" baseType="lpstr">
      <vt:lpstr>等线</vt:lpstr>
      <vt:lpstr>微软雅黑</vt:lpstr>
      <vt:lpstr>Arial</vt:lpstr>
      <vt:lpstr>Calibri</vt:lpstr>
      <vt:lpstr>Wingdings</vt:lpstr>
      <vt:lpstr>WPS</vt:lpstr>
      <vt:lpstr>Office 主题​​</vt:lpstr>
      <vt:lpstr>Office Theme</vt:lpstr>
      <vt:lpstr>PowerPoint 演示文稿</vt:lpstr>
      <vt:lpstr>认识保险产品营销</vt:lpstr>
      <vt:lpstr>目录</vt:lpstr>
      <vt:lpstr>认识保险产品 的营销策略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认识保险产品的销售流程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谢谢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Guaili Zhang</cp:lastModifiedBy>
  <cp:revision>158</cp:revision>
  <dcterms:created xsi:type="dcterms:W3CDTF">2019-06-19T02:08:00Z</dcterms:created>
  <dcterms:modified xsi:type="dcterms:W3CDTF">2024-06-17T05:14:42Z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BA0C7BCE70884F708B7B3AED1881D037_11</vt:lpwstr>
  </property>
</Properties>
</file>