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notesSlides/notesSlide3.xml" ContentType="application/vnd.openxmlformats-officedocument.presentationml.notesSlide+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4.xml" ContentType="application/vnd.openxmlformats-officedocument.presentationml.notesSlide+xml"/>
  <Override PartName="/ppt/tags/tag320.xml" ContentType="application/vnd.openxmlformats-officedocument.presentationml.tags+xml"/>
  <Override PartName="/ppt/notesSlides/notesSlide5.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6.xml" ContentType="application/vnd.openxmlformats-officedocument.presentationml.notesSlide+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7.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9" r:id="rId3"/>
    <p:sldMasterId id="2147483696" r:id="rId4"/>
  </p:sldMasterIdLst>
  <p:notesMasterIdLst>
    <p:notesMasterId r:id="rId89"/>
  </p:notesMasterIdLst>
  <p:sldIdLst>
    <p:sldId id="257" r:id="rId5"/>
    <p:sldId id="258" r:id="rId6"/>
    <p:sldId id="280" r:id="rId7"/>
    <p:sldId id="290" r:id="rId8"/>
    <p:sldId id="293" r:id="rId9"/>
    <p:sldId id="294" r:id="rId10"/>
    <p:sldId id="295" r:id="rId11"/>
    <p:sldId id="296" r:id="rId12"/>
    <p:sldId id="297" r:id="rId13"/>
    <p:sldId id="298" r:id="rId14"/>
    <p:sldId id="299" r:id="rId15"/>
    <p:sldId id="300" r:id="rId16"/>
    <p:sldId id="301" r:id="rId17"/>
    <p:sldId id="313" r:id="rId18"/>
    <p:sldId id="314" r:id="rId19"/>
    <p:sldId id="315" r:id="rId20"/>
    <p:sldId id="565" r:id="rId21"/>
    <p:sldId id="271" r:id="rId22"/>
    <p:sldId id="641" r:id="rId23"/>
    <p:sldId id="569" r:id="rId24"/>
    <p:sldId id="642" r:id="rId25"/>
    <p:sldId id="644" r:id="rId26"/>
    <p:sldId id="400" r:id="rId27"/>
    <p:sldId id="646" r:id="rId28"/>
    <p:sldId id="599" r:id="rId29"/>
    <p:sldId id="647" r:id="rId30"/>
    <p:sldId id="597" r:id="rId31"/>
    <p:sldId id="637" r:id="rId32"/>
    <p:sldId id="648" r:id="rId33"/>
    <p:sldId id="640" r:id="rId34"/>
    <p:sldId id="650" r:id="rId35"/>
    <p:sldId id="652" r:id="rId36"/>
    <p:sldId id="649" r:id="rId37"/>
    <p:sldId id="651" r:id="rId38"/>
    <p:sldId id="303" r:id="rId39"/>
    <p:sldId id="304" r:id="rId40"/>
    <p:sldId id="305" r:id="rId41"/>
    <p:sldId id="306" r:id="rId42"/>
    <p:sldId id="307" r:id="rId43"/>
    <p:sldId id="308" r:id="rId44"/>
    <p:sldId id="309" r:id="rId45"/>
    <p:sldId id="310" r:id="rId46"/>
    <p:sldId id="311" r:id="rId47"/>
    <p:sldId id="312" r:id="rId48"/>
    <p:sldId id="653" r:id="rId49"/>
    <p:sldId id="654" r:id="rId50"/>
    <p:sldId id="674" r:id="rId51"/>
    <p:sldId id="675" r:id="rId52"/>
    <p:sldId id="676" r:id="rId53"/>
    <p:sldId id="655" r:id="rId54"/>
    <p:sldId id="614" r:id="rId55"/>
    <p:sldId id="657" r:id="rId56"/>
    <p:sldId id="660" r:id="rId57"/>
    <p:sldId id="618" r:id="rId58"/>
    <p:sldId id="620" r:id="rId59"/>
    <p:sldId id="617" r:id="rId60"/>
    <p:sldId id="662" r:id="rId61"/>
    <p:sldId id="677" r:id="rId62"/>
    <p:sldId id="678" r:id="rId63"/>
    <p:sldId id="663" r:id="rId64"/>
    <p:sldId id="664" r:id="rId65"/>
    <p:sldId id="666" r:id="rId66"/>
    <p:sldId id="665" r:id="rId67"/>
    <p:sldId id="667" r:id="rId68"/>
    <p:sldId id="668" r:id="rId69"/>
    <p:sldId id="670" r:id="rId70"/>
    <p:sldId id="669" r:id="rId71"/>
    <p:sldId id="671" r:id="rId72"/>
    <p:sldId id="679" r:id="rId73"/>
    <p:sldId id="673" r:id="rId74"/>
    <p:sldId id="680" r:id="rId75"/>
    <p:sldId id="337" r:id="rId76"/>
    <p:sldId id="343" r:id="rId77"/>
    <p:sldId id="341" r:id="rId78"/>
    <p:sldId id="344" r:id="rId79"/>
    <p:sldId id="346" r:id="rId80"/>
    <p:sldId id="347" r:id="rId81"/>
    <p:sldId id="349" r:id="rId82"/>
    <p:sldId id="348" r:id="rId83"/>
    <p:sldId id="350" r:id="rId84"/>
    <p:sldId id="352" r:id="rId85"/>
    <p:sldId id="353" r:id="rId86"/>
    <p:sldId id="275" r:id="rId87"/>
    <p:sldId id="272" r:id="rId88"/>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AA31"/>
    <a:srgbClr val="F2BF5D"/>
    <a:srgbClr val="2C72B7"/>
    <a:srgbClr val="D9D9D9"/>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2" d="100"/>
          <a:sy n="92" d="100"/>
        </p:scale>
        <p:origin x="160" y="76"/>
      </p:cViewPr>
      <p:guideLst>
        <p:guide orient="horz" pos="2133"/>
        <p:guide pos="383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notesMaster" Target="notesMasters/notes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gs" Target="tags/tag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95b6284f-2930-4073-bdee-e0e163e0918c.source.default.zh-Hans</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1E3519-AA41-4C8F-81B1-98F81BDCD14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4038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84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tags" Target="../tags/tag8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2.xml"/><Relationship Id="rId4" Type="http://schemas.openxmlformats.org/officeDocument/2006/relationships/tags" Target="../tags/tag1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Master" Target="../slideMasters/slideMaster2.xml"/><Relationship Id="rId4" Type="http://schemas.openxmlformats.org/officeDocument/2006/relationships/tags" Target="../tags/tag151.xml"/><Relationship Id="rId9" Type="http://schemas.openxmlformats.org/officeDocument/2006/relationships/tags" Target="../tags/tag156.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slideMaster" Target="../slideMasters/slideMaster2.xml"/><Relationship Id="rId4" Type="http://schemas.openxmlformats.org/officeDocument/2006/relationships/tags" Target="../tags/tag160.xml"/><Relationship Id="rId9" Type="http://schemas.openxmlformats.org/officeDocument/2006/relationships/tags" Target="../tags/tag16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slideMaster" Target="../slideMasters/slideMaster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slideMaster" Target="../slideMasters/slideMaster3.xml"/><Relationship Id="rId5" Type="http://schemas.openxmlformats.org/officeDocument/2006/relationships/tags" Target="../tags/tag199.xml"/><Relationship Id="rId4" Type="http://schemas.openxmlformats.org/officeDocument/2006/relationships/tags" Target="../tags/tag198.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slideMaster" Target="../slideMasters/slideMaster3.xml"/><Relationship Id="rId5" Type="http://schemas.openxmlformats.org/officeDocument/2006/relationships/tags" Target="../tags/tag204.xml"/><Relationship Id="rId4" Type="http://schemas.openxmlformats.org/officeDocument/2006/relationships/tags" Target="../tags/tag20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3.xml"/><Relationship Id="rId5" Type="http://schemas.openxmlformats.org/officeDocument/2006/relationships/tags" Target="../tags/tag209.xml"/><Relationship Id="rId4" Type="http://schemas.openxmlformats.org/officeDocument/2006/relationships/tags" Target="../tags/tag208.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212.xml"/><Relationship Id="rId7" Type="http://schemas.openxmlformats.org/officeDocument/2006/relationships/slideMaster" Target="../slideMasters/slideMaster3.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23.xml"/><Relationship Id="rId3" Type="http://schemas.openxmlformats.org/officeDocument/2006/relationships/tags" Target="../tags/tag218.xml"/><Relationship Id="rId7" Type="http://schemas.openxmlformats.org/officeDocument/2006/relationships/tags" Target="../tags/tag22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9"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slideMaster" Target="../slideMasters/slideMaster3.xml"/><Relationship Id="rId4" Type="http://schemas.openxmlformats.org/officeDocument/2006/relationships/tags" Target="../tags/tag227.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233.xml"/><Relationship Id="rId7" Type="http://schemas.openxmlformats.org/officeDocument/2006/relationships/slideMaster" Target="../slideMasters/slideMaster3.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slideMaster" Target="../slideMasters/slideMaster3.xml"/><Relationship Id="rId5" Type="http://schemas.openxmlformats.org/officeDocument/2006/relationships/tags" Target="../tags/tag241.xml"/><Relationship Id="rId4" Type="http://schemas.openxmlformats.org/officeDocument/2006/relationships/tags" Target="../tags/tag24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slideMaster" Target="../slideMasters/slideMaster3.xml"/><Relationship Id="rId4" Type="http://schemas.openxmlformats.org/officeDocument/2006/relationships/tags" Target="../tags/tag24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Master" Target="../slideMasters/slideMaster3.xml"/><Relationship Id="rId5" Type="http://schemas.openxmlformats.org/officeDocument/2006/relationships/tags" Target="../tags/tag250.xml"/><Relationship Id="rId4" Type="http://schemas.openxmlformats.org/officeDocument/2006/relationships/tags" Target="../tags/tag24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2830834483"/>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526225275"/>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896009258"/>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665832705"/>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376572632"/>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45153437"/>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368474737"/>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1060294504"/>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89839649"/>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186179106"/>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2602348020"/>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2" name="Straight Connector 32">
            <a:extLst>
              <a:ext uri="{FF2B5EF4-FFF2-40B4-BE49-F238E27FC236}">
                <a16:creationId xmlns:a16="http://schemas.microsoft.com/office/drawing/2014/main" id="{5840C671-29C8-76C4-27F1-1C27491795A9}"/>
              </a:ext>
            </a:extLst>
          </p:cNvPr>
          <p:cNvCxnSpPr>
            <a:cxnSpLocks/>
          </p:cNvCxnSpPr>
          <p:nvPr/>
        </p:nvCxnSpPr>
        <p:spPr>
          <a:xfrm>
            <a:off x="1924051" y="1196975"/>
            <a:ext cx="935566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 name="矩形 3">
            <a:extLst>
              <a:ext uri="{FF2B5EF4-FFF2-40B4-BE49-F238E27FC236}">
                <a16:creationId xmlns:a16="http://schemas.microsoft.com/office/drawing/2014/main" id="{152D4CB0-6E7E-F909-AC45-6120E670C2CE}"/>
              </a:ext>
            </a:extLst>
          </p:cNvPr>
          <p:cNvSpPr/>
          <p:nvPr userDrawn="1"/>
        </p:nvSpPr>
        <p:spPr bwMode="auto">
          <a:xfrm>
            <a:off x="912285" y="712789"/>
            <a:ext cx="2400300" cy="503237"/>
          </a:xfrm>
          <a:prstGeom prst="rect">
            <a:avLst/>
          </a:prstGeom>
          <a:solidFill>
            <a:srgbClr val="C00000"/>
          </a:solidFill>
          <a:ln w="9525" cap="flat" cmpd="sng" algn="ctr">
            <a:noFill/>
            <a:prstDash val="solid"/>
            <a:miter lim="800000"/>
            <a:headEnd type="none" w="med" len="med"/>
            <a:tailEnd type="none" w="med" len="med"/>
          </a:ln>
          <a:effectLst/>
        </p:spPr>
        <p:txBody>
          <a:bodyPr wrap="none" anchor="ctr"/>
          <a:lstStyle/>
          <a:p>
            <a:pPr algn="ctr" defTabSz="914400" eaLnBrk="1" hangingPunct="1">
              <a:defRPr/>
            </a:pPr>
            <a:r>
              <a:rPr lang="zh-CN" altLang="en-US" sz="2400" cap="all" dirty="0">
                <a:solidFill>
                  <a:schemeClr val="bg1"/>
                </a:solidFill>
                <a:effectLst>
                  <a:outerShdw blurRad="38100" dist="38100" dir="2700000" algn="tl">
                    <a:srgbClr val="000000">
                      <a:alpha val="43137"/>
                    </a:srgbClr>
                  </a:outerShdw>
                </a:effectLst>
                <a:latin typeface="+mj-lt"/>
                <a:ea typeface="+mj-ea"/>
                <a:cs typeface="+mj-cs"/>
              </a:rPr>
              <a:t>保险学基础</a:t>
            </a:r>
          </a:p>
        </p:txBody>
      </p:sp>
      <p:pic>
        <p:nvPicPr>
          <p:cNvPr id="5" name="Picture 11">
            <a:extLst>
              <a:ext uri="{FF2B5EF4-FFF2-40B4-BE49-F238E27FC236}">
                <a16:creationId xmlns:a16="http://schemas.microsoft.com/office/drawing/2014/main" id="{A0C3D3CC-D1CE-A2D2-0D39-76BFD38EFF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18252730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E1C23C0-6459-E464-E3EA-4E541652A649}"/>
              </a:ext>
            </a:extLst>
          </p:cNvPr>
          <p:cNvSpPr/>
          <p:nvPr userDrawn="1"/>
        </p:nvSpPr>
        <p:spPr>
          <a:xfrm>
            <a:off x="-336551" y="-100012"/>
            <a:ext cx="12769851" cy="7416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Tree>
    <p:extLst>
      <p:ext uri="{BB962C8B-B14F-4D97-AF65-F5344CB8AC3E}">
        <p14:creationId xmlns:p14="http://schemas.microsoft.com/office/powerpoint/2010/main" val="11788205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2" name="Straight Connector 32">
            <a:extLst>
              <a:ext uri="{FF2B5EF4-FFF2-40B4-BE49-F238E27FC236}">
                <a16:creationId xmlns:a16="http://schemas.microsoft.com/office/drawing/2014/main" id="{5840C671-29C8-76C4-27F1-1C27491795A9}"/>
              </a:ext>
            </a:extLst>
          </p:cNvPr>
          <p:cNvCxnSpPr>
            <a:cxnSpLocks/>
          </p:cNvCxnSpPr>
          <p:nvPr/>
        </p:nvCxnSpPr>
        <p:spPr>
          <a:xfrm>
            <a:off x="1924051" y="1196975"/>
            <a:ext cx="935566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 name="矩形 3">
            <a:extLst>
              <a:ext uri="{FF2B5EF4-FFF2-40B4-BE49-F238E27FC236}">
                <a16:creationId xmlns:a16="http://schemas.microsoft.com/office/drawing/2014/main" id="{152D4CB0-6E7E-F909-AC45-6120E670C2CE}"/>
              </a:ext>
            </a:extLst>
          </p:cNvPr>
          <p:cNvSpPr/>
          <p:nvPr userDrawn="1"/>
        </p:nvSpPr>
        <p:spPr bwMode="auto">
          <a:xfrm>
            <a:off x="912285" y="712789"/>
            <a:ext cx="2400300" cy="503237"/>
          </a:xfrm>
          <a:prstGeom prst="rect">
            <a:avLst/>
          </a:prstGeom>
          <a:solidFill>
            <a:srgbClr val="C00000"/>
          </a:solidFill>
          <a:ln w="9525" cap="flat" cmpd="sng" algn="ctr">
            <a:noFill/>
            <a:prstDash val="solid"/>
            <a:miter lim="800000"/>
            <a:headEnd type="none" w="med" len="med"/>
            <a:tailEnd type="none" w="med" len="med"/>
          </a:ln>
          <a:effectLst/>
        </p:spPr>
        <p:txBody>
          <a:bodyPr wrap="none" anchor="ctr"/>
          <a:lstStyle/>
          <a:p>
            <a:pPr algn="ctr" defTabSz="914400" eaLnBrk="1" hangingPunct="1">
              <a:defRPr/>
            </a:pPr>
            <a:r>
              <a:rPr lang="zh-CN" altLang="en-US" sz="2400" cap="all" dirty="0">
                <a:solidFill>
                  <a:schemeClr val="bg1"/>
                </a:solidFill>
                <a:effectLst>
                  <a:outerShdw blurRad="38100" dist="38100" dir="2700000" algn="tl">
                    <a:srgbClr val="000000">
                      <a:alpha val="43137"/>
                    </a:srgbClr>
                  </a:outerShdw>
                </a:effectLst>
                <a:latin typeface="+mj-lt"/>
                <a:ea typeface="+mj-ea"/>
                <a:cs typeface="+mj-cs"/>
              </a:rPr>
              <a:t>保险学基础</a:t>
            </a:r>
          </a:p>
        </p:txBody>
      </p:sp>
      <p:pic>
        <p:nvPicPr>
          <p:cNvPr id="5" name="Picture 11">
            <a:extLst>
              <a:ext uri="{FF2B5EF4-FFF2-40B4-BE49-F238E27FC236}">
                <a16:creationId xmlns:a16="http://schemas.microsoft.com/office/drawing/2014/main" id="{A0C3D3CC-D1CE-A2D2-0D39-76BFD38EFF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31589915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CBBD83F-65DB-1317-5775-90933C5A823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343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14981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616261"/>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cxnSp>
        <p:nvCxnSpPr>
          <p:cNvPr id="4" name="Straight Connector 14">
            <a:extLst>
              <a:ext uri="{FF2B5EF4-FFF2-40B4-BE49-F238E27FC236}">
                <a16:creationId xmlns:a16="http://schemas.microsoft.com/office/drawing/2014/main" id="{EA4F5279-1F95-9F57-D456-AA128FB59C84}"/>
              </a:ext>
            </a:extLst>
          </p:cNvPr>
          <p:cNvCxnSpPr/>
          <p:nvPr/>
        </p:nvCxnSpPr>
        <p:spPr>
          <a:xfrm>
            <a:off x="3194051" y="3529013"/>
            <a:ext cx="749300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5" name="Picture 11">
            <a:extLst>
              <a:ext uri="{FF2B5EF4-FFF2-40B4-BE49-F238E27FC236}">
                <a16:creationId xmlns:a16="http://schemas.microsoft.com/office/drawing/2014/main" id="{55573E05-F9D4-D35D-4252-24ECC65E87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195093" y="802300"/>
            <a:ext cx="7491353" cy="2541431"/>
          </a:xfrm>
        </p:spPr>
        <p:txBody>
          <a:bodyPr bIns="0" anchor="b"/>
          <a:lstStyle>
            <a:lvl1pPr algn="l">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3195093" y="3531206"/>
            <a:ext cx="7491353"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6" name="Date Placeholder 3">
            <a:extLst>
              <a:ext uri="{FF2B5EF4-FFF2-40B4-BE49-F238E27FC236}">
                <a16:creationId xmlns:a16="http://schemas.microsoft.com/office/drawing/2014/main" id="{85DE44E3-9DDB-994B-51FA-86D8C16BB4F2}"/>
              </a:ext>
            </a:extLst>
          </p:cNvPr>
          <p:cNvSpPr>
            <a:spLocks noGrp="1"/>
          </p:cNvSpPr>
          <p:nvPr>
            <p:ph type="dt" sz="half" idx="10"/>
          </p:nvPr>
        </p:nvSpPr>
        <p:spPr/>
        <p:txBody>
          <a:bodyPr/>
          <a:lstStyle>
            <a:lvl1pPr>
              <a:defRPr/>
            </a:lvl1pPr>
          </a:lstStyle>
          <a:p>
            <a:pPr>
              <a:defRPr/>
            </a:pPr>
            <a:endParaRPr lang="en-US" altLang="zh-CN"/>
          </a:p>
        </p:txBody>
      </p:sp>
      <p:sp>
        <p:nvSpPr>
          <p:cNvPr id="7" name="Footer Placeholder 4">
            <a:extLst>
              <a:ext uri="{FF2B5EF4-FFF2-40B4-BE49-F238E27FC236}">
                <a16:creationId xmlns:a16="http://schemas.microsoft.com/office/drawing/2014/main" id="{E117D39E-5CD4-5707-8BB4-094732A27CD9}"/>
              </a:ext>
            </a:extLst>
          </p:cNvPr>
          <p:cNvSpPr>
            <a:spLocks noGrp="1"/>
          </p:cNvSpPr>
          <p:nvPr>
            <p:ph type="ftr" sz="quarter" idx="11"/>
          </p:nvPr>
        </p:nvSpPr>
        <p:spPr>
          <a:xfrm>
            <a:off x="3194051" y="328613"/>
            <a:ext cx="4116916" cy="309562"/>
          </a:xfrm>
        </p:spPr>
        <p:txBody>
          <a:bodyPr/>
          <a:lstStyle>
            <a:lvl1pPr>
              <a:defRPr/>
            </a:lvl1pPr>
          </a:lstStyle>
          <a:p>
            <a:pPr>
              <a:defRPr/>
            </a:pPr>
            <a:endParaRPr lang="en-US" altLang="zh-CN"/>
          </a:p>
        </p:txBody>
      </p:sp>
      <p:sp>
        <p:nvSpPr>
          <p:cNvPr id="8" name="Slide Number Placeholder 5">
            <a:extLst>
              <a:ext uri="{FF2B5EF4-FFF2-40B4-BE49-F238E27FC236}">
                <a16:creationId xmlns:a16="http://schemas.microsoft.com/office/drawing/2014/main" id="{7C818F6B-1CCB-6D85-C40C-B181BBF89312}"/>
              </a:ext>
            </a:extLst>
          </p:cNvPr>
          <p:cNvSpPr>
            <a:spLocks noGrp="1"/>
          </p:cNvSpPr>
          <p:nvPr>
            <p:ph type="sldNum" sz="quarter" idx="12"/>
          </p:nvPr>
        </p:nvSpPr>
        <p:spPr>
          <a:xfrm>
            <a:off x="1913467" y="798514"/>
            <a:ext cx="1068917" cy="504825"/>
          </a:xfrm>
        </p:spPr>
        <p:txBody>
          <a:bodyPr/>
          <a:lstStyle>
            <a:lvl1pPr>
              <a:defRPr/>
            </a:lvl1pPr>
          </a:lstStyle>
          <a:p>
            <a:fld id="{329C7CD7-A574-42DA-BFAE-E250EB50B473}" type="slidenum">
              <a:rPr lang="zh-CN" altLang="en-US"/>
              <a:pPr/>
              <a:t>‹#›</a:t>
            </a:fld>
            <a:endParaRPr lang="en-US" altLang="zh-CN"/>
          </a:p>
        </p:txBody>
      </p:sp>
    </p:spTree>
    <p:extLst>
      <p:ext uri="{BB962C8B-B14F-4D97-AF65-F5344CB8AC3E}">
        <p14:creationId xmlns:p14="http://schemas.microsoft.com/office/powerpoint/2010/main" val="11319744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Straight Connector 32">
            <a:extLst>
              <a:ext uri="{FF2B5EF4-FFF2-40B4-BE49-F238E27FC236}">
                <a16:creationId xmlns:a16="http://schemas.microsoft.com/office/drawing/2014/main" id="{95B8562C-3F70-9374-036F-F9B4B9B5A8C3}"/>
              </a:ext>
            </a:extLst>
          </p:cNvPr>
          <p:cNvCxnSpPr>
            <a:cxnSpLocks/>
          </p:cNvCxnSpPr>
          <p:nvPr/>
        </p:nvCxnSpPr>
        <p:spPr>
          <a:xfrm>
            <a:off x="1924051" y="1196975"/>
            <a:ext cx="935566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4" name="矩形 3">
            <a:extLst>
              <a:ext uri="{FF2B5EF4-FFF2-40B4-BE49-F238E27FC236}">
                <a16:creationId xmlns:a16="http://schemas.microsoft.com/office/drawing/2014/main" id="{3DD3B008-DC23-1969-E59F-08BDA82619A1}"/>
              </a:ext>
            </a:extLst>
          </p:cNvPr>
          <p:cNvSpPr/>
          <p:nvPr userDrawn="1"/>
        </p:nvSpPr>
        <p:spPr bwMode="auto">
          <a:xfrm>
            <a:off x="912285" y="712789"/>
            <a:ext cx="2400300" cy="503237"/>
          </a:xfrm>
          <a:prstGeom prst="rect">
            <a:avLst/>
          </a:prstGeom>
          <a:solidFill>
            <a:srgbClr val="C00000"/>
          </a:solidFill>
          <a:ln w="9525" cap="flat" cmpd="sng" algn="ctr">
            <a:noFill/>
            <a:prstDash val="solid"/>
            <a:miter lim="800000"/>
            <a:headEnd type="none" w="med" len="med"/>
            <a:tailEnd type="none" w="med" len="med"/>
          </a:ln>
          <a:effectLst/>
        </p:spPr>
        <p:txBody>
          <a:bodyPr wrap="none" anchor="ctr"/>
          <a:lstStyle/>
          <a:p>
            <a:pPr algn="ctr" defTabSz="914400" eaLnBrk="1" hangingPunct="1">
              <a:defRPr/>
            </a:pPr>
            <a:r>
              <a:rPr lang="zh-CN" altLang="en-US" sz="2400" cap="all" dirty="0">
                <a:solidFill>
                  <a:schemeClr val="bg1"/>
                </a:solidFill>
                <a:effectLst>
                  <a:outerShdw blurRad="38100" dist="38100" dir="2700000" algn="tl">
                    <a:srgbClr val="000000">
                      <a:alpha val="43137"/>
                    </a:srgbClr>
                  </a:outerShdw>
                </a:effectLst>
                <a:latin typeface="+mj-lt"/>
                <a:ea typeface="+mj-ea"/>
                <a:cs typeface="+mj-cs"/>
              </a:rPr>
              <a:t>保险学基础</a:t>
            </a:r>
          </a:p>
        </p:txBody>
      </p:sp>
      <p:pic>
        <p:nvPicPr>
          <p:cNvPr id="5" name="Picture 11">
            <a:extLst>
              <a:ext uri="{FF2B5EF4-FFF2-40B4-BE49-F238E27FC236}">
                <a16:creationId xmlns:a16="http://schemas.microsoft.com/office/drawing/2014/main" id="{CEFD9FA2-4781-E231-B0D8-CA263BA11FE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4784719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cxnSp>
        <p:nvCxnSpPr>
          <p:cNvPr id="4" name="Straight Connector 14">
            <a:extLst>
              <a:ext uri="{FF2B5EF4-FFF2-40B4-BE49-F238E27FC236}">
                <a16:creationId xmlns:a16="http://schemas.microsoft.com/office/drawing/2014/main" id="{CCF8AE98-90FC-A1B9-E53B-D938D2EEC8A7}"/>
              </a:ext>
            </a:extLst>
          </p:cNvPr>
          <p:cNvCxnSpPr/>
          <p:nvPr/>
        </p:nvCxnSpPr>
        <p:spPr>
          <a:xfrm>
            <a:off x="1924051" y="3805238"/>
            <a:ext cx="7490883"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5" name="Picture 11">
            <a:extLst>
              <a:ext uri="{FF2B5EF4-FFF2-40B4-BE49-F238E27FC236}">
                <a16:creationId xmlns:a16="http://schemas.microsoft.com/office/drawing/2014/main" id="{05DDAB92-3022-D18E-09B4-2C5A17C828D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24655" y="1756130"/>
            <a:ext cx="7489336" cy="1887950"/>
          </a:xfrm>
        </p:spPr>
        <p:txBody>
          <a:bodyPr anchor="b"/>
          <a:lstStyle>
            <a:lvl1pPr algn="l">
              <a:defRPr sz="3200"/>
            </a:lvl1pPr>
          </a:lstStyle>
          <a:p>
            <a:r>
              <a:rPr lang="zh-CN" altLang="en-US"/>
              <a:t>单击此处编辑母版标题样式</a:t>
            </a:r>
            <a:endParaRPr lang="en-US" dirty="0"/>
          </a:p>
        </p:txBody>
      </p:sp>
      <p:sp>
        <p:nvSpPr>
          <p:cNvPr id="3" name="Text Placeholder 2"/>
          <p:cNvSpPr>
            <a:spLocks noGrp="1"/>
          </p:cNvSpPr>
          <p:nvPr>
            <p:ph type="body" idx="1"/>
          </p:nvPr>
        </p:nvSpPr>
        <p:spPr>
          <a:xfrm>
            <a:off x="1924656" y="3806197"/>
            <a:ext cx="7489336"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6" name="Date Placeholder 3">
            <a:extLst>
              <a:ext uri="{FF2B5EF4-FFF2-40B4-BE49-F238E27FC236}">
                <a16:creationId xmlns:a16="http://schemas.microsoft.com/office/drawing/2014/main" id="{6D3DDED7-FCD9-6225-25F1-674541A92969}"/>
              </a:ext>
            </a:extLst>
          </p:cNvPr>
          <p:cNvSpPr>
            <a:spLocks noGrp="1"/>
          </p:cNvSpPr>
          <p:nvPr>
            <p:ph type="dt" sz="half" idx="10"/>
          </p:nvPr>
        </p:nvSpPr>
        <p:spPr/>
        <p:txBody>
          <a:bodyPr/>
          <a:lstStyle>
            <a:lvl1pPr>
              <a:defRPr/>
            </a:lvl1pPr>
          </a:lstStyle>
          <a:p>
            <a:pPr>
              <a:defRPr/>
            </a:pPr>
            <a:endParaRPr lang="en-US" altLang="zh-CN"/>
          </a:p>
        </p:txBody>
      </p:sp>
      <p:sp>
        <p:nvSpPr>
          <p:cNvPr id="7" name="Footer Placeholder 4">
            <a:extLst>
              <a:ext uri="{FF2B5EF4-FFF2-40B4-BE49-F238E27FC236}">
                <a16:creationId xmlns:a16="http://schemas.microsoft.com/office/drawing/2014/main" id="{BF40CA18-5C12-3AA2-A422-0303D3DA1844}"/>
              </a:ext>
            </a:extLst>
          </p:cNvPr>
          <p:cNvSpPr>
            <a:spLocks noGrp="1"/>
          </p:cNvSpPr>
          <p:nvPr>
            <p:ph type="ftr" sz="quarter" idx="11"/>
          </p:nvPr>
        </p:nvSpPr>
        <p:spPr/>
        <p:txBody>
          <a:bodyPr/>
          <a:lstStyle>
            <a:lvl1pPr>
              <a:defRPr/>
            </a:lvl1pPr>
          </a:lstStyle>
          <a:p>
            <a:pPr>
              <a:defRPr/>
            </a:pPr>
            <a:endParaRPr lang="en-US" altLang="zh-CN"/>
          </a:p>
        </p:txBody>
      </p:sp>
      <p:sp>
        <p:nvSpPr>
          <p:cNvPr id="8" name="Slide Number Placeholder 5">
            <a:extLst>
              <a:ext uri="{FF2B5EF4-FFF2-40B4-BE49-F238E27FC236}">
                <a16:creationId xmlns:a16="http://schemas.microsoft.com/office/drawing/2014/main" id="{B8B487AC-9829-C2EA-7A20-E8DCD0533AD5}"/>
              </a:ext>
            </a:extLst>
          </p:cNvPr>
          <p:cNvSpPr>
            <a:spLocks noGrp="1"/>
          </p:cNvSpPr>
          <p:nvPr>
            <p:ph type="sldNum" sz="quarter" idx="12"/>
          </p:nvPr>
        </p:nvSpPr>
        <p:spPr/>
        <p:txBody>
          <a:bodyPr/>
          <a:lstStyle>
            <a:lvl1pPr>
              <a:defRPr/>
            </a:lvl1pPr>
          </a:lstStyle>
          <a:p>
            <a:fld id="{2ADF24DE-0A35-4C50-AB4A-13668345EEAC}" type="slidenum">
              <a:rPr lang="zh-CN" altLang="en-US"/>
              <a:pPr/>
              <a:t>‹#›</a:t>
            </a:fld>
            <a:endParaRPr lang="en-US" altLang="zh-CN"/>
          </a:p>
        </p:txBody>
      </p:sp>
    </p:spTree>
    <p:extLst>
      <p:ext uri="{BB962C8B-B14F-4D97-AF65-F5344CB8AC3E}">
        <p14:creationId xmlns:p14="http://schemas.microsoft.com/office/powerpoint/2010/main" val="3663880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5" name="Straight Connector 32">
            <a:extLst>
              <a:ext uri="{FF2B5EF4-FFF2-40B4-BE49-F238E27FC236}">
                <a16:creationId xmlns:a16="http://schemas.microsoft.com/office/drawing/2014/main" id="{3A7B27DD-CC9E-FDB3-8CED-39BE0FA7675C}"/>
              </a:ext>
            </a:extLst>
          </p:cNvPr>
          <p:cNvCxnSpPr/>
          <p:nvPr/>
        </p:nvCxnSpPr>
        <p:spPr>
          <a:xfrm>
            <a:off x="1924051" y="1847850"/>
            <a:ext cx="876300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6" name="Picture 11">
            <a:extLst>
              <a:ext uri="{FF2B5EF4-FFF2-40B4-BE49-F238E27FC236}">
                <a16:creationId xmlns:a16="http://schemas.microsoft.com/office/drawing/2014/main" id="{F8678544-AD2B-AE46-9ED0-00D2BB3DF7B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24655" y="804891"/>
            <a:ext cx="8761791" cy="1059305"/>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924654" y="2013936"/>
            <a:ext cx="4167828" cy="34375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518909" y="2013937"/>
            <a:ext cx="4167536" cy="343755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4">
            <a:extLst>
              <a:ext uri="{FF2B5EF4-FFF2-40B4-BE49-F238E27FC236}">
                <a16:creationId xmlns:a16="http://schemas.microsoft.com/office/drawing/2014/main" id="{15F29A89-8C4E-E9E8-E87B-D39C3968702D}"/>
              </a:ext>
            </a:extLst>
          </p:cNvPr>
          <p:cNvSpPr>
            <a:spLocks noGrp="1"/>
          </p:cNvSpPr>
          <p:nvPr>
            <p:ph type="dt" sz="half" idx="10"/>
          </p:nvPr>
        </p:nvSpPr>
        <p:spPr/>
        <p:txBody>
          <a:bodyPr/>
          <a:lstStyle>
            <a:lvl1pPr>
              <a:defRPr/>
            </a:lvl1pPr>
          </a:lstStyle>
          <a:p>
            <a:pPr>
              <a:defRPr/>
            </a:pPr>
            <a:endParaRPr lang="en-US" altLang="zh-CN"/>
          </a:p>
        </p:txBody>
      </p:sp>
      <p:sp>
        <p:nvSpPr>
          <p:cNvPr id="8" name="Footer Placeholder 5">
            <a:extLst>
              <a:ext uri="{FF2B5EF4-FFF2-40B4-BE49-F238E27FC236}">
                <a16:creationId xmlns:a16="http://schemas.microsoft.com/office/drawing/2014/main" id="{6C19C3DB-245C-21C5-29B0-B80386E755B3}"/>
              </a:ext>
            </a:extLst>
          </p:cNvPr>
          <p:cNvSpPr>
            <a:spLocks noGrp="1"/>
          </p:cNvSpPr>
          <p:nvPr>
            <p:ph type="ftr" sz="quarter" idx="11"/>
          </p:nvPr>
        </p:nvSpPr>
        <p:spPr/>
        <p:txBody>
          <a:bodyPr/>
          <a:lstStyle>
            <a:lvl1pPr>
              <a:defRPr/>
            </a:lvl1pPr>
          </a:lstStyle>
          <a:p>
            <a:pPr>
              <a:defRPr/>
            </a:pPr>
            <a:endParaRPr lang="en-US" altLang="zh-CN"/>
          </a:p>
        </p:txBody>
      </p:sp>
      <p:sp>
        <p:nvSpPr>
          <p:cNvPr id="9" name="Slide Number Placeholder 6">
            <a:extLst>
              <a:ext uri="{FF2B5EF4-FFF2-40B4-BE49-F238E27FC236}">
                <a16:creationId xmlns:a16="http://schemas.microsoft.com/office/drawing/2014/main" id="{0EDFFF09-9EF6-6FAC-2340-02D68A100538}"/>
              </a:ext>
            </a:extLst>
          </p:cNvPr>
          <p:cNvSpPr>
            <a:spLocks noGrp="1"/>
          </p:cNvSpPr>
          <p:nvPr>
            <p:ph type="sldNum" sz="quarter" idx="12"/>
          </p:nvPr>
        </p:nvSpPr>
        <p:spPr/>
        <p:txBody>
          <a:bodyPr/>
          <a:lstStyle>
            <a:lvl1pPr>
              <a:defRPr/>
            </a:lvl1pPr>
          </a:lstStyle>
          <a:p>
            <a:fld id="{F1FB7D35-67DD-4D3C-BC8B-942E63A8E54B}" type="slidenum">
              <a:rPr lang="zh-CN" altLang="en-US"/>
              <a:pPr/>
              <a:t>‹#›</a:t>
            </a:fld>
            <a:endParaRPr lang="en-US" altLang="zh-CN"/>
          </a:p>
        </p:txBody>
      </p:sp>
    </p:spTree>
    <p:extLst>
      <p:ext uri="{BB962C8B-B14F-4D97-AF65-F5344CB8AC3E}">
        <p14:creationId xmlns:p14="http://schemas.microsoft.com/office/powerpoint/2010/main" val="3640904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Straight Connector 35">
            <a:extLst>
              <a:ext uri="{FF2B5EF4-FFF2-40B4-BE49-F238E27FC236}">
                <a16:creationId xmlns:a16="http://schemas.microsoft.com/office/drawing/2014/main" id="{68B1D5FA-8280-B1E2-D158-45567B63014B}"/>
              </a:ext>
            </a:extLst>
          </p:cNvPr>
          <p:cNvCxnSpPr/>
          <p:nvPr/>
        </p:nvCxnSpPr>
        <p:spPr>
          <a:xfrm>
            <a:off x="1924051" y="1847850"/>
            <a:ext cx="876300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8" name="Picture 11">
            <a:extLst>
              <a:ext uri="{FF2B5EF4-FFF2-40B4-BE49-F238E27FC236}">
                <a16:creationId xmlns:a16="http://schemas.microsoft.com/office/drawing/2014/main" id="{CF6DEE9F-DDC0-7DD4-7D2C-E237F6E9F1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24655" y="804165"/>
            <a:ext cx="8761792" cy="105631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924655" y="2019551"/>
            <a:ext cx="4167688"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1924655" y="2824271"/>
            <a:ext cx="4167688" cy="26444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518909" y="2023005"/>
            <a:ext cx="4167536"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6518909" y="2821491"/>
            <a:ext cx="4167536" cy="26373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9" name="Date Placeholder 6">
            <a:extLst>
              <a:ext uri="{FF2B5EF4-FFF2-40B4-BE49-F238E27FC236}">
                <a16:creationId xmlns:a16="http://schemas.microsoft.com/office/drawing/2014/main" id="{C8DDEE9E-F3FC-2C11-784F-ACED7EE150F3}"/>
              </a:ext>
            </a:extLst>
          </p:cNvPr>
          <p:cNvSpPr>
            <a:spLocks noGrp="1"/>
          </p:cNvSpPr>
          <p:nvPr>
            <p:ph type="dt" sz="half" idx="10"/>
          </p:nvPr>
        </p:nvSpPr>
        <p:spPr/>
        <p:txBody>
          <a:bodyPr/>
          <a:lstStyle>
            <a:lvl1pPr>
              <a:defRPr/>
            </a:lvl1pPr>
          </a:lstStyle>
          <a:p>
            <a:pPr>
              <a:defRPr/>
            </a:pPr>
            <a:endParaRPr lang="en-US" altLang="zh-CN"/>
          </a:p>
        </p:txBody>
      </p:sp>
      <p:sp>
        <p:nvSpPr>
          <p:cNvPr id="10" name="Footer Placeholder 7">
            <a:extLst>
              <a:ext uri="{FF2B5EF4-FFF2-40B4-BE49-F238E27FC236}">
                <a16:creationId xmlns:a16="http://schemas.microsoft.com/office/drawing/2014/main" id="{4F04A1B0-48AD-CD35-50B4-D060A46F0CD7}"/>
              </a:ext>
            </a:extLst>
          </p:cNvPr>
          <p:cNvSpPr>
            <a:spLocks noGrp="1"/>
          </p:cNvSpPr>
          <p:nvPr>
            <p:ph type="ftr" sz="quarter" idx="11"/>
          </p:nvPr>
        </p:nvSpPr>
        <p:spPr/>
        <p:txBody>
          <a:bodyPr/>
          <a:lstStyle>
            <a:lvl1pPr>
              <a:defRPr/>
            </a:lvl1pPr>
          </a:lstStyle>
          <a:p>
            <a:pPr>
              <a:defRPr/>
            </a:pPr>
            <a:endParaRPr lang="en-US" altLang="zh-CN"/>
          </a:p>
        </p:txBody>
      </p:sp>
      <p:sp>
        <p:nvSpPr>
          <p:cNvPr id="11" name="Slide Number Placeholder 8">
            <a:extLst>
              <a:ext uri="{FF2B5EF4-FFF2-40B4-BE49-F238E27FC236}">
                <a16:creationId xmlns:a16="http://schemas.microsoft.com/office/drawing/2014/main" id="{33B0AAED-9763-AAE8-F9FB-A88696938864}"/>
              </a:ext>
            </a:extLst>
          </p:cNvPr>
          <p:cNvSpPr>
            <a:spLocks noGrp="1"/>
          </p:cNvSpPr>
          <p:nvPr>
            <p:ph type="sldNum" sz="quarter" idx="12"/>
          </p:nvPr>
        </p:nvSpPr>
        <p:spPr/>
        <p:txBody>
          <a:bodyPr/>
          <a:lstStyle>
            <a:lvl1pPr>
              <a:defRPr/>
            </a:lvl1pPr>
          </a:lstStyle>
          <a:p>
            <a:fld id="{6E49EBC7-5861-42D3-899E-5BF71D8F6695}" type="slidenum">
              <a:rPr lang="zh-CN" altLang="en-US"/>
              <a:pPr/>
              <a:t>‹#›</a:t>
            </a:fld>
            <a:endParaRPr lang="en-US" altLang="zh-CN"/>
          </a:p>
        </p:txBody>
      </p:sp>
    </p:spTree>
    <p:extLst>
      <p:ext uri="{BB962C8B-B14F-4D97-AF65-F5344CB8AC3E}">
        <p14:creationId xmlns:p14="http://schemas.microsoft.com/office/powerpoint/2010/main" val="30119153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Straight Connector 31">
            <a:extLst>
              <a:ext uri="{FF2B5EF4-FFF2-40B4-BE49-F238E27FC236}">
                <a16:creationId xmlns:a16="http://schemas.microsoft.com/office/drawing/2014/main" id="{D74E3648-A6E6-B7C0-F710-907548EE63A9}"/>
              </a:ext>
            </a:extLst>
          </p:cNvPr>
          <p:cNvCxnSpPr/>
          <p:nvPr/>
        </p:nvCxnSpPr>
        <p:spPr>
          <a:xfrm>
            <a:off x="1924051" y="1847850"/>
            <a:ext cx="876300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4" name="Picture 11">
            <a:extLst>
              <a:ext uri="{FF2B5EF4-FFF2-40B4-BE49-F238E27FC236}">
                <a16:creationId xmlns:a16="http://schemas.microsoft.com/office/drawing/2014/main" id="{2772163D-693A-BD56-2FBA-C1C18ADCBC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5" name="Date Placeholder 2">
            <a:extLst>
              <a:ext uri="{FF2B5EF4-FFF2-40B4-BE49-F238E27FC236}">
                <a16:creationId xmlns:a16="http://schemas.microsoft.com/office/drawing/2014/main" id="{D3E6A0EA-783C-136E-394E-1346E11F4523}"/>
              </a:ext>
            </a:extLst>
          </p:cNvPr>
          <p:cNvSpPr>
            <a:spLocks noGrp="1"/>
          </p:cNvSpPr>
          <p:nvPr>
            <p:ph type="dt" sz="half" idx="10"/>
          </p:nvPr>
        </p:nvSpPr>
        <p:spPr/>
        <p:txBody>
          <a:bodyPr/>
          <a:lstStyle>
            <a:lvl1pPr>
              <a:defRPr/>
            </a:lvl1pPr>
          </a:lstStyle>
          <a:p>
            <a:pPr>
              <a:defRPr/>
            </a:pPr>
            <a:endParaRPr lang="en-US" altLang="zh-CN"/>
          </a:p>
        </p:txBody>
      </p:sp>
      <p:sp>
        <p:nvSpPr>
          <p:cNvPr id="6" name="Footer Placeholder 3">
            <a:extLst>
              <a:ext uri="{FF2B5EF4-FFF2-40B4-BE49-F238E27FC236}">
                <a16:creationId xmlns:a16="http://schemas.microsoft.com/office/drawing/2014/main" id="{01F89AB0-5C65-2F72-2F2A-2B552E962757}"/>
              </a:ext>
            </a:extLst>
          </p:cNvPr>
          <p:cNvSpPr>
            <a:spLocks noGrp="1"/>
          </p:cNvSpPr>
          <p:nvPr>
            <p:ph type="ftr" sz="quarter" idx="11"/>
          </p:nvPr>
        </p:nvSpPr>
        <p:spPr/>
        <p:txBody>
          <a:bodyPr/>
          <a:lstStyle>
            <a:lvl1pPr>
              <a:defRPr/>
            </a:lvl1pPr>
          </a:lstStyle>
          <a:p>
            <a:pPr>
              <a:defRPr/>
            </a:pPr>
            <a:endParaRPr lang="en-US" altLang="zh-CN"/>
          </a:p>
        </p:txBody>
      </p:sp>
      <p:sp>
        <p:nvSpPr>
          <p:cNvPr id="7" name="Slide Number Placeholder 4">
            <a:extLst>
              <a:ext uri="{FF2B5EF4-FFF2-40B4-BE49-F238E27FC236}">
                <a16:creationId xmlns:a16="http://schemas.microsoft.com/office/drawing/2014/main" id="{7F677E04-5D5A-67B4-544F-29C77F107667}"/>
              </a:ext>
            </a:extLst>
          </p:cNvPr>
          <p:cNvSpPr>
            <a:spLocks noGrp="1"/>
          </p:cNvSpPr>
          <p:nvPr>
            <p:ph type="sldNum" sz="quarter" idx="12"/>
          </p:nvPr>
        </p:nvSpPr>
        <p:spPr/>
        <p:txBody>
          <a:bodyPr/>
          <a:lstStyle>
            <a:lvl1pPr>
              <a:defRPr/>
            </a:lvl1pPr>
          </a:lstStyle>
          <a:p>
            <a:fld id="{14481F15-8191-4410-B80A-B63C5D2A1DE9}" type="slidenum">
              <a:rPr lang="zh-CN" altLang="en-US"/>
              <a:pPr/>
              <a:t>‹#›</a:t>
            </a:fld>
            <a:endParaRPr lang="en-US" altLang="zh-CN"/>
          </a:p>
        </p:txBody>
      </p:sp>
    </p:spTree>
    <p:extLst>
      <p:ext uri="{BB962C8B-B14F-4D97-AF65-F5344CB8AC3E}">
        <p14:creationId xmlns:p14="http://schemas.microsoft.com/office/powerpoint/2010/main" val="9492006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11">
            <a:extLst>
              <a:ext uri="{FF2B5EF4-FFF2-40B4-BE49-F238E27FC236}">
                <a16:creationId xmlns:a16="http://schemas.microsoft.com/office/drawing/2014/main" id="{C7C5B426-DA02-1464-647C-DDCC5E3825B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500" t="1538" r="12500" b="-1538"/>
          <a:stretch>
            <a:fillRect/>
          </a:stretch>
        </p:blipFill>
        <p:spPr bwMode="auto">
          <a:xfrm>
            <a:off x="0" y="6338888"/>
            <a:ext cx="12192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3">
            <a:extLst>
              <a:ext uri="{FF2B5EF4-FFF2-40B4-BE49-F238E27FC236}">
                <a16:creationId xmlns:a16="http://schemas.microsoft.com/office/drawing/2014/main" id="{D1EE5839-1363-7F57-E1B3-A5DB86ABF7D3}"/>
              </a:ext>
            </a:extLst>
          </p:cNvPr>
          <p:cNvSpPr>
            <a:spLocks noGrp="1"/>
          </p:cNvSpPr>
          <p:nvPr>
            <p:ph type="dt" sz="half" idx="10"/>
          </p:nvPr>
        </p:nvSpPr>
        <p:spPr/>
        <p:txBody>
          <a:bodyPr/>
          <a:lstStyle>
            <a:lvl1pPr>
              <a:defRPr/>
            </a:lvl1pPr>
          </a:lstStyle>
          <a:p>
            <a:pPr>
              <a:defRPr/>
            </a:pPr>
            <a:endParaRPr lang="en-US" altLang="zh-CN"/>
          </a:p>
        </p:txBody>
      </p:sp>
      <p:sp>
        <p:nvSpPr>
          <p:cNvPr id="4" name="Footer Placeholder 4">
            <a:extLst>
              <a:ext uri="{FF2B5EF4-FFF2-40B4-BE49-F238E27FC236}">
                <a16:creationId xmlns:a16="http://schemas.microsoft.com/office/drawing/2014/main" id="{4BD13D7E-CB12-C858-35DB-E636DF26B10D}"/>
              </a:ext>
            </a:extLst>
          </p:cNvPr>
          <p:cNvSpPr>
            <a:spLocks noGrp="1"/>
          </p:cNvSpPr>
          <p:nvPr>
            <p:ph type="ftr" sz="quarter" idx="11"/>
          </p:nvPr>
        </p:nvSpPr>
        <p:spPr/>
        <p:txBody>
          <a:bodyPr/>
          <a:lstStyle>
            <a:lvl1pPr>
              <a:defRPr/>
            </a:lvl1pPr>
          </a:lstStyle>
          <a:p>
            <a:pPr>
              <a:defRPr/>
            </a:pPr>
            <a:endParaRPr lang="en-US" altLang="zh-CN"/>
          </a:p>
        </p:txBody>
      </p:sp>
      <p:sp>
        <p:nvSpPr>
          <p:cNvPr id="5" name="Slide Number Placeholder 5">
            <a:extLst>
              <a:ext uri="{FF2B5EF4-FFF2-40B4-BE49-F238E27FC236}">
                <a16:creationId xmlns:a16="http://schemas.microsoft.com/office/drawing/2014/main" id="{CE81660E-EF2F-3A94-0E15-48A9430AEAF7}"/>
              </a:ext>
            </a:extLst>
          </p:cNvPr>
          <p:cNvSpPr>
            <a:spLocks noGrp="1"/>
          </p:cNvSpPr>
          <p:nvPr>
            <p:ph type="sldNum" sz="quarter" idx="12"/>
          </p:nvPr>
        </p:nvSpPr>
        <p:spPr/>
        <p:txBody>
          <a:bodyPr/>
          <a:lstStyle>
            <a:lvl1pPr>
              <a:defRPr/>
            </a:lvl1pPr>
          </a:lstStyle>
          <a:p>
            <a:fld id="{C381C1FF-5BB2-4D60-8EAA-8439B15FC976}" type="slidenum">
              <a:rPr lang="zh-CN" altLang="en-US"/>
              <a:pPr/>
              <a:t>‹#›</a:t>
            </a:fld>
            <a:endParaRPr lang="en-US" altLang="zh-CN"/>
          </a:p>
        </p:txBody>
      </p:sp>
    </p:spTree>
    <p:extLst>
      <p:ext uri="{BB962C8B-B14F-4D97-AF65-F5344CB8AC3E}">
        <p14:creationId xmlns:p14="http://schemas.microsoft.com/office/powerpoint/2010/main" val="22766355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cxnSp>
        <p:nvCxnSpPr>
          <p:cNvPr id="2" name="Straight Connector 32">
            <a:extLst>
              <a:ext uri="{FF2B5EF4-FFF2-40B4-BE49-F238E27FC236}">
                <a16:creationId xmlns:a16="http://schemas.microsoft.com/office/drawing/2014/main" id="{87B7D321-536D-010D-62AE-E6839ACD650D}"/>
              </a:ext>
            </a:extLst>
          </p:cNvPr>
          <p:cNvCxnSpPr>
            <a:cxnSpLocks/>
          </p:cNvCxnSpPr>
          <p:nvPr userDrawn="1"/>
        </p:nvCxnSpPr>
        <p:spPr>
          <a:xfrm>
            <a:off x="1924051" y="1196975"/>
            <a:ext cx="935566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 name="矩形 2">
            <a:extLst>
              <a:ext uri="{FF2B5EF4-FFF2-40B4-BE49-F238E27FC236}">
                <a16:creationId xmlns:a16="http://schemas.microsoft.com/office/drawing/2014/main" id="{3E37498F-6CEA-886B-F039-E97BCA444E4E}"/>
              </a:ext>
            </a:extLst>
          </p:cNvPr>
          <p:cNvSpPr/>
          <p:nvPr userDrawn="1"/>
        </p:nvSpPr>
        <p:spPr bwMode="auto">
          <a:xfrm>
            <a:off x="912285" y="712789"/>
            <a:ext cx="2400300" cy="503237"/>
          </a:xfrm>
          <a:prstGeom prst="rect">
            <a:avLst/>
          </a:prstGeom>
          <a:solidFill>
            <a:srgbClr val="C00000"/>
          </a:solidFill>
          <a:ln w="9525" cap="flat" cmpd="sng" algn="ctr">
            <a:noFill/>
            <a:prstDash val="solid"/>
            <a:miter lim="800000"/>
            <a:headEnd type="none" w="med" len="med"/>
            <a:tailEnd type="none" w="med" len="med"/>
          </a:ln>
          <a:effectLst/>
        </p:spPr>
        <p:txBody>
          <a:bodyPr wrap="none" anchor="ctr"/>
          <a:lstStyle/>
          <a:p>
            <a:pPr algn="ctr" defTabSz="914400" eaLnBrk="1" hangingPunct="1">
              <a:defRPr/>
            </a:pPr>
            <a:r>
              <a:rPr lang="zh-CN" altLang="en-US" sz="2400" cap="all" dirty="0">
                <a:solidFill>
                  <a:schemeClr val="bg1"/>
                </a:solidFill>
                <a:effectLst>
                  <a:outerShdw blurRad="38100" dist="38100" dir="2700000" algn="tl">
                    <a:srgbClr val="000000">
                      <a:alpha val="43137"/>
                    </a:srgbClr>
                  </a:outerShdw>
                </a:effectLst>
                <a:latin typeface="+mj-lt"/>
                <a:ea typeface="+mj-ea"/>
                <a:cs typeface="+mj-cs"/>
              </a:rPr>
              <a:t>保险学基础</a:t>
            </a:r>
          </a:p>
        </p:txBody>
      </p:sp>
    </p:spTree>
    <p:extLst>
      <p:ext uri="{BB962C8B-B14F-4D97-AF65-F5344CB8AC3E}">
        <p14:creationId xmlns:p14="http://schemas.microsoft.com/office/powerpoint/2010/main" val="235138816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5" name="Group 12">
            <a:extLst>
              <a:ext uri="{FF2B5EF4-FFF2-40B4-BE49-F238E27FC236}">
                <a16:creationId xmlns:a16="http://schemas.microsoft.com/office/drawing/2014/main" id="{C3820834-D13C-E2E0-6F11-C561BDC8978D}"/>
              </a:ext>
            </a:extLst>
          </p:cNvPr>
          <p:cNvGrpSpPr>
            <a:grpSpLocks/>
          </p:cNvGrpSpPr>
          <p:nvPr/>
        </p:nvGrpSpPr>
        <p:grpSpPr bwMode="auto">
          <a:xfrm>
            <a:off x="6661151" y="482601"/>
            <a:ext cx="4682067" cy="5148263"/>
            <a:chOff x="6852919" y="583365"/>
            <a:chExt cx="4681849" cy="5181928"/>
          </a:xfrm>
        </p:grpSpPr>
        <p:sp>
          <p:nvSpPr>
            <p:cNvPr id="6" name="Rectangle 13">
              <a:extLst>
                <a:ext uri="{FF2B5EF4-FFF2-40B4-BE49-F238E27FC236}">
                  <a16:creationId xmlns:a16="http://schemas.microsoft.com/office/drawing/2014/main" id="{39B736E9-E4E3-5CD2-783B-E9120FF6E97F}"/>
                </a:ext>
              </a:extLst>
            </p:cNvPr>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7" name="Rectangle 14">
              <a:extLst>
                <a:ext uri="{FF2B5EF4-FFF2-40B4-BE49-F238E27FC236}">
                  <a16:creationId xmlns:a16="http://schemas.microsoft.com/office/drawing/2014/main" id="{0AE0963D-4034-DFF0-E11D-20C67F04A683}"/>
                </a:ext>
              </a:extLst>
            </p:cNvPr>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cxnSp>
        <p:nvCxnSpPr>
          <p:cNvPr id="8" name="Straight Connector 30">
            <a:extLst>
              <a:ext uri="{FF2B5EF4-FFF2-40B4-BE49-F238E27FC236}">
                <a16:creationId xmlns:a16="http://schemas.microsoft.com/office/drawing/2014/main" id="{7E43E8A0-E5FD-B973-DE0F-80E1655B9619}"/>
              </a:ext>
            </a:extLst>
          </p:cNvPr>
          <p:cNvCxnSpPr/>
          <p:nvPr/>
        </p:nvCxnSpPr>
        <p:spPr>
          <a:xfrm>
            <a:off x="1921934" y="3143250"/>
            <a:ext cx="432223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925531" y="1129513"/>
            <a:ext cx="4326580" cy="1830584"/>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520171" y="1122544"/>
            <a:ext cx="2979997" cy="3866327"/>
          </a:xfrm>
          <a:solidFill>
            <a:schemeClr val="bg1">
              <a:lumMod val="85000"/>
            </a:schemeClr>
          </a:solidFill>
          <a:ln w="9525" cap="sq">
            <a:noFill/>
            <a:miter lim="800000"/>
          </a:ln>
          <a:effectLst/>
        </p:spPr>
        <p:txBody>
          <a:bodyPr rtlCol="0">
            <a:normAutofit/>
          </a:bodyP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1924656" y="3145992"/>
            <a:ext cx="4320381"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9" name="Date Placeholder 4">
            <a:extLst>
              <a:ext uri="{FF2B5EF4-FFF2-40B4-BE49-F238E27FC236}">
                <a16:creationId xmlns:a16="http://schemas.microsoft.com/office/drawing/2014/main" id="{DD14EEF3-DB8F-F6E9-F184-17B6662F17D9}"/>
              </a:ext>
            </a:extLst>
          </p:cNvPr>
          <p:cNvSpPr>
            <a:spLocks noGrp="1"/>
          </p:cNvSpPr>
          <p:nvPr>
            <p:ph type="dt" sz="half" idx="10"/>
          </p:nvPr>
        </p:nvSpPr>
        <p:spPr>
          <a:xfrm>
            <a:off x="1915585" y="5470525"/>
            <a:ext cx="4337049" cy="319088"/>
          </a:xfrm>
        </p:spPr>
        <p:txBody>
          <a:bodyPr/>
          <a:lstStyle>
            <a:lvl1pPr algn="l">
              <a:defRPr/>
            </a:lvl1pPr>
          </a:lstStyle>
          <a:p>
            <a:pPr>
              <a:defRPr/>
            </a:pPr>
            <a:endParaRPr lang="en-US" altLang="zh-CN"/>
          </a:p>
        </p:txBody>
      </p:sp>
      <p:sp>
        <p:nvSpPr>
          <p:cNvPr id="10" name="Footer Placeholder 5">
            <a:extLst>
              <a:ext uri="{FF2B5EF4-FFF2-40B4-BE49-F238E27FC236}">
                <a16:creationId xmlns:a16="http://schemas.microsoft.com/office/drawing/2014/main" id="{60058D34-12C0-0237-2FFB-FE07C525C2D0}"/>
              </a:ext>
            </a:extLst>
          </p:cNvPr>
          <p:cNvSpPr>
            <a:spLocks noGrp="1"/>
          </p:cNvSpPr>
          <p:nvPr>
            <p:ph type="ftr" sz="quarter" idx="11"/>
          </p:nvPr>
        </p:nvSpPr>
        <p:spPr>
          <a:xfrm>
            <a:off x="1917700" y="319089"/>
            <a:ext cx="4334933" cy="320675"/>
          </a:xfrm>
        </p:spPr>
        <p:txBody>
          <a:bodyPr/>
          <a:lstStyle>
            <a:lvl1pPr>
              <a:defRPr/>
            </a:lvl1pPr>
          </a:lstStyle>
          <a:p>
            <a:pPr>
              <a:defRPr/>
            </a:pPr>
            <a:endParaRPr lang="en-US" altLang="zh-CN"/>
          </a:p>
        </p:txBody>
      </p:sp>
      <p:sp>
        <p:nvSpPr>
          <p:cNvPr id="11" name="Slide Number Placeholder 6">
            <a:extLst>
              <a:ext uri="{FF2B5EF4-FFF2-40B4-BE49-F238E27FC236}">
                <a16:creationId xmlns:a16="http://schemas.microsoft.com/office/drawing/2014/main" id="{A74EC6BA-1973-0A69-D1CB-662ED464BE8B}"/>
              </a:ext>
            </a:extLst>
          </p:cNvPr>
          <p:cNvSpPr>
            <a:spLocks noGrp="1"/>
          </p:cNvSpPr>
          <p:nvPr>
            <p:ph type="sldNum" sz="quarter" idx="12"/>
          </p:nvPr>
        </p:nvSpPr>
        <p:spPr/>
        <p:txBody>
          <a:bodyPr/>
          <a:lstStyle>
            <a:lvl1pPr>
              <a:defRPr/>
            </a:lvl1pPr>
          </a:lstStyle>
          <a:p>
            <a:fld id="{4BA6110A-472D-428D-BF5B-2308BD2F6D65}" type="slidenum">
              <a:rPr lang="zh-CN" altLang="en-US"/>
              <a:pPr/>
              <a:t>‹#›</a:t>
            </a:fld>
            <a:endParaRPr lang="en-US" altLang="zh-CN"/>
          </a:p>
        </p:txBody>
      </p:sp>
    </p:spTree>
    <p:extLst>
      <p:ext uri="{BB962C8B-B14F-4D97-AF65-F5344CB8AC3E}">
        <p14:creationId xmlns:p14="http://schemas.microsoft.com/office/powerpoint/2010/main" val="3847613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cxnSp>
        <p:nvCxnSpPr>
          <p:cNvPr id="4" name="Straight Connector 32">
            <a:extLst>
              <a:ext uri="{FF2B5EF4-FFF2-40B4-BE49-F238E27FC236}">
                <a16:creationId xmlns:a16="http://schemas.microsoft.com/office/drawing/2014/main" id="{BBD880DF-FB8A-CE0E-89CD-73D9B4D8630B}"/>
              </a:ext>
            </a:extLst>
          </p:cNvPr>
          <p:cNvCxnSpPr/>
          <p:nvPr/>
        </p:nvCxnSpPr>
        <p:spPr>
          <a:xfrm>
            <a:off x="1924051" y="1847850"/>
            <a:ext cx="876300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3">
            <a:extLst>
              <a:ext uri="{FF2B5EF4-FFF2-40B4-BE49-F238E27FC236}">
                <a16:creationId xmlns:a16="http://schemas.microsoft.com/office/drawing/2014/main" id="{1A141A43-6572-483A-76C3-8D13C4C62A15}"/>
              </a:ext>
            </a:extLst>
          </p:cNvPr>
          <p:cNvSpPr>
            <a:spLocks noGrp="1"/>
          </p:cNvSpPr>
          <p:nvPr>
            <p:ph type="dt" sz="half" idx="10"/>
          </p:nvPr>
        </p:nvSpPr>
        <p:spPr/>
        <p:txBody>
          <a:bodyPr/>
          <a:lstStyle>
            <a:lvl1pPr>
              <a:defRPr/>
            </a:lvl1pPr>
          </a:lstStyle>
          <a:p>
            <a:pPr>
              <a:defRPr/>
            </a:pPr>
            <a:endParaRPr lang="en-US" altLang="zh-CN"/>
          </a:p>
        </p:txBody>
      </p:sp>
      <p:sp>
        <p:nvSpPr>
          <p:cNvPr id="6" name="Footer Placeholder 4">
            <a:extLst>
              <a:ext uri="{FF2B5EF4-FFF2-40B4-BE49-F238E27FC236}">
                <a16:creationId xmlns:a16="http://schemas.microsoft.com/office/drawing/2014/main" id="{A315A2CD-5752-CD0D-8AE8-249427A5457E}"/>
              </a:ext>
            </a:extLst>
          </p:cNvPr>
          <p:cNvSpPr>
            <a:spLocks noGrp="1"/>
          </p:cNvSpPr>
          <p:nvPr>
            <p:ph type="ftr" sz="quarter" idx="11"/>
          </p:nvPr>
        </p:nvSpPr>
        <p:spPr/>
        <p:txBody>
          <a:bodyPr/>
          <a:lstStyle>
            <a:lvl1pPr>
              <a:defRPr/>
            </a:lvl1pPr>
          </a:lstStyle>
          <a:p>
            <a:pPr>
              <a:defRPr/>
            </a:pPr>
            <a:endParaRPr lang="en-US" altLang="zh-CN"/>
          </a:p>
        </p:txBody>
      </p:sp>
      <p:sp>
        <p:nvSpPr>
          <p:cNvPr id="7" name="Slide Number Placeholder 5">
            <a:extLst>
              <a:ext uri="{FF2B5EF4-FFF2-40B4-BE49-F238E27FC236}">
                <a16:creationId xmlns:a16="http://schemas.microsoft.com/office/drawing/2014/main" id="{818A8339-822E-9604-12E6-216287263386}"/>
              </a:ext>
            </a:extLst>
          </p:cNvPr>
          <p:cNvSpPr>
            <a:spLocks noGrp="1"/>
          </p:cNvSpPr>
          <p:nvPr>
            <p:ph type="sldNum" sz="quarter" idx="12"/>
          </p:nvPr>
        </p:nvSpPr>
        <p:spPr/>
        <p:txBody>
          <a:bodyPr/>
          <a:lstStyle>
            <a:lvl1pPr>
              <a:defRPr/>
            </a:lvl1pPr>
          </a:lstStyle>
          <a:p>
            <a:fld id="{EE9A9709-31D5-4CE6-AEEC-18CBFDD30A02}" type="slidenum">
              <a:rPr lang="zh-CN" altLang="en-US"/>
              <a:pPr/>
              <a:t>‹#›</a:t>
            </a:fld>
            <a:endParaRPr lang="en-US" altLang="zh-CN"/>
          </a:p>
        </p:txBody>
      </p:sp>
    </p:spTree>
    <p:extLst>
      <p:ext uri="{BB962C8B-B14F-4D97-AF65-F5344CB8AC3E}">
        <p14:creationId xmlns:p14="http://schemas.microsoft.com/office/powerpoint/2010/main" val="29287455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C94B512-CDC2-5B8F-A5BD-26E884E926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343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94715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C651D4B-A4BC-F769-570F-93D01B794A99}"/>
              </a:ext>
            </a:extLst>
          </p:cNvPr>
          <p:cNvSpPr/>
          <p:nvPr userDrawn="1"/>
        </p:nvSpPr>
        <p:spPr>
          <a:xfrm>
            <a:off x="-336551" y="-100012"/>
            <a:ext cx="12769851" cy="7416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Tree>
    <p:extLst>
      <p:ext uri="{BB962C8B-B14F-4D97-AF65-F5344CB8AC3E}">
        <p14:creationId xmlns:p14="http://schemas.microsoft.com/office/powerpoint/2010/main" val="34911800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a:extLst>
              <a:ext uri="{FF2B5EF4-FFF2-40B4-BE49-F238E27FC236}">
                <a16:creationId xmlns:a16="http://schemas.microsoft.com/office/drawing/2014/main" id="{8EB84AA6-335A-5E03-1779-33F7FBBDD02F}"/>
              </a:ext>
            </a:extLst>
          </p:cNvPr>
          <p:cNvSpPr>
            <a:spLocks noGrp="1" noChangeArrowheads="1"/>
          </p:cNvSpPr>
          <p:nvPr>
            <p:ph type="ftr" sz="quarter" idx="10"/>
          </p:nvPr>
        </p:nvSpPr>
        <p:spPr/>
        <p:txBody>
          <a:bodyPr/>
          <a:lstStyle>
            <a:lvl1pPr>
              <a:defRPr/>
            </a:lvl1pPr>
          </a:lstStyle>
          <a:p>
            <a:pPr>
              <a:defRPr/>
            </a:pPr>
            <a:r>
              <a:rPr lang="zh-CN" altLang="en-US"/>
              <a:t>深圳信息职业技术学院</a:t>
            </a:r>
          </a:p>
        </p:txBody>
      </p:sp>
      <p:sp>
        <p:nvSpPr>
          <p:cNvPr id="5" name="Rectangle 6">
            <a:extLst>
              <a:ext uri="{FF2B5EF4-FFF2-40B4-BE49-F238E27FC236}">
                <a16:creationId xmlns:a16="http://schemas.microsoft.com/office/drawing/2014/main" id="{7E0248DE-7095-AA08-37CB-F1ACCD37CEB7}"/>
              </a:ext>
            </a:extLst>
          </p:cNvPr>
          <p:cNvSpPr>
            <a:spLocks noGrp="1" noChangeArrowheads="1"/>
          </p:cNvSpPr>
          <p:nvPr>
            <p:ph type="sldNum" sz="quarter" idx="11"/>
          </p:nvPr>
        </p:nvSpPr>
        <p:spPr/>
        <p:txBody>
          <a:bodyPr/>
          <a:lstStyle>
            <a:lvl1pPr>
              <a:defRPr/>
            </a:lvl1pPr>
          </a:lstStyle>
          <a:p>
            <a:fld id="{32FF0174-5074-4B6F-B638-55115AD9FD57}" type="slidenum">
              <a:rPr lang="zh-CN" altLang="en-US"/>
              <a:pPr/>
              <a:t>‹#›</a:t>
            </a:fld>
            <a:endParaRPr lang="en-US" altLang="zh-CN"/>
          </a:p>
        </p:txBody>
      </p:sp>
      <p:sp>
        <p:nvSpPr>
          <p:cNvPr id="6" name="Rectangle 4">
            <a:extLst>
              <a:ext uri="{FF2B5EF4-FFF2-40B4-BE49-F238E27FC236}">
                <a16:creationId xmlns:a16="http://schemas.microsoft.com/office/drawing/2014/main" id="{03D91A53-46A1-C403-CE4B-CF33F07F654D}"/>
              </a:ext>
            </a:extLst>
          </p:cNvPr>
          <p:cNvSpPr>
            <a:spLocks noGrp="1" noChangeArrowheads="1"/>
          </p:cNvSpPr>
          <p:nvPr>
            <p:ph type="dt" sz="half" idx="12"/>
          </p:nvPr>
        </p:nvSpPr>
        <p:spPr/>
        <p:txBody>
          <a:bodyPr/>
          <a:lstStyle>
            <a:lvl1pPr>
              <a:defRPr/>
            </a:lvl1pPr>
          </a:lstStyle>
          <a:p>
            <a:pPr>
              <a:defRPr/>
            </a:pPr>
            <a:endParaRPr lang="en-US" altLang="zh-CN"/>
          </a:p>
        </p:txBody>
      </p:sp>
    </p:spTree>
    <p:extLst>
      <p:ext uri="{BB962C8B-B14F-4D97-AF65-F5344CB8AC3E}">
        <p14:creationId xmlns:p14="http://schemas.microsoft.com/office/powerpoint/2010/main" val="1479218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ags" Target="../tags/tag189.xml"/><Relationship Id="rId3" Type="http://schemas.openxmlformats.org/officeDocument/2006/relationships/slideLayout" Target="../slideLayouts/slideLayout32.xml"/><Relationship Id="rId21" Type="http://schemas.openxmlformats.org/officeDocument/2006/relationships/tags" Target="../tags/tag19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9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94.xml"/><Relationship Id="rId10" Type="http://schemas.openxmlformats.org/officeDocument/2006/relationships/slideLayout" Target="../slideLayouts/slideLayout39.xml"/><Relationship Id="rId19" Type="http://schemas.openxmlformats.org/officeDocument/2006/relationships/tags" Target="../tags/tag190.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9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3.jpe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mc:Choice>
    <mc:Fallback xmlns="">
      <p:transition spd="slow"/>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xmlns:p14="http://schemas.microsoft.com/office/powerpoint/2010/main">
    <mc:Choice Requires="p14">
      <p:transition spd="slow"/>
    </mc:Choice>
    <mc:Fallback xmlns="">
      <p:transition spd="slow"/>
    </mc:Fallback>
  </mc:AlternateConten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2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8"/>
    </p:custDataLst>
    <p:extLst>
      <p:ext uri="{BB962C8B-B14F-4D97-AF65-F5344CB8AC3E}">
        <p14:creationId xmlns:p14="http://schemas.microsoft.com/office/powerpoint/2010/main" val="110616099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Lst>
  <mc:AlternateContent xmlns:mc="http://schemas.openxmlformats.org/markup-compatibility/2006" xmlns:p14="http://schemas.microsoft.com/office/powerpoint/2010/main">
    <mc:Choice Requires="p14">
      <p:transition spd="slow"/>
    </mc:Choice>
    <mc:Fallback xmlns="">
      <p:transition spd="slow"/>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2EC7CE6-2FA5-D8A6-3530-5A5D4B3AFD0D}"/>
              </a:ext>
            </a:extLst>
          </p:cNvPr>
          <p:cNvSpPr/>
          <p:nvPr userDrawn="1"/>
        </p:nvSpPr>
        <p:spPr>
          <a:xfrm>
            <a:off x="0" y="2016125"/>
            <a:ext cx="12192000" cy="4221163"/>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F15ED81E-F4A7-C1D1-EC15-9F0BF10C83B9}"/>
              </a:ext>
            </a:extLst>
          </p:cNvPr>
          <p:cNvSpPr>
            <a:spLocks noGrp="1"/>
          </p:cNvSpPr>
          <p:nvPr>
            <p:ph type="title"/>
          </p:nvPr>
        </p:nvSpPr>
        <p:spPr>
          <a:xfrm>
            <a:off x="1924051" y="804864"/>
            <a:ext cx="8763000" cy="1049337"/>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1028" name="Text Placeholder 2">
            <a:extLst>
              <a:ext uri="{FF2B5EF4-FFF2-40B4-BE49-F238E27FC236}">
                <a16:creationId xmlns:a16="http://schemas.microsoft.com/office/drawing/2014/main" id="{08D04858-4607-BC00-D171-EB428285B149}"/>
              </a:ext>
            </a:extLst>
          </p:cNvPr>
          <p:cNvSpPr>
            <a:spLocks noGrp="1" noChangeArrowheads="1"/>
          </p:cNvSpPr>
          <p:nvPr>
            <p:ph type="body" idx="1"/>
          </p:nvPr>
        </p:nvSpPr>
        <p:spPr bwMode="auto">
          <a:xfrm>
            <a:off x="1924051" y="2016125"/>
            <a:ext cx="8763000"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Date Placeholder 3">
            <a:extLst>
              <a:ext uri="{FF2B5EF4-FFF2-40B4-BE49-F238E27FC236}">
                <a16:creationId xmlns:a16="http://schemas.microsoft.com/office/drawing/2014/main" id="{3B8630AE-B184-299F-77DF-EE3D36313F31}"/>
              </a:ext>
            </a:extLst>
          </p:cNvPr>
          <p:cNvSpPr>
            <a:spLocks noGrp="1"/>
          </p:cNvSpPr>
          <p:nvPr>
            <p:ph type="dt" sz="half" idx="2"/>
          </p:nvPr>
        </p:nvSpPr>
        <p:spPr>
          <a:xfrm>
            <a:off x="7528984" y="330200"/>
            <a:ext cx="3158067" cy="309563"/>
          </a:xfrm>
          <a:prstGeom prst="rect">
            <a:avLst/>
          </a:prstGeom>
        </p:spPr>
        <p:txBody>
          <a:bodyPr vert="horz" lIns="91440" tIns="45720" rIns="91440" bIns="45720" rtlCol="0" anchor="ctr"/>
          <a:lstStyle>
            <a:lvl1pPr algn="r" eaLnBrk="1" fontAlgn="auto" hangingPunct="1">
              <a:spcBef>
                <a:spcPts val="0"/>
              </a:spcBef>
              <a:spcAft>
                <a:spcPts val="0"/>
              </a:spcAft>
              <a:defRPr sz="1000">
                <a:solidFill>
                  <a:schemeClr val="tx1">
                    <a:tint val="75000"/>
                  </a:schemeClr>
                </a:solidFill>
                <a:latin typeface="+mn-lt"/>
              </a:defRPr>
            </a:lvl1pPr>
          </a:lstStyle>
          <a:p>
            <a:pPr>
              <a:defRPr/>
            </a:pPr>
            <a:endParaRPr lang="en-US" altLang="zh-CN"/>
          </a:p>
        </p:txBody>
      </p:sp>
      <p:sp>
        <p:nvSpPr>
          <p:cNvPr id="5" name="Footer Placeholder 4">
            <a:extLst>
              <a:ext uri="{FF2B5EF4-FFF2-40B4-BE49-F238E27FC236}">
                <a16:creationId xmlns:a16="http://schemas.microsoft.com/office/drawing/2014/main" id="{79B17EDB-83DB-5FCF-7123-0B45AC716AE5}"/>
              </a:ext>
            </a:extLst>
          </p:cNvPr>
          <p:cNvSpPr>
            <a:spLocks noGrp="1"/>
          </p:cNvSpPr>
          <p:nvPr>
            <p:ph type="ftr" sz="quarter" idx="3"/>
          </p:nvPr>
        </p:nvSpPr>
        <p:spPr>
          <a:xfrm>
            <a:off x="1924052" y="328613"/>
            <a:ext cx="5378449" cy="309562"/>
          </a:xfrm>
          <a:prstGeom prst="rect">
            <a:avLst/>
          </a:prstGeom>
        </p:spPr>
        <p:txBody>
          <a:bodyPr vert="horz" lIns="91440" tIns="45720" rIns="91440" bIns="45720" rtlCol="0" anchor="ctr"/>
          <a:lstStyle>
            <a:lvl1pPr algn="l" eaLnBrk="1" fontAlgn="auto" hangingPunct="1">
              <a:spcBef>
                <a:spcPts val="0"/>
              </a:spcBef>
              <a:spcAft>
                <a:spcPts val="0"/>
              </a:spcAft>
              <a:defRPr sz="1000">
                <a:solidFill>
                  <a:schemeClr val="tx1">
                    <a:tint val="75000"/>
                  </a:schemeClr>
                </a:solidFill>
                <a:latin typeface="+mn-lt"/>
              </a:defRPr>
            </a:lvl1pPr>
          </a:lstStyle>
          <a:p>
            <a:pPr>
              <a:defRPr/>
            </a:pPr>
            <a:endParaRPr lang="en-US" altLang="zh-CN"/>
          </a:p>
        </p:txBody>
      </p:sp>
      <p:sp>
        <p:nvSpPr>
          <p:cNvPr id="6" name="Slide Number Placeholder 5">
            <a:extLst>
              <a:ext uri="{FF2B5EF4-FFF2-40B4-BE49-F238E27FC236}">
                <a16:creationId xmlns:a16="http://schemas.microsoft.com/office/drawing/2014/main" id="{5786731E-07F5-EE68-EE37-F7B93189F58A}"/>
              </a:ext>
            </a:extLst>
          </p:cNvPr>
          <p:cNvSpPr>
            <a:spLocks noGrp="1"/>
          </p:cNvSpPr>
          <p:nvPr>
            <p:ph type="sldNum" sz="quarter" idx="4"/>
          </p:nvPr>
        </p:nvSpPr>
        <p:spPr>
          <a:xfrm>
            <a:off x="649818" y="798514"/>
            <a:ext cx="1060449" cy="5048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2800">
                <a:solidFill>
                  <a:schemeClr val="accent1"/>
                </a:solidFill>
              </a:defRPr>
            </a:lvl1pPr>
          </a:lstStyle>
          <a:p>
            <a:fld id="{1F7B8A3C-EBB8-4AE2-930E-A9C08AB95767}" type="slidenum">
              <a:rPr lang="zh-CN" altLang="en-US"/>
              <a:pPr/>
              <a:t>‹#›</a:t>
            </a:fld>
            <a:endParaRPr lang="en-US" altLang="zh-CN"/>
          </a:p>
        </p:txBody>
      </p:sp>
    </p:spTree>
    <p:extLst>
      <p:ext uri="{BB962C8B-B14F-4D97-AF65-F5344CB8AC3E}">
        <p14:creationId xmlns:p14="http://schemas.microsoft.com/office/powerpoint/2010/main" val="34336447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defTabSz="685800" rtl="0" eaLnBrk="0" fontAlgn="base" hangingPunct="0">
        <a:lnSpc>
          <a:spcPct val="90000"/>
        </a:lnSpc>
        <a:spcBef>
          <a:spcPct val="0"/>
        </a:spcBef>
        <a:spcAft>
          <a:spcPct val="0"/>
        </a:spcAft>
        <a:defRPr sz="3200" kern="1200" cap="all">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2pPr>
      <a:lvl3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3pPr>
      <a:lvl4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4pPr>
      <a:lvl5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5pPr>
      <a:lvl6pPr marL="457200" algn="l" defTabSz="685800" rtl="0" fontAlgn="base">
        <a:lnSpc>
          <a:spcPct val="90000"/>
        </a:lnSpc>
        <a:spcBef>
          <a:spcPct val="0"/>
        </a:spcBef>
        <a:spcAft>
          <a:spcPct val="0"/>
        </a:spcAft>
        <a:defRPr sz="3200">
          <a:solidFill>
            <a:schemeClr val="tx1"/>
          </a:solidFill>
          <a:latin typeface="Gill Sans MT" panose="020B0502020104020203" pitchFamily="34" charset="0"/>
        </a:defRPr>
      </a:lvl6pPr>
      <a:lvl7pPr marL="914400" algn="l" defTabSz="685800" rtl="0" fontAlgn="base">
        <a:lnSpc>
          <a:spcPct val="90000"/>
        </a:lnSpc>
        <a:spcBef>
          <a:spcPct val="0"/>
        </a:spcBef>
        <a:spcAft>
          <a:spcPct val="0"/>
        </a:spcAft>
        <a:defRPr sz="3200">
          <a:solidFill>
            <a:schemeClr val="tx1"/>
          </a:solidFill>
          <a:latin typeface="Gill Sans MT" panose="020B0502020104020203" pitchFamily="34" charset="0"/>
        </a:defRPr>
      </a:lvl7pPr>
      <a:lvl8pPr marL="1371600" algn="l" defTabSz="685800" rtl="0" fontAlgn="base">
        <a:lnSpc>
          <a:spcPct val="90000"/>
        </a:lnSpc>
        <a:spcBef>
          <a:spcPct val="0"/>
        </a:spcBef>
        <a:spcAft>
          <a:spcPct val="0"/>
        </a:spcAft>
        <a:defRPr sz="3200">
          <a:solidFill>
            <a:schemeClr val="tx1"/>
          </a:solidFill>
          <a:latin typeface="Gill Sans MT" panose="020B0502020104020203" pitchFamily="34" charset="0"/>
        </a:defRPr>
      </a:lvl8pPr>
      <a:lvl9pPr marL="1828800" algn="l" defTabSz="685800" rtl="0" fontAlgn="base">
        <a:lnSpc>
          <a:spcPct val="90000"/>
        </a:lnSpc>
        <a:spcBef>
          <a:spcPct val="0"/>
        </a:spcBef>
        <a:spcAft>
          <a:spcPct val="0"/>
        </a:spcAft>
        <a:defRPr sz="3200">
          <a:solidFill>
            <a:schemeClr val="tx1"/>
          </a:solidFill>
          <a:latin typeface="Gill Sans MT" panose="020B0502020104020203" pitchFamily="34" charset="0"/>
        </a:defRPr>
      </a:lvl9pPr>
    </p:titleStyle>
    <p:bodyStyle>
      <a:lvl1pPr marL="228600" indent="-228600" algn="l" defTabSz="685800" rtl="0" eaLnBrk="0" fontAlgn="base" hangingPunct="0">
        <a:lnSpc>
          <a:spcPct val="120000"/>
        </a:lnSpc>
        <a:spcBef>
          <a:spcPts val="1000"/>
        </a:spcBef>
        <a:spcAft>
          <a:spcPct val="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6858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600" kern="1200">
          <a:solidFill>
            <a:schemeClr val="tx1"/>
          </a:solidFill>
          <a:latin typeface="+mn-lt"/>
          <a:ea typeface="+mn-ea"/>
          <a:cs typeface="+mn-cs"/>
        </a:defRPr>
      </a:lvl2pPr>
      <a:lvl3pPr marL="11430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600" kern="1200">
          <a:solidFill>
            <a:schemeClr val="tx1"/>
          </a:solidFill>
          <a:latin typeface="+mn-lt"/>
          <a:ea typeface="+mn-ea"/>
          <a:cs typeface="+mn-cs"/>
        </a:defRPr>
      </a:lvl3pPr>
      <a:lvl4pPr marL="16002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400" kern="1200">
          <a:solidFill>
            <a:schemeClr val="tx1"/>
          </a:solidFill>
          <a:latin typeface="+mn-lt"/>
          <a:ea typeface="+mn-ea"/>
          <a:cs typeface="+mn-cs"/>
        </a:defRPr>
      </a:lvl4pPr>
      <a:lvl5pPr marL="20574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07.xml"/><Relationship Id="rId1" Type="http://schemas.openxmlformats.org/officeDocument/2006/relationships/tags" Target="../tags/tag306.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8" Type="http://schemas.openxmlformats.org/officeDocument/2006/relationships/tags" Target="../tags/tag315.xml"/><Relationship Id="rId3" Type="http://schemas.openxmlformats.org/officeDocument/2006/relationships/tags" Target="../tags/tag310.xml"/><Relationship Id="rId7" Type="http://schemas.openxmlformats.org/officeDocument/2006/relationships/tags" Target="../tags/tag314.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9"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17.xml"/><Relationship Id="rId1" Type="http://schemas.openxmlformats.org/officeDocument/2006/relationships/tags" Target="../tags/tag316.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1.jpeg"/><Relationship Id="rId7" Type="http://schemas.openxmlformats.org/officeDocument/2006/relationships/image" Target="../media/image34.png"/><Relationship Id="rId2" Type="http://schemas.openxmlformats.org/officeDocument/2006/relationships/slideLayout" Target="../slideLayouts/slideLayout35.xml"/><Relationship Id="rId1" Type="http://schemas.openxmlformats.org/officeDocument/2006/relationships/tags" Target="../tags/tag31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hyperlink" Target="https://baike.baidu.com/item/%E9%99%90%E5%88%B6%E8%A1%8C%E4%B8%BA%E8%83%BD%E5%8A%9B" TargetMode="External"/><Relationship Id="rId2" Type="http://schemas.openxmlformats.org/officeDocument/2006/relationships/hyperlink" Target="https://baike.baidu.com/item/%E5%AE%8C%E5%85%A8%E8%A1%8C%E4%B8%BA%E8%83%BD%E5%8A%9B/4241593" TargetMode="External"/><Relationship Id="rId1" Type="http://schemas.openxmlformats.org/officeDocument/2006/relationships/slideLayout" Target="../slideLayouts/slideLayout42.xml"/><Relationship Id="rId4" Type="http://schemas.openxmlformats.org/officeDocument/2006/relationships/hyperlink" Target="https://baike.baidu.com/item/%E6%97%A0%E8%A1%8C%E4%B8%BA%E8%83%BD%E5%8A%9B"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5.xml"/><Relationship Id="rId1" Type="http://schemas.openxmlformats.org/officeDocument/2006/relationships/tags" Target="../tags/tag319.xml"/></Relationships>
</file>

<file path=ppt/slides/_rels/slide2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1.jpeg"/><Relationship Id="rId7" Type="http://schemas.openxmlformats.org/officeDocument/2006/relationships/image" Target="../media/image34.png"/><Relationship Id="rId2" Type="http://schemas.openxmlformats.org/officeDocument/2006/relationships/slideLayout" Target="../slideLayouts/slideLayout35.xml"/><Relationship Id="rId1" Type="http://schemas.openxmlformats.org/officeDocument/2006/relationships/tags" Target="../tags/tag32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 Target="slide25.xml"/><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2.xml"/><Relationship Id="rId1" Type="http://schemas.openxmlformats.org/officeDocument/2006/relationships/tags" Target="../tags/tag251.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 Target="slide25.xml"/><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tags" Target="../tags/tag333.xm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tags" Target="../tags/tag332.xml"/><Relationship Id="rId17" Type="http://schemas.openxmlformats.org/officeDocument/2006/relationships/slideLayout" Target="../slideLayouts/slideLayout6.xml"/><Relationship Id="rId2" Type="http://schemas.openxmlformats.org/officeDocument/2006/relationships/tags" Target="../tags/tag322.xml"/><Relationship Id="rId16" Type="http://schemas.openxmlformats.org/officeDocument/2006/relationships/tags" Target="../tags/tag336.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tags" Target="../tags/tag331.xml"/><Relationship Id="rId5" Type="http://schemas.openxmlformats.org/officeDocument/2006/relationships/tags" Target="../tags/tag325.xml"/><Relationship Id="rId15" Type="http://schemas.openxmlformats.org/officeDocument/2006/relationships/tags" Target="../tags/tag335.xm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tags" Target="../tags/tag334.xml"/></Relationships>
</file>

<file path=ppt/slides/_rels/slide37.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image" Target="../media/image39.png"/><Relationship Id="rId4"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345.xml"/><Relationship Id="rId7" Type="http://schemas.openxmlformats.org/officeDocument/2006/relationships/slideLayout" Target="../slideLayouts/slideLayout6.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tags" Target="../tags/tag348.xml"/><Relationship Id="rId5" Type="http://schemas.openxmlformats.org/officeDocument/2006/relationships/tags" Target="../tags/tag347.xml"/><Relationship Id="rId10" Type="http://schemas.openxmlformats.org/officeDocument/2006/relationships/image" Target="../media/image43.png"/><Relationship Id="rId4" Type="http://schemas.openxmlformats.org/officeDocument/2006/relationships/tags" Target="../tags/tag346.xml"/><Relationship Id="rId9" Type="http://schemas.openxmlformats.org/officeDocument/2006/relationships/image" Target="../media/image42.png"/></Relationships>
</file>

<file path=ppt/slides/_rels/slide4.xml.rels><?xml version="1.0" encoding="UTF-8" standalone="yes"?>
<Relationships xmlns="http://schemas.openxmlformats.org/package/2006/relationships"><Relationship Id="rId13" Type="http://schemas.openxmlformats.org/officeDocument/2006/relationships/tags" Target="../tags/tag265.xml"/><Relationship Id="rId18" Type="http://schemas.openxmlformats.org/officeDocument/2006/relationships/tags" Target="../tags/tag270.xml"/><Relationship Id="rId26" Type="http://schemas.openxmlformats.org/officeDocument/2006/relationships/image" Target="../media/image8.svg"/><Relationship Id="rId3" Type="http://schemas.openxmlformats.org/officeDocument/2006/relationships/tags" Target="../tags/tag255.xml"/><Relationship Id="rId21" Type="http://schemas.openxmlformats.org/officeDocument/2006/relationships/tags" Target="../tags/tag273.xml"/><Relationship Id="rId34" Type="http://schemas.openxmlformats.org/officeDocument/2006/relationships/image" Target="../media/image16.svg"/><Relationship Id="rId7" Type="http://schemas.openxmlformats.org/officeDocument/2006/relationships/tags" Target="../tags/tag259.xml"/><Relationship Id="rId12" Type="http://schemas.openxmlformats.org/officeDocument/2006/relationships/tags" Target="../tags/tag264.xml"/><Relationship Id="rId17" Type="http://schemas.openxmlformats.org/officeDocument/2006/relationships/tags" Target="../tags/tag269.xml"/><Relationship Id="rId25" Type="http://schemas.openxmlformats.org/officeDocument/2006/relationships/image" Target="../media/image7.png"/><Relationship Id="rId33" Type="http://schemas.openxmlformats.org/officeDocument/2006/relationships/image" Target="../media/image15.png"/><Relationship Id="rId2" Type="http://schemas.openxmlformats.org/officeDocument/2006/relationships/tags" Target="../tags/tag254.xml"/><Relationship Id="rId16" Type="http://schemas.openxmlformats.org/officeDocument/2006/relationships/tags" Target="../tags/tag268.xml"/><Relationship Id="rId20" Type="http://schemas.openxmlformats.org/officeDocument/2006/relationships/tags" Target="../tags/tag272.xml"/><Relationship Id="rId29" Type="http://schemas.openxmlformats.org/officeDocument/2006/relationships/image" Target="../media/image11.png"/><Relationship Id="rId1" Type="http://schemas.openxmlformats.org/officeDocument/2006/relationships/tags" Target="../tags/tag253.xml"/><Relationship Id="rId6" Type="http://schemas.openxmlformats.org/officeDocument/2006/relationships/tags" Target="../tags/tag258.xml"/><Relationship Id="rId11" Type="http://schemas.openxmlformats.org/officeDocument/2006/relationships/tags" Target="../tags/tag263.xml"/><Relationship Id="rId24" Type="http://schemas.openxmlformats.org/officeDocument/2006/relationships/slideLayout" Target="../slideLayouts/slideLayout6.xml"/><Relationship Id="rId32" Type="http://schemas.openxmlformats.org/officeDocument/2006/relationships/image" Target="../media/image14.svg"/><Relationship Id="rId5" Type="http://schemas.openxmlformats.org/officeDocument/2006/relationships/tags" Target="../tags/tag257.xml"/><Relationship Id="rId15" Type="http://schemas.openxmlformats.org/officeDocument/2006/relationships/tags" Target="../tags/tag267.xml"/><Relationship Id="rId23" Type="http://schemas.openxmlformats.org/officeDocument/2006/relationships/tags" Target="../tags/tag275.xml"/><Relationship Id="rId28" Type="http://schemas.openxmlformats.org/officeDocument/2006/relationships/image" Target="../media/image10.svg"/><Relationship Id="rId36" Type="http://schemas.openxmlformats.org/officeDocument/2006/relationships/image" Target="../media/image18.svg"/><Relationship Id="rId10" Type="http://schemas.openxmlformats.org/officeDocument/2006/relationships/tags" Target="../tags/tag262.xml"/><Relationship Id="rId19" Type="http://schemas.openxmlformats.org/officeDocument/2006/relationships/tags" Target="../tags/tag271.xml"/><Relationship Id="rId31" Type="http://schemas.openxmlformats.org/officeDocument/2006/relationships/image" Target="../media/image13.png"/><Relationship Id="rId4" Type="http://schemas.openxmlformats.org/officeDocument/2006/relationships/tags" Target="../tags/tag256.xml"/><Relationship Id="rId9" Type="http://schemas.openxmlformats.org/officeDocument/2006/relationships/tags" Target="../tags/tag261.xml"/><Relationship Id="rId14" Type="http://schemas.openxmlformats.org/officeDocument/2006/relationships/tags" Target="../tags/tag266.xml"/><Relationship Id="rId22" Type="http://schemas.openxmlformats.org/officeDocument/2006/relationships/tags" Target="../tags/tag274.xml"/><Relationship Id="rId27" Type="http://schemas.openxmlformats.org/officeDocument/2006/relationships/image" Target="../media/image9.png"/><Relationship Id="rId30" Type="http://schemas.openxmlformats.org/officeDocument/2006/relationships/image" Target="../media/image12.svg"/><Relationship Id="rId35" Type="http://schemas.openxmlformats.org/officeDocument/2006/relationships/image" Target="../media/image17.png"/><Relationship Id="rId8" Type="http://schemas.openxmlformats.org/officeDocument/2006/relationships/tags" Target="../tags/tag260.xml"/></Relationships>
</file>

<file path=ppt/slides/_rels/slide40.xml.rels><?xml version="1.0" encoding="UTF-8" standalone="yes"?>
<Relationships xmlns="http://schemas.openxmlformats.org/package/2006/relationships"><Relationship Id="rId8" Type="http://schemas.openxmlformats.org/officeDocument/2006/relationships/tags" Target="../tags/tag356.xml"/><Relationship Id="rId13" Type="http://schemas.openxmlformats.org/officeDocument/2006/relationships/tags" Target="../tags/tag361.xml"/><Relationship Id="rId3" Type="http://schemas.openxmlformats.org/officeDocument/2006/relationships/tags" Target="../tags/tag351.xml"/><Relationship Id="rId7" Type="http://schemas.openxmlformats.org/officeDocument/2006/relationships/tags" Target="../tags/tag355.xml"/><Relationship Id="rId12" Type="http://schemas.openxmlformats.org/officeDocument/2006/relationships/tags" Target="../tags/tag360.xml"/><Relationship Id="rId2" Type="http://schemas.openxmlformats.org/officeDocument/2006/relationships/tags" Target="../tags/tag350.xml"/><Relationship Id="rId16" Type="http://schemas.openxmlformats.org/officeDocument/2006/relationships/image" Target="../media/image44.jpeg"/><Relationship Id="rId1" Type="http://schemas.openxmlformats.org/officeDocument/2006/relationships/tags" Target="../tags/tag349.xml"/><Relationship Id="rId6" Type="http://schemas.openxmlformats.org/officeDocument/2006/relationships/tags" Target="../tags/tag354.xml"/><Relationship Id="rId11" Type="http://schemas.openxmlformats.org/officeDocument/2006/relationships/tags" Target="../tags/tag359.xml"/><Relationship Id="rId5" Type="http://schemas.openxmlformats.org/officeDocument/2006/relationships/tags" Target="../tags/tag353.xml"/><Relationship Id="rId15" Type="http://schemas.openxmlformats.org/officeDocument/2006/relationships/slideLayout" Target="../slideLayouts/slideLayout18.xml"/><Relationship Id="rId10" Type="http://schemas.openxmlformats.org/officeDocument/2006/relationships/tags" Target="../tags/tag358.xml"/><Relationship Id="rId4" Type="http://schemas.openxmlformats.org/officeDocument/2006/relationships/tags" Target="../tags/tag352.xml"/><Relationship Id="rId9" Type="http://schemas.openxmlformats.org/officeDocument/2006/relationships/tags" Target="../tags/tag357.xml"/><Relationship Id="rId14" Type="http://schemas.openxmlformats.org/officeDocument/2006/relationships/tags" Target="../tags/tag362.xml"/></Relationships>
</file>

<file path=ppt/slides/_rels/slide41.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image" Target="../media/image45.png"/><Relationship Id="rId3" Type="http://schemas.openxmlformats.org/officeDocument/2006/relationships/tags" Target="../tags/tag365.xml"/><Relationship Id="rId7" Type="http://schemas.openxmlformats.org/officeDocument/2006/relationships/tags" Target="../tags/tag369.xml"/><Relationship Id="rId12" Type="http://schemas.openxmlformats.org/officeDocument/2006/relationships/slideLayout" Target="../slideLayouts/slideLayout18.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5" Type="http://schemas.openxmlformats.org/officeDocument/2006/relationships/tags" Target="../tags/tag367.xml"/><Relationship Id="rId10" Type="http://schemas.openxmlformats.org/officeDocument/2006/relationships/tags" Target="../tags/tag372.xml"/><Relationship Id="rId4" Type="http://schemas.openxmlformats.org/officeDocument/2006/relationships/tags" Target="../tags/tag366.xml"/><Relationship Id="rId9" Type="http://schemas.openxmlformats.org/officeDocument/2006/relationships/tags" Target="../tags/tag371.xml"/><Relationship Id="rId1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5.xml"/><Relationship Id="rId1" Type="http://schemas.openxmlformats.org/officeDocument/2006/relationships/tags" Target="../tags/tag374.xml"/></Relationships>
</file>

<file path=ppt/slides/_rels/slide43.xml.rels><?xml version="1.0" encoding="UTF-8" standalone="yes"?>
<Relationships xmlns="http://schemas.openxmlformats.org/package/2006/relationships"><Relationship Id="rId3" Type="http://schemas.openxmlformats.org/officeDocument/2006/relationships/tags" Target="../tags/tag378.xml"/><Relationship Id="rId7" Type="http://schemas.openxmlformats.org/officeDocument/2006/relationships/image" Target="../media/image48.png"/><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image" Target="../media/image47.png"/><Relationship Id="rId5" Type="http://schemas.openxmlformats.org/officeDocument/2006/relationships/slideLayout" Target="../slideLayouts/slideLayout6.xml"/><Relationship Id="rId4" Type="http://schemas.openxmlformats.org/officeDocument/2006/relationships/tags" Target="../tags/tag379.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81.xml"/><Relationship Id="rId1" Type="http://schemas.openxmlformats.org/officeDocument/2006/relationships/tags" Target="../tags/tag380.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83.xml"/><Relationship Id="rId1" Type="http://schemas.openxmlformats.org/officeDocument/2006/relationships/tags" Target="../tags/tag382.xml"/><Relationship Id="rId4" Type="http://schemas.openxmlformats.org/officeDocument/2006/relationships/image" Target="../media/image49.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51.jpeg"/><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image" Target="../media/image50.jpeg"/><Relationship Id="rId5" Type="http://schemas.openxmlformats.org/officeDocument/2006/relationships/image" Target="../media/image35.jpeg"/><Relationship Id="rId4" Type="http://schemas.openxmlformats.org/officeDocument/2006/relationships/image" Target="../media/image49.jpeg"/></Relationships>
</file>

<file path=ppt/slides/_rels/slide4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87.xml"/><Relationship Id="rId1" Type="http://schemas.openxmlformats.org/officeDocument/2006/relationships/tags" Target="../tags/tag386.xml"/></Relationships>
</file>

<file path=ppt/slides/_rels/slide5.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tags" Target="../tags/tag278.xml"/><Relationship Id="rId7" Type="http://schemas.openxmlformats.org/officeDocument/2006/relationships/image" Target="../media/image21.png"/><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89.xml"/><Relationship Id="rId1" Type="http://schemas.openxmlformats.org/officeDocument/2006/relationships/tags" Target="../tags/tag38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91.xml"/><Relationship Id="rId1" Type="http://schemas.openxmlformats.org/officeDocument/2006/relationships/tags" Target="../tags/tag39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93.xml"/><Relationship Id="rId1" Type="http://schemas.openxmlformats.org/officeDocument/2006/relationships/tags" Target="../tags/tag39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image" Target="../media/image25.png"/><Relationship Id="rId3" Type="http://schemas.openxmlformats.org/officeDocument/2006/relationships/tags" Target="../tags/tag281.xml"/><Relationship Id="rId7" Type="http://schemas.openxmlformats.org/officeDocument/2006/relationships/tags" Target="../tags/tag285.xml"/><Relationship Id="rId12" Type="http://schemas.openxmlformats.org/officeDocument/2006/relationships/image" Target="../media/image24.svg"/><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image" Target="../media/image23.png"/><Relationship Id="rId5" Type="http://schemas.openxmlformats.org/officeDocument/2006/relationships/tags" Target="../tags/tag283.xml"/><Relationship Id="rId15" Type="http://schemas.openxmlformats.org/officeDocument/2006/relationships/image" Target="../media/image20.png"/><Relationship Id="rId10" Type="http://schemas.openxmlformats.org/officeDocument/2006/relationships/image" Target="../media/image19.png"/><Relationship Id="rId4" Type="http://schemas.openxmlformats.org/officeDocument/2006/relationships/tags" Target="../tags/tag282.xml"/><Relationship Id="rId9" Type="http://schemas.openxmlformats.org/officeDocument/2006/relationships/slideLayout" Target="../slideLayouts/slideLayout6.xml"/><Relationship Id="rId14" Type="http://schemas.openxmlformats.org/officeDocument/2006/relationships/image" Target="../media/image26.sv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95.xml"/><Relationship Id="rId1" Type="http://schemas.openxmlformats.org/officeDocument/2006/relationships/tags" Target="../tags/tag394.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97.xml"/><Relationship Id="rId1" Type="http://schemas.openxmlformats.org/officeDocument/2006/relationships/tags" Target="../tags/tag396.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399.xml"/><Relationship Id="rId1" Type="http://schemas.openxmlformats.org/officeDocument/2006/relationships/tags" Target="../tags/tag398.xml"/><Relationship Id="rId4" Type="http://schemas.openxmlformats.org/officeDocument/2006/relationships/image" Target="../media/image53.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01.xml"/><Relationship Id="rId1" Type="http://schemas.openxmlformats.org/officeDocument/2006/relationships/tags" Target="../tags/tag400.xml"/><Relationship Id="rId4" Type="http://schemas.openxmlformats.org/officeDocument/2006/relationships/image" Target="../media/image53.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03.xml"/><Relationship Id="rId1" Type="http://schemas.openxmlformats.org/officeDocument/2006/relationships/tags" Target="../tags/tag40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05.xml"/><Relationship Id="rId1" Type="http://schemas.openxmlformats.org/officeDocument/2006/relationships/tags" Target="../tags/tag404.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7.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07.xml"/><Relationship Id="rId1" Type="http://schemas.openxmlformats.org/officeDocument/2006/relationships/tags" Target="../tags/tag406.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8" Type="http://schemas.openxmlformats.org/officeDocument/2006/relationships/tags" Target="../tags/tag294.xml"/><Relationship Id="rId13" Type="http://schemas.openxmlformats.org/officeDocument/2006/relationships/image" Target="../media/image24.svg"/><Relationship Id="rId3" Type="http://schemas.openxmlformats.org/officeDocument/2006/relationships/tags" Target="../tags/tag289.xml"/><Relationship Id="rId7" Type="http://schemas.openxmlformats.org/officeDocument/2006/relationships/tags" Target="../tags/tag293.xml"/><Relationship Id="rId12" Type="http://schemas.openxmlformats.org/officeDocument/2006/relationships/image" Target="../media/image23.png"/><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tags" Target="../tags/tag292.xml"/><Relationship Id="rId11" Type="http://schemas.openxmlformats.org/officeDocument/2006/relationships/image" Target="../media/image19.png"/><Relationship Id="rId5" Type="http://schemas.openxmlformats.org/officeDocument/2006/relationships/tags" Target="../tags/tag291.xml"/><Relationship Id="rId10" Type="http://schemas.openxmlformats.org/officeDocument/2006/relationships/slideLayout" Target="../slideLayouts/slideLayout6.xml"/><Relationship Id="rId4" Type="http://schemas.openxmlformats.org/officeDocument/2006/relationships/tags" Target="../tags/tag290.xml"/><Relationship Id="rId9" Type="http://schemas.openxmlformats.org/officeDocument/2006/relationships/tags" Target="../tags/tag295.xml"/><Relationship Id="rId14"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09.xml"/><Relationship Id="rId1" Type="http://schemas.openxmlformats.org/officeDocument/2006/relationships/tags" Target="../tags/tag408.xml"/></Relationships>
</file>

<file path=ppt/slides/_rels/slide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image" Target="../media/image22.svg"/><Relationship Id="rId3" Type="http://schemas.openxmlformats.org/officeDocument/2006/relationships/tags" Target="../tags/tag298.xml"/><Relationship Id="rId7" Type="http://schemas.openxmlformats.org/officeDocument/2006/relationships/tags" Target="../tags/tag302.xml"/><Relationship Id="rId12" Type="http://schemas.openxmlformats.org/officeDocument/2006/relationships/image" Target="../media/image21.png"/><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image" Target="../media/image20.png"/><Relationship Id="rId5" Type="http://schemas.openxmlformats.org/officeDocument/2006/relationships/tags" Target="../tags/tag300.xml"/><Relationship Id="rId15" Type="http://schemas.openxmlformats.org/officeDocument/2006/relationships/image" Target="../media/image28.svg"/><Relationship Id="rId10" Type="http://schemas.openxmlformats.org/officeDocument/2006/relationships/image" Target="../media/image19.png"/><Relationship Id="rId4" Type="http://schemas.openxmlformats.org/officeDocument/2006/relationships/tags" Target="../tags/tag299.xml"/><Relationship Id="rId9" Type="http://schemas.openxmlformats.org/officeDocument/2006/relationships/slideLayout" Target="../slideLayouts/slideLayout6.xml"/><Relationship Id="rId14" Type="http://schemas.openxmlformats.org/officeDocument/2006/relationships/image" Target="../media/image27.png"/></Relationships>
</file>

<file path=ppt/slides/_rels/slide8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tags" Target="../tags/tag417.xml"/><Relationship Id="rId13" Type="http://schemas.openxmlformats.org/officeDocument/2006/relationships/image" Target="../media/image67.png"/><Relationship Id="rId3" Type="http://schemas.openxmlformats.org/officeDocument/2006/relationships/tags" Target="../tags/tag412.xml"/><Relationship Id="rId7" Type="http://schemas.openxmlformats.org/officeDocument/2006/relationships/tags" Target="../tags/tag416.xml"/><Relationship Id="rId12" Type="http://schemas.openxmlformats.org/officeDocument/2006/relationships/slideLayout" Target="../slideLayouts/slideLayout7.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tags" Target="../tags/tag415.xml"/><Relationship Id="rId11" Type="http://schemas.openxmlformats.org/officeDocument/2006/relationships/tags" Target="../tags/tag420.xml"/><Relationship Id="rId5" Type="http://schemas.openxmlformats.org/officeDocument/2006/relationships/tags" Target="../tags/tag414.xml"/><Relationship Id="rId15" Type="http://schemas.openxmlformats.org/officeDocument/2006/relationships/image" Target="../media/image69.jpeg"/><Relationship Id="rId10" Type="http://schemas.openxmlformats.org/officeDocument/2006/relationships/tags" Target="../tags/tag419.xml"/><Relationship Id="rId4" Type="http://schemas.openxmlformats.org/officeDocument/2006/relationships/tags" Target="../tags/tag413.xml"/><Relationship Id="rId9" Type="http://schemas.openxmlformats.org/officeDocument/2006/relationships/tags" Target="../tags/tag418.xml"/><Relationship Id="rId14" Type="http://schemas.openxmlformats.org/officeDocument/2006/relationships/image" Target="../media/image68.svg"/></Relationships>
</file>

<file path=ppt/slides/_rels/slide8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05.xml"/><Relationship Id="rId1" Type="http://schemas.openxmlformats.org/officeDocument/2006/relationships/tags" Target="../tags/tag304.xml"/><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77596" cy="315663"/>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主讲人：李小杭</a:t>
              </a: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en-US" altLang="zh-CN" sz="3200" b="1" dirty="0">
                    <a:solidFill>
                      <a:schemeClr val="bg1"/>
                    </a:solidFill>
                    <a:latin typeface="微软雅黑" panose="020B0503020204020204" charset="-122"/>
                    <a:ea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rPr>
                  <a:t>保险基础与实务</a:t>
                </a:r>
                <a:r>
                  <a:rPr lang="en-US" altLang="zh-CN" sz="3200" b="1" dirty="0">
                    <a:solidFill>
                      <a:schemeClr val="bg1"/>
                    </a:solidFill>
                    <a:latin typeface="微软雅黑" panose="020B0503020204020204" charset="-122"/>
                    <a:ea typeface="微软雅黑" panose="020B0503020204020204" charset="-122"/>
                  </a:rPr>
                  <a:t>》</a:t>
                </a:r>
                <a:endParaRPr lang="zh-CN" altLang="en-US" sz="3200" b="1" dirty="0">
                  <a:solidFill>
                    <a:schemeClr val="bg1"/>
                  </a:solidFill>
                  <a:latin typeface="微软雅黑" panose="020B0503020204020204" charset="-122"/>
                  <a:ea typeface="微软雅黑" panose="020B0503020204020204" charset="-122"/>
                </a:endParaRP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1102781" y="1118868"/>
            <a:ext cx="10443885" cy="1323439"/>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项目二：保险合同初探</a:t>
            </a:r>
            <a:endParaRPr lang="zh-CN" sz="8000" b="1" dirty="0">
              <a:solidFill>
                <a:srgbClr val="37609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27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（六）</a:t>
            </a:r>
            <a:r>
              <a:rPr lang="zh-CN" altLang="en-US" sz="2400" b="1" dirty="0">
                <a:solidFill>
                  <a:schemeClr val="accent4">
                    <a:lumMod val="75000"/>
                  </a:schemeClr>
                </a:solidFill>
                <a:sym typeface="+mn-ea"/>
              </a:rPr>
              <a:t>继续性</a:t>
            </a:r>
            <a:endParaRPr lang="en-US" altLang="zh-CN" sz="2400" b="1" dirty="0">
              <a:solidFill>
                <a:schemeClr val="accent4">
                  <a:lumMod val="75000"/>
                </a:schemeClr>
              </a:solidFill>
            </a:endParaRPr>
          </a:p>
          <a:p>
            <a:pPr marL="0" indent="0">
              <a:lnSpc>
                <a:spcPct val="150000"/>
              </a:lnSpc>
              <a:buNone/>
            </a:pPr>
            <a:r>
              <a:rPr lang="zh-CN" altLang="en-US" sz="2400" dirty="0"/>
              <a:t>　　</a:t>
            </a:r>
            <a:r>
              <a:rPr lang="zh-CN" altLang="en-US" sz="2400" dirty="0">
                <a:sym typeface="+mn-ea"/>
              </a:rPr>
              <a:t>继续性合同是指合同内容并非一次给付即可完结，而是继续地实现的合同。</a:t>
            </a:r>
            <a:endParaRPr lang="en-US" altLang="zh-CN" sz="2400" dirty="0">
              <a:sym typeface="+mn-ea"/>
            </a:endParaRPr>
          </a:p>
          <a:p>
            <a:pPr marL="0" indent="0">
              <a:lnSpc>
                <a:spcPct val="150000"/>
              </a:lnSpc>
              <a:buNone/>
            </a:pPr>
            <a:r>
              <a:rPr lang="zh-CN" altLang="en-US" sz="2400" dirty="0">
                <a:sym typeface="+mn-ea"/>
              </a:rPr>
              <a:t>　　绝大多数保险合同的内容都并非一次给付即可完结，保险人的</a:t>
            </a:r>
            <a:r>
              <a:rPr lang="zh-CN" altLang="en-US" sz="2400" b="1" dirty="0">
                <a:solidFill>
                  <a:srgbClr val="C00000"/>
                </a:solidFill>
                <a:sym typeface="+mn-ea"/>
              </a:rPr>
              <a:t>风险保障期间往往要持续一定的时日</a:t>
            </a:r>
            <a:r>
              <a:rPr lang="zh-CN" altLang="en-US" sz="2400" dirty="0">
                <a:sym typeface="+mn-ea"/>
              </a:rPr>
              <a:t>。</a:t>
            </a:r>
            <a:endParaRPr lang="zh-CN" altLang="en-US" sz="2400" dirty="0"/>
          </a:p>
        </p:txBody>
      </p:sp>
      <p:pic>
        <p:nvPicPr>
          <p:cNvPr id="3" name="http://photo-static-api.fotomore.com/creative/vcg/veer/400/new/VCG41N687041946.jpg?uid=386&amp;timestamp=1712821286&amp;sign=9b9298ab466bc0ca349a519be39e45c9" descr="templates\picture_hover\&amp;pky280_sjzg_VCG41N687041946&amp;"/>
          <p:cNvPicPr>
            <a:picLocks noChangeAspect="1"/>
          </p:cNvPicPr>
          <p:nvPr/>
        </p:nvPicPr>
        <p:blipFill>
          <a:blip r:embed="rId4"/>
          <a:stretch>
            <a:fillRect/>
          </a:stretch>
        </p:blipFill>
        <p:spPr>
          <a:xfrm>
            <a:off x="6857398" y="3988435"/>
            <a:ext cx="4951095" cy="28695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53CD405-23F1-6C6D-2C49-CFDA772D6371}"/>
              </a:ext>
            </a:extLst>
          </p:cNvPr>
          <p:cNvGrpSpPr/>
          <p:nvPr/>
        </p:nvGrpSpPr>
        <p:grpSpPr>
          <a:xfrm>
            <a:off x="1397226" y="3467300"/>
            <a:ext cx="3044572" cy="2979396"/>
            <a:chOff x="1397226" y="3467300"/>
            <a:chExt cx="3044572" cy="2979396"/>
          </a:xfrm>
        </p:grpSpPr>
        <p:sp>
          <p:nvSpPr>
            <p:cNvPr id="28" name="任意多边形: 形状 27"/>
            <p:cNvSpPr/>
            <p:nvPr>
              <p:custDataLst>
                <p:tags r:id="rId8"/>
              </p:custDataLst>
            </p:nvPr>
          </p:nvSpPr>
          <p:spPr>
            <a:xfrm>
              <a:off x="1729649" y="3467300"/>
              <a:ext cx="2583180" cy="1909445"/>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lstStyle/>
            <a:p>
              <a:pPr algn="ctr">
                <a:lnSpc>
                  <a:spcPct val="130000"/>
                </a:lnSpc>
              </a:pPr>
              <a:r>
                <a:rPr lang="zh-CN" altLang="en-US" sz="2200" b="1" dirty="0">
                  <a:sym typeface="+mn-ea"/>
                </a:rPr>
                <a:t>保险合同的技术性</a:t>
              </a:r>
              <a:endParaRPr lang="zh-CN" altLang="en-US" sz="2200" b="1" dirty="0">
                <a:solidFill>
                  <a:srgbClr val="FFFFFF"/>
                </a:solidFill>
                <a:latin typeface="+mn-ea"/>
                <a:cs typeface="+mn-ea"/>
                <a:sym typeface="+mn-ea"/>
              </a:endParaRPr>
            </a:p>
          </p:txBody>
        </p:sp>
        <p:sp>
          <p:nvSpPr>
            <p:cNvPr id="5" name="文本框 4">
              <a:extLst>
                <a:ext uri="{FF2B5EF4-FFF2-40B4-BE49-F238E27FC236}">
                  <a16:creationId xmlns:a16="http://schemas.microsoft.com/office/drawing/2014/main" id="{B8B19130-B66E-B6F5-CC27-3DBAB580B428}"/>
                </a:ext>
              </a:extLst>
            </p:cNvPr>
            <p:cNvSpPr txBox="1"/>
            <p:nvPr/>
          </p:nvSpPr>
          <p:spPr>
            <a:xfrm>
              <a:off x="1397226" y="5492589"/>
              <a:ext cx="3044572" cy="954107"/>
            </a:xfrm>
            <a:prstGeom prst="rect">
              <a:avLst/>
            </a:prstGeom>
            <a:noFill/>
          </p:spPr>
          <p:txBody>
            <a:bodyPr wrap="square">
              <a:spAutoFit/>
            </a:bodyPr>
            <a:lstStyle/>
            <a:p>
              <a:r>
                <a:rPr lang="zh-CN" altLang="zh-CN" sz="1400" dirty="0">
                  <a:solidFill>
                    <a:srgbClr val="0070C0"/>
                  </a:solidFill>
                  <a:effectLst/>
                  <a:ea typeface="宋体" panose="02010600030101010101" pitchFamily="2" charset="-122"/>
                  <a:cs typeface="宋体" panose="02010600030101010101" pitchFamily="2" charset="-122"/>
                </a:rPr>
                <a:t>保险业的经营须以合理的计算为基础，极为专业性和技术化，普通消费者对如此事项并不熟知，更无法自己拟订合同内容。</a:t>
              </a:r>
              <a:endParaRPr lang="zh-CN" altLang="en-US" sz="1400" dirty="0">
                <a:solidFill>
                  <a:srgbClr val="0070C0"/>
                </a:solidFill>
              </a:endParaRPr>
            </a:p>
          </p:txBody>
        </p:sp>
      </p:grpSp>
      <p:grpSp>
        <p:nvGrpSpPr>
          <p:cNvPr id="11" name="组合 10">
            <a:extLst>
              <a:ext uri="{FF2B5EF4-FFF2-40B4-BE49-F238E27FC236}">
                <a16:creationId xmlns:a16="http://schemas.microsoft.com/office/drawing/2014/main" id="{9BC0885A-AA79-90F2-A798-822B5F95053C}"/>
              </a:ext>
            </a:extLst>
          </p:cNvPr>
          <p:cNvGrpSpPr/>
          <p:nvPr/>
        </p:nvGrpSpPr>
        <p:grpSpPr>
          <a:xfrm>
            <a:off x="4616030" y="3438725"/>
            <a:ext cx="3296353" cy="3173747"/>
            <a:chOff x="4616030" y="3438725"/>
            <a:chExt cx="3296353" cy="3173747"/>
          </a:xfrm>
        </p:grpSpPr>
        <p:sp>
          <p:nvSpPr>
            <p:cNvPr id="2" name="任意多边形: 形状 21"/>
            <p:cNvSpPr/>
            <p:nvPr>
              <p:custDataLst>
                <p:tags r:id="rId7"/>
              </p:custDataLst>
            </p:nvPr>
          </p:nvSpPr>
          <p:spPr>
            <a:xfrm>
              <a:off x="4983389" y="3438725"/>
              <a:ext cx="2583180" cy="1909445"/>
            </a:xfrm>
            <a:custGeom>
              <a:avLst/>
              <a:gdLst>
                <a:gd name="connsiteX0" fmla="*/ 225746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746 w 2591435"/>
                <a:gd name="connsiteY8" fmla="*/ 3241675 h 3241675"/>
                <a:gd name="connsiteX9" fmla="*/ 0 w 2591435"/>
                <a:gd name="connsiteY9" fmla="*/ 3016531 h 3241675"/>
                <a:gd name="connsiteX10" fmla="*/ 0 w 2591435"/>
                <a:gd name="connsiteY10" fmla="*/ 225144 h 3241675"/>
                <a:gd name="connsiteX11" fmla="*/ 225746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746" y="0"/>
                  </a:moveTo>
                  <a:lnTo>
                    <a:pt x="2266759" y="0"/>
                  </a:lnTo>
                  <a:cubicBezTo>
                    <a:pt x="2391583" y="0"/>
                    <a:pt x="2491841" y="100950"/>
                    <a:pt x="2491841" y="225144"/>
                  </a:cubicBezTo>
                  <a:lnTo>
                    <a:pt x="2491841" y="1526862"/>
                  </a:lnTo>
                  <a:lnTo>
                    <a:pt x="2591435" y="1621170"/>
                  </a:lnTo>
                  <a:lnTo>
                    <a:pt x="2491841" y="1714814"/>
                  </a:lnTo>
                  <a:lnTo>
                    <a:pt x="2491841" y="3016531"/>
                  </a:lnTo>
                  <a:cubicBezTo>
                    <a:pt x="2491841" y="3140726"/>
                    <a:pt x="2391583" y="3241675"/>
                    <a:pt x="2266759" y="3241675"/>
                  </a:cubicBezTo>
                  <a:lnTo>
                    <a:pt x="225746" y="3241675"/>
                  </a:lnTo>
                  <a:cubicBezTo>
                    <a:pt x="100922" y="3241675"/>
                    <a:pt x="0" y="3140726"/>
                    <a:pt x="0" y="3016531"/>
                  </a:cubicBezTo>
                  <a:lnTo>
                    <a:pt x="0" y="225144"/>
                  </a:lnTo>
                  <a:cubicBezTo>
                    <a:pt x="0" y="100950"/>
                    <a:pt x="100922" y="0"/>
                    <a:pt x="225746" y="0"/>
                  </a:cubicBezTo>
                  <a:close/>
                </a:path>
              </a:pathLst>
            </a:custGeom>
            <a:gradFill>
              <a:gsLst>
                <a:gs pos="0">
                  <a:schemeClr val="accent2"/>
                </a:gs>
                <a:gs pos="100000">
                  <a:schemeClr val="accent2">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39" bIns="923290" numCol="1" spcCol="0" rtlCol="0" fromWordArt="0" anchor="ctr" anchorCtr="0" forceAA="0" compatLnSpc="1">
              <a:noAutofit/>
            </a:bodyPr>
            <a:lstStyle/>
            <a:p>
              <a:pPr algn="ctr">
                <a:lnSpc>
                  <a:spcPct val="130000"/>
                </a:lnSpc>
              </a:pPr>
              <a:r>
                <a:rPr lang="zh-CN" altLang="en-US" sz="2200" b="1" dirty="0">
                  <a:sym typeface="+mn-ea"/>
                </a:rPr>
                <a:t>保险业务运作的团体性</a:t>
              </a:r>
              <a:endParaRPr lang="zh-CN" altLang="en-US" sz="2200" b="1" dirty="0">
                <a:solidFill>
                  <a:srgbClr val="FFFFFF"/>
                </a:solidFill>
                <a:latin typeface="+mn-ea"/>
                <a:cs typeface="+mn-ea"/>
                <a:sym typeface="+mn-ea"/>
              </a:endParaRPr>
            </a:p>
          </p:txBody>
        </p:sp>
        <p:sp>
          <p:nvSpPr>
            <p:cNvPr id="7" name="文本框 6">
              <a:extLst>
                <a:ext uri="{FF2B5EF4-FFF2-40B4-BE49-F238E27FC236}">
                  <a16:creationId xmlns:a16="http://schemas.microsoft.com/office/drawing/2014/main" id="{C89BF265-6F25-3824-7B9F-E43EFA765EEE}"/>
                </a:ext>
              </a:extLst>
            </p:cNvPr>
            <p:cNvSpPr txBox="1"/>
            <p:nvPr/>
          </p:nvSpPr>
          <p:spPr>
            <a:xfrm>
              <a:off x="4616030" y="5442921"/>
              <a:ext cx="3296353" cy="1169551"/>
            </a:xfrm>
            <a:prstGeom prst="rect">
              <a:avLst/>
            </a:prstGeom>
            <a:noFill/>
          </p:spPr>
          <p:txBody>
            <a:bodyPr wrap="square">
              <a:spAutoFit/>
            </a:bodyPr>
            <a:lstStyle/>
            <a:p>
              <a:r>
                <a:rPr lang="en-US" altLang="zh-CN" sz="1400" dirty="0" err="1">
                  <a:solidFill>
                    <a:srgbClr val="0070C0"/>
                  </a:solidFill>
                  <a:ea typeface="宋体" panose="02010600030101010101" pitchFamily="2" charset="-122"/>
                </a:rPr>
                <a:t>实质上</a:t>
              </a:r>
              <a:r>
                <a:rPr lang="zh-CN" altLang="en-US" sz="1400" dirty="0">
                  <a:solidFill>
                    <a:srgbClr val="0070C0"/>
                  </a:solidFill>
                  <a:ea typeface="宋体" panose="02010600030101010101" pitchFamily="2" charset="-122"/>
                </a:rPr>
                <a:t>，</a:t>
              </a:r>
              <a:r>
                <a:rPr lang="en-US" altLang="zh-CN" sz="1400" dirty="0" err="1">
                  <a:solidFill>
                    <a:srgbClr val="0070C0"/>
                  </a:solidFill>
                  <a:ea typeface="宋体" panose="02010600030101010101" pitchFamily="2" charset="-122"/>
                </a:rPr>
                <a:t>投保人是借由保险合同的订立加入保险人所组织的风险共同体</a:t>
              </a:r>
              <a:r>
                <a:rPr lang="en-US" altLang="zh-CN" sz="1400" dirty="0">
                  <a:solidFill>
                    <a:srgbClr val="0070C0"/>
                  </a:solidFill>
                  <a:ea typeface="宋体" panose="02010600030101010101" pitchFamily="2" charset="-122"/>
                </a:rPr>
                <a:t>，</a:t>
              </a:r>
              <a:r>
                <a:rPr lang="zh-CN" altLang="en-US" sz="1400" dirty="0">
                  <a:solidFill>
                    <a:srgbClr val="0070C0"/>
                  </a:solidFill>
                  <a:ea typeface="宋体" panose="02010600030101010101" pitchFamily="2" charset="-122"/>
                </a:rPr>
                <a:t>因此</a:t>
              </a:r>
              <a:r>
                <a:rPr lang="en-US" altLang="zh-CN" sz="1400" dirty="0" err="1">
                  <a:solidFill>
                    <a:srgbClr val="0070C0"/>
                  </a:solidFill>
                  <a:ea typeface="宋体" panose="02010600030101010101" pitchFamily="2" charset="-122"/>
                </a:rPr>
                <a:t>保险人在与面临相同或类似风险的投保人订立保险合同时，就必须保持标准的一致性，如此才对各方公平</a:t>
              </a:r>
              <a:r>
                <a:rPr lang="en-US" altLang="zh-CN" sz="1400" dirty="0">
                  <a:solidFill>
                    <a:srgbClr val="0070C0"/>
                  </a:solidFill>
                  <a:ea typeface="宋体" panose="02010600030101010101" pitchFamily="2" charset="-122"/>
                </a:rPr>
                <a:t>。</a:t>
              </a:r>
              <a:endParaRPr lang="zh-CN" altLang="en-US" sz="1400" dirty="0">
                <a:solidFill>
                  <a:srgbClr val="0070C0"/>
                </a:solidFill>
                <a:ea typeface="宋体" panose="02010600030101010101" pitchFamily="2" charset="-122"/>
              </a:endParaRPr>
            </a:p>
          </p:txBody>
        </p:sp>
      </p:grpSp>
      <p:grpSp>
        <p:nvGrpSpPr>
          <p:cNvPr id="12" name="组合 11">
            <a:extLst>
              <a:ext uri="{FF2B5EF4-FFF2-40B4-BE49-F238E27FC236}">
                <a16:creationId xmlns:a16="http://schemas.microsoft.com/office/drawing/2014/main" id="{DE002A4A-C8AF-63DC-2B09-CD087C5E4E98}"/>
              </a:ext>
            </a:extLst>
          </p:cNvPr>
          <p:cNvGrpSpPr/>
          <p:nvPr/>
        </p:nvGrpSpPr>
        <p:grpSpPr>
          <a:xfrm>
            <a:off x="7972424" y="3438725"/>
            <a:ext cx="3143727" cy="3173747"/>
            <a:chOff x="7972424" y="3438725"/>
            <a:chExt cx="3143727" cy="3173747"/>
          </a:xfrm>
        </p:grpSpPr>
        <p:sp>
          <p:nvSpPr>
            <p:cNvPr id="19" name="任意多边形: 形状 18"/>
            <p:cNvSpPr/>
            <p:nvPr>
              <p:custDataLst>
                <p:tags r:id="rId6"/>
              </p:custDataLst>
            </p:nvPr>
          </p:nvSpPr>
          <p:spPr>
            <a:xfrm>
              <a:off x="8237129" y="3438725"/>
              <a:ext cx="2583180" cy="1909445"/>
            </a:xfrm>
            <a:custGeom>
              <a:avLst/>
              <a:gdLst>
                <a:gd name="connsiteX0" fmla="*/ 225083 w 2591435"/>
                <a:gd name="connsiteY0" fmla="*/ 0 h 3241675"/>
                <a:gd name="connsiteX1" fmla="*/ 2266759 w 2591435"/>
                <a:gd name="connsiteY1" fmla="*/ 0 h 3241675"/>
                <a:gd name="connsiteX2" fmla="*/ 2491841 w 2591435"/>
                <a:gd name="connsiteY2" fmla="*/ 225144 h 3241675"/>
                <a:gd name="connsiteX3" fmla="*/ 2491841 w 2591435"/>
                <a:gd name="connsiteY3" fmla="*/ 1526862 h 3241675"/>
                <a:gd name="connsiteX4" fmla="*/ 2591435 w 2591435"/>
                <a:gd name="connsiteY4" fmla="*/ 1621170 h 3241675"/>
                <a:gd name="connsiteX5" fmla="*/ 2491841 w 2591435"/>
                <a:gd name="connsiteY5" fmla="*/ 1714814 h 3241675"/>
                <a:gd name="connsiteX6" fmla="*/ 2491841 w 2591435"/>
                <a:gd name="connsiteY6" fmla="*/ 3016531 h 3241675"/>
                <a:gd name="connsiteX7" fmla="*/ 2266759 w 2591435"/>
                <a:gd name="connsiteY7" fmla="*/ 3241675 h 3241675"/>
                <a:gd name="connsiteX8" fmla="*/ 225083 w 2591435"/>
                <a:gd name="connsiteY8" fmla="*/ 3241675 h 3241675"/>
                <a:gd name="connsiteX9" fmla="*/ 0 w 2591435"/>
                <a:gd name="connsiteY9" fmla="*/ 3016531 h 3241675"/>
                <a:gd name="connsiteX10" fmla="*/ 0 w 2591435"/>
                <a:gd name="connsiteY10" fmla="*/ 225144 h 3241675"/>
                <a:gd name="connsiteX11" fmla="*/ 225083 w 2591435"/>
                <a:gd name="connsiteY11" fmla="*/ 0 h 32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1435" h="3241675">
                  <a:moveTo>
                    <a:pt x="225083" y="0"/>
                  </a:moveTo>
                  <a:lnTo>
                    <a:pt x="2266759" y="0"/>
                  </a:lnTo>
                  <a:cubicBezTo>
                    <a:pt x="2390919" y="0"/>
                    <a:pt x="2491841" y="100950"/>
                    <a:pt x="2491841" y="225144"/>
                  </a:cubicBezTo>
                  <a:lnTo>
                    <a:pt x="2491841" y="1526862"/>
                  </a:lnTo>
                  <a:lnTo>
                    <a:pt x="2591435" y="1621170"/>
                  </a:lnTo>
                  <a:lnTo>
                    <a:pt x="2491841" y="1714814"/>
                  </a:lnTo>
                  <a:lnTo>
                    <a:pt x="2491841" y="3016531"/>
                  </a:lnTo>
                  <a:cubicBezTo>
                    <a:pt x="2491841" y="3140726"/>
                    <a:pt x="2390919" y="3241675"/>
                    <a:pt x="2266759" y="3241675"/>
                  </a:cubicBezTo>
                  <a:lnTo>
                    <a:pt x="225083" y="3241675"/>
                  </a:lnTo>
                  <a:cubicBezTo>
                    <a:pt x="100922" y="3241675"/>
                    <a:pt x="0" y="3140726"/>
                    <a:pt x="0" y="3016531"/>
                  </a:cubicBezTo>
                  <a:lnTo>
                    <a:pt x="0" y="225144"/>
                  </a:lnTo>
                  <a:cubicBezTo>
                    <a:pt x="0" y="100950"/>
                    <a:pt x="100922" y="0"/>
                    <a:pt x="225083"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24180" tIns="471170" rIns="523240" bIns="923290" numCol="1" spcCol="0" rtlCol="0" fromWordArt="0" anchor="ctr" anchorCtr="0" forceAA="0" compatLnSpc="1">
              <a:noAutofit/>
            </a:bodyPr>
            <a:lstStyle/>
            <a:p>
              <a:pPr algn="ctr">
                <a:lnSpc>
                  <a:spcPct val="130000"/>
                </a:lnSpc>
              </a:pPr>
              <a:r>
                <a:rPr lang="zh-CN" altLang="en-US" sz="2200" b="1" dirty="0">
                  <a:sym typeface="+mn-ea"/>
                </a:rPr>
                <a:t>交易成本控制的需要</a:t>
              </a:r>
              <a:endParaRPr lang="zh-CN" altLang="en-US" sz="2200" b="1" dirty="0">
                <a:solidFill>
                  <a:srgbClr val="FFFFFF"/>
                </a:solidFill>
                <a:latin typeface="+mn-ea"/>
                <a:cs typeface="+mn-ea"/>
                <a:sym typeface="+mn-ea"/>
              </a:endParaRPr>
            </a:p>
          </p:txBody>
        </p:sp>
        <p:sp>
          <p:nvSpPr>
            <p:cNvPr id="9" name="文本框 8">
              <a:extLst>
                <a:ext uri="{FF2B5EF4-FFF2-40B4-BE49-F238E27FC236}">
                  <a16:creationId xmlns:a16="http://schemas.microsoft.com/office/drawing/2014/main" id="{FD5D3948-B800-E7C3-A340-0DFE9C6C8A27}"/>
                </a:ext>
              </a:extLst>
            </p:cNvPr>
            <p:cNvSpPr txBox="1"/>
            <p:nvPr/>
          </p:nvSpPr>
          <p:spPr>
            <a:xfrm>
              <a:off x="7972424" y="5442921"/>
              <a:ext cx="3143727" cy="1169551"/>
            </a:xfrm>
            <a:prstGeom prst="rect">
              <a:avLst/>
            </a:prstGeom>
            <a:noFill/>
          </p:spPr>
          <p:txBody>
            <a:bodyPr wrap="square">
              <a:spAutoFit/>
            </a:bodyPr>
            <a:lstStyle/>
            <a:p>
              <a:pPr indent="266700"/>
              <a:r>
                <a:rPr lang="en-US" altLang="zh-CN" sz="1400" dirty="0">
                  <a:solidFill>
                    <a:srgbClr val="0070C0"/>
                  </a:solidFill>
                  <a:ea typeface="宋体" panose="02010600030101010101" pitchFamily="2" charset="-122"/>
                </a:rPr>
                <a:t>随着保险业务的发展，保险人签发的同一险种保单成千上万，如果每次缔约均要与投保人进行充分协商，既低效又高成本。因此，绝大多数保险合同都是附和合同。</a:t>
              </a:r>
              <a:endParaRPr lang="zh-CN" altLang="zh-CN" sz="1400" dirty="0">
                <a:solidFill>
                  <a:srgbClr val="0070C0"/>
                </a:solidFill>
                <a:ea typeface="宋体" panose="02010600030101010101" pitchFamily="2" charset="-122"/>
              </a:endParaRPr>
            </a:p>
          </p:txBody>
        </p:sp>
      </p:grpSp>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（七）</a:t>
            </a:r>
            <a:r>
              <a:rPr lang="zh-CN" altLang="en-US" sz="2400" b="1" dirty="0">
                <a:solidFill>
                  <a:schemeClr val="accent4">
                    <a:lumMod val="75000"/>
                  </a:schemeClr>
                </a:solidFill>
                <a:sym typeface="+mn-ea"/>
              </a:rPr>
              <a:t>附和性</a:t>
            </a:r>
            <a:endParaRPr lang="en-US" altLang="zh-CN" sz="2400" b="1" dirty="0">
              <a:solidFill>
                <a:schemeClr val="accent4">
                  <a:lumMod val="75000"/>
                </a:schemeClr>
              </a:solidFill>
            </a:endParaRPr>
          </a:p>
          <a:p>
            <a:pPr marL="0" indent="0">
              <a:buNone/>
            </a:pPr>
            <a:r>
              <a:rPr lang="zh-CN" altLang="en-US" sz="2400" dirty="0"/>
              <a:t>　　</a:t>
            </a:r>
            <a:r>
              <a:rPr lang="zh-CN" altLang="en-US" sz="2400" dirty="0">
                <a:sym typeface="+mn-ea"/>
              </a:rPr>
              <a:t>保险合同，一般由</a:t>
            </a:r>
            <a:r>
              <a:rPr lang="zh-CN" altLang="en-US" sz="2400" b="1" dirty="0">
                <a:solidFill>
                  <a:srgbClr val="C00000"/>
                </a:solidFill>
                <a:sym typeface="+mn-ea"/>
              </a:rPr>
              <a:t>保险人</a:t>
            </a:r>
            <a:r>
              <a:rPr lang="zh-CN" altLang="en-US" sz="2400" dirty="0">
                <a:sym typeface="+mn-ea"/>
              </a:rPr>
              <a:t>一方</a:t>
            </a:r>
            <a:r>
              <a:rPr lang="zh-CN" altLang="en-US" sz="2400" b="1" dirty="0">
                <a:solidFill>
                  <a:srgbClr val="C00000"/>
                </a:solidFill>
                <a:sym typeface="+mn-ea"/>
              </a:rPr>
              <a:t>预先拟订</a:t>
            </a:r>
            <a:r>
              <a:rPr lang="zh-CN" altLang="en-US" sz="2400" dirty="0">
                <a:sym typeface="+mn-ea"/>
              </a:rPr>
              <a:t>保险合同的具体内容，</a:t>
            </a:r>
            <a:r>
              <a:rPr lang="zh-CN" altLang="en-US" sz="2400" b="1" dirty="0">
                <a:solidFill>
                  <a:srgbClr val="C00000"/>
                </a:solidFill>
                <a:sym typeface="+mn-ea"/>
              </a:rPr>
              <a:t>投保人只能</a:t>
            </a:r>
            <a:r>
              <a:rPr lang="zh-CN" altLang="en-US" sz="2400" dirty="0">
                <a:sym typeface="+mn-ea"/>
              </a:rPr>
              <a:t>就合同内容</a:t>
            </a:r>
            <a:r>
              <a:rPr lang="zh-CN" altLang="en-US" sz="2400" b="1" dirty="0">
                <a:solidFill>
                  <a:srgbClr val="C00000"/>
                </a:solidFill>
                <a:sym typeface="+mn-ea"/>
              </a:rPr>
              <a:t>整体做同意与否</a:t>
            </a:r>
            <a:r>
              <a:rPr lang="zh-CN" altLang="en-US" sz="2400" dirty="0">
                <a:sym typeface="+mn-ea"/>
              </a:rPr>
              <a:t>的意思表示，而往往没有修改某项条款的权利。保险合同的附和性主要由三方面因素决定：</a:t>
            </a:r>
            <a:endParaRPr lang="en-US" altLang="zh-CN" sz="2400" dirty="0"/>
          </a:p>
          <a:p>
            <a:pPr marL="0" indent="0">
              <a:buNone/>
            </a:pPr>
            <a:endParaRPr lang="zh-CN" altLang="en-US" sz="2400" dirty="0"/>
          </a:p>
        </p:txBody>
      </p:sp>
      <p:sp>
        <p:nvSpPr>
          <p:cNvPr id="3" name="序号"/>
          <p:cNvSpPr/>
          <p:nvPr>
            <p:custDataLst>
              <p:tags r:id="rId3"/>
            </p:custDataLst>
          </p:nvPr>
        </p:nvSpPr>
        <p:spPr>
          <a:xfrm>
            <a:off x="9177260" y="4744889"/>
            <a:ext cx="701911" cy="650011"/>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lstStyle/>
          <a:p>
            <a:pPr lvl="0" algn="ctr">
              <a:spcBef>
                <a:spcPct val="0"/>
              </a:spcBef>
              <a:spcAft>
                <a:spcPct val="0"/>
              </a:spcAft>
              <a:buClrTx/>
              <a:buSzTx/>
              <a:buFontTx/>
            </a:pPr>
            <a:r>
              <a:rPr lang="en-US" sz="2800" b="1">
                <a:solidFill>
                  <a:srgbClr val="FFFFFF"/>
                </a:solidFill>
                <a:latin typeface="+mn-ea"/>
                <a:cs typeface="+mn-ea"/>
                <a:sym typeface="+mn-ea"/>
              </a:rPr>
              <a:t>03</a:t>
            </a:r>
            <a:endParaRPr lang="en-US" sz="2800" b="1" dirty="0">
              <a:solidFill>
                <a:srgbClr val="FFFFFF"/>
              </a:solidFill>
              <a:latin typeface="+mn-ea"/>
              <a:cs typeface="+mn-ea"/>
              <a:sym typeface="+mn-ea"/>
            </a:endParaRPr>
          </a:p>
        </p:txBody>
      </p:sp>
      <p:sp>
        <p:nvSpPr>
          <p:cNvPr id="39" name="序号"/>
          <p:cNvSpPr/>
          <p:nvPr>
            <p:custDataLst>
              <p:tags r:id="rId4"/>
            </p:custDataLst>
          </p:nvPr>
        </p:nvSpPr>
        <p:spPr>
          <a:xfrm>
            <a:off x="5923408" y="4744889"/>
            <a:ext cx="701911" cy="650011"/>
          </a:xfrm>
          <a:prstGeom prst="rect">
            <a:avLst/>
          </a:prstGeom>
          <a:effectLst>
            <a:outerShdw blurRad="177800" dist="76200" dir="2700000" algn="tl" rotWithShape="0">
              <a:schemeClr val="accent2">
                <a:lumMod val="75000"/>
                <a:alpha val="40000"/>
              </a:schemeClr>
            </a:outerShdw>
          </a:effectLst>
        </p:spPr>
        <p:txBody>
          <a:bodyPr wrap="none" lIns="0" tIns="0" rIns="0" bIns="0" anchor="ctr">
            <a:noAutofit/>
          </a:bodyPr>
          <a:lstStyle/>
          <a:p>
            <a:pPr lvl="0" algn="ctr">
              <a:spcBef>
                <a:spcPct val="0"/>
              </a:spcBef>
              <a:spcAft>
                <a:spcPct val="0"/>
              </a:spcAft>
              <a:buClrTx/>
              <a:buSzTx/>
              <a:buFontTx/>
            </a:pPr>
            <a:r>
              <a:rPr lang="en-US" sz="2800" b="1">
                <a:solidFill>
                  <a:srgbClr val="FFFFFF"/>
                </a:solidFill>
                <a:latin typeface="+mn-ea"/>
                <a:cs typeface="+mn-ea"/>
                <a:sym typeface="+mn-ea"/>
              </a:rPr>
              <a:t>02</a:t>
            </a:r>
            <a:endParaRPr lang="en-US" sz="2800" b="1" dirty="0">
              <a:solidFill>
                <a:srgbClr val="FFFFFF"/>
              </a:solidFill>
              <a:latin typeface="+mn-ea"/>
              <a:cs typeface="+mn-ea"/>
              <a:sym typeface="+mn-ea"/>
            </a:endParaRPr>
          </a:p>
        </p:txBody>
      </p:sp>
      <p:sp>
        <p:nvSpPr>
          <p:cNvPr id="45" name="序号"/>
          <p:cNvSpPr/>
          <p:nvPr>
            <p:custDataLst>
              <p:tags r:id="rId5"/>
            </p:custDataLst>
          </p:nvPr>
        </p:nvSpPr>
        <p:spPr>
          <a:xfrm>
            <a:off x="2669555" y="4744889"/>
            <a:ext cx="701911" cy="650011"/>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lstStyle/>
          <a:p>
            <a:pPr lvl="0" algn="ctr">
              <a:spcBef>
                <a:spcPct val="0"/>
              </a:spcBef>
              <a:spcAft>
                <a:spcPct val="0"/>
              </a:spcAft>
              <a:buClrTx/>
              <a:buSzTx/>
              <a:buFontTx/>
            </a:pPr>
            <a:r>
              <a:rPr lang="en-US" sz="2800" b="1" dirty="0">
                <a:solidFill>
                  <a:srgbClr val="FFFFFF"/>
                </a:solidFill>
                <a:latin typeface="+mn-ea"/>
                <a:cs typeface="+mn-ea"/>
                <a:sym typeface="+mn-ea"/>
              </a:rPr>
              <a:t>01</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849243B-BB30-B5FC-F060-79C9A62F752F}"/>
              </a:ext>
            </a:extLst>
          </p:cNvPr>
          <p:cNvSpPr txBox="1"/>
          <p:nvPr/>
        </p:nvSpPr>
        <p:spPr>
          <a:xfrm>
            <a:off x="661736" y="388037"/>
            <a:ext cx="10416941" cy="4278544"/>
          </a:xfrm>
          <a:prstGeom prst="rect">
            <a:avLst/>
          </a:prstGeom>
          <a:noFill/>
        </p:spPr>
        <p:txBody>
          <a:bodyPr wrap="square">
            <a:spAutoFit/>
          </a:bodyPr>
          <a:lstStyle/>
          <a:p>
            <a:pPr algn="l">
              <a:lnSpc>
                <a:spcPct val="200000"/>
              </a:lnSpc>
            </a:pPr>
            <a:r>
              <a:rPr lang="en-US" altLang="zh-CN" sz="2800" b="0" i="0" dirty="0">
                <a:solidFill>
                  <a:srgbClr val="141414"/>
                </a:solidFill>
                <a:effectLst/>
                <a:highlight>
                  <a:srgbClr val="FFFFFF"/>
                </a:highlight>
                <a:latin typeface="SourceHanSansCN-Medium-"/>
              </a:rPr>
              <a:t>【</a:t>
            </a:r>
            <a:r>
              <a:rPr lang="zh-CN" altLang="en-US" sz="2800" b="0" i="0" dirty="0">
                <a:solidFill>
                  <a:srgbClr val="141414"/>
                </a:solidFill>
                <a:effectLst/>
                <a:highlight>
                  <a:srgbClr val="FFFFFF"/>
                </a:highlight>
                <a:latin typeface="SourceHanSansCN-Medium-"/>
              </a:rPr>
              <a:t>单选题</a:t>
            </a:r>
            <a:r>
              <a:rPr lang="en-US" altLang="zh-CN" sz="2800" b="0" i="0" dirty="0">
                <a:solidFill>
                  <a:srgbClr val="141414"/>
                </a:solidFill>
                <a:effectLst/>
                <a:highlight>
                  <a:srgbClr val="FFFFFF"/>
                </a:highlight>
                <a:latin typeface="SourceHanSansCN-Medium-"/>
              </a:rPr>
              <a:t>】</a:t>
            </a:r>
            <a:r>
              <a:rPr lang="zh-CN" altLang="en-US" sz="2800" b="0" i="0" dirty="0">
                <a:solidFill>
                  <a:srgbClr val="141414"/>
                </a:solidFill>
                <a:effectLst/>
                <a:highlight>
                  <a:srgbClr val="FFFFFF"/>
                </a:highlight>
                <a:latin typeface="SourceHanSansCN-Medium-"/>
              </a:rPr>
              <a:t>保险合同是（ ）约定权利与义务关系的协定。</a:t>
            </a:r>
          </a:p>
          <a:p>
            <a:pPr algn="l">
              <a:lnSpc>
                <a:spcPct val="200000"/>
              </a:lnSpc>
            </a:pPr>
            <a:r>
              <a:rPr lang="en-US" altLang="zh-CN" sz="2800" b="0" i="0" dirty="0">
                <a:solidFill>
                  <a:srgbClr val="333333"/>
                </a:solidFill>
                <a:effectLst/>
                <a:highlight>
                  <a:srgbClr val="FFFFFF"/>
                </a:highlight>
                <a:latin typeface="SourceHanSansCN-Regular-"/>
              </a:rPr>
              <a:t>A.</a:t>
            </a:r>
            <a:r>
              <a:rPr lang="zh-CN" altLang="en-US" sz="2800" b="0" i="0" dirty="0">
                <a:solidFill>
                  <a:srgbClr val="333333"/>
                </a:solidFill>
                <a:effectLst/>
                <a:highlight>
                  <a:srgbClr val="FFFFFF"/>
                </a:highlight>
                <a:latin typeface="SourceHanSansCN-Regular-"/>
              </a:rPr>
              <a:t>保险人与投保人</a:t>
            </a:r>
          </a:p>
          <a:p>
            <a:pPr algn="l">
              <a:lnSpc>
                <a:spcPct val="200000"/>
              </a:lnSpc>
            </a:pPr>
            <a:r>
              <a:rPr lang="en-US" altLang="zh-CN" sz="2800" b="0" i="0" dirty="0">
                <a:solidFill>
                  <a:srgbClr val="333333"/>
                </a:solidFill>
                <a:effectLst/>
                <a:highlight>
                  <a:srgbClr val="FFFFFF"/>
                </a:highlight>
                <a:latin typeface="SourceHanSansCN-Regular-"/>
              </a:rPr>
              <a:t>B.</a:t>
            </a:r>
            <a:r>
              <a:rPr lang="zh-CN" altLang="en-US" sz="2800" b="0" i="0" dirty="0">
                <a:solidFill>
                  <a:srgbClr val="333333"/>
                </a:solidFill>
                <a:effectLst/>
                <a:highlight>
                  <a:srgbClr val="FFFFFF"/>
                </a:highlight>
                <a:latin typeface="SourceHanSansCN-Regular-"/>
              </a:rPr>
              <a:t>保险人与受益人</a:t>
            </a:r>
          </a:p>
          <a:p>
            <a:pPr algn="l">
              <a:lnSpc>
                <a:spcPct val="200000"/>
              </a:lnSpc>
            </a:pPr>
            <a:r>
              <a:rPr lang="en-US" altLang="zh-CN" sz="2800" b="0" i="0" dirty="0">
                <a:solidFill>
                  <a:srgbClr val="333333"/>
                </a:solidFill>
                <a:effectLst/>
                <a:highlight>
                  <a:srgbClr val="FFFFFF"/>
                </a:highlight>
                <a:latin typeface="SourceHanSansCN-Regular-"/>
              </a:rPr>
              <a:t>C.</a:t>
            </a:r>
            <a:r>
              <a:rPr lang="zh-CN" altLang="en-US" sz="2800" b="0" i="0" dirty="0">
                <a:solidFill>
                  <a:srgbClr val="333333"/>
                </a:solidFill>
                <a:effectLst/>
                <a:highlight>
                  <a:srgbClr val="FFFFFF"/>
                </a:highlight>
                <a:latin typeface="SourceHanSansCN-Regular-"/>
              </a:rPr>
              <a:t>投保人与被保险人</a:t>
            </a:r>
          </a:p>
          <a:p>
            <a:pPr algn="l">
              <a:lnSpc>
                <a:spcPct val="200000"/>
              </a:lnSpc>
            </a:pPr>
            <a:r>
              <a:rPr lang="en-US" altLang="zh-CN" sz="2800" b="0" i="0" dirty="0">
                <a:solidFill>
                  <a:srgbClr val="333333"/>
                </a:solidFill>
                <a:effectLst/>
                <a:highlight>
                  <a:srgbClr val="FFFFFF"/>
                </a:highlight>
                <a:latin typeface="SourceHanSansCN-Regular-"/>
              </a:rPr>
              <a:t>D.</a:t>
            </a:r>
            <a:r>
              <a:rPr lang="zh-CN" altLang="en-US" sz="2800" b="0" i="0" dirty="0">
                <a:solidFill>
                  <a:srgbClr val="333333"/>
                </a:solidFill>
                <a:effectLst/>
                <a:highlight>
                  <a:srgbClr val="FFFFFF"/>
                </a:highlight>
                <a:latin typeface="SourceHanSansCN-Regular-"/>
              </a:rPr>
              <a:t>保险人与被保险人</a:t>
            </a:r>
          </a:p>
        </p:txBody>
      </p:sp>
      <p:sp>
        <p:nvSpPr>
          <p:cNvPr id="5" name="文本框 4">
            <a:extLst>
              <a:ext uri="{FF2B5EF4-FFF2-40B4-BE49-F238E27FC236}">
                <a16:creationId xmlns:a16="http://schemas.microsoft.com/office/drawing/2014/main" id="{2D093AAD-2B19-D8E0-4BCE-9AF06EC066C0}"/>
              </a:ext>
            </a:extLst>
          </p:cNvPr>
          <p:cNvSpPr txBox="1"/>
          <p:nvPr/>
        </p:nvSpPr>
        <p:spPr>
          <a:xfrm>
            <a:off x="8037095" y="4666581"/>
            <a:ext cx="1934677" cy="646331"/>
          </a:xfrm>
          <a:prstGeom prst="rect">
            <a:avLst/>
          </a:prstGeom>
          <a:noFill/>
        </p:spPr>
        <p:txBody>
          <a:bodyPr wrap="square" rtlCol="0">
            <a:spAutoFit/>
          </a:bodyPr>
          <a:lstStyle/>
          <a:p>
            <a:r>
              <a:rPr lang="en-US" altLang="zh-CN" sz="3600" b="1" dirty="0">
                <a:solidFill>
                  <a:srgbClr val="FF0000"/>
                </a:solidFill>
              </a:rPr>
              <a:t>A</a:t>
            </a:r>
            <a:endParaRPr lang="zh-CN" altLang="en-US" sz="3600" b="1" dirty="0">
              <a:solidFill>
                <a:srgbClr val="FF0000"/>
              </a:solidFill>
            </a:endParaRPr>
          </a:p>
        </p:txBody>
      </p:sp>
    </p:spTree>
    <p:extLst>
      <p:ext uri="{BB962C8B-B14F-4D97-AF65-F5344CB8AC3E}">
        <p14:creationId xmlns:p14="http://schemas.microsoft.com/office/powerpoint/2010/main" val="1411364790"/>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081054A-1385-2583-4264-8300BB46CF04}"/>
              </a:ext>
            </a:extLst>
          </p:cNvPr>
          <p:cNvSpPr txBox="1"/>
          <p:nvPr/>
        </p:nvSpPr>
        <p:spPr>
          <a:xfrm>
            <a:off x="717884" y="365826"/>
            <a:ext cx="10756232" cy="5140318"/>
          </a:xfrm>
          <a:prstGeom prst="rect">
            <a:avLst/>
          </a:prstGeom>
          <a:noFill/>
        </p:spPr>
        <p:txBody>
          <a:bodyPr wrap="square">
            <a:spAutoFit/>
          </a:bodyPr>
          <a:lstStyle/>
          <a:p>
            <a:pPr>
              <a:lnSpc>
                <a:spcPct val="200000"/>
              </a:lnSpc>
            </a:pPr>
            <a:r>
              <a:rPr lang="en-US" altLang="zh-CN" sz="2800" dirty="0">
                <a:solidFill>
                  <a:srgbClr val="141414"/>
                </a:solidFill>
                <a:highlight>
                  <a:srgbClr val="FFFFFF"/>
                </a:highlight>
                <a:latin typeface="SourceHanSansCN-Medium-"/>
              </a:rPr>
              <a:t>【</a:t>
            </a:r>
            <a:r>
              <a:rPr lang="zh-CN" altLang="en-US" sz="2800" dirty="0">
                <a:solidFill>
                  <a:srgbClr val="141414"/>
                </a:solidFill>
                <a:highlight>
                  <a:srgbClr val="FFFFFF"/>
                </a:highlight>
                <a:latin typeface="SourceHanSansCN-Medium-"/>
              </a:rPr>
              <a:t>单选题</a:t>
            </a:r>
            <a:r>
              <a:rPr lang="en-US" altLang="zh-CN" sz="2800" dirty="0">
                <a:solidFill>
                  <a:srgbClr val="141414"/>
                </a:solidFill>
                <a:highlight>
                  <a:srgbClr val="FFFFFF"/>
                </a:highlight>
                <a:latin typeface="SourceHanSansCN-Medium-"/>
              </a:rPr>
              <a:t>】</a:t>
            </a:r>
            <a:r>
              <a:rPr lang="zh-CN" altLang="en-US" sz="2800" dirty="0">
                <a:solidFill>
                  <a:srgbClr val="141414"/>
                </a:solidFill>
                <a:highlight>
                  <a:srgbClr val="FFFFFF"/>
                </a:highlight>
                <a:latin typeface="SourceHanSansCN-Medium-"/>
              </a:rPr>
              <a:t>在保险合同中，投保人交付保险费，买到的只是一个将来可能获得补偿的机会，这说明保险合同具有（ ）</a:t>
            </a:r>
          </a:p>
          <a:p>
            <a:pPr>
              <a:lnSpc>
                <a:spcPct val="200000"/>
              </a:lnSpc>
            </a:pPr>
            <a:r>
              <a:rPr lang="en-US" altLang="zh-CN" sz="2800" dirty="0">
                <a:solidFill>
                  <a:srgbClr val="141414"/>
                </a:solidFill>
                <a:highlight>
                  <a:srgbClr val="FFFFFF"/>
                </a:highlight>
                <a:latin typeface="SourceHanSansCN-Medium-"/>
              </a:rPr>
              <a:t>A.</a:t>
            </a:r>
            <a:r>
              <a:rPr lang="zh-CN" altLang="en-US" sz="2800" dirty="0">
                <a:solidFill>
                  <a:srgbClr val="141414"/>
                </a:solidFill>
                <a:highlight>
                  <a:srgbClr val="FFFFFF"/>
                </a:highlight>
                <a:latin typeface="SourceHanSansCN-Medium-"/>
              </a:rPr>
              <a:t>附和性</a:t>
            </a:r>
          </a:p>
          <a:p>
            <a:pPr>
              <a:lnSpc>
                <a:spcPct val="200000"/>
              </a:lnSpc>
            </a:pPr>
            <a:r>
              <a:rPr lang="en-US" altLang="zh-CN" sz="2800" dirty="0">
                <a:solidFill>
                  <a:srgbClr val="141414"/>
                </a:solidFill>
                <a:highlight>
                  <a:srgbClr val="FFFFFF"/>
                </a:highlight>
                <a:latin typeface="SourceHanSansCN-Medium-"/>
              </a:rPr>
              <a:t>B.</a:t>
            </a:r>
            <a:r>
              <a:rPr lang="zh-CN" altLang="en-US" sz="2800" dirty="0">
                <a:solidFill>
                  <a:srgbClr val="141414"/>
                </a:solidFill>
                <a:highlight>
                  <a:srgbClr val="FFFFFF"/>
                </a:highlight>
                <a:latin typeface="SourceHanSansCN-Medium-"/>
              </a:rPr>
              <a:t>议商性</a:t>
            </a:r>
          </a:p>
          <a:p>
            <a:pPr>
              <a:lnSpc>
                <a:spcPct val="200000"/>
              </a:lnSpc>
            </a:pPr>
            <a:r>
              <a:rPr lang="en-US" altLang="zh-CN" sz="2800" dirty="0">
                <a:solidFill>
                  <a:srgbClr val="141414"/>
                </a:solidFill>
                <a:highlight>
                  <a:srgbClr val="FFFFFF"/>
                </a:highlight>
                <a:latin typeface="SourceHanSansCN-Medium-"/>
              </a:rPr>
              <a:t>C.</a:t>
            </a:r>
            <a:r>
              <a:rPr lang="zh-CN" altLang="en-US" sz="2800" dirty="0">
                <a:solidFill>
                  <a:srgbClr val="141414"/>
                </a:solidFill>
                <a:highlight>
                  <a:srgbClr val="FFFFFF"/>
                </a:highlight>
                <a:latin typeface="SourceHanSansCN-Medium-"/>
              </a:rPr>
              <a:t>要式性</a:t>
            </a:r>
          </a:p>
          <a:p>
            <a:pPr>
              <a:lnSpc>
                <a:spcPct val="200000"/>
              </a:lnSpc>
            </a:pPr>
            <a:r>
              <a:rPr lang="en-US" altLang="zh-CN" sz="2800" dirty="0">
                <a:solidFill>
                  <a:srgbClr val="141414"/>
                </a:solidFill>
                <a:highlight>
                  <a:srgbClr val="FFFFFF"/>
                </a:highlight>
                <a:latin typeface="SourceHanSansCN-Medium-"/>
              </a:rPr>
              <a:t>D.</a:t>
            </a:r>
            <a:r>
              <a:rPr lang="zh-CN" altLang="en-US" sz="2800" dirty="0">
                <a:solidFill>
                  <a:srgbClr val="141414"/>
                </a:solidFill>
                <a:highlight>
                  <a:srgbClr val="FFFFFF"/>
                </a:highlight>
                <a:latin typeface="SourceHanSansCN-Medium-"/>
              </a:rPr>
              <a:t>射幸性</a:t>
            </a:r>
          </a:p>
        </p:txBody>
      </p:sp>
      <p:sp>
        <p:nvSpPr>
          <p:cNvPr id="5" name="文本框 4">
            <a:extLst>
              <a:ext uri="{FF2B5EF4-FFF2-40B4-BE49-F238E27FC236}">
                <a16:creationId xmlns:a16="http://schemas.microsoft.com/office/drawing/2014/main" id="{09BEEE06-414A-A399-36A7-12409ED1DA96}"/>
              </a:ext>
            </a:extLst>
          </p:cNvPr>
          <p:cNvSpPr txBox="1"/>
          <p:nvPr/>
        </p:nvSpPr>
        <p:spPr>
          <a:xfrm>
            <a:off x="8037095" y="4666581"/>
            <a:ext cx="1934677" cy="646331"/>
          </a:xfrm>
          <a:prstGeom prst="rect">
            <a:avLst/>
          </a:prstGeom>
          <a:noFill/>
        </p:spPr>
        <p:txBody>
          <a:bodyPr wrap="square" rtlCol="0">
            <a:spAutoFit/>
          </a:bodyPr>
          <a:lstStyle/>
          <a:p>
            <a:r>
              <a:rPr lang="en-US" altLang="zh-CN" sz="3600" b="1">
                <a:solidFill>
                  <a:srgbClr val="FF0000"/>
                </a:solidFill>
              </a:rPr>
              <a:t>D</a:t>
            </a:r>
            <a:endParaRPr lang="zh-CN" altLang="en-US" sz="3600" b="1" dirty="0">
              <a:solidFill>
                <a:srgbClr val="FF0000"/>
              </a:solidFill>
            </a:endParaRPr>
          </a:p>
        </p:txBody>
      </p:sp>
    </p:spTree>
    <p:extLst>
      <p:ext uri="{BB962C8B-B14F-4D97-AF65-F5344CB8AC3E}">
        <p14:creationId xmlns:p14="http://schemas.microsoft.com/office/powerpoint/2010/main" val="101674046"/>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TextBox 9"/>
          <p:cNvSpPr txBox="1"/>
          <p:nvPr/>
        </p:nvSpPr>
        <p:spPr>
          <a:xfrm>
            <a:off x="5366595" y="1936961"/>
            <a:ext cx="5929828" cy="1077218"/>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400" b="1" i="0" u="none" strike="noStrike" kern="1200" cap="none" spc="0" normalizeH="0" baseline="0" noProof="0" dirty="0">
                <a:ln>
                  <a:noFill/>
                </a:ln>
                <a:solidFill>
                  <a:srgbClr val="376092"/>
                </a:solidFill>
                <a:effectLst/>
                <a:uLnTx/>
                <a:uFillTx/>
                <a:latin typeface="微软雅黑" panose="020B0503020204020204" charset="-122"/>
                <a:ea typeface="微软雅黑" panose="020B0503020204020204" charset="-122"/>
                <a:cs typeface="+mn-cs"/>
                <a:sym typeface="+mn-ea"/>
              </a:rPr>
              <a:t>保险合同的</a:t>
            </a:r>
            <a:r>
              <a:rPr lang="zh-CN" altLang="en-US" sz="6400" b="1" dirty="0">
                <a:latin typeface="微软雅黑" panose="020B0503020204020204" charset="-122"/>
                <a:sym typeface="+mn-ea"/>
              </a:rPr>
              <a:t>要素</a:t>
            </a:r>
            <a:endParaRPr kumimoji="0" lang="zh-CN" altLang="en-US" sz="64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endParaRP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30" name="矩形 29"/>
          <p:cNvSpPr/>
          <p:nvPr/>
        </p:nvSpPr>
        <p:spPr>
          <a:xfrm>
            <a:off x="9455891" y="452669"/>
            <a:ext cx="894080" cy="5835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保险合同的要素</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5" name="文本框 4">
            <a:extLst>
              <a:ext uri="{FF2B5EF4-FFF2-40B4-BE49-F238E27FC236}">
                <a16:creationId xmlns:a16="http://schemas.microsoft.com/office/drawing/2014/main" id="{E44C7AA0-E641-B1A3-4EFB-12B2C3AEC447}"/>
              </a:ext>
            </a:extLst>
          </p:cNvPr>
          <p:cNvSpPr txBox="1"/>
          <p:nvPr/>
        </p:nvSpPr>
        <p:spPr>
          <a:xfrm>
            <a:off x="394100" y="2012821"/>
            <a:ext cx="5948947"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保险合同的法律关系包括</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主体</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客体</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和</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内容</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三个不可缺少的要素。</a:t>
            </a: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1026" name="Picture 2">
            <a:extLst>
              <a:ext uri="{FF2B5EF4-FFF2-40B4-BE49-F238E27FC236}">
                <a16:creationId xmlns:a16="http://schemas.microsoft.com/office/drawing/2014/main" id="{7FFB4AD8-FC4F-7F40-9E9F-125B8E761E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8559" y="897182"/>
            <a:ext cx="4473373" cy="59608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一、保险合同的主体</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文本框 24">
            <a:extLst>
              <a:ext uri="{FF2B5EF4-FFF2-40B4-BE49-F238E27FC236}">
                <a16:creationId xmlns:a16="http://schemas.microsoft.com/office/drawing/2014/main" id="{CD5894B3-AC9B-2179-043B-54AC954AE1A4}"/>
              </a:ext>
            </a:extLst>
          </p:cNvPr>
          <p:cNvSpPr txBox="1"/>
          <p:nvPr/>
        </p:nvSpPr>
        <p:spPr>
          <a:xfrm>
            <a:off x="717748" y="1151370"/>
            <a:ext cx="10822943"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保险合同的主体是保险合同的直接参与者，是在保险合同中享有权利并承担相应义务的人。保险合同的主体包括保险合同的当事人和关系人。</a:t>
            </a: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58" name="Picture 4" descr="C:\Users\rareanimals\Desktop\timg (2).jpg">
            <a:extLst>
              <a:ext uri="{FF2B5EF4-FFF2-40B4-BE49-F238E27FC236}">
                <a16:creationId xmlns:a16="http://schemas.microsoft.com/office/drawing/2014/main" id="{54419CC5-4EA9-47D7-EE21-14B56FC242B4}"/>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5517708" y="2360024"/>
            <a:ext cx="1122583" cy="1122583"/>
          </a:xfrm>
          <a:prstGeom prst="rect">
            <a:avLst/>
          </a:prstGeom>
          <a:noFill/>
        </p:spPr>
      </p:pic>
      <p:cxnSp>
        <p:nvCxnSpPr>
          <p:cNvPr id="59" name="直接箭头连接符 58">
            <a:extLst>
              <a:ext uri="{FF2B5EF4-FFF2-40B4-BE49-F238E27FC236}">
                <a16:creationId xmlns:a16="http://schemas.microsoft.com/office/drawing/2014/main" id="{6AAA32AF-EFFF-D9FF-05EF-41F49CE2DA70}"/>
              </a:ext>
            </a:extLst>
          </p:cNvPr>
          <p:cNvCxnSpPr>
            <a:cxnSpLocks/>
          </p:cNvCxnSpPr>
          <p:nvPr/>
        </p:nvCxnSpPr>
        <p:spPr>
          <a:xfrm>
            <a:off x="4647571" y="3553105"/>
            <a:ext cx="2782887"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sp>
        <p:nvSpPr>
          <p:cNvPr id="60" name="TextBox 6">
            <a:extLst>
              <a:ext uri="{FF2B5EF4-FFF2-40B4-BE49-F238E27FC236}">
                <a16:creationId xmlns:a16="http://schemas.microsoft.com/office/drawing/2014/main" id="{C4A36CA8-FF5F-9539-556A-D5B53DFD3439}"/>
              </a:ext>
            </a:extLst>
          </p:cNvPr>
          <p:cNvSpPr txBox="1">
            <a:spLocks noChangeArrowheads="1"/>
          </p:cNvSpPr>
          <p:nvPr/>
        </p:nvSpPr>
        <p:spPr bwMode="auto">
          <a:xfrm>
            <a:off x="5230183" y="3561042"/>
            <a:ext cx="2016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合同当事人</a:t>
            </a:r>
          </a:p>
        </p:txBody>
      </p:sp>
      <p:cxnSp>
        <p:nvCxnSpPr>
          <p:cNvPr id="61" name="直接箭头连接符 60">
            <a:extLst>
              <a:ext uri="{FF2B5EF4-FFF2-40B4-BE49-F238E27FC236}">
                <a16:creationId xmlns:a16="http://schemas.microsoft.com/office/drawing/2014/main" id="{A61009CA-E788-8A19-9B47-65B17E669D40}"/>
              </a:ext>
            </a:extLst>
          </p:cNvPr>
          <p:cNvCxnSpPr>
            <a:cxnSpLocks/>
          </p:cNvCxnSpPr>
          <p:nvPr/>
        </p:nvCxnSpPr>
        <p:spPr bwMode="auto">
          <a:xfrm flipV="1">
            <a:off x="5528633" y="3764242"/>
            <a:ext cx="0" cy="1355725"/>
          </a:xfrm>
          <a:prstGeom prst="straightConnector1">
            <a:avLst/>
          </a:prstGeom>
          <a:ln w="76200">
            <a:solidFill>
              <a:schemeClr val="accent3">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TextBox 6">
            <a:extLst>
              <a:ext uri="{FF2B5EF4-FFF2-40B4-BE49-F238E27FC236}">
                <a16:creationId xmlns:a16="http://schemas.microsoft.com/office/drawing/2014/main" id="{DBC1E44E-C434-E2A1-2CDB-237165FFA738}"/>
              </a:ext>
            </a:extLst>
          </p:cNvPr>
          <p:cNvSpPr txBox="1">
            <a:spLocks noChangeArrowheads="1"/>
          </p:cNvSpPr>
          <p:nvPr/>
        </p:nvSpPr>
        <p:spPr bwMode="auto">
          <a:xfrm>
            <a:off x="5276221" y="4346855"/>
            <a:ext cx="1843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合同关系人</a:t>
            </a:r>
          </a:p>
        </p:txBody>
      </p:sp>
      <p:grpSp>
        <p:nvGrpSpPr>
          <p:cNvPr id="63" name="组合 17">
            <a:extLst>
              <a:ext uri="{FF2B5EF4-FFF2-40B4-BE49-F238E27FC236}">
                <a16:creationId xmlns:a16="http://schemas.microsoft.com/office/drawing/2014/main" id="{E97D4467-2AD0-05BE-B18D-0B535FE9C271}"/>
              </a:ext>
            </a:extLst>
          </p:cNvPr>
          <p:cNvGrpSpPr>
            <a:grpSpLocks/>
          </p:cNvGrpSpPr>
          <p:nvPr/>
        </p:nvGrpSpPr>
        <p:grpSpPr bwMode="auto">
          <a:xfrm>
            <a:off x="4696783" y="5081867"/>
            <a:ext cx="1538288" cy="1631950"/>
            <a:chOff x="1263829" y="4399577"/>
            <a:chExt cx="1989440" cy="2111705"/>
          </a:xfrm>
        </p:grpSpPr>
        <p:pic>
          <p:nvPicPr>
            <p:cNvPr id="13312" name="Picture 2">
              <a:hlinkClick r:id="rId4" action="ppaction://hlinksldjump"/>
              <a:extLst>
                <a:ext uri="{FF2B5EF4-FFF2-40B4-BE49-F238E27FC236}">
                  <a16:creationId xmlns:a16="http://schemas.microsoft.com/office/drawing/2014/main" id="{2FAE12C4-56A1-D4AE-8753-5913DBC93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3829" y="4399577"/>
              <a:ext cx="1989440" cy="198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矩形 13313">
              <a:extLst>
                <a:ext uri="{FF2B5EF4-FFF2-40B4-BE49-F238E27FC236}">
                  <a16:creationId xmlns:a16="http://schemas.microsoft.com/office/drawing/2014/main" id="{47927783-9CF5-DA60-7A9E-DBE00BDE9056}"/>
                </a:ext>
              </a:extLst>
            </p:cNvPr>
            <p:cNvSpPr/>
            <p:nvPr/>
          </p:nvSpPr>
          <p:spPr>
            <a:xfrm>
              <a:off x="1421917" y="6129203"/>
              <a:ext cx="1697901" cy="382079"/>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被保险人</a:t>
              </a:r>
            </a:p>
          </p:txBody>
        </p:sp>
      </p:grpSp>
      <p:grpSp>
        <p:nvGrpSpPr>
          <p:cNvPr id="13315" name="组合 29">
            <a:extLst>
              <a:ext uri="{FF2B5EF4-FFF2-40B4-BE49-F238E27FC236}">
                <a16:creationId xmlns:a16="http://schemas.microsoft.com/office/drawing/2014/main" id="{90FF2EC3-E30C-13BB-4B1E-32F6E58B1074}"/>
              </a:ext>
            </a:extLst>
          </p:cNvPr>
          <p:cNvGrpSpPr>
            <a:grpSpLocks/>
          </p:cNvGrpSpPr>
          <p:nvPr/>
        </p:nvGrpSpPr>
        <p:grpSpPr bwMode="auto">
          <a:xfrm>
            <a:off x="6169983" y="5118380"/>
            <a:ext cx="1503363" cy="1595437"/>
            <a:chOff x="1263829" y="4399577"/>
            <a:chExt cx="1989440" cy="2111705"/>
          </a:xfrm>
        </p:grpSpPr>
        <p:pic>
          <p:nvPicPr>
            <p:cNvPr id="13316" name="Picture 2">
              <a:hlinkClick r:id="" action="ppaction://noaction"/>
              <a:extLst>
                <a:ext uri="{FF2B5EF4-FFF2-40B4-BE49-F238E27FC236}">
                  <a16:creationId xmlns:a16="http://schemas.microsoft.com/office/drawing/2014/main" id="{5277F8D1-8B6C-3BC2-4531-9A445E245A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3829" y="4399577"/>
              <a:ext cx="1989440" cy="198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矩形 13316">
              <a:extLst>
                <a:ext uri="{FF2B5EF4-FFF2-40B4-BE49-F238E27FC236}">
                  <a16:creationId xmlns:a16="http://schemas.microsoft.com/office/drawing/2014/main" id="{5B5DA335-183A-20F4-0C35-FFAE955F407F}"/>
                </a:ext>
              </a:extLst>
            </p:cNvPr>
            <p:cNvSpPr/>
            <p:nvPr/>
          </p:nvSpPr>
          <p:spPr>
            <a:xfrm>
              <a:off x="1555838" y="6120459"/>
              <a:ext cx="1405422" cy="39082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受益人</a:t>
              </a:r>
            </a:p>
          </p:txBody>
        </p:sp>
      </p:grpSp>
      <p:cxnSp>
        <p:nvCxnSpPr>
          <p:cNvPr id="13318" name="直接箭头连接符 13317">
            <a:extLst>
              <a:ext uri="{FF2B5EF4-FFF2-40B4-BE49-F238E27FC236}">
                <a16:creationId xmlns:a16="http://schemas.microsoft.com/office/drawing/2014/main" id="{D2370BF5-7450-D205-6B7B-E1454FFFF2B9}"/>
              </a:ext>
            </a:extLst>
          </p:cNvPr>
          <p:cNvCxnSpPr>
            <a:cxnSpLocks/>
          </p:cNvCxnSpPr>
          <p:nvPr/>
        </p:nvCxnSpPr>
        <p:spPr bwMode="auto">
          <a:xfrm flipV="1">
            <a:off x="6889121" y="3759480"/>
            <a:ext cx="0" cy="1360487"/>
          </a:xfrm>
          <a:prstGeom prst="straightConnector1">
            <a:avLst/>
          </a:prstGeom>
          <a:ln w="76200">
            <a:solidFill>
              <a:schemeClr val="accent3">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3319" name="组合 8">
            <a:extLst>
              <a:ext uri="{FF2B5EF4-FFF2-40B4-BE49-F238E27FC236}">
                <a16:creationId xmlns:a16="http://schemas.microsoft.com/office/drawing/2014/main" id="{67D49A0A-4239-B6F4-22B4-AE4ED943EB78}"/>
              </a:ext>
            </a:extLst>
          </p:cNvPr>
          <p:cNvGrpSpPr>
            <a:grpSpLocks/>
          </p:cNvGrpSpPr>
          <p:nvPr/>
        </p:nvGrpSpPr>
        <p:grpSpPr bwMode="auto">
          <a:xfrm>
            <a:off x="2366333" y="2833967"/>
            <a:ext cx="2271713" cy="1681163"/>
            <a:chOff x="755576" y="2470165"/>
            <a:chExt cx="2490246" cy="1886101"/>
          </a:xfrm>
        </p:grpSpPr>
        <p:pic>
          <p:nvPicPr>
            <p:cNvPr id="13320" name="Picture 6">
              <a:extLst>
                <a:ext uri="{FF2B5EF4-FFF2-40B4-BE49-F238E27FC236}">
                  <a16:creationId xmlns:a16="http://schemas.microsoft.com/office/drawing/2014/main" id="{91692DFA-09B9-32DD-0F1F-A1896C331417}"/>
                </a:ext>
              </a:extLst>
            </p:cNvPr>
            <p:cNvPicPr>
              <a:picLocks noChangeAspect="1" noChangeArrowheads="1"/>
            </p:cNvPicPr>
            <p:nvPr/>
          </p:nvPicPr>
          <p:blipFill>
            <a:blip r:embed="rId7"/>
            <a:srcRect/>
            <a:stretch>
              <a:fillRect/>
            </a:stretch>
          </p:blipFill>
          <p:spPr bwMode="auto">
            <a:xfrm>
              <a:off x="755576" y="2470165"/>
              <a:ext cx="2490246" cy="1835959"/>
            </a:xfrm>
            <a:prstGeom prst="ellipse">
              <a:avLst/>
            </a:prstGeom>
            <a:ln>
              <a:noFill/>
            </a:ln>
            <a:effectLst>
              <a:softEdge rad="112500"/>
            </a:effectLst>
          </p:spPr>
        </p:pic>
        <p:sp>
          <p:nvSpPr>
            <p:cNvPr id="13321" name="矩形 13320">
              <a:extLst>
                <a:ext uri="{FF2B5EF4-FFF2-40B4-BE49-F238E27FC236}">
                  <a16:creationId xmlns:a16="http://schemas.microsoft.com/office/drawing/2014/main" id="{43C43484-C439-0EFE-DFAB-D4839B651223}"/>
                </a:ext>
              </a:extLst>
            </p:cNvPr>
            <p:cNvSpPr/>
            <p:nvPr/>
          </p:nvSpPr>
          <p:spPr>
            <a:xfrm>
              <a:off x="1253277" y="4001842"/>
              <a:ext cx="1273836" cy="354424"/>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投保人</a:t>
              </a:r>
            </a:p>
          </p:txBody>
        </p:sp>
      </p:grpSp>
      <p:pic>
        <p:nvPicPr>
          <p:cNvPr id="13322" name="Picture 2">
            <a:extLst>
              <a:ext uri="{FF2B5EF4-FFF2-40B4-BE49-F238E27FC236}">
                <a16:creationId xmlns:a16="http://schemas.microsoft.com/office/drawing/2014/main" id="{5F4030A1-B1F7-7CAD-CA6F-A93A349DFE9F}"/>
              </a:ext>
            </a:extLst>
          </p:cNvPr>
          <p:cNvPicPr>
            <a:picLocks noChangeAspect="1" noChangeArrowheads="1"/>
          </p:cNvPicPr>
          <p:nvPr/>
        </p:nvPicPr>
        <p:blipFill>
          <a:blip r:embed="rId8"/>
          <a:srcRect/>
          <a:stretch>
            <a:fillRect/>
          </a:stretch>
        </p:blipFill>
        <p:spPr bwMode="auto">
          <a:xfrm>
            <a:off x="7494622" y="2918106"/>
            <a:ext cx="2691254" cy="1428749"/>
          </a:xfrm>
          <a:prstGeom prst="rect">
            <a:avLst/>
          </a:prstGeom>
          <a:ln>
            <a:noFill/>
          </a:ln>
          <a:effectLst>
            <a:softEdge rad="112500"/>
          </a:effectLst>
        </p:spPr>
      </p:pic>
      <p:sp>
        <p:nvSpPr>
          <p:cNvPr id="13323" name="矩形 13322">
            <a:extLst>
              <a:ext uri="{FF2B5EF4-FFF2-40B4-BE49-F238E27FC236}">
                <a16:creationId xmlns:a16="http://schemas.microsoft.com/office/drawing/2014/main" id="{51F08A43-63B1-61DF-CA95-F2DB52618E65}"/>
              </a:ext>
            </a:extLst>
          </p:cNvPr>
          <p:cNvSpPr/>
          <p:nvPr/>
        </p:nvSpPr>
        <p:spPr bwMode="auto">
          <a:xfrm>
            <a:off x="8205158" y="4242080"/>
            <a:ext cx="1271588" cy="3540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保险人</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24337FA-D861-639E-7EC6-D4FC8DEEF5A1}"/>
              </a:ext>
            </a:extLst>
          </p:cNvPr>
          <p:cNvSpPr/>
          <p:nvPr/>
        </p:nvSpPr>
        <p:spPr>
          <a:xfrm>
            <a:off x="7094558" y="3668684"/>
            <a:ext cx="3711575" cy="1827213"/>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也称承保人</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是与投保人订立合同，收取保险费，在保险事故发生时，对被保险人承担赔偿损失责任的人。</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我国规定，保险人是法人，公民个人不能作为保险人。保险公司。</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A23704DF-4C29-3EBE-2D5D-6B60EB82FEA5}"/>
              </a:ext>
            </a:extLst>
          </p:cNvPr>
          <p:cNvSpPr/>
          <p:nvPr/>
        </p:nvSpPr>
        <p:spPr>
          <a:xfrm>
            <a:off x="1302226" y="3618679"/>
            <a:ext cx="3887787" cy="2457450"/>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也称要保人</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是指与保险人订立保险合同，并附有缴付保险费义务的人。</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可以是法人或自然人。</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具体应具备</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个条件：</a:t>
            </a:r>
          </a:p>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第一，具备</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hlinkClick r:id="rId2" action="ppaction://hlinksldjump"/>
              </a:rPr>
              <a:t>民事权利能力</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hlinkClick r:id="rId2" action="ppaction://hlinksldjump"/>
              </a:rPr>
              <a:t>和</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hlinkClick r:id="rId2" action="ppaction://hlinksldjump"/>
              </a:rPr>
              <a:t>民事行为能力</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a:t>
            </a:r>
          </a:p>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第二，对保险标的必须具有</a:t>
            </a:r>
            <a:r>
              <a:rPr kumimoji="0" lang="zh-CN" altLang="en-US" sz="1600" b="0" i="0" u="sng" strike="noStrike" kern="1200" cap="none" spc="0" normalizeH="0" baseline="0" noProof="0" dirty="0">
                <a:ln>
                  <a:noFill/>
                </a:ln>
                <a:solidFill>
                  <a:srgbClr val="000000"/>
                </a:solidFill>
                <a:effectLst/>
                <a:uLnTx/>
                <a:uFillTx/>
                <a:latin typeface="Arial"/>
                <a:ea typeface="微软雅黑"/>
                <a:cs typeface="+mn-cs"/>
                <a:hlinkClick r:id="rId3" action="ppaction://hlinksldjump"/>
              </a:rPr>
              <a:t>保险利益</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a:t>
            </a:r>
          </a:p>
        </p:txBody>
      </p:sp>
      <p:pic>
        <p:nvPicPr>
          <p:cNvPr id="11" name="Picture 4" descr="C:\Users\rareanimals\Desktop\timg (2).jpg">
            <a:extLst>
              <a:ext uri="{FF2B5EF4-FFF2-40B4-BE49-F238E27FC236}">
                <a16:creationId xmlns:a16="http://schemas.microsoft.com/office/drawing/2014/main" id="{5CCB8876-B187-D72E-643D-FF78E799DD54}"/>
              </a:ext>
            </a:extLst>
          </p:cNvPr>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5365447" y="1641575"/>
            <a:ext cx="1122583" cy="1122583"/>
          </a:xfrm>
          <a:prstGeom prst="rect">
            <a:avLst/>
          </a:prstGeom>
          <a:noFill/>
        </p:spPr>
      </p:pic>
      <p:cxnSp>
        <p:nvCxnSpPr>
          <p:cNvPr id="12" name="直接箭头连接符 11">
            <a:extLst>
              <a:ext uri="{FF2B5EF4-FFF2-40B4-BE49-F238E27FC236}">
                <a16:creationId xmlns:a16="http://schemas.microsoft.com/office/drawing/2014/main" id="{70519BBB-CB7E-BC6B-59AA-8B425E78F8E5}"/>
              </a:ext>
            </a:extLst>
          </p:cNvPr>
          <p:cNvCxnSpPr>
            <a:cxnSpLocks/>
          </p:cNvCxnSpPr>
          <p:nvPr/>
        </p:nvCxnSpPr>
        <p:spPr>
          <a:xfrm>
            <a:off x="4496276" y="2793179"/>
            <a:ext cx="2782887" cy="0"/>
          </a:xfrm>
          <a:prstGeom prst="straightConnector1">
            <a:avLst/>
          </a:prstGeom>
          <a:ln w="762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6">
            <a:extLst>
              <a:ext uri="{FF2B5EF4-FFF2-40B4-BE49-F238E27FC236}">
                <a16:creationId xmlns:a16="http://schemas.microsoft.com/office/drawing/2014/main" id="{3B54845C-8C6E-08B2-14D0-52A0146585AC}"/>
              </a:ext>
            </a:extLst>
          </p:cNvPr>
          <p:cNvSpPr txBox="1">
            <a:spLocks noChangeArrowheads="1"/>
          </p:cNvSpPr>
          <p:nvPr/>
        </p:nvSpPr>
        <p:spPr bwMode="auto">
          <a:xfrm>
            <a:off x="4918551" y="2855091"/>
            <a:ext cx="2016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合同当事人</a:t>
            </a:r>
          </a:p>
        </p:txBody>
      </p:sp>
      <p:grpSp>
        <p:nvGrpSpPr>
          <p:cNvPr id="37897" name="组合 8">
            <a:extLst>
              <a:ext uri="{FF2B5EF4-FFF2-40B4-BE49-F238E27FC236}">
                <a16:creationId xmlns:a16="http://schemas.microsoft.com/office/drawing/2014/main" id="{897BF743-4740-9F06-AFCF-9A34F2C90485}"/>
              </a:ext>
            </a:extLst>
          </p:cNvPr>
          <p:cNvGrpSpPr>
            <a:grpSpLocks/>
          </p:cNvGrpSpPr>
          <p:nvPr/>
        </p:nvGrpSpPr>
        <p:grpSpPr bwMode="auto">
          <a:xfrm>
            <a:off x="1878487" y="1661291"/>
            <a:ext cx="2490788" cy="1885950"/>
            <a:chOff x="755576" y="2470165"/>
            <a:chExt cx="2490246" cy="1886101"/>
          </a:xfrm>
        </p:grpSpPr>
        <p:pic>
          <p:nvPicPr>
            <p:cNvPr id="71686" name="Picture 6">
              <a:extLst>
                <a:ext uri="{FF2B5EF4-FFF2-40B4-BE49-F238E27FC236}">
                  <a16:creationId xmlns:a16="http://schemas.microsoft.com/office/drawing/2014/main" id="{488E5BB8-625D-8A3E-35E4-EABE81EDB5FF}"/>
                </a:ext>
              </a:extLst>
            </p:cNvPr>
            <p:cNvPicPr>
              <a:picLocks noChangeAspect="1" noChangeArrowheads="1"/>
            </p:cNvPicPr>
            <p:nvPr/>
          </p:nvPicPr>
          <p:blipFill>
            <a:blip r:embed="rId5"/>
            <a:srcRect/>
            <a:stretch>
              <a:fillRect/>
            </a:stretch>
          </p:blipFill>
          <p:spPr bwMode="auto">
            <a:xfrm>
              <a:off x="755576" y="2470165"/>
              <a:ext cx="2490246" cy="1835959"/>
            </a:xfrm>
            <a:prstGeom prst="ellipse">
              <a:avLst/>
            </a:prstGeom>
            <a:ln>
              <a:noFill/>
            </a:ln>
            <a:effectLst>
              <a:softEdge rad="112500"/>
            </a:effectLst>
          </p:spPr>
        </p:pic>
        <p:sp>
          <p:nvSpPr>
            <p:cNvPr id="19" name="矩形 18">
              <a:extLst>
                <a:ext uri="{FF2B5EF4-FFF2-40B4-BE49-F238E27FC236}">
                  <a16:creationId xmlns:a16="http://schemas.microsoft.com/office/drawing/2014/main" id="{BE4427B3-C176-3016-1005-51D3D897DCFE}"/>
                </a:ext>
              </a:extLst>
            </p:cNvPr>
            <p:cNvSpPr/>
            <p:nvPr/>
          </p:nvSpPr>
          <p:spPr>
            <a:xfrm>
              <a:off x="1253943" y="4002226"/>
              <a:ext cx="1272898" cy="35404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a:ea typeface="微软雅黑"/>
                  <a:cs typeface="+mn-cs"/>
                </a:rPr>
                <a:t>投保人</a:t>
              </a:r>
            </a:p>
          </p:txBody>
        </p:sp>
      </p:grpSp>
      <p:pic>
        <p:nvPicPr>
          <p:cNvPr id="71682" name="Picture 2">
            <a:extLst>
              <a:ext uri="{FF2B5EF4-FFF2-40B4-BE49-F238E27FC236}">
                <a16:creationId xmlns:a16="http://schemas.microsoft.com/office/drawing/2014/main" id="{235D4402-C550-5F2F-8DE0-23C56F0608F0}"/>
              </a:ext>
            </a:extLst>
          </p:cNvPr>
          <p:cNvPicPr>
            <a:picLocks noChangeAspect="1" noChangeArrowheads="1"/>
          </p:cNvPicPr>
          <p:nvPr/>
        </p:nvPicPr>
        <p:blipFill>
          <a:blip r:embed="rId6"/>
          <a:srcRect/>
          <a:stretch>
            <a:fillRect/>
          </a:stretch>
        </p:blipFill>
        <p:spPr bwMode="auto">
          <a:xfrm>
            <a:off x="7344475" y="1829424"/>
            <a:ext cx="2691254" cy="1428749"/>
          </a:xfrm>
          <a:prstGeom prst="rect">
            <a:avLst/>
          </a:prstGeom>
          <a:ln>
            <a:noFill/>
          </a:ln>
          <a:effectLst>
            <a:softEdge rad="112500"/>
          </a:effectLst>
        </p:spPr>
      </p:pic>
      <p:sp>
        <p:nvSpPr>
          <p:cNvPr id="20" name="矩形 19">
            <a:extLst>
              <a:ext uri="{FF2B5EF4-FFF2-40B4-BE49-F238E27FC236}">
                <a16:creationId xmlns:a16="http://schemas.microsoft.com/office/drawing/2014/main" id="{A79F7740-34BB-769F-D042-8A488E41AE6E}"/>
              </a:ext>
            </a:extLst>
          </p:cNvPr>
          <p:cNvSpPr/>
          <p:nvPr/>
        </p:nvSpPr>
        <p:spPr bwMode="auto">
          <a:xfrm>
            <a:off x="8053862" y="3153542"/>
            <a:ext cx="1271588" cy="35401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a:ea typeface="微软雅黑"/>
                <a:cs typeface="+mn-cs"/>
              </a:rPr>
              <a:t>保险人</a:t>
            </a:r>
          </a:p>
        </p:txBody>
      </p:sp>
      <p:sp>
        <p:nvSpPr>
          <p:cNvPr id="6" name="标题 1">
            <a:extLst>
              <a:ext uri="{FF2B5EF4-FFF2-40B4-BE49-F238E27FC236}">
                <a16:creationId xmlns:a16="http://schemas.microsoft.com/office/drawing/2014/main" id="{4C2342EB-5466-7106-5FFE-93651761257D}"/>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a:ln>
                  <a:noFill/>
                </a:ln>
                <a:solidFill>
                  <a:srgbClr val="595959"/>
                </a:solidFill>
                <a:effectLst/>
                <a:uLnTx/>
                <a:uFillTx/>
                <a:latin typeface="微软雅黑" panose="020B0503020204020204" charset="-122"/>
                <a:ea typeface="微软雅黑" panose="020B0503020204020204" charset="-122"/>
                <a:cs typeface="+mj-cs"/>
                <a:sym typeface="+mn-ea"/>
              </a:rPr>
              <a:t>一、保险合同的主体</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7" name="直接连接符 6">
            <a:extLst>
              <a:ext uri="{FF2B5EF4-FFF2-40B4-BE49-F238E27FC236}">
                <a16:creationId xmlns:a16="http://schemas.microsoft.com/office/drawing/2014/main" id="{4460CCF7-CF7A-89C3-5F68-E7ED12243FE4}"/>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27D08B12-336B-B527-C756-A67495833F7D}"/>
              </a:ext>
            </a:extLst>
          </p:cNvPr>
          <p:cNvGrpSpPr/>
          <p:nvPr/>
        </p:nvGrpSpPr>
        <p:grpSpPr>
          <a:xfrm>
            <a:off x="9594192" y="707353"/>
            <a:ext cx="1803625" cy="127885"/>
            <a:chOff x="7164288" y="503338"/>
            <a:chExt cx="1352719" cy="95914"/>
          </a:xfrm>
        </p:grpSpPr>
        <p:sp>
          <p:nvSpPr>
            <p:cNvPr id="9" name="平行四边形 8">
              <a:extLst>
                <a:ext uri="{FF2B5EF4-FFF2-40B4-BE49-F238E27FC236}">
                  <a16:creationId xmlns:a16="http://schemas.microsoft.com/office/drawing/2014/main" id="{9ADB4785-4B4B-4756-A735-5BF9AF14934F}"/>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6771087-6870-0DF2-F7BB-D6C19AB04356}"/>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4" name="平行四边形 13">
              <a:extLst>
                <a:ext uri="{FF2B5EF4-FFF2-40B4-BE49-F238E27FC236}">
                  <a16:creationId xmlns:a16="http://schemas.microsoft.com/office/drawing/2014/main" id="{88B5A2E1-A6C7-4727-0574-86BFA91A5917}"/>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15" name="流程图: 手动输入 13">
            <a:extLst>
              <a:ext uri="{FF2B5EF4-FFF2-40B4-BE49-F238E27FC236}">
                <a16:creationId xmlns:a16="http://schemas.microsoft.com/office/drawing/2014/main" id="{7C904731-E247-B2DA-5B75-F443B3D8ABD4}"/>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平行四边形 15">
            <a:extLst>
              <a:ext uri="{FF2B5EF4-FFF2-40B4-BE49-F238E27FC236}">
                <a16:creationId xmlns:a16="http://schemas.microsoft.com/office/drawing/2014/main" id="{19E6CB20-1A11-CE2F-B4EC-257FCC27A421}"/>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平行四边形 16">
            <a:extLst>
              <a:ext uri="{FF2B5EF4-FFF2-40B4-BE49-F238E27FC236}">
                <a16:creationId xmlns:a16="http://schemas.microsoft.com/office/drawing/2014/main" id="{F3091890-05EA-ED79-2691-C0D245F22533}"/>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nodeType="afterGroup">
                            <p:stCondLst>
                              <p:cond delay="5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childTnLst>
                          </p:cTn>
                        </p:par>
                        <p:par>
                          <p:cTn id="12" fill="hold" nodeType="afterGroup">
                            <p:stCondLst>
                              <p:cond delay="1000"/>
                            </p:stCondLst>
                            <p:childTnLst>
                              <p:par>
                                <p:cTn id="13" presetID="26"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80">
                                          <p:stCondLst>
                                            <p:cond delay="0"/>
                                          </p:stCondLst>
                                        </p:cTn>
                                        <p:tgtEl>
                                          <p:spTgt spid="13"/>
                                        </p:tgtEl>
                                      </p:cBhvr>
                                    </p:animEffect>
                                    <p:anim calcmode="lin" valueType="num">
                                      <p:cBhvr>
                                        <p:cTn id="1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1" dur="26">
                                          <p:stCondLst>
                                            <p:cond delay="650"/>
                                          </p:stCondLst>
                                        </p:cTn>
                                        <p:tgtEl>
                                          <p:spTgt spid="13"/>
                                        </p:tgtEl>
                                      </p:cBhvr>
                                      <p:to x="100000" y="60000"/>
                                    </p:animScale>
                                    <p:animScale>
                                      <p:cBhvr>
                                        <p:cTn id="22" dur="166" decel="50000">
                                          <p:stCondLst>
                                            <p:cond delay="676"/>
                                          </p:stCondLst>
                                        </p:cTn>
                                        <p:tgtEl>
                                          <p:spTgt spid="13"/>
                                        </p:tgtEl>
                                      </p:cBhvr>
                                      <p:to x="100000" y="100000"/>
                                    </p:animScale>
                                    <p:animScale>
                                      <p:cBhvr>
                                        <p:cTn id="23" dur="26">
                                          <p:stCondLst>
                                            <p:cond delay="1312"/>
                                          </p:stCondLst>
                                        </p:cTn>
                                        <p:tgtEl>
                                          <p:spTgt spid="13"/>
                                        </p:tgtEl>
                                      </p:cBhvr>
                                      <p:to x="100000" y="80000"/>
                                    </p:animScale>
                                    <p:animScale>
                                      <p:cBhvr>
                                        <p:cTn id="24" dur="166" decel="50000">
                                          <p:stCondLst>
                                            <p:cond delay="1338"/>
                                          </p:stCondLst>
                                        </p:cTn>
                                        <p:tgtEl>
                                          <p:spTgt spid="13"/>
                                        </p:tgtEl>
                                      </p:cBhvr>
                                      <p:to x="100000" y="100000"/>
                                    </p:animScale>
                                    <p:animScale>
                                      <p:cBhvr>
                                        <p:cTn id="25" dur="26">
                                          <p:stCondLst>
                                            <p:cond delay="1642"/>
                                          </p:stCondLst>
                                        </p:cTn>
                                        <p:tgtEl>
                                          <p:spTgt spid="13"/>
                                        </p:tgtEl>
                                      </p:cBhvr>
                                      <p:to x="100000" y="90000"/>
                                    </p:animScale>
                                    <p:animScale>
                                      <p:cBhvr>
                                        <p:cTn id="26" dur="166" decel="50000">
                                          <p:stCondLst>
                                            <p:cond delay="1668"/>
                                          </p:stCondLst>
                                        </p:cTn>
                                        <p:tgtEl>
                                          <p:spTgt spid="13"/>
                                        </p:tgtEl>
                                      </p:cBhvr>
                                      <p:to x="100000" y="100000"/>
                                    </p:animScale>
                                    <p:animScale>
                                      <p:cBhvr>
                                        <p:cTn id="27" dur="26">
                                          <p:stCondLst>
                                            <p:cond delay="1808"/>
                                          </p:stCondLst>
                                        </p:cTn>
                                        <p:tgtEl>
                                          <p:spTgt spid="13"/>
                                        </p:tgtEl>
                                      </p:cBhvr>
                                      <p:to x="100000" y="95000"/>
                                    </p:animScale>
                                    <p:animScale>
                                      <p:cBhvr>
                                        <p:cTn id="28" dur="166" decel="50000">
                                          <p:stCondLst>
                                            <p:cond delay="1834"/>
                                          </p:stCondLst>
                                        </p:cTn>
                                        <p:tgtEl>
                                          <p:spTgt spid="13"/>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par>
                                <p:cTn id="39" presetID="2" presetClass="entr" presetSubtype="8" decel="10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750" fill="hold"/>
                                        <p:tgtEl>
                                          <p:spTgt spid="15"/>
                                        </p:tgtEl>
                                        <p:attrNameLst>
                                          <p:attrName>ppt_x</p:attrName>
                                        </p:attrNameLst>
                                      </p:cBhvr>
                                      <p:tavLst>
                                        <p:tav tm="0">
                                          <p:val>
                                            <p:strVal val="0-#ppt_w/2"/>
                                          </p:val>
                                        </p:tav>
                                        <p:tav tm="100000">
                                          <p:val>
                                            <p:strVal val="#ppt_x"/>
                                          </p:val>
                                        </p:tav>
                                      </p:tavLst>
                                    </p:anim>
                                    <p:anim calcmode="lin" valueType="num">
                                      <p:cBhvr additive="base">
                                        <p:cTn id="42" dur="750" fill="hold"/>
                                        <p:tgtEl>
                                          <p:spTgt spid="15"/>
                                        </p:tgtEl>
                                        <p:attrNameLst>
                                          <p:attrName>ppt_y</p:attrName>
                                        </p:attrNameLst>
                                      </p:cBhvr>
                                      <p:tavLst>
                                        <p:tav tm="0">
                                          <p:val>
                                            <p:strVal val="#ppt_y"/>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750"/>
                                        <p:tgtEl>
                                          <p:spTgt spid="16"/>
                                        </p:tgtEl>
                                      </p:cBhvr>
                                    </p:animEffect>
                                    <p:anim calcmode="lin" valueType="num">
                                      <p:cBhvr>
                                        <p:cTn id="46" dur="750" fill="hold"/>
                                        <p:tgtEl>
                                          <p:spTgt spid="16"/>
                                        </p:tgtEl>
                                        <p:attrNameLst>
                                          <p:attrName>ppt_x</p:attrName>
                                        </p:attrNameLst>
                                      </p:cBhvr>
                                      <p:tavLst>
                                        <p:tav tm="0">
                                          <p:val>
                                            <p:strVal val="#ppt_x"/>
                                          </p:val>
                                        </p:tav>
                                        <p:tav tm="100000">
                                          <p:val>
                                            <p:strVal val="#ppt_x"/>
                                          </p:val>
                                        </p:tav>
                                      </p:tavLst>
                                    </p:anim>
                                    <p:anim calcmode="lin" valueType="num">
                                      <p:cBhvr>
                                        <p:cTn id="47" dur="75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750"/>
                                        <p:tgtEl>
                                          <p:spTgt spid="17"/>
                                        </p:tgtEl>
                                      </p:cBhvr>
                                    </p:animEffect>
                                    <p:anim calcmode="lin" valueType="num">
                                      <p:cBhvr>
                                        <p:cTn id="51" dur="750" fill="hold"/>
                                        <p:tgtEl>
                                          <p:spTgt spid="17"/>
                                        </p:tgtEl>
                                        <p:attrNameLst>
                                          <p:attrName>ppt_x</p:attrName>
                                        </p:attrNameLst>
                                      </p:cBhvr>
                                      <p:tavLst>
                                        <p:tav tm="0">
                                          <p:val>
                                            <p:strVal val="#ppt_x"/>
                                          </p:val>
                                        </p:tav>
                                        <p:tav tm="100000">
                                          <p:val>
                                            <p:strVal val="#ppt_x"/>
                                          </p:val>
                                        </p:tav>
                                      </p:tavLst>
                                    </p:anim>
                                    <p:anim calcmode="lin" valueType="num">
                                      <p:cBhvr>
                                        <p:cTn id="52"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3" grpId="0"/>
      <p:bldP spid="15" grpId="0" bldLvl="0" animBg="1"/>
      <p:bldP spid="16" grpId="0" bldLvl="0" animBg="1"/>
      <p:bldP spid="1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t>思考</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descr="31393935333436303b31393936353336343bcecabac5"/>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76515" y="1614805"/>
            <a:ext cx="3383280" cy="3383280"/>
          </a:xfrm>
          <a:prstGeom prst="rect">
            <a:avLst/>
          </a:prstGeom>
        </p:spPr>
      </p:pic>
      <p:grpSp>
        <p:nvGrpSpPr>
          <p:cNvPr id="6" name="组合 5" descr="7b0a202020202274657874626f78223a20227b5c2269645c223a32303334303733392c5c227469645c223a31303136327d220a7d0a"/>
          <p:cNvGrpSpPr/>
          <p:nvPr/>
        </p:nvGrpSpPr>
        <p:grpSpPr>
          <a:xfrm>
            <a:off x="793115" y="1614805"/>
            <a:ext cx="6447982" cy="3542318"/>
            <a:chOff x="6611" y="3367"/>
            <a:chExt cx="7795" cy="3839"/>
          </a:xfrm>
        </p:grpSpPr>
        <p:grpSp>
          <p:nvGrpSpPr>
            <p:cNvPr id="78" name="组合 77"/>
            <p:cNvGrpSpPr/>
            <p:nvPr/>
          </p:nvGrpSpPr>
          <p:grpSpPr>
            <a:xfrm>
              <a:off x="6611" y="3367"/>
              <a:ext cx="7795" cy="3839"/>
              <a:chOff x="257500" y="1353046"/>
              <a:chExt cx="6318006" cy="3110666"/>
            </a:xfrm>
          </p:grpSpPr>
          <p:grpSp>
            <p:nvGrpSpPr>
              <p:cNvPr id="73" name="组合 72"/>
              <p:cNvGrpSpPr/>
              <p:nvPr/>
            </p:nvGrpSpPr>
            <p:grpSpPr>
              <a:xfrm>
                <a:off x="257500" y="1353046"/>
                <a:ext cx="6318006" cy="3110666"/>
                <a:chOff x="257500" y="1353046"/>
                <a:chExt cx="6318006" cy="3110666"/>
              </a:xfrm>
            </p:grpSpPr>
            <p:sp>
              <p:nvSpPr>
                <p:cNvPr id="48" name="矩形 47"/>
                <p:cNvSpPr/>
                <p:nvPr/>
              </p:nvSpPr>
              <p:spPr>
                <a:xfrm>
                  <a:off x="257501" y="1353048"/>
                  <a:ext cx="6318005" cy="30870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7" name="直角三角形 66"/>
                <p:cNvSpPr/>
                <p:nvPr/>
              </p:nvSpPr>
              <p:spPr>
                <a:xfrm>
                  <a:off x="257500" y="1353047"/>
                  <a:ext cx="3677891" cy="3099157"/>
                </a:xfrm>
                <a:custGeom>
                  <a:avLst/>
                  <a:gdLst>
                    <a:gd name="connsiteX0" fmla="*/ 0 w 3099157"/>
                    <a:gd name="connsiteY0" fmla="*/ 3099157 h 3099157"/>
                    <a:gd name="connsiteX1" fmla="*/ 0 w 3099157"/>
                    <a:gd name="connsiteY1" fmla="*/ 0 h 3099157"/>
                    <a:gd name="connsiteX2" fmla="*/ 3099157 w 3099157"/>
                    <a:gd name="connsiteY2" fmla="*/ 3099157 h 3099157"/>
                    <a:gd name="connsiteX3" fmla="*/ 0 w 3099157"/>
                    <a:gd name="connsiteY3" fmla="*/ 3099157 h 3099157"/>
                    <a:gd name="connsiteX0-1" fmla="*/ 0 w 3099157"/>
                    <a:gd name="connsiteY0-2" fmla="*/ 3099157 h 3099157"/>
                    <a:gd name="connsiteX1-3" fmla="*/ 0 w 3099157"/>
                    <a:gd name="connsiteY1-4" fmla="*/ 0 h 3099157"/>
                    <a:gd name="connsiteX2-5" fmla="*/ 552728 w 3099157"/>
                    <a:gd name="connsiteY2-6" fmla="*/ 522052 h 3099157"/>
                    <a:gd name="connsiteX3-7" fmla="*/ 3099157 w 3099157"/>
                    <a:gd name="connsiteY3-8" fmla="*/ 3099157 h 3099157"/>
                    <a:gd name="connsiteX4" fmla="*/ 0 w 3099157"/>
                    <a:gd name="connsiteY4" fmla="*/ 3099157 h 3099157"/>
                    <a:gd name="connsiteX0-9" fmla="*/ 0 w 3099157"/>
                    <a:gd name="connsiteY0-10" fmla="*/ 3099157 h 3099157"/>
                    <a:gd name="connsiteX1-11" fmla="*/ 0 w 3099157"/>
                    <a:gd name="connsiteY1-12" fmla="*/ 0 h 3099157"/>
                    <a:gd name="connsiteX2-13" fmla="*/ 980991 w 3099157"/>
                    <a:gd name="connsiteY2-14" fmla="*/ 12766 h 3099157"/>
                    <a:gd name="connsiteX3-15" fmla="*/ 3099157 w 3099157"/>
                    <a:gd name="connsiteY3-16" fmla="*/ 3099157 h 3099157"/>
                    <a:gd name="connsiteX4-17" fmla="*/ 0 w 3099157"/>
                    <a:gd name="connsiteY4-18" fmla="*/ 3099157 h 3099157"/>
                    <a:gd name="connsiteX0-19" fmla="*/ 0 w 3099157"/>
                    <a:gd name="connsiteY0-20" fmla="*/ 3099157 h 3099157"/>
                    <a:gd name="connsiteX1-21" fmla="*/ 0 w 3099157"/>
                    <a:gd name="connsiteY1-22" fmla="*/ 0 h 3099157"/>
                    <a:gd name="connsiteX2-23" fmla="*/ 968799 w 3099157"/>
                    <a:gd name="connsiteY2-24" fmla="*/ 574 h 3099157"/>
                    <a:gd name="connsiteX3-25" fmla="*/ 3099157 w 3099157"/>
                    <a:gd name="connsiteY3-26" fmla="*/ 3099157 h 3099157"/>
                    <a:gd name="connsiteX4-27" fmla="*/ 0 w 3099157"/>
                    <a:gd name="connsiteY4-28" fmla="*/ 3099157 h 3099157"/>
                    <a:gd name="connsiteX0-29" fmla="*/ 0 w 3677891"/>
                    <a:gd name="connsiteY0-30" fmla="*/ 3099157 h 3099157"/>
                    <a:gd name="connsiteX1-31" fmla="*/ 0 w 3677891"/>
                    <a:gd name="connsiteY1-32" fmla="*/ 0 h 3099157"/>
                    <a:gd name="connsiteX2-33" fmla="*/ 968799 w 3677891"/>
                    <a:gd name="connsiteY2-34" fmla="*/ 574 h 3099157"/>
                    <a:gd name="connsiteX3-35" fmla="*/ 3677891 w 3677891"/>
                    <a:gd name="connsiteY3-36" fmla="*/ 3099157 h 3099157"/>
                    <a:gd name="connsiteX4-37" fmla="*/ 0 w 3677891"/>
                    <a:gd name="connsiteY4-38" fmla="*/ 3099157 h 3099157"/>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677891" h="3099157">
                      <a:moveTo>
                        <a:pt x="0" y="3099157"/>
                      </a:moveTo>
                      <a:lnTo>
                        <a:pt x="0" y="0"/>
                      </a:lnTo>
                      <a:lnTo>
                        <a:pt x="968799" y="574"/>
                      </a:lnTo>
                      <a:lnTo>
                        <a:pt x="3677891" y="3099157"/>
                      </a:lnTo>
                      <a:lnTo>
                        <a:pt x="0" y="3099157"/>
                      </a:lnTo>
                      <a:close/>
                    </a:path>
                  </a:pathLst>
                </a:custGeom>
                <a:solidFill>
                  <a:srgbClr val="56A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2" name="直角三角形 71"/>
                <p:cNvSpPr/>
                <p:nvPr/>
              </p:nvSpPr>
              <p:spPr>
                <a:xfrm rot="10800000">
                  <a:off x="3464840" y="1353046"/>
                  <a:ext cx="3110666" cy="3110666"/>
                </a:xfrm>
                <a:prstGeom prst="rtTriangle">
                  <a:avLst/>
                </a:prstGeom>
                <a:solidFill>
                  <a:srgbClr val="55A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 name="任意多边形: 形状 70"/>
                <p:cNvSpPr/>
                <p:nvPr/>
              </p:nvSpPr>
              <p:spPr>
                <a:xfrm>
                  <a:off x="725748" y="1365171"/>
                  <a:ext cx="5849758" cy="3087033"/>
                </a:xfrm>
                <a:custGeom>
                  <a:avLst/>
                  <a:gdLst>
                    <a:gd name="connsiteX0" fmla="*/ 3424021 w 5849758"/>
                    <a:gd name="connsiteY0" fmla="*/ 0 h 3087033"/>
                    <a:gd name="connsiteX1" fmla="*/ 5849758 w 5849758"/>
                    <a:gd name="connsiteY1" fmla="*/ 0 h 3087033"/>
                    <a:gd name="connsiteX2" fmla="*/ 5849758 w 5849758"/>
                    <a:gd name="connsiteY2" fmla="*/ 1250965 h 3087033"/>
                    <a:gd name="connsiteX3" fmla="*/ 2808995 w 5849758"/>
                    <a:gd name="connsiteY3" fmla="*/ 3087033 h 3087033"/>
                    <a:gd name="connsiteX4" fmla="*/ 615621 w 5849758"/>
                    <a:gd name="connsiteY4" fmla="*/ 3087033 h 3087033"/>
                    <a:gd name="connsiteX5" fmla="*/ 0 w 5849758"/>
                    <a:gd name="connsiteY5" fmla="*/ 2067487 h 308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758" h="3087033">
                      <a:moveTo>
                        <a:pt x="3424021" y="0"/>
                      </a:moveTo>
                      <a:lnTo>
                        <a:pt x="5849758" y="0"/>
                      </a:lnTo>
                      <a:lnTo>
                        <a:pt x="5849758" y="1250965"/>
                      </a:lnTo>
                      <a:lnTo>
                        <a:pt x="2808995" y="3087033"/>
                      </a:lnTo>
                      <a:lnTo>
                        <a:pt x="615621" y="3087033"/>
                      </a:lnTo>
                      <a:lnTo>
                        <a:pt x="0" y="2067487"/>
                      </a:lnTo>
                      <a:close/>
                    </a:path>
                  </a:pathLst>
                </a:custGeom>
                <a:solidFill>
                  <a:srgbClr val="B2D6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6" name="直角三角形 65"/>
                <p:cNvSpPr/>
                <p:nvPr/>
              </p:nvSpPr>
              <p:spPr>
                <a:xfrm>
                  <a:off x="257501" y="2245489"/>
                  <a:ext cx="2194592" cy="2194592"/>
                </a:xfrm>
                <a:prstGeom prst="r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74" name="矩形 73"/>
              <p:cNvSpPr/>
              <p:nvPr/>
            </p:nvSpPr>
            <p:spPr>
              <a:xfrm>
                <a:off x="376205" y="1525205"/>
                <a:ext cx="6080597" cy="2766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等腰三角形 74"/>
              <p:cNvSpPr/>
              <p:nvPr/>
            </p:nvSpPr>
            <p:spPr>
              <a:xfrm rot="10800000">
                <a:off x="1639892" y="1537324"/>
                <a:ext cx="1301671" cy="434046"/>
              </a:xfrm>
              <a:prstGeom prs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7" name="直角三角形 76"/>
              <p:cNvSpPr/>
              <p:nvPr/>
            </p:nvSpPr>
            <p:spPr>
              <a:xfrm rot="16200000">
                <a:off x="3640307" y="1647216"/>
                <a:ext cx="2926387" cy="2706605"/>
              </a:xfrm>
              <a:prstGeom prst="rtTriangle">
                <a:avLst/>
              </a:prstGeom>
              <a:solidFill>
                <a:srgbClr val="B2D6E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1" name="文本框 10"/>
            <p:cNvSpPr txBox="1"/>
            <p:nvPr/>
          </p:nvSpPr>
          <p:spPr>
            <a:xfrm>
              <a:off x="6987" y="4269"/>
              <a:ext cx="7043" cy="18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小学二年级学生小刘春节时收到了</a:t>
              </a:r>
              <a:r>
                <a:rPr kumimoji="0" lang="en-US" altLang="zh-CN" sz="24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2000</a:t>
              </a:r>
              <a:r>
                <a:rPr kumimoji="0" lang="zh-CN" altLang="en-US" sz="24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元压岁钱，想用</a:t>
              </a:r>
              <a:r>
                <a:rPr kumimoji="0" lang="en-US" altLang="zh-CN" sz="24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100</a:t>
              </a:r>
              <a:r>
                <a:rPr kumimoji="0" lang="zh-CN" altLang="en-US" sz="24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元为自己购买一份意外伤害保险。请问他可以为自己投保吗？</a:t>
              </a:r>
              <a:endParaRPr kumimoji="0" lang="en-US" altLang="zh-CN" sz="1000" b="1" i="0" u="none" strike="noStrike" kern="1200" cap="none" spc="0" normalizeH="0" baseline="0" noProof="0" dirty="0">
                <a:ln>
                  <a:noFill/>
                </a:ln>
                <a:solidFill>
                  <a:srgbClr val="8661C0"/>
                </a:solidFill>
                <a:effectLst/>
                <a:uLnTx/>
                <a:uFillTx/>
                <a:latin typeface="方正大黑简体" panose="02000000000000000000" charset="-122"/>
                <a:ea typeface="方正大黑简体" panose="02000000000000000000" charset="-122"/>
                <a:cs typeface="+mn-cs"/>
              </a:endParaRPr>
            </a:p>
          </p:txBody>
        </p:sp>
      </p:grpSp>
      <p:sp>
        <p:nvSpPr>
          <p:cNvPr id="12" name="矩形 11"/>
          <p:cNvSpPr/>
          <p:nvPr/>
        </p:nvSpPr>
        <p:spPr>
          <a:xfrm rot="20040000">
            <a:off x="261434" y="1403440"/>
            <a:ext cx="1877437" cy="769441"/>
          </a:xfrm>
          <a:prstGeom prst="rect">
            <a:avLst/>
          </a:prstGeom>
          <a:noFill/>
          <a:ln>
            <a:noFill/>
          </a:ln>
        </p:spPr>
        <p:txBody>
          <a:bodyPr wrap="none" rtlCol="0" anchor="t">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FFC000"/>
                </a:solidFill>
                <a:effectLst>
                  <a:outerShdw blurRad="38100" dist="25400" dir="5400000" algn="ctr" rotWithShape="0">
                    <a:srgbClr val="6E747A">
                      <a:alpha val="43000"/>
                    </a:srgbClr>
                  </a:outerShdw>
                </a:effectLst>
                <a:uLnTx/>
                <a:uFillTx/>
                <a:latin typeface="Arial"/>
                <a:ea typeface="微软雅黑"/>
                <a:cs typeface="+mn-cs"/>
              </a:rPr>
              <a:t>想一想</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4C2342EB-5466-7106-5FFE-93651761257D}"/>
              </a:ext>
            </a:extLst>
          </p:cNvPr>
          <p:cNvSpPr txBox="1">
            <a:spLocks/>
          </p:cNvSpPr>
          <p:nvPr/>
        </p:nvSpPr>
        <p:spPr>
          <a:xfrm>
            <a:off x="891211" y="-51467"/>
            <a:ext cx="10177842"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补充</a:t>
            </a:r>
            <a:r>
              <a:rPr kumimoji="0" lang="en-US" altLang="zh-CN"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1</a:t>
            </a:r>
            <a:r>
              <a:rPr kumimoji="0" lang="zh-CN" altLang="en-US"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：什么是民事权利能力、民事行为能力？</a:t>
            </a:r>
            <a:endParaRPr kumimoji="0" lang="zh-CN" altLang="en-US" sz="3200"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7" name="直接连接符 6">
            <a:extLst>
              <a:ext uri="{FF2B5EF4-FFF2-40B4-BE49-F238E27FC236}">
                <a16:creationId xmlns:a16="http://schemas.microsoft.com/office/drawing/2014/main" id="{4460CCF7-CF7A-89C3-5F68-E7ED12243FE4}"/>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27D08B12-336B-B527-C756-A67495833F7D}"/>
              </a:ext>
            </a:extLst>
          </p:cNvPr>
          <p:cNvGrpSpPr/>
          <p:nvPr/>
        </p:nvGrpSpPr>
        <p:grpSpPr>
          <a:xfrm>
            <a:off x="9594192" y="707353"/>
            <a:ext cx="1803625" cy="127885"/>
            <a:chOff x="7164288" y="503338"/>
            <a:chExt cx="1352719" cy="95914"/>
          </a:xfrm>
        </p:grpSpPr>
        <p:sp>
          <p:nvSpPr>
            <p:cNvPr id="9" name="平行四边形 8">
              <a:extLst>
                <a:ext uri="{FF2B5EF4-FFF2-40B4-BE49-F238E27FC236}">
                  <a16:creationId xmlns:a16="http://schemas.microsoft.com/office/drawing/2014/main" id="{9ADB4785-4B4B-4756-A735-5BF9AF14934F}"/>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6771087-6870-0DF2-F7BB-D6C19AB04356}"/>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4" name="平行四边形 13">
              <a:extLst>
                <a:ext uri="{FF2B5EF4-FFF2-40B4-BE49-F238E27FC236}">
                  <a16:creationId xmlns:a16="http://schemas.microsoft.com/office/drawing/2014/main" id="{88B5A2E1-A6C7-4727-0574-86BFA91A5917}"/>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15" name="流程图: 手动输入 13">
            <a:extLst>
              <a:ext uri="{FF2B5EF4-FFF2-40B4-BE49-F238E27FC236}">
                <a16:creationId xmlns:a16="http://schemas.microsoft.com/office/drawing/2014/main" id="{7C904731-E247-B2DA-5B75-F443B3D8ABD4}"/>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平行四边形 15">
            <a:extLst>
              <a:ext uri="{FF2B5EF4-FFF2-40B4-BE49-F238E27FC236}">
                <a16:creationId xmlns:a16="http://schemas.microsoft.com/office/drawing/2014/main" id="{19E6CB20-1A11-CE2F-B4EC-257FCC27A421}"/>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平行四边形 16">
            <a:extLst>
              <a:ext uri="{FF2B5EF4-FFF2-40B4-BE49-F238E27FC236}">
                <a16:creationId xmlns:a16="http://schemas.microsoft.com/office/drawing/2014/main" id="{F3091890-05EA-ED79-2691-C0D245F22533}"/>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51F3A86F-E2E6-4FEB-D8EB-E97D789CAD73}"/>
              </a:ext>
            </a:extLst>
          </p:cNvPr>
          <p:cNvSpPr txBox="1"/>
          <p:nvPr/>
        </p:nvSpPr>
        <p:spPr>
          <a:xfrm>
            <a:off x="481809" y="1276154"/>
            <a:ext cx="11228382" cy="5215980"/>
          </a:xfrm>
          <a:prstGeom prst="rect">
            <a:avLst/>
          </a:prstGeom>
          <a:noFill/>
        </p:spPr>
        <p:txBody>
          <a:bodyPr wrap="square">
            <a:spAutoFit/>
          </a:body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1800" b="1" i="0" u="none" strike="noStrike" kern="1200" cap="none" spc="150" normalizeH="0" baseline="0" noProof="0" dirty="0">
                <a:ln>
                  <a:noFill/>
                </a:ln>
                <a:solidFill>
                  <a:srgbClr val="000000"/>
                </a:solidFill>
                <a:effectLst/>
                <a:uLnTx/>
                <a:uFillTx/>
                <a:latin typeface="Arial"/>
                <a:ea typeface="微软雅黑"/>
                <a:cs typeface="+mn-cs"/>
              </a:rPr>
              <a:t>所谓</a:t>
            </a:r>
            <a:r>
              <a:rPr kumimoji="0" lang="zh-CN" altLang="en-US" sz="1800" b="1" i="0" u="none" strike="noStrike" kern="1200" cap="none" spc="150" normalizeH="0" baseline="0" noProof="0" dirty="0">
                <a:ln>
                  <a:noFill/>
                </a:ln>
                <a:solidFill>
                  <a:srgbClr val="C00000"/>
                </a:solidFill>
                <a:effectLst/>
                <a:uLnTx/>
                <a:uFillTx/>
                <a:latin typeface="Arial"/>
                <a:ea typeface="微软雅黑"/>
                <a:cs typeface="+mn-cs"/>
              </a:rPr>
              <a:t>民事权利能力</a:t>
            </a:r>
            <a:r>
              <a:rPr kumimoji="0" lang="zh-CN" altLang="en-US" sz="1800" b="1" i="0" u="none" strike="noStrike" kern="1200" cap="none" spc="150" normalizeH="0" baseline="0" noProof="0" dirty="0">
                <a:ln>
                  <a:noFill/>
                </a:ln>
                <a:solidFill>
                  <a:srgbClr val="000000"/>
                </a:solidFill>
                <a:effectLst/>
                <a:uLnTx/>
                <a:uFillTx/>
                <a:latin typeface="Arial"/>
                <a:ea typeface="微软雅黑"/>
                <a:cs typeface="+mn-cs"/>
              </a:rPr>
              <a:t>，就是指法律所规定的，自然人或社会组织参加民事法律关系、享有民事权利和承担民事义务的资格。</a:t>
            </a:r>
            <a:endParaRPr kumimoji="0" lang="en-US" altLang="zh-CN" sz="1800" b="1" i="0" u="none" strike="noStrike" kern="1200" cap="none" spc="15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r>
              <a:rPr kumimoji="0" lang="zh-CN" altLang="en-US"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民事权利能力是法律赋予的、每个人都有的，始于出生，终于死亡。</a:t>
            </a:r>
            <a:endParaRPr kumimoji="0" lang="en-US" altLang="zh-CN"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endParaRPr kumimoji="0" lang="en-US" altLang="zh-CN"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1800" b="1" i="0" u="none" strike="noStrike" kern="1200" cap="none" spc="150" normalizeH="0" baseline="0" noProof="0" dirty="0">
                <a:ln>
                  <a:noFill/>
                </a:ln>
                <a:solidFill>
                  <a:srgbClr val="000000"/>
                </a:solidFill>
                <a:effectLst/>
                <a:uLnTx/>
                <a:uFillTx/>
                <a:latin typeface="Arial"/>
                <a:ea typeface="微软雅黑"/>
                <a:cs typeface="+mn-cs"/>
              </a:rPr>
              <a:t>所谓</a:t>
            </a:r>
            <a:r>
              <a:rPr kumimoji="0" lang="zh-CN" altLang="en-US" sz="1800" b="1" i="0" u="none" strike="noStrike" kern="1200" cap="none" spc="150" normalizeH="0" baseline="0" noProof="0" dirty="0">
                <a:ln>
                  <a:noFill/>
                </a:ln>
                <a:solidFill>
                  <a:srgbClr val="C00000"/>
                </a:solidFill>
                <a:effectLst/>
                <a:uLnTx/>
                <a:uFillTx/>
                <a:latin typeface="Arial"/>
                <a:ea typeface="微软雅黑"/>
                <a:cs typeface="+mn-cs"/>
              </a:rPr>
              <a:t>民事行为能力</a:t>
            </a:r>
            <a:r>
              <a:rPr kumimoji="0" lang="zh-CN" altLang="en-US" sz="1800" b="1" i="0" u="none" strike="noStrike" kern="1200" cap="none" spc="150" normalizeH="0" baseline="0" noProof="0" dirty="0">
                <a:ln>
                  <a:noFill/>
                </a:ln>
                <a:solidFill>
                  <a:srgbClr val="000000"/>
                </a:solidFill>
                <a:effectLst/>
                <a:uLnTx/>
                <a:uFillTx/>
                <a:latin typeface="Arial"/>
                <a:ea typeface="微软雅黑"/>
                <a:cs typeface="+mn-cs"/>
              </a:rPr>
              <a:t>，就是指民事主体以自己独立的行为去取得民事权利、承担民事义务的资格。*</a:t>
            </a:r>
            <a:endParaRPr kumimoji="0" lang="en-US" altLang="zh-CN" sz="1800" b="1" i="0" u="none" strike="noStrike" kern="1200" cap="none" spc="15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r>
              <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1</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、自然人的民事行为能力分三种情况：</a:t>
            </a:r>
            <a:r>
              <a:rPr kumimoji="0" lang="zh-CN" altLang="en-US" sz="1600" b="0" i="0" u="none" strike="noStrike" kern="1200" cap="none" spc="150" normalizeH="0" baseline="0" noProof="0" dirty="0">
                <a:ln>
                  <a:noFill/>
                </a:ln>
                <a:solidFill>
                  <a:srgbClr val="58B6E5"/>
                </a:solidFill>
                <a:effectLst/>
                <a:uLnTx/>
                <a:uFillTx/>
                <a:latin typeface="Arial"/>
                <a:ea typeface="微软雅黑"/>
                <a:cs typeface="+mn-cs"/>
                <a:hlinkClick r:id="rId2"/>
              </a:rPr>
              <a:t>完全行为能力</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r>
              <a:rPr kumimoji="0" lang="zh-CN" altLang="en-US" sz="1600" b="0" i="0" u="none" strike="noStrike" kern="1200" cap="none" spc="150" normalizeH="0" baseline="0" noProof="0" dirty="0">
                <a:ln>
                  <a:noFill/>
                </a:ln>
                <a:solidFill>
                  <a:srgbClr val="58B6E5"/>
                </a:solidFill>
                <a:effectLst/>
                <a:uLnTx/>
                <a:uFillTx/>
                <a:latin typeface="Arial"/>
                <a:ea typeface="微软雅黑"/>
                <a:cs typeface="+mn-cs"/>
                <a:hlinkClick r:id="rId3"/>
              </a:rPr>
              <a:t>限制行为能力</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r>
              <a:rPr kumimoji="0" lang="zh-CN" altLang="en-US" sz="1600" b="0" i="0" u="none" strike="noStrike" kern="1200" cap="none" spc="150" normalizeH="0" baseline="0" noProof="0" dirty="0">
                <a:ln>
                  <a:noFill/>
                </a:ln>
                <a:solidFill>
                  <a:srgbClr val="58B6E5"/>
                </a:solidFill>
                <a:effectLst/>
                <a:uLnTx/>
                <a:uFillTx/>
                <a:latin typeface="Arial"/>
                <a:ea typeface="微软雅黑"/>
                <a:cs typeface="+mn-cs"/>
                <a:hlinkClick r:id="rId4"/>
              </a:rPr>
              <a:t>无行为能力</a:t>
            </a:r>
            <a:r>
              <a:rPr kumimoji="0" lang="zh-CN" altLang="en-US" sz="1600" b="0" i="0" u="none" strike="noStrike" kern="1200" cap="none" spc="150" normalizeH="0" baseline="0" noProof="0" dirty="0">
                <a:ln>
                  <a:noFill/>
                </a:ln>
                <a:solidFill>
                  <a:srgbClr val="58B6E5"/>
                </a:solidFill>
                <a:effectLst/>
                <a:uLnTx/>
                <a:uFillTx/>
                <a:latin typeface="Arial"/>
                <a:ea typeface="微软雅黑"/>
                <a:cs typeface="+mn-cs"/>
              </a:rPr>
              <a:t>。</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判断标准主要有两个，</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一是年龄，二是精神和智力</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ü"/>
              <a:tabLst/>
              <a:defRPr/>
            </a:pP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完全行为能力人：</a:t>
            </a:r>
            <a:r>
              <a:rPr kumimoji="0" lang="en-US" altLang="zh-CN" sz="1400" b="0" i="0" u="none" strike="noStrike" kern="1200" cap="none" spc="150" normalizeH="0" baseline="0" noProof="0" dirty="0">
                <a:ln>
                  <a:noFill/>
                </a:ln>
                <a:solidFill>
                  <a:srgbClr val="FF0000"/>
                </a:solidFill>
                <a:effectLst/>
                <a:uLnTx/>
                <a:uFillTx/>
                <a:latin typeface="Arial"/>
                <a:ea typeface="微软雅黑"/>
                <a:cs typeface="+mn-cs"/>
              </a:rPr>
              <a:t>18</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周岁以上</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，且精神状况健康正常的成年人。或 </a:t>
            </a:r>
            <a:r>
              <a:rPr kumimoji="0" lang="en-US" altLang="zh-CN" sz="1400" b="0" i="0" u="none" strike="noStrike" kern="1200" cap="none" spc="150" normalizeH="0" baseline="0" noProof="0" dirty="0">
                <a:ln>
                  <a:noFill/>
                </a:ln>
                <a:solidFill>
                  <a:srgbClr val="FF0000"/>
                </a:solidFill>
                <a:effectLst/>
                <a:uLnTx/>
                <a:uFillTx/>
                <a:latin typeface="Arial"/>
                <a:ea typeface="微软雅黑"/>
                <a:cs typeface="+mn-cs"/>
              </a:rPr>
              <a:t>16</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周岁以上（未满</a:t>
            </a:r>
            <a:r>
              <a:rPr kumimoji="0" lang="en-US" altLang="zh-CN" sz="1400" b="0" i="0" u="none" strike="noStrike" kern="1200" cap="none" spc="150" normalizeH="0" baseline="0" noProof="0" dirty="0">
                <a:ln>
                  <a:noFill/>
                </a:ln>
                <a:solidFill>
                  <a:srgbClr val="FF0000"/>
                </a:solidFill>
                <a:effectLst/>
                <a:uLnTx/>
                <a:uFillTx/>
                <a:latin typeface="Arial"/>
                <a:ea typeface="微软雅黑"/>
                <a:cs typeface="+mn-cs"/>
              </a:rPr>
              <a:t>18</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周岁）</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，以自己的劳动收入为主要生活来源，且精神状况健康正常的未成年人。</a:t>
            </a:r>
            <a:endParaRPr kumimoji="0" lang="en-US" altLang="zh-CN" sz="1400" b="0" i="0" u="none" strike="noStrike" kern="1200" cap="none" spc="150" normalizeH="0" baseline="0" noProof="0" dirty="0">
              <a:ln>
                <a:noFill/>
              </a:ln>
              <a:solidFill>
                <a:srgbClr val="EC5F74">
                  <a:lumMod val="75000"/>
                </a:srgbClr>
              </a:solidFill>
              <a:effectLst/>
              <a:uLnTx/>
              <a:uFillTx/>
              <a:latin typeface="Arial"/>
              <a:ea typeface="微软雅黑"/>
              <a:cs typeface="+mn-cs"/>
            </a:endParaRPr>
          </a:p>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ü"/>
              <a:tabLst/>
              <a:defRPr/>
            </a:pP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限制行为能力人：</a:t>
            </a:r>
            <a:r>
              <a:rPr kumimoji="0" lang="en-US" altLang="zh-CN" sz="1400" b="0" i="0" u="none" strike="noStrike" kern="1200" cap="none" spc="150" normalizeH="0" baseline="0" noProof="0" dirty="0">
                <a:ln>
                  <a:noFill/>
                </a:ln>
                <a:solidFill>
                  <a:srgbClr val="FF0000"/>
                </a:solidFill>
                <a:effectLst/>
                <a:uLnTx/>
                <a:uFillTx/>
                <a:latin typeface="Arial"/>
                <a:ea typeface="微软雅黑"/>
                <a:cs typeface="+mn-cs"/>
              </a:rPr>
              <a:t>8</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周岁以上</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的未成年人，以及</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不能完全</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辨认自己行为的成年人。</a:t>
            </a:r>
            <a:endParaRPr kumimoji="0" lang="en-US" altLang="zh-CN" sz="1400" b="0" i="0" u="none" strike="noStrike" kern="1200" cap="none" spc="150" normalizeH="0" baseline="0" noProof="0" dirty="0">
              <a:ln>
                <a:noFill/>
              </a:ln>
              <a:solidFill>
                <a:srgbClr val="EC5F74">
                  <a:lumMod val="75000"/>
                </a:srgbClr>
              </a:solidFill>
              <a:effectLst/>
              <a:uLnTx/>
              <a:uFillTx/>
              <a:latin typeface="Arial"/>
              <a:ea typeface="微软雅黑"/>
              <a:cs typeface="+mn-cs"/>
            </a:endParaRPr>
          </a:p>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ü"/>
              <a:tabLst/>
              <a:defRPr/>
            </a:pP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无行为能力人：</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不满</a:t>
            </a:r>
            <a:r>
              <a:rPr kumimoji="0" lang="en-US" altLang="zh-CN" sz="1400" b="0" i="0" u="none" strike="noStrike" kern="1200" cap="none" spc="150" normalizeH="0" baseline="0" noProof="0" dirty="0">
                <a:ln>
                  <a:noFill/>
                </a:ln>
                <a:solidFill>
                  <a:srgbClr val="FF0000"/>
                </a:solidFill>
                <a:effectLst/>
                <a:uLnTx/>
                <a:uFillTx/>
                <a:latin typeface="Arial"/>
                <a:ea typeface="微软雅黑"/>
                <a:cs typeface="+mn-cs"/>
              </a:rPr>
              <a:t>8</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周岁</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的未成年人，以及</a:t>
            </a:r>
            <a:r>
              <a:rPr kumimoji="0" lang="zh-CN" altLang="en-US" sz="1400" b="0" i="0" u="none" strike="noStrike" kern="1200" cap="none" spc="150" normalizeH="0" baseline="0" noProof="0" dirty="0">
                <a:ln>
                  <a:noFill/>
                </a:ln>
                <a:solidFill>
                  <a:srgbClr val="FF0000"/>
                </a:solidFill>
                <a:effectLst/>
                <a:uLnTx/>
                <a:uFillTx/>
                <a:latin typeface="Arial"/>
                <a:ea typeface="微软雅黑"/>
                <a:cs typeface="+mn-cs"/>
              </a:rPr>
              <a:t>不能</a:t>
            </a:r>
            <a:r>
              <a:rPr kumimoji="0" lang="zh-CN" altLang="en-US" sz="1400" b="0" i="0" u="none" strike="noStrike" kern="1200" cap="none" spc="150" normalizeH="0" baseline="0" noProof="0" dirty="0">
                <a:ln>
                  <a:noFill/>
                </a:ln>
                <a:solidFill>
                  <a:srgbClr val="EC5F74">
                    <a:lumMod val="75000"/>
                  </a:srgbClr>
                </a:solidFill>
                <a:effectLst/>
                <a:uLnTx/>
                <a:uFillTx/>
                <a:latin typeface="Arial"/>
                <a:ea typeface="微软雅黑"/>
                <a:cs typeface="+mn-cs"/>
              </a:rPr>
              <a:t>辨认自己行为的成年人。</a:t>
            </a:r>
            <a:endParaRPr kumimoji="0" lang="en-US" altLang="zh-CN" sz="1400" b="0" i="0" u="none" strike="noStrike" kern="1200" cap="none" spc="150" normalizeH="0" baseline="0" noProof="0" dirty="0">
              <a:ln>
                <a:noFill/>
              </a:ln>
              <a:solidFill>
                <a:srgbClr val="EC5F74">
                  <a:lumMod val="75000"/>
                </a:srgbClr>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r>
              <a:rPr kumimoji="0" lang="zh-CN" altLang="en-US"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有民事权利能力而没有民事行为能力的民事主体，要想享有民事权利、承担民事义务就</a:t>
            </a:r>
            <a:r>
              <a:rPr kumimoji="0" lang="zh-CN" altLang="en-US" sz="14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只能通过他人代理</a:t>
            </a:r>
            <a:r>
              <a:rPr kumimoji="0" lang="zh-CN" altLang="en-US"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endParaRPr kumimoji="0" lang="en-US" altLang="zh-CN" sz="1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r>
              <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2</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、法人的民事行为能力：始于法人成立，终于法人消灭，在法人存续期间始终存在。</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Tree>
    <p:extLst>
      <p:ext uri="{BB962C8B-B14F-4D97-AF65-F5344CB8AC3E}">
        <p14:creationId xmlns:p14="http://schemas.microsoft.com/office/powerpoint/2010/main" val="1285394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0-#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anim calcmode="lin" valueType="num">
                                      <p:cBhvr>
                                        <p:cTn id="12" dur="750" fill="hold"/>
                                        <p:tgtEl>
                                          <p:spTgt spid="16"/>
                                        </p:tgtEl>
                                        <p:attrNameLst>
                                          <p:attrName>ppt_x</p:attrName>
                                        </p:attrNameLst>
                                      </p:cBhvr>
                                      <p:tavLst>
                                        <p:tav tm="0">
                                          <p:val>
                                            <p:strVal val="#ppt_x"/>
                                          </p:val>
                                        </p:tav>
                                        <p:tav tm="100000">
                                          <p:val>
                                            <p:strVal val="#ppt_x"/>
                                          </p:val>
                                        </p:tav>
                                      </p:tavLst>
                                    </p:anim>
                                    <p:anim calcmode="lin" valueType="num">
                                      <p:cBhvr>
                                        <p:cTn id="13" dur="750" fill="hold"/>
                                        <p:tgtEl>
                                          <p:spTgt spid="1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anim calcmode="lin" valueType="num">
                                      <p:cBhvr>
                                        <p:cTn id="17" dur="750" fill="hold"/>
                                        <p:tgtEl>
                                          <p:spTgt spid="17"/>
                                        </p:tgtEl>
                                        <p:attrNameLst>
                                          <p:attrName>ppt_x</p:attrName>
                                        </p:attrNameLst>
                                      </p:cBhvr>
                                      <p:tavLst>
                                        <p:tav tm="0">
                                          <p:val>
                                            <p:strVal val="#ppt_x"/>
                                          </p:val>
                                        </p:tav>
                                        <p:tav tm="100000">
                                          <p:val>
                                            <p:strVal val="#ppt_x"/>
                                          </p:val>
                                        </p:tav>
                                      </p:tavLst>
                                    </p:anim>
                                    <p:anim calcmode="lin" valueType="num">
                                      <p:cBhvr>
                                        <p:cTn id="18"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5366595" y="1936961"/>
            <a:ext cx="6685280" cy="107632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保险合同及其特征</a:t>
            </a:r>
            <a:endParaRPr lang="zh-CN" altLang="en-US" sz="6400" dirty="0"/>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4DA16B-28F6-8DF2-BE54-410DC8D5A08C}"/>
              </a:ext>
            </a:extLst>
          </p:cNvPr>
          <p:cNvSpPr txBox="1"/>
          <p:nvPr/>
        </p:nvSpPr>
        <p:spPr>
          <a:xfrm>
            <a:off x="267101" y="181829"/>
            <a:ext cx="11793354" cy="3673570"/>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不定项选择题</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下列各项中，能够独立自主购买保险的是（    ）。</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甲</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7</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周岁，智力超群，是少年大学生</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B.</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乙</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16</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周岁，辍学打工，独立生活</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C.</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丙</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33</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岁，已婚，是不能完全辨认自己行为的精神病人</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D.</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丁</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25</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周岁，是先天性的肢体残疾人</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p:txBody>
      </p:sp>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4C2342EB-5466-7106-5FFE-93651761257D}"/>
              </a:ext>
            </a:extLst>
          </p:cNvPr>
          <p:cNvSpPr txBox="1">
            <a:spLocks/>
          </p:cNvSpPr>
          <p:nvPr/>
        </p:nvSpPr>
        <p:spPr>
          <a:xfrm>
            <a:off x="891211" y="-51467"/>
            <a:ext cx="10177842"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补充</a:t>
            </a:r>
            <a:r>
              <a:rPr kumimoji="0" lang="en-US" altLang="zh-CN"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2</a:t>
            </a:r>
            <a:r>
              <a:rPr kumimoji="0" lang="zh-CN" altLang="en-US" sz="32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：什么是保险利益？</a:t>
            </a:r>
            <a:endParaRPr kumimoji="0" lang="zh-CN" altLang="en-US" sz="3200"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7" name="直接连接符 6">
            <a:extLst>
              <a:ext uri="{FF2B5EF4-FFF2-40B4-BE49-F238E27FC236}">
                <a16:creationId xmlns:a16="http://schemas.microsoft.com/office/drawing/2014/main" id="{4460CCF7-CF7A-89C3-5F68-E7ED12243FE4}"/>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27D08B12-336B-B527-C756-A67495833F7D}"/>
              </a:ext>
            </a:extLst>
          </p:cNvPr>
          <p:cNvGrpSpPr/>
          <p:nvPr/>
        </p:nvGrpSpPr>
        <p:grpSpPr>
          <a:xfrm>
            <a:off x="9594192" y="707353"/>
            <a:ext cx="1803625" cy="127885"/>
            <a:chOff x="7164288" y="503338"/>
            <a:chExt cx="1352719" cy="95914"/>
          </a:xfrm>
        </p:grpSpPr>
        <p:sp>
          <p:nvSpPr>
            <p:cNvPr id="9" name="平行四边形 8">
              <a:extLst>
                <a:ext uri="{FF2B5EF4-FFF2-40B4-BE49-F238E27FC236}">
                  <a16:creationId xmlns:a16="http://schemas.microsoft.com/office/drawing/2014/main" id="{9ADB4785-4B4B-4756-A735-5BF9AF14934F}"/>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6771087-6870-0DF2-F7BB-D6C19AB04356}"/>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4" name="平行四边形 13">
              <a:extLst>
                <a:ext uri="{FF2B5EF4-FFF2-40B4-BE49-F238E27FC236}">
                  <a16:creationId xmlns:a16="http://schemas.microsoft.com/office/drawing/2014/main" id="{88B5A2E1-A6C7-4727-0574-86BFA91A5917}"/>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15" name="流程图: 手动输入 13">
            <a:extLst>
              <a:ext uri="{FF2B5EF4-FFF2-40B4-BE49-F238E27FC236}">
                <a16:creationId xmlns:a16="http://schemas.microsoft.com/office/drawing/2014/main" id="{7C904731-E247-B2DA-5B75-F443B3D8ABD4}"/>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平行四边形 15">
            <a:extLst>
              <a:ext uri="{FF2B5EF4-FFF2-40B4-BE49-F238E27FC236}">
                <a16:creationId xmlns:a16="http://schemas.microsoft.com/office/drawing/2014/main" id="{19E6CB20-1A11-CE2F-B4EC-257FCC27A421}"/>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平行四边形 16">
            <a:extLst>
              <a:ext uri="{FF2B5EF4-FFF2-40B4-BE49-F238E27FC236}">
                <a16:creationId xmlns:a16="http://schemas.microsoft.com/office/drawing/2014/main" id="{F3091890-05EA-ED79-2691-C0D245F22533}"/>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51F3A86F-E2E6-4FEB-D8EB-E97D789CAD73}"/>
              </a:ext>
            </a:extLst>
          </p:cNvPr>
          <p:cNvSpPr txBox="1"/>
          <p:nvPr/>
        </p:nvSpPr>
        <p:spPr>
          <a:xfrm>
            <a:off x="481809" y="1276154"/>
            <a:ext cx="11306174" cy="3179588"/>
          </a:xfrm>
          <a:prstGeom prst="rect">
            <a:avLst/>
          </a:prstGeom>
          <a:noFill/>
        </p:spPr>
        <p:txBody>
          <a:bodyPr wrap="square">
            <a:spAutoFit/>
          </a:body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我国</a:t>
            </a:r>
            <a:r>
              <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保险法</a:t>
            </a:r>
            <a:r>
              <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规定：“</a:t>
            </a:r>
            <a:r>
              <a:rPr kumimoji="0" lang="zh-CN" altLang="en-US" sz="2400" b="0" i="0" u="none" strike="noStrike" kern="1200" cap="none" spc="150" normalizeH="0" baseline="0" noProof="0" dirty="0">
                <a:ln>
                  <a:noFill/>
                </a:ln>
                <a:solidFill>
                  <a:srgbClr val="C00000"/>
                </a:solidFill>
                <a:effectLst/>
                <a:uLnTx/>
                <a:uFillTx/>
                <a:latin typeface="Arial"/>
                <a:ea typeface="微软雅黑"/>
                <a:cs typeface="+mn-cs"/>
              </a:rPr>
              <a:t>人身保险</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的投保人在保险合同订立时，对被保险人应当具有保险利益。</a:t>
            </a:r>
            <a:r>
              <a:rPr kumimoji="0" lang="zh-CN" altLang="en-US" sz="2400" b="0" i="0" u="none" strike="noStrike" kern="1200" cap="none" spc="150" normalizeH="0" baseline="0" noProof="0" dirty="0">
                <a:ln>
                  <a:noFill/>
                </a:ln>
                <a:solidFill>
                  <a:srgbClr val="C00000"/>
                </a:solidFill>
                <a:effectLst/>
                <a:uLnTx/>
                <a:uFillTx/>
                <a:latin typeface="Arial"/>
                <a:ea typeface="微软雅黑"/>
                <a:cs typeface="+mn-cs"/>
              </a:rPr>
              <a:t>财产保险</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的被保险人在保险事故发生时，对保险标的应当具有保险利益。 ”</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400" b="0" i="0" u="none" strike="noStrike" kern="1200" cap="none" spc="150" normalizeH="0" baseline="0" noProof="0" dirty="0">
                <a:ln>
                  <a:noFill/>
                </a:ln>
                <a:solidFill>
                  <a:srgbClr val="C00000"/>
                </a:solidFill>
                <a:effectLst/>
                <a:highlight>
                  <a:srgbClr val="FFFFFF"/>
                </a:highlight>
                <a:uLnTx/>
                <a:uFillTx/>
                <a:latin typeface="Arial" panose="020B0604020202020204" pitchFamily="34" charset="0"/>
                <a:ea typeface="微软雅黑"/>
                <a:cs typeface="+mn-cs"/>
              </a:rPr>
              <a:t>保险利益</a:t>
            </a:r>
            <a:r>
              <a:rPr kumimoji="0" lang="zh-CN" altLang="en-US" sz="2400" b="0" i="0" u="none" strike="noStrike" kern="1200" cap="none" spc="150" normalizeH="0" baseline="0" noProof="0" dirty="0">
                <a:ln>
                  <a:noFill/>
                </a:ln>
                <a:solidFill>
                  <a:srgbClr val="000000">
                    <a:lumMod val="65000"/>
                    <a:lumOff val="35000"/>
                  </a:srgbClr>
                </a:solidFill>
                <a:effectLst/>
                <a:highlight>
                  <a:srgbClr val="FFFFFF"/>
                </a:highlight>
                <a:uLnTx/>
                <a:uFillTx/>
                <a:latin typeface="Arial" panose="020B0604020202020204" pitchFamily="34" charset="0"/>
                <a:ea typeface="微软雅黑"/>
                <a:cs typeface="+mn-cs"/>
              </a:rPr>
              <a:t>，是指投保人或者被保险人对保险标的具有的法律上承认的利益，又称</a:t>
            </a:r>
            <a:r>
              <a:rPr kumimoji="0" lang="zh-CN" altLang="en-US" sz="2400" b="0" i="0" u="none" strike="noStrike" kern="1200" cap="none" spc="150" normalizeH="0" baseline="0" noProof="0" dirty="0">
                <a:ln>
                  <a:noFill/>
                </a:ln>
                <a:solidFill>
                  <a:srgbClr val="C00000"/>
                </a:solidFill>
                <a:effectLst/>
                <a:highlight>
                  <a:srgbClr val="FFFFFF"/>
                </a:highlight>
                <a:uLnTx/>
                <a:uFillTx/>
                <a:latin typeface="Arial" panose="020B0604020202020204" pitchFamily="34" charset="0"/>
                <a:ea typeface="微软雅黑"/>
                <a:cs typeface="+mn-cs"/>
              </a:rPr>
              <a:t>可保利益</a:t>
            </a:r>
            <a:r>
              <a:rPr kumimoji="0" lang="zh-CN" altLang="en-US" sz="2400" b="0" i="0" u="none" strike="noStrike" kern="1200" cap="none" spc="150" normalizeH="0" baseline="0" noProof="0" dirty="0">
                <a:ln>
                  <a:noFill/>
                </a:ln>
                <a:solidFill>
                  <a:srgbClr val="333333"/>
                </a:solidFill>
                <a:effectLst/>
                <a:highlight>
                  <a:srgbClr val="FFFFFF"/>
                </a:highlight>
                <a:uLnTx/>
                <a:uFillTx/>
                <a:latin typeface="Arial" panose="020B0604020202020204" pitchFamily="34" charset="0"/>
                <a:ea typeface="微软雅黑"/>
                <a:cs typeface="+mn-cs"/>
              </a:rPr>
              <a:t>。</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tabLst/>
              <a:defRPr/>
            </a:pP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Tree>
    <p:extLst>
      <p:ext uri="{BB962C8B-B14F-4D97-AF65-F5344CB8AC3E}">
        <p14:creationId xmlns:p14="http://schemas.microsoft.com/office/powerpoint/2010/main" val="40058040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0-#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anim calcmode="lin" valueType="num">
                                      <p:cBhvr>
                                        <p:cTn id="12" dur="750" fill="hold"/>
                                        <p:tgtEl>
                                          <p:spTgt spid="16"/>
                                        </p:tgtEl>
                                        <p:attrNameLst>
                                          <p:attrName>ppt_x</p:attrName>
                                        </p:attrNameLst>
                                      </p:cBhvr>
                                      <p:tavLst>
                                        <p:tav tm="0">
                                          <p:val>
                                            <p:strVal val="#ppt_x"/>
                                          </p:val>
                                        </p:tav>
                                        <p:tav tm="100000">
                                          <p:val>
                                            <p:strVal val="#ppt_x"/>
                                          </p:val>
                                        </p:tav>
                                      </p:tavLst>
                                    </p:anim>
                                    <p:anim calcmode="lin" valueType="num">
                                      <p:cBhvr>
                                        <p:cTn id="13" dur="750" fill="hold"/>
                                        <p:tgtEl>
                                          <p:spTgt spid="1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anim calcmode="lin" valueType="num">
                                      <p:cBhvr>
                                        <p:cTn id="17" dur="750" fill="hold"/>
                                        <p:tgtEl>
                                          <p:spTgt spid="17"/>
                                        </p:tgtEl>
                                        <p:attrNameLst>
                                          <p:attrName>ppt_x</p:attrName>
                                        </p:attrNameLst>
                                      </p:cBhvr>
                                      <p:tavLst>
                                        <p:tav tm="0">
                                          <p:val>
                                            <p:strVal val="#ppt_x"/>
                                          </p:val>
                                        </p:tav>
                                        <p:tav tm="100000">
                                          <p:val>
                                            <p:strVal val="#ppt_x"/>
                                          </p:val>
                                        </p:tav>
                                      </p:tavLst>
                                    </p:anim>
                                    <p:anim calcmode="lin" valueType="num">
                                      <p:cBhvr>
                                        <p:cTn id="18"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t>思考</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descr="31393935333436303b31393936353336343bcecabac5"/>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76515" y="1614805"/>
            <a:ext cx="3383280" cy="3383280"/>
          </a:xfrm>
          <a:prstGeom prst="rect">
            <a:avLst/>
          </a:prstGeom>
        </p:spPr>
      </p:pic>
      <p:grpSp>
        <p:nvGrpSpPr>
          <p:cNvPr id="6" name="组合 5" descr="7b0a202020202274657874626f78223a20227b5c2269645c223a32303334303733392c5c227469645c223a31303136327d220a7d0a"/>
          <p:cNvGrpSpPr/>
          <p:nvPr/>
        </p:nvGrpSpPr>
        <p:grpSpPr>
          <a:xfrm>
            <a:off x="793115" y="1614805"/>
            <a:ext cx="6447982" cy="4469983"/>
            <a:chOff x="6611" y="3367"/>
            <a:chExt cx="7795" cy="3839"/>
          </a:xfrm>
        </p:grpSpPr>
        <p:grpSp>
          <p:nvGrpSpPr>
            <p:cNvPr id="78" name="组合 77"/>
            <p:cNvGrpSpPr/>
            <p:nvPr/>
          </p:nvGrpSpPr>
          <p:grpSpPr>
            <a:xfrm>
              <a:off x="6611" y="3367"/>
              <a:ext cx="7795" cy="3839"/>
              <a:chOff x="257500" y="1353046"/>
              <a:chExt cx="6318006" cy="3110666"/>
            </a:xfrm>
          </p:grpSpPr>
          <p:grpSp>
            <p:nvGrpSpPr>
              <p:cNvPr id="73" name="组合 72"/>
              <p:cNvGrpSpPr/>
              <p:nvPr/>
            </p:nvGrpSpPr>
            <p:grpSpPr>
              <a:xfrm>
                <a:off x="257500" y="1353046"/>
                <a:ext cx="6318006" cy="3110666"/>
                <a:chOff x="257500" y="1353046"/>
                <a:chExt cx="6318006" cy="3110666"/>
              </a:xfrm>
            </p:grpSpPr>
            <p:sp>
              <p:nvSpPr>
                <p:cNvPr id="48" name="矩形 47"/>
                <p:cNvSpPr/>
                <p:nvPr/>
              </p:nvSpPr>
              <p:spPr>
                <a:xfrm>
                  <a:off x="257501" y="1353048"/>
                  <a:ext cx="6318005" cy="30870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7" name="直角三角形 66"/>
                <p:cNvSpPr/>
                <p:nvPr/>
              </p:nvSpPr>
              <p:spPr>
                <a:xfrm>
                  <a:off x="257500" y="1353047"/>
                  <a:ext cx="3677891" cy="3099157"/>
                </a:xfrm>
                <a:custGeom>
                  <a:avLst/>
                  <a:gdLst>
                    <a:gd name="connsiteX0" fmla="*/ 0 w 3099157"/>
                    <a:gd name="connsiteY0" fmla="*/ 3099157 h 3099157"/>
                    <a:gd name="connsiteX1" fmla="*/ 0 w 3099157"/>
                    <a:gd name="connsiteY1" fmla="*/ 0 h 3099157"/>
                    <a:gd name="connsiteX2" fmla="*/ 3099157 w 3099157"/>
                    <a:gd name="connsiteY2" fmla="*/ 3099157 h 3099157"/>
                    <a:gd name="connsiteX3" fmla="*/ 0 w 3099157"/>
                    <a:gd name="connsiteY3" fmla="*/ 3099157 h 3099157"/>
                    <a:gd name="connsiteX0-1" fmla="*/ 0 w 3099157"/>
                    <a:gd name="connsiteY0-2" fmla="*/ 3099157 h 3099157"/>
                    <a:gd name="connsiteX1-3" fmla="*/ 0 w 3099157"/>
                    <a:gd name="connsiteY1-4" fmla="*/ 0 h 3099157"/>
                    <a:gd name="connsiteX2-5" fmla="*/ 552728 w 3099157"/>
                    <a:gd name="connsiteY2-6" fmla="*/ 522052 h 3099157"/>
                    <a:gd name="connsiteX3-7" fmla="*/ 3099157 w 3099157"/>
                    <a:gd name="connsiteY3-8" fmla="*/ 3099157 h 3099157"/>
                    <a:gd name="connsiteX4" fmla="*/ 0 w 3099157"/>
                    <a:gd name="connsiteY4" fmla="*/ 3099157 h 3099157"/>
                    <a:gd name="connsiteX0-9" fmla="*/ 0 w 3099157"/>
                    <a:gd name="connsiteY0-10" fmla="*/ 3099157 h 3099157"/>
                    <a:gd name="connsiteX1-11" fmla="*/ 0 w 3099157"/>
                    <a:gd name="connsiteY1-12" fmla="*/ 0 h 3099157"/>
                    <a:gd name="connsiteX2-13" fmla="*/ 980991 w 3099157"/>
                    <a:gd name="connsiteY2-14" fmla="*/ 12766 h 3099157"/>
                    <a:gd name="connsiteX3-15" fmla="*/ 3099157 w 3099157"/>
                    <a:gd name="connsiteY3-16" fmla="*/ 3099157 h 3099157"/>
                    <a:gd name="connsiteX4-17" fmla="*/ 0 w 3099157"/>
                    <a:gd name="connsiteY4-18" fmla="*/ 3099157 h 3099157"/>
                    <a:gd name="connsiteX0-19" fmla="*/ 0 w 3099157"/>
                    <a:gd name="connsiteY0-20" fmla="*/ 3099157 h 3099157"/>
                    <a:gd name="connsiteX1-21" fmla="*/ 0 w 3099157"/>
                    <a:gd name="connsiteY1-22" fmla="*/ 0 h 3099157"/>
                    <a:gd name="connsiteX2-23" fmla="*/ 968799 w 3099157"/>
                    <a:gd name="connsiteY2-24" fmla="*/ 574 h 3099157"/>
                    <a:gd name="connsiteX3-25" fmla="*/ 3099157 w 3099157"/>
                    <a:gd name="connsiteY3-26" fmla="*/ 3099157 h 3099157"/>
                    <a:gd name="connsiteX4-27" fmla="*/ 0 w 3099157"/>
                    <a:gd name="connsiteY4-28" fmla="*/ 3099157 h 3099157"/>
                    <a:gd name="connsiteX0-29" fmla="*/ 0 w 3677891"/>
                    <a:gd name="connsiteY0-30" fmla="*/ 3099157 h 3099157"/>
                    <a:gd name="connsiteX1-31" fmla="*/ 0 w 3677891"/>
                    <a:gd name="connsiteY1-32" fmla="*/ 0 h 3099157"/>
                    <a:gd name="connsiteX2-33" fmla="*/ 968799 w 3677891"/>
                    <a:gd name="connsiteY2-34" fmla="*/ 574 h 3099157"/>
                    <a:gd name="connsiteX3-35" fmla="*/ 3677891 w 3677891"/>
                    <a:gd name="connsiteY3-36" fmla="*/ 3099157 h 3099157"/>
                    <a:gd name="connsiteX4-37" fmla="*/ 0 w 3677891"/>
                    <a:gd name="connsiteY4-38" fmla="*/ 3099157 h 3099157"/>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677891" h="3099157">
                      <a:moveTo>
                        <a:pt x="0" y="3099157"/>
                      </a:moveTo>
                      <a:lnTo>
                        <a:pt x="0" y="0"/>
                      </a:lnTo>
                      <a:lnTo>
                        <a:pt x="968799" y="574"/>
                      </a:lnTo>
                      <a:lnTo>
                        <a:pt x="3677891" y="3099157"/>
                      </a:lnTo>
                      <a:lnTo>
                        <a:pt x="0" y="3099157"/>
                      </a:lnTo>
                      <a:close/>
                    </a:path>
                  </a:pathLst>
                </a:custGeom>
                <a:solidFill>
                  <a:srgbClr val="56A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2" name="直角三角形 71"/>
                <p:cNvSpPr/>
                <p:nvPr/>
              </p:nvSpPr>
              <p:spPr>
                <a:xfrm rot="10800000">
                  <a:off x="3464840" y="1353046"/>
                  <a:ext cx="3110666" cy="3110666"/>
                </a:xfrm>
                <a:prstGeom prst="rtTriangle">
                  <a:avLst/>
                </a:prstGeom>
                <a:solidFill>
                  <a:srgbClr val="55A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 name="任意多边形: 形状 70"/>
                <p:cNvSpPr/>
                <p:nvPr/>
              </p:nvSpPr>
              <p:spPr>
                <a:xfrm>
                  <a:off x="725748" y="1365171"/>
                  <a:ext cx="5849758" cy="3087033"/>
                </a:xfrm>
                <a:custGeom>
                  <a:avLst/>
                  <a:gdLst>
                    <a:gd name="connsiteX0" fmla="*/ 3424021 w 5849758"/>
                    <a:gd name="connsiteY0" fmla="*/ 0 h 3087033"/>
                    <a:gd name="connsiteX1" fmla="*/ 5849758 w 5849758"/>
                    <a:gd name="connsiteY1" fmla="*/ 0 h 3087033"/>
                    <a:gd name="connsiteX2" fmla="*/ 5849758 w 5849758"/>
                    <a:gd name="connsiteY2" fmla="*/ 1250965 h 3087033"/>
                    <a:gd name="connsiteX3" fmla="*/ 2808995 w 5849758"/>
                    <a:gd name="connsiteY3" fmla="*/ 3087033 h 3087033"/>
                    <a:gd name="connsiteX4" fmla="*/ 615621 w 5849758"/>
                    <a:gd name="connsiteY4" fmla="*/ 3087033 h 3087033"/>
                    <a:gd name="connsiteX5" fmla="*/ 0 w 5849758"/>
                    <a:gd name="connsiteY5" fmla="*/ 2067487 h 308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758" h="3087033">
                      <a:moveTo>
                        <a:pt x="3424021" y="0"/>
                      </a:moveTo>
                      <a:lnTo>
                        <a:pt x="5849758" y="0"/>
                      </a:lnTo>
                      <a:lnTo>
                        <a:pt x="5849758" y="1250965"/>
                      </a:lnTo>
                      <a:lnTo>
                        <a:pt x="2808995" y="3087033"/>
                      </a:lnTo>
                      <a:lnTo>
                        <a:pt x="615621" y="3087033"/>
                      </a:lnTo>
                      <a:lnTo>
                        <a:pt x="0" y="2067487"/>
                      </a:lnTo>
                      <a:close/>
                    </a:path>
                  </a:pathLst>
                </a:custGeom>
                <a:solidFill>
                  <a:srgbClr val="B2D6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6" name="直角三角形 65"/>
                <p:cNvSpPr/>
                <p:nvPr/>
              </p:nvSpPr>
              <p:spPr>
                <a:xfrm>
                  <a:off x="257501" y="2245489"/>
                  <a:ext cx="2194592" cy="2194592"/>
                </a:xfrm>
                <a:prstGeom prst="r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74" name="矩形 73"/>
              <p:cNvSpPr/>
              <p:nvPr/>
            </p:nvSpPr>
            <p:spPr>
              <a:xfrm>
                <a:off x="376205" y="1525205"/>
                <a:ext cx="6080597" cy="2766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等腰三角形 74"/>
              <p:cNvSpPr/>
              <p:nvPr/>
            </p:nvSpPr>
            <p:spPr>
              <a:xfrm rot="10800000">
                <a:off x="1639892" y="1537324"/>
                <a:ext cx="1301671" cy="434046"/>
              </a:xfrm>
              <a:prstGeom prs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7" name="直角三角形 76"/>
              <p:cNvSpPr/>
              <p:nvPr/>
            </p:nvSpPr>
            <p:spPr>
              <a:xfrm rot="16200000">
                <a:off x="3640307" y="1647216"/>
                <a:ext cx="2926387" cy="2706605"/>
              </a:xfrm>
              <a:prstGeom prst="rtTriangle">
                <a:avLst/>
              </a:prstGeom>
              <a:solidFill>
                <a:srgbClr val="B2D6E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1" name="文本框 10"/>
            <p:cNvSpPr txBox="1"/>
            <p:nvPr/>
          </p:nvSpPr>
          <p:spPr>
            <a:xfrm>
              <a:off x="6987" y="4285"/>
              <a:ext cx="7043" cy="1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　　小王和小丽是一对恩爱的恋人，在小丽</a:t>
              </a:r>
              <a:r>
                <a:rPr kumimoji="0" lang="en-US" altLang="zh-CN"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25</a:t>
              </a:r>
              <a:r>
                <a:rPr kumimoji="0" lang="zh-CN" altLang="en-US"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岁生日来临之际，小王想给小丽赠送一份特殊的生日礼物</a:t>
              </a:r>
              <a:r>
                <a:rPr kumimoji="0" lang="en-US" altLang="zh-CN"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a:t>
              </a:r>
              <a:r>
                <a:rPr kumimoji="0" lang="zh-CN" altLang="en-US"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一份价值</a:t>
              </a:r>
              <a:r>
                <a:rPr kumimoji="0" lang="en-US" altLang="zh-CN"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100</a:t>
              </a:r>
              <a:r>
                <a:rPr kumimoji="0" lang="zh-CN" altLang="en-US" sz="2000" b="0" i="0" u="none" strike="noStrike" kern="1200" cap="none" spc="0" normalizeH="0" baseline="0" noProof="0" dirty="0">
                  <a:ln>
                    <a:noFill/>
                  </a:ln>
                  <a:solidFill>
                    <a:srgbClr val="2C72B7"/>
                  </a:solidFill>
                  <a:effectLst/>
                  <a:uLnTx/>
                  <a:uFillTx/>
                  <a:latin typeface="方正大黑简体" panose="02000000000000000000" charset="-122"/>
                  <a:ea typeface="方正大黑简体" panose="02000000000000000000" charset="-122"/>
                  <a:cs typeface="+mn-cs"/>
                </a:rPr>
                <a:t>万元的终身寿险，以此表达自己对女朋友的关怀。</a:t>
              </a:r>
            </a:p>
          </p:txBody>
        </p:sp>
      </p:grpSp>
      <p:sp>
        <p:nvSpPr>
          <p:cNvPr id="12" name="矩形 11"/>
          <p:cNvSpPr/>
          <p:nvPr/>
        </p:nvSpPr>
        <p:spPr>
          <a:xfrm rot="20040000">
            <a:off x="261434" y="1403440"/>
            <a:ext cx="1877437" cy="769441"/>
          </a:xfrm>
          <a:prstGeom prst="rect">
            <a:avLst/>
          </a:prstGeom>
          <a:noFill/>
          <a:ln>
            <a:noFill/>
          </a:ln>
        </p:spPr>
        <p:txBody>
          <a:bodyPr wrap="none" rtlCol="0" anchor="t">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FFC000"/>
                </a:solidFill>
                <a:effectLst>
                  <a:outerShdw blurRad="38100" dist="25400" dir="5400000" algn="ctr" rotWithShape="0">
                    <a:srgbClr val="6E747A">
                      <a:alpha val="43000"/>
                    </a:srgbClr>
                  </a:outerShdw>
                </a:effectLst>
                <a:uLnTx/>
                <a:uFillTx/>
                <a:latin typeface="Arial"/>
                <a:ea typeface="微软雅黑"/>
                <a:cs typeface="+mn-cs"/>
              </a:rPr>
              <a:t>想一想</a:t>
            </a:r>
          </a:p>
        </p:txBody>
      </p:sp>
    </p:spTree>
    <p:extLst>
      <p:ext uri="{BB962C8B-B14F-4D97-AF65-F5344CB8AC3E}">
        <p14:creationId xmlns:p14="http://schemas.microsoft.com/office/powerpoint/2010/main" val="40907089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593802" y="1395344"/>
            <a:ext cx="9243592" cy="3633990"/>
            <a:chOff x="1641928" y="1992110"/>
            <a:chExt cx="9243592" cy="3633990"/>
          </a:xfrm>
        </p:grpSpPr>
        <p:sp>
          <p:nvSpPr>
            <p:cNvPr id="7" name="矩形 6">
              <a:extLst>
                <a:ext uri="{FF2B5EF4-FFF2-40B4-BE49-F238E27FC236}">
                  <a16:creationId xmlns:a16="http://schemas.microsoft.com/office/drawing/2014/main" id="{40D1A28E-A977-49AB-B175-EDFACFEA9854}"/>
                </a:ext>
              </a:extLst>
            </p:cNvPr>
            <p:cNvSpPr/>
            <p:nvPr/>
          </p:nvSpPr>
          <p:spPr>
            <a:xfrm>
              <a:off x="1641928" y="1992110"/>
              <a:ext cx="348343" cy="3633990"/>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178B9C3C-E8ED-4F66-AF78-C18E53CF5F45}"/>
                </a:ext>
              </a:extLst>
            </p:cNvPr>
            <p:cNvSpPr txBox="1"/>
            <p:nvPr/>
          </p:nvSpPr>
          <p:spPr>
            <a:xfrm>
              <a:off x="2205466" y="2156840"/>
              <a:ext cx="78773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人身保险的保险利益</a:t>
              </a:r>
              <a:endParaRPr kumimoji="0" lang="en-GB" altLang="zh-CN" sz="2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FE4BAD32-7D7E-4884-96F9-42137948E1CA}"/>
                </a:ext>
              </a:extLst>
            </p:cNvPr>
            <p:cNvSpPr txBox="1"/>
            <p:nvPr/>
          </p:nvSpPr>
          <p:spPr>
            <a:xfrm>
              <a:off x="2125348" y="3075795"/>
              <a:ext cx="8760172" cy="226440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　　</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中华人民共和国保险法</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第三十一条规定，投保人对下列人员具有保险利益：</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　　</a:t>
              </a:r>
              <a:r>
                <a:rPr kumimoji="0" lang="zh-CN" altLang="en-US"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rPr>
                <a:t>（一）本人；</a:t>
              </a:r>
              <a:endParaRPr kumimoji="0" lang="en-US" altLang="zh-CN"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rPr>
                <a:t>　　（二）配偶、子女、父母；</a:t>
              </a:r>
              <a:endParaRPr kumimoji="0" lang="en-US" altLang="zh-CN"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rPr>
                <a:t>　　（三）前项以外与投保人有抚养、赡养或者扶养关系的家庭其他成员、近亲属；</a:t>
              </a:r>
              <a:endParaRPr kumimoji="0" lang="en-US" altLang="zh-CN"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rPr>
                <a:t>　　（四）与投保人有劳动关系的劳动者。</a:t>
              </a:r>
              <a:endParaRPr kumimoji="0" lang="en-US" altLang="zh-CN" sz="1600" b="0"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Arial" panose="020B0604020202020204" pitchFamily="34" charset="0"/>
                  <a:ea typeface="微软雅黑" panose="020B0503020204020204" pitchFamily="34" charset="-122"/>
                  <a:cs typeface="+mn-cs"/>
                </a:rPr>
                <a:t>　　可见，在我国，投保人和被保险人必须具有保险利益关系，否则是无法购买人身保险的。</a:t>
              </a:r>
            </a:p>
          </p:txBody>
        </p:sp>
      </p:grpSp>
    </p:spTree>
    <p:custDataLst>
      <p:tags r:id="rId1"/>
    </p:custDataLst>
    <p:extLst>
      <p:ext uri="{BB962C8B-B14F-4D97-AF65-F5344CB8AC3E}">
        <p14:creationId xmlns:p14="http://schemas.microsoft.com/office/powerpoint/2010/main" val="2885941313"/>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一、保险合同的主体</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58" name="Picture 4" descr="C:\Users\rareanimals\Desktop\timg (2).jpg">
            <a:extLst>
              <a:ext uri="{FF2B5EF4-FFF2-40B4-BE49-F238E27FC236}">
                <a16:creationId xmlns:a16="http://schemas.microsoft.com/office/drawing/2014/main" id="{54419CC5-4EA9-47D7-EE21-14B56FC242B4}"/>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5112150" y="1796854"/>
            <a:ext cx="1122583" cy="1122583"/>
          </a:xfrm>
          <a:prstGeom prst="rect">
            <a:avLst/>
          </a:prstGeom>
          <a:noFill/>
        </p:spPr>
      </p:pic>
      <p:cxnSp>
        <p:nvCxnSpPr>
          <p:cNvPr id="59" name="直接箭头连接符 58">
            <a:extLst>
              <a:ext uri="{FF2B5EF4-FFF2-40B4-BE49-F238E27FC236}">
                <a16:creationId xmlns:a16="http://schemas.microsoft.com/office/drawing/2014/main" id="{6AAA32AF-EFFF-D9FF-05EF-41F49CE2DA70}"/>
              </a:ext>
            </a:extLst>
          </p:cNvPr>
          <p:cNvCxnSpPr>
            <a:cxnSpLocks/>
          </p:cNvCxnSpPr>
          <p:nvPr/>
        </p:nvCxnSpPr>
        <p:spPr>
          <a:xfrm>
            <a:off x="4242013" y="2989935"/>
            <a:ext cx="2782887"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sp>
        <p:nvSpPr>
          <p:cNvPr id="60" name="TextBox 6">
            <a:extLst>
              <a:ext uri="{FF2B5EF4-FFF2-40B4-BE49-F238E27FC236}">
                <a16:creationId xmlns:a16="http://schemas.microsoft.com/office/drawing/2014/main" id="{C4A36CA8-FF5F-9539-556A-D5B53DFD3439}"/>
              </a:ext>
            </a:extLst>
          </p:cNvPr>
          <p:cNvSpPr txBox="1">
            <a:spLocks noChangeArrowheads="1"/>
          </p:cNvSpPr>
          <p:nvPr/>
        </p:nvSpPr>
        <p:spPr bwMode="auto">
          <a:xfrm>
            <a:off x="4824625" y="2997872"/>
            <a:ext cx="2016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合同当事人</a:t>
            </a:r>
          </a:p>
        </p:txBody>
      </p:sp>
      <p:cxnSp>
        <p:nvCxnSpPr>
          <p:cNvPr id="61" name="直接箭头连接符 60">
            <a:extLst>
              <a:ext uri="{FF2B5EF4-FFF2-40B4-BE49-F238E27FC236}">
                <a16:creationId xmlns:a16="http://schemas.microsoft.com/office/drawing/2014/main" id="{A61009CA-E788-8A19-9B47-65B17E669D40}"/>
              </a:ext>
            </a:extLst>
          </p:cNvPr>
          <p:cNvCxnSpPr>
            <a:cxnSpLocks/>
          </p:cNvCxnSpPr>
          <p:nvPr/>
        </p:nvCxnSpPr>
        <p:spPr bwMode="auto">
          <a:xfrm flipV="1">
            <a:off x="5123075" y="3201072"/>
            <a:ext cx="0" cy="1355725"/>
          </a:xfrm>
          <a:prstGeom prst="straightConnector1">
            <a:avLst/>
          </a:prstGeom>
          <a:ln w="76200">
            <a:solidFill>
              <a:schemeClr val="accent3">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TextBox 6">
            <a:extLst>
              <a:ext uri="{FF2B5EF4-FFF2-40B4-BE49-F238E27FC236}">
                <a16:creationId xmlns:a16="http://schemas.microsoft.com/office/drawing/2014/main" id="{DBC1E44E-C434-E2A1-2CDB-237165FFA738}"/>
              </a:ext>
            </a:extLst>
          </p:cNvPr>
          <p:cNvSpPr txBox="1">
            <a:spLocks noChangeArrowheads="1"/>
          </p:cNvSpPr>
          <p:nvPr/>
        </p:nvSpPr>
        <p:spPr bwMode="auto">
          <a:xfrm>
            <a:off x="4870663" y="3783685"/>
            <a:ext cx="1843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合同关系人</a:t>
            </a:r>
          </a:p>
        </p:txBody>
      </p:sp>
      <p:grpSp>
        <p:nvGrpSpPr>
          <p:cNvPr id="63" name="组合 17">
            <a:extLst>
              <a:ext uri="{FF2B5EF4-FFF2-40B4-BE49-F238E27FC236}">
                <a16:creationId xmlns:a16="http://schemas.microsoft.com/office/drawing/2014/main" id="{E97D4467-2AD0-05BE-B18D-0B535FE9C271}"/>
              </a:ext>
            </a:extLst>
          </p:cNvPr>
          <p:cNvGrpSpPr>
            <a:grpSpLocks/>
          </p:cNvGrpSpPr>
          <p:nvPr/>
        </p:nvGrpSpPr>
        <p:grpSpPr bwMode="auto">
          <a:xfrm>
            <a:off x="4291225" y="4518697"/>
            <a:ext cx="1538288" cy="1631950"/>
            <a:chOff x="1263829" y="4399577"/>
            <a:chExt cx="1989440" cy="2111705"/>
          </a:xfrm>
        </p:grpSpPr>
        <p:pic>
          <p:nvPicPr>
            <p:cNvPr id="13312" name="Picture 2">
              <a:hlinkClick r:id="rId4" action="ppaction://hlinksldjump"/>
              <a:extLst>
                <a:ext uri="{FF2B5EF4-FFF2-40B4-BE49-F238E27FC236}">
                  <a16:creationId xmlns:a16="http://schemas.microsoft.com/office/drawing/2014/main" id="{2FAE12C4-56A1-D4AE-8753-5913DBC93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3829" y="4399577"/>
              <a:ext cx="1989440" cy="198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矩形 13313">
              <a:extLst>
                <a:ext uri="{FF2B5EF4-FFF2-40B4-BE49-F238E27FC236}">
                  <a16:creationId xmlns:a16="http://schemas.microsoft.com/office/drawing/2014/main" id="{47927783-9CF5-DA60-7A9E-DBE00BDE9056}"/>
                </a:ext>
              </a:extLst>
            </p:cNvPr>
            <p:cNvSpPr/>
            <p:nvPr/>
          </p:nvSpPr>
          <p:spPr>
            <a:xfrm>
              <a:off x="1421917" y="6129203"/>
              <a:ext cx="1697901" cy="382079"/>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被保险人</a:t>
              </a:r>
            </a:p>
          </p:txBody>
        </p:sp>
      </p:grpSp>
      <p:grpSp>
        <p:nvGrpSpPr>
          <p:cNvPr id="13315" name="组合 29">
            <a:extLst>
              <a:ext uri="{FF2B5EF4-FFF2-40B4-BE49-F238E27FC236}">
                <a16:creationId xmlns:a16="http://schemas.microsoft.com/office/drawing/2014/main" id="{90FF2EC3-E30C-13BB-4B1E-32F6E58B1074}"/>
              </a:ext>
            </a:extLst>
          </p:cNvPr>
          <p:cNvGrpSpPr>
            <a:grpSpLocks/>
          </p:cNvGrpSpPr>
          <p:nvPr/>
        </p:nvGrpSpPr>
        <p:grpSpPr bwMode="auto">
          <a:xfrm>
            <a:off x="5764425" y="4555210"/>
            <a:ext cx="1503363" cy="1595437"/>
            <a:chOff x="1263829" y="4399577"/>
            <a:chExt cx="1989440" cy="2111705"/>
          </a:xfrm>
        </p:grpSpPr>
        <p:pic>
          <p:nvPicPr>
            <p:cNvPr id="13316" name="Picture 2">
              <a:hlinkClick r:id="" action="ppaction://noaction"/>
              <a:extLst>
                <a:ext uri="{FF2B5EF4-FFF2-40B4-BE49-F238E27FC236}">
                  <a16:creationId xmlns:a16="http://schemas.microsoft.com/office/drawing/2014/main" id="{5277F8D1-8B6C-3BC2-4531-9A445E245A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3829" y="4399577"/>
              <a:ext cx="1989440" cy="198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矩形 13316">
              <a:extLst>
                <a:ext uri="{FF2B5EF4-FFF2-40B4-BE49-F238E27FC236}">
                  <a16:creationId xmlns:a16="http://schemas.microsoft.com/office/drawing/2014/main" id="{5B5DA335-183A-20F4-0C35-FFAE955F407F}"/>
                </a:ext>
              </a:extLst>
            </p:cNvPr>
            <p:cNvSpPr/>
            <p:nvPr/>
          </p:nvSpPr>
          <p:spPr>
            <a:xfrm>
              <a:off x="1555838" y="6120459"/>
              <a:ext cx="1405422" cy="39082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受益人</a:t>
              </a:r>
            </a:p>
          </p:txBody>
        </p:sp>
      </p:grpSp>
      <p:cxnSp>
        <p:nvCxnSpPr>
          <p:cNvPr id="13318" name="直接箭头连接符 13317">
            <a:extLst>
              <a:ext uri="{FF2B5EF4-FFF2-40B4-BE49-F238E27FC236}">
                <a16:creationId xmlns:a16="http://schemas.microsoft.com/office/drawing/2014/main" id="{D2370BF5-7450-D205-6B7B-E1454FFFF2B9}"/>
              </a:ext>
            </a:extLst>
          </p:cNvPr>
          <p:cNvCxnSpPr>
            <a:cxnSpLocks/>
          </p:cNvCxnSpPr>
          <p:nvPr/>
        </p:nvCxnSpPr>
        <p:spPr bwMode="auto">
          <a:xfrm flipV="1">
            <a:off x="6483563" y="3196310"/>
            <a:ext cx="0" cy="1360487"/>
          </a:xfrm>
          <a:prstGeom prst="straightConnector1">
            <a:avLst/>
          </a:prstGeom>
          <a:ln w="76200">
            <a:solidFill>
              <a:schemeClr val="accent3">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3319" name="组合 8">
            <a:extLst>
              <a:ext uri="{FF2B5EF4-FFF2-40B4-BE49-F238E27FC236}">
                <a16:creationId xmlns:a16="http://schemas.microsoft.com/office/drawing/2014/main" id="{67D49A0A-4239-B6F4-22B4-AE4ED943EB78}"/>
              </a:ext>
            </a:extLst>
          </p:cNvPr>
          <p:cNvGrpSpPr>
            <a:grpSpLocks/>
          </p:cNvGrpSpPr>
          <p:nvPr/>
        </p:nvGrpSpPr>
        <p:grpSpPr bwMode="auto">
          <a:xfrm>
            <a:off x="1960775" y="2270797"/>
            <a:ext cx="2271713" cy="1681163"/>
            <a:chOff x="755576" y="2470165"/>
            <a:chExt cx="2490246" cy="1886101"/>
          </a:xfrm>
        </p:grpSpPr>
        <p:pic>
          <p:nvPicPr>
            <p:cNvPr id="13320" name="Picture 6">
              <a:extLst>
                <a:ext uri="{FF2B5EF4-FFF2-40B4-BE49-F238E27FC236}">
                  <a16:creationId xmlns:a16="http://schemas.microsoft.com/office/drawing/2014/main" id="{91692DFA-09B9-32DD-0F1F-A1896C331417}"/>
                </a:ext>
              </a:extLst>
            </p:cNvPr>
            <p:cNvPicPr>
              <a:picLocks noChangeAspect="1" noChangeArrowheads="1"/>
            </p:cNvPicPr>
            <p:nvPr/>
          </p:nvPicPr>
          <p:blipFill>
            <a:blip r:embed="rId7"/>
            <a:srcRect/>
            <a:stretch>
              <a:fillRect/>
            </a:stretch>
          </p:blipFill>
          <p:spPr bwMode="auto">
            <a:xfrm>
              <a:off x="755576" y="2470165"/>
              <a:ext cx="2490246" cy="1835959"/>
            </a:xfrm>
            <a:prstGeom prst="ellipse">
              <a:avLst/>
            </a:prstGeom>
            <a:ln>
              <a:noFill/>
            </a:ln>
            <a:effectLst>
              <a:softEdge rad="112500"/>
            </a:effectLst>
          </p:spPr>
        </p:pic>
        <p:sp>
          <p:nvSpPr>
            <p:cNvPr id="13321" name="矩形 13320">
              <a:extLst>
                <a:ext uri="{FF2B5EF4-FFF2-40B4-BE49-F238E27FC236}">
                  <a16:creationId xmlns:a16="http://schemas.microsoft.com/office/drawing/2014/main" id="{43C43484-C439-0EFE-DFAB-D4839B651223}"/>
                </a:ext>
              </a:extLst>
            </p:cNvPr>
            <p:cNvSpPr/>
            <p:nvPr/>
          </p:nvSpPr>
          <p:spPr>
            <a:xfrm>
              <a:off x="1253277" y="4001842"/>
              <a:ext cx="1273836" cy="354424"/>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投保人</a:t>
              </a:r>
            </a:p>
          </p:txBody>
        </p:sp>
      </p:grpSp>
      <p:pic>
        <p:nvPicPr>
          <p:cNvPr id="13322" name="Picture 2">
            <a:extLst>
              <a:ext uri="{FF2B5EF4-FFF2-40B4-BE49-F238E27FC236}">
                <a16:creationId xmlns:a16="http://schemas.microsoft.com/office/drawing/2014/main" id="{5F4030A1-B1F7-7CAD-CA6F-A93A349DFE9F}"/>
              </a:ext>
            </a:extLst>
          </p:cNvPr>
          <p:cNvPicPr>
            <a:picLocks noChangeAspect="1" noChangeArrowheads="1"/>
          </p:cNvPicPr>
          <p:nvPr/>
        </p:nvPicPr>
        <p:blipFill>
          <a:blip r:embed="rId8"/>
          <a:srcRect/>
          <a:stretch>
            <a:fillRect/>
          </a:stretch>
        </p:blipFill>
        <p:spPr bwMode="auto">
          <a:xfrm>
            <a:off x="7089064" y="2354936"/>
            <a:ext cx="2691254" cy="1428749"/>
          </a:xfrm>
          <a:prstGeom prst="rect">
            <a:avLst/>
          </a:prstGeom>
          <a:ln>
            <a:noFill/>
          </a:ln>
          <a:effectLst>
            <a:softEdge rad="112500"/>
          </a:effectLst>
        </p:spPr>
      </p:pic>
      <p:sp>
        <p:nvSpPr>
          <p:cNvPr id="13323" name="矩形 13322">
            <a:extLst>
              <a:ext uri="{FF2B5EF4-FFF2-40B4-BE49-F238E27FC236}">
                <a16:creationId xmlns:a16="http://schemas.microsoft.com/office/drawing/2014/main" id="{51F08A43-63B1-61DF-CA95-F2DB52618E65}"/>
              </a:ext>
            </a:extLst>
          </p:cNvPr>
          <p:cNvSpPr/>
          <p:nvPr/>
        </p:nvSpPr>
        <p:spPr bwMode="auto">
          <a:xfrm>
            <a:off x="7799600" y="3678910"/>
            <a:ext cx="1271588" cy="354012"/>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保险人</a:t>
            </a:r>
          </a:p>
        </p:txBody>
      </p:sp>
    </p:spTree>
    <p:custDataLst>
      <p:tags r:id="rId1"/>
    </p:custDataLst>
    <p:extLst>
      <p:ext uri="{BB962C8B-B14F-4D97-AF65-F5344CB8AC3E}">
        <p14:creationId xmlns:p14="http://schemas.microsoft.com/office/powerpoint/2010/main" val="5654743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9" name="Rectangle 3">
            <a:extLst>
              <a:ext uri="{FF2B5EF4-FFF2-40B4-BE49-F238E27FC236}">
                <a16:creationId xmlns:a16="http://schemas.microsoft.com/office/drawing/2014/main" id="{B385AF68-741F-BBB3-79CF-E4995AFDF1CA}"/>
              </a:ext>
            </a:extLst>
          </p:cNvPr>
          <p:cNvSpPr>
            <a:spLocks noGrp="1" noChangeArrowheads="1"/>
          </p:cNvSpPr>
          <p:nvPr>
            <p:ph idx="4294967295"/>
          </p:nvPr>
        </p:nvSpPr>
        <p:spPr>
          <a:xfrm>
            <a:off x="507798" y="1043055"/>
            <a:ext cx="8210550" cy="3095625"/>
          </a:xfrm>
        </p:spPr>
        <p:txBody>
          <a:bodyPr/>
          <a:lstStyle/>
          <a:p>
            <a:pPr eaLnBrk="1" hangingPunct="1">
              <a:buFont typeface="Wingdings" panose="05000000000000000000" pitchFamily="2" charset="2"/>
              <a:buChar char="n"/>
              <a:defRPr/>
            </a:pPr>
            <a:r>
              <a:rPr lang="zh-CN" altLang="en-US" sz="2400" b="1" dirty="0"/>
              <a:t>保险合同的关系人</a:t>
            </a:r>
            <a:endParaRPr lang="en-US" altLang="zh-CN" sz="2400" b="1" dirty="0"/>
          </a:p>
          <a:p>
            <a:pPr marL="0" indent="0">
              <a:buNone/>
              <a:defRPr/>
            </a:pPr>
            <a:endParaRPr lang="en-US" altLang="zh-CN" sz="2400" b="1" dirty="0"/>
          </a:p>
          <a:p>
            <a:pPr algn="just">
              <a:lnSpc>
                <a:spcPct val="90000"/>
              </a:lnSpc>
              <a:buFontTx/>
              <a:buNone/>
              <a:defRPr/>
            </a:pPr>
            <a:endParaRPr lang="en-US" altLang="zh-CN" dirty="0"/>
          </a:p>
        </p:txBody>
      </p:sp>
      <p:sp>
        <p:nvSpPr>
          <p:cNvPr id="2" name="矩形: 圆角 1">
            <a:extLst>
              <a:ext uri="{FF2B5EF4-FFF2-40B4-BE49-F238E27FC236}">
                <a16:creationId xmlns:a16="http://schemas.microsoft.com/office/drawing/2014/main" id="{376D3AC4-9AA5-AA68-6413-E961871BEF7E}"/>
              </a:ext>
            </a:extLst>
          </p:cNvPr>
          <p:cNvSpPr/>
          <p:nvPr/>
        </p:nvSpPr>
        <p:spPr>
          <a:xfrm>
            <a:off x="2243139" y="2060575"/>
            <a:ext cx="7705725" cy="367188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a:ea typeface="微软雅黑"/>
                <a:cs typeface="+mn-cs"/>
              </a:rPr>
              <a:t>人</a:t>
            </a:r>
            <a:r>
              <a:rPr kumimoji="0" lang="zh-CN" altLang="en-US" sz="2400" b="1" i="0" u="none" strike="noStrike" kern="1200" cap="none" spc="0" normalizeH="0" baseline="0" noProof="0" dirty="0">
                <a:ln>
                  <a:noFill/>
                </a:ln>
                <a:solidFill>
                  <a:srgbClr val="000000"/>
                </a:solidFill>
                <a:effectLst/>
                <a:uLnTx/>
                <a:uFillTx/>
                <a:latin typeface="Arial"/>
                <a:ea typeface="微软雅黑"/>
                <a:cs typeface="+mn-cs"/>
              </a:rPr>
              <a:t>被保险人</a:t>
            </a:r>
            <a:endParaRPr kumimoji="0" lang="en-US" altLang="zh-CN" sz="2400" b="1"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指保险事故或事件在其财产或身体上发生而受损时，享有向保险人要求赔偿或给付的人。</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被保险人的资格</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财产保险：可以是自然人或法人</a:t>
            </a:r>
            <a:endParaRPr kumimoji="0" lang="en-US" altLang="zh-CN"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人身保险：</a:t>
            </a:r>
            <a:r>
              <a:rPr kumimoji="0" lang="zh-CN" altLang="en-US" sz="1800" b="0" i="0" u="none" strike="noStrike" kern="1200" cap="none" spc="0" normalizeH="0" baseline="0" noProof="0" dirty="0">
                <a:ln>
                  <a:noFill/>
                </a:ln>
                <a:solidFill>
                  <a:srgbClr val="58B6E5"/>
                </a:solidFill>
                <a:effectLst/>
                <a:uLnTx/>
                <a:uFillTx/>
                <a:latin typeface="楷体" panose="02010609060101010101" pitchFamily="49" charset="-122"/>
                <a:ea typeface="楷体" panose="02010609060101010101" pitchFamily="49" charset="-122"/>
                <a:cs typeface="+mn-cs"/>
              </a:rPr>
              <a:t>只能是自然人</a:t>
            </a:r>
            <a:endParaRPr kumimoji="0" lang="en-US" altLang="zh-CN" sz="1800" b="0" i="0" u="none" strike="noStrike" kern="1200" cap="none" spc="0" normalizeH="0" baseline="0" noProof="0" dirty="0">
              <a:ln>
                <a:noFill/>
              </a:ln>
              <a:solidFill>
                <a:srgbClr val="58B6E5"/>
              </a:solidFill>
              <a:effectLst/>
              <a:uLnTx/>
              <a:uFillTx/>
              <a:latin typeface="楷体" panose="02010609060101010101" pitchFamily="49" charset="-122"/>
              <a:ea typeface="楷体" panose="02010609060101010101" pitchFamily="49" charset="-122"/>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被保险人与投保人的关系</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a:ln>
                  <a:noFill/>
                </a:ln>
                <a:solidFill>
                  <a:srgbClr val="595959"/>
                </a:solidFill>
                <a:effectLst/>
                <a:uLnTx/>
                <a:uFillTx/>
                <a:latin typeface="微软雅黑" panose="020B0503020204020204" charset="-122"/>
                <a:ea typeface="微软雅黑" panose="020B0503020204020204" charset="-122"/>
                <a:cs typeface="+mj-cs"/>
                <a:sym typeface="+mn-ea"/>
              </a:rPr>
              <a:t>一、保险合同的主体</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9" name="Rectangle 3">
            <a:extLst>
              <a:ext uri="{FF2B5EF4-FFF2-40B4-BE49-F238E27FC236}">
                <a16:creationId xmlns:a16="http://schemas.microsoft.com/office/drawing/2014/main" id="{B385AF68-741F-BBB3-79CF-E4995AFDF1CA}"/>
              </a:ext>
            </a:extLst>
          </p:cNvPr>
          <p:cNvSpPr>
            <a:spLocks noGrp="1" noChangeArrowheads="1"/>
          </p:cNvSpPr>
          <p:nvPr>
            <p:ph idx="4294967295"/>
          </p:nvPr>
        </p:nvSpPr>
        <p:spPr>
          <a:xfrm>
            <a:off x="507798" y="1043055"/>
            <a:ext cx="8210550" cy="3095625"/>
          </a:xfrm>
        </p:spPr>
        <p:txBody>
          <a:bodyPr/>
          <a:lstStyle/>
          <a:p>
            <a:pPr eaLnBrk="1" hangingPunct="1">
              <a:buFont typeface="Wingdings" panose="05000000000000000000" pitchFamily="2" charset="2"/>
              <a:buChar char="n"/>
              <a:defRPr/>
            </a:pPr>
            <a:r>
              <a:rPr lang="zh-CN" altLang="en-US" sz="2400" b="1" dirty="0"/>
              <a:t>保险合同的关系人</a:t>
            </a:r>
            <a:endParaRPr lang="en-US" altLang="zh-CN" sz="2400" b="1" dirty="0"/>
          </a:p>
          <a:p>
            <a:pPr marL="0" indent="0">
              <a:buNone/>
              <a:defRPr/>
            </a:pPr>
            <a:endParaRPr lang="en-US" altLang="zh-CN" sz="2400" b="1" dirty="0"/>
          </a:p>
          <a:p>
            <a:pPr algn="just">
              <a:lnSpc>
                <a:spcPct val="90000"/>
              </a:lnSpc>
              <a:buFontTx/>
              <a:buNone/>
              <a:defRPr/>
            </a:pPr>
            <a:endParaRPr lang="en-US" altLang="zh-CN" dirty="0"/>
          </a:p>
        </p:txBody>
      </p:sp>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a:ln>
                  <a:noFill/>
                </a:ln>
                <a:solidFill>
                  <a:srgbClr val="595959"/>
                </a:solidFill>
                <a:effectLst/>
                <a:uLnTx/>
                <a:uFillTx/>
                <a:latin typeface="微软雅黑" panose="020B0503020204020204" charset="-122"/>
                <a:ea typeface="微软雅黑" panose="020B0503020204020204" charset="-122"/>
                <a:cs typeface="+mj-cs"/>
                <a:sym typeface="+mn-ea"/>
              </a:rPr>
              <a:t>一、保险合同的主体</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圆角 11">
            <a:extLst>
              <a:ext uri="{FF2B5EF4-FFF2-40B4-BE49-F238E27FC236}">
                <a16:creationId xmlns:a16="http://schemas.microsoft.com/office/drawing/2014/main" id="{C6CAD80C-CE29-002D-72DE-4A8C9AB753DE}"/>
              </a:ext>
            </a:extLst>
          </p:cNvPr>
          <p:cNvSpPr/>
          <p:nvPr/>
        </p:nvSpPr>
        <p:spPr>
          <a:xfrm>
            <a:off x="2243139" y="2060576"/>
            <a:ext cx="7705725" cy="38893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a:ea typeface="微软雅黑"/>
                <a:cs typeface="+mn-cs"/>
              </a:rPr>
              <a:t>人</a:t>
            </a:r>
            <a:r>
              <a:rPr kumimoji="0" lang="zh-CN" altLang="en-US" sz="2400" b="1" i="0" u="none" strike="noStrike" kern="1200" cap="none" spc="0" normalizeH="0" baseline="0" noProof="0" dirty="0">
                <a:ln>
                  <a:noFill/>
                </a:ln>
                <a:solidFill>
                  <a:srgbClr val="000000"/>
                </a:solidFill>
                <a:effectLst/>
                <a:uLnTx/>
                <a:uFillTx/>
                <a:latin typeface="Arial"/>
                <a:ea typeface="微软雅黑"/>
                <a:cs typeface="+mn-cs"/>
              </a:rPr>
              <a:t>受益人</a:t>
            </a:r>
            <a:endParaRPr kumimoji="0" lang="en-US" altLang="zh-CN" sz="2400" b="1"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指在</a:t>
            </a:r>
            <a:r>
              <a:rPr kumimoji="0" lang="zh-CN" altLang="en-US" sz="1800" b="0" i="0" u="none" strike="noStrike" kern="1200" cap="none" spc="0" normalizeH="0" baseline="0" noProof="0" dirty="0">
                <a:ln>
                  <a:noFill/>
                </a:ln>
                <a:solidFill>
                  <a:srgbClr val="58B6E5"/>
                </a:solidFill>
                <a:effectLst/>
                <a:uLnTx/>
                <a:uFillTx/>
                <a:latin typeface="Arial"/>
                <a:ea typeface="微软雅黑"/>
                <a:cs typeface="+mn-cs"/>
              </a:rPr>
              <a:t>人身保险</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合同中由被保险人或投保人指定的享有赔偿请求权的人。（财产保险中，没有受益人的概念）</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受益人的资格</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1">
              <a:lnSpc>
                <a:spcPct val="100000"/>
              </a:lnSpc>
              <a:spcBef>
                <a:spcPts val="0"/>
              </a:spcBef>
              <a:spcAft>
                <a:spcPts val="1000"/>
              </a:spcAft>
              <a:buClr>
                <a:srgbClr val="C00000"/>
              </a:buClr>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	</a:t>
            </a:r>
            <a:r>
              <a:rPr kumimoji="0" lang="zh-CN" altLang="en-US"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不限于法人或自然人</a:t>
            </a:r>
            <a:endParaRPr kumimoji="0" lang="en-US" altLang="zh-CN"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受益人的特点：</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ü"/>
              <a:tabLst/>
              <a:defRPr/>
            </a:pPr>
            <a:r>
              <a:rPr kumimoji="0" lang="zh-CN" altLang="en-US" sz="1800" b="0" i="0" u="sng" strike="noStrike" kern="1200" cap="none" spc="0" normalizeH="0" baseline="0" noProof="0" dirty="0">
                <a:ln>
                  <a:noFill/>
                </a:ln>
                <a:solidFill>
                  <a:srgbClr val="58B6E5"/>
                </a:solidFill>
                <a:effectLst/>
                <a:uLnTx/>
                <a:uFillTx/>
                <a:latin typeface="Arial"/>
                <a:ea typeface="微软雅黑"/>
                <a:cs typeface="+mn-cs"/>
              </a:rPr>
              <a:t>独立</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享有保险金请求权（不负有支付保费的义务）。</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指定产生，由</a:t>
            </a:r>
            <a:r>
              <a:rPr kumimoji="0" lang="zh-CN" altLang="en-US" sz="1800" b="0" i="0" u="none" strike="noStrike" kern="1200" cap="none" spc="0" normalizeH="0" baseline="0" noProof="0" dirty="0">
                <a:ln>
                  <a:noFill/>
                </a:ln>
                <a:solidFill>
                  <a:srgbClr val="58B6E5"/>
                </a:solidFill>
                <a:effectLst/>
                <a:uLnTx/>
                <a:uFillTx/>
                <a:latin typeface="Arial"/>
                <a:ea typeface="微软雅黑"/>
                <a:cs typeface="+mn-cs"/>
              </a:rPr>
              <a:t>被保险人</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或</a:t>
            </a:r>
            <a:r>
              <a:rPr kumimoji="0" lang="zh-CN" altLang="en-US" sz="1800" b="0" i="0" u="none" strike="noStrike" kern="1200" cap="none" spc="0" normalizeH="0" baseline="0" noProof="0" dirty="0">
                <a:ln>
                  <a:noFill/>
                </a:ln>
                <a:solidFill>
                  <a:srgbClr val="58B6E5"/>
                </a:solidFill>
                <a:effectLst/>
                <a:uLnTx/>
                <a:uFillTx/>
                <a:latin typeface="Arial"/>
                <a:ea typeface="微软雅黑"/>
                <a:cs typeface="+mn-cs"/>
              </a:rPr>
              <a:t>投保人</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指定。允许中途变更。</a:t>
            </a:r>
            <a:endParaRPr kumimoji="0" lang="en-US" altLang="zh-CN" sz="1800" b="0" i="0" u="none" strike="noStrike" kern="1200" cap="none" spc="0" normalizeH="0" baseline="0" noProof="0" dirty="0">
              <a:ln>
                <a:noFill/>
              </a:ln>
              <a:solidFill>
                <a:srgbClr val="000000"/>
              </a:solidFill>
              <a:effectLst/>
              <a:uLnTx/>
              <a:uFillTx/>
              <a:latin typeface="Arial"/>
              <a:ea typeface="微软雅黑"/>
              <a:cs typeface="+mn-cs"/>
            </a:endParaRPr>
          </a:p>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受益人的受益权本质上是一种期待权，而非既得权。</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10253825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 calcmode="lin" valueType="num">
                                      <p:cBhvr additive="base">
                                        <p:cTn id="23"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5" end="5"/>
                                            </p:txEl>
                                          </p:spTgt>
                                        </p:tgtEl>
                                        <p:attrNameLst>
                                          <p:attrName>style.visibility</p:attrName>
                                        </p:attrNameLst>
                                      </p:cBhvr>
                                      <p:to>
                                        <p:strVal val="visible"/>
                                      </p:to>
                                    </p:set>
                                    <p:anim calcmode="lin" valueType="num">
                                      <p:cBhvr additive="base">
                                        <p:cTn id="29" dur="500" fill="hold"/>
                                        <p:tgtEl>
                                          <p:spTgt spid="1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xEl>
                                              <p:pRg st="6" end="6"/>
                                            </p:txEl>
                                          </p:spTgt>
                                        </p:tgtEl>
                                        <p:attrNameLst>
                                          <p:attrName>style.visibility</p:attrName>
                                        </p:attrNameLst>
                                      </p:cBhvr>
                                      <p:to>
                                        <p:strVal val="visible"/>
                                      </p:to>
                                    </p:set>
                                    <p:anim calcmode="lin" valueType="num">
                                      <p:cBhvr additive="base">
                                        <p:cTn id="33"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2">
                                            <p:txEl>
                                              <p:pRg st="7" end="7"/>
                                            </p:txEl>
                                          </p:spTgt>
                                        </p:tgtEl>
                                        <p:attrNameLst>
                                          <p:attrName>style.visibility</p:attrName>
                                        </p:attrNameLst>
                                      </p:cBhvr>
                                      <p:to>
                                        <p:strVal val="visible"/>
                                      </p:to>
                                    </p:set>
                                    <p:anim calcmode="lin" valueType="num">
                                      <p:cBhvr additive="base">
                                        <p:cTn id="37" dur="500" fill="hold"/>
                                        <p:tgtEl>
                                          <p:spTgt spid="1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CE1F106A-0412-EE88-7399-24E583E3D2E3}"/>
              </a:ext>
            </a:extLst>
          </p:cNvPr>
          <p:cNvSpPr>
            <a:spLocks noGrp="1" noChangeArrowheads="1"/>
          </p:cNvSpPr>
          <p:nvPr>
            <p:ph type="title" idx="4294967295"/>
          </p:nvPr>
        </p:nvSpPr>
        <p:spPr>
          <a:xfrm>
            <a:off x="1221574" y="639763"/>
            <a:ext cx="9828228" cy="2520950"/>
          </a:xfrm>
        </p:spPr>
        <p:txBody>
          <a:bodyPr>
            <a:noAutofit/>
          </a:bodyPr>
          <a:lstStyle/>
          <a:p>
            <a:pPr>
              <a:lnSpc>
                <a:spcPct val="130000"/>
              </a:lnSpc>
              <a:spcAft>
                <a:spcPts val="1000"/>
              </a:spcAft>
              <a:defRPr/>
            </a:pPr>
            <a:r>
              <a:rPr lang="en-US" altLang="zh-CN" sz="2000" dirty="0">
                <a:latin typeface="+mn-ea"/>
                <a:ea typeface="+mn-ea"/>
              </a:rPr>
              <a:t>【</a:t>
            </a:r>
            <a:r>
              <a:rPr lang="zh-CN" altLang="en-US" sz="2000" dirty="0">
                <a:latin typeface="+mn-ea"/>
                <a:ea typeface="+mn-ea"/>
              </a:rPr>
              <a:t>案例</a:t>
            </a:r>
            <a:r>
              <a:rPr lang="en-US" altLang="zh-CN" sz="2000" dirty="0">
                <a:latin typeface="+mn-ea"/>
                <a:ea typeface="+mn-ea"/>
              </a:rPr>
              <a:t>】</a:t>
            </a:r>
            <a:r>
              <a:rPr lang="zh-CN" altLang="en-US" sz="2000" dirty="0">
                <a:latin typeface="+mn-ea"/>
                <a:ea typeface="+mn-ea"/>
              </a:rPr>
              <a:t>保险金最终该归谁</a:t>
            </a:r>
            <a:br>
              <a:rPr lang="zh-CN" altLang="en-US" sz="2000" dirty="0">
                <a:latin typeface="+mn-ea"/>
                <a:ea typeface="+mn-ea"/>
              </a:rPr>
            </a:br>
            <a:r>
              <a:rPr lang="zh-CN" altLang="en-US" sz="2000" dirty="0">
                <a:latin typeface="+mn-ea"/>
                <a:ea typeface="+mn-ea"/>
              </a:rPr>
              <a:t>　　</a:t>
            </a:r>
            <a:r>
              <a:rPr lang="zh-CN" altLang="en-US" sz="2000" b="0" dirty="0">
                <a:latin typeface="+mn-ea"/>
                <a:ea typeface="+mn-ea"/>
              </a:rPr>
              <a:t>王帅是一家银行的高管，于</a:t>
            </a:r>
            <a:r>
              <a:rPr lang="en-US" altLang="zh-CN" sz="2000" b="0" dirty="0">
                <a:latin typeface="+mn-ea"/>
                <a:ea typeface="+mn-ea"/>
              </a:rPr>
              <a:t>2013</a:t>
            </a:r>
            <a:r>
              <a:rPr lang="zh-CN" altLang="en-US" sz="2000" b="0" dirty="0">
                <a:latin typeface="+mn-ea"/>
                <a:ea typeface="+mn-ea"/>
              </a:rPr>
              <a:t>年初在保险公司投保一份人身保险，投保人、被保险人均为王帅，受益人不是其妻，而是其秘书李小姐。</a:t>
            </a:r>
            <a:r>
              <a:rPr lang="en-US" altLang="zh-CN" sz="2000" b="0" dirty="0">
                <a:latin typeface="+mn-ea"/>
                <a:ea typeface="+mn-ea"/>
              </a:rPr>
              <a:t>2013</a:t>
            </a:r>
            <a:r>
              <a:rPr lang="zh-CN" altLang="en-US" sz="2000" b="0" dirty="0">
                <a:latin typeface="+mn-ea"/>
                <a:ea typeface="+mn-ea"/>
              </a:rPr>
              <a:t>年</a:t>
            </a:r>
            <a:r>
              <a:rPr lang="en-US" altLang="zh-CN" sz="2000" b="0" dirty="0">
                <a:latin typeface="+mn-ea"/>
                <a:ea typeface="+mn-ea"/>
              </a:rPr>
              <a:t>10</a:t>
            </a:r>
            <a:r>
              <a:rPr lang="zh-CN" altLang="en-US" sz="2000" b="0" dirty="0">
                <a:latin typeface="+mn-ea"/>
                <a:ea typeface="+mn-ea"/>
              </a:rPr>
              <a:t>月</a:t>
            </a:r>
            <a:r>
              <a:rPr lang="en-US" altLang="zh-CN" sz="2000" b="0" dirty="0">
                <a:latin typeface="+mn-ea"/>
                <a:ea typeface="+mn-ea"/>
              </a:rPr>
              <a:t>7</a:t>
            </a:r>
            <a:r>
              <a:rPr lang="zh-CN" altLang="en-US" sz="2000" b="0" dirty="0">
                <a:latin typeface="+mn-ea"/>
                <a:ea typeface="+mn-ea"/>
              </a:rPr>
              <a:t>日晚，王帅与朋友聚会后，开车送李小姐回家，</a:t>
            </a:r>
            <a:r>
              <a:rPr lang="en-US" altLang="zh-CN" sz="2000" b="0" dirty="0">
                <a:latin typeface="+mn-ea"/>
                <a:ea typeface="+mn-ea"/>
              </a:rPr>
              <a:t>10</a:t>
            </a:r>
            <a:r>
              <a:rPr lang="zh-CN" altLang="en-US" sz="2000" b="0" dirty="0">
                <a:latin typeface="+mn-ea"/>
                <a:ea typeface="+mn-ea"/>
              </a:rPr>
              <a:t>月</a:t>
            </a:r>
            <a:r>
              <a:rPr lang="en-US" altLang="zh-CN" sz="2000" b="0" dirty="0">
                <a:latin typeface="+mn-ea"/>
                <a:ea typeface="+mn-ea"/>
              </a:rPr>
              <a:t>8</a:t>
            </a:r>
            <a:r>
              <a:rPr lang="zh-CN" altLang="en-US" sz="2000" b="0" dirty="0">
                <a:latin typeface="+mn-ea"/>
                <a:ea typeface="+mn-ea"/>
              </a:rPr>
              <a:t>日凌晨两人被发现双双死在车中，请问（</a:t>
            </a:r>
            <a:r>
              <a:rPr lang="en-US" altLang="zh-CN" sz="2000" b="0" dirty="0">
                <a:latin typeface="+mn-ea"/>
                <a:ea typeface="+mn-ea"/>
              </a:rPr>
              <a:t>1</a:t>
            </a:r>
            <a:r>
              <a:rPr lang="zh-CN" altLang="en-US" sz="2000" b="0" dirty="0">
                <a:latin typeface="+mn-ea"/>
                <a:ea typeface="+mn-ea"/>
              </a:rPr>
              <a:t>）李小姐可否成为受益人</a:t>
            </a:r>
            <a:r>
              <a:rPr lang="en-US" altLang="zh-CN" sz="2000" b="0" dirty="0">
                <a:latin typeface="+mn-ea"/>
                <a:ea typeface="+mn-ea"/>
              </a:rPr>
              <a:t>?</a:t>
            </a:r>
            <a:r>
              <a:rPr lang="zh-CN" altLang="en-US" sz="2000" b="0" dirty="0">
                <a:latin typeface="+mn-ea"/>
                <a:ea typeface="+mn-ea"/>
              </a:rPr>
              <a:t>（</a:t>
            </a:r>
            <a:r>
              <a:rPr lang="en-US" altLang="zh-CN" sz="2000" b="0" dirty="0">
                <a:latin typeface="+mn-ea"/>
                <a:ea typeface="+mn-ea"/>
              </a:rPr>
              <a:t>2</a:t>
            </a:r>
            <a:r>
              <a:rPr lang="zh-CN" altLang="en-US" sz="2000" b="0" dirty="0">
                <a:latin typeface="+mn-ea"/>
                <a:ea typeface="+mn-ea"/>
              </a:rPr>
              <a:t>）保险金最终该归谁</a:t>
            </a:r>
            <a:r>
              <a:rPr lang="en-US" altLang="zh-CN" sz="2000" b="0" dirty="0">
                <a:latin typeface="+mn-ea"/>
                <a:ea typeface="+mn-ea"/>
              </a:rPr>
              <a:t>?</a:t>
            </a:r>
            <a:br>
              <a:rPr lang="en-US" altLang="zh-CN" sz="2000" b="0" dirty="0">
                <a:latin typeface="+mn-ea"/>
                <a:ea typeface="+mn-ea"/>
              </a:rPr>
            </a:br>
            <a:endParaRPr lang="zh-CN" altLang="en-US" sz="2000" b="0" dirty="0">
              <a:latin typeface="+mn-ea"/>
              <a:ea typeface="+mn-ea"/>
            </a:endParaRPr>
          </a:p>
        </p:txBody>
      </p:sp>
      <p:sp>
        <p:nvSpPr>
          <p:cNvPr id="4" name="矩形 3">
            <a:extLst>
              <a:ext uri="{FF2B5EF4-FFF2-40B4-BE49-F238E27FC236}">
                <a16:creationId xmlns:a16="http://schemas.microsoft.com/office/drawing/2014/main" id="{7A0C04BA-2543-FD25-9B2F-0E5B70145092}"/>
              </a:ext>
            </a:extLst>
          </p:cNvPr>
          <p:cNvSpPr/>
          <p:nvPr/>
        </p:nvSpPr>
        <p:spPr>
          <a:xfrm>
            <a:off x="1057944" y="3088398"/>
            <a:ext cx="11024566" cy="328884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800" b="0" i="0" u="none" strike="noStrike" kern="1200" cap="all" spc="0" normalizeH="0" baseline="0" noProof="0" dirty="0">
                <a:ln>
                  <a:noFill/>
                </a:ln>
                <a:solidFill>
                  <a:srgbClr val="F18870">
                    <a:lumMod val="75000"/>
                  </a:srgbClr>
                </a:solidFill>
                <a:effectLst/>
                <a:uLnTx/>
                <a:uFillTx/>
                <a:latin typeface="微软雅黑"/>
                <a:ea typeface="微软雅黑"/>
                <a:cs typeface="+mn-cs"/>
              </a:rPr>
              <a:t>　　</a:t>
            </a:r>
            <a:r>
              <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1.</a:t>
            </a: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李小姐可以成为受益人。</a:t>
            </a:r>
            <a:r>
              <a:rPr kumimoji="0" lang="zh-CN" altLang="en-US" sz="1600" b="0" i="0" u="sng"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受益人是由被保险人或投保人指定</a:t>
            </a: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，投保人在指定受益人时应经被保险人同意。本案中，投保人和被保险人都是王帅，指定受益人是王帅的权利，任何人不得剥夺。</a:t>
            </a:r>
            <a:endPar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　　</a:t>
            </a:r>
            <a:r>
              <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2.</a:t>
            </a:r>
            <a:r>
              <a:rPr kumimoji="0" lang="en-US" altLang="zh-CN" sz="1600" b="0" i="0" u="none" strike="noStrike" kern="1200" cap="none" spc="0" normalizeH="0" baseline="0" noProof="0" dirty="0">
                <a:ln>
                  <a:noFill/>
                </a:ln>
                <a:solidFill>
                  <a:srgbClr val="333333"/>
                </a:solidFill>
                <a:effectLst/>
                <a:uLnTx/>
                <a:uFillTx/>
                <a:latin typeface="楷体" panose="02010609060101010101" pitchFamily="49" charset="-122"/>
                <a:ea typeface="楷体" panose="02010609060101010101" pitchFamily="49" charset="-122"/>
                <a:cs typeface="+mn-cs"/>
              </a:rPr>
              <a:t> </a:t>
            </a:r>
            <a:r>
              <a:rPr kumimoji="0" lang="zh-CN" altLang="en-US"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保险金归谁，主要看死亡顺序。</a:t>
            </a:r>
            <a:r>
              <a:rPr kumimoji="0" lang="en-US" altLang="zh-CN"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a:t>
            </a:r>
            <a:r>
              <a:rPr kumimoji="0" lang="zh-CN" altLang="en-US"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保险法</a:t>
            </a:r>
            <a:r>
              <a:rPr kumimoji="0" lang="en-US" altLang="zh-CN"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a:t>
            </a:r>
            <a:r>
              <a:rPr kumimoji="0" lang="zh-CN" altLang="en-US"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第四十二条规定：受益人与被保险人在同一事件中死亡，且不能确定死亡先后顺序的，推定受益人死亡在先。</a:t>
            </a:r>
            <a:endParaRPr kumimoji="0" lang="en-US" altLang="zh-CN"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600" b="0" i="0" u="none" strike="noStrike" kern="1200" cap="none"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　　如果</a:t>
            </a: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王帅先死亡，其保险金属于受益人的遗产，由受益人李小姐的法定继承人继承。</a:t>
            </a:r>
            <a:endPar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　　如果李小姐先死亡，其保险金属于被保险人的遗产，由王帅的法定继承人继承。</a:t>
            </a:r>
            <a:endPar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rPr>
              <a:t>　　如果无法判断谁先死亡，推定李小姐先死亡，其保险金属于被保险人的遗产，由王帅的法定继承人继承。</a:t>
            </a:r>
            <a:endParaRPr kumimoji="0" lang="en-US" altLang="zh-CN" sz="1600" b="0" i="0" u="none" strike="noStrike" kern="1200" cap="all" spc="0" normalizeH="0" baseline="0" noProof="0" dirty="0">
              <a:ln>
                <a:noFill/>
              </a:ln>
              <a:solidFill>
                <a:srgbClr val="F18870">
                  <a:lumMod val="75000"/>
                </a:srgb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ts val="0"/>
              </a:spcBef>
              <a:spcAft>
                <a:spcPts val="1000"/>
              </a:spcAft>
              <a:buClrTx/>
              <a:buSzTx/>
              <a:buFontTx/>
              <a:buNone/>
              <a:tabLst/>
              <a:defRPr/>
            </a:pPr>
            <a:endParaRPr kumimoji="0" lang="zh-CN" altLang="en-US" sz="1600" b="0" i="0" u="none" strike="noStrike" kern="1200" cap="all"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pic>
        <p:nvPicPr>
          <p:cNvPr id="47109" name="Picture 2">
            <a:hlinkClick r:id="rId2" action="ppaction://hlinksldjump"/>
            <a:extLst>
              <a:ext uri="{FF2B5EF4-FFF2-40B4-BE49-F238E27FC236}">
                <a16:creationId xmlns:a16="http://schemas.microsoft.com/office/drawing/2014/main" id="{C633407A-3F63-D168-D0D6-60B2604EB7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9802" y="333375"/>
            <a:ext cx="609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down)">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down)">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down)">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2ACD7FA3-B0CA-FB10-B0D5-AC88DDAEA349}"/>
              </a:ext>
            </a:extLst>
          </p:cNvPr>
          <p:cNvGraphicFramePr>
            <a:graphicFrameLocks noGrp="1"/>
          </p:cNvGraphicFramePr>
          <p:nvPr/>
        </p:nvGraphicFramePr>
        <p:xfrm>
          <a:off x="1524000" y="1125538"/>
          <a:ext cx="8964612" cy="5397500"/>
        </p:xfrm>
        <a:graphic>
          <a:graphicData uri="http://schemas.openxmlformats.org/drawingml/2006/table">
            <a:tbl>
              <a:tblPr>
                <a:tableStyleId>{EB344D84-9AFB-497E-A393-DC336BA19D2E}</a:tableStyleId>
              </a:tblPr>
              <a:tblGrid>
                <a:gridCol w="1584890">
                  <a:extLst>
                    <a:ext uri="{9D8B030D-6E8A-4147-A177-3AD203B41FA5}">
                      <a16:colId xmlns:a16="http://schemas.microsoft.com/office/drawing/2014/main" val="20000"/>
                    </a:ext>
                  </a:extLst>
                </a:gridCol>
                <a:gridCol w="1591875">
                  <a:extLst>
                    <a:ext uri="{9D8B030D-6E8A-4147-A177-3AD203B41FA5}">
                      <a16:colId xmlns:a16="http://schemas.microsoft.com/office/drawing/2014/main" val="20001"/>
                    </a:ext>
                  </a:extLst>
                </a:gridCol>
                <a:gridCol w="1223702">
                  <a:extLst>
                    <a:ext uri="{9D8B030D-6E8A-4147-A177-3AD203B41FA5}">
                      <a16:colId xmlns:a16="http://schemas.microsoft.com/office/drawing/2014/main" val="20002"/>
                    </a:ext>
                  </a:extLst>
                </a:gridCol>
                <a:gridCol w="1591875">
                  <a:extLst>
                    <a:ext uri="{9D8B030D-6E8A-4147-A177-3AD203B41FA5}">
                      <a16:colId xmlns:a16="http://schemas.microsoft.com/office/drawing/2014/main" val="20003"/>
                    </a:ext>
                  </a:extLst>
                </a:gridCol>
                <a:gridCol w="2972270">
                  <a:extLst>
                    <a:ext uri="{9D8B030D-6E8A-4147-A177-3AD203B41FA5}">
                      <a16:colId xmlns:a16="http://schemas.microsoft.com/office/drawing/2014/main" val="20004"/>
                    </a:ext>
                  </a:extLst>
                </a:gridCol>
              </a:tblGrid>
              <a:tr h="506410">
                <a:tc>
                  <a:txBody>
                    <a:bodyPr/>
                    <a:lstStyle/>
                    <a:p>
                      <a:pPr algn="ctr" fontAlgn="ctr"/>
                      <a:r>
                        <a:rPr lang="zh-CN" altLang="en-US" sz="2000" u="none" strike="noStrike" dirty="0">
                          <a:effectLst/>
                        </a:rPr>
                        <a:t>类型</a:t>
                      </a:r>
                      <a:endParaRPr lang="zh-CN" altLang="en-US" sz="2000" b="0" i="0" u="none" strike="noStrike" dirty="0">
                        <a:solidFill>
                          <a:srgbClr val="000000"/>
                        </a:solidFill>
                        <a:effectLst/>
                        <a:latin typeface="宋体"/>
                      </a:endParaRPr>
                    </a:p>
                  </a:txBody>
                  <a:tcPr marL="8215" marR="8215" marT="8214"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zh-CN" altLang="en-US" sz="2000" u="none" strike="noStrike" dirty="0">
                          <a:effectLst/>
                        </a:rPr>
                        <a:t>主体</a:t>
                      </a:r>
                      <a:endParaRPr lang="zh-CN" altLang="en-US" sz="20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zh-CN" altLang="en-US" sz="2000" u="none" strike="noStrike" dirty="0">
                          <a:effectLst/>
                        </a:rPr>
                        <a:t>自然人</a:t>
                      </a:r>
                      <a:endParaRPr lang="zh-CN" altLang="en-US" sz="20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zh-CN" altLang="en-US" sz="2000" u="none" strike="noStrike" dirty="0">
                          <a:effectLst/>
                        </a:rPr>
                        <a:t>法人</a:t>
                      </a:r>
                      <a:endParaRPr lang="zh-CN" altLang="en-US" sz="20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zh-CN" altLang="en-US" sz="2000" u="none" strike="noStrike" dirty="0">
                          <a:effectLst/>
                        </a:rPr>
                        <a:t>条件</a:t>
                      </a:r>
                      <a:endParaRPr lang="zh-CN" altLang="en-US" sz="20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r h="1077482">
                <a:tc rowSpan="2">
                  <a:txBody>
                    <a:bodyPr/>
                    <a:lstStyle/>
                    <a:p>
                      <a:pPr algn="ctr" fontAlgn="ctr"/>
                      <a:r>
                        <a:rPr lang="zh-CN" altLang="en-US" sz="1800" u="none" strike="noStrike" dirty="0">
                          <a:effectLst/>
                        </a:rPr>
                        <a:t>合同当事人</a:t>
                      </a:r>
                      <a:endParaRPr lang="zh-CN" altLang="en-US" sz="1800" b="0" i="0" u="none" strike="noStrike" dirty="0">
                        <a:solidFill>
                          <a:srgbClr val="000000"/>
                        </a:solidFill>
                        <a:effectLst/>
                        <a:latin typeface="宋体"/>
                      </a:endParaRPr>
                    </a:p>
                  </a:txBody>
                  <a:tcPr marL="8215" marR="8215" marT="821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dirty="0">
                          <a:effectLst/>
                        </a:rPr>
                        <a:t>保险人</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dirty="0">
                          <a:effectLst/>
                        </a:rPr>
                        <a:t>√</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b="0" i="0" u="none" strike="noStrike" dirty="0">
                          <a:solidFill>
                            <a:srgbClr val="000000"/>
                          </a:solidFill>
                          <a:effectLst/>
                          <a:latin typeface="宋体"/>
                        </a:rPr>
                        <a:t>取得国家有关管理部门授予资格，在规定的业务范围内开展经营活动</a:t>
                      </a:r>
                    </a:p>
                  </a:txBody>
                  <a:tcPr marL="8215" marR="8215" marT="8214"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295912">
                <a:tc vMerge="1">
                  <a:txBody>
                    <a:bodyPr/>
                    <a:lstStyle/>
                    <a:p>
                      <a:endParaRPr lang="zh-CN" altLang="en-US"/>
                    </a:p>
                  </a:txBody>
                  <a:tcPr/>
                </a:tc>
                <a:tc>
                  <a:txBody>
                    <a:bodyPr/>
                    <a:lstStyle/>
                    <a:p>
                      <a:pPr algn="ctr" fontAlgn="ctr"/>
                      <a:r>
                        <a:rPr lang="zh-CN" altLang="en-US" sz="1800" u="none" strike="noStrike" dirty="0">
                          <a:effectLst/>
                        </a:rPr>
                        <a:t>投保人</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a:effectLst/>
                        </a:rPr>
                        <a:t>√</a:t>
                      </a:r>
                      <a:endParaRPr lang="zh-CN" altLang="en-US" sz="1800" b="0" i="0" u="none" strike="noStrike">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dirty="0">
                          <a:effectLst/>
                        </a:rPr>
                        <a:t>√</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800" u="none" strike="noStrike" dirty="0">
                          <a:effectLst/>
                        </a:rPr>
                        <a:t>1</a:t>
                      </a:r>
                      <a:r>
                        <a:rPr lang="zh-CN" altLang="en-US" sz="1800" u="none" strike="noStrike" dirty="0">
                          <a:effectLst/>
                        </a:rPr>
                        <a:t>、具备民事权利能力和民事行为能力。</a:t>
                      </a:r>
                      <a:br>
                        <a:rPr lang="zh-CN" altLang="en-US" sz="1800" u="none" strike="noStrike" dirty="0">
                          <a:effectLst/>
                        </a:rPr>
                      </a:br>
                      <a:r>
                        <a:rPr lang="en-US" altLang="zh-CN" sz="1800" u="none" strike="noStrike" dirty="0">
                          <a:effectLst/>
                        </a:rPr>
                        <a:t>2</a:t>
                      </a:r>
                      <a:r>
                        <a:rPr lang="zh-CN" altLang="en-US" sz="1800" u="none" strike="noStrike" dirty="0">
                          <a:effectLst/>
                        </a:rPr>
                        <a:t>、对保险标的必须具有保险利益。</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151922">
                <a:tc rowSpan="2">
                  <a:txBody>
                    <a:bodyPr/>
                    <a:lstStyle/>
                    <a:p>
                      <a:pPr algn="ctr" fontAlgn="ctr"/>
                      <a:r>
                        <a:rPr lang="zh-CN" altLang="en-US" sz="1800" u="none" strike="noStrike">
                          <a:effectLst/>
                        </a:rPr>
                        <a:t>合同关系人</a:t>
                      </a:r>
                      <a:endParaRPr lang="zh-CN" altLang="en-US" sz="1800" b="0" i="0" u="none" strike="noStrike">
                        <a:solidFill>
                          <a:srgbClr val="000000"/>
                        </a:solidFill>
                        <a:effectLst/>
                        <a:latin typeface="宋体"/>
                      </a:endParaRPr>
                    </a:p>
                  </a:txBody>
                  <a:tcPr marL="8215" marR="8215" marT="821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ctr"/>
                      <a:r>
                        <a:rPr lang="zh-CN" altLang="en-US" sz="1800" u="none" strike="noStrike" dirty="0">
                          <a:effectLst/>
                        </a:rPr>
                        <a:t>被保险人</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dirty="0">
                          <a:effectLst/>
                        </a:rPr>
                        <a:t>√</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800" u="none" strike="noStrike" dirty="0">
                          <a:effectLst/>
                        </a:rPr>
                        <a:t>√</a:t>
                      </a:r>
                      <a:endParaRPr lang="en-US" altLang="zh-CN" sz="1800" u="none" strike="noStrike" dirty="0">
                        <a:effectLst/>
                      </a:endParaRPr>
                    </a:p>
                    <a:p>
                      <a:pPr algn="ctr" fontAlgn="ctr"/>
                      <a:r>
                        <a:rPr lang="zh-CN" altLang="en-US" sz="1800" u="none" strike="noStrike" dirty="0">
                          <a:effectLst/>
                        </a:rPr>
                        <a:t>（财产保险）</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800" u="none" strike="noStrike" dirty="0">
                          <a:effectLst/>
                        </a:rPr>
                        <a:t>1</a:t>
                      </a:r>
                      <a:r>
                        <a:rPr lang="zh-CN" altLang="en-US" sz="1800" u="none" strike="noStrike" dirty="0">
                          <a:effectLst/>
                        </a:rPr>
                        <a:t>、保险事故发生时将遭受损失</a:t>
                      </a:r>
                      <a:br>
                        <a:rPr lang="zh-CN" altLang="en-US" sz="1800" u="none" strike="noStrike" dirty="0">
                          <a:effectLst/>
                        </a:rPr>
                      </a:br>
                      <a:r>
                        <a:rPr lang="en-US" altLang="zh-CN" sz="1800" u="none" strike="noStrike" dirty="0">
                          <a:effectLst/>
                        </a:rPr>
                        <a:t>2</a:t>
                      </a:r>
                      <a:r>
                        <a:rPr lang="zh-CN" altLang="en-US" sz="1800" u="none" strike="noStrike" dirty="0">
                          <a:effectLst/>
                        </a:rPr>
                        <a:t>、享有赔偿请求权</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365774">
                <a:tc vMerge="1">
                  <a:txBody>
                    <a:bodyPr/>
                    <a:lstStyle/>
                    <a:p>
                      <a:endParaRPr lang="zh-CN" altLang="en-US"/>
                    </a:p>
                  </a:txBody>
                  <a:tcPr/>
                </a:tc>
                <a:tc>
                  <a:txBody>
                    <a:bodyPr/>
                    <a:lstStyle/>
                    <a:p>
                      <a:pPr algn="ctr" fontAlgn="ctr"/>
                      <a:r>
                        <a:rPr lang="zh-CN" altLang="en-US" sz="1800" u="none" strike="noStrike" dirty="0">
                          <a:effectLst/>
                        </a:rPr>
                        <a:t>受益人</a:t>
                      </a:r>
                      <a:br>
                        <a:rPr lang="zh-CN" altLang="en-US" sz="1800" u="none" strike="noStrike" dirty="0">
                          <a:effectLst/>
                        </a:rPr>
                      </a:br>
                      <a:r>
                        <a:rPr lang="zh-CN" altLang="en-US" sz="1800" u="none" strike="noStrike" dirty="0">
                          <a:effectLst/>
                        </a:rPr>
                        <a:t>（人身保险）</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ctr"/>
                      <a:r>
                        <a:rPr lang="zh-CN" altLang="en-US" sz="1800" u="none" strike="noStrike">
                          <a:effectLst/>
                        </a:rPr>
                        <a:t>√</a:t>
                      </a:r>
                      <a:endParaRPr lang="zh-CN" altLang="en-US" sz="1800" b="0" i="0" u="none" strike="noStrike">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ctr"/>
                      <a:r>
                        <a:rPr lang="zh-CN" altLang="en-US" sz="1800" u="none" strike="noStrike" dirty="0">
                          <a:effectLst/>
                        </a:rPr>
                        <a:t>√</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fontAlgn="ctr"/>
                      <a:r>
                        <a:rPr lang="en-US" altLang="zh-CN" sz="1800" u="none" strike="noStrike" dirty="0">
                          <a:effectLst/>
                        </a:rPr>
                        <a:t>1</a:t>
                      </a:r>
                      <a:r>
                        <a:rPr lang="zh-CN" altLang="en-US" sz="1800" u="none" strike="noStrike" dirty="0">
                          <a:effectLst/>
                        </a:rPr>
                        <a:t>、由被保险人或投保人指定。</a:t>
                      </a:r>
                      <a:br>
                        <a:rPr lang="zh-CN" altLang="en-US" sz="1800" u="none" strike="noStrike" dirty="0">
                          <a:effectLst/>
                        </a:rPr>
                      </a:br>
                      <a:r>
                        <a:rPr lang="en-US" altLang="zh-CN" sz="1800" u="none" strike="noStrike" dirty="0">
                          <a:effectLst/>
                        </a:rPr>
                        <a:t>2</a:t>
                      </a:r>
                      <a:r>
                        <a:rPr lang="zh-CN" altLang="en-US" sz="1800" u="none" strike="noStrike" dirty="0">
                          <a:effectLst/>
                        </a:rPr>
                        <a:t>、独立享有保险金请求权。</a:t>
                      </a:r>
                      <a:br>
                        <a:rPr lang="zh-CN" altLang="en-US" sz="1800" u="none" strike="noStrike" dirty="0">
                          <a:effectLst/>
                        </a:rPr>
                      </a:br>
                      <a:r>
                        <a:rPr lang="en-US" altLang="zh-CN" sz="1800" u="none" strike="noStrike" dirty="0">
                          <a:effectLst/>
                        </a:rPr>
                        <a:t>3</a:t>
                      </a:r>
                      <a:r>
                        <a:rPr lang="zh-CN" altLang="en-US" sz="1800" u="none" strike="noStrike" dirty="0">
                          <a:effectLst/>
                        </a:rPr>
                        <a:t>、赔偿请求权只有在被保险人死亡时才产生（期待权）。</a:t>
                      </a:r>
                      <a:endParaRPr lang="zh-CN" altLang="en-US" sz="1800" b="0" i="0" u="none" strike="noStrike" dirty="0">
                        <a:solidFill>
                          <a:srgbClr val="000000"/>
                        </a:solidFill>
                        <a:effectLst/>
                        <a:latin typeface="宋体"/>
                      </a:endParaRPr>
                    </a:p>
                  </a:txBody>
                  <a:tcPr marL="8215" marR="8215" marT="8214"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4"/>
                  </a:ext>
                </a:extLst>
              </a:tr>
            </a:tbl>
          </a:graphicData>
        </a:graphic>
      </p:graphicFrame>
      <p:sp>
        <p:nvSpPr>
          <p:cNvPr id="49188" name="矩形 2">
            <a:extLst>
              <a:ext uri="{FF2B5EF4-FFF2-40B4-BE49-F238E27FC236}">
                <a16:creationId xmlns:a16="http://schemas.microsoft.com/office/drawing/2014/main" id="{594874C8-BEBD-37DA-4C86-95A7EAF09E5C}"/>
              </a:ext>
            </a:extLst>
          </p:cNvPr>
          <p:cNvSpPr>
            <a:spLocks noChangeArrowheads="1"/>
          </p:cNvSpPr>
          <p:nvPr/>
        </p:nvSpPr>
        <p:spPr bwMode="auto">
          <a:xfrm>
            <a:off x="3503614" y="120651"/>
            <a:ext cx="4852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ctr" latinLnBrk="0" hangingPunct="1">
              <a:lnSpc>
                <a:spcPct val="100000"/>
              </a:lnSpc>
              <a:spcBef>
                <a:spcPct val="0"/>
              </a:spcBef>
              <a:spcAft>
                <a:spcPts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合同当事人、关系人对比总结</a:t>
            </a:r>
          </a:p>
        </p:txBody>
      </p:sp>
    </p:spTree>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二、保险合同的客体</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文本框 13">
            <a:extLst>
              <a:ext uri="{FF2B5EF4-FFF2-40B4-BE49-F238E27FC236}">
                <a16:creationId xmlns:a16="http://schemas.microsoft.com/office/drawing/2014/main" id="{18F75306-F2E5-8C63-E10A-FC6A67E5EBCF}"/>
              </a:ext>
            </a:extLst>
          </p:cNvPr>
          <p:cNvSpPr txBox="1"/>
          <p:nvPr/>
        </p:nvSpPr>
        <p:spPr>
          <a:xfrm>
            <a:off x="507798" y="1122150"/>
            <a:ext cx="11306174" cy="237064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100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保险合同的客体是指保险法律关系的客体，是指在民事法律关系中主体享受权利和履行义务时共同指向的对象。</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100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保险合同虽属民事法律关系范畴，但它的客体不是保险标的本身，而是</a:t>
            </a:r>
            <a:r>
              <a:rPr kumimoji="0" lang="zh-CN" altLang="en-US" sz="2400" b="0" i="0" u="none" strike="noStrike" kern="1200" cap="none" spc="150" normalizeH="0" baseline="0" noProof="0" dirty="0">
                <a:ln>
                  <a:noFill/>
                </a:ln>
                <a:solidFill>
                  <a:srgbClr val="C00000"/>
                </a:solidFill>
                <a:effectLst/>
                <a:uLnTx/>
                <a:uFillTx/>
                <a:latin typeface="Arial"/>
                <a:ea typeface="微软雅黑"/>
                <a:cs typeface="+mn-cs"/>
              </a:rPr>
              <a:t>投保人对保险标的所具有的法律上承认的利益</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，即</a:t>
            </a:r>
            <a:r>
              <a:rPr kumimoji="0" lang="zh-CN" altLang="en-US" sz="2400" b="0" i="0" u="none" strike="noStrike" kern="1200" cap="none" spc="150" normalizeH="0" baseline="0" noProof="0" dirty="0">
                <a:ln>
                  <a:noFill/>
                </a:ln>
                <a:solidFill>
                  <a:srgbClr val="C00000"/>
                </a:solidFill>
                <a:effectLst/>
                <a:uLnTx/>
                <a:uFillTx/>
                <a:latin typeface="Arial"/>
                <a:ea typeface="微软雅黑"/>
                <a:cs typeface="+mn-cs"/>
              </a:rPr>
              <a:t>保险利益</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p>
        </p:txBody>
      </p:sp>
      <p:sp>
        <p:nvSpPr>
          <p:cNvPr id="15" name="矩形: 圆角 1">
            <a:extLst>
              <a:ext uri="{FF2B5EF4-FFF2-40B4-BE49-F238E27FC236}">
                <a16:creationId xmlns:a16="http://schemas.microsoft.com/office/drawing/2014/main" id="{04A49F73-31A4-FC0E-5159-603F35D5FA8E}"/>
              </a:ext>
            </a:extLst>
          </p:cNvPr>
          <p:cNvSpPr>
            <a:spLocks noChangeArrowheads="1"/>
          </p:cNvSpPr>
          <p:nvPr/>
        </p:nvSpPr>
        <p:spPr bwMode="auto">
          <a:xfrm>
            <a:off x="1961492" y="4351622"/>
            <a:ext cx="7632700" cy="617538"/>
          </a:xfrm>
          <a:prstGeom prst="roundRect">
            <a:avLst>
              <a:gd name="adj" fmla="val 16667"/>
            </a:avLst>
          </a:prstGeom>
          <a:solidFill>
            <a:srgbClr val="FFCC00"/>
          </a:solidFill>
          <a:ln w="9525">
            <a:solidFill>
              <a:schemeClr val="tx1"/>
            </a:solidFill>
            <a:round/>
            <a:headEnd/>
            <a:tailEnd/>
          </a:ln>
        </p:spPr>
        <p:txBody>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rPr>
              <a:t>保险利益≠保险标的，保险标的只是保险利益的载体。</a:t>
            </a:r>
            <a:endParaRPr kumimoji="0" lang="en-US" altLang="zh-CN"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endParaRPr>
          </a:p>
        </p:txBody>
      </p:sp>
    </p:spTree>
    <p:extLst>
      <p:ext uri="{BB962C8B-B14F-4D97-AF65-F5344CB8AC3E}">
        <p14:creationId xmlns:p14="http://schemas.microsoft.com/office/powerpoint/2010/main" val="35476918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一、保险合同的定义</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5" name="文本框 4">
            <a:extLst>
              <a:ext uri="{FF2B5EF4-FFF2-40B4-BE49-F238E27FC236}">
                <a16:creationId xmlns:a16="http://schemas.microsoft.com/office/drawing/2014/main" id="{E44C7AA0-E641-B1A3-4EFB-12B2C3AEC447}"/>
              </a:ext>
            </a:extLst>
          </p:cNvPr>
          <p:cNvSpPr txBox="1"/>
          <p:nvPr/>
        </p:nvSpPr>
        <p:spPr>
          <a:xfrm>
            <a:off x="394100" y="2012821"/>
            <a:ext cx="5948947" cy="3350404"/>
          </a:xfrm>
          <a:prstGeom prst="rect">
            <a:avLst/>
          </a:prstGeom>
          <a:noFill/>
        </p:spPr>
        <p:txBody>
          <a:bodyPr wrap="square">
            <a:spAutoFit/>
          </a:bodyPr>
          <a:lstStyle/>
          <a:p>
            <a:pPr>
              <a:lnSpc>
                <a:spcPct val="150000"/>
              </a:lnSpc>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保险合同是指</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投保人</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与</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保险人</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订立的、约定保险权利义务关系的</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协议</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a:lnSpc>
                <a:spcPct val="150000"/>
              </a:lnSpc>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根据当事人双方的约定，</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投保人</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一次性或分期</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支付保险费</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给保险人，</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保险人</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承诺在特定事件发生时或约定期限届满时</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履行保险赔付责任</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endParaRPr lang="zh-CN" altLang="en-US" sz="1600" dirty="0"/>
          </a:p>
        </p:txBody>
      </p:sp>
      <p:pic>
        <p:nvPicPr>
          <p:cNvPr id="1026" name="Picture 2">
            <a:extLst>
              <a:ext uri="{FF2B5EF4-FFF2-40B4-BE49-F238E27FC236}">
                <a16:creationId xmlns:a16="http://schemas.microsoft.com/office/drawing/2014/main" id="{7FFB4AD8-FC4F-7F40-9E9F-125B8E761E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8559" y="897182"/>
            <a:ext cx="4473373" cy="59608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4EDD48E-6433-5343-CE4F-3C3FF380EA3A}"/>
              </a:ext>
            </a:extLst>
          </p:cNvPr>
          <p:cNvSpPr>
            <a:spLocks noGrp="1" noChangeArrowheads="1"/>
          </p:cNvSpPr>
          <p:nvPr>
            <p:ph type="title" idx="4294967295"/>
          </p:nvPr>
        </p:nvSpPr>
        <p:spPr>
          <a:xfrm>
            <a:off x="1280159" y="639763"/>
            <a:ext cx="9596387" cy="2068512"/>
          </a:xfrm>
        </p:spPr>
        <p:txBody>
          <a:bodyPr>
            <a:noAutofit/>
          </a:bodyPr>
          <a:lstStyle/>
          <a:p>
            <a:pPr>
              <a:lnSpc>
                <a:spcPct val="130000"/>
              </a:lnSpc>
              <a:spcAft>
                <a:spcPts val="1000"/>
              </a:spcAft>
              <a:defRPr/>
            </a:pPr>
            <a:r>
              <a:rPr lang="en-US" altLang="zh-CN" sz="2400" dirty="0">
                <a:latin typeface="+mn-ea"/>
                <a:ea typeface="+mn-ea"/>
              </a:rPr>
              <a:t>【</a:t>
            </a:r>
            <a:r>
              <a:rPr lang="zh-CN" altLang="en-US" sz="2400" dirty="0">
                <a:latin typeface="+mn-ea"/>
                <a:ea typeface="+mn-ea"/>
              </a:rPr>
              <a:t>案例</a:t>
            </a:r>
            <a:r>
              <a:rPr lang="en-US" altLang="zh-CN" sz="2400" dirty="0">
                <a:latin typeface="+mn-ea"/>
                <a:ea typeface="+mn-ea"/>
              </a:rPr>
              <a:t>】</a:t>
            </a:r>
            <a:r>
              <a:rPr lang="zh-CN" altLang="en-US" sz="2400" dirty="0">
                <a:latin typeface="+mn-ea"/>
                <a:ea typeface="+mn-ea"/>
              </a:rPr>
              <a:t>以财产作为保险标的</a:t>
            </a:r>
            <a:br>
              <a:rPr lang="en-US" altLang="zh-CN" sz="2000" dirty="0">
                <a:latin typeface="+mn-ea"/>
                <a:ea typeface="+mn-ea"/>
              </a:rPr>
            </a:br>
            <a:r>
              <a:rPr lang="zh-CN" altLang="en-US" sz="2000" dirty="0">
                <a:latin typeface="+mn-ea"/>
                <a:ea typeface="+mn-ea"/>
              </a:rPr>
              <a:t>　</a:t>
            </a:r>
            <a:r>
              <a:rPr lang="zh-CN" altLang="en-US" sz="2000" b="0" dirty="0">
                <a:latin typeface="+mn-ea"/>
                <a:ea typeface="+mn-ea"/>
              </a:rPr>
              <a:t>　张三为其房屋投保家庭财产保险，投保时该房屋的市价为</a:t>
            </a:r>
            <a:r>
              <a:rPr lang="en-US" altLang="zh-CN" sz="2000" b="0" dirty="0">
                <a:latin typeface="+mn-ea"/>
                <a:ea typeface="+mn-ea"/>
              </a:rPr>
              <a:t>50</a:t>
            </a:r>
            <a:r>
              <a:rPr lang="zh-CN" altLang="en-US" sz="2000" b="0" dirty="0">
                <a:latin typeface="+mn-ea"/>
                <a:ea typeface="+mn-ea"/>
              </a:rPr>
              <a:t>万元，保险金额按</a:t>
            </a:r>
            <a:r>
              <a:rPr lang="en-US" altLang="zh-CN" sz="2000" b="0" dirty="0">
                <a:latin typeface="+mn-ea"/>
                <a:ea typeface="+mn-ea"/>
              </a:rPr>
              <a:t>50</a:t>
            </a:r>
            <a:r>
              <a:rPr lang="zh-CN" altLang="en-US" sz="2000" b="0" dirty="0">
                <a:latin typeface="+mn-ea"/>
                <a:ea typeface="+mn-ea"/>
              </a:rPr>
              <a:t>万元确定。张三为什么能为其房屋购买保险</a:t>
            </a:r>
            <a:r>
              <a:rPr lang="en-US" altLang="zh-CN" sz="2000" b="0" dirty="0">
                <a:latin typeface="+mn-ea"/>
                <a:ea typeface="+mn-ea"/>
              </a:rPr>
              <a:t>?</a:t>
            </a:r>
            <a:endParaRPr lang="zh-CN" altLang="en-US" sz="2000" b="0" dirty="0">
              <a:latin typeface="+mn-ea"/>
              <a:ea typeface="+mn-ea"/>
            </a:endParaRPr>
          </a:p>
        </p:txBody>
      </p:sp>
      <p:sp>
        <p:nvSpPr>
          <p:cNvPr id="4" name="矩形 3">
            <a:extLst>
              <a:ext uri="{FF2B5EF4-FFF2-40B4-BE49-F238E27FC236}">
                <a16:creationId xmlns:a16="http://schemas.microsoft.com/office/drawing/2014/main" id="{58F95D2B-83D7-234D-7CD3-8313DE579CC6}"/>
              </a:ext>
            </a:extLst>
          </p:cNvPr>
          <p:cNvSpPr/>
          <p:nvPr/>
        </p:nvSpPr>
        <p:spPr>
          <a:xfrm>
            <a:off x="1280159" y="3141664"/>
            <a:ext cx="9596387" cy="165378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2000" b="0" i="0" u="none" strike="noStrike" kern="1200" cap="all" spc="0" normalizeH="0" baseline="0" noProof="0" dirty="0">
                <a:ln>
                  <a:noFill/>
                </a:ln>
                <a:solidFill>
                  <a:srgbClr val="F18870">
                    <a:lumMod val="75000"/>
                  </a:srgbClr>
                </a:solidFill>
                <a:effectLst/>
                <a:uLnTx/>
                <a:uFillTx/>
                <a:latin typeface="微软雅黑"/>
                <a:ea typeface="微软雅黑"/>
                <a:cs typeface="+mn-cs"/>
              </a:rPr>
              <a:t>　　从法律上看，张三的房屋与投保人张三存在利害关系，房屋的损坏、毁灭对投保人张三来说是一种利益损失，然而，张三将房屋参加保险，一旦房屋出现保险事故导致损坏、毁灭，张三能获得保险金，损失得到补偿，这是保险利益的体现。正因为有这样的关系，张三房屋作为保险标的物才能保险。</a:t>
            </a:r>
            <a:endParaRPr kumimoji="0" lang="zh-CN" altLang="en-US" sz="2000" b="0" i="0" u="sng" strike="noStrike" kern="1200" cap="all" spc="0" normalizeH="0" baseline="0" noProof="0" dirty="0">
              <a:ln>
                <a:noFill/>
              </a:ln>
              <a:solidFill>
                <a:srgbClr val="000000"/>
              </a:solidFill>
              <a:effectLst/>
              <a:uLnTx/>
              <a:uFillTx/>
              <a:latin typeface="微软雅黑"/>
              <a:ea typeface="微软雅黑"/>
              <a:cs typeface="+mn-cs"/>
            </a:endParaRPr>
          </a:p>
        </p:txBody>
      </p:sp>
      <p:pic>
        <p:nvPicPr>
          <p:cNvPr id="54276" name="Picture 2">
            <a:hlinkClick r:id="rId2" action="ppaction://hlinksldjump"/>
            <a:extLst>
              <a:ext uri="{FF2B5EF4-FFF2-40B4-BE49-F238E27FC236}">
                <a16:creationId xmlns:a16="http://schemas.microsoft.com/office/drawing/2014/main" id="{3FB0C8EB-D2E8-3F73-FAB8-14DFCD64C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6113" y="404814"/>
            <a:ext cx="609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三、保险合同的内容</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矩形: 圆角 1">
            <a:extLst>
              <a:ext uri="{FF2B5EF4-FFF2-40B4-BE49-F238E27FC236}">
                <a16:creationId xmlns:a16="http://schemas.microsoft.com/office/drawing/2014/main" id="{044C7741-855C-A6A9-4DF0-969C7121A14A}"/>
              </a:ext>
            </a:extLst>
          </p:cNvPr>
          <p:cNvSpPr>
            <a:spLocks noChangeArrowheads="1"/>
          </p:cNvSpPr>
          <p:nvPr/>
        </p:nvSpPr>
        <p:spPr bwMode="auto">
          <a:xfrm>
            <a:off x="6186419" y="2852733"/>
            <a:ext cx="3480520" cy="1898258"/>
          </a:xfrm>
          <a:prstGeom prst="roundRect">
            <a:avLst>
              <a:gd name="adj" fmla="val 16667"/>
            </a:avLst>
          </a:prstGeom>
          <a:solidFill>
            <a:schemeClr val="accent1">
              <a:lumMod val="60000"/>
              <a:lumOff val="40000"/>
            </a:schemeClr>
          </a:solidFill>
          <a:ln w="9525">
            <a:solidFill>
              <a:schemeClr val="tx1"/>
            </a:solidFill>
            <a:round/>
            <a:headEnd/>
            <a:tailEnd/>
          </a:ln>
        </p:spPr>
        <p:txBody>
          <a:bodyPr anchor="ctr" anchorCtr="0"/>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rPr>
              <a:t>保险合同的基本事项</a:t>
            </a:r>
            <a:endParaRPr kumimoji="0" lang="en-US" altLang="zh-CN"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endParaRPr>
          </a:p>
        </p:txBody>
      </p:sp>
      <p:sp>
        <p:nvSpPr>
          <p:cNvPr id="12" name="矩形: 圆角 11">
            <a:extLst>
              <a:ext uri="{FF2B5EF4-FFF2-40B4-BE49-F238E27FC236}">
                <a16:creationId xmlns:a16="http://schemas.microsoft.com/office/drawing/2014/main" id="{37A95A7D-9C4F-5834-460A-F0944546E709}"/>
              </a:ext>
            </a:extLst>
          </p:cNvPr>
          <p:cNvSpPr>
            <a:spLocks noChangeArrowheads="1"/>
          </p:cNvSpPr>
          <p:nvPr/>
        </p:nvSpPr>
        <p:spPr bwMode="auto">
          <a:xfrm>
            <a:off x="1587786" y="2852733"/>
            <a:ext cx="3480520" cy="1898258"/>
          </a:xfrm>
          <a:prstGeom prst="roundRect">
            <a:avLst>
              <a:gd name="adj" fmla="val 16667"/>
            </a:avLst>
          </a:prstGeom>
          <a:solidFill>
            <a:schemeClr val="accent4">
              <a:lumMod val="60000"/>
              <a:lumOff val="40000"/>
            </a:schemeClr>
          </a:solidFill>
          <a:ln w="9525">
            <a:solidFill>
              <a:schemeClr val="tx1"/>
            </a:solidFill>
            <a:round/>
            <a:headEnd/>
            <a:tailEnd/>
          </a:ln>
        </p:spPr>
        <p:txBody>
          <a:bodyPr anchor="ctr" anchorCtr="0"/>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rPr>
              <a:t>保险合同的条款</a:t>
            </a:r>
            <a:endParaRPr kumimoji="0" lang="en-US" altLang="zh-CN" sz="2400" b="0" i="0" u="none" strike="noStrike" kern="1200" cap="none" spc="0" normalizeH="0" baseline="0" noProof="0" dirty="0">
              <a:ln>
                <a:noFill/>
              </a:ln>
              <a:solidFill>
                <a:srgbClr val="333333"/>
              </a:solidFill>
              <a:effectLst/>
              <a:uLnTx/>
              <a:uFillTx/>
              <a:latin typeface="Arial" panose="020B0604020202020204" pitchFamily="34" charset="0"/>
              <a:ea typeface="微软雅黑"/>
              <a:cs typeface="+mn-cs"/>
            </a:endParaRPr>
          </a:p>
        </p:txBody>
      </p:sp>
    </p:spTree>
    <p:extLst>
      <p:ext uri="{BB962C8B-B14F-4D97-AF65-F5344CB8AC3E}">
        <p14:creationId xmlns:p14="http://schemas.microsoft.com/office/powerpoint/2010/main" val="13539819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2"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三、保险合同的内容</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Rectangle 3">
            <a:extLst>
              <a:ext uri="{FF2B5EF4-FFF2-40B4-BE49-F238E27FC236}">
                <a16:creationId xmlns:a16="http://schemas.microsoft.com/office/drawing/2014/main" id="{23BB48B9-1B71-DE03-6E45-B43F86FEBA00}"/>
              </a:ext>
            </a:extLst>
          </p:cNvPr>
          <p:cNvSpPr txBox="1">
            <a:spLocks noChangeArrowheads="1"/>
          </p:cNvSpPr>
          <p:nvPr/>
        </p:nvSpPr>
        <p:spPr>
          <a:xfrm>
            <a:off x="507798" y="1043055"/>
            <a:ext cx="8210550" cy="309562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4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保险合同的条款</a:t>
            </a:r>
            <a:endParaRPr kumimoji="0" lang="en-US" altLang="zh-CN" sz="18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
        <p:nvSpPr>
          <p:cNvPr id="2" name="矩形 1">
            <a:extLst>
              <a:ext uri="{FF2B5EF4-FFF2-40B4-BE49-F238E27FC236}">
                <a16:creationId xmlns:a16="http://schemas.microsoft.com/office/drawing/2014/main" id="{F85C568D-B70B-7F4E-ED6E-8BE8C00982EC}"/>
              </a:ext>
            </a:extLst>
          </p:cNvPr>
          <p:cNvSpPr/>
          <p:nvPr/>
        </p:nvSpPr>
        <p:spPr>
          <a:xfrm>
            <a:off x="1435391" y="1889682"/>
            <a:ext cx="3887787" cy="369332"/>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基本条款</a:t>
            </a: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7" name="矩形 16">
            <a:extLst>
              <a:ext uri="{FF2B5EF4-FFF2-40B4-BE49-F238E27FC236}">
                <a16:creationId xmlns:a16="http://schemas.microsoft.com/office/drawing/2014/main" id="{135CACDD-DFE9-92F3-C82F-31C2E0152F75}"/>
              </a:ext>
            </a:extLst>
          </p:cNvPr>
          <p:cNvSpPr/>
          <p:nvPr/>
        </p:nvSpPr>
        <p:spPr>
          <a:xfrm>
            <a:off x="1435390" y="2498078"/>
            <a:ext cx="3887787" cy="369332"/>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附加条款</a:t>
            </a:r>
          </a:p>
        </p:txBody>
      </p:sp>
      <p:sp>
        <p:nvSpPr>
          <p:cNvPr id="18" name="矩形 17">
            <a:extLst>
              <a:ext uri="{FF2B5EF4-FFF2-40B4-BE49-F238E27FC236}">
                <a16:creationId xmlns:a16="http://schemas.microsoft.com/office/drawing/2014/main" id="{1BE043EF-AC41-E66D-BCF8-0B11792C5639}"/>
              </a:ext>
            </a:extLst>
          </p:cNvPr>
          <p:cNvSpPr/>
          <p:nvPr/>
        </p:nvSpPr>
        <p:spPr>
          <a:xfrm>
            <a:off x="1435389" y="3106474"/>
            <a:ext cx="3887787" cy="369332"/>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保证条款</a:t>
            </a:r>
          </a:p>
        </p:txBody>
      </p:sp>
      <p:sp>
        <p:nvSpPr>
          <p:cNvPr id="20" name="矩形 19">
            <a:extLst>
              <a:ext uri="{FF2B5EF4-FFF2-40B4-BE49-F238E27FC236}">
                <a16:creationId xmlns:a16="http://schemas.microsoft.com/office/drawing/2014/main" id="{DBCEFDEC-5361-8619-383B-D34836FDD636}"/>
              </a:ext>
            </a:extLst>
          </p:cNvPr>
          <p:cNvSpPr/>
          <p:nvPr/>
        </p:nvSpPr>
        <p:spPr>
          <a:xfrm>
            <a:off x="1435389" y="3714870"/>
            <a:ext cx="3887787" cy="369332"/>
          </a:xfrm>
          <a:prstGeom prst="rect">
            <a:avLst/>
          </a:prstGeom>
          <a:solidFill>
            <a:srgbClr val="FFFFCC"/>
          </a:solidFill>
          <a:effectLst>
            <a:outerShdw blurRad="50800" dist="38100" dir="2700000" algn="tl" rotWithShape="0">
              <a:prstClr val="black">
                <a:alpha val="40000"/>
              </a:prstClr>
            </a:outerShdw>
          </a:effectLst>
        </p:spPr>
        <p:txBody>
          <a:bodyPr>
            <a:spAutoFit/>
          </a:bodyPr>
          <a:lstStyle/>
          <a:p>
            <a:pPr marL="285750" marR="0" lvl="0" indent="-285750" algn="l" defTabSz="914400" rtl="0" eaLnBrk="1" fontAlgn="auto" latinLnBrk="0" hangingPunct="1">
              <a:lnSpc>
                <a:spcPct val="100000"/>
              </a:lnSpc>
              <a:spcBef>
                <a:spcPts val="0"/>
              </a:spcBef>
              <a:spcAft>
                <a:spcPts val="100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协会条款</a:t>
            </a:r>
          </a:p>
        </p:txBody>
      </p:sp>
    </p:spTree>
    <p:extLst>
      <p:ext uri="{BB962C8B-B14F-4D97-AF65-F5344CB8AC3E}">
        <p14:creationId xmlns:p14="http://schemas.microsoft.com/office/powerpoint/2010/main" val="36133434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2" grpId="0" animBg="1"/>
      <p:bldP spid="17" grpId="0" animBg="1"/>
      <p:bldP spid="18" grpId="0"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三、保险合同的内容</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Rectangle 3">
            <a:extLst>
              <a:ext uri="{FF2B5EF4-FFF2-40B4-BE49-F238E27FC236}">
                <a16:creationId xmlns:a16="http://schemas.microsoft.com/office/drawing/2014/main" id="{23BB48B9-1B71-DE03-6E45-B43F86FEBA00}"/>
              </a:ext>
            </a:extLst>
          </p:cNvPr>
          <p:cNvSpPr txBox="1">
            <a:spLocks noChangeArrowheads="1"/>
          </p:cNvSpPr>
          <p:nvPr/>
        </p:nvSpPr>
        <p:spPr>
          <a:xfrm>
            <a:off x="507798" y="1043055"/>
            <a:ext cx="8210550" cy="309562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4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保险合同的基本事项（基本条款内容）</a:t>
            </a:r>
            <a:endParaRPr kumimoji="0" lang="en-US" altLang="zh-CN" sz="24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228600" marR="0" lvl="0" indent="-228600" algn="just" defTabSz="914400" rtl="0" eaLnBrk="1" fontAlgn="auto" latinLnBrk="0" hangingPunct="1">
              <a:lnSpc>
                <a:spcPct val="90000"/>
              </a:lnSpc>
              <a:spcBef>
                <a:spcPts val="0"/>
              </a:spcBef>
              <a:spcAft>
                <a:spcPts val="1000"/>
              </a:spcAft>
              <a:buClrTx/>
              <a:buSzTx/>
              <a:buFontTx/>
              <a:buNone/>
              <a:tabLst/>
              <a:defRPr/>
            </a:pPr>
            <a:endParaRPr kumimoji="0" lang="en-US" altLang="zh-CN" sz="18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2769E6C5-E49B-C0B2-D986-CA5FC081A12E}"/>
              </a:ext>
            </a:extLst>
          </p:cNvPr>
          <p:cNvSpPr txBox="1"/>
          <p:nvPr/>
        </p:nvSpPr>
        <p:spPr>
          <a:xfrm>
            <a:off x="874959" y="1797388"/>
            <a:ext cx="10442082" cy="1134413"/>
          </a:xfrm>
          <a:prstGeom prst="rect">
            <a:avLst/>
          </a:prstGeom>
          <a:noFill/>
        </p:spPr>
        <p:txBody>
          <a:bodyPr wrap="square">
            <a:spAutoFit/>
          </a:bodyPr>
          <a:lstStyle/>
          <a:p>
            <a:pPr marL="0" marR="0" lvl="0" indent="304800" algn="just"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a:t>
            </a:r>
            <a:r>
              <a:rPr kumimoji="0" lang="zh-CN"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保险合同的基本事项是指保险合同应包括的基本内容，是保险合同的重要组成部分，是保险合同的主体享有权利和履行义务的基础。</a:t>
            </a:r>
          </a:p>
        </p:txBody>
      </p:sp>
      <p:sp>
        <p:nvSpPr>
          <p:cNvPr id="18" name="矩形: 圆角 17">
            <a:extLst>
              <a:ext uri="{FF2B5EF4-FFF2-40B4-BE49-F238E27FC236}">
                <a16:creationId xmlns:a16="http://schemas.microsoft.com/office/drawing/2014/main" id="{33256419-2B91-74F5-CF8C-CBD3A42F8A61}"/>
              </a:ext>
            </a:extLst>
          </p:cNvPr>
          <p:cNvSpPr/>
          <p:nvPr/>
        </p:nvSpPr>
        <p:spPr>
          <a:xfrm>
            <a:off x="1757362" y="3390015"/>
            <a:ext cx="8677275" cy="25453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1</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、合同当事人和关系人的名称和住所</a:t>
            </a: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2</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、保险标的</a:t>
            </a:r>
            <a:r>
              <a:rPr kumimoji="0" lang="zh-CN" altLang="en-US"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rPr>
              <a:t>*</a:t>
            </a:r>
            <a:endParaRPr kumimoji="0" lang="en-US" altLang="zh-CN"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3</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、保险责任和责任免除</a:t>
            </a:r>
            <a:r>
              <a:rPr kumimoji="0" lang="zh-CN" altLang="en-US"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rPr>
              <a:t>*</a:t>
            </a:r>
            <a:endParaRPr kumimoji="0" lang="en-US" altLang="zh-CN"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4</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、保险期间和保险责任开始时间</a:t>
            </a:r>
            <a:r>
              <a:rPr kumimoji="0" lang="zh-CN" altLang="en-US"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rPr>
              <a:t>*</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9" name="矩形 1">
            <a:extLst>
              <a:ext uri="{FF2B5EF4-FFF2-40B4-BE49-F238E27FC236}">
                <a16:creationId xmlns:a16="http://schemas.microsoft.com/office/drawing/2014/main" id="{6759FF61-85E1-B748-BA0A-7528B4C4BC40}"/>
              </a:ext>
            </a:extLst>
          </p:cNvPr>
          <p:cNvSpPr>
            <a:spLocks noChangeArrowheads="1"/>
          </p:cNvSpPr>
          <p:nvPr/>
        </p:nvSpPr>
        <p:spPr bwMode="auto">
          <a:xfrm>
            <a:off x="5105876" y="5100830"/>
            <a:ext cx="5094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我国保险实务中，以约定起保日的零点为保险责任开始时间，以合同期满日的</a:t>
            </a:r>
            <a:r>
              <a:rPr kumimoji="0" lang="en-US" altLang="zh-CN"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24</a:t>
            </a: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点为保险责任终止时间。</a:t>
            </a:r>
            <a:endParaRPr kumimoji="0" lang="zh-CN" altLang="en-US" sz="1800" b="0"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endParaRPr>
          </a:p>
        </p:txBody>
      </p:sp>
    </p:spTree>
    <p:extLst>
      <p:ext uri="{BB962C8B-B14F-4D97-AF65-F5344CB8AC3E}">
        <p14:creationId xmlns:p14="http://schemas.microsoft.com/office/powerpoint/2010/main" val="1662788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B19DA09-2121-A9C3-2BA2-E646BAEA614B}"/>
              </a:ext>
            </a:extLst>
          </p:cNvPr>
          <p:cNvSpPr txBox="1">
            <a:spLocks/>
          </p:cNvSpPr>
          <p:nvPr/>
        </p:nvSpPr>
        <p:spPr>
          <a:xfrm>
            <a:off x="1960775" y="-33760"/>
            <a:ext cx="6215063" cy="868363"/>
          </a:xfrm>
          <a:prstGeom prst="rect">
            <a:avLst/>
          </a:prstGeom>
        </p:spPr>
        <p:txBody>
          <a:bodyPr vert="horz" wrap="square" lIns="91440" tIns="45720" rIns="91440" bIns="45720" anchor="ctr">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三、保险合同的内容</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4" name="直接连接符 3">
            <a:extLst>
              <a:ext uri="{FF2B5EF4-FFF2-40B4-BE49-F238E27FC236}">
                <a16:creationId xmlns:a16="http://schemas.microsoft.com/office/drawing/2014/main" id="{9A0524BB-E9FC-9F6D-E34F-28FE8AF46A00}"/>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2AAE36D0-F47E-1A08-0DFB-7971D1E9CB45}"/>
              </a:ext>
            </a:extLst>
          </p:cNvPr>
          <p:cNvGrpSpPr/>
          <p:nvPr/>
        </p:nvGrpSpPr>
        <p:grpSpPr>
          <a:xfrm>
            <a:off x="9594192" y="707353"/>
            <a:ext cx="1803625" cy="127885"/>
            <a:chOff x="7164288" y="503338"/>
            <a:chExt cx="1352719" cy="95914"/>
          </a:xfrm>
        </p:grpSpPr>
        <p:sp>
          <p:nvSpPr>
            <p:cNvPr id="6" name="平行四边形 5">
              <a:extLst>
                <a:ext uri="{FF2B5EF4-FFF2-40B4-BE49-F238E27FC236}">
                  <a16:creationId xmlns:a16="http://schemas.microsoft.com/office/drawing/2014/main" id="{7B0CBAC5-FD22-CF3D-1C9A-BAD9BEFF20C7}"/>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平行四边形 6">
              <a:extLst>
                <a:ext uri="{FF2B5EF4-FFF2-40B4-BE49-F238E27FC236}">
                  <a16:creationId xmlns:a16="http://schemas.microsoft.com/office/drawing/2014/main" id="{8395E99D-6689-0B09-2F5E-3F9C729F6813}"/>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8" name="平行四边形 7">
              <a:extLst>
                <a:ext uri="{FF2B5EF4-FFF2-40B4-BE49-F238E27FC236}">
                  <a16:creationId xmlns:a16="http://schemas.microsoft.com/office/drawing/2014/main" id="{5C46A2AC-482F-46A3-78B8-CF9C99E44E9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9" name="流程图: 手动输入 13">
            <a:extLst>
              <a:ext uri="{FF2B5EF4-FFF2-40B4-BE49-F238E27FC236}">
                <a16:creationId xmlns:a16="http://schemas.microsoft.com/office/drawing/2014/main" id="{24624475-FF15-3C14-1AFE-AE3E45E89681}"/>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5C3A6999-5EB5-8A48-ACF4-03023CF19C8A}"/>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平行四边形 10">
            <a:extLst>
              <a:ext uri="{FF2B5EF4-FFF2-40B4-BE49-F238E27FC236}">
                <a16:creationId xmlns:a16="http://schemas.microsoft.com/office/drawing/2014/main" id="{BCBD761B-52FD-101E-C2A6-3AA34A5C420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Rectangle 3">
            <a:extLst>
              <a:ext uri="{FF2B5EF4-FFF2-40B4-BE49-F238E27FC236}">
                <a16:creationId xmlns:a16="http://schemas.microsoft.com/office/drawing/2014/main" id="{23BB48B9-1B71-DE03-6E45-B43F86FEBA00}"/>
              </a:ext>
            </a:extLst>
          </p:cNvPr>
          <p:cNvSpPr txBox="1">
            <a:spLocks noChangeArrowheads="1"/>
          </p:cNvSpPr>
          <p:nvPr/>
        </p:nvSpPr>
        <p:spPr>
          <a:xfrm>
            <a:off x="507798" y="1043055"/>
            <a:ext cx="8210550" cy="309562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4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保险合同的基本事项</a:t>
            </a:r>
            <a:endParaRPr kumimoji="0" lang="en-US" altLang="zh-CN" sz="24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228600" marR="0" lvl="0" indent="-228600" algn="just" defTabSz="914400" rtl="0" eaLnBrk="1" fontAlgn="auto" latinLnBrk="0" hangingPunct="1">
              <a:lnSpc>
                <a:spcPct val="90000"/>
              </a:lnSpc>
              <a:spcBef>
                <a:spcPts val="0"/>
              </a:spcBef>
              <a:spcAft>
                <a:spcPts val="1000"/>
              </a:spcAft>
              <a:buClrTx/>
              <a:buSzTx/>
              <a:buFontTx/>
              <a:buNone/>
              <a:tabLst/>
              <a:defRPr/>
            </a:pPr>
            <a:endParaRPr kumimoji="0" lang="en-US" altLang="zh-CN" sz="18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
        <p:nvSpPr>
          <p:cNvPr id="12" name="矩形: 圆角 11">
            <a:extLst>
              <a:ext uri="{FF2B5EF4-FFF2-40B4-BE49-F238E27FC236}">
                <a16:creationId xmlns:a16="http://schemas.microsoft.com/office/drawing/2014/main" id="{4BFBFD44-C6E1-866D-DDFA-6B6DD5823750}"/>
              </a:ext>
            </a:extLst>
          </p:cNvPr>
          <p:cNvSpPr/>
          <p:nvPr/>
        </p:nvSpPr>
        <p:spPr>
          <a:xfrm>
            <a:off x="1731963" y="1976438"/>
            <a:ext cx="8678862" cy="412591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5</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、保险价值</a:t>
            </a:r>
            <a:r>
              <a:rPr kumimoji="0" lang="zh-CN" altLang="en-US"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rPr>
              <a:t>*</a:t>
            </a: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6</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、保险金额</a:t>
            </a:r>
            <a:r>
              <a:rPr kumimoji="0" lang="zh-CN" altLang="en-US" sz="1600" b="0" i="0" u="none" strike="noStrike" kern="1200" cap="none" spc="0" normalizeH="0" baseline="0" noProof="0" dirty="0">
                <a:ln>
                  <a:noFill/>
                </a:ln>
                <a:solidFill>
                  <a:srgbClr val="FF0000"/>
                </a:solidFill>
                <a:effectLst/>
                <a:uLnTx/>
                <a:uFillTx/>
                <a:latin typeface="华文中宋" panose="02010600040101010101" pitchFamily="2" charset="-122"/>
                <a:ea typeface="微软雅黑"/>
                <a:cs typeface="+mn-cs"/>
              </a:rPr>
              <a:t>*</a:t>
            </a: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7</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、保险费及其支付办法</a:t>
            </a: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8</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、保险金赔偿或给付办法</a:t>
            </a: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9</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、违约责任和争议处理</a:t>
            </a:r>
            <a:endPar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endParaRP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r>
              <a:rPr kumimoji="0" lang="en-US" altLang="zh-CN"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10</a:t>
            </a:r>
            <a:r>
              <a:rPr kumimoji="0" lang="zh-CN" altLang="en-US" sz="1600" b="0" i="0" u="none" strike="noStrike" kern="1200" cap="none" spc="0" normalizeH="0" baseline="0" noProof="0" dirty="0">
                <a:ln>
                  <a:noFill/>
                </a:ln>
                <a:solidFill>
                  <a:prstClr val="black"/>
                </a:solidFill>
                <a:effectLst/>
                <a:uLnTx/>
                <a:uFillTx/>
                <a:latin typeface="华文中宋" panose="02010600040101010101" pitchFamily="2" charset="-122"/>
                <a:ea typeface="微软雅黑"/>
                <a:cs typeface="+mn-cs"/>
              </a:rPr>
              <a:t>、订立合同的年、月、日。</a:t>
            </a:r>
          </a:p>
          <a:p>
            <a:pPr marL="0" marR="0" lvl="0" indent="0" algn="l" defTabSz="685800" rtl="0" eaLnBrk="1" fontAlgn="auto" latinLnBrk="0" hangingPunct="1">
              <a:lnSpc>
                <a:spcPct val="100000"/>
              </a:lnSpc>
              <a:spcBef>
                <a:spcPts val="1300"/>
              </a:spcBef>
              <a:spcAft>
                <a:spcPts val="0"/>
              </a:spcAft>
              <a:buClr>
                <a:srgbClr val="B71E42"/>
              </a:buClr>
              <a:buSzPct val="100000"/>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4" name="矩形 4">
            <a:extLst>
              <a:ext uri="{FF2B5EF4-FFF2-40B4-BE49-F238E27FC236}">
                <a16:creationId xmlns:a16="http://schemas.microsoft.com/office/drawing/2014/main" id="{17694900-2920-87FB-EAF6-2C34B17CD303}"/>
              </a:ext>
            </a:extLst>
          </p:cNvPr>
          <p:cNvSpPr>
            <a:spLocks noChangeArrowheads="1"/>
          </p:cNvSpPr>
          <p:nvPr/>
        </p:nvSpPr>
        <p:spPr bwMode="auto">
          <a:xfrm>
            <a:off x="3382903" y="2385097"/>
            <a:ext cx="4493538" cy="584775"/>
          </a:xfrm>
          <a:prstGeom prst="rect">
            <a:avLst/>
          </a:prstGeom>
          <a:noFill/>
          <a:ln>
            <a:noFill/>
          </a:ln>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财产保险：保险价值＝保险标的的实际价值</a:t>
            </a:r>
            <a:endParaRPr kumimoji="0" lang="en-US" altLang="zh-CN"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人身保险：人的生命和身体难以用客观标准衡量</a:t>
            </a:r>
            <a:endParaRPr kumimoji="0" lang="zh-CN" altLang="en-US" sz="1600" b="0" i="0" u="none" strike="noStrike" kern="1200" cap="none" spc="0" normalizeH="0" baseline="0" noProof="0" dirty="0">
              <a:ln>
                <a:noFill/>
              </a:ln>
              <a:solidFill>
                <a:srgbClr val="FFBA55"/>
              </a:solidFill>
              <a:effectLst/>
              <a:uLnTx/>
              <a:uFillTx/>
              <a:latin typeface="Gill Sans MT" panose="020B0502020104020203" pitchFamily="34" charset="0"/>
              <a:ea typeface="微软雅黑"/>
              <a:cs typeface="+mn-cs"/>
            </a:endParaRPr>
          </a:p>
        </p:txBody>
      </p:sp>
      <p:sp>
        <p:nvSpPr>
          <p:cNvPr id="15" name="矩形 14">
            <a:extLst>
              <a:ext uri="{FF2B5EF4-FFF2-40B4-BE49-F238E27FC236}">
                <a16:creationId xmlns:a16="http://schemas.microsoft.com/office/drawing/2014/main" id="{71A448EC-CE85-85F7-B79C-43C8F9FDD749}"/>
              </a:ext>
            </a:extLst>
          </p:cNvPr>
          <p:cNvSpPr>
            <a:spLocks noChangeArrowheads="1"/>
          </p:cNvSpPr>
          <p:nvPr/>
        </p:nvSpPr>
        <p:spPr bwMode="auto">
          <a:xfrm>
            <a:off x="3284539" y="3238220"/>
            <a:ext cx="6950075" cy="339725"/>
          </a:xfrm>
          <a:prstGeom prst="rect">
            <a:avLst/>
          </a:prstGeom>
          <a:noFill/>
          <a:ln>
            <a:noFill/>
          </a:ln>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
                <a:srgbClr val="B71E42"/>
              </a:buClr>
              <a:buSzTx/>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保险人承担赔偿或者给付保险金的最高限额。</a:t>
            </a:r>
            <a:r>
              <a:rPr kumimoji="0" lang="zh-CN" altLang="en-US" sz="1600" b="0" i="0" u="sng" strike="noStrike" kern="1200" cap="none" spc="0" normalizeH="0" baseline="0" noProof="0" dirty="0">
                <a:ln>
                  <a:noFill/>
                </a:ln>
                <a:solidFill>
                  <a:srgbClr val="F18870">
                    <a:lumMod val="75000"/>
                  </a:srgbClr>
                </a:solidFill>
                <a:effectLst/>
                <a:uLnTx/>
                <a:uFillTx/>
                <a:latin typeface="Gill Sans MT" panose="020B0502020104020203" pitchFamily="34" charset="0"/>
                <a:ea typeface="微软雅黑"/>
                <a:cs typeface="+mn-cs"/>
              </a:rPr>
              <a:t>保险金额≤保险价值。</a:t>
            </a:r>
            <a:endParaRPr kumimoji="0" lang="en-US" altLang="zh-CN" sz="1600" b="0" i="0" u="sng" strike="noStrike" kern="1200" cap="none" spc="0" normalizeH="0" baseline="0" noProof="0" dirty="0">
              <a:ln>
                <a:noFill/>
              </a:ln>
              <a:solidFill>
                <a:srgbClr val="F18870">
                  <a:lumMod val="75000"/>
                </a:srgbClr>
              </a:solidFill>
              <a:effectLst/>
              <a:uLnTx/>
              <a:uFillTx/>
              <a:latin typeface="Gill Sans MT" panose="020B0502020104020203" pitchFamily="34" charset="0"/>
              <a:ea typeface="微软雅黑"/>
              <a:cs typeface="+mn-cs"/>
            </a:endParaRPr>
          </a:p>
        </p:txBody>
      </p:sp>
      <p:sp>
        <p:nvSpPr>
          <p:cNvPr id="16" name="矩形 15">
            <a:extLst>
              <a:ext uri="{FF2B5EF4-FFF2-40B4-BE49-F238E27FC236}">
                <a16:creationId xmlns:a16="http://schemas.microsoft.com/office/drawing/2014/main" id="{704A5E72-154E-7269-25B9-E3DD8443E2FB}"/>
              </a:ext>
            </a:extLst>
          </p:cNvPr>
          <p:cNvSpPr>
            <a:spLocks noChangeArrowheads="1"/>
          </p:cNvSpPr>
          <p:nvPr/>
        </p:nvSpPr>
        <p:spPr bwMode="auto">
          <a:xfrm>
            <a:off x="4511676" y="4873344"/>
            <a:ext cx="26463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
                <a:srgbClr val="B71E42"/>
              </a:buClr>
              <a:buSzTx/>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和解、调解、仲裁、诉讼。</a:t>
            </a:r>
            <a:endParaRPr kumimoji="0" lang="en-US" altLang="zh-CN"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endParaRPr>
          </a:p>
        </p:txBody>
      </p:sp>
      <p:sp>
        <p:nvSpPr>
          <p:cNvPr id="19" name="矩形 8">
            <a:extLst>
              <a:ext uri="{FF2B5EF4-FFF2-40B4-BE49-F238E27FC236}">
                <a16:creationId xmlns:a16="http://schemas.microsoft.com/office/drawing/2014/main" id="{CBC4232D-18D8-85DC-8C3F-4E8B71021331}"/>
              </a:ext>
            </a:extLst>
          </p:cNvPr>
          <p:cNvSpPr>
            <a:spLocks noChangeArrowheads="1"/>
          </p:cNvSpPr>
          <p:nvPr/>
        </p:nvSpPr>
        <p:spPr bwMode="auto">
          <a:xfrm>
            <a:off x="4324351" y="3695419"/>
            <a:ext cx="59102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defTabSz="6858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defTabSz="6858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685800" rtl="0" eaLnBrk="1" fontAlgn="auto" latinLnBrk="0" hangingPunct="1">
              <a:lnSpc>
                <a:spcPct val="100000"/>
              </a:lnSpc>
              <a:spcBef>
                <a:spcPts val="1000"/>
              </a:spcBef>
              <a:spcAft>
                <a:spcPts val="0"/>
              </a:spcAft>
              <a:buClr>
                <a:srgbClr val="B71E42"/>
              </a:buClr>
              <a:buSzPct val="100000"/>
              <a:buFontTx/>
              <a:buNone/>
              <a:tabLst/>
              <a:defRPr/>
            </a:pPr>
            <a:r>
              <a:rPr kumimoji="0" lang="zh-CN" altLang="en-US"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rPr>
              <a:t>投保人为取得保险保障而交付给保险人的费用。保险费多少取决于保险金额的大小、保险期限的长短、保险费率的高低。</a:t>
            </a:r>
            <a:endParaRPr kumimoji="0" lang="en-US" altLang="zh-CN" sz="1600" b="0" i="0" u="none" strike="noStrike" kern="1200" cap="none" spc="0" normalizeH="0" baseline="0" noProof="0" dirty="0">
              <a:ln>
                <a:noFill/>
              </a:ln>
              <a:solidFill>
                <a:srgbClr val="4C6E7A"/>
              </a:solidFill>
              <a:effectLst/>
              <a:uLnTx/>
              <a:uFillTx/>
              <a:latin typeface="Gill Sans MT" panose="020B0502020104020203" pitchFamily="34" charset="0"/>
              <a:ea typeface="微软雅黑"/>
              <a:cs typeface="+mn-cs"/>
            </a:endParaRPr>
          </a:p>
        </p:txBody>
      </p:sp>
    </p:spTree>
    <p:extLst>
      <p:ext uri="{BB962C8B-B14F-4D97-AF65-F5344CB8AC3E}">
        <p14:creationId xmlns:p14="http://schemas.microsoft.com/office/powerpoint/2010/main" val="37316432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4" grpId="0"/>
      <p:bldP spid="15" grpId="0"/>
      <p:bldP spid="16"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TextBox 9"/>
          <p:cNvSpPr txBox="1"/>
          <p:nvPr/>
        </p:nvSpPr>
        <p:spPr>
          <a:xfrm>
            <a:off x="5366595" y="1936961"/>
            <a:ext cx="6685280" cy="107632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400" b="1" i="0" u="none" strike="noStrike" kern="1200" cap="none" spc="0" normalizeH="0" baseline="0" noProof="0" dirty="0">
                <a:ln>
                  <a:noFill/>
                </a:ln>
                <a:solidFill>
                  <a:srgbClr val="376092"/>
                </a:solidFill>
                <a:effectLst/>
                <a:uLnTx/>
                <a:uFillTx/>
                <a:latin typeface="微软雅黑" panose="020B0503020204020204" charset="-122"/>
                <a:ea typeface="微软雅黑" panose="020B0503020204020204" charset="-122"/>
                <a:cs typeface="+mn-cs"/>
                <a:sym typeface="+mn-ea"/>
              </a:rPr>
              <a:t>保险合同主要形式</a:t>
            </a:r>
            <a:endParaRPr kumimoji="0" lang="zh-CN" altLang="en-US" sz="64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endParaRP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30" name="矩形 29"/>
          <p:cNvSpPr/>
          <p:nvPr/>
        </p:nvSpPr>
        <p:spPr>
          <a:xfrm>
            <a:off x="9455891" y="452669"/>
            <a:ext cx="894080" cy="5835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保险合同的主要形式</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圆角矩形 98"/>
          <p:cNvSpPr/>
          <p:nvPr>
            <p:custDataLst>
              <p:tags r:id="rId2"/>
            </p:custDataLst>
          </p:nvPr>
        </p:nvSpPr>
        <p:spPr>
          <a:xfrm>
            <a:off x="4593590" y="1343978"/>
            <a:ext cx="2799080" cy="2159983"/>
          </a:xfrm>
          <a:prstGeom prst="roundRect">
            <a:avLst>
              <a:gd name="adj" fmla="val 17125"/>
            </a:avLst>
          </a:prstGeom>
          <a:solidFill>
            <a:schemeClr val="bg2">
              <a:lumMod val="75000"/>
              <a:lumOff val="25000"/>
            </a:schemeClr>
          </a:solidFill>
          <a:ln w="22225" cap="rnd">
            <a:solidFill>
              <a:schemeClr val="accent2">
                <a:alpha val="10000"/>
              </a:schemeClr>
            </a:solid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sym typeface="+mn-ea"/>
            </a:endParaRPr>
          </a:p>
        </p:txBody>
      </p:sp>
      <p:sp>
        <p:nvSpPr>
          <p:cNvPr id="10" name="圆角矩形 7"/>
          <p:cNvSpPr/>
          <p:nvPr>
            <p:custDataLst>
              <p:tags r:id="rId3"/>
            </p:custDataLst>
          </p:nvPr>
        </p:nvSpPr>
        <p:spPr>
          <a:xfrm>
            <a:off x="4974590" y="1659573"/>
            <a:ext cx="529884" cy="530693"/>
          </a:xfrm>
          <a:prstGeom prst="roundRect">
            <a:avLst/>
          </a:prstGeom>
          <a:solidFill>
            <a:schemeClr val="accent2"/>
          </a:solidFill>
          <a:ln>
            <a:noFill/>
          </a:ln>
          <a:effectLst>
            <a:outerShdw blurRad="254000" dist="114300" dir="4020000" sx="79000" sy="79000" algn="t" rotWithShape="0">
              <a:schemeClr val="accent2">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微软雅黑"/>
                <a:ea typeface="微软雅黑"/>
                <a:cs typeface="+mn-ea"/>
                <a:sym typeface="+mn-ea"/>
              </a:rPr>
              <a:t>2</a:t>
            </a:r>
          </a:p>
        </p:txBody>
      </p:sp>
      <p:sp>
        <p:nvSpPr>
          <p:cNvPr id="12" name="矩形 11"/>
          <p:cNvSpPr/>
          <p:nvPr>
            <p:custDataLst>
              <p:tags r:id="rId4"/>
            </p:custDataLst>
          </p:nvPr>
        </p:nvSpPr>
        <p:spPr>
          <a:xfrm>
            <a:off x="4872355" y="2346643"/>
            <a:ext cx="2396206" cy="1032125"/>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a:ea typeface="微软雅黑"/>
                <a:cs typeface="+mn-ea"/>
                <a:sym typeface="+mn-ea"/>
              </a:rPr>
              <a:t>保险单</a:t>
            </a:r>
          </a:p>
        </p:txBody>
      </p:sp>
      <p:sp>
        <p:nvSpPr>
          <p:cNvPr id="15" name="圆角矩形 82"/>
          <p:cNvSpPr/>
          <p:nvPr>
            <p:custDataLst>
              <p:tags r:id="rId5"/>
            </p:custDataLst>
          </p:nvPr>
        </p:nvSpPr>
        <p:spPr>
          <a:xfrm>
            <a:off x="7804150" y="1302703"/>
            <a:ext cx="2799080" cy="2159983"/>
          </a:xfrm>
          <a:prstGeom prst="roundRect">
            <a:avLst>
              <a:gd name="adj" fmla="val 17125"/>
            </a:avLst>
          </a:prstGeom>
          <a:solidFill>
            <a:schemeClr val="bg2">
              <a:lumMod val="75000"/>
              <a:lumOff val="25000"/>
            </a:schemeClr>
          </a:solidFill>
          <a:ln w="22225" cap="rnd">
            <a:solidFill>
              <a:schemeClr val="accent3">
                <a:alpha val="10000"/>
              </a:schemeClr>
            </a:solid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sym typeface="+mn-ea"/>
            </a:endParaRPr>
          </a:p>
        </p:txBody>
      </p:sp>
      <p:sp>
        <p:nvSpPr>
          <p:cNvPr id="16" name="圆角矩形 83"/>
          <p:cNvSpPr/>
          <p:nvPr>
            <p:custDataLst>
              <p:tags r:id="rId6"/>
            </p:custDataLst>
          </p:nvPr>
        </p:nvSpPr>
        <p:spPr>
          <a:xfrm>
            <a:off x="8185150" y="1618298"/>
            <a:ext cx="529884" cy="530693"/>
          </a:xfrm>
          <a:prstGeom prst="roundRect">
            <a:avLst/>
          </a:prstGeom>
          <a:solidFill>
            <a:schemeClr val="accent3"/>
          </a:solidFill>
          <a:ln>
            <a:noFill/>
          </a:ln>
          <a:effectLst>
            <a:outerShdw blurRad="254000" dist="114300" dir="4020000" sx="79000" sy="79000" algn="t" rotWithShape="0">
              <a:schemeClr val="accent3">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微软雅黑"/>
                <a:ea typeface="微软雅黑"/>
                <a:cs typeface="+mn-ea"/>
                <a:sym typeface="+mn-ea"/>
              </a:rPr>
              <a:t>3</a:t>
            </a:r>
          </a:p>
        </p:txBody>
      </p:sp>
      <p:sp>
        <p:nvSpPr>
          <p:cNvPr id="17" name="矩形 16"/>
          <p:cNvSpPr/>
          <p:nvPr>
            <p:custDataLst>
              <p:tags r:id="rId7"/>
            </p:custDataLst>
          </p:nvPr>
        </p:nvSpPr>
        <p:spPr>
          <a:xfrm>
            <a:off x="8082280" y="2305368"/>
            <a:ext cx="2396206" cy="1032125"/>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lumMod val="85000"/>
                    <a:lumOff val="15000"/>
                  </a:srgbClr>
                </a:solidFill>
                <a:effectLst/>
                <a:uLnTx/>
                <a:uFillTx/>
                <a:latin typeface="微软雅黑"/>
                <a:ea typeface="微软雅黑"/>
                <a:cs typeface="+mn-ea"/>
                <a:sym typeface="+mn-ea"/>
              </a:rPr>
              <a:t>暂保单</a:t>
            </a:r>
          </a:p>
        </p:txBody>
      </p:sp>
      <p:sp>
        <p:nvSpPr>
          <p:cNvPr id="23" name="圆角矩形 90"/>
          <p:cNvSpPr/>
          <p:nvPr>
            <p:custDataLst>
              <p:tags r:id="rId8"/>
            </p:custDataLst>
          </p:nvPr>
        </p:nvSpPr>
        <p:spPr>
          <a:xfrm>
            <a:off x="1419860" y="1302703"/>
            <a:ext cx="2799080" cy="2159983"/>
          </a:xfrm>
          <a:prstGeom prst="roundRect">
            <a:avLst>
              <a:gd name="adj" fmla="val 17125"/>
            </a:avLst>
          </a:prstGeom>
          <a:solidFill>
            <a:schemeClr val="bg2">
              <a:lumMod val="75000"/>
              <a:lumOff val="25000"/>
            </a:schemeClr>
          </a:solidFill>
          <a:ln w="22225" cap="rnd">
            <a:solidFill>
              <a:schemeClr val="accent1">
                <a:alpha val="10000"/>
              </a:schemeClr>
            </a:solid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sym typeface="+mn-ea"/>
            </a:endParaRPr>
          </a:p>
        </p:txBody>
      </p:sp>
      <p:sp>
        <p:nvSpPr>
          <p:cNvPr id="24" name="圆角矩形 91"/>
          <p:cNvSpPr/>
          <p:nvPr>
            <p:custDataLst>
              <p:tags r:id="rId9"/>
            </p:custDataLst>
          </p:nvPr>
        </p:nvSpPr>
        <p:spPr>
          <a:xfrm>
            <a:off x="1801495" y="1618298"/>
            <a:ext cx="529884" cy="530693"/>
          </a:xfrm>
          <a:prstGeom prst="roundRect">
            <a:avLst/>
          </a:prstGeom>
          <a:solidFill>
            <a:schemeClr val="accent1"/>
          </a:solidFill>
          <a:ln>
            <a:noFill/>
          </a:ln>
          <a:effectLst>
            <a:outerShdw blurRad="254000" dist="114300" dir="4020000" sx="79000" sy="79000" algn="t" rotWithShape="0">
              <a:schemeClr val="accent1">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微软雅黑"/>
                <a:ea typeface="微软雅黑"/>
                <a:cs typeface="+mn-ea"/>
                <a:sym typeface="+mn-ea"/>
              </a:rPr>
              <a:t>1</a:t>
            </a:r>
          </a:p>
        </p:txBody>
      </p:sp>
      <p:sp>
        <p:nvSpPr>
          <p:cNvPr id="25" name="矩形 24"/>
          <p:cNvSpPr/>
          <p:nvPr>
            <p:custDataLst>
              <p:tags r:id="rId10"/>
            </p:custDataLst>
          </p:nvPr>
        </p:nvSpPr>
        <p:spPr>
          <a:xfrm>
            <a:off x="1698625" y="2305368"/>
            <a:ext cx="2396206" cy="1032125"/>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a:ea typeface="微软雅黑"/>
                <a:cs typeface="+mn-ea"/>
                <a:sym typeface="+mn-ea"/>
              </a:rPr>
              <a:t>投保单</a:t>
            </a:r>
          </a:p>
        </p:txBody>
      </p:sp>
      <p:sp>
        <p:nvSpPr>
          <p:cNvPr id="27" name="圆角矩形 62"/>
          <p:cNvSpPr/>
          <p:nvPr>
            <p:custDataLst>
              <p:tags r:id="rId11"/>
            </p:custDataLst>
          </p:nvPr>
        </p:nvSpPr>
        <p:spPr>
          <a:xfrm>
            <a:off x="6198870" y="3863658"/>
            <a:ext cx="2799080" cy="2159983"/>
          </a:xfrm>
          <a:prstGeom prst="roundRect">
            <a:avLst>
              <a:gd name="adj" fmla="val 17125"/>
            </a:avLst>
          </a:prstGeom>
          <a:solidFill>
            <a:schemeClr val="bg2">
              <a:lumMod val="75000"/>
              <a:lumOff val="25000"/>
            </a:schemeClr>
          </a:solidFill>
          <a:ln w="22225" cap="rnd">
            <a:solidFill>
              <a:schemeClr val="accent5">
                <a:alpha val="10000"/>
              </a:schemeClr>
            </a:solid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sym typeface="+mn-ea"/>
            </a:endParaRPr>
          </a:p>
        </p:txBody>
      </p:sp>
      <p:sp>
        <p:nvSpPr>
          <p:cNvPr id="28" name="圆角矩形 63"/>
          <p:cNvSpPr/>
          <p:nvPr>
            <p:custDataLst>
              <p:tags r:id="rId12"/>
            </p:custDataLst>
          </p:nvPr>
        </p:nvSpPr>
        <p:spPr>
          <a:xfrm>
            <a:off x="6579870" y="4179253"/>
            <a:ext cx="529884" cy="530693"/>
          </a:xfrm>
          <a:prstGeom prst="roundRect">
            <a:avLst/>
          </a:prstGeom>
          <a:solidFill>
            <a:schemeClr val="accent5"/>
          </a:solidFill>
          <a:ln>
            <a:noFill/>
          </a:ln>
          <a:effectLst>
            <a:outerShdw blurRad="254000" dist="114300" dir="4020000" sx="79000" sy="79000" algn="t" rotWithShape="0">
              <a:schemeClr val="accent5">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微软雅黑"/>
                <a:ea typeface="微软雅黑"/>
                <a:cs typeface="+mn-ea"/>
                <a:sym typeface="+mn-ea"/>
              </a:rPr>
              <a:t>5</a:t>
            </a:r>
          </a:p>
        </p:txBody>
      </p:sp>
      <p:sp>
        <p:nvSpPr>
          <p:cNvPr id="29" name="矩形 28"/>
          <p:cNvSpPr/>
          <p:nvPr>
            <p:custDataLst>
              <p:tags r:id="rId13"/>
            </p:custDataLst>
          </p:nvPr>
        </p:nvSpPr>
        <p:spPr>
          <a:xfrm>
            <a:off x="6477000" y="4854258"/>
            <a:ext cx="2396206" cy="1032125"/>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lumMod val="85000"/>
                    <a:lumOff val="15000"/>
                  </a:srgbClr>
                </a:solidFill>
                <a:effectLst/>
                <a:uLnTx/>
                <a:uFillTx/>
                <a:latin typeface="微软雅黑"/>
                <a:ea typeface="微软雅黑"/>
                <a:cs typeface="+mn-ea"/>
                <a:sym typeface="+mn-ea"/>
              </a:rPr>
              <a:t>批单</a:t>
            </a:r>
          </a:p>
        </p:txBody>
      </p:sp>
      <p:sp>
        <p:nvSpPr>
          <p:cNvPr id="30" name="圆角矩形 94"/>
          <p:cNvSpPr/>
          <p:nvPr>
            <p:custDataLst>
              <p:tags r:id="rId14"/>
            </p:custDataLst>
          </p:nvPr>
        </p:nvSpPr>
        <p:spPr>
          <a:xfrm>
            <a:off x="3025140" y="3840798"/>
            <a:ext cx="2799080" cy="2159983"/>
          </a:xfrm>
          <a:prstGeom prst="roundRect">
            <a:avLst>
              <a:gd name="adj" fmla="val 17125"/>
            </a:avLst>
          </a:prstGeom>
          <a:solidFill>
            <a:schemeClr val="bg2">
              <a:lumMod val="75000"/>
              <a:lumOff val="25000"/>
            </a:schemeClr>
          </a:solidFill>
          <a:ln w="22225" cap="rnd">
            <a:solidFill>
              <a:schemeClr val="accent4">
                <a:alpha val="10000"/>
              </a:schemeClr>
            </a:solid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sym typeface="+mn-ea"/>
            </a:endParaRPr>
          </a:p>
        </p:txBody>
      </p:sp>
      <p:sp>
        <p:nvSpPr>
          <p:cNvPr id="36" name="圆角矩形 95"/>
          <p:cNvSpPr/>
          <p:nvPr>
            <p:custDataLst>
              <p:tags r:id="rId15"/>
            </p:custDataLst>
          </p:nvPr>
        </p:nvSpPr>
        <p:spPr>
          <a:xfrm>
            <a:off x="3406140" y="4155758"/>
            <a:ext cx="529884" cy="530693"/>
          </a:xfrm>
          <a:prstGeom prst="roundRect">
            <a:avLst/>
          </a:prstGeom>
          <a:solidFill>
            <a:schemeClr val="accent4"/>
          </a:solidFill>
          <a:ln>
            <a:noFill/>
          </a:ln>
          <a:effectLst>
            <a:outerShdw blurRad="254000" dist="114300" dir="4020000" sx="79000" sy="79000" algn="t" rotWithShape="0">
              <a:schemeClr val="accent4">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FFFFFF"/>
                </a:solidFill>
                <a:effectLst/>
                <a:uLnTx/>
                <a:uFillTx/>
                <a:latin typeface="微软雅黑"/>
                <a:ea typeface="微软雅黑"/>
                <a:cs typeface="+mn-ea"/>
                <a:sym typeface="+mn-ea"/>
              </a:rPr>
              <a:t>4</a:t>
            </a:r>
          </a:p>
        </p:txBody>
      </p:sp>
      <p:sp>
        <p:nvSpPr>
          <p:cNvPr id="37" name="矩形 36"/>
          <p:cNvSpPr/>
          <p:nvPr>
            <p:custDataLst>
              <p:tags r:id="rId16"/>
            </p:custDataLst>
          </p:nvPr>
        </p:nvSpPr>
        <p:spPr>
          <a:xfrm>
            <a:off x="3303270" y="4831398"/>
            <a:ext cx="2396206" cy="1032125"/>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lumMod val="85000"/>
                    <a:lumOff val="15000"/>
                  </a:srgbClr>
                </a:solidFill>
                <a:effectLst/>
                <a:uLnTx/>
                <a:uFillTx/>
                <a:latin typeface="微软雅黑"/>
                <a:ea typeface="微软雅黑"/>
                <a:cs typeface="+mn-ea"/>
                <a:sym typeface="+mn-ea"/>
              </a:rPr>
              <a:t>保险凭证</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一、投保单</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8194" name="内容占位符 3"/>
          <p:cNvSpPr>
            <a:spLocks noGrp="1"/>
          </p:cNvSpPr>
          <p:nvPr>
            <p:ph idx="1"/>
            <p:custDataLst>
              <p:tags r:id="rId2"/>
            </p:custDataLst>
          </p:nvPr>
        </p:nvSpPr>
        <p:spPr>
          <a:xfrm>
            <a:off x="885825" y="990600"/>
            <a:ext cx="6642735" cy="5404485"/>
          </a:xfrm>
        </p:spPr>
        <p:txBody>
          <a:bodyPr vert="horz" wrap="square" lIns="91440" tIns="45720" rIns="91440" bIns="45720" anchor="t" anchorCtr="0">
            <a:normAutofit lnSpcReduction="10000"/>
          </a:bodyPr>
          <a:lstStyle/>
          <a:p>
            <a:pPr marL="0" indent="0" algn="just">
              <a:lnSpc>
                <a:spcPct val="150000"/>
              </a:lnSpc>
              <a:buNone/>
            </a:pPr>
            <a:r>
              <a:rPr lang="zh-CN" altLang="en-US" sz="2400" dirty="0"/>
              <a:t>　　</a:t>
            </a:r>
            <a:r>
              <a:rPr lang="zh-CN" altLang="en-US" sz="3200" b="1" dirty="0">
                <a:solidFill>
                  <a:srgbClr val="EFAA31"/>
                </a:solidFill>
                <a:sym typeface="+mn-ea"/>
              </a:rPr>
              <a:t>投保单</a:t>
            </a:r>
            <a:r>
              <a:rPr lang="zh-CN" altLang="en-US" sz="2400" dirty="0">
                <a:sym typeface="+mn-ea"/>
              </a:rPr>
              <a:t>是指</a:t>
            </a:r>
            <a:r>
              <a:rPr lang="zh-CN" altLang="en-US" sz="2400" u="sng" dirty="0">
                <a:sym typeface="+mn-ea"/>
              </a:rPr>
              <a:t>投保人向保险人申请</a:t>
            </a:r>
            <a:r>
              <a:rPr lang="zh-CN" altLang="en-US" sz="2400" dirty="0">
                <a:sym typeface="+mn-ea"/>
              </a:rPr>
              <a:t>订立保险合同的书面</a:t>
            </a:r>
            <a:r>
              <a:rPr lang="zh-CN" altLang="en-US" sz="2400" b="1" dirty="0">
                <a:solidFill>
                  <a:srgbClr val="C00000"/>
                </a:solidFill>
                <a:sym typeface="+mn-ea"/>
              </a:rPr>
              <a:t>要约</a:t>
            </a:r>
            <a:r>
              <a:rPr lang="zh-CN" altLang="en-US" sz="2400" dirty="0">
                <a:sym typeface="+mn-ea"/>
              </a:rPr>
              <a:t>，是保险</a:t>
            </a:r>
            <a:r>
              <a:rPr lang="zh-CN" altLang="en-US" sz="2400" u="sng" dirty="0">
                <a:sym typeface="+mn-ea"/>
              </a:rPr>
              <a:t>合同的重要组成部分</a:t>
            </a:r>
            <a:r>
              <a:rPr lang="zh-CN" altLang="en-US" sz="2400" dirty="0">
                <a:sym typeface="+mn-ea"/>
              </a:rPr>
              <a:t>。</a:t>
            </a:r>
          </a:p>
          <a:p>
            <a:pPr marL="0" indent="626110" algn="just">
              <a:lnSpc>
                <a:spcPct val="150000"/>
              </a:lnSpc>
              <a:buNone/>
            </a:pPr>
            <a:r>
              <a:rPr lang="zh-CN" altLang="en-US" sz="2400" dirty="0"/>
              <a:t>由保险人事先准备、具有统一格式的书据，</a:t>
            </a:r>
            <a:r>
              <a:rPr lang="zh-CN" altLang="en-US" sz="2400" u="sng" dirty="0"/>
              <a:t>投保人必须</a:t>
            </a:r>
            <a:r>
              <a:rPr lang="zh-CN" altLang="en-US" sz="2400" b="1" u="sng" dirty="0">
                <a:solidFill>
                  <a:srgbClr val="C00000"/>
                </a:solidFill>
              </a:rPr>
              <a:t>如实填写</a:t>
            </a:r>
            <a:r>
              <a:rPr lang="zh-CN" altLang="en-US" sz="2400" dirty="0"/>
              <a:t>，以供保险人决定是否承保或以何种条件、何种费率承保。投保单一经保险人接受后，即成为保险合同的一部分。如投保单填写的内容不实或故意隐瞒、欺诈，将影响保险合同的效力。</a:t>
            </a:r>
          </a:p>
          <a:p>
            <a:pPr marL="0" indent="0" algn="just">
              <a:lnSpc>
                <a:spcPct val="150000"/>
              </a:lnSpc>
              <a:buNone/>
            </a:pPr>
            <a:endParaRPr lang="zh-CN" altLang="en-US" sz="2400" dirty="0"/>
          </a:p>
        </p:txBody>
      </p:sp>
      <p:pic>
        <p:nvPicPr>
          <p:cNvPr id="4" name="图片 3"/>
          <p:cNvPicPr>
            <a:picLocks noChangeAspect="1"/>
          </p:cNvPicPr>
          <p:nvPr>
            <p:custDataLst>
              <p:tags r:id="rId3"/>
            </p:custDataLst>
          </p:nvPr>
        </p:nvPicPr>
        <p:blipFill>
          <a:blip r:embed="rId5"/>
          <a:stretch>
            <a:fillRect/>
          </a:stretch>
        </p:blipFill>
        <p:spPr>
          <a:xfrm>
            <a:off x="7552690" y="979805"/>
            <a:ext cx="4250055" cy="541528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一、投保单</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4" name="图片 3"/>
          <p:cNvPicPr>
            <a:picLocks noChangeAspect="1"/>
          </p:cNvPicPr>
          <p:nvPr>
            <p:custDataLst>
              <p:tags r:id="rId2"/>
            </p:custDataLst>
          </p:nvPr>
        </p:nvPicPr>
        <p:blipFill>
          <a:blip r:embed="rId5"/>
          <a:stretch>
            <a:fillRect/>
          </a:stretch>
        </p:blipFill>
        <p:spPr>
          <a:xfrm>
            <a:off x="448310" y="878840"/>
            <a:ext cx="4557395" cy="5807075"/>
          </a:xfrm>
          <a:prstGeom prst="rect">
            <a:avLst/>
          </a:prstGeom>
        </p:spPr>
      </p:pic>
      <p:pic>
        <p:nvPicPr>
          <p:cNvPr id="5" name="图片 4"/>
          <p:cNvPicPr>
            <a:picLocks noChangeAspect="1"/>
          </p:cNvPicPr>
          <p:nvPr>
            <p:custDataLst>
              <p:tags r:id="rId3"/>
            </p:custDataLst>
          </p:nvPr>
        </p:nvPicPr>
        <p:blipFill>
          <a:blip r:embed="rId6"/>
          <a:stretch>
            <a:fillRect/>
          </a:stretch>
        </p:blipFill>
        <p:spPr>
          <a:xfrm>
            <a:off x="6449695" y="1121410"/>
            <a:ext cx="3834130" cy="5156835"/>
          </a:xfrm>
          <a:prstGeom prst="rect">
            <a:avLst/>
          </a:prstGeom>
        </p:spPr>
      </p:pic>
      <p:sp>
        <p:nvSpPr>
          <p:cNvPr id="6" name="矩形标注 5"/>
          <p:cNvSpPr/>
          <p:nvPr/>
        </p:nvSpPr>
        <p:spPr>
          <a:xfrm>
            <a:off x="6200140" y="951865"/>
            <a:ext cx="4269740" cy="5522595"/>
          </a:xfrm>
          <a:prstGeom prst="wedgeRectCallout">
            <a:avLst>
              <a:gd name="adj1" fmla="val -99301"/>
              <a:gd name="adj2" fmla="val -19403"/>
            </a:avLst>
          </a:prstGeom>
          <a:noFill/>
          <a:ln w="4762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2921635" y="2829560"/>
            <a:ext cx="56692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solidFill>
                  <a:srgbClr val="FFBA55"/>
                </a:solidFill>
                <a:effectLst/>
                <a:uLnTx/>
                <a:uFillTx/>
                <a:latin typeface="Arial"/>
                <a:ea typeface="微软雅黑"/>
                <a:cs typeface="+mn-cs"/>
              </a:rPr>
              <a:t>客户基本信息</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一、投保单</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5" name="图片 4"/>
          <p:cNvPicPr>
            <a:picLocks noChangeAspect="1"/>
          </p:cNvPicPr>
          <p:nvPr>
            <p:custDataLst>
              <p:tags r:id="rId2"/>
            </p:custDataLst>
          </p:nvPr>
        </p:nvPicPr>
        <p:blipFill>
          <a:blip r:embed="rId8"/>
          <a:srcRect b="25082"/>
          <a:stretch>
            <a:fillRect/>
          </a:stretch>
        </p:blipFill>
        <p:spPr>
          <a:xfrm>
            <a:off x="2331720" y="835025"/>
            <a:ext cx="4036060" cy="3681095"/>
          </a:xfrm>
          <a:prstGeom prst="rect">
            <a:avLst/>
          </a:prstGeom>
        </p:spPr>
      </p:pic>
      <p:pic>
        <p:nvPicPr>
          <p:cNvPr id="2" name="图片 1"/>
          <p:cNvPicPr>
            <a:picLocks noChangeAspect="1"/>
          </p:cNvPicPr>
          <p:nvPr>
            <p:custDataLst>
              <p:tags r:id="rId3"/>
            </p:custDataLst>
          </p:nvPr>
        </p:nvPicPr>
        <p:blipFill>
          <a:blip r:embed="rId9"/>
          <a:stretch>
            <a:fillRect/>
          </a:stretch>
        </p:blipFill>
        <p:spPr>
          <a:xfrm>
            <a:off x="420370" y="1109345"/>
            <a:ext cx="3995420" cy="5090160"/>
          </a:xfrm>
          <a:prstGeom prst="rect">
            <a:avLst/>
          </a:prstGeom>
        </p:spPr>
      </p:pic>
      <p:pic>
        <p:nvPicPr>
          <p:cNvPr id="6" name="图片 5"/>
          <p:cNvPicPr>
            <a:picLocks noChangeAspect="1"/>
          </p:cNvPicPr>
          <p:nvPr>
            <p:custDataLst>
              <p:tags r:id="rId4"/>
            </p:custDataLst>
          </p:nvPr>
        </p:nvPicPr>
        <p:blipFill>
          <a:blip r:embed="rId10"/>
          <a:stretch>
            <a:fillRect/>
          </a:stretch>
        </p:blipFill>
        <p:spPr>
          <a:xfrm>
            <a:off x="3406775" y="1713230"/>
            <a:ext cx="8382000" cy="3882390"/>
          </a:xfrm>
          <a:prstGeom prst="rect">
            <a:avLst/>
          </a:prstGeom>
        </p:spPr>
      </p:pic>
      <p:sp>
        <p:nvSpPr>
          <p:cNvPr id="7" name="矩形标注 6"/>
          <p:cNvSpPr/>
          <p:nvPr>
            <p:custDataLst>
              <p:tags r:id="rId5"/>
            </p:custDataLst>
          </p:nvPr>
        </p:nvSpPr>
        <p:spPr>
          <a:xfrm>
            <a:off x="3406775" y="1610995"/>
            <a:ext cx="8535670" cy="4143375"/>
          </a:xfrm>
          <a:prstGeom prst="wedgeRectCallout">
            <a:avLst>
              <a:gd name="adj1" fmla="val -66143"/>
              <a:gd name="adj2" fmla="val 9555"/>
            </a:avLst>
          </a:prstGeom>
          <a:noFill/>
          <a:ln w="4762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p:cNvSpPr/>
          <p:nvPr>
            <p:custDataLst>
              <p:tags r:id="rId6"/>
            </p:custDataLst>
          </p:nvPr>
        </p:nvSpPr>
        <p:spPr>
          <a:xfrm>
            <a:off x="2921635" y="2829560"/>
            <a:ext cx="56692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srgbClr val="FFBA55"/>
                </a:solidFill>
                <a:effectLst/>
                <a:uLnTx/>
                <a:uFillTx/>
                <a:latin typeface="Arial"/>
                <a:ea typeface="微软雅黑"/>
                <a:cs typeface="+mn-cs"/>
              </a:rPr>
              <a:t>如实告知事项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图片 56" descr="未标题-1"/>
          <p:cNvSpPr/>
          <p:nvPr>
            <p:custDataLst>
              <p:tags r:id="rId2"/>
            </p:custDataLst>
          </p:nvPr>
        </p:nvSpPr>
        <p:spPr>
          <a:xfrm>
            <a:off x="-452401" y="2288428"/>
            <a:ext cx="11328344" cy="2941718"/>
          </a:xfrm>
          <a:custGeom>
            <a:avLst/>
            <a:gdLst>
              <a:gd name="connsiteX0" fmla="*/ 0 w 16893"/>
              <a:gd name="connsiteY0" fmla="*/ 2499 h 4386"/>
              <a:gd name="connsiteX1" fmla="*/ 622 w 16893"/>
              <a:gd name="connsiteY1" fmla="*/ 1965 h 4386"/>
              <a:gd name="connsiteX2" fmla="*/ 2358 w 16893"/>
              <a:gd name="connsiteY2" fmla="*/ 1262 h 4386"/>
              <a:gd name="connsiteX3" fmla="*/ 6286 w 16893"/>
              <a:gd name="connsiteY3" fmla="*/ 2564 h 4386"/>
              <a:gd name="connsiteX4" fmla="*/ 6952 w 16893"/>
              <a:gd name="connsiteY4" fmla="*/ 3155 h 4386"/>
              <a:gd name="connsiteX5" fmla="*/ 8609 w 16893"/>
              <a:gd name="connsiteY5" fmla="*/ 4168 h 4386"/>
              <a:gd name="connsiteX6" fmla="*/ 10854 w 16893"/>
              <a:gd name="connsiteY6" fmla="*/ 4318 h 4386"/>
              <a:gd name="connsiteX7" fmla="*/ 14538 w 16893"/>
              <a:gd name="connsiteY7" fmla="*/ 2343 h 4386"/>
              <a:gd name="connsiteX8" fmla="*/ 16476 w 16893"/>
              <a:gd name="connsiteY8" fmla="*/ 417 h 4386"/>
              <a:gd name="connsiteX9" fmla="*/ 16893 w 16893"/>
              <a:gd name="connsiteY9" fmla="*/ 0 h 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93" h="4387">
                <a:moveTo>
                  <a:pt x="0" y="2499"/>
                </a:moveTo>
                <a:cubicBezTo>
                  <a:pt x="179" y="2304"/>
                  <a:pt x="388" y="2124"/>
                  <a:pt x="622" y="1965"/>
                </a:cubicBezTo>
                <a:cubicBezTo>
                  <a:pt x="1110" y="1625"/>
                  <a:pt x="1703" y="1361"/>
                  <a:pt x="2358" y="1262"/>
                </a:cubicBezTo>
                <a:cubicBezTo>
                  <a:pt x="3886" y="1030"/>
                  <a:pt x="5287" y="1770"/>
                  <a:pt x="6286" y="2564"/>
                </a:cubicBezTo>
                <a:cubicBezTo>
                  <a:pt x="6525" y="2753"/>
                  <a:pt x="6738" y="2951"/>
                  <a:pt x="6952" y="3155"/>
                </a:cubicBezTo>
                <a:cubicBezTo>
                  <a:pt x="7504" y="3593"/>
                  <a:pt x="7896" y="3931"/>
                  <a:pt x="8609" y="4168"/>
                </a:cubicBezTo>
                <a:cubicBezTo>
                  <a:pt x="9295" y="4393"/>
                  <a:pt x="10126" y="4447"/>
                  <a:pt x="10854" y="4318"/>
                </a:cubicBezTo>
                <a:cubicBezTo>
                  <a:pt x="12385" y="3972"/>
                  <a:pt x="13581" y="3246"/>
                  <a:pt x="14538" y="2343"/>
                </a:cubicBezTo>
                <a:cubicBezTo>
                  <a:pt x="15205" y="1715"/>
                  <a:pt x="15833" y="1061"/>
                  <a:pt x="16476" y="417"/>
                </a:cubicBezTo>
                <a:lnTo>
                  <a:pt x="16893" y="0"/>
                </a:lnTo>
              </a:path>
            </a:pathLst>
          </a:custGeom>
          <a:noFill/>
          <a:ln w="19055" cap="flat">
            <a:solidFill>
              <a:schemeClr val="accent1">
                <a:alpha val="35000"/>
              </a:schemeClr>
            </a:solidFill>
            <a:custDash>
              <a:ds d="300000" sp="225000"/>
            </a:custDash>
            <a:miter/>
          </a:ln>
        </p:spPr>
        <p:txBody>
          <a:bodyPr rtlCol="0" anchor="ctr"/>
          <a:lstStyle/>
          <a:p>
            <a:endParaRPr lang="zh-CN" altLang="en-US"/>
          </a:p>
        </p:txBody>
      </p:sp>
      <p:sp>
        <p:nvSpPr>
          <p:cNvPr id="7" name="椭圆 6"/>
          <p:cNvSpPr/>
          <p:nvPr>
            <p:custDataLst>
              <p:tags r:id="rId3"/>
            </p:custDataLst>
          </p:nvPr>
        </p:nvSpPr>
        <p:spPr>
          <a:xfrm>
            <a:off x="1349485" y="2920127"/>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3199654" y="3556521"/>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椭圆 9"/>
          <p:cNvSpPr/>
          <p:nvPr>
            <p:custDataLst>
              <p:tags r:id="rId5"/>
            </p:custDataLst>
          </p:nvPr>
        </p:nvSpPr>
        <p:spPr>
          <a:xfrm>
            <a:off x="6688754" y="4924532"/>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椭圆 11"/>
          <p:cNvSpPr/>
          <p:nvPr>
            <p:custDataLst>
              <p:tags r:id="rId6"/>
            </p:custDataLst>
          </p:nvPr>
        </p:nvSpPr>
        <p:spPr>
          <a:xfrm>
            <a:off x="8522829" y="4046725"/>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椭圆 13"/>
          <p:cNvSpPr/>
          <p:nvPr>
            <p:custDataLst>
              <p:tags r:id="rId7"/>
            </p:custDataLst>
          </p:nvPr>
        </p:nvSpPr>
        <p:spPr>
          <a:xfrm>
            <a:off x="9703745" y="2926833"/>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5" name="椭圆 54"/>
          <p:cNvSpPr/>
          <p:nvPr>
            <p:custDataLst>
              <p:tags r:id="rId8"/>
            </p:custDataLst>
          </p:nvPr>
        </p:nvSpPr>
        <p:spPr>
          <a:xfrm>
            <a:off x="4604548" y="4621424"/>
            <a:ext cx="500263" cy="500934"/>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任意多边形: 形状 8"/>
          <p:cNvSpPr/>
          <p:nvPr>
            <p:custDataLst>
              <p:tags r:id="rId9"/>
            </p:custDataLst>
          </p:nvPr>
        </p:nvSpPr>
        <p:spPr>
          <a:xfrm rot="21120000">
            <a:off x="10866555" y="1473656"/>
            <a:ext cx="739537" cy="740140"/>
          </a:xfrm>
          <a:custGeom>
            <a:avLst/>
            <a:gdLst>
              <a:gd name="connsiteX0" fmla="*/ 700097 w 700284"/>
              <a:gd name="connsiteY0" fmla="*/ 857 h 700855"/>
              <a:gd name="connsiteX1" fmla="*/ 697850 w 700284"/>
              <a:gd name="connsiteY1" fmla="*/ 40730 h 700855"/>
              <a:gd name="connsiteX2" fmla="*/ 668129 w 700284"/>
              <a:gd name="connsiteY2" fmla="*/ 171739 h 700855"/>
              <a:gd name="connsiteX3" fmla="*/ 567848 w 700284"/>
              <a:gd name="connsiteY3" fmla="*/ 326540 h 700855"/>
              <a:gd name="connsiteX4" fmla="*/ 370811 w 700284"/>
              <a:gd name="connsiteY4" fmla="*/ 497034 h 700855"/>
              <a:gd name="connsiteX5" fmla="*/ 365386 w 700284"/>
              <a:gd name="connsiteY5" fmla="*/ 508348 h 700855"/>
              <a:gd name="connsiteX6" fmla="*/ 366975 w 700284"/>
              <a:gd name="connsiteY6" fmla="*/ 621107 h 700855"/>
              <a:gd name="connsiteX7" fmla="*/ 359613 w 700284"/>
              <a:gd name="connsiteY7" fmla="*/ 636219 h 700855"/>
              <a:gd name="connsiteX8" fmla="*/ 281379 w 700284"/>
              <a:gd name="connsiteY8" fmla="*/ 697171 h 700855"/>
              <a:gd name="connsiteX9" fmla="*/ 270878 w 700284"/>
              <a:gd name="connsiteY9" fmla="*/ 693296 h 700855"/>
              <a:gd name="connsiteX10" fmla="*/ 249683 w 700284"/>
              <a:gd name="connsiteY10" fmla="*/ 594642 h 700855"/>
              <a:gd name="connsiteX11" fmla="*/ 222287 w 700284"/>
              <a:gd name="connsiteY11" fmla="*/ 596385 h 700855"/>
              <a:gd name="connsiteX12" fmla="*/ 199038 w 700284"/>
              <a:gd name="connsiteY12" fmla="*/ 606925 h 700855"/>
              <a:gd name="connsiteX13" fmla="*/ 176913 w 700284"/>
              <a:gd name="connsiteY13" fmla="*/ 606034 h 700855"/>
              <a:gd name="connsiteX14" fmla="*/ 132584 w 700284"/>
              <a:gd name="connsiteY14" fmla="*/ 570462 h 700855"/>
              <a:gd name="connsiteX15" fmla="*/ 93835 w 700284"/>
              <a:gd name="connsiteY15" fmla="*/ 523267 h 700855"/>
              <a:gd name="connsiteX16" fmla="*/ 92789 w 700284"/>
              <a:gd name="connsiteY16" fmla="*/ 500017 h 700855"/>
              <a:gd name="connsiteX17" fmla="*/ 104995 w 700284"/>
              <a:gd name="connsiteY17" fmla="*/ 472700 h 700855"/>
              <a:gd name="connsiteX18" fmla="*/ 106855 w 700284"/>
              <a:gd name="connsiteY18" fmla="*/ 457200 h 700855"/>
              <a:gd name="connsiteX19" fmla="*/ 98563 w 700284"/>
              <a:gd name="connsiteY19" fmla="*/ 448869 h 700855"/>
              <a:gd name="connsiteX20" fmla="*/ 7930 w 700284"/>
              <a:gd name="connsiteY20" fmla="*/ 429689 h 700855"/>
              <a:gd name="connsiteX21" fmla="*/ 3667 w 700284"/>
              <a:gd name="connsiteY21" fmla="*/ 418413 h 700855"/>
              <a:gd name="connsiteX22" fmla="*/ 62798 w 700284"/>
              <a:gd name="connsiteY22" fmla="*/ 342349 h 700855"/>
              <a:gd name="connsiteX23" fmla="*/ 80855 w 700284"/>
              <a:gd name="connsiteY23" fmla="*/ 333631 h 700855"/>
              <a:gd name="connsiteX24" fmla="*/ 190785 w 700284"/>
              <a:gd name="connsiteY24" fmla="*/ 335297 h 700855"/>
              <a:gd name="connsiteX25" fmla="*/ 201441 w 700284"/>
              <a:gd name="connsiteY25" fmla="*/ 329795 h 700855"/>
              <a:gd name="connsiteX26" fmla="*/ 367401 w 700284"/>
              <a:gd name="connsiteY26" fmla="*/ 137407 h 700855"/>
              <a:gd name="connsiteX27" fmla="*/ 517707 w 700284"/>
              <a:gd name="connsiteY27" fmla="*/ 35305 h 700855"/>
              <a:gd name="connsiteX28" fmla="*/ 691495 w 700284"/>
              <a:gd name="connsiteY28" fmla="*/ 43 h 700855"/>
              <a:gd name="connsiteX29" fmla="*/ 697888 w 700284"/>
              <a:gd name="connsiteY29" fmla="*/ 43 h 700855"/>
              <a:gd name="connsiteX30" fmla="*/ 700097 w 700284"/>
              <a:gd name="connsiteY30" fmla="*/ 857 h 700855"/>
              <a:gd name="connsiteX31" fmla="*/ 480857 w 700284"/>
              <a:gd name="connsiteY31" fmla="*/ 276554 h 700855"/>
              <a:gd name="connsiteX32" fmla="*/ 538356 w 700284"/>
              <a:gd name="connsiteY32" fmla="*/ 218404 h 700855"/>
              <a:gd name="connsiteX33" fmla="*/ 480183 w 700284"/>
              <a:gd name="connsiteY33" fmla="*/ 160932 h 700855"/>
              <a:gd name="connsiteX34" fmla="*/ 422734 w 700284"/>
              <a:gd name="connsiteY34" fmla="*/ 219128 h 700855"/>
              <a:gd name="connsiteX35" fmla="*/ 480857 w 700284"/>
              <a:gd name="connsiteY35" fmla="*/ 276399 h 700855"/>
              <a:gd name="connsiteX36" fmla="*/ 480857 w 700284"/>
              <a:gd name="connsiteY36" fmla="*/ 276554 h 70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0284" h="700855">
                <a:moveTo>
                  <a:pt x="700097" y="857"/>
                </a:moveTo>
                <a:cubicBezTo>
                  <a:pt x="699400" y="13838"/>
                  <a:pt x="699283" y="27323"/>
                  <a:pt x="697850" y="40730"/>
                </a:cubicBezTo>
                <a:cubicBezTo>
                  <a:pt x="693498" y="85476"/>
                  <a:pt x="683513" y="129495"/>
                  <a:pt x="668129" y="171739"/>
                </a:cubicBezTo>
                <a:cubicBezTo>
                  <a:pt x="646159" y="230753"/>
                  <a:pt x="613881" y="282947"/>
                  <a:pt x="567848" y="326540"/>
                </a:cubicBezTo>
                <a:cubicBezTo>
                  <a:pt x="504804" y="386406"/>
                  <a:pt x="437846" y="441701"/>
                  <a:pt x="370811" y="497034"/>
                </a:cubicBezTo>
                <a:cubicBezTo>
                  <a:pt x="367149" y="499599"/>
                  <a:pt x="365092" y="503888"/>
                  <a:pt x="365386" y="508348"/>
                </a:cubicBezTo>
                <a:cubicBezTo>
                  <a:pt x="366045" y="545935"/>
                  <a:pt x="366277" y="583521"/>
                  <a:pt x="366975" y="621107"/>
                </a:cubicBezTo>
                <a:cubicBezTo>
                  <a:pt x="367370" y="627094"/>
                  <a:pt x="364568" y="632840"/>
                  <a:pt x="359613" y="636219"/>
                </a:cubicBezTo>
                <a:cubicBezTo>
                  <a:pt x="333418" y="656368"/>
                  <a:pt x="307457" y="676828"/>
                  <a:pt x="281379" y="697171"/>
                </a:cubicBezTo>
                <a:cubicBezTo>
                  <a:pt x="274404" y="702595"/>
                  <a:pt x="272777" y="702092"/>
                  <a:pt x="270878" y="693296"/>
                </a:cubicBezTo>
                <a:cubicBezTo>
                  <a:pt x="263748" y="660359"/>
                  <a:pt x="256735" y="627423"/>
                  <a:pt x="249683" y="594642"/>
                </a:cubicBezTo>
                <a:cubicBezTo>
                  <a:pt x="240809" y="590744"/>
                  <a:pt x="230595" y="591394"/>
                  <a:pt x="222287" y="596385"/>
                </a:cubicBezTo>
                <a:cubicBezTo>
                  <a:pt x="214809" y="600454"/>
                  <a:pt x="206439" y="602895"/>
                  <a:pt x="199038" y="606925"/>
                </a:cubicBezTo>
                <a:cubicBezTo>
                  <a:pt x="192203" y="611288"/>
                  <a:pt x="183376" y="610932"/>
                  <a:pt x="176913" y="606034"/>
                </a:cubicBezTo>
                <a:cubicBezTo>
                  <a:pt x="161684" y="594719"/>
                  <a:pt x="145914" y="583792"/>
                  <a:pt x="132584" y="570462"/>
                </a:cubicBezTo>
                <a:cubicBezTo>
                  <a:pt x="118666" y="555579"/>
                  <a:pt x="105724" y="539816"/>
                  <a:pt x="93835" y="523267"/>
                </a:cubicBezTo>
                <a:cubicBezTo>
                  <a:pt x="88628" y="516509"/>
                  <a:pt x="88209" y="507213"/>
                  <a:pt x="92789" y="500017"/>
                </a:cubicBezTo>
                <a:cubicBezTo>
                  <a:pt x="97517" y="491260"/>
                  <a:pt x="100539" y="481689"/>
                  <a:pt x="104995" y="472700"/>
                </a:cubicBezTo>
                <a:cubicBezTo>
                  <a:pt x="107413" y="467910"/>
                  <a:pt x="108068" y="462423"/>
                  <a:pt x="106855" y="457200"/>
                </a:cubicBezTo>
                <a:cubicBezTo>
                  <a:pt x="106541" y="452752"/>
                  <a:pt x="103011" y="449202"/>
                  <a:pt x="98563" y="448869"/>
                </a:cubicBezTo>
                <a:cubicBezTo>
                  <a:pt x="68339" y="442708"/>
                  <a:pt x="38154" y="436121"/>
                  <a:pt x="7930" y="429689"/>
                </a:cubicBezTo>
                <a:cubicBezTo>
                  <a:pt x="-1680" y="427635"/>
                  <a:pt x="-2300" y="426046"/>
                  <a:pt x="3667" y="418413"/>
                </a:cubicBezTo>
                <a:cubicBezTo>
                  <a:pt x="23429" y="393071"/>
                  <a:pt x="43346" y="368039"/>
                  <a:pt x="62798" y="342349"/>
                </a:cubicBezTo>
                <a:cubicBezTo>
                  <a:pt x="66808" y="336405"/>
                  <a:pt x="73706" y="333073"/>
                  <a:pt x="80855" y="333631"/>
                </a:cubicBezTo>
                <a:cubicBezTo>
                  <a:pt x="117511" y="334483"/>
                  <a:pt x="154167" y="334638"/>
                  <a:pt x="190785" y="335297"/>
                </a:cubicBezTo>
                <a:cubicBezTo>
                  <a:pt x="195055" y="335448"/>
                  <a:pt x="199092" y="333363"/>
                  <a:pt x="201441" y="329795"/>
                </a:cubicBezTo>
                <a:cubicBezTo>
                  <a:pt x="255224" y="264348"/>
                  <a:pt x="309549" y="199367"/>
                  <a:pt x="367401" y="137407"/>
                </a:cubicBezTo>
                <a:cubicBezTo>
                  <a:pt x="409164" y="92478"/>
                  <a:pt x="460549" y="57574"/>
                  <a:pt x="517707" y="35305"/>
                </a:cubicBezTo>
                <a:cubicBezTo>
                  <a:pt x="573129" y="13485"/>
                  <a:pt x="631950" y="1551"/>
                  <a:pt x="691495" y="43"/>
                </a:cubicBezTo>
                <a:cubicBezTo>
                  <a:pt x="693626" y="43"/>
                  <a:pt x="695757" y="43"/>
                  <a:pt x="697888" y="43"/>
                </a:cubicBezTo>
                <a:cubicBezTo>
                  <a:pt x="698160" y="-422"/>
                  <a:pt x="698547" y="-73"/>
                  <a:pt x="700097" y="857"/>
                </a:cubicBezTo>
                <a:moveTo>
                  <a:pt x="480857" y="276554"/>
                </a:moveTo>
                <a:cubicBezTo>
                  <a:pt x="512798" y="276383"/>
                  <a:pt x="538542" y="250344"/>
                  <a:pt x="538356" y="218404"/>
                </a:cubicBezTo>
                <a:cubicBezTo>
                  <a:pt x="538170" y="186467"/>
                  <a:pt x="512123" y="160730"/>
                  <a:pt x="480183" y="160932"/>
                </a:cubicBezTo>
                <a:cubicBezTo>
                  <a:pt x="448246" y="161129"/>
                  <a:pt x="422521" y="187192"/>
                  <a:pt x="422734" y="219128"/>
                </a:cubicBezTo>
                <a:cubicBezTo>
                  <a:pt x="423404" y="250809"/>
                  <a:pt x="449172" y="276197"/>
                  <a:pt x="480857" y="276399"/>
                </a:cubicBezTo>
                <a:lnTo>
                  <a:pt x="480857" y="276554"/>
                </a:lnTo>
              </a:path>
            </a:pathLst>
          </a:custGeom>
          <a:solidFill>
            <a:schemeClr val="accent1"/>
          </a:solidFill>
          <a:ln w="3841" cap="flat">
            <a:noFill/>
            <a:prstDash val="solid"/>
            <a:miter/>
          </a:ln>
        </p:spPr>
        <p:txBody>
          <a:bodyPr rtlCol="0" anchor="ctr"/>
          <a:lstStyle/>
          <a:p>
            <a:endParaRPr lang="zh-CN" altLang="en-US"/>
          </a:p>
        </p:txBody>
      </p:sp>
      <p:sp>
        <p:nvSpPr>
          <p:cNvPr id="11" name="任意多边形: 形状 10"/>
          <p:cNvSpPr/>
          <p:nvPr>
            <p:custDataLst>
              <p:tags r:id="rId10"/>
            </p:custDataLst>
          </p:nvPr>
        </p:nvSpPr>
        <p:spPr>
          <a:xfrm rot="21120000">
            <a:off x="10886672" y="2063779"/>
            <a:ext cx="209055" cy="209350"/>
          </a:xfrm>
          <a:custGeom>
            <a:avLst/>
            <a:gdLst>
              <a:gd name="connsiteX0" fmla="*/ 197772 w 197959"/>
              <a:gd name="connsiteY0" fmla="*/ 122284 h 198238"/>
              <a:gd name="connsiteX1" fmla="*/ 154 w 197959"/>
              <a:gd name="connsiteY1" fmla="*/ 198077 h 198238"/>
              <a:gd name="connsiteX2" fmla="*/ 19179 w 197959"/>
              <a:gd name="connsiteY2" fmla="*/ 74081 h 198238"/>
              <a:gd name="connsiteX3" fmla="*/ 75946 w 197959"/>
              <a:gd name="connsiteY3" fmla="*/ -162 h 198238"/>
              <a:gd name="connsiteX4" fmla="*/ 81410 w 197959"/>
              <a:gd name="connsiteY4" fmla="*/ 9216 h 198238"/>
              <a:gd name="connsiteX5" fmla="*/ 81138 w 197959"/>
              <a:gd name="connsiteY5" fmla="*/ 15415 h 198238"/>
              <a:gd name="connsiteX6" fmla="*/ 47543 w 197959"/>
              <a:gd name="connsiteY6" fmla="*/ 142937 h 198238"/>
              <a:gd name="connsiteX7" fmla="*/ 52813 w 197959"/>
              <a:gd name="connsiteY7" fmla="*/ 150067 h 198238"/>
              <a:gd name="connsiteX8" fmla="*/ 173476 w 197959"/>
              <a:gd name="connsiteY8" fmla="*/ 122168 h 198238"/>
              <a:gd name="connsiteX9" fmla="*/ 175879 w 197959"/>
              <a:gd name="connsiteY9" fmla="*/ 120657 h 198238"/>
              <a:gd name="connsiteX10" fmla="*/ 197772 w 197959"/>
              <a:gd name="connsiteY10" fmla="*/ 122284 h 19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959" h="198238">
                <a:moveTo>
                  <a:pt x="197772" y="122284"/>
                </a:moveTo>
                <a:cubicBezTo>
                  <a:pt x="146507" y="186026"/>
                  <a:pt x="76217" y="197883"/>
                  <a:pt x="154" y="198077"/>
                </a:cubicBezTo>
                <a:cubicBezTo>
                  <a:pt x="-1629" y="154601"/>
                  <a:pt x="3409" y="113488"/>
                  <a:pt x="19179" y="74081"/>
                </a:cubicBezTo>
                <a:cubicBezTo>
                  <a:pt x="30684" y="44454"/>
                  <a:pt x="50368" y="18705"/>
                  <a:pt x="75946" y="-162"/>
                </a:cubicBezTo>
                <a:cubicBezTo>
                  <a:pt x="78007" y="2818"/>
                  <a:pt x="79836" y="5953"/>
                  <a:pt x="81410" y="9216"/>
                </a:cubicBezTo>
                <a:cubicBezTo>
                  <a:pt x="82188" y="11230"/>
                  <a:pt x="82088" y="13478"/>
                  <a:pt x="81138" y="15415"/>
                </a:cubicBezTo>
                <a:cubicBezTo>
                  <a:pt x="54712" y="53931"/>
                  <a:pt x="47621" y="97485"/>
                  <a:pt x="47543" y="142937"/>
                </a:cubicBezTo>
                <a:cubicBezTo>
                  <a:pt x="47543" y="146618"/>
                  <a:pt x="47311" y="150028"/>
                  <a:pt x="52813" y="150067"/>
                </a:cubicBezTo>
                <a:cubicBezTo>
                  <a:pt x="95437" y="150377"/>
                  <a:pt x="136161" y="144022"/>
                  <a:pt x="173476" y="122168"/>
                </a:cubicBezTo>
                <a:cubicBezTo>
                  <a:pt x="174290" y="121703"/>
                  <a:pt x="175104" y="121160"/>
                  <a:pt x="175879" y="120657"/>
                </a:cubicBezTo>
                <a:cubicBezTo>
                  <a:pt x="186380" y="113721"/>
                  <a:pt x="186341" y="113721"/>
                  <a:pt x="197772" y="122284"/>
                </a:cubicBezTo>
                <a:close/>
              </a:path>
            </a:pathLst>
          </a:custGeom>
          <a:solidFill>
            <a:schemeClr val="accent1"/>
          </a:solidFill>
          <a:ln w="3841" cap="flat">
            <a:noFill/>
            <a:prstDash val="solid"/>
            <a:miter/>
          </a:ln>
        </p:spPr>
        <p:txBody>
          <a:bodyPr rtlCol="0" anchor="ctr"/>
          <a:lstStyle/>
          <a:p>
            <a:endParaRPr lang="zh-CN" altLang="en-US"/>
          </a:p>
        </p:txBody>
      </p:sp>
      <p:sp>
        <p:nvSpPr>
          <p:cNvPr id="6" name="椭圆 5"/>
          <p:cNvSpPr/>
          <p:nvPr>
            <p:custDataLst>
              <p:tags r:id="rId11"/>
            </p:custDataLst>
          </p:nvPr>
        </p:nvSpPr>
        <p:spPr>
          <a:xfrm>
            <a:off x="11291711" y="1618504"/>
            <a:ext cx="130095" cy="130095"/>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3" name="图片 22" descr="333438303937363b333438313039323bcfeec4bfbcc6bbae"/>
          <p:cNvPicPr>
            <a:picLocks noChangeAspect="1"/>
          </p:cNvPicPr>
          <p:nvPr>
            <p:custDataLst>
              <p:tags r:id="rId12"/>
            </p:custDataLst>
          </p:nvPr>
        </p:nvPicPr>
        <p:blipFill>
          <a:blip r:embed="rId25">
            <a:extLst>
              <a:ext uri="{96DAC541-7B7A-43D3-8B79-37D633B846F1}">
                <asvg:svgBlip xmlns:asvg="http://schemas.microsoft.com/office/drawing/2016/SVG/main" r:embed="rId26"/>
              </a:ext>
            </a:extLst>
          </a:blip>
          <a:stretch>
            <a:fillRect/>
          </a:stretch>
        </p:blipFill>
        <p:spPr>
          <a:xfrm>
            <a:off x="4740679" y="4757554"/>
            <a:ext cx="228108" cy="228108"/>
          </a:xfrm>
          <a:prstGeom prst="rect">
            <a:avLst/>
          </a:prstGeom>
        </p:spPr>
      </p:pic>
      <p:pic>
        <p:nvPicPr>
          <p:cNvPr id="24" name="图片 23" descr="333438303937363b333438313038303bd7e9d6afbcdcb9b9"/>
          <p:cNvPicPr>
            <a:picLocks noChangeAspect="1"/>
          </p:cNvPicPr>
          <p:nvPr>
            <p:custDataLst>
              <p:tags r:id="rId13"/>
            </p:custDataLst>
          </p:nvPr>
        </p:nvPicPr>
        <p:blipFill>
          <a:blip r:embed="rId27">
            <a:extLst>
              <a:ext uri="{96DAC541-7B7A-43D3-8B79-37D633B846F1}">
                <asvg:svgBlip xmlns:asvg="http://schemas.microsoft.com/office/drawing/2016/SVG/main" r:embed="rId28"/>
              </a:ext>
            </a:extLst>
          </a:blip>
          <a:stretch>
            <a:fillRect/>
          </a:stretch>
        </p:blipFill>
        <p:spPr>
          <a:xfrm>
            <a:off x="8658959" y="4182855"/>
            <a:ext cx="228108" cy="228108"/>
          </a:xfrm>
          <a:prstGeom prst="rect">
            <a:avLst/>
          </a:prstGeom>
        </p:spPr>
      </p:pic>
      <p:pic>
        <p:nvPicPr>
          <p:cNvPr id="27" name="图片 26" descr="333438303937363b333438313038383bcfeec4bfd0a7c2ca"/>
          <p:cNvPicPr>
            <a:picLocks noChangeAspect="1"/>
          </p:cNvPicPr>
          <p:nvPr>
            <p:custDataLst>
              <p:tags r:id="rId14"/>
            </p:custDataLst>
          </p:nvPr>
        </p:nvPicPr>
        <p:blipFill>
          <a:blip r:embed="rId29">
            <a:extLst>
              <a:ext uri="{96DAC541-7B7A-43D3-8B79-37D633B846F1}">
                <asvg:svgBlip xmlns:asvg="http://schemas.microsoft.com/office/drawing/2016/SVG/main" r:embed="rId30"/>
              </a:ext>
            </a:extLst>
          </a:blip>
          <a:stretch>
            <a:fillRect/>
          </a:stretch>
        </p:blipFill>
        <p:spPr>
          <a:xfrm>
            <a:off x="6824214" y="5060663"/>
            <a:ext cx="228108" cy="228108"/>
          </a:xfrm>
          <a:prstGeom prst="rect">
            <a:avLst/>
          </a:prstGeom>
        </p:spPr>
      </p:pic>
      <p:pic>
        <p:nvPicPr>
          <p:cNvPr id="2" name="图片 1" descr="333438303937363b333438313037303bb6a8cebbb2fac6b7"/>
          <p:cNvPicPr>
            <a:picLocks noChangeAspect="1"/>
          </p:cNvPicPr>
          <p:nvPr>
            <p:custDataLst>
              <p:tags r:id="rId15"/>
            </p:custDataLst>
          </p:nvPr>
        </p:nvPicPr>
        <p:blipFill>
          <a:blip r:embed="rId31">
            <a:extLst>
              <a:ext uri="{96DAC541-7B7A-43D3-8B79-37D633B846F1}">
                <asvg:svgBlip xmlns:asvg="http://schemas.microsoft.com/office/drawing/2016/SVG/main" r:embed="rId32"/>
              </a:ext>
            </a:extLst>
          </a:blip>
          <a:stretch>
            <a:fillRect/>
          </a:stretch>
        </p:blipFill>
        <p:spPr>
          <a:xfrm>
            <a:off x="1485616" y="3056258"/>
            <a:ext cx="228108" cy="228108"/>
          </a:xfrm>
          <a:prstGeom prst="rect">
            <a:avLst/>
          </a:prstGeom>
        </p:spPr>
      </p:pic>
      <p:pic>
        <p:nvPicPr>
          <p:cNvPr id="37" name="图片 36" descr="333438303937363b333438313035353bb2fac6b7c4a3d0cd"/>
          <p:cNvPicPr>
            <a:picLocks noChangeAspect="1"/>
          </p:cNvPicPr>
          <p:nvPr>
            <p:custDataLst>
              <p:tags r:id="rId16"/>
            </p:custDataLst>
          </p:nvPr>
        </p:nvPicPr>
        <p:blipFill>
          <a:blip r:embed="rId33">
            <a:extLst>
              <a:ext uri="{96DAC541-7B7A-43D3-8B79-37D633B846F1}">
                <asvg:svgBlip xmlns:asvg="http://schemas.microsoft.com/office/drawing/2016/SVG/main" r:embed="rId34"/>
              </a:ext>
            </a:extLst>
          </a:blip>
          <a:stretch>
            <a:fillRect/>
          </a:stretch>
        </p:blipFill>
        <p:spPr>
          <a:xfrm>
            <a:off x="3335785" y="3692651"/>
            <a:ext cx="228108" cy="228108"/>
          </a:xfrm>
          <a:prstGeom prst="rect">
            <a:avLst/>
          </a:prstGeom>
        </p:spPr>
      </p:pic>
      <p:sp>
        <p:nvSpPr>
          <p:cNvPr id="4" name="矩形 3"/>
          <p:cNvSpPr/>
          <p:nvPr>
            <p:custDataLst>
              <p:tags r:id="rId17"/>
            </p:custDataLst>
          </p:nvPr>
        </p:nvSpPr>
        <p:spPr>
          <a:xfrm>
            <a:off x="5917799" y="5425152"/>
            <a:ext cx="1872377" cy="747683"/>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有偿性</a:t>
            </a:r>
            <a:endParaRPr lang="zh-CN" altLang="en-US" sz="2800" b="1" dirty="0">
              <a:ln>
                <a:noFill/>
                <a:prstDash val="sysDot"/>
              </a:ln>
              <a:solidFill>
                <a:schemeClr val="accent4">
                  <a:lumMod val="75000"/>
                </a:schemeClr>
              </a:solidFill>
              <a:latin typeface="+mn-ea"/>
              <a:cs typeface="+mn-ea"/>
              <a:sym typeface="+mn-ea"/>
            </a:endParaRPr>
          </a:p>
        </p:txBody>
      </p:sp>
      <p:sp>
        <p:nvSpPr>
          <p:cNvPr id="5" name="矩形 4"/>
          <p:cNvSpPr/>
          <p:nvPr>
            <p:custDataLst>
              <p:tags r:id="rId18"/>
            </p:custDataLst>
          </p:nvPr>
        </p:nvSpPr>
        <p:spPr>
          <a:xfrm>
            <a:off x="1610382" y="3944992"/>
            <a:ext cx="2263327" cy="812314"/>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射幸性</a:t>
            </a:r>
            <a:endParaRPr lang="zh-CN" altLang="en-US" sz="2800" b="1" dirty="0">
              <a:ln>
                <a:noFill/>
                <a:prstDash val="sysDot"/>
              </a:ln>
              <a:solidFill>
                <a:schemeClr val="accent4">
                  <a:lumMod val="75000"/>
                </a:schemeClr>
              </a:solidFill>
              <a:latin typeface="+mn-ea"/>
              <a:cs typeface="+mn-ea"/>
              <a:sym typeface="+mn-ea"/>
            </a:endParaRPr>
          </a:p>
        </p:txBody>
      </p:sp>
      <p:sp>
        <p:nvSpPr>
          <p:cNvPr id="13" name="矩形 12"/>
          <p:cNvSpPr/>
          <p:nvPr>
            <p:custDataLst>
              <p:tags r:id="rId19"/>
            </p:custDataLst>
          </p:nvPr>
        </p:nvSpPr>
        <p:spPr>
          <a:xfrm>
            <a:off x="9578913" y="3481808"/>
            <a:ext cx="1950947" cy="650738"/>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继续性</a:t>
            </a:r>
            <a:endParaRPr lang="zh-CN" altLang="en-US" sz="2800" b="1" dirty="0">
              <a:ln>
                <a:noFill/>
                <a:prstDash val="sysDot"/>
              </a:ln>
              <a:solidFill>
                <a:schemeClr val="accent4">
                  <a:lumMod val="75000"/>
                </a:schemeClr>
              </a:solidFill>
              <a:latin typeface="+mn-ea"/>
              <a:cs typeface="+mn-ea"/>
              <a:sym typeface="+mn-ea"/>
            </a:endParaRPr>
          </a:p>
        </p:txBody>
      </p:sp>
      <p:sp>
        <p:nvSpPr>
          <p:cNvPr id="16" name="矩形 15"/>
          <p:cNvSpPr/>
          <p:nvPr>
            <p:custDataLst>
              <p:tags r:id="rId20"/>
            </p:custDataLst>
          </p:nvPr>
        </p:nvSpPr>
        <p:spPr>
          <a:xfrm>
            <a:off x="83967" y="2158789"/>
            <a:ext cx="2263327" cy="738179"/>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双务性</a:t>
            </a:r>
            <a:endParaRPr lang="zh-CN" altLang="en-US" sz="2800" b="1" dirty="0">
              <a:ln>
                <a:noFill/>
                <a:prstDash val="sysDot"/>
              </a:ln>
              <a:solidFill>
                <a:schemeClr val="accent4">
                  <a:lumMod val="75000"/>
                </a:schemeClr>
              </a:solidFill>
              <a:latin typeface="+mn-ea"/>
              <a:cs typeface="+mn-ea"/>
              <a:sym typeface="+mn-ea"/>
            </a:endParaRPr>
          </a:p>
        </p:txBody>
      </p:sp>
      <p:sp>
        <p:nvSpPr>
          <p:cNvPr id="18" name="矩形 17"/>
          <p:cNvSpPr/>
          <p:nvPr>
            <p:custDataLst>
              <p:tags r:id="rId21"/>
            </p:custDataLst>
          </p:nvPr>
        </p:nvSpPr>
        <p:spPr>
          <a:xfrm>
            <a:off x="4157574" y="3692807"/>
            <a:ext cx="2755023" cy="793938"/>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补偿性或给付性</a:t>
            </a:r>
            <a:endParaRPr lang="zh-CN" altLang="en-US" sz="2800" b="1" dirty="0">
              <a:ln>
                <a:noFill/>
                <a:prstDash val="sysDot"/>
              </a:ln>
              <a:solidFill>
                <a:schemeClr val="accent4">
                  <a:lumMod val="75000"/>
                </a:schemeClr>
              </a:solidFill>
              <a:latin typeface="+mn-ea"/>
              <a:cs typeface="+mn-ea"/>
              <a:sym typeface="+mn-ea"/>
            </a:endParaRPr>
          </a:p>
        </p:txBody>
      </p:sp>
      <p:sp>
        <p:nvSpPr>
          <p:cNvPr id="19" name="矩形 18"/>
          <p:cNvSpPr/>
          <p:nvPr>
            <p:custDataLst>
              <p:tags r:id="rId22"/>
            </p:custDataLst>
          </p:nvPr>
        </p:nvSpPr>
        <p:spPr>
          <a:xfrm>
            <a:off x="7633669" y="3291086"/>
            <a:ext cx="1945244" cy="64250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2800" b="1" dirty="0">
                <a:solidFill>
                  <a:schemeClr val="accent4">
                    <a:lumMod val="75000"/>
                  </a:schemeClr>
                </a:solidFill>
                <a:sym typeface="+mn-ea"/>
              </a:rPr>
              <a:t>诺成性</a:t>
            </a:r>
            <a:endParaRPr lang="zh-CN" altLang="en-US" sz="2800" b="1" dirty="0">
              <a:ln>
                <a:noFill/>
                <a:prstDash val="sysDot"/>
              </a:ln>
              <a:solidFill>
                <a:schemeClr val="accent4">
                  <a:lumMod val="75000"/>
                </a:schemeClr>
              </a:solidFill>
              <a:latin typeface="+mn-ea"/>
              <a:cs typeface="+mn-ea"/>
              <a:sym typeface="+mn-ea"/>
            </a:endParaRPr>
          </a:p>
        </p:txBody>
      </p:sp>
      <p:pic>
        <p:nvPicPr>
          <p:cNvPr id="15" name="图片 14" descr="333438303937363b333438313037333bcad0b3a1bebad5f9"/>
          <p:cNvPicPr>
            <a:picLocks noChangeAspect="1"/>
          </p:cNvPicPr>
          <p:nvPr>
            <p:custDataLst>
              <p:tags r:id="rId23"/>
            </p:custDataLst>
          </p:nvPr>
        </p:nvPicPr>
        <p:blipFill>
          <a:blip r:embed="rId35">
            <a:extLst>
              <a:ext uri="{96DAC541-7B7A-43D3-8B79-37D633B846F1}">
                <asvg:svgBlip xmlns:asvg="http://schemas.microsoft.com/office/drawing/2016/SVG/main" r:embed="rId36"/>
              </a:ext>
            </a:extLst>
          </a:blip>
          <a:stretch>
            <a:fillRect/>
          </a:stretch>
        </p:blipFill>
        <p:spPr>
          <a:xfrm>
            <a:off x="9839205" y="3062964"/>
            <a:ext cx="228108" cy="228108"/>
          </a:xfrm>
          <a:prstGeom prst="rect">
            <a:avLst/>
          </a:prstGeom>
        </p:spPr>
      </p:pic>
      <p:sp>
        <p:nvSpPr>
          <p:cNvPr id="20" name="矩形 19"/>
          <p:cNvSpPr/>
          <p:nvPr/>
        </p:nvSpPr>
        <p:spPr>
          <a:xfrm>
            <a:off x="9594215" y="1066800"/>
            <a:ext cx="1727200" cy="666750"/>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2800" b="1" dirty="0">
                <a:solidFill>
                  <a:schemeClr val="accent4">
                    <a:lumMod val="75000"/>
                  </a:schemeClr>
                </a:solidFill>
                <a:sym typeface="+mn-ea"/>
              </a:rPr>
              <a:t>附和性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4" name="组合 3"/>
          <p:cNvGrpSpPr/>
          <p:nvPr/>
        </p:nvGrpSpPr>
        <p:grpSpPr>
          <a:xfrm>
            <a:off x="7266940" y="1616075"/>
            <a:ext cx="4925060" cy="4658995"/>
            <a:chOff x="9601" y="1843"/>
            <a:chExt cx="9599" cy="8039"/>
          </a:xfrm>
        </p:grpSpPr>
        <p:pic>
          <p:nvPicPr>
            <p:cNvPr id="5" name="图片 4" descr="/data/cache/fe3567589db310e9106c9e9159d558fd.jpgfe3567589db310e9106c9e9159d558fd"/>
            <p:cNvPicPr>
              <a:picLocks noChangeAspect="1"/>
            </p:cNvPicPr>
            <p:nvPr>
              <p:custDataLst>
                <p:tags r:id="rId12"/>
              </p:custDataLst>
            </p:nvPr>
          </p:nvPicPr>
          <p:blipFill rotWithShape="1">
            <a:blip r:embed="rId16"/>
            <a:srcRect l="17524" r="17524"/>
            <a:stretch>
              <a:fillRect/>
            </a:stretch>
          </p:blipFill>
          <p:spPr>
            <a:xfrm>
              <a:off x="10632" y="1843"/>
              <a:ext cx="8568" cy="6893"/>
            </a:xfrm>
            <a:prstGeom prst="rect">
              <a:avLst/>
            </a:prstGeom>
          </p:spPr>
        </p:pic>
        <p:sp>
          <p:nvSpPr>
            <p:cNvPr id="7" name="矩形 6"/>
            <p:cNvSpPr/>
            <p:nvPr>
              <p:custDataLst>
                <p:tags r:id="rId13"/>
              </p:custDataLst>
            </p:nvPr>
          </p:nvSpPr>
          <p:spPr>
            <a:xfrm>
              <a:off x="9922" y="8351"/>
              <a:ext cx="1147" cy="114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 name="图形 4"/>
            <p:cNvSpPr/>
            <p:nvPr>
              <p:custDataLst>
                <p:tags r:id="rId14"/>
              </p:custDataLst>
            </p:nvPr>
          </p:nvSpPr>
          <p:spPr>
            <a:xfrm>
              <a:off x="9601" y="8736"/>
              <a:ext cx="1240" cy="1147"/>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grpSp>
      <p:sp>
        <p:nvSpPr>
          <p:cNvPr id="2" name="矩形 4"/>
          <p:cNvSpPr/>
          <p:nvPr>
            <p:custDataLst>
              <p:tags r:id="rId2"/>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1" name="Title 6"/>
          <p:cNvSpPr txBox="1"/>
          <p:nvPr>
            <p:custDataLst>
              <p:tags r:id="rId3"/>
            </p:custDataLst>
          </p:nvPr>
        </p:nvSpPr>
        <p:spPr>
          <a:xfrm>
            <a:off x="798830" y="1068705"/>
            <a:ext cx="6468745" cy="561276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619125" algn="l" defTabSz="913765" rtl="0" eaLnBrk="1" fontAlgn="auto" latinLnBrk="0" hangingPunct="1">
              <a:lnSpc>
                <a:spcPct val="150000"/>
              </a:lnSpc>
              <a:spcBef>
                <a:spcPts val="0"/>
              </a:spcBef>
              <a:spcAft>
                <a:spcPts val="800"/>
              </a:spcAft>
              <a:buClrTx/>
              <a:buSzPct val="100000"/>
              <a:buFontTx/>
              <a:buNone/>
              <a:tabLst/>
              <a:defRPr/>
            </a:pPr>
            <a:r>
              <a:rPr kumimoji="0" lang="zh-CN" altLang="en-US" sz="3200" b="1" i="0" u="none" strike="noStrike" kern="1200" cap="none" spc="150" normalizeH="0" baseline="0" noProof="0" dirty="0">
                <a:ln w="3175">
                  <a:noFill/>
                </a:ln>
                <a:solidFill>
                  <a:srgbClr val="EFAA31"/>
                </a:solidFill>
                <a:effectLst/>
                <a:uLnTx/>
                <a:uFillTx/>
                <a:latin typeface="Arial"/>
                <a:ea typeface="微软雅黑"/>
                <a:cs typeface="Segoe UI" panose="020B0502040204020203" pitchFamily="34" charset="0"/>
                <a:sym typeface="+mn-ea"/>
              </a:rPr>
              <a:t>保险单</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是指保险</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合同订立之后</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保险人</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向投保人</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签发</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的有关保险合同的</a:t>
            </a:r>
            <a:r>
              <a:rPr kumimoji="0" lang="zh-CN" altLang="en-US" sz="2400" b="1" i="0" u="none" strike="noStrike" kern="1200" cap="none" spc="150" normalizeH="0" baseline="0" noProof="0" dirty="0">
                <a:ln w="3175">
                  <a:noFill/>
                </a:ln>
                <a:solidFill>
                  <a:srgbClr val="C00000"/>
                </a:solidFill>
                <a:effectLst/>
                <a:uLnTx/>
                <a:uFillTx/>
                <a:latin typeface="Arial"/>
                <a:ea typeface="微软雅黑"/>
                <a:cs typeface="Segoe UI" panose="020B0502040204020203" pitchFamily="34" charset="0"/>
                <a:sym typeface="+mn-ea"/>
              </a:rPr>
              <a:t>正式书面凭证</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a:t>
            </a:r>
            <a:r>
              <a:rPr kumimoji="0" lang="zh-CN" altLang="en-US" sz="2400" b="0" i="0" u="none" strike="noStrike" kern="1200" cap="none" spc="150" normalizeH="0" baseline="0" noProof="0">
                <a:ln w="3175">
                  <a:noFill/>
                </a:ln>
                <a:solidFill>
                  <a:srgbClr val="000000">
                    <a:lumMod val="65000"/>
                    <a:lumOff val="35000"/>
                  </a:srgbClr>
                </a:solidFill>
                <a:effectLst/>
                <a:uLnTx/>
                <a:uFillTx/>
                <a:latin typeface="Arial"/>
                <a:ea typeface="微软雅黑"/>
                <a:cs typeface="Segoe UI" panose="020B0502040204020203" pitchFamily="34" charset="0"/>
                <a:sym typeface="+mn-ea"/>
              </a:rPr>
              <a:t>一般由保险人制作并提供。</a:t>
            </a:r>
            <a:endPar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endParaRPr>
          </a:p>
          <a:p>
            <a:pPr marL="0" marR="0" lvl="0" indent="619125" algn="l" defTabSz="913765" rtl="0" eaLnBrk="1" fontAlgn="auto" latinLnBrk="0" hangingPunct="1">
              <a:lnSpc>
                <a:spcPct val="150000"/>
              </a:lnSpc>
              <a:spcBef>
                <a:spcPts val="0"/>
              </a:spcBef>
              <a:spcAft>
                <a:spcPts val="800"/>
              </a:spcAft>
              <a:buClrTx/>
              <a:buSzPct val="100000"/>
              <a:buFontTx/>
              <a:buNone/>
              <a:tabLst/>
              <a:defRPr/>
            </a:pP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保险单具有如下法律意义：</a:t>
            </a:r>
          </a:p>
          <a:p>
            <a:pPr marL="0" marR="0" lvl="0" indent="619125" algn="l" defTabSz="913765" rtl="0" eaLnBrk="1" fontAlgn="auto" latinLnBrk="0" hangingPunct="1">
              <a:lnSpc>
                <a:spcPct val="150000"/>
              </a:lnSpc>
              <a:spcBef>
                <a:spcPts val="0"/>
              </a:spcBef>
              <a:spcAft>
                <a:spcPts val="800"/>
              </a:spcAft>
              <a:buClrTx/>
              <a:buSzPct val="100000"/>
              <a:buFontTx/>
              <a:buNone/>
              <a:tabLst/>
              <a:defRPr/>
            </a:pP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第一，</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证明</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保险合同</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成立</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a:t>
            </a:r>
          </a:p>
          <a:p>
            <a:pPr marL="0" marR="0" lvl="0" indent="619125" algn="l" defTabSz="913765" rtl="0" eaLnBrk="1" fontAlgn="auto" latinLnBrk="0" hangingPunct="1">
              <a:lnSpc>
                <a:spcPct val="150000"/>
              </a:lnSpc>
              <a:spcBef>
                <a:spcPts val="0"/>
              </a:spcBef>
              <a:spcAft>
                <a:spcPts val="800"/>
              </a:spcAft>
              <a:buClrTx/>
              <a:buSzPct val="100000"/>
              <a:buFontTx/>
              <a:buNone/>
              <a:tabLst/>
              <a:defRPr/>
            </a:pP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第二，</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确认</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保险合同的诸项</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权利义务关系</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，作为当事人</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履行</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保险合同的</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依据</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a:t>
            </a:r>
          </a:p>
          <a:p>
            <a:pPr marL="0" marR="0" lvl="0" indent="619125" algn="l" defTabSz="913765" rtl="0" eaLnBrk="1" fontAlgn="auto" latinLnBrk="0" hangingPunct="1">
              <a:lnSpc>
                <a:spcPct val="150000"/>
              </a:lnSpc>
              <a:spcBef>
                <a:spcPts val="0"/>
              </a:spcBef>
              <a:spcAft>
                <a:spcPts val="800"/>
              </a:spcAft>
              <a:buClrTx/>
              <a:buSzPct val="100000"/>
              <a:buFontTx/>
              <a:buNone/>
              <a:tabLst/>
              <a:defRPr/>
            </a:pP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第三，在特定情形下，具有</a:t>
            </a:r>
            <a:r>
              <a:rPr kumimoji="0" lang="zh-CN" altLang="en-US" sz="2400" b="0" i="0" u="sng"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类似证券</a:t>
            </a:r>
            <a:r>
              <a:rPr kumimoji="0" lang="zh-CN" altLang="en-US" sz="2400" b="0" i="0" u="none" strike="noStrike" kern="1200" cap="none" spc="150" normalizeH="0" baseline="0" noProof="0" dirty="0">
                <a:ln w="3175">
                  <a:noFill/>
                </a:ln>
                <a:solidFill>
                  <a:srgbClr val="000000">
                    <a:lumMod val="65000"/>
                    <a:lumOff val="35000"/>
                  </a:srgbClr>
                </a:solidFill>
                <a:effectLst/>
                <a:uLnTx/>
                <a:uFillTx/>
                <a:latin typeface="Arial"/>
                <a:ea typeface="微软雅黑"/>
                <a:cs typeface="Segoe UI" panose="020B0502040204020203" pitchFamily="34" charset="0"/>
                <a:sym typeface="+mn-ea"/>
              </a:rPr>
              <a:t>的作用。</a:t>
            </a:r>
          </a:p>
        </p:txBody>
      </p:sp>
      <p:sp>
        <p:nvSpPr>
          <p:cNvPr id="13313" name="标题 1"/>
          <p:cNvSpPr>
            <a:spLocks noGrp="1"/>
          </p:cNvSpPr>
          <p:nvPr>
            <p:custDataLst>
              <p:tags r:id="rId4"/>
            </p:custDataLst>
          </p:nvPr>
        </p:nvSpPr>
        <p:spPr>
          <a:xfrm>
            <a:off x="1960775" y="-33760"/>
            <a:ext cx="6215063" cy="868363"/>
          </a:xfrm>
          <a:prstGeom prst="rect">
            <a:avLst/>
          </a:prstGeom>
        </p:spPr>
        <p:txBody>
          <a:bodyPr vert="horz" wrap="square" lIns="91440" tIns="45720" rIns="91440" bIns="4572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二、保险单</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22" name="直接连接符 21"/>
          <p:cNvCxnSpPr/>
          <p:nvPr>
            <p:custDataLst>
              <p:tags r:id="rId5"/>
            </p:custDataLst>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custDataLst>
                <p:tags r:id="rId9"/>
              </p:custDataLst>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custDataLst>
                <p:tags r:id="rId10"/>
              </p:custDataLst>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custDataLst>
                <p:tags r:id="rId11"/>
              </p:custDataLst>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custDataLst>
              <p:tags r:id="rId6"/>
            </p:custDataLst>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custDataLst>
              <p:tags r:id="rId7"/>
            </p:custDataLst>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custDataLst>
              <p:tags r:id="rId8"/>
            </p:custDataLst>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矩形 4"/>
          <p:cNvSpPr/>
          <p:nvPr>
            <p:custDataLst>
              <p:tags r:id="rId2"/>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3313" name="标题 1"/>
          <p:cNvSpPr>
            <a:spLocks noGrp="1"/>
          </p:cNvSpPr>
          <p:nvPr>
            <p:custDataLst>
              <p:tags r:id="rId3"/>
            </p:custDataLst>
          </p:nvPr>
        </p:nvSpPr>
        <p:spPr>
          <a:xfrm>
            <a:off x="1960775" y="-33760"/>
            <a:ext cx="6215063" cy="868363"/>
          </a:xfrm>
          <a:prstGeom prst="rect">
            <a:avLst/>
          </a:prstGeom>
        </p:spPr>
        <p:txBody>
          <a:bodyPr vert="horz" wrap="square" lIns="91440" tIns="45720" rIns="91440" bIns="4572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二、保险单</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22" name="直接连接符 21"/>
          <p:cNvCxnSpPr/>
          <p:nvPr>
            <p:custDataLst>
              <p:tags r:id="rId4"/>
            </p:custDataLst>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custDataLst>
                <p:tags r:id="rId9"/>
              </p:custDataLst>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custDataLst>
                <p:tags r:id="rId10"/>
              </p:custDataLst>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custDataLst>
                <p:tags r:id="rId11"/>
              </p:custDataLst>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custDataLst>
              <p:tags r:id="rId5"/>
            </p:custDataLst>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custDataLst>
              <p:tags r:id="rId6"/>
            </p:custDataLst>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custDataLst>
              <p:tags r:id="rId7"/>
            </p:custDataLst>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6" name="图片 5"/>
          <p:cNvPicPr>
            <a:picLocks noChangeAspect="1"/>
          </p:cNvPicPr>
          <p:nvPr/>
        </p:nvPicPr>
        <p:blipFill>
          <a:blip r:embed="rId13"/>
          <a:srcRect l="6549" t="3809" r="4028" b="41620"/>
          <a:stretch>
            <a:fillRect/>
          </a:stretch>
        </p:blipFill>
        <p:spPr>
          <a:xfrm>
            <a:off x="1122045" y="835025"/>
            <a:ext cx="5407660" cy="6015355"/>
          </a:xfrm>
          <a:prstGeom prst="rect">
            <a:avLst/>
          </a:prstGeom>
        </p:spPr>
      </p:pic>
      <p:pic>
        <p:nvPicPr>
          <p:cNvPr id="8" name="图片 7"/>
          <p:cNvPicPr>
            <a:picLocks noChangeAspect="1"/>
          </p:cNvPicPr>
          <p:nvPr/>
        </p:nvPicPr>
        <p:blipFill>
          <a:blip r:embed="rId14"/>
          <a:stretch>
            <a:fillRect/>
          </a:stretch>
        </p:blipFill>
        <p:spPr>
          <a:xfrm>
            <a:off x="3935730" y="3063240"/>
            <a:ext cx="7349490" cy="2374900"/>
          </a:xfrm>
          <a:prstGeom prst="rect">
            <a:avLst/>
          </a:prstGeom>
        </p:spPr>
      </p:pic>
      <p:sp>
        <p:nvSpPr>
          <p:cNvPr id="9" name="矩形标注 8"/>
          <p:cNvSpPr/>
          <p:nvPr>
            <p:custDataLst>
              <p:tags r:id="rId8"/>
            </p:custDataLst>
          </p:nvPr>
        </p:nvSpPr>
        <p:spPr>
          <a:xfrm>
            <a:off x="3736340" y="2946400"/>
            <a:ext cx="7888605" cy="2579370"/>
          </a:xfrm>
          <a:prstGeom prst="wedgeRectCallout">
            <a:avLst>
              <a:gd name="adj1" fmla="val -63314"/>
              <a:gd name="adj2" fmla="val 42688"/>
            </a:avLst>
          </a:prstGeom>
          <a:noFill/>
          <a:ln w="4762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三、暂保单</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8194" name="内容占位符 3"/>
          <p:cNvSpPr>
            <a:spLocks noGrp="1"/>
          </p:cNvSpPr>
          <p:nvPr>
            <p:ph idx="1"/>
            <p:custDataLst>
              <p:tags r:id="rId2"/>
            </p:custDataLst>
          </p:nvPr>
        </p:nvSpPr>
        <p:spPr>
          <a:xfrm>
            <a:off x="1268095" y="1192530"/>
            <a:ext cx="9797415" cy="5404485"/>
          </a:xfrm>
        </p:spPr>
        <p:txBody>
          <a:bodyPr vert="horz" wrap="square" lIns="91440" tIns="45720" rIns="91440" bIns="45720" anchor="t" anchorCtr="0">
            <a:normAutofit/>
          </a:bodyPr>
          <a:lstStyle/>
          <a:p>
            <a:pPr marL="0" indent="0">
              <a:lnSpc>
                <a:spcPct val="150000"/>
              </a:lnSpc>
              <a:buNone/>
            </a:pPr>
            <a:r>
              <a:rPr lang="zh-CN" altLang="en-US" sz="2400" dirty="0"/>
              <a:t>　　</a:t>
            </a:r>
            <a:r>
              <a:rPr lang="zh-CN" altLang="en-US" sz="3200" b="1" dirty="0">
                <a:solidFill>
                  <a:srgbClr val="EFAA31"/>
                </a:solidFill>
              </a:rPr>
              <a:t>暂</a:t>
            </a:r>
            <a:r>
              <a:rPr lang="zh-CN" altLang="en-US" sz="3200" b="1" dirty="0">
                <a:solidFill>
                  <a:srgbClr val="EFAA31"/>
                </a:solidFill>
                <a:sym typeface="+mn-ea"/>
              </a:rPr>
              <a:t>保单</a:t>
            </a:r>
            <a:r>
              <a:rPr lang="zh-CN" altLang="en-US" sz="2400" dirty="0">
                <a:sym typeface="+mn-ea"/>
              </a:rPr>
              <a:t>是指在</a:t>
            </a:r>
            <a:r>
              <a:rPr lang="zh-CN" altLang="en-US" sz="2400" u="sng" dirty="0">
                <a:sym typeface="+mn-ea"/>
              </a:rPr>
              <a:t>正式保险单签发之前</a:t>
            </a:r>
            <a:r>
              <a:rPr lang="zh-CN" altLang="en-US" sz="2400" dirty="0">
                <a:sym typeface="+mn-ea"/>
              </a:rPr>
              <a:t>由保险人提供给投保人的</a:t>
            </a:r>
            <a:r>
              <a:rPr lang="zh-CN" altLang="en-US" sz="2400" b="1" dirty="0">
                <a:solidFill>
                  <a:srgbClr val="C00000"/>
                </a:solidFill>
                <a:sym typeface="+mn-ea"/>
              </a:rPr>
              <a:t>临时保险单</a:t>
            </a:r>
            <a:r>
              <a:rPr lang="zh-CN" altLang="en-US" sz="2400" dirty="0">
                <a:sym typeface="+mn-ea"/>
              </a:rPr>
              <a:t>。</a:t>
            </a:r>
          </a:p>
          <a:p>
            <a:pPr marL="0" indent="0">
              <a:lnSpc>
                <a:spcPct val="150000"/>
              </a:lnSpc>
              <a:buNone/>
            </a:pPr>
            <a:r>
              <a:rPr lang="zh-CN" altLang="en-US" sz="2400" dirty="0">
                <a:sym typeface="+mn-ea"/>
              </a:rPr>
              <a:t> </a:t>
            </a:r>
            <a:r>
              <a:rPr lang="en-US" altLang="zh-CN" sz="2400" dirty="0">
                <a:sym typeface="+mn-ea"/>
              </a:rPr>
              <a:t>     </a:t>
            </a:r>
            <a:r>
              <a:rPr lang="zh-CN" altLang="en-US" sz="2400" dirty="0">
                <a:sym typeface="+mn-ea"/>
              </a:rPr>
              <a:t>暂保单的内容较正式保单而言更为简单，仅仅载明被保险人、保险标的、保险期间等重要事项，当事人之间的具体权利义务关系则以保险单的约定为准。</a:t>
            </a:r>
            <a:r>
              <a:rPr lang="zh-CN" altLang="en-US" sz="2400" u="sng" dirty="0">
                <a:sym typeface="+mn-ea"/>
              </a:rPr>
              <a:t>暂保单具有与正式保险单</a:t>
            </a:r>
            <a:r>
              <a:rPr lang="zh-CN" altLang="en-US" sz="2400" b="1" u="sng" dirty="0">
                <a:solidFill>
                  <a:srgbClr val="C00000"/>
                </a:solidFill>
                <a:sym typeface="+mn-ea"/>
              </a:rPr>
              <a:t>同样的效力</a:t>
            </a:r>
            <a:r>
              <a:rPr lang="zh-CN" altLang="en-US" sz="2400" dirty="0">
                <a:sym typeface="+mn-ea"/>
              </a:rPr>
              <a:t>，但是其有效期限较短，</a:t>
            </a:r>
            <a:r>
              <a:rPr lang="zh-CN" altLang="en-US" sz="2400" b="1" dirty="0">
                <a:solidFill>
                  <a:srgbClr val="C00000"/>
                </a:solidFill>
                <a:sym typeface="+mn-ea"/>
              </a:rPr>
              <a:t>通常不超过三十日</a:t>
            </a:r>
            <a:r>
              <a:rPr lang="zh-CN" altLang="en-US" sz="2400" dirty="0">
                <a:sym typeface="+mn-ea"/>
              </a:rPr>
              <a:t>，正式保单交付后，暂保单即自动失效。</a:t>
            </a:r>
          </a:p>
          <a:p>
            <a:pPr marL="0" indent="0">
              <a:lnSpc>
                <a:spcPct val="150000"/>
              </a:lnSpc>
              <a:buNone/>
            </a:pPr>
            <a:endParaRPr lang="zh-CN" altLang="en-US" sz="2400" dirty="0"/>
          </a:p>
          <a:p>
            <a:pPr marL="0" indent="0">
              <a:lnSpc>
                <a:spcPct val="150000"/>
              </a:lnSpc>
              <a:buNone/>
            </a:pPr>
            <a:endParaRPr lang="zh-CN" altLang="en-US" sz="2400" dirty="0"/>
          </a:p>
          <a:p>
            <a:pPr marL="0" indent="0" algn="just">
              <a:lnSpc>
                <a:spcPct val="150000"/>
              </a:lnSpc>
              <a:buNone/>
            </a:pPr>
            <a:endParaRPr lang="zh-CN" altLang="en-US" sz="2400" dirty="0"/>
          </a:p>
          <a:p>
            <a:pPr marL="0" indent="0" algn="just">
              <a:lnSpc>
                <a:spcPct val="150000"/>
              </a:lnSpc>
              <a:buNone/>
            </a:pPr>
            <a:endParaRPr lang="zh-CN" altLang="en-US" sz="2400"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四、保险凭证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8194" name="内容占位符 3"/>
          <p:cNvSpPr>
            <a:spLocks noGrp="1"/>
          </p:cNvSpPr>
          <p:nvPr>
            <p:ph idx="1"/>
            <p:custDataLst>
              <p:tags r:id="rId2"/>
            </p:custDataLst>
          </p:nvPr>
        </p:nvSpPr>
        <p:spPr>
          <a:xfrm>
            <a:off x="543560" y="1086485"/>
            <a:ext cx="7726680" cy="5404485"/>
          </a:xfrm>
        </p:spPr>
        <p:txBody>
          <a:bodyPr vert="horz" wrap="square" lIns="91440" tIns="45720" rIns="91440" bIns="45720" anchor="t" anchorCtr="0">
            <a:normAutofit lnSpcReduction="10000"/>
          </a:bodyPr>
          <a:lstStyle/>
          <a:p>
            <a:pPr marL="0" indent="0">
              <a:lnSpc>
                <a:spcPct val="150000"/>
              </a:lnSpc>
              <a:buNone/>
            </a:pPr>
            <a:r>
              <a:rPr lang="zh-CN" altLang="en-US" dirty="0"/>
              <a:t>　　</a:t>
            </a:r>
            <a:r>
              <a:rPr lang="zh-CN" altLang="en-US" sz="3200" b="1" dirty="0">
                <a:solidFill>
                  <a:srgbClr val="EFAA31"/>
                </a:solidFill>
                <a:sym typeface="+mn-ea"/>
              </a:rPr>
              <a:t>保险凭证</a:t>
            </a:r>
            <a:r>
              <a:rPr lang="zh-CN" altLang="en-US" sz="2400" dirty="0">
                <a:sym typeface="+mn-ea"/>
              </a:rPr>
              <a:t>，又称</a:t>
            </a:r>
            <a:r>
              <a:rPr lang="zh-CN" altLang="en-US" sz="2400" b="1" dirty="0">
                <a:solidFill>
                  <a:srgbClr val="C00000"/>
                </a:solidFill>
                <a:sym typeface="+mn-ea"/>
              </a:rPr>
              <a:t>小保单</a:t>
            </a:r>
            <a:r>
              <a:rPr lang="zh-CN" altLang="en-US" sz="2400" dirty="0">
                <a:sym typeface="+mn-ea"/>
              </a:rPr>
              <a:t>，是保险人向投保人签发的，用于证明保险合同已经成立或者保险单已经出立的书面凭证，</a:t>
            </a:r>
            <a:r>
              <a:rPr lang="zh-CN" altLang="en-US" sz="2400" b="1" dirty="0">
                <a:solidFill>
                  <a:srgbClr val="C00000"/>
                </a:solidFill>
                <a:sym typeface="+mn-ea"/>
              </a:rPr>
              <a:t>是一种简化的保单</a:t>
            </a:r>
            <a:r>
              <a:rPr lang="zh-CN" altLang="en-US" sz="2400" dirty="0">
                <a:sym typeface="+mn-ea"/>
              </a:rPr>
              <a:t>。</a:t>
            </a:r>
          </a:p>
          <a:p>
            <a:pPr marL="0" indent="0">
              <a:lnSpc>
                <a:spcPct val="150000"/>
              </a:lnSpc>
              <a:buNone/>
            </a:pPr>
            <a:r>
              <a:rPr lang="zh-CN" altLang="en-US" sz="2400" dirty="0">
                <a:sym typeface="+mn-ea"/>
              </a:rPr>
              <a:t> </a:t>
            </a:r>
            <a:r>
              <a:rPr lang="en-US" altLang="zh-CN" sz="2400" dirty="0">
                <a:sym typeface="+mn-ea"/>
              </a:rPr>
              <a:t>    </a:t>
            </a:r>
            <a:r>
              <a:rPr lang="zh-CN" altLang="en-US" sz="2400" dirty="0">
                <a:sym typeface="+mn-ea"/>
              </a:rPr>
              <a:t>保险凭证的法律效力与保险单相同，只是内容较为简单。在保险实践中，保险凭证没有列明的内容，以同一险种的正式保单为准。</a:t>
            </a:r>
            <a:r>
              <a:rPr lang="zh-CN" altLang="en-US" sz="2400" u="sng" dirty="0">
                <a:sym typeface="+mn-ea"/>
              </a:rPr>
              <a:t>保险凭证和正式保单内容相冲突的，以保险凭证的特约条款为准</a:t>
            </a:r>
            <a:r>
              <a:rPr lang="zh-CN" altLang="en-US" sz="2400" dirty="0">
                <a:sym typeface="+mn-ea"/>
              </a:rPr>
              <a:t>。</a:t>
            </a:r>
          </a:p>
          <a:p>
            <a:pPr marL="0" indent="0">
              <a:lnSpc>
                <a:spcPct val="150000"/>
              </a:lnSpc>
              <a:buNone/>
            </a:pPr>
            <a:r>
              <a:rPr lang="zh-CN" altLang="en-US" sz="2400" dirty="0">
                <a:sym typeface="+mn-ea"/>
              </a:rPr>
              <a:t> </a:t>
            </a:r>
            <a:r>
              <a:rPr lang="en-US" altLang="zh-CN" sz="2400" dirty="0">
                <a:sym typeface="+mn-ea"/>
              </a:rPr>
              <a:t>   </a:t>
            </a:r>
            <a:r>
              <a:rPr lang="zh-CN" altLang="en-US" sz="2400" dirty="0">
                <a:sym typeface="+mn-ea"/>
              </a:rPr>
              <a:t>使用情形：在机动车事故责任强制保险、团体险、货物运输保险。</a:t>
            </a:r>
          </a:p>
          <a:p>
            <a:pPr marL="0" indent="0">
              <a:lnSpc>
                <a:spcPct val="150000"/>
              </a:lnSpc>
              <a:buNone/>
            </a:pPr>
            <a:endParaRPr lang="zh-CN" altLang="en-US" sz="2400" dirty="0"/>
          </a:p>
          <a:p>
            <a:pPr marL="0" indent="0" algn="just">
              <a:lnSpc>
                <a:spcPct val="150000"/>
              </a:lnSpc>
              <a:buNone/>
            </a:pPr>
            <a:endParaRPr lang="zh-CN" altLang="en-US" dirty="0"/>
          </a:p>
          <a:p>
            <a:pPr marL="0" indent="0" algn="just">
              <a:lnSpc>
                <a:spcPct val="150000"/>
              </a:lnSpc>
              <a:buNone/>
            </a:pPr>
            <a:endParaRPr lang="zh-CN" altLang="en-US" dirty="0"/>
          </a:p>
        </p:txBody>
      </p:sp>
      <p:pic>
        <p:nvPicPr>
          <p:cNvPr id="2" name="图片 1"/>
          <p:cNvPicPr>
            <a:picLocks noChangeAspect="1"/>
          </p:cNvPicPr>
          <p:nvPr>
            <p:custDataLst>
              <p:tags r:id="rId3"/>
            </p:custDataLst>
          </p:nvPr>
        </p:nvPicPr>
        <p:blipFill>
          <a:blip r:embed="rId6"/>
          <a:stretch>
            <a:fillRect/>
          </a:stretch>
        </p:blipFill>
        <p:spPr>
          <a:xfrm>
            <a:off x="8270240" y="1086485"/>
            <a:ext cx="3666490" cy="2614930"/>
          </a:xfrm>
          <a:prstGeom prst="rect">
            <a:avLst/>
          </a:prstGeom>
        </p:spPr>
      </p:pic>
      <p:pic>
        <p:nvPicPr>
          <p:cNvPr id="3" name="图片 2"/>
          <p:cNvPicPr>
            <a:picLocks noChangeAspect="1"/>
          </p:cNvPicPr>
          <p:nvPr>
            <p:custDataLst>
              <p:tags r:id="rId4"/>
            </p:custDataLst>
          </p:nvPr>
        </p:nvPicPr>
        <p:blipFill>
          <a:blip r:embed="rId7"/>
          <a:stretch>
            <a:fillRect/>
          </a:stretch>
        </p:blipFill>
        <p:spPr>
          <a:xfrm>
            <a:off x="8270240" y="3874135"/>
            <a:ext cx="3665855" cy="272288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五、批单</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8194" name="内容占位符 3"/>
          <p:cNvSpPr>
            <a:spLocks noGrp="1"/>
          </p:cNvSpPr>
          <p:nvPr>
            <p:ph idx="1"/>
            <p:custDataLst>
              <p:tags r:id="rId2"/>
            </p:custDataLst>
          </p:nvPr>
        </p:nvSpPr>
        <p:spPr>
          <a:xfrm>
            <a:off x="979170" y="1086485"/>
            <a:ext cx="9827260" cy="5404485"/>
          </a:xfrm>
        </p:spPr>
        <p:txBody>
          <a:bodyPr vert="horz" wrap="square" lIns="91440" tIns="45720" rIns="91440" bIns="45720" anchor="t" anchorCtr="0">
            <a:normAutofit/>
          </a:bodyPr>
          <a:lstStyle/>
          <a:p>
            <a:pPr marL="0" indent="0">
              <a:lnSpc>
                <a:spcPct val="150000"/>
              </a:lnSpc>
              <a:buNone/>
            </a:pPr>
            <a:r>
              <a:rPr lang="zh-CN" altLang="en-US" dirty="0"/>
              <a:t>　　</a:t>
            </a:r>
            <a:r>
              <a:rPr lang="zh-CN" altLang="en-US" sz="3200" b="1" dirty="0">
                <a:solidFill>
                  <a:srgbClr val="EFAA31"/>
                </a:solidFill>
                <a:sym typeface="+mn-ea"/>
              </a:rPr>
              <a:t>批单</a:t>
            </a:r>
            <a:r>
              <a:rPr lang="zh-CN" altLang="en-US" sz="2400" dirty="0">
                <a:sym typeface="+mn-ea"/>
              </a:rPr>
              <a:t>是保险合同双方就保险单内容进行</a:t>
            </a:r>
            <a:r>
              <a:rPr lang="zh-CN" altLang="en-US" sz="2400" b="1" dirty="0">
                <a:solidFill>
                  <a:srgbClr val="C00000"/>
                </a:solidFill>
                <a:sym typeface="+mn-ea"/>
              </a:rPr>
              <a:t>修改和变更的证明文件</a:t>
            </a:r>
            <a:r>
              <a:rPr lang="zh-CN" altLang="en-US" sz="2400" dirty="0">
                <a:sym typeface="+mn-ea"/>
              </a:rPr>
              <a:t>。批单是保险合同的重要组成部分。</a:t>
            </a:r>
          </a:p>
          <a:p>
            <a:pPr marL="0" indent="0">
              <a:lnSpc>
                <a:spcPct val="150000"/>
              </a:lnSpc>
              <a:buNone/>
            </a:pPr>
            <a:r>
              <a:rPr lang="zh-CN" altLang="en-US" sz="2400" dirty="0">
                <a:sym typeface="+mn-ea"/>
              </a:rPr>
              <a:t> </a:t>
            </a:r>
            <a:r>
              <a:rPr lang="en-US" altLang="zh-CN" sz="2400" dirty="0">
                <a:sym typeface="+mn-ea"/>
              </a:rPr>
              <a:t>    </a:t>
            </a:r>
            <a:r>
              <a:rPr lang="zh-CN" altLang="en-US" sz="2400" dirty="0">
                <a:sym typeface="+mn-ea"/>
              </a:rPr>
              <a:t>批单的内容</a:t>
            </a:r>
            <a:r>
              <a:rPr lang="zh-CN" altLang="en-US" sz="2400" u="sng" dirty="0">
                <a:sym typeface="+mn-ea"/>
              </a:rPr>
              <a:t>与原保单的内容发生冲突的以批单为准</a:t>
            </a:r>
            <a:r>
              <a:rPr lang="zh-CN" altLang="en-US" sz="2400" dirty="0">
                <a:sym typeface="+mn-ea"/>
              </a:rPr>
              <a:t>；</a:t>
            </a:r>
            <a:r>
              <a:rPr lang="zh-CN" altLang="en-US" sz="2400" u="sng" dirty="0">
                <a:sym typeface="+mn-ea"/>
              </a:rPr>
              <a:t>后签发的批单与先签发的批单发生冲突的，以后签发的批单为准</a:t>
            </a:r>
            <a:r>
              <a:rPr lang="zh-CN" altLang="en-US" sz="2400" dirty="0">
                <a:sym typeface="+mn-ea"/>
              </a:rPr>
              <a:t>。</a:t>
            </a:r>
          </a:p>
          <a:p>
            <a:pPr marL="0" indent="0" algn="just">
              <a:lnSpc>
                <a:spcPct val="150000"/>
              </a:lnSpc>
              <a:buNone/>
            </a:pPr>
            <a:endParaRPr lang="zh-CN" altLang="en-US" dirty="0"/>
          </a:p>
          <a:p>
            <a:pPr marL="0" indent="0" algn="just">
              <a:lnSpc>
                <a:spcPct val="150000"/>
              </a:lnSpc>
              <a:buNone/>
            </a:pP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TextBox 9"/>
          <p:cNvSpPr txBox="1"/>
          <p:nvPr/>
        </p:nvSpPr>
        <p:spPr>
          <a:xfrm>
            <a:off x="5318242" y="2308157"/>
            <a:ext cx="6750566" cy="58477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376092"/>
                </a:solidFill>
                <a:effectLst/>
                <a:uLnTx/>
                <a:uFillTx/>
                <a:latin typeface="微软雅黑" panose="020B0503020204020204" charset="-122"/>
                <a:ea typeface="微软雅黑" panose="020B0503020204020204" charset="-122"/>
                <a:cs typeface="+mn-cs"/>
                <a:sym typeface="+mn-ea"/>
              </a:rPr>
              <a:t>保险合同的订立、履行、变更和终止</a:t>
            </a:r>
            <a:endParaRPr kumimoji="0" lang="zh-CN" altLang="en-US" sz="32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endParaRP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30" name="矩形 29"/>
          <p:cNvSpPr/>
          <p:nvPr/>
        </p:nvSpPr>
        <p:spPr>
          <a:xfrm>
            <a:off x="9455891" y="452669"/>
            <a:ext cx="894080" cy="5835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保险合同订立的程序</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pic>
        <p:nvPicPr>
          <p:cNvPr id="3" name="Picture 6">
            <a:extLst>
              <a:ext uri="{FF2B5EF4-FFF2-40B4-BE49-F238E27FC236}">
                <a16:creationId xmlns:a16="http://schemas.microsoft.com/office/drawing/2014/main" id="{BC4D22E0-5E2B-F15B-F6FF-4C0328791B02}"/>
              </a:ext>
            </a:extLst>
          </p:cNvPr>
          <p:cNvPicPr>
            <a:picLocks noChangeAspect="1" noChangeArrowheads="1"/>
          </p:cNvPicPr>
          <p:nvPr/>
        </p:nvPicPr>
        <p:blipFill>
          <a:blip r:embed="rId4"/>
          <a:srcRect/>
          <a:stretch>
            <a:fillRect/>
          </a:stretch>
        </p:blipFill>
        <p:spPr bwMode="auto">
          <a:xfrm>
            <a:off x="620317" y="2304378"/>
            <a:ext cx="2788522" cy="2004466"/>
          </a:xfrm>
          <a:prstGeom prst="ellipse">
            <a:avLst/>
          </a:prstGeom>
          <a:ln>
            <a:noFill/>
          </a:ln>
          <a:effectLst>
            <a:softEdge rad="112500"/>
          </a:effectLst>
        </p:spPr>
      </p:pic>
      <p:sp>
        <p:nvSpPr>
          <p:cNvPr id="9" name="矩形 8">
            <a:extLst>
              <a:ext uri="{FF2B5EF4-FFF2-40B4-BE49-F238E27FC236}">
                <a16:creationId xmlns:a16="http://schemas.microsoft.com/office/drawing/2014/main" id="{EF042947-1452-886F-801A-405248319276}"/>
              </a:ext>
            </a:extLst>
          </p:cNvPr>
          <p:cNvSpPr>
            <a:spLocks noChangeArrowheads="1"/>
          </p:cNvSpPr>
          <p:nvPr/>
        </p:nvSpPr>
        <p:spPr bwMode="auto">
          <a:xfrm>
            <a:off x="507798" y="4435228"/>
            <a:ext cx="12601294" cy="185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defTabSz="6858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defTabSz="6858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投保人提出保险要求</a:t>
            </a:r>
            <a:r>
              <a:rPr kumimoji="0" lang="zh-CN" altLang="en-US" sz="2800" b="1" i="0" u="none" strike="noStrike" kern="1200" cap="none" spc="0" normalizeH="0" baseline="0" noProof="0" dirty="0">
                <a:ln>
                  <a:noFill/>
                </a:ln>
                <a:solidFill>
                  <a:srgbClr val="BC72F0"/>
                </a:solidFill>
                <a:effectLst/>
                <a:uLnTx/>
                <a:uFillTx/>
                <a:latin typeface="Gill Sans MT" panose="020B0502020104020203" pitchFamily="34" charset="0"/>
                <a:ea typeface="微软雅黑"/>
                <a:cs typeface="+mn-cs"/>
              </a:rPr>
              <a:t>　　　　　     </a:t>
            </a:r>
            <a:endParaRPr kumimoji="0" lang="en-US" altLang="zh-CN" sz="2800" b="1" i="0" u="none" strike="noStrike" kern="1200" cap="none" spc="0" normalizeH="0" baseline="0" noProof="0" dirty="0">
              <a:ln>
                <a:noFill/>
              </a:ln>
              <a:solidFill>
                <a:srgbClr val="BC72F0"/>
              </a:solidFill>
              <a:effectLst/>
              <a:uLnTx/>
              <a:uFillTx/>
              <a:latin typeface="Gill Sans MT" panose="020B0502020104020203" pitchFamily="34" charset="0"/>
              <a:ea typeface="微软雅黑"/>
              <a:cs typeface="+mn-cs"/>
            </a:endParaRPr>
          </a:p>
          <a:p>
            <a:pPr marL="0" marR="0" lvl="0" indent="0" algn="l"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1"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        （要约）　　　  　　　　</a:t>
            </a:r>
            <a:endParaRPr kumimoji="0" lang="en-US" altLang="zh-CN" sz="2800" b="1"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endParaRPr>
          </a:p>
          <a:p>
            <a:pPr marL="0" marR="0" lvl="0" indent="0" algn="l"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rPr>
              <a:t>       填投保单　　　　　</a:t>
            </a:r>
            <a:endParaRPr kumimoji="0" lang="en-US" altLang="zh-CN" sz="2800" b="1"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endParaRPr>
          </a:p>
        </p:txBody>
      </p:sp>
      <p:sp>
        <p:nvSpPr>
          <p:cNvPr id="10" name="文本框 9">
            <a:extLst>
              <a:ext uri="{FF2B5EF4-FFF2-40B4-BE49-F238E27FC236}">
                <a16:creationId xmlns:a16="http://schemas.microsoft.com/office/drawing/2014/main" id="{93A92683-11DE-F2AC-A5E5-972E0EC2E1F0}"/>
              </a:ext>
            </a:extLst>
          </p:cNvPr>
          <p:cNvSpPr txBox="1"/>
          <p:nvPr/>
        </p:nvSpPr>
        <p:spPr>
          <a:xfrm>
            <a:off x="4106326" y="4231220"/>
            <a:ext cx="6350633" cy="1328023"/>
          </a:xfrm>
          <a:prstGeom prst="wedgeRoundRectCallout">
            <a:avLst>
              <a:gd name="adj1" fmla="val -64931"/>
              <a:gd name="adj2" fmla="val 33969"/>
              <a:gd name="adj3" fmla="val 16667"/>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要约</a:t>
            </a:r>
            <a:r>
              <a:rPr kumimoji="0" lang="en-US"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是指一方当事人就订立合同的主要条款，向另一方提出订约建议的明确的意思表示。</a:t>
            </a:r>
            <a:endParaRPr kumimoji="0" lang="en-US"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保险合同的订立通常是由投保人提出要约，即投保人填写投保单，向保险人提出保险要求。</a:t>
            </a:r>
            <a:endParaRPr kumimoji="0" lang="zh-CN" altLang="en-US"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9" grpId="0"/>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保险合同订立的程序</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pic>
        <p:nvPicPr>
          <p:cNvPr id="3" name="Picture 6">
            <a:extLst>
              <a:ext uri="{FF2B5EF4-FFF2-40B4-BE49-F238E27FC236}">
                <a16:creationId xmlns:a16="http://schemas.microsoft.com/office/drawing/2014/main" id="{BC4D22E0-5E2B-F15B-F6FF-4C0328791B02}"/>
              </a:ext>
            </a:extLst>
          </p:cNvPr>
          <p:cNvPicPr>
            <a:picLocks noChangeAspect="1" noChangeArrowheads="1"/>
          </p:cNvPicPr>
          <p:nvPr/>
        </p:nvPicPr>
        <p:blipFill>
          <a:blip r:embed="rId4"/>
          <a:srcRect/>
          <a:stretch>
            <a:fillRect/>
          </a:stretch>
        </p:blipFill>
        <p:spPr bwMode="auto">
          <a:xfrm>
            <a:off x="620317" y="2304377"/>
            <a:ext cx="2788522" cy="2004466"/>
          </a:xfrm>
          <a:prstGeom prst="ellipse">
            <a:avLst/>
          </a:prstGeom>
          <a:ln>
            <a:noFill/>
          </a:ln>
          <a:effectLst>
            <a:softEdge rad="112500"/>
          </a:effectLst>
        </p:spPr>
      </p:pic>
      <p:grpSp>
        <p:nvGrpSpPr>
          <p:cNvPr id="4" name="组合 14">
            <a:extLst>
              <a:ext uri="{FF2B5EF4-FFF2-40B4-BE49-F238E27FC236}">
                <a16:creationId xmlns:a16="http://schemas.microsoft.com/office/drawing/2014/main" id="{1BECF07D-CD34-37FA-B322-E1D803E6711B}"/>
              </a:ext>
            </a:extLst>
          </p:cNvPr>
          <p:cNvGrpSpPr>
            <a:grpSpLocks/>
          </p:cNvGrpSpPr>
          <p:nvPr/>
        </p:nvGrpSpPr>
        <p:grpSpPr bwMode="auto">
          <a:xfrm>
            <a:off x="5078607" y="1495676"/>
            <a:ext cx="2383657" cy="2652049"/>
            <a:chOff x="1187624" y="2758218"/>
            <a:chExt cx="2579278" cy="2882332"/>
          </a:xfrm>
        </p:grpSpPr>
        <p:pic>
          <p:nvPicPr>
            <p:cNvPr id="7" name="Picture 2">
              <a:extLst>
                <a:ext uri="{FF2B5EF4-FFF2-40B4-BE49-F238E27FC236}">
                  <a16:creationId xmlns:a16="http://schemas.microsoft.com/office/drawing/2014/main" id="{AD703E3B-1F5C-631A-5AD2-96A8530F8A91}"/>
                </a:ext>
              </a:extLst>
            </p:cNvPr>
            <p:cNvPicPr>
              <a:picLocks noChangeAspect="1" noChangeArrowheads="1"/>
            </p:cNvPicPr>
            <p:nvPr/>
          </p:nvPicPr>
          <p:blipFill>
            <a:blip r:embed="rId5"/>
            <a:srcRect/>
            <a:stretch>
              <a:fillRect/>
            </a:stretch>
          </p:blipFill>
          <p:spPr bwMode="auto">
            <a:xfrm>
              <a:off x="1187624" y="2758218"/>
              <a:ext cx="2577121" cy="1374327"/>
            </a:xfrm>
            <a:prstGeom prst="rect">
              <a:avLst/>
            </a:prstGeom>
            <a:ln>
              <a:noFill/>
            </a:ln>
            <a:effectLst>
              <a:softEdge rad="112500"/>
            </a:effectLst>
          </p:spPr>
        </p:pic>
        <p:pic>
          <p:nvPicPr>
            <p:cNvPr id="8" name="Picture 4">
              <a:extLst>
                <a:ext uri="{FF2B5EF4-FFF2-40B4-BE49-F238E27FC236}">
                  <a16:creationId xmlns:a16="http://schemas.microsoft.com/office/drawing/2014/main" id="{491B0771-590E-9722-C71D-D5893435A7C1}"/>
                </a:ext>
              </a:extLst>
            </p:cNvPr>
            <p:cNvPicPr>
              <a:picLocks noChangeAspect="1" noChangeArrowheads="1"/>
            </p:cNvPicPr>
            <p:nvPr/>
          </p:nvPicPr>
          <p:blipFill>
            <a:blip r:embed="rId6"/>
            <a:srcRect/>
            <a:stretch>
              <a:fillRect/>
            </a:stretch>
          </p:blipFill>
          <p:spPr bwMode="auto">
            <a:xfrm>
              <a:off x="1189112" y="3922024"/>
              <a:ext cx="2577790" cy="1718526"/>
            </a:xfrm>
            <a:prstGeom prst="rect">
              <a:avLst/>
            </a:prstGeom>
            <a:ln>
              <a:noFill/>
            </a:ln>
            <a:effectLst>
              <a:softEdge rad="112500"/>
            </a:effectLst>
          </p:spPr>
        </p:pic>
      </p:grpSp>
      <p:pic>
        <p:nvPicPr>
          <p:cNvPr id="6" name="Picture 2">
            <a:extLst>
              <a:ext uri="{FF2B5EF4-FFF2-40B4-BE49-F238E27FC236}">
                <a16:creationId xmlns:a16="http://schemas.microsoft.com/office/drawing/2014/main" id="{F1A0F7CE-53AD-AA3E-395C-0A0F2681AE44}"/>
              </a:ext>
            </a:extLst>
          </p:cNvPr>
          <p:cNvPicPr>
            <a:picLocks noChangeAspect="1" noChangeArrowheads="1"/>
          </p:cNvPicPr>
          <p:nvPr/>
        </p:nvPicPr>
        <p:blipFill>
          <a:blip r:embed="rId7"/>
          <a:srcRect/>
          <a:stretch>
            <a:fillRect/>
          </a:stretch>
        </p:blipFill>
        <p:spPr bwMode="auto">
          <a:xfrm>
            <a:off x="8454859" y="2508135"/>
            <a:ext cx="2763716" cy="1843403"/>
          </a:xfrm>
          <a:prstGeom prst="ellipse">
            <a:avLst/>
          </a:prstGeom>
          <a:ln>
            <a:noFill/>
          </a:ln>
          <a:effectLst>
            <a:softEdge rad="112500"/>
          </a:effectLst>
        </p:spPr>
      </p:pic>
      <p:sp>
        <p:nvSpPr>
          <p:cNvPr id="9" name="矩形 8">
            <a:extLst>
              <a:ext uri="{FF2B5EF4-FFF2-40B4-BE49-F238E27FC236}">
                <a16:creationId xmlns:a16="http://schemas.microsoft.com/office/drawing/2014/main" id="{EF042947-1452-886F-801A-405248319276}"/>
              </a:ext>
            </a:extLst>
          </p:cNvPr>
          <p:cNvSpPr>
            <a:spLocks noChangeArrowheads="1"/>
          </p:cNvSpPr>
          <p:nvPr/>
        </p:nvSpPr>
        <p:spPr bwMode="auto">
          <a:xfrm>
            <a:off x="-877724" y="4451496"/>
            <a:ext cx="12601294" cy="185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defTabSz="6858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defTabSz="6858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6858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投保人提出保险要求　</a:t>
            </a:r>
            <a:r>
              <a:rPr kumimoji="0" lang="zh-CN"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rPr>
              <a:t>→　</a:t>
            </a:r>
            <a:r>
              <a:rPr kumimoji="0" lang="zh-CN" altLang="en-US"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保险人同意承保　</a:t>
            </a:r>
            <a:r>
              <a:rPr kumimoji="0" lang="zh-CN"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rPr>
              <a:t>→　</a:t>
            </a:r>
            <a:r>
              <a:rPr kumimoji="0" lang="zh-CN" altLang="en-US"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合同成立</a:t>
            </a:r>
            <a:endParaRPr kumimoji="0" lang="en-US" altLang="zh-CN"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endParaRPr>
          </a:p>
          <a:p>
            <a:pPr marL="0" marR="0" lvl="0" indent="0" algn="l"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1" i="0" u="none" strike="noStrike" kern="1200" cap="none" spc="0" normalizeH="0" baseline="0" noProof="0" dirty="0">
                <a:ln>
                  <a:noFill/>
                </a:ln>
                <a:solidFill>
                  <a:srgbClr val="BC72F0"/>
                </a:solidFill>
                <a:effectLst/>
                <a:uLnTx/>
                <a:uFillTx/>
                <a:latin typeface="Gill Sans MT" panose="020B0502020104020203" pitchFamily="34" charset="0"/>
                <a:ea typeface="微软雅黑"/>
                <a:cs typeface="+mn-cs"/>
              </a:rPr>
              <a:t>　　　　　     </a:t>
            </a:r>
            <a:r>
              <a:rPr kumimoji="0" lang="zh-CN" altLang="en-US" sz="2800" b="1"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rPr>
              <a:t>（要约）　　　  　　　　（承诺）</a:t>
            </a:r>
            <a:endParaRPr kumimoji="0" lang="en-US" altLang="zh-CN" sz="2800" b="0"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endParaRPr>
          </a:p>
          <a:p>
            <a:pPr marL="0" marR="0" lvl="0" indent="0" algn="l" defTabSz="685800" rtl="0" eaLnBrk="1" fontAlgn="auto" latinLnBrk="0" hangingPunct="1">
              <a:lnSpc>
                <a:spcPct val="120000"/>
              </a:lnSpc>
              <a:spcBef>
                <a:spcPts val="1000"/>
              </a:spcBef>
              <a:spcAft>
                <a:spcPts val="0"/>
              </a:spcAft>
              <a:buClr>
                <a:srgbClr val="B71E42"/>
              </a:buClr>
              <a:buSzPct val="100000"/>
              <a:buFontTx/>
              <a:buNone/>
              <a:tabLst/>
              <a:defRPr/>
            </a:pPr>
            <a:r>
              <a:rPr kumimoji="0" lang="zh-CN" altLang="en-US" sz="2800" b="1"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rPr>
              <a:t>　　　</a:t>
            </a:r>
            <a:r>
              <a:rPr kumimoji="0" lang="zh-CN" altLang="en-US" sz="2800" b="0" i="0" u="none" strike="noStrike" kern="1200" cap="none" spc="0" normalizeH="0" baseline="0" noProof="0" dirty="0">
                <a:ln>
                  <a:noFill/>
                </a:ln>
                <a:solidFill>
                  <a:srgbClr val="000000"/>
                </a:solidFill>
                <a:effectLst/>
                <a:uLnTx/>
                <a:uFillTx/>
                <a:latin typeface="Gill Sans MT" panose="020B0502020104020203" pitchFamily="34" charset="0"/>
                <a:ea typeface="微软雅黑"/>
                <a:cs typeface="+mn-cs"/>
              </a:rPr>
              <a:t>　　     填投保单　　　　　  核保通过、同意承保</a:t>
            </a:r>
            <a:endParaRPr kumimoji="0" lang="en-US" altLang="zh-CN" sz="2800" b="1" i="0" u="none" strike="noStrike" kern="1200" cap="none" spc="0" normalizeH="0" baseline="0" noProof="0" dirty="0">
              <a:ln>
                <a:noFill/>
              </a:ln>
              <a:solidFill>
                <a:srgbClr val="B71E42"/>
              </a:solidFill>
              <a:effectLst/>
              <a:uLnTx/>
              <a:uFillTx/>
              <a:latin typeface="Gill Sans MT" panose="020B0502020104020203" pitchFamily="34" charset="0"/>
              <a:ea typeface="微软雅黑"/>
              <a:cs typeface="+mn-cs"/>
            </a:endParaRPr>
          </a:p>
        </p:txBody>
      </p:sp>
      <p:sp>
        <p:nvSpPr>
          <p:cNvPr id="5" name="文本框 4">
            <a:extLst>
              <a:ext uri="{FF2B5EF4-FFF2-40B4-BE49-F238E27FC236}">
                <a16:creationId xmlns:a16="http://schemas.microsoft.com/office/drawing/2014/main" id="{51B2E534-1AD3-CF13-AD17-0A6456432F31}"/>
              </a:ext>
            </a:extLst>
          </p:cNvPr>
          <p:cNvSpPr txBox="1"/>
          <p:nvPr/>
        </p:nvSpPr>
        <p:spPr>
          <a:xfrm>
            <a:off x="7460271" y="5378820"/>
            <a:ext cx="4553042" cy="1328023"/>
          </a:xfrm>
          <a:prstGeom prst="wedgeRoundRectCallout">
            <a:avLst>
              <a:gd name="adj1" fmla="val -61896"/>
              <a:gd name="adj2" fmla="val -49997"/>
              <a:gd name="adj3" fmla="val 16667"/>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承诺</a:t>
            </a:r>
            <a:r>
              <a:rPr kumimoji="0" lang="en-US" altLang="zh-CN"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1800" b="0" i="0" u="none" strike="noStrike" kern="1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是指当事人一方表示接受要约人提出的订立合同的建议，完全同意要约内容的意思表示。要约一经承诺，合同即告成立。</a:t>
            </a:r>
            <a:endParaRPr kumimoji="0" lang="zh-CN" altLang="en-US" sz="18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ustDataLst>
      <p:tags r:id="rId1"/>
    </p:custDataLst>
    <p:extLst>
      <p:ext uri="{BB962C8B-B14F-4D97-AF65-F5344CB8AC3E}">
        <p14:creationId xmlns:p14="http://schemas.microsoft.com/office/powerpoint/2010/main" val="40354951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9" grpId="0"/>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4704E48-D645-281C-F571-ACBA5E08676E}"/>
              </a:ext>
            </a:extLst>
          </p:cNvPr>
          <p:cNvSpPr txBox="1"/>
          <p:nvPr/>
        </p:nvSpPr>
        <p:spPr>
          <a:xfrm>
            <a:off x="813816" y="2486947"/>
            <a:ext cx="5715000" cy="188410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a:t>
            </a:r>
            <a:r>
              <a:rPr kumimoji="0" lang="zh-CN" altLang="zh-CN" sz="20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在保险合同的订立过程中，</a:t>
            </a:r>
            <a:r>
              <a:rPr kumimoji="0" lang="zh-CN" altLang="zh-CN" sz="2000" b="0" i="0" u="none" strike="noStrike" kern="1200" cap="none" spc="150" normalizeH="0" baseline="0" noProof="0" dirty="0">
                <a:ln>
                  <a:noFill/>
                </a:ln>
                <a:solidFill>
                  <a:srgbClr val="C00000"/>
                </a:solidFill>
                <a:effectLst/>
                <a:uLnTx/>
                <a:uFillTx/>
                <a:latin typeface="Arial"/>
                <a:ea typeface="微软雅黑"/>
                <a:cs typeface="+mn-cs"/>
              </a:rPr>
              <a:t>如果对原要约内容进行修改或提出其他的条件，那就是</a:t>
            </a:r>
            <a:r>
              <a:rPr kumimoji="0" lang="zh-CN" altLang="zh-CN" sz="2000" b="1" i="0" u="none" strike="noStrike" kern="1200" cap="none" spc="150" normalizeH="0" baseline="0" noProof="0" dirty="0">
                <a:ln>
                  <a:noFill/>
                </a:ln>
                <a:solidFill>
                  <a:srgbClr val="C00000"/>
                </a:solidFill>
                <a:effectLst/>
                <a:uLnTx/>
                <a:uFillTx/>
                <a:latin typeface="Arial"/>
                <a:ea typeface="微软雅黑"/>
                <a:cs typeface="+mn-cs"/>
              </a:rPr>
              <a:t>新的要约</a:t>
            </a:r>
            <a:r>
              <a:rPr kumimoji="0" lang="zh-CN" altLang="zh-CN" sz="20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，要约可以反复多次，但承诺只能有一次。因为只要做出承诺，合同即告成立。</a:t>
            </a:r>
          </a:p>
        </p:txBody>
      </p:sp>
      <p:pic>
        <p:nvPicPr>
          <p:cNvPr id="1026" name="Picture 2">
            <a:extLst>
              <a:ext uri="{FF2B5EF4-FFF2-40B4-BE49-F238E27FC236}">
                <a16:creationId xmlns:a16="http://schemas.microsoft.com/office/drawing/2014/main" id="{B9E4EA20-B65C-69DC-2F63-DF29AF11B7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671"/>
          <a:stretch/>
        </p:blipFill>
        <p:spPr bwMode="auto">
          <a:xfrm>
            <a:off x="7233476" y="1071410"/>
            <a:ext cx="4144708" cy="471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3776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保险合同的成立</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5" name="文本框 4">
            <a:extLst>
              <a:ext uri="{FF2B5EF4-FFF2-40B4-BE49-F238E27FC236}">
                <a16:creationId xmlns:a16="http://schemas.microsoft.com/office/drawing/2014/main" id="{E3F42119-C9CE-1A8F-22CF-4881796D5533}"/>
              </a:ext>
            </a:extLst>
          </p:cNvPr>
          <p:cNvSpPr txBox="1"/>
          <p:nvPr/>
        </p:nvSpPr>
        <p:spPr>
          <a:xfrm>
            <a:off x="717748" y="1151370"/>
            <a:ext cx="10822943" cy="334784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（一）含义</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所谓保险合同的成立，是指投保人与保险人就保险合同的条款达成协议，保险合同作为一种事实状态已经现实存在。</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（二）成立要件</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存在投保人和保险人这一对双方当事人</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投保人和保险人就保险合同的内容、条款意思表示一致</a:t>
            </a: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 name="矩形: 圆角 9">
            <a:extLst>
              <a:ext uri="{FF2B5EF4-FFF2-40B4-BE49-F238E27FC236}">
                <a16:creationId xmlns:a16="http://schemas.microsoft.com/office/drawing/2014/main" id="{D10A81E4-61C0-787E-C489-A4D69E686EE2}"/>
              </a:ext>
            </a:extLst>
          </p:cNvPr>
          <p:cNvSpPr>
            <a:spLocks noChangeArrowheads="1"/>
          </p:cNvSpPr>
          <p:nvPr/>
        </p:nvSpPr>
        <p:spPr bwMode="auto">
          <a:xfrm>
            <a:off x="1818730" y="5371904"/>
            <a:ext cx="8677275" cy="919401"/>
          </a:xfrm>
          <a:prstGeom prst="roundRect">
            <a:avLst>
              <a:gd name="adj" fmla="val 16667"/>
            </a:avLst>
          </a:prstGeom>
          <a:ln/>
        </p:spPr>
        <p:style>
          <a:lnRef idx="3">
            <a:schemeClr val="lt1"/>
          </a:lnRef>
          <a:fillRef idx="1">
            <a:schemeClr val="accent3"/>
          </a:fillRef>
          <a:effectRef idx="1">
            <a:schemeClr val="accent3"/>
          </a:effectRef>
          <a:fontRef idx="minor">
            <a:schemeClr val="lt1"/>
          </a:fontRef>
        </p:style>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在实务操作中，当保险人审核投保人填具的投保单后并在投保单上签章表示同意承保时，即意味着保险合同的成立。</a:t>
            </a:r>
          </a:p>
        </p:txBody>
      </p:sp>
    </p:spTree>
    <p:custDataLst>
      <p:tags r:id="rId1"/>
    </p:custDataLst>
    <p:extLst>
      <p:ext uri="{BB962C8B-B14F-4D97-AF65-F5344CB8AC3E}">
        <p14:creationId xmlns:p14="http://schemas.microsoft.com/office/powerpoint/2010/main" val="1604374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ircle(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fontScale="97500"/>
          </a:bodyPr>
          <a:lstStyle/>
          <a:p>
            <a:pPr marL="0" indent="0">
              <a:lnSpc>
                <a:spcPct val="150000"/>
              </a:lnSpc>
              <a:buNone/>
            </a:pPr>
            <a:r>
              <a:rPr lang="zh-CN" altLang="en-US" sz="2400" b="1" dirty="0">
                <a:solidFill>
                  <a:schemeClr val="accent4">
                    <a:lumMod val="75000"/>
                  </a:schemeClr>
                </a:solidFill>
              </a:rPr>
              <a:t>（一）双务性</a:t>
            </a:r>
            <a:endParaRPr lang="en-US" altLang="zh-CN" sz="2400" b="1" dirty="0">
              <a:solidFill>
                <a:schemeClr val="accent4">
                  <a:lumMod val="75000"/>
                </a:schemeClr>
              </a:solidFill>
            </a:endParaRPr>
          </a:p>
          <a:p>
            <a:pPr marL="0" indent="0">
              <a:lnSpc>
                <a:spcPct val="150000"/>
              </a:lnSpc>
              <a:buNone/>
            </a:pPr>
            <a:r>
              <a:rPr lang="zh-CN" altLang="en-US" sz="2400" dirty="0"/>
              <a:t>　　双务合同是指双方互负对方给付义务的合同，如买卖、租赁合同等。</a:t>
            </a:r>
            <a:r>
              <a:rPr lang="zh-CN" altLang="en-US" sz="2100" dirty="0">
                <a:solidFill>
                  <a:srgbClr val="0070C0"/>
                </a:solidFill>
              </a:rPr>
              <a:t>（相反，单务合同是仅有一方当事人负有给付义务，如赠与、无偿保管合同）</a:t>
            </a:r>
            <a:endParaRPr lang="en-US" altLang="zh-CN" sz="2100" dirty="0">
              <a:solidFill>
                <a:srgbClr val="0070C0"/>
              </a:solidFill>
            </a:endParaRPr>
          </a:p>
          <a:p>
            <a:pPr marL="0" indent="0">
              <a:lnSpc>
                <a:spcPct val="150000"/>
              </a:lnSpc>
              <a:buNone/>
            </a:pPr>
            <a:r>
              <a:rPr lang="zh-CN" altLang="en-US" sz="2400" dirty="0"/>
              <a:t>　　依据保险合同的约定，</a:t>
            </a:r>
            <a:r>
              <a:rPr lang="zh-CN" altLang="en-US" sz="2400" dirty="0">
                <a:solidFill>
                  <a:srgbClr val="FF0000"/>
                </a:solidFill>
              </a:rPr>
              <a:t>投保人</a:t>
            </a:r>
            <a:r>
              <a:rPr lang="zh-CN" altLang="en-US" sz="2400" dirty="0"/>
              <a:t>负有支付保险费的义务，</a:t>
            </a:r>
            <a:r>
              <a:rPr lang="zh-CN" altLang="en-US" sz="2400" dirty="0">
                <a:solidFill>
                  <a:srgbClr val="FF0000"/>
                </a:solidFill>
              </a:rPr>
              <a:t>保险人</a:t>
            </a:r>
            <a:r>
              <a:rPr lang="zh-CN" altLang="en-US" sz="2400" dirty="0"/>
              <a:t>负有在保险期间承担被保险人风险的义务。</a:t>
            </a:r>
          </a:p>
          <a:p>
            <a:pPr marL="0" indent="0">
              <a:lnSpc>
                <a:spcPct val="150000"/>
              </a:lnSpc>
              <a:buNone/>
            </a:pPr>
            <a:endParaRPr lang="zh-CN" altLang="en-US" sz="2400" dirty="0"/>
          </a:p>
          <a:p>
            <a:pPr marL="0" indent="0">
              <a:lnSpc>
                <a:spcPct val="150000"/>
              </a:lnSpc>
              <a:buNone/>
            </a:pPr>
            <a:endParaRPr lang="zh-CN" altLang="en-US" sz="2400" dirty="0"/>
          </a:p>
          <a:p>
            <a:pPr marL="0" indent="0">
              <a:lnSpc>
                <a:spcPct val="150000"/>
              </a:lnSpc>
              <a:buNone/>
            </a:pPr>
            <a:endParaRPr lang="zh-CN" altLang="en-US" sz="2400" dirty="0"/>
          </a:p>
          <a:p>
            <a:pPr marL="0" indent="0">
              <a:lnSpc>
                <a:spcPct val="150000"/>
              </a:lnSpc>
              <a:buNone/>
            </a:pPr>
            <a:endParaRPr lang="zh-CN" altLang="en-US" sz="2400" dirty="0"/>
          </a:p>
          <a:p>
            <a:pPr marL="0" indent="0">
              <a:buNone/>
            </a:pPr>
            <a:endParaRPr lang="zh-CN" altLang="en-US" sz="2400" dirty="0"/>
          </a:p>
        </p:txBody>
      </p:sp>
      <p:grpSp>
        <p:nvGrpSpPr>
          <p:cNvPr id="29" name="组合 28"/>
          <p:cNvGrpSpPr/>
          <p:nvPr/>
        </p:nvGrpSpPr>
        <p:grpSpPr>
          <a:xfrm>
            <a:off x="2387266" y="4421505"/>
            <a:ext cx="7101205" cy="1973580"/>
            <a:chOff x="3714" y="4312"/>
            <a:chExt cx="11183" cy="3108"/>
          </a:xfrm>
        </p:grpSpPr>
        <p:pic>
          <p:nvPicPr>
            <p:cNvPr id="17" name="https://img8.file.cache.docer.com/storage/1659928330697083400/be1585d883aeeeea055ed221c587189a.png" descr="templates\picture_hover\&amp;pky90193003275&amp;"/>
            <p:cNvPicPr>
              <a:picLocks noChangeAspect="1"/>
            </p:cNvPicPr>
            <p:nvPr/>
          </p:nvPicPr>
          <p:blipFill>
            <a:blip r:embed="rId5"/>
            <a:stretch>
              <a:fillRect/>
            </a:stretch>
          </p:blipFill>
          <p:spPr>
            <a:xfrm>
              <a:off x="3714" y="4416"/>
              <a:ext cx="2254" cy="3005"/>
            </a:xfrm>
            <a:prstGeom prst="rect">
              <a:avLst/>
            </a:prstGeom>
          </p:spPr>
        </p:pic>
        <p:pic>
          <p:nvPicPr>
            <p:cNvPr id="21" name="https://img8.file.cache.docer.com/storage/1636016792897076348/bcc764aad013291fb3924dcd28a27bf7.png" descr="templates\picture_hover\&amp;pky96176440860&amp;"/>
            <p:cNvPicPr>
              <a:picLocks noChangeAspect="1"/>
            </p:cNvPicPr>
            <p:nvPr/>
          </p:nvPicPr>
          <p:blipFill>
            <a:blip r:embed="rId6"/>
            <a:stretch>
              <a:fillRect/>
            </a:stretch>
          </p:blipFill>
          <p:spPr>
            <a:xfrm>
              <a:off x="13359" y="4312"/>
              <a:ext cx="1538" cy="3006"/>
            </a:xfrm>
            <a:prstGeom prst="rect">
              <a:avLst/>
            </a:prstGeom>
          </p:spPr>
        </p:pic>
        <p:pic>
          <p:nvPicPr>
            <p:cNvPr id="25" name="图片 24" descr="3b333633373432383bbcfdcdb7"/>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63" y="4872"/>
              <a:ext cx="3224" cy="1610"/>
            </a:xfrm>
            <a:prstGeom prst="rect">
              <a:avLst/>
            </a:prstGeom>
          </p:spPr>
        </p:pic>
        <p:sp>
          <p:nvSpPr>
            <p:cNvPr id="26" name="文本框 25"/>
            <p:cNvSpPr txBox="1"/>
            <p:nvPr/>
          </p:nvSpPr>
          <p:spPr>
            <a:xfrm>
              <a:off x="11229" y="5169"/>
              <a:ext cx="1889" cy="800"/>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保险费</a:t>
              </a:r>
            </a:p>
          </p:txBody>
        </p:sp>
        <p:sp>
          <p:nvSpPr>
            <p:cNvPr id="28" name="文本框 27"/>
            <p:cNvSpPr txBox="1"/>
            <p:nvPr>
              <p:custDataLst>
                <p:tags r:id="rId3"/>
              </p:custDataLst>
            </p:nvPr>
          </p:nvSpPr>
          <p:spPr>
            <a:xfrm>
              <a:off x="5632" y="5169"/>
              <a:ext cx="1889" cy="800"/>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保险金</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保险合同的生效</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5" name="文本框 4">
            <a:extLst>
              <a:ext uri="{FF2B5EF4-FFF2-40B4-BE49-F238E27FC236}">
                <a16:creationId xmlns:a16="http://schemas.microsoft.com/office/drawing/2014/main" id="{E3F42119-C9CE-1A8F-22CF-4881796D5533}"/>
              </a:ext>
            </a:extLst>
          </p:cNvPr>
          <p:cNvSpPr txBox="1"/>
          <p:nvPr/>
        </p:nvSpPr>
        <p:spPr>
          <a:xfrm>
            <a:off x="522887" y="1199383"/>
            <a:ext cx="10822943"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0000"/>
                </a:solidFill>
                <a:effectLst/>
                <a:uLnTx/>
                <a:uFillTx/>
                <a:latin typeface="Arial"/>
                <a:ea typeface="微软雅黑"/>
                <a:cs typeface="+mn-cs"/>
                <a:hlinkClick r:id="" action="ppaction://noaction"/>
              </a:rPr>
              <a:t>保险合同成立 ≠ 保险合同生效</a:t>
            </a:r>
            <a:endParaRPr kumimoji="0" lang="zh-CN" altLang="en-US" sz="3200" b="1" i="0" u="none" strike="noStrike" kern="1200" cap="none" spc="0" normalizeH="0" baseline="0" noProof="0" dirty="0">
              <a:ln>
                <a:noFill/>
              </a:ln>
              <a:solidFill>
                <a:srgbClr val="FF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2400" b="1" i="0" u="none" strike="noStrike" kern="1200" cap="none" spc="0" normalizeH="0" baseline="0" noProof="0" dirty="0">
              <a:ln>
                <a:noFill/>
              </a:ln>
              <a:solidFill>
                <a:srgbClr val="FF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2400" b="1" i="0" u="none" strike="noStrike" kern="1200" cap="none" spc="0" normalizeH="0" baseline="0" noProof="0" dirty="0">
              <a:ln>
                <a:noFill/>
              </a:ln>
              <a:solidFill>
                <a:srgbClr val="FF0000"/>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800" b="1" i="0" u="none" strike="noStrike" kern="1200" cap="none" spc="0" normalizeH="0" baseline="0" noProof="0" dirty="0">
              <a:ln>
                <a:noFill/>
              </a:ln>
              <a:solidFill>
                <a:srgbClr val="FF0000"/>
              </a:solidFill>
              <a:effectLst/>
              <a:uLnTx/>
              <a:uFillTx/>
              <a:latin typeface="Arial"/>
              <a:ea typeface="微软雅黑"/>
              <a:cs typeface="+mn-cs"/>
            </a:endParaRPr>
          </a:p>
        </p:txBody>
      </p:sp>
      <p:sp>
        <p:nvSpPr>
          <p:cNvPr id="9" name="对话气泡: 椭圆形 8">
            <a:extLst>
              <a:ext uri="{FF2B5EF4-FFF2-40B4-BE49-F238E27FC236}">
                <a16:creationId xmlns:a16="http://schemas.microsoft.com/office/drawing/2014/main" id="{E792D777-CFC9-B5F0-3269-CAF178842937}"/>
              </a:ext>
            </a:extLst>
          </p:cNvPr>
          <p:cNvSpPr/>
          <p:nvPr/>
        </p:nvSpPr>
        <p:spPr>
          <a:xfrm>
            <a:off x="522887" y="1394899"/>
            <a:ext cx="2520950" cy="1008062"/>
          </a:xfrm>
          <a:prstGeom prst="wedgeEllipseCallout">
            <a:avLst>
              <a:gd name="adj1" fmla="val 48359"/>
              <a:gd name="adj2" fmla="val -52670"/>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合同当事人就保险合同的主要条款</a:t>
            </a:r>
            <a:r>
              <a:rPr kumimoji="0" lang="zh-CN" altLang="en-US" sz="1600" b="1" i="0" u="sng" strike="noStrike" kern="1200" cap="none" spc="0" normalizeH="0" baseline="0" noProof="0" dirty="0">
                <a:ln>
                  <a:noFill/>
                </a:ln>
                <a:solidFill>
                  <a:srgbClr val="000000"/>
                </a:solidFill>
                <a:effectLst/>
                <a:uLnTx/>
                <a:uFillTx/>
                <a:latin typeface="Arial"/>
                <a:ea typeface="微软雅黑"/>
                <a:cs typeface="+mn-cs"/>
              </a:rPr>
              <a:t>意思表示一致</a:t>
            </a:r>
          </a:p>
        </p:txBody>
      </p:sp>
      <p:sp>
        <p:nvSpPr>
          <p:cNvPr id="11" name="对话气泡: 椭圆形 10">
            <a:extLst>
              <a:ext uri="{FF2B5EF4-FFF2-40B4-BE49-F238E27FC236}">
                <a16:creationId xmlns:a16="http://schemas.microsoft.com/office/drawing/2014/main" id="{9CA1AA35-D3D9-CE77-2BE1-E17030426AA8}"/>
              </a:ext>
            </a:extLst>
          </p:cNvPr>
          <p:cNvSpPr/>
          <p:nvPr/>
        </p:nvSpPr>
        <p:spPr>
          <a:xfrm>
            <a:off x="8826467" y="1480154"/>
            <a:ext cx="2519363" cy="1008063"/>
          </a:xfrm>
          <a:prstGeom prst="wedgeEllipseCallout">
            <a:avLst>
              <a:gd name="adj1" fmla="val -44376"/>
              <a:gd name="adj2" fmla="val -57673"/>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合同条款对当事人双方已经</a:t>
            </a:r>
            <a:r>
              <a:rPr kumimoji="0" lang="zh-CN" altLang="en-US" sz="1600" b="1" i="0" u="sng" strike="noStrike" kern="1200" cap="none" spc="0" normalizeH="0" baseline="0" noProof="0" dirty="0">
                <a:ln>
                  <a:noFill/>
                </a:ln>
                <a:solidFill>
                  <a:srgbClr val="FF0000"/>
                </a:solidFill>
                <a:effectLst/>
                <a:uLnTx/>
                <a:uFillTx/>
                <a:latin typeface="Arial"/>
                <a:ea typeface="微软雅黑"/>
                <a:cs typeface="+mn-cs"/>
              </a:rPr>
              <a:t>发生法律上的效力</a:t>
            </a:r>
          </a:p>
        </p:txBody>
      </p:sp>
      <p:sp>
        <p:nvSpPr>
          <p:cNvPr id="12" name="矩形 11">
            <a:extLst>
              <a:ext uri="{FF2B5EF4-FFF2-40B4-BE49-F238E27FC236}">
                <a16:creationId xmlns:a16="http://schemas.microsoft.com/office/drawing/2014/main" id="{EF49D943-3930-7670-22DE-ABF7B6A7A2D8}"/>
              </a:ext>
            </a:extLst>
          </p:cNvPr>
          <p:cNvSpPr/>
          <p:nvPr/>
        </p:nvSpPr>
        <p:spPr>
          <a:xfrm>
            <a:off x="2937959" y="1984185"/>
            <a:ext cx="6550355" cy="150121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marL="0" marR="0" lvl="0" indent="0" algn="l" defTabSz="914400" rtl="0" eaLnBrk="1" fontAlgn="auto" latinLnBrk="0" hangingPunct="1">
              <a:lnSpc>
                <a:spcPct val="150000"/>
              </a:lnSpc>
              <a:spcBef>
                <a:spcPts val="0"/>
              </a:spcBef>
              <a:spcAft>
                <a:spcPts val="30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两种情形：</a:t>
            </a:r>
            <a:endPar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285750" marR="0" lvl="0" indent="-285750" algn="l" defTabSz="914400" rtl="0" eaLnBrk="1" fontAlgn="auto" latinLnBrk="0" hangingPunct="1">
              <a:lnSpc>
                <a:spcPct val="150000"/>
              </a:lnSpc>
              <a:spcBef>
                <a:spcPts val="0"/>
              </a:spcBef>
              <a:spcAft>
                <a:spcPts val="300"/>
              </a:spcAft>
              <a:buClrTx/>
              <a:buSzTx/>
              <a:buFont typeface="Wingdings" panose="05000000000000000000" pitchFamily="2" charset="2"/>
              <a:buChar char="ü"/>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合同一经成立即生效</a:t>
            </a:r>
            <a:endPar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285750" marR="0" lvl="0" indent="-285750" algn="l" defTabSz="914400" rtl="0" eaLnBrk="1" fontAlgn="auto" latinLnBrk="0" hangingPunct="1">
              <a:lnSpc>
                <a:spcPct val="150000"/>
              </a:lnSpc>
              <a:spcBef>
                <a:spcPts val="0"/>
              </a:spcBef>
              <a:spcAft>
                <a:spcPts val="300"/>
              </a:spcAft>
              <a:buClrTx/>
              <a:buSzTx/>
              <a:buFont typeface="Wingdings" panose="05000000000000000000" pitchFamily="2" charset="2"/>
              <a:buChar char="ü"/>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等到合同生效的附条件成立或附期限成立后才生效</a:t>
            </a:r>
            <a:endPar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16" name="矩形 15">
            <a:extLst>
              <a:ext uri="{FF2B5EF4-FFF2-40B4-BE49-F238E27FC236}">
                <a16:creationId xmlns:a16="http://schemas.microsoft.com/office/drawing/2014/main" id="{46708BF4-FE78-5D80-F9F7-5341D382514A}"/>
              </a:ext>
            </a:extLst>
          </p:cNvPr>
          <p:cNvSpPr/>
          <p:nvPr/>
        </p:nvSpPr>
        <p:spPr>
          <a:xfrm>
            <a:off x="2139616" y="3642068"/>
            <a:ext cx="3743325" cy="1722437"/>
          </a:xfrm>
          <a:prstGeom prst="rect">
            <a:avLst/>
          </a:prstGeom>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50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一般要件</a:t>
            </a:r>
            <a:endParaRPr kumimoji="0" lang="en-US" altLang="zh-CN" sz="20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a:p>
            <a:pPr marL="285750" marR="0" lvl="0" indent="-285750" algn="l" defTabSz="457200" rtl="0" eaLnBrk="0" fontAlgn="base" latinLnBrk="0" hangingPunct="0">
              <a:lnSpc>
                <a:spcPct val="100000"/>
              </a:lnSpc>
              <a:spcBef>
                <a:spcPct val="0"/>
              </a:spcBef>
              <a:spcAft>
                <a:spcPts val="500"/>
              </a:spcAft>
              <a:buClrTx/>
              <a:buSzTx/>
              <a:buFont typeface="Wingdings" panose="05000000000000000000" pitchFamily="2" charset="2"/>
              <a:buChar char="n"/>
              <a:tabLst/>
              <a:defRPr/>
            </a:pPr>
            <a:r>
              <a:rPr kumimoji="0" lang="zh-CN" altLang="en-US"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行为人具有相应的民事行为能力</a:t>
            </a:r>
            <a:endParaRPr kumimoji="0" lang="en-US" altLang="zh-CN"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endParaRPr>
          </a:p>
          <a:p>
            <a:pPr marL="285750" marR="0" lvl="0" indent="-285750" algn="l" defTabSz="457200" rtl="0" eaLnBrk="0" fontAlgn="base" latinLnBrk="0" hangingPunct="0">
              <a:lnSpc>
                <a:spcPct val="100000"/>
              </a:lnSpc>
              <a:spcBef>
                <a:spcPct val="0"/>
              </a:spcBef>
              <a:spcAft>
                <a:spcPts val="500"/>
              </a:spcAft>
              <a:buClrTx/>
              <a:buSzTx/>
              <a:buFont typeface="Wingdings" panose="05000000000000000000" pitchFamily="2" charset="2"/>
              <a:buChar char="n"/>
              <a:tabLst/>
              <a:defRPr/>
            </a:pPr>
            <a:r>
              <a:rPr kumimoji="0" lang="zh-CN" altLang="en-US"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意思表示真实（不存在胁迫、欺诈、乘人之危等情形）</a:t>
            </a:r>
            <a:endParaRPr kumimoji="0" lang="en-US" altLang="zh-CN"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endParaRPr>
          </a:p>
          <a:p>
            <a:pPr marL="285750" marR="0" lvl="0" indent="-285750" algn="l" defTabSz="457200" rtl="0" eaLnBrk="0" fontAlgn="base" latinLnBrk="0" hangingPunct="0">
              <a:lnSpc>
                <a:spcPct val="100000"/>
              </a:lnSpc>
              <a:spcBef>
                <a:spcPct val="0"/>
              </a:spcBef>
              <a:spcAft>
                <a:spcPts val="500"/>
              </a:spcAft>
              <a:buClrTx/>
              <a:buSzTx/>
              <a:buFont typeface="Wingdings" panose="05000000000000000000" pitchFamily="2" charset="2"/>
              <a:buChar char="n"/>
              <a:tabLst/>
              <a:defRPr/>
            </a:pPr>
            <a:r>
              <a:rPr kumimoji="0" lang="zh-CN" altLang="en-US"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不违反法律或者社会公共利益</a:t>
            </a:r>
            <a:endParaRPr kumimoji="0" lang="en-US" altLang="zh-CN"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17" name="矩形 16">
            <a:extLst>
              <a:ext uri="{FF2B5EF4-FFF2-40B4-BE49-F238E27FC236}">
                <a16:creationId xmlns:a16="http://schemas.microsoft.com/office/drawing/2014/main" id="{2EE915F7-7BAF-5141-271A-D85448892897}"/>
              </a:ext>
            </a:extLst>
          </p:cNvPr>
          <p:cNvSpPr/>
          <p:nvPr/>
        </p:nvSpPr>
        <p:spPr>
          <a:xfrm>
            <a:off x="6279816" y="3635718"/>
            <a:ext cx="4122738" cy="1724025"/>
          </a:xfrm>
          <a:prstGeom prst="rect">
            <a:avLst/>
          </a:prstGeom>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50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hlinkClick r:id="" action="ppaction://noaction">
                  <a:extLst>
                    <a:ext uri="{A12FA001-AC4F-418D-AE19-62706E023703}">
                      <ahyp:hlinkClr xmlns:ahyp="http://schemas.microsoft.com/office/drawing/2018/hyperlinkcolor" val="tx"/>
                    </a:ext>
                  </a:extLst>
                </a:hlinkClick>
              </a:rPr>
              <a:t>特殊要件</a:t>
            </a:r>
            <a:endParaRPr kumimoji="0" lang="en-US" altLang="zh-CN" sz="20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a:p>
            <a:pPr marL="0" marR="0" lvl="0" indent="0" algn="ctr" defTabSz="457200" rtl="0" eaLnBrk="0" fontAlgn="base" latinLnBrk="0" hangingPunct="0">
              <a:lnSpc>
                <a:spcPct val="100000"/>
              </a:lnSpc>
              <a:spcBef>
                <a:spcPct val="0"/>
              </a:spcBef>
              <a:spcAft>
                <a:spcPts val="500"/>
              </a:spcAft>
              <a:buClrTx/>
              <a:buSzTx/>
              <a:buFontTx/>
              <a:buNone/>
              <a:tabLst/>
              <a:defRPr/>
            </a:pPr>
            <a:endParaRPr kumimoji="0" lang="en-US" altLang="zh-CN" sz="20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a:p>
            <a:pPr marL="285750" marR="0" lvl="0" indent="-285750" algn="ctr" defTabSz="457200" rtl="0" eaLnBrk="0" fontAlgn="base" latinLnBrk="0" hangingPunct="0">
              <a:lnSpc>
                <a:spcPct val="100000"/>
              </a:lnSpc>
              <a:spcBef>
                <a:spcPct val="0"/>
              </a:spcBef>
              <a:spcAft>
                <a:spcPts val="500"/>
              </a:spcAft>
              <a:buClrTx/>
              <a:buSzTx/>
              <a:buFont typeface="Wingdings" panose="05000000000000000000" pitchFamily="2" charset="2"/>
              <a:buChar char="n"/>
              <a:tabLst/>
              <a:defRPr/>
            </a:pPr>
            <a:r>
              <a:rPr kumimoji="0" lang="zh-CN" altLang="en-US"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合同附条件生效（如：缴纳保费）</a:t>
            </a:r>
            <a:endParaRPr kumimoji="0" lang="en-US" altLang="zh-CN"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endParaRPr>
          </a:p>
          <a:p>
            <a:pPr marL="285750" marR="0" lvl="0" indent="-285750" algn="ctr" defTabSz="457200" rtl="0" eaLnBrk="0" fontAlgn="base" latinLnBrk="0" hangingPunct="0">
              <a:lnSpc>
                <a:spcPct val="100000"/>
              </a:lnSpc>
              <a:spcBef>
                <a:spcPct val="0"/>
              </a:spcBef>
              <a:spcAft>
                <a:spcPts val="500"/>
              </a:spcAft>
              <a:buClrTx/>
              <a:buSzTx/>
              <a:buFont typeface="Wingdings" panose="05000000000000000000" pitchFamily="2" charset="2"/>
              <a:buChar char="n"/>
              <a:tabLst/>
              <a:defRPr/>
            </a:pPr>
            <a:r>
              <a:rPr kumimoji="0" lang="zh-CN" altLang="en-US"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合同附期限生效（如：约定日期）</a:t>
            </a:r>
            <a:endParaRPr kumimoji="0" lang="en-US" altLang="zh-CN" sz="1800" b="0" i="0" u="none" strike="noStrike" kern="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18" name="矩形: 圆角 17">
            <a:extLst>
              <a:ext uri="{FF2B5EF4-FFF2-40B4-BE49-F238E27FC236}">
                <a16:creationId xmlns:a16="http://schemas.microsoft.com/office/drawing/2014/main" id="{0ADC7393-36EA-FF7F-B50B-CFFFD0E19C26}"/>
              </a:ext>
            </a:extLst>
          </p:cNvPr>
          <p:cNvSpPr>
            <a:spLocks noChangeArrowheads="1"/>
          </p:cNvSpPr>
          <p:nvPr/>
        </p:nvSpPr>
        <p:spPr bwMode="auto">
          <a:xfrm>
            <a:off x="1725278" y="5538477"/>
            <a:ext cx="9256665" cy="1090923"/>
          </a:xfrm>
          <a:prstGeom prst="roundRect">
            <a:avLst>
              <a:gd name="adj" fmla="val 16667"/>
            </a:avLst>
          </a:prstGeom>
          <a:solidFill>
            <a:sysClr val="window" lastClr="FFFFFF"/>
          </a:solidFill>
          <a:ln w="12700" cap="flat" cmpd="sng" algn="ctr">
            <a:solidFill>
              <a:srgbClr val="6892A0"/>
            </a:solidFill>
            <a:prstDash val="solid"/>
            <a:miter lim="800000"/>
            <a:headEnd/>
            <a:tailEnd/>
          </a:ln>
          <a:effectLst/>
        </p:spPr>
        <p:txBody>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ts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a:t>
            </a:r>
            <a:r>
              <a:rPr kumimoji="0" lang="zh-CN" altLang="en-US"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保险法</a:t>
            </a:r>
            <a:r>
              <a:rPr kumimoji="0" lang="en-US" altLang="zh-CN"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a:t>
            </a:r>
            <a:r>
              <a:rPr kumimoji="0" lang="zh-CN" altLang="en-US"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第</a:t>
            </a:r>
            <a:r>
              <a:rPr kumimoji="0" lang="en-US" altLang="zh-CN"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13</a:t>
            </a:r>
            <a:r>
              <a:rPr kumimoji="0" lang="zh-CN" altLang="en-US" sz="1800" b="0" i="0" u="none" strike="noStrike" kern="0" cap="none" spc="0" normalizeH="0" baseline="0" noProof="0" dirty="0">
                <a:ln>
                  <a:noFill/>
                </a:ln>
                <a:solidFill>
                  <a:srgbClr val="333333"/>
                </a:solidFill>
                <a:effectLst/>
                <a:uLnTx/>
                <a:uFillTx/>
                <a:latin typeface="Arial" panose="020B0604020202020204" pitchFamily="34" charset="0"/>
                <a:ea typeface="华文中宋" panose="02010600040101010101" pitchFamily="2" charset="-122"/>
                <a:cs typeface="+mn-cs"/>
              </a:rPr>
              <a:t>条：投保人提出保险要求，经保险人同意承保，保险合同成立。保险人应当及时向投保人签发保险单或者其他保险凭证。依法成立的保险合同，自成立时生效。投保人和保险人可以对合同的效力约定附条件或者附期限。</a:t>
            </a:r>
          </a:p>
        </p:txBody>
      </p:sp>
    </p:spTree>
    <p:custDataLst>
      <p:tags r:id="rId1"/>
    </p:custDataLst>
    <p:extLst>
      <p:ext uri="{BB962C8B-B14F-4D97-AF65-F5344CB8AC3E}">
        <p14:creationId xmlns:p14="http://schemas.microsoft.com/office/powerpoint/2010/main" val="4784222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par>
                                <p:cTn id="11" presetID="2" presetClass="entr" presetSubtype="8" decel="10000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750" fill="hold"/>
                                        <p:tgtEl>
                                          <p:spTgt spid="52"/>
                                        </p:tgtEl>
                                        <p:attrNameLst>
                                          <p:attrName>ppt_x</p:attrName>
                                        </p:attrNameLst>
                                      </p:cBhvr>
                                      <p:tavLst>
                                        <p:tav tm="0">
                                          <p:val>
                                            <p:strVal val="0-#ppt_w/2"/>
                                          </p:val>
                                        </p:tav>
                                        <p:tav tm="100000">
                                          <p:val>
                                            <p:strVal val="#ppt_x"/>
                                          </p:val>
                                        </p:tav>
                                      </p:tavLst>
                                    </p:anim>
                                    <p:anim calcmode="lin" valueType="num">
                                      <p:cBhvr additive="base">
                                        <p:cTn id="14" dur="750" fill="hold"/>
                                        <p:tgtEl>
                                          <p:spTgt spid="52"/>
                                        </p:tgtEl>
                                        <p:attrNameLst>
                                          <p:attrName>ppt_y</p:attrName>
                                        </p:attrNameLst>
                                      </p:cBhvr>
                                      <p:tavLst>
                                        <p:tav tm="0">
                                          <p:val>
                                            <p:strVal val="#ppt_y"/>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750"/>
                                        <p:tgtEl>
                                          <p:spTgt spid="53"/>
                                        </p:tgtEl>
                                      </p:cBhvr>
                                    </p:animEffect>
                                    <p:anim calcmode="lin" valueType="num">
                                      <p:cBhvr>
                                        <p:cTn id="18" dur="750" fill="hold"/>
                                        <p:tgtEl>
                                          <p:spTgt spid="53"/>
                                        </p:tgtEl>
                                        <p:attrNameLst>
                                          <p:attrName>ppt_x</p:attrName>
                                        </p:attrNameLst>
                                      </p:cBhvr>
                                      <p:tavLst>
                                        <p:tav tm="0">
                                          <p:val>
                                            <p:strVal val="#ppt_x"/>
                                          </p:val>
                                        </p:tav>
                                        <p:tav tm="100000">
                                          <p:val>
                                            <p:strVal val="#ppt_x"/>
                                          </p:val>
                                        </p:tav>
                                      </p:tavLst>
                                    </p:anim>
                                    <p:anim calcmode="lin" valueType="num">
                                      <p:cBhvr>
                                        <p:cTn id="19" dur="75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750"/>
                                        <p:tgtEl>
                                          <p:spTgt spid="54"/>
                                        </p:tgtEl>
                                      </p:cBhvr>
                                    </p:animEffect>
                                    <p:anim calcmode="lin" valueType="num">
                                      <p:cBhvr>
                                        <p:cTn id="23" dur="750" fill="hold"/>
                                        <p:tgtEl>
                                          <p:spTgt spid="54"/>
                                        </p:tgtEl>
                                        <p:attrNameLst>
                                          <p:attrName>ppt_x</p:attrName>
                                        </p:attrNameLst>
                                      </p:cBhvr>
                                      <p:tavLst>
                                        <p:tav tm="0">
                                          <p:val>
                                            <p:strVal val="#ppt_x"/>
                                          </p:val>
                                        </p:tav>
                                        <p:tav tm="100000">
                                          <p:val>
                                            <p:strVal val="#ppt_x"/>
                                          </p:val>
                                        </p:tav>
                                      </p:tavLst>
                                    </p:anim>
                                    <p:anim calcmode="lin" valueType="num">
                                      <p:cBhvr>
                                        <p:cTn id="24"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circle(in)">
                                      <p:cBhvr>
                                        <p:cTn id="6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5" grpId="0"/>
      <p:bldP spid="9" grpId="0" animBg="1"/>
      <p:bldP spid="9" grpId="1" animBg="1"/>
      <p:bldP spid="11" grpId="0" animBg="1"/>
      <p:bldP spid="11" grpId="1" animBg="1"/>
      <p:bldP spid="12" grpId="0" animBg="1"/>
      <p:bldP spid="16" grpId="0" animBg="1"/>
      <p:bldP spid="17" grpId="0" animBg="1"/>
      <p:bldP spid="1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833E420D-B680-37F4-8E0A-AF7B12995C32}"/>
              </a:ext>
            </a:extLst>
          </p:cNvPr>
          <p:cNvSpPr>
            <a:spLocks noGrp="1" noChangeArrowheads="1"/>
          </p:cNvSpPr>
          <p:nvPr>
            <p:ph type="title" idx="4294967295"/>
          </p:nvPr>
        </p:nvSpPr>
        <p:spPr>
          <a:xfrm>
            <a:off x="2279650" y="404814"/>
            <a:ext cx="7848600" cy="6192837"/>
          </a:xfrm>
        </p:spPr>
        <p:txBody>
          <a:bodyPr>
            <a:noAutofit/>
          </a:bodyPr>
          <a:lstStyle/>
          <a:p>
            <a:pPr eaLnBrk="1" fontAlgn="auto" hangingPunct="1">
              <a:lnSpc>
                <a:spcPct val="120000"/>
              </a:lnSpc>
              <a:spcAft>
                <a:spcPts val="3000"/>
              </a:spcAft>
              <a:defRPr/>
            </a:pPr>
            <a:r>
              <a:rPr lang="en-US" altLang="zh-CN" sz="2400" b="1" dirty="0">
                <a:latin typeface="+mn-ea"/>
                <a:ea typeface="+mn-ea"/>
              </a:rPr>
              <a:t>【</a:t>
            </a:r>
            <a:r>
              <a:rPr lang="zh-CN" altLang="en-US" sz="2400" b="1" dirty="0">
                <a:latin typeface="+mn-ea"/>
                <a:ea typeface="+mn-ea"/>
              </a:rPr>
              <a:t>案例</a:t>
            </a:r>
            <a:r>
              <a:rPr lang="en-US" altLang="zh-CN" sz="2400" b="1" dirty="0">
                <a:latin typeface="+mn-ea"/>
                <a:ea typeface="+mn-ea"/>
              </a:rPr>
              <a:t>】</a:t>
            </a:r>
            <a:r>
              <a:rPr lang="zh-CN" altLang="en-US" sz="2400" b="1" dirty="0">
                <a:latin typeface="+mn-ea"/>
                <a:ea typeface="+mn-ea"/>
              </a:rPr>
              <a:t>合同何时生效</a:t>
            </a:r>
            <a:br>
              <a:rPr lang="en-US" altLang="zh-CN" sz="2000" b="1" dirty="0">
                <a:latin typeface="+mn-ea"/>
                <a:ea typeface="+mn-ea"/>
              </a:rPr>
            </a:br>
            <a:r>
              <a:rPr lang="zh-CN" altLang="en-US" sz="2000" b="1" dirty="0">
                <a:latin typeface="+mn-ea"/>
                <a:ea typeface="+mn-ea"/>
              </a:rPr>
              <a:t>　　</a:t>
            </a:r>
            <a:br>
              <a:rPr lang="en-US" altLang="zh-CN" sz="2000" b="1" dirty="0">
                <a:latin typeface="+mn-ea"/>
                <a:ea typeface="+mn-ea"/>
              </a:rPr>
            </a:br>
            <a:r>
              <a:rPr lang="zh-CN" altLang="en-US" sz="2000" b="1" dirty="0">
                <a:latin typeface="+mn-ea"/>
                <a:ea typeface="+mn-ea"/>
              </a:rPr>
              <a:t>　　</a:t>
            </a:r>
            <a:r>
              <a:rPr lang="en-US" altLang="zh-CN" sz="2000" dirty="0">
                <a:latin typeface="+mn-ea"/>
                <a:ea typeface="+mn-ea"/>
              </a:rPr>
              <a:t>2018</a:t>
            </a:r>
            <a:r>
              <a:rPr lang="zh-CN" altLang="en-US" sz="2000" dirty="0">
                <a:latin typeface="+mn-ea"/>
                <a:ea typeface="+mn-ea"/>
              </a:rPr>
              <a:t>年</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9</a:t>
            </a:r>
            <a:r>
              <a:rPr lang="zh-CN" altLang="en-US" sz="2000" dirty="0">
                <a:latin typeface="+mn-ea"/>
                <a:ea typeface="+mn-ea"/>
              </a:rPr>
              <a:t>日，某化工厂与保险公司商谈签订财产保险合同。化工厂于当日下午填写了投保申请书，保险期限为自</a:t>
            </a:r>
            <a:r>
              <a:rPr lang="en-US" altLang="zh-CN" sz="2000" dirty="0">
                <a:latin typeface="+mn-ea"/>
                <a:ea typeface="+mn-ea"/>
              </a:rPr>
              <a:t>2018</a:t>
            </a:r>
            <a:r>
              <a:rPr lang="zh-CN" altLang="en-US" sz="2000" dirty="0">
                <a:latin typeface="+mn-ea"/>
                <a:ea typeface="+mn-ea"/>
              </a:rPr>
              <a:t>年</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9</a:t>
            </a:r>
            <a:r>
              <a:rPr lang="zh-CN" altLang="en-US" sz="2000" dirty="0">
                <a:latin typeface="+mn-ea"/>
                <a:ea typeface="+mn-ea"/>
              </a:rPr>
              <a:t>日中午</a:t>
            </a:r>
            <a:r>
              <a:rPr lang="en-US" altLang="zh-CN" sz="2000" dirty="0">
                <a:latin typeface="+mn-ea"/>
                <a:ea typeface="+mn-ea"/>
              </a:rPr>
              <a:t>12</a:t>
            </a:r>
            <a:r>
              <a:rPr lang="zh-CN" altLang="en-US" sz="2000" dirty="0">
                <a:latin typeface="+mn-ea"/>
                <a:ea typeface="+mn-ea"/>
              </a:rPr>
              <a:t>时至</a:t>
            </a:r>
            <a:r>
              <a:rPr lang="en-US" altLang="zh-CN" sz="2000" dirty="0">
                <a:latin typeface="+mn-ea"/>
                <a:ea typeface="+mn-ea"/>
              </a:rPr>
              <a:t>2019</a:t>
            </a:r>
            <a:r>
              <a:rPr lang="zh-CN" altLang="en-US" sz="2000" dirty="0">
                <a:latin typeface="+mn-ea"/>
                <a:ea typeface="+mn-ea"/>
              </a:rPr>
              <a:t>年</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8</a:t>
            </a:r>
            <a:r>
              <a:rPr lang="zh-CN" altLang="en-US" sz="2000" dirty="0">
                <a:latin typeface="+mn-ea"/>
                <a:ea typeface="+mn-ea"/>
              </a:rPr>
              <a:t>日中午</a:t>
            </a:r>
            <a:r>
              <a:rPr lang="en-US" altLang="zh-CN" sz="2000" dirty="0">
                <a:latin typeface="+mn-ea"/>
                <a:ea typeface="+mn-ea"/>
              </a:rPr>
              <a:t>12</a:t>
            </a:r>
            <a:r>
              <a:rPr lang="zh-CN" altLang="en-US" sz="2000" dirty="0">
                <a:latin typeface="+mn-ea"/>
                <a:ea typeface="+mn-ea"/>
              </a:rPr>
              <a:t>时止</a:t>
            </a:r>
            <a:r>
              <a:rPr lang="en-US" altLang="zh-CN" sz="2000" dirty="0">
                <a:latin typeface="+mn-ea"/>
                <a:ea typeface="+mn-ea"/>
              </a:rPr>
              <a:t>(</a:t>
            </a:r>
            <a:r>
              <a:rPr lang="zh-CN" altLang="en-US" sz="2000" dirty="0">
                <a:latin typeface="+mn-ea"/>
                <a:ea typeface="+mn-ea"/>
              </a:rPr>
              <a:t>按投保单格式填写</a:t>
            </a:r>
            <a:r>
              <a:rPr lang="en-US" altLang="zh-CN" sz="2000" dirty="0">
                <a:latin typeface="+mn-ea"/>
                <a:ea typeface="+mn-ea"/>
              </a:rPr>
              <a:t>)</a:t>
            </a:r>
            <a:r>
              <a:rPr lang="zh-CN" altLang="en-US" sz="2000" dirty="0">
                <a:latin typeface="+mn-ea"/>
                <a:ea typeface="+mn-ea"/>
              </a:rPr>
              <a:t>，投保申请书中关于建筑情形及周围情况、是否有警报系统或安全保卫系统、费率、保险费等栏均未填写。化工厂在投保申请书上盖章。当天下午</a:t>
            </a:r>
            <a:r>
              <a:rPr lang="en-US" altLang="zh-CN" sz="2000" dirty="0">
                <a:latin typeface="+mn-ea"/>
                <a:ea typeface="+mn-ea"/>
              </a:rPr>
              <a:t>5</a:t>
            </a:r>
            <a:r>
              <a:rPr lang="zh-CN" altLang="en-US" sz="2000" dirty="0">
                <a:latin typeface="+mn-ea"/>
                <a:ea typeface="+mn-ea"/>
              </a:rPr>
              <a:t>时，由于堤坝被洪水冲开，厂房受淹达三天之久，损失</a:t>
            </a:r>
            <a:r>
              <a:rPr lang="en-US" altLang="zh-CN" sz="2000" dirty="0">
                <a:latin typeface="+mn-ea"/>
                <a:ea typeface="+mn-ea"/>
              </a:rPr>
              <a:t>250</a:t>
            </a:r>
            <a:r>
              <a:rPr lang="zh-CN" altLang="en-US" sz="2000" dirty="0">
                <a:latin typeface="+mn-ea"/>
                <a:ea typeface="+mn-ea"/>
              </a:rPr>
              <a:t>多万元。</a:t>
            </a:r>
            <a:br>
              <a:rPr lang="en-US" altLang="zh-CN" sz="2000" dirty="0">
                <a:latin typeface="+mn-ea"/>
                <a:ea typeface="+mn-ea"/>
              </a:rPr>
            </a:br>
            <a:r>
              <a:rPr lang="zh-CN" altLang="en-US" sz="2000" dirty="0">
                <a:latin typeface="+mn-ea"/>
                <a:ea typeface="+mn-ea"/>
              </a:rPr>
              <a:t>　　</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10</a:t>
            </a:r>
            <a:r>
              <a:rPr lang="zh-CN" altLang="en-US" sz="2000" dirty="0">
                <a:latin typeface="+mn-ea"/>
                <a:ea typeface="+mn-ea"/>
              </a:rPr>
              <a:t>日，保险公司将其签发的财产综合保险单送至化工厂，保单约定保险期限为</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10</a:t>
            </a:r>
            <a:r>
              <a:rPr lang="zh-CN" altLang="en-US" sz="2000" dirty="0">
                <a:latin typeface="+mn-ea"/>
                <a:ea typeface="+mn-ea"/>
              </a:rPr>
              <a:t>日零时至第二年</a:t>
            </a:r>
            <a:r>
              <a:rPr lang="en-US" altLang="zh-CN" sz="2000" dirty="0">
                <a:latin typeface="+mn-ea"/>
                <a:ea typeface="+mn-ea"/>
              </a:rPr>
              <a:t>7</a:t>
            </a:r>
            <a:r>
              <a:rPr lang="zh-CN" altLang="en-US" sz="2000" dirty="0">
                <a:latin typeface="+mn-ea"/>
                <a:ea typeface="+mn-ea"/>
              </a:rPr>
              <a:t>月</a:t>
            </a:r>
            <a:r>
              <a:rPr lang="en-US" altLang="zh-CN" sz="2000" dirty="0">
                <a:latin typeface="+mn-ea"/>
                <a:ea typeface="+mn-ea"/>
              </a:rPr>
              <a:t>9</a:t>
            </a:r>
            <a:r>
              <a:rPr lang="zh-CN" altLang="en-US" sz="2000" dirty="0">
                <a:latin typeface="+mn-ea"/>
                <a:ea typeface="+mn-ea"/>
              </a:rPr>
              <a:t>日</a:t>
            </a:r>
            <a:r>
              <a:rPr lang="en-US" altLang="zh-CN" sz="2000" dirty="0">
                <a:latin typeface="+mn-ea"/>
                <a:ea typeface="+mn-ea"/>
              </a:rPr>
              <a:t>24</a:t>
            </a:r>
            <a:r>
              <a:rPr lang="zh-CN" altLang="en-US" sz="2000" dirty="0">
                <a:latin typeface="+mn-ea"/>
                <a:ea typeface="+mn-ea"/>
              </a:rPr>
              <a:t>时止，保险单还对责任范围、责任免除、被保险人义务等其他事项做了规定。化工厂随后将保险费交至保险公司。</a:t>
            </a:r>
            <a:br>
              <a:rPr lang="en-US" altLang="zh-CN" sz="2000" dirty="0">
                <a:latin typeface="+mn-ea"/>
                <a:ea typeface="+mn-ea"/>
              </a:rPr>
            </a:br>
            <a:r>
              <a:rPr lang="zh-CN" altLang="en-US" sz="2000" dirty="0">
                <a:latin typeface="+mn-ea"/>
                <a:ea typeface="+mn-ea"/>
              </a:rPr>
              <a:t>　　事故发生后，化工厂要求保险公司查勘定损并提出索赔，保险公司以承保财产被水淹事故发生在保险单约定期限之外，不属于承保责任范围为由拒绝查勘定损和索赔。为此，化工厂以保险公司擅自修改事先约定的保险期限及损失扩大为由向当地法院提起诉讼。</a:t>
            </a:r>
          </a:p>
        </p:txBody>
      </p:sp>
    </p:spTree>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73735007-436E-BD56-6AFB-AF955DA006C4}"/>
              </a:ext>
            </a:extLst>
          </p:cNvPr>
          <p:cNvSpPr>
            <a:spLocks noGrp="1" noChangeArrowheads="1"/>
          </p:cNvSpPr>
          <p:nvPr>
            <p:ph type="title" idx="4294967295"/>
          </p:nvPr>
        </p:nvSpPr>
        <p:spPr>
          <a:xfrm>
            <a:off x="1676384" y="665163"/>
            <a:ext cx="9358559" cy="6192837"/>
          </a:xfrm>
        </p:spPr>
        <p:txBody>
          <a:bodyPr>
            <a:noAutofit/>
          </a:bodyPr>
          <a:lstStyle/>
          <a:p>
            <a:pPr eaLnBrk="1" fontAlgn="auto" hangingPunct="1">
              <a:lnSpc>
                <a:spcPct val="150000"/>
              </a:lnSpc>
              <a:spcAft>
                <a:spcPts val="3000"/>
              </a:spcAft>
              <a:defRPr/>
            </a:pPr>
            <a:r>
              <a:rPr lang="zh-CN" altLang="en-US" sz="2400" b="1" dirty="0">
                <a:solidFill>
                  <a:srgbClr val="0070C0"/>
                </a:solidFill>
                <a:latin typeface="+mn-ea"/>
                <a:ea typeface="+mn-ea"/>
              </a:rPr>
              <a:t>评析：　　</a:t>
            </a:r>
            <a:br>
              <a:rPr lang="en-US" altLang="zh-CN" sz="2400" b="1" dirty="0">
                <a:solidFill>
                  <a:srgbClr val="0070C0"/>
                </a:solidFill>
                <a:latin typeface="+mn-ea"/>
                <a:ea typeface="+mn-ea"/>
              </a:rPr>
            </a:br>
            <a:r>
              <a:rPr lang="zh-CN" altLang="en-US" sz="2400" b="1" dirty="0">
                <a:solidFill>
                  <a:srgbClr val="0070C0"/>
                </a:solidFill>
                <a:latin typeface="+mn-ea"/>
                <a:ea typeface="+mn-ea"/>
              </a:rPr>
              <a:t>　　</a:t>
            </a:r>
            <a:r>
              <a:rPr lang="zh-CN" altLang="en-US" sz="2000" dirty="0">
                <a:solidFill>
                  <a:srgbClr val="0070C0"/>
                </a:solidFill>
                <a:latin typeface="+mn-ea"/>
                <a:ea typeface="+mn-ea"/>
              </a:rPr>
              <a:t>本案问题的焦点在于保险合同订立过程中的承诺有不同认识。投保人认为业务员收取投保单为保险公司的承诺，保险公司则认为保险公司的签发才是承诺。双方的理解都不正确。</a:t>
            </a:r>
            <a:br>
              <a:rPr lang="en-US" altLang="zh-CN" sz="2000" dirty="0">
                <a:solidFill>
                  <a:srgbClr val="0070C0"/>
                </a:solidFill>
                <a:latin typeface="+mn-ea"/>
                <a:ea typeface="+mn-ea"/>
              </a:rPr>
            </a:br>
            <a:r>
              <a:rPr lang="zh-CN" altLang="en-US" sz="2000" dirty="0">
                <a:solidFill>
                  <a:srgbClr val="0070C0"/>
                </a:solidFill>
                <a:latin typeface="+mn-ea"/>
                <a:ea typeface="+mn-ea"/>
              </a:rPr>
              <a:t>　　投保人认为业务员收下投保单即为承诺，但投保人未能提供足够证据证明业务员对其投保单予以全部认可，而事实是</a:t>
            </a:r>
            <a:r>
              <a:rPr lang="zh-CN" altLang="en-US" sz="2000" dirty="0">
                <a:solidFill>
                  <a:srgbClr val="C00000"/>
                </a:solidFill>
                <a:latin typeface="+mn-ea"/>
                <a:ea typeface="+mn-ea"/>
              </a:rPr>
              <a:t>保险公司没有同意投保单提出的保险期限，所以不能视为承诺</a:t>
            </a:r>
            <a:r>
              <a:rPr lang="zh-CN" altLang="en-US" sz="2000" dirty="0">
                <a:solidFill>
                  <a:srgbClr val="0070C0"/>
                </a:solidFill>
                <a:latin typeface="+mn-ea"/>
                <a:ea typeface="+mn-ea"/>
              </a:rPr>
              <a:t>。</a:t>
            </a:r>
            <a:br>
              <a:rPr lang="en-US" altLang="zh-CN" sz="2000" dirty="0">
                <a:solidFill>
                  <a:srgbClr val="0070C0"/>
                </a:solidFill>
                <a:latin typeface="+mn-ea"/>
                <a:ea typeface="+mn-ea"/>
              </a:rPr>
            </a:br>
            <a:r>
              <a:rPr lang="zh-CN" altLang="en-US" sz="2000" dirty="0">
                <a:solidFill>
                  <a:srgbClr val="0070C0"/>
                </a:solidFill>
                <a:latin typeface="+mn-ea"/>
                <a:ea typeface="+mn-ea"/>
              </a:rPr>
              <a:t>　　保险人认为签发保单是承诺，但保险人对要约内容做实质性变更，</a:t>
            </a:r>
            <a:r>
              <a:rPr lang="zh-CN" altLang="en-US" sz="2000" dirty="0">
                <a:solidFill>
                  <a:srgbClr val="C00000"/>
                </a:solidFill>
                <a:latin typeface="+mn-ea"/>
                <a:ea typeface="+mn-ea"/>
              </a:rPr>
              <a:t>保险单与投保单的内容不一致时，视为新要约</a:t>
            </a:r>
            <a:r>
              <a:rPr lang="zh-CN" altLang="en-US" sz="2000" dirty="0">
                <a:solidFill>
                  <a:srgbClr val="0070C0"/>
                </a:solidFill>
                <a:latin typeface="+mn-ea"/>
                <a:ea typeface="+mn-ea"/>
              </a:rPr>
              <a:t>。化工厂收下了保险单，并缴纳保费，视为对新要约的承诺。保险单就成为约束双方的保险合同。</a:t>
            </a:r>
          </a:p>
        </p:txBody>
      </p:sp>
    </p:spTree>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保险合同的履行</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3" name="文本框 2">
            <a:extLst>
              <a:ext uri="{FF2B5EF4-FFF2-40B4-BE49-F238E27FC236}">
                <a16:creationId xmlns:a16="http://schemas.microsoft.com/office/drawing/2014/main" id="{6996A461-7A8A-69BD-58FB-DB850F053EE4}"/>
              </a:ext>
            </a:extLst>
          </p:cNvPr>
          <p:cNvSpPr txBox="1"/>
          <p:nvPr/>
        </p:nvSpPr>
        <p:spPr>
          <a:xfrm>
            <a:off x="717747" y="1213267"/>
            <a:ext cx="10539137"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保险合同的履行是指双方当事人依法全面履行合同约定的权利义务的过程。</a:t>
            </a:r>
          </a:p>
        </p:txBody>
      </p:sp>
      <p:graphicFrame>
        <p:nvGraphicFramePr>
          <p:cNvPr id="4" name="表格 2">
            <a:extLst>
              <a:ext uri="{FF2B5EF4-FFF2-40B4-BE49-F238E27FC236}">
                <a16:creationId xmlns:a16="http://schemas.microsoft.com/office/drawing/2014/main" id="{3C961EA8-2A35-5B14-97D0-73046B622ADF}"/>
              </a:ext>
            </a:extLst>
          </p:cNvPr>
          <p:cNvGraphicFramePr>
            <a:graphicFrameLocks noGrp="1"/>
          </p:cNvGraphicFramePr>
          <p:nvPr/>
        </p:nvGraphicFramePr>
        <p:xfrm>
          <a:off x="2083478" y="2953539"/>
          <a:ext cx="7658101" cy="2691194"/>
        </p:xfrm>
        <a:graphic>
          <a:graphicData uri="http://schemas.openxmlformats.org/drawingml/2006/table">
            <a:tbl>
              <a:tblPr firstRow="1" bandRow="1">
                <a:tableStyleId>{93296810-A885-4BE3-A3E7-6D5BEEA58F35}</a:tableStyleId>
              </a:tblPr>
              <a:tblGrid>
                <a:gridCol w="1151921">
                  <a:extLst>
                    <a:ext uri="{9D8B030D-6E8A-4147-A177-3AD203B41FA5}">
                      <a16:colId xmlns:a16="http://schemas.microsoft.com/office/drawing/2014/main" val="20000"/>
                    </a:ext>
                  </a:extLst>
                </a:gridCol>
                <a:gridCol w="2735812">
                  <a:extLst>
                    <a:ext uri="{9D8B030D-6E8A-4147-A177-3AD203B41FA5}">
                      <a16:colId xmlns:a16="http://schemas.microsoft.com/office/drawing/2014/main" val="20001"/>
                    </a:ext>
                  </a:extLst>
                </a:gridCol>
                <a:gridCol w="3770368">
                  <a:extLst>
                    <a:ext uri="{9D8B030D-6E8A-4147-A177-3AD203B41FA5}">
                      <a16:colId xmlns:a16="http://schemas.microsoft.com/office/drawing/2014/main" val="20002"/>
                    </a:ext>
                  </a:extLst>
                </a:gridCol>
              </a:tblGrid>
              <a:tr h="511972">
                <a:tc>
                  <a:txBody>
                    <a:bodyPr/>
                    <a:lstStyle/>
                    <a:p>
                      <a:pPr algn="ctr">
                        <a:spcAft>
                          <a:spcPts val="500"/>
                        </a:spcAft>
                      </a:pPr>
                      <a:r>
                        <a:rPr lang="zh-CN" altLang="en-US" sz="1600" dirty="0"/>
                        <a:t>当事人</a:t>
                      </a:r>
                    </a:p>
                  </a:txBody>
                  <a:tcPr marL="91424" marR="91424" marT="45671" marB="45671" anchor="ctr"/>
                </a:tc>
                <a:tc>
                  <a:txBody>
                    <a:bodyPr/>
                    <a:lstStyle/>
                    <a:p>
                      <a:pPr algn="ctr">
                        <a:spcAft>
                          <a:spcPts val="500"/>
                        </a:spcAft>
                      </a:pPr>
                      <a:r>
                        <a:rPr lang="zh-CN" altLang="en-US" sz="1800" dirty="0"/>
                        <a:t>投保时主要义务</a:t>
                      </a:r>
                    </a:p>
                  </a:txBody>
                  <a:tcPr marL="91424" marR="91424" marT="45671" marB="45671" anchor="ctr"/>
                </a:tc>
                <a:tc>
                  <a:txBody>
                    <a:bodyPr/>
                    <a:lstStyle/>
                    <a:p>
                      <a:pPr algn="ctr">
                        <a:spcAft>
                          <a:spcPts val="500"/>
                        </a:spcAft>
                      </a:pPr>
                      <a:r>
                        <a:rPr lang="zh-CN" altLang="en-US" sz="1800" dirty="0"/>
                        <a:t>投保后主要义务</a:t>
                      </a:r>
                    </a:p>
                  </a:txBody>
                  <a:tcPr marL="91424" marR="91424" marT="45671" marB="45671" anchor="ctr"/>
                </a:tc>
                <a:extLst>
                  <a:ext uri="{0D108BD9-81ED-4DB2-BD59-A6C34878D82A}">
                    <a16:rowId xmlns:a16="http://schemas.microsoft.com/office/drawing/2014/main" val="10000"/>
                  </a:ext>
                </a:extLst>
              </a:tr>
              <a:tr h="2178841">
                <a:tc>
                  <a:txBody>
                    <a:bodyPr/>
                    <a:lstStyle/>
                    <a:p>
                      <a:pPr algn="ctr">
                        <a:spcAft>
                          <a:spcPts val="500"/>
                        </a:spcAft>
                      </a:pPr>
                      <a:r>
                        <a:rPr lang="zh-CN" altLang="en-US" sz="1600" dirty="0"/>
                        <a:t>投保人</a:t>
                      </a:r>
                    </a:p>
                  </a:txBody>
                  <a:tcPr marL="91424" marR="91424" marT="45671" marB="45671" anchor="ctr"/>
                </a:tc>
                <a:tc>
                  <a:txBody>
                    <a:bodyPr/>
                    <a:lstStyle/>
                    <a:p>
                      <a:pPr algn="l">
                        <a:spcAft>
                          <a:spcPts val="500"/>
                        </a:spcAft>
                      </a:pPr>
                      <a:r>
                        <a:rPr lang="zh-CN" altLang="en-US" sz="1600" dirty="0"/>
                        <a:t>如实告知义务</a:t>
                      </a:r>
                      <a:endParaRPr lang="en-US" altLang="zh-CN" sz="1600" dirty="0"/>
                    </a:p>
                    <a:p>
                      <a:pPr algn="l">
                        <a:spcAft>
                          <a:spcPts val="500"/>
                        </a:spcAft>
                      </a:pPr>
                      <a:r>
                        <a:rPr lang="zh-CN" altLang="en-US" sz="1600" dirty="0"/>
                        <a:t>（询问告知）</a:t>
                      </a:r>
                    </a:p>
                  </a:txBody>
                  <a:tcPr marL="91424" marR="91424" marT="45671" marB="45671" anchor="ctr"/>
                </a:tc>
                <a:tc>
                  <a:txBody>
                    <a:bodyPr/>
                    <a:lstStyle/>
                    <a:p>
                      <a:pPr marL="285750" indent="-285750" algn="l">
                        <a:spcAft>
                          <a:spcPts val="500"/>
                        </a:spcAft>
                        <a:buFont typeface="Wingdings" panose="05000000000000000000" pitchFamily="2" charset="2"/>
                        <a:buChar char="n"/>
                      </a:pPr>
                      <a:r>
                        <a:rPr lang="zh-CN" altLang="en-US" sz="1600" dirty="0"/>
                        <a:t>缴纳保险费义务</a:t>
                      </a:r>
                      <a:endParaRPr lang="en-US" altLang="zh-CN" sz="1600" dirty="0"/>
                    </a:p>
                    <a:p>
                      <a:pPr marL="285750" indent="-285750" algn="l">
                        <a:spcAft>
                          <a:spcPts val="500"/>
                        </a:spcAft>
                        <a:buFont typeface="Wingdings" panose="05000000000000000000" pitchFamily="2" charset="2"/>
                        <a:buChar char="n"/>
                      </a:pPr>
                      <a:r>
                        <a:rPr lang="zh-CN" altLang="en-US" sz="1600" dirty="0"/>
                        <a:t>防灾防损义务</a:t>
                      </a:r>
                      <a:endParaRPr lang="en-US" altLang="zh-CN" sz="1600" dirty="0"/>
                    </a:p>
                    <a:p>
                      <a:pPr marL="285750" indent="-285750" algn="l">
                        <a:spcAft>
                          <a:spcPts val="500"/>
                        </a:spcAft>
                        <a:buFont typeface="Wingdings" panose="05000000000000000000" pitchFamily="2" charset="2"/>
                        <a:buChar char="n"/>
                      </a:pPr>
                      <a:r>
                        <a:rPr lang="zh-CN" altLang="en-US" sz="1600" dirty="0"/>
                        <a:t>危险增加通知义务</a:t>
                      </a:r>
                      <a:endParaRPr lang="en-US" altLang="zh-CN" sz="1600" dirty="0"/>
                    </a:p>
                    <a:p>
                      <a:pPr marL="285750" indent="-285750" algn="l">
                        <a:spcAft>
                          <a:spcPts val="500"/>
                        </a:spcAft>
                        <a:buFont typeface="Wingdings" panose="05000000000000000000" pitchFamily="2" charset="2"/>
                        <a:buChar char="n"/>
                      </a:pPr>
                      <a:r>
                        <a:rPr lang="zh-CN" altLang="en-US" sz="1600" dirty="0"/>
                        <a:t>事故发生及时通知义务</a:t>
                      </a:r>
                      <a:endParaRPr lang="en-US" altLang="zh-CN" sz="1600" dirty="0"/>
                    </a:p>
                    <a:p>
                      <a:pPr marL="285750" indent="-285750" algn="l">
                        <a:spcAft>
                          <a:spcPts val="500"/>
                        </a:spcAft>
                        <a:buFont typeface="Wingdings" panose="05000000000000000000" pitchFamily="2" charset="2"/>
                        <a:buChar char="n"/>
                      </a:pPr>
                      <a:r>
                        <a:rPr lang="zh-CN" altLang="en-US" sz="1600" dirty="0"/>
                        <a:t>损失施救义务</a:t>
                      </a:r>
                      <a:endParaRPr lang="en-US" altLang="zh-CN" sz="1600" dirty="0"/>
                    </a:p>
                    <a:p>
                      <a:pPr marL="285750" indent="-285750" algn="l">
                        <a:spcAft>
                          <a:spcPts val="500"/>
                        </a:spcAft>
                        <a:buFont typeface="Wingdings" panose="05000000000000000000" pitchFamily="2" charset="2"/>
                        <a:buChar char="n"/>
                      </a:pPr>
                      <a:r>
                        <a:rPr lang="zh-CN" altLang="en-US" sz="1600" dirty="0"/>
                        <a:t>提供单证义务</a:t>
                      </a:r>
                      <a:endParaRPr lang="en-US" altLang="zh-CN" sz="1600" dirty="0"/>
                    </a:p>
                    <a:p>
                      <a:pPr marL="285750" indent="-285750" algn="l">
                        <a:spcAft>
                          <a:spcPts val="500"/>
                        </a:spcAft>
                        <a:buFont typeface="Wingdings" panose="05000000000000000000" pitchFamily="2" charset="2"/>
                        <a:buChar char="n"/>
                      </a:pPr>
                      <a:r>
                        <a:rPr lang="zh-CN" altLang="en-US" sz="1600" dirty="0"/>
                        <a:t>协助追偿义务</a:t>
                      </a:r>
                      <a:endParaRPr lang="en-US" altLang="zh-CN" sz="1600" dirty="0"/>
                    </a:p>
                  </a:txBody>
                  <a:tcPr marL="91424" marR="91424" marT="45671" marB="45671" anchor="ctr"/>
                </a:tc>
                <a:extLst>
                  <a:ext uri="{0D108BD9-81ED-4DB2-BD59-A6C34878D82A}">
                    <a16:rowId xmlns:a16="http://schemas.microsoft.com/office/drawing/2014/main" val="10001"/>
                  </a:ext>
                </a:extLst>
              </a:tr>
            </a:tbl>
          </a:graphicData>
        </a:graphic>
      </p:graphicFrame>
    </p:spTree>
    <p:custDataLst>
      <p:tags r:id="rId1"/>
    </p:custDataLst>
    <p:extLst>
      <p:ext uri="{BB962C8B-B14F-4D97-AF65-F5344CB8AC3E}">
        <p14:creationId xmlns:p14="http://schemas.microsoft.com/office/powerpoint/2010/main" val="41204391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DC2AEB7-93A9-B9C1-92B3-17BA56BC3EC6}"/>
              </a:ext>
            </a:extLst>
          </p:cNvPr>
          <p:cNvSpPr>
            <a:spLocks noGrp="1" noChangeArrowheads="1"/>
          </p:cNvSpPr>
          <p:nvPr>
            <p:ph type="title" idx="4294967295"/>
          </p:nvPr>
        </p:nvSpPr>
        <p:spPr>
          <a:xfrm>
            <a:off x="2211388" y="639763"/>
            <a:ext cx="7848600" cy="2520950"/>
          </a:xfrm>
        </p:spPr>
        <p:txBody>
          <a:bodyPr>
            <a:noAutofit/>
          </a:bodyPr>
          <a:lstStyle/>
          <a:p>
            <a:pPr eaLnBrk="1" fontAlgn="auto" hangingPunct="1">
              <a:lnSpc>
                <a:spcPct val="130000"/>
              </a:lnSpc>
              <a:spcAft>
                <a:spcPts val="1000"/>
              </a:spcAft>
              <a:defRPr/>
            </a:pPr>
            <a:r>
              <a:rPr lang="en-US" altLang="zh-CN" sz="2400" b="1" dirty="0">
                <a:latin typeface="+mn-ea"/>
                <a:ea typeface="+mn-ea"/>
              </a:rPr>
              <a:t>【</a:t>
            </a:r>
            <a:r>
              <a:rPr lang="zh-CN" altLang="en-US" sz="2400" b="1" dirty="0">
                <a:latin typeface="+mn-ea"/>
                <a:ea typeface="+mn-ea"/>
              </a:rPr>
              <a:t>案例</a:t>
            </a:r>
            <a:r>
              <a:rPr lang="en-US" altLang="zh-CN" sz="2400" b="1" dirty="0">
                <a:latin typeface="+mn-ea"/>
                <a:ea typeface="+mn-ea"/>
              </a:rPr>
              <a:t>】</a:t>
            </a:r>
            <a:r>
              <a:rPr lang="zh-CN" altLang="en-US" sz="2400" b="1" dirty="0">
                <a:latin typeface="+mn-ea"/>
                <a:ea typeface="+mn-ea"/>
              </a:rPr>
              <a:t>危险通知增加义务</a:t>
            </a:r>
            <a:br>
              <a:rPr lang="en-US" altLang="zh-CN" sz="2400" b="1" dirty="0">
                <a:latin typeface="+mn-ea"/>
                <a:ea typeface="+mn-ea"/>
              </a:rPr>
            </a:br>
            <a:r>
              <a:rPr lang="zh-CN" altLang="en-US" sz="2000" b="1" dirty="0">
                <a:latin typeface="+mn-ea"/>
                <a:ea typeface="+mn-ea"/>
              </a:rPr>
              <a:t>　　</a:t>
            </a:r>
            <a:r>
              <a:rPr lang="zh-CN" altLang="en-US" sz="2000" dirty="0">
                <a:latin typeface="+mn-ea"/>
                <a:ea typeface="+mn-ea"/>
              </a:rPr>
              <a:t>某企业将其出租的厂房及货物投保财产保险，保险金额为</a:t>
            </a:r>
            <a:r>
              <a:rPr lang="en-US" altLang="zh-CN" sz="2000" dirty="0">
                <a:latin typeface="+mn-ea"/>
                <a:ea typeface="+mn-ea"/>
              </a:rPr>
              <a:t>130</a:t>
            </a:r>
            <a:r>
              <a:rPr lang="zh-CN" altLang="en-US" sz="2000" dirty="0">
                <a:latin typeface="+mn-ea"/>
                <a:ea typeface="+mn-ea"/>
              </a:rPr>
              <a:t>万元，保险期限从</a:t>
            </a:r>
            <a:r>
              <a:rPr lang="en-US" altLang="zh-CN" sz="2000" dirty="0">
                <a:latin typeface="+mn-ea"/>
                <a:ea typeface="+mn-ea"/>
              </a:rPr>
              <a:t>2018</a:t>
            </a:r>
            <a:r>
              <a:rPr lang="zh-CN" altLang="en-US" sz="2000" dirty="0">
                <a:latin typeface="+mn-ea"/>
              </a:rPr>
              <a:t>年</a:t>
            </a:r>
            <a:r>
              <a:rPr lang="en-US" altLang="zh-CN" sz="2000" dirty="0">
                <a:latin typeface="+mn-ea"/>
                <a:ea typeface="+mn-ea"/>
              </a:rPr>
              <a:t>1</a:t>
            </a:r>
            <a:r>
              <a:rPr lang="zh-CN" altLang="en-US" sz="2000" dirty="0">
                <a:latin typeface="+mn-ea"/>
              </a:rPr>
              <a:t>月</a:t>
            </a:r>
            <a:r>
              <a:rPr lang="en-US" altLang="zh-CN" sz="2000" dirty="0">
                <a:latin typeface="+mn-ea"/>
                <a:ea typeface="+mn-ea"/>
              </a:rPr>
              <a:t>1</a:t>
            </a:r>
            <a:r>
              <a:rPr lang="zh-CN" altLang="en-US" sz="2000" dirty="0">
                <a:latin typeface="+mn-ea"/>
                <a:ea typeface="+mn-ea"/>
              </a:rPr>
              <a:t>至</a:t>
            </a:r>
            <a:r>
              <a:rPr lang="en-US" altLang="zh-CN" sz="2000" dirty="0">
                <a:latin typeface="+mn-ea"/>
                <a:ea typeface="+mn-ea"/>
              </a:rPr>
              <a:t>2018</a:t>
            </a:r>
            <a:r>
              <a:rPr lang="zh-CN" altLang="en-US" sz="2000" dirty="0">
                <a:latin typeface="+mn-ea"/>
              </a:rPr>
              <a:t>年</a:t>
            </a:r>
            <a:r>
              <a:rPr lang="en-US" altLang="zh-CN" sz="2000" dirty="0">
                <a:latin typeface="+mn-ea"/>
                <a:ea typeface="+mn-ea"/>
              </a:rPr>
              <a:t>12</a:t>
            </a:r>
            <a:r>
              <a:rPr lang="zh-CN" altLang="en-US" sz="2000" dirty="0">
                <a:latin typeface="+mn-ea"/>
              </a:rPr>
              <a:t>月</a:t>
            </a:r>
            <a:r>
              <a:rPr lang="en-US" altLang="zh-CN" sz="2000" dirty="0">
                <a:latin typeface="+mn-ea"/>
                <a:ea typeface="+mn-ea"/>
              </a:rPr>
              <a:t>31</a:t>
            </a:r>
            <a:r>
              <a:rPr lang="zh-CN" altLang="en-US" sz="2000" dirty="0">
                <a:latin typeface="+mn-ea"/>
                <a:ea typeface="+mn-ea"/>
              </a:rPr>
              <a:t>日。投保时存放的是设备和器材，投保</a:t>
            </a:r>
            <a:r>
              <a:rPr lang="en-US" altLang="zh-CN" sz="2000" dirty="0">
                <a:latin typeface="+mn-ea"/>
                <a:ea typeface="+mn-ea"/>
              </a:rPr>
              <a:t>5</a:t>
            </a:r>
            <a:r>
              <a:rPr lang="zh-CN" altLang="en-US" sz="2000" dirty="0">
                <a:latin typeface="+mn-ea"/>
                <a:ea typeface="+mn-ea"/>
              </a:rPr>
              <a:t>个月后，增加存放了一些油漆等化工产品。</a:t>
            </a:r>
            <a:r>
              <a:rPr lang="en-US" altLang="zh-CN" sz="2000" dirty="0">
                <a:latin typeface="+mn-ea"/>
                <a:ea typeface="+mn-ea"/>
              </a:rPr>
              <a:t>2018</a:t>
            </a:r>
            <a:r>
              <a:rPr lang="zh-CN" altLang="en-US" sz="2000" dirty="0">
                <a:latin typeface="+mn-ea"/>
                <a:ea typeface="+mn-ea"/>
              </a:rPr>
              <a:t>年</a:t>
            </a:r>
            <a:r>
              <a:rPr lang="en-US" altLang="zh-CN" sz="2000" dirty="0">
                <a:latin typeface="+mn-ea"/>
                <a:ea typeface="+mn-ea"/>
              </a:rPr>
              <a:t>8</a:t>
            </a:r>
            <a:r>
              <a:rPr lang="zh-CN" altLang="en-US" sz="2000" dirty="0">
                <a:latin typeface="+mn-ea"/>
                <a:ea typeface="+mn-ea"/>
              </a:rPr>
              <a:t>月</a:t>
            </a:r>
            <a:r>
              <a:rPr lang="en-US" altLang="zh-CN" sz="2000" dirty="0">
                <a:latin typeface="+mn-ea"/>
                <a:ea typeface="+mn-ea"/>
              </a:rPr>
              <a:t>12</a:t>
            </a:r>
            <a:r>
              <a:rPr lang="zh-CN" altLang="en-US" sz="2000" dirty="0">
                <a:latin typeface="+mn-ea"/>
                <a:ea typeface="+mn-ea"/>
              </a:rPr>
              <a:t>由于油漆着火导致了火灾，财产损失</a:t>
            </a:r>
            <a:r>
              <a:rPr lang="en-US" altLang="zh-CN" sz="2000" dirty="0">
                <a:latin typeface="+mn-ea"/>
                <a:ea typeface="+mn-ea"/>
              </a:rPr>
              <a:t>95</a:t>
            </a:r>
            <a:r>
              <a:rPr lang="zh-CN" altLang="en-US" sz="2000" dirty="0">
                <a:latin typeface="+mn-ea"/>
                <a:ea typeface="+mn-ea"/>
              </a:rPr>
              <a:t>万元。</a:t>
            </a:r>
            <a:br>
              <a:rPr lang="zh-CN" altLang="en-US" sz="2000" dirty="0">
                <a:latin typeface="+mn-ea"/>
                <a:ea typeface="+mn-ea"/>
              </a:rPr>
            </a:br>
            <a:r>
              <a:rPr lang="zh-CN" altLang="en-US" sz="2000" dirty="0">
                <a:latin typeface="+mn-ea"/>
                <a:ea typeface="+mn-ea"/>
              </a:rPr>
              <a:t>　　问：该企业的这笔损失能否获得保险公司的赔偿？</a:t>
            </a:r>
            <a:br>
              <a:rPr lang="zh-CN" altLang="en-US" sz="2000" dirty="0">
                <a:latin typeface="+mn-ea"/>
                <a:ea typeface="+mn-ea"/>
              </a:rPr>
            </a:br>
            <a:br>
              <a:rPr lang="en-US" altLang="zh-CN" sz="2000" dirty="0">
                <a:latin typeface="+mn-ea"/>
                <a:ea typeface="+mn-ea"/>
              </a:rPr>
            </a:br>
            <a:r>
              <a:rPr lang="zh-CN" altLang="en-US" sz="2000" dirty="0">
                <a:latin typeface="+mn-ea"/>
                <a:ea typeface="+mn-ea"/>
              </a:rPr>
              <a:t>　　</a:t>
            </a:r>
          </a:p>
        </p:txBody>
      </p:sp>
      <p:sp>
        <p:nvSpPr>
          <p:cNvPr id="2" name="矩形 1">
            <a:extLst>
              <a:ext uri="{FF2B5EF4-FFF2-40B4-BE49-F238E27FC236}">
                <a16:creationId xmlns:a16="http://schemas.microsoft.com/office/drawing/2014/main" id="{AF4C41D5-21E3-B0DC-EE30-8C377F69AA37}"/>
              </a:ext>
            </a:extLst>
          </p:cNvPr>
          <p:cNvSpPr/>
          <p:nvPr/>
        </p:nvSpPr>
        <p:spPr>
          <a:xfrm>
            <a:off x="2427288" y="3573463"/>
            <a:ext cx="7632700" cy="2646362"/>
          </a:xfrm>
          <a:prstGeom prst="rect">
            <a:avLst/>
          </a:prstGeom>
          <a:solidFill>
            <a:schemeClr val="accent2">
              <a:lumMod val="20000"/>
              <a:lumOff val="80000"/>
            </a:schemeClr>
          </a:solidFill>
          <a:ln w="28575"/>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　　不可以。增加油漆等化工产品，提高了厂房遭受火灾风险的概率，属于危险增加。</a:t>
            </a:r>
            <a:endParaRPr kumimoji="0" lang="en-US" altLang="zh-CN"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endParaRPr>
          </a:p>
          <a:p>
            <a:pPr marL="0" marR="0" lvl="0" indent="0" algn="l" defTabSz="4572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　　保险人在接到危险增加的通知后，通常采取提高保险费或解除保险合同两种做法。在提高保险费的情况下，投保人如果不同意，保险合同即终止。</a:t>
            </a:r>
            <a:endParaRPr kumimoji="0" lang="en-US" altLang="zh-CN"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endParaRPr>
          </a:p>
          <a:p>
            <a:pPr marL="0" marR="0" lvl="0" indent="0" algn="l" defTabSz="4572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　　投保人或被保险人未履行保险标的危险增加的通知义务，由于危险增加而导致的损害，保险人不承担赔付责任。</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82FA0D79-C267-A2D3-98AF-553D8515A317}"/>
              </a:ext>
            </a:extLst>
          </p:cNvPr>
          <p:cNvSpPr>
            <a:spLocks noGrp="1" noChangeArrowheads="1"/>
          </p:cNvSpPr>
          <p:nvPr>
            <p:ph type="title" idx="4294967295"/>
          </p:nvPr>
        </p:nvSpPr>
        <p:spPr>
          <a:xfrm>
            <a:off x="2211388" y="639763"/>
            <a:ext cx="7848600" cy="2520950"/>
          </a:xfrm>
        </p:spPr>
        <p:txBody>
          <a:bodyPr>
            <a:noAutofit/>
          </a:bodyPr>
          <a:lstStyle/>
          <a:p>
            <a:pPr eaLnBrk="1" fontAlgn="auto" hangingPunct="1">
              <a:lnSpc>
                <a:spcPct val="130000"/>
              </a:lnSpc>
              <a:spcAft>
                <a:spcPts val="1000"/>
              </a:spcAft>
              <a:defRPr/>
            </a:pPr>
            <a:r>
              <a:rPr lang="en-US" altLang="zh-CN" sz="2400" b="1" dirty="0">
                <a:latin typeface="+mn-ea"/>
                <a:ea typeface="+mn-ea"/>
              </a:rPr>
              <a:t>【</a:t>
            </a:r>
            <a:r>
              <a:rPr lang="zh-CN" altLang="en-US" sz="2400" b="1" dirty="0">
                <a:latin typeface="+mn-ea"/>
                <a:ea typeface="+mn-ea"/>
              </a:rPr>
              <a:t>案例</a:t>
            </a:r>
            <a:r>
              <a:rPr lang="en-US" altLang="zh-CN" sz="2400" b="1" dirty="0">
                <a:latin typeface="+mn-ea"/>
                <a:ea typeface="+mn-ea"/>
              </a:rPr>
              <a:t>】</a:t>
            </a:r>
            <a:r>
              <a:rPr lang="zh-CN" altLang="en-US" sz="2400" b="1" dirty="0">
                <a:latin typeface="+mn-ea"/>
                <a:ea typeface="+mn-ea"/>
              </a:rPr>
              <a:t>及时通知义务</a:t>
            </a:r>
            <a:br>
              <a:rPr lang="en-US" altLang="zh-CN" sz="2400" b="1" dirty="0">
                <a:latin typeface="+mn-ea"/>
                <a:ea typeface="+mn-ea"/>
              </a:rPr>
            </a:br>
            <a:r>
              <a:rPr lang="zh-CN" altLang="en-US" sz="2000" b="1" dirty="0">
                <a:latin typeface="+mn-ea"/>
                <a:ea typeface="+mn-ea"/>
              </a:rPr>
              <a:t>　　</a:t>
            </a:r>
            <a:r>
              <a:rPr lang="zh-CN" altLang="en-US" sz="2000" dirty="0">
                <a:latin typeface="+mn-ea"/>
                <a:ea typeface="+mn-ea"/>
              </a:rPr>
              <a:t>张力出差回家后，发现家庭财产被盗。于是，他迅速到派出所报案。经公安人员现场勘查，发现有</a:t>
            </a:r>
            <a:r>
              <a:rPr lang="en-US" altLang="zh-CN" sz="2000" dirty="0">
                <a:latin typeface="+mn-ea"/>
                <a:ea typeface="+mn-ea"/>
              </a:rPr>
              <a:t>1</a:t>
            </a:r>
            <a:r>
              <a:rPr lang="zh-CN" altLang="en-US" sz="2000" dirty="0">
                <a:latin typeface="+mn-ea"/>
                <a:ea typeface="+mn-ea"/>
              </a:rPr>
              <a:t>万多元的财物被盗走。</a:t>
            </a:r>
            <a:r>
              <a:rPr lang="en-US" altLang="zh-CN" sz="2000" dirty="0">
                <a:latin typeface="+mn-ea"/>
                <a:ea typeface="+mn-ea"/>
              </a:rPr>
              <a:t>10</a:t>
            </a:r>
            <a:r>
              <a:rPr lang="zh-CN" altLang="en-US" sz="2000" dirty="0">
                <a:latin typeface="+mn-ea"/>
                <a:ea typeface="+mn-ea"/>
              </a:rPr>
              <a:t>多天后此案还没告破，这时张力才想起自己参加了家庭财产保险。于是，他手持保单急匆匆来到保险公司要求索赔。</a:t>
            </a:r>
            <a:br>
              <a:rPr lang="en-US" altLang="zh-CN" sz="2000" dirty="0">
                <a:latin typeface="+mn-ea"/>
                <a:ea typeface="+mn-ea"/>
              </a:rPr>
            </a:br>
            <a:r>
              <a:rPr lang="zh-CN" altLang="en-US" sz="2000" dirty="0">
                <a:latin typeface="+mn-ea"/>
                <a:ea typeface="+mn-ea"/>
              </a:rPr>
              <a:t>　　保险公司认为，家庭财产保险条款中明确规定，被保险人必须在知道保险事故发生后，保护好现场，并在</a:t>
            </a:r>
            <a:r>
              <a:rPr lang="en-US" altLang="zh-CN" sz="2000" dirty="0">
                <a:latin typeface="+mn-ea"/>
                <a:ea typeface="+mn-ea"/>
              </a:rPr>
              <a:t>24</a:t>
            </a:r>
            <a:r>
              <a:rPr lang="zh-CN" altLang="en-US" sz="2000" dirty="0">
                <a:latin typeface="+mn-ea"/>
                <a:ea typeface="+mn-ea"/>
              </a:rPr>
              <a:t>小时内通知保险公司。因为以张力在出险后未及时通知为由拒赔。</a:t>
            </a:r>
            <a:br>
              <a:rPr lang="en-US" altLang="zh-CN" sz="2000" dirty="0">
                <a:latin typeface="+mn-ea"/>
                <a:ea typeface="+mn-ea"/>
              </a:rPr>
            </a:br>
            <a:r>
              <a:rPr lang="zh-CN" altLang="en-US" sz="2000" dirty="0">
                <a:latin typeface="+mn-ea"/>
                <a:ea typeface="+mn-ea"/>
              </a:rPr>
              <a:t>　　你认为保险公司的做法正确吗？</a:t>
            </a:r>
          </a:p>
        </p:txBody>
      </p:sp>
      <p:sp>
        <p:nvSpPr>
          <p:cNvPr id="2" name="矩形 1">
            <a:extLst>
              <a:ext uri="{FF2B5EF4-FFF2-40B4-BE49-F238E27FC236}">
                <a16:creationId xmlns:a16="http://schemas.microsoft.com/office/drawing/2014/main" id="{7E200543-8A4F-4004-8D68-BD29DBE61FC7}"/>
              </a:ext>
            </a:extLst>
          </p:cNvPr>
          <p:cNvSpPr/>
          <p:nvPr/>
        </p:nvSpPr>
        <p:spPr>
          <a:xfrm>
            <a:off x="2319338" y="4679950"/>
            <a:ext cx="7632700" cy="1538288"/>
          </a:xfrm>
          <a:prstGeom prst="rect">
            <a:avLst/>
          </a:prstGeom>
          <a:solidFill>
            <a:schemeClr val="accent2">
              <a:lumMod val="20000"/>
              <a:lumOff val="80000"/>
            </a:schemeClr>
          </a:solidFill>
          <a:ln w="28575"/>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在我国保险实务中，财产保险通常会对保险事故发生后投保人</a:t>
            </a:r>
            <a:r>
              <a:rPr kumimoji="0" lang="en-US" altLang="zh-CN"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a:t>
            </a: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被保险人及时通知的义务做出相应要求。该案例中，这一要求已载明在保险条款当中，投保人</a:t>
            </a:r>
            <a:r>
              <a:rPr kumimoji="0" lang="en-US" altLang="zh-CN"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a:t>
            </a: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被保险人却没有尽到应尽义务，因此保险公司可以拒赔。</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BDEF2A9-FD1D-4325-A784-231113C58656}"/>
              </a:ext>
            </a:extLst>
          </p:cNvPr>
          <p:cNvSpPr>
            <a:spLocks noGrp="1" noChangeArrowheads="1"/>
          </p:cNvSpPr>
          <p:nvPr>
            <p:ph type="title" idx="4294967295"/>
          </p:nvPr>
        </p:nvSpPr>
        <p:spPr>
          <a:xfrm>
            <a:off x="2211388" y="639763"/>
            <a:ext cx="7848600" cy="2520950"/>
          </a:xfrm>
        </p:spPr>
        <p:txBody>
          <a:bodyPr>
            <a:noAutofit/>
          </a:bodyPr>
          <a:lstStyle/>
          <a:p>
            <a:pPr eaLnBrk="1" fontAlgn="auto" hangingPunct="1">
              <a:lnSpc>
                <a:spcPct val="130000"/>
              </a:lnSpc>
              <a:spcAft>
                <a:spcPts val="1000"/>
              </a:spcAft>
              <a:defRPr/>
            </a:pPr>
            <a:r>
              <a:rPr lang="en-US" altLang="zh-CN" sz="2400" b="1" dirty="0">
                <a:latin typeface="+mn-ea"/>
                <a:ea typeface="+mn-ea"/>
              </a:rPr>
              <a:t>【</a:t>
            </a:r>
            <a:r>
              <a:rPr lang="zh-CN" altLang="en-US" sz="2400" b="1" dirty="0">
                <a:latin typeface="+mn-ea"/>
                <a:ea typeface="+mn-ea"/>
              </a:rPr>
              <a:t>案例</a:t>
            </a:r>
            <a:r>
              <a:rPr lang="en-US" altLang="zh-CN" sz="2400" b="1" dirty="0">
                <a:latin typeface="+mn-ea"/>
                <a:ea typeface="+mn-ea"/>
              </a:rPr>
              <a:t>】</a:t>
            </a:r>
            <a:r>
              <a:rPr lang="zh-CN" altLang="en-US" sz="2400" b="1" dirty="0">
                <a:latin typeface="+mn-ea"/>
                <a:ea typeface="+mn-ea"/>
              </a:rPr>
              <a:t>损失施救义务</a:t>
            </a:r>
            <a:br>
              <a:rPr lang="en-US" altLang="zh-CN" sz="2400" b="1" dirty="0">
                <a:latin typeface="+mn-ea"/>
                <a:ea typeface="+mn-ea"/>
              </a:rPr>
            </a:br>
            <a:r>
              <a:rPr lang="zh-CN" altLang="en-US" sz="2000" b="1" dirty="0">
                <a:latin typeface="+mn-ea"/>
                <a:ea typeface="+mn-ea"/>
              </a:rPr>
              <a:t>　　</a:t>
            </a:r>
            <a:r>
              <a:rPr lang="en-US" altLang="zh-CN" sz="2000" dirty="0">
                <a:latin typeface="+mn-ea"/>
                <a:ea typeface="+mn-ea"/>
              </a:rPr>
              <a:t>2015.7.4</a:t>
            </a:r>
            <a:r>
              <a:rPr lang="zh-CN" altLang="en-US" sz="2000" dirty="0">
                <a:latin typeface="+mn-ea"/>
                <a:ea typeface="+mn-ea"/>
              </a:rPr>
              <a:t>，山西某煤矿向保险公司投保了企业财产保险附加矿下财产特约保险，保险金额为</a:t>
            </a:r>
            <a:r>
              <a:rPr lang="en-US" altLang="zh-CN" sz="2000" dirty="0">
                <a:latin typeface="+mn-ea"/>
                <a:ea typeface="+mn-ea"/>
              </a:rPr>
              <a:t>815</a:t>
            </a:r>
            <a:r>
              <a:rPr lang="zh-CN" altLang="en-US" sz="2000" dirty="0">
                <a:latin typeface="+mn-ea"/>
                <a:ea typeface="+mn-ea"/>
              </a:rPr>
              <a:t>万元，其中矿下财产</a:t>
            </a:r>
            <a:r>
              <a:rPr lang="en-US" altLang="zh-CN" sz="2000" dirty="0">
                <a:latin typeface="+mn-ea"/>
                <a:ea typeface="+mn-ea"/>
              </a:rPr>
              <a:t>557</a:t>
            </a:r>
            <a:r>
              <a:rPr lang="zh-CN" altLang="en-US" sz="2000" dirty="0">
                <a:latin typeface="+mn-ea"/>
                <a:ea typeface="+mn-ea"/>
              </a:rPr>
              <a:t>万元。</a:t>
            </a:r>
            <a:br>
              <a:rPr lang="en-US" altLang="zh-CN" sz="2000" dirty="0">
                <a:latin typeface="+mn-ea"/>
                <a:ea typeface="+mn-ea"/>
              </a:rPr>
            </a:br>
            <a:r>
              <a:rPr lang="zh-CN" altLang="en-US" sz="2000" dirty="0">
                <a:latin typeface="+mn-ea"/>
                <a:ea typeface="+mn-ea"/>
              </a:rPr>
              <a:t>　　保险期内某日，该公司矿下施工过程中突然大量涌水，淹没矿下各巷道，严重威胁了矿下的保险财产。该被保险人立即组织设备排水，同时向保险公司报案。保险公司接到报案后立即赶到现场查勘，与被保险人共同研究抢救方案。经全力抢救，矿下财产基本未受损失，被保险人对此未提出索赔。但为了保护矿下财产，尽快恢复生产，被保险人抢救支出的费用</a:t>
            </a:r>
            <a:r>
              <a:rPr lang="en-US" altLang="zh-CN" sz="2000" dirty="0">
                <a:latin typeface="+mn-ea"/>
                <a:ea typeface="+mn-ea"/>
              </a:rPr>
              <a:t>17.78</a:t>
            </a:r>
            <a:r>
              <a:rPr lang="zh-CN" altLang="en-US" sz="2000" dirty="0">
                <a:latin typeface="+mn-ea"/>
                <a:ea typeface="+mn-ea"/>
              </a:rPr>
              <a:t>万元，向保险公司提出赔偿。但保险公司认为</a:t>
            </a:r>
            <a:r>
              <a:rPr lang="en-US" altLang="zh-CN" sz="2000" dirty="0">
                <a:latin typeface="+mn-ea"/>
                <a:ea typeface="+mn-ea"/>
              </a:rPr>
              <a:t>17.78</a:t>
            </a:r>
            <a:r>
              <a:rPr lang="zh-CN" altLang="en-US" sz="2000" dirty="0">
                <a:latin typeface="+mn-ea"/>
                <a:ea typeface="+mn-ea"/>
              </a:rPr>
              <a:t>万元的损失不属于保险责任范围的，拒绝赔偿。</a:t>
            </a:r>
          </a:p>
        </p:txBody>
      </p:sp>
      <p:sp>
        <p:nvSpPr>
          <p:cNvPr id="2" name="矩形 1">
            <a:extLst>
              <a:ext uri="{FF2B5EF4-FFF2-40B4-BE49-F238E27FC236}">
                <a16:creationId xmlns:a16="http://schemas.microsoft.com/office/drawing/2014/main" id="{50DAF36E-02EB-22D8-937F-9FAD226141C9}"/>
              </a:ext>
            </a:extLst>
          </p:cNvPr>
          <p:cNvSpPr/>
          <p:nvPr/>
        </p:nvSpPr>
        <p:spPr>
          <a:xfrm>
            <a:off x="2319338" y="4868864"/>
            <a:ext cx="7632700" cy="1538287"/>
          </a:xfrm>
          <a:prstGeom prst="rect">
            <a:avLst/>
          </a:prstGeom>
          <a:solidFill>
            <a:schemeClr val="accent2">
              <a:lumMod val="20000"/>
              <a:lumOff val="80000"/>
            </a:schemeClr>
          </a:solidFill>
          <a:ln w="28575"/>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4572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rPr>
              <a:t>这次灾害之所以未造成保险财产的损失，正是因为被保险人进行积极、全力地抢救，如果被保险人不进行抢救，保险财产势必造成严重损失。被保险人积极抢救，支出大笔费用是与保险财产未受损失有直接的因果关系的。所以保险公司应当赔偿其合理的施救费用。</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保险合同的履行</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3" name="文本框 2">
            <a:extLst>
              <a:ext uri="{FF2B5EF4-FFF2-40B4-BE49-F238E27FC236}">
                <a16:creationId xmlns:a16="http://schemas.microsoft.com/office/drawing/2014/main" id="{6996A461-7A8A-69BD-58FB-DB850F053EE4}"/>
              </a:ext>
            </a:extLst>
          </p:cNvPr>
          <p:cNvSpPr txBox="1"/>
          <p:nvPr/>
        </p:nvSpPr>
        <p:spPr>
          <a:xfrm>
            <a:off x="717747" y="1213267"/>
            <a:ext cx="10539137"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保险合同的履行是指双方当事人依法全面履行合同约定的权利义务的过程。一方履行义务，另一方则得以享受权利。</a:t>
            </a:r>
          </a:p>
        </p:txBody>
      </p:sp>
      <p:graphicFrame>
        <p:nvGraphicFramePr>
          <p:cNvPr id="2" name="表格 2">
            <a:extLst>
              <a:ext uri="{FF2B5EF4-FFF2-40B4-BE49-F238E27FC236}">
                <a16:creationId xmlns:a16="http://schemas.microsoft.com/office/drawing/2014/main" id="{A333B8A9-0F29-04E5-C702-F7E94A37D8FB}"/>
              </a:ext>
            </a:extLst>
          </p:cNvPr>
          <p:cNvGraphicFramePr>
            <a:graphicFrameLocks noGrp="1"/>
          </p:cNvGraphicFramePr>
          <p:nvPr/>
        </p:nvGraphicFramePr>
        <p:xfrm>
          <a:off x="2231933" y="2612626"/>
          <a:ext cx="7658101" cy="3948680"/>
        </p:xfrm>
        <a:graphic>
          <a:graphicData uri="http://schemas.openxmlformats.org/drawingml/2006/table">
            <a:tbl>
              <a:tblPr firstRow="1" bandRow="1">
                <a:tableStyleId>{93296810-A885-4BE3-A3E7-6D5BEEA58F35}</a:tableStyleId>
              </a:tblPr>
              <a:tblGrid>
                <a:gridCol w="1151921">
                  <a:extLst>
                    <a:ext uri="{9D8B030D-6E8A-4147-A177-3AD203B41FA5}">
                      <a16:colId xmlns:a16="http://schemas.microsoft.com/office/drawing/2014/main" val="20000"/>
                    </a:ext>
                  </a:extLst>
                </a:gridCol>
                <a:gridCol w="2735812">
                  <a:extLst>
                    <a:ext uri="{9D8B030D-6E8A-4147-A177-3AD203B41FA5}">
                      <a16:colId xmlns:a16="http://schemas.microsoft.com/office/drawing/2014/main" val="20001"/>
                    </a:ext>
                  </a:extLst>
                </a:gridCol>
                <a:gridCol w="3770368">
                  <a:extLst>
                    <a:ext uri="{9D8B030D-6E8A-4147-A177-3AD203B41FA5}">
                      <a16:colId xmlns:a16="http://schemas.microsoft.com/office/drawing/2014/main" val="20002"/>
                    </a:ext>
                  </a:extLst>
                </a:gridCol>
              </a:tblGrid>
              <a:tr h="512180">
                <a:tc>
                  <a:txBody>
                    <a:bodyPr/>
                    <a:lstStyle/>
                    <a:p>
                      <a:pPr algn="ctr">
                        <a:spcAft>
                          <a:spcPts val="500"/>
                        </a:spcAft>
                      </a:pPr>
                      <a:r>
                        <a:rPr lang="zh-CN" altLang="en-US" sz="1600" dirty="0"/>
                        <a:t>当事人</a:t>
                      </a:r>
                    </a:p>
                  </a:txBody>
                  <a:tcPr marL="91424" marR="91424" marT="45690" marB="45690" anchor="ctr"/>
                </a:tc>
                <a:tc>
                  <a:txBody>
                    <a:bodyPr/>
                    <a:lstStyle/>
                    <a:p>
                      <a:pPr algn="ctr">
                        <a:spcAft>
                          <a:spcPts val="500"/>
                        </a:spcAft>
                      </a:pPr>
                      <a:r>
                        <a:rPr lang="zh-CN" altLang="en-US" sz="1800" dirty="0"/>
                        <a:t>投保时主要义务</a:t>
                      </a:r>
                    </a:p>
                  </a:txBody>
                  <a:tcPr marL="91424" marR="91424" marT="45690" marB="45690" anchor="ctr"/>
                </a:tc>
                <a:tc>
                  <a:txBody>
                    <a:bodyPr/>
                    <a:lstStyle/>
                    <a:p>
                      <a:pPr algn="ctr">
                        <a:spcAft>
                          <a:spcPts val="500"/>
                        </a:spcAft>
                      </a:pPr>
                      <a:r>
                        <a:rPr lang="zh-CN" altLang="en-US" sz="1800" dirty="0"/>
                        <a:t>投保后主要义务</a:t>
                      </a:r>
                    </a:p>
                  </a:txBody>
                  <a:tcPr marL="91424" marR="91424" marT="45690" marB="45690" anchor="ctr"/>
                </a:tc>
                <a:extLst>
                  <a:ext uri="{0D108BD9-81ED-4DB2-BD59-A6C34878D82A}">
                    <a16:rowId xmlns:a16="http://schemas.microsoft.com/office/drawing/2014/main" val="10000"/>
                  </a:ext>
                </a:extLst>
              </a:tr>
              <a:tr h="2179254">
                <a:tc>
                  <a:txBody>
                    <a:bodyPr/>
                    <a:lstStyle/>
                    <a:p>
                      <a:pPr algn="ctr">
                        <a:spcAft>
                          <a:spcPts val="500"/>
                        </a:spcAft>
                      </a:pPr>
                      <a:r>
                        <a:rPr lang="zh-CN" altLang="en-US" sz="1600" dirty="0"/>
                        <a:t>投保人</a:t>
                      </a:r>
                    </a:p>
                  </a:txBody>
                  <a:tcPr marL="91424" marR="91424" marT="45690" marB="45690" anchor="ctr"/>
                </a:tc>
                <a:tc>
                  <a:txBody>
                    <a:bodyPr/>
                    <a:lstStyle/>
                    <a:p>
                      <a:pPr algn="l">
                        <a:spcAft>
                          <a:spcPts val="500"/>
                        </a:spcAft>
                      </a:pPr>
                      <a:r>
                        <a:rPr lang="zh-CN" altLang="en-US" sz="1600" dirty="0"/>
                        <a:t>如实告知义务</a:t>
                      </a:r>
                      <a:endParaRPr lang="en-US" altLang="zh-CN" sz="1600" dirty="0"/>
                    </a:p>
                    <a:p>
                      <a:pPr algn="l">
                        <a:spcAft>
                          <a:spcPts val="500"/>
                        </a:spcAft>
                      </a:pPr>
                      <a:r>
                        <a:rPr lang="zh-CN" altLang="en-US" sz="1600" dirty="0"/>
                        <a:t>（询问告知）</a:t>
                      </a:r>
                    </a:p>
                  </a:txBody>
                  <a:tcPr marL="91424" marR="91424" marT="45690" marB="45690" anchor="ctr"/>
                </a:tc>
                <a:tc>
                  <a:txBody>
                    <a:bodyPr/>
                    <a:lstStyle/>
                    <a:p>
                      <a:pPr marL="285750" indent="-285750" algn="l">
                        <a:spcAft>
                          <a:spcPts val="500"/>
                        </a:spcAft>
                        <a:buFont typeface="Wingdings" panose="05000000000000000000" pitchFamily="2" charset="2"/>
                        <a:buChar char="n"/>
                      </a:pPr>
                      <a:r>
                        <a:rPr lang="zh-CN" altLang="en-US" sz="1600" dirty="0"/>
                        <a:t>缴纳保险费义务</a:t>
                      </a:r>
                      <a:endParaRPr lang="en-US" altLang="zh-CN" sz="1600" dirty="0"/>
                    </a:p>
                    <a:p>
                      <a:pPr marL="285750" indent="-285750" algn="l">
                        <a:spcAft>
                          <a:spcPts val="500"/>
                        </a:spcAft>
                        <a:buFont typeface="Wingdings" panose="05000000000000000000" pitchFamily="2" charset="2"/>
                        <a:buChar char="n"/>
                      </a:pPr>
                      <a:r>
                        <a:rPr lang="zh-CN" altLang="en-US" sz="1600" dirty="0"/>
                        <a:t>防灾防损义务</a:t>
                      </a:r>
                      <a:endParaRPr lang="en-US" altLang="zh-CN" sz="1600" dirty="0"/>
                    </a:p>
                    <a:p>
                      <a:pPr marL="285750" indent="-285750" algn="l">
                        <a:spcAft>
                          <a:spcPts val="500"/>
                        </a:spcAft>
                        <a:buFont typeface="Wingdings" panose="05000000000000000000" pitchFamily="2" charset="2"/>
                        <a:buChar char="n"/>
                      </a:pPr>
                      <a:r>
                        <a:rPr lang="zh-CN" altLang="en-US" sz="1600" dirty="0"/>
                        <a:t>危险增加通知义务</a:t>
                      </a:r>
                      <a:endParaRPr lang="en-US" altLang="zh-CN" sz="1600" dirty="0"/>
                    </a:p>
                    <a:p>
                      <a:pPr marL="285750" indent="-285750" algn="l">
                        <a:spcAft>
                          <a:spcPts val="500"/>
                        </a:spcAft>
                        <a:buFont typeface="Wingdings" panose="05000000000000000000" pitchFamily="2" charset="2"/>
                        <a:buChar char="n"/>
                      </a:pPr>
                      <a:r>
                        <a:rPr lang="zh-CN" altLang="en-US" sz="1600" dirty="0"/>
                        <a:t>事故发生及时通知义务</a:t>
                      </a:r>
                      <a:endParaRPr lang="en-US" altLang="zh-CN" sz="1600" dirty="0"/>
                    </a:p>
                    <a:p>
                      <a:pPr marL="285750" indent="-285750" algn="l">
                        <a:spcAft>
                          <a:spcPts val="500"/>
                        </a:spcAft>
                        <a:buFont typeface="Wingdings" panose="05000000000000000000" pitchFamily="2" charset="2"/>
                        <a:buChar char="n"/>
                      </a:pPr>
                      <a:r>
                        <a:rPr lang="zh-CN" altLang="en-US" sz="1600" dirty="0"/>
                        <a:t>损失施救义务</a:t>
                      </a:r>
                      <a:endParaRPr lang="en-US" altLang="zh-CN" sz="1600" dirty="0"/>
                    </a:p>
                    <a:p>
                      <a:pPr marL="285750" indent="-285750" algn="l">
                        <a:spcAft>
                          <a:spcPts val="500"/>
                        </a:spcAft>
                        <a:buFont typeface="Wingdings" panose="05000000000000000000" pitchFamily="2" charset="2"/>
                        <a:buChar char="n"/>
                      </a:pPr>
                      <a:r>
                        <a:rPr lang="zh-CN" altLang="en-US" sz="1600" dirty="0"/>
                        <a:t>提供单证义务</a:t>
                      </a:r>
                      <a:endParaRPr lang="en-US" altLang="zh-CN" sz="1600" dirty="0"/>
                    </a:p>
                    <a:p>
                      <a:pPr marL="285750" indent="-285750" algn="l">
                        <a:spcAft>
                          <a:spcPts val="500"/>
                        </a:spcAft>
                        <a:buFont typeface="Wingdings" panose="05000000000000000000" pitchFamily="2" charset="2"/>
                        <a:buChar char="n"/>
                      </a:pPr>
                      <a:r>
                        <a:rPr lang="zh-CN" altLang="en-US" sz="1600" dirty="0"/>
                        <a:t>协助追偿义务</a:t>
                      </a:r>
                      <a:endParaRPr lang="en-US" altLang="zh-CN" sz="1600" dirty="0"/>
                    </a:p>
                  </a:txBody>
                  <a:tcPr marL="91424" marR="91424" marT="45690" marB="45690" anchor="ctr"/>
                </a:tc>
                <a:extLst>
                  <a:ext uri="{0D108BD9-81ED-4DB2-BD59-A6C34878D82A}">
                    <a16:rowId xmlns:a16="http://schemas.microsoft.com/office/drawing/2014/main" val="10001"/>
                  </a:ext>
                </a:extLst>
              </a:tr>
              <a:tr h="1047129">
                <a:tc>
                  <a:txBody>
                    <a:bodyPr/>
                    <a:lstStyle/>
                    <a:p>
                      <a:pPr algn="ctr">
                        <a:spcAft>
                          <a:spcPts val="500"/>
                        </a:spcAft>
                      </a:pPr>
                      <a:r>
                        <a:rPr lang="zh-CN" altLang="en-US" sz="1600" dirty="0"/>
                        <a:t>保险人</a:t>
                      </a:r>
                    </a:p>
                  </a:txBody>
                  <a:tcPr marL="91424" marR="91424" marT="45690" marB="45690" anchor="ctr"/>
                </a:tc>
                <a:tc>
                  <a:txBody>
                    <a:bodyPr/>
                    <a:lstStyle/>
                    <a:p>
                      <a:pPr algn="l">
                        <a:spcAft>
                          <a:spcPts val="500"/>
                        </a:spcAft>
                      </a:pPr>
                      <a:r>
                        <a:rPr lang="zh-CN" altLang="en-US" sz="1600" dirty="0"/>
                        <a:t>说明合同内容义务</a:t>
                      </a:r>
                    </a:p>
                  </a:txBody>
                  <a:tcPr marL="91424" marR="91424" marT="45690" marB="45690" anchor="ctr"/>
                </a:tc>
                <a:tc>
                  <a:txBody>
                    <a:bodyPr/>
                    <a:lstStyle/>
                    <a:p>
                      <a:pPr marL="285750" indent="-285750" algn="l">
                        <a:spcAft>
                          <a:spcPts val="500"/>
                        </a:spcAft>
                        <a:buFont typeface="Wingdings" panose="05000000000000000000" pitchFamily="2" charset="2"/>
                        <a:buChar char="n"/>
                      </a:pPr>
                      <a:r>
                        <a:rPr lang="zh-CN" altLang="en-US" sz="1600" dirty="0"/>
                        <a:t>承担赔偿或给付保险金义务</a:t>
                      </a:r>
                      <a:endParaRPr lang="en-US" altLang="zh-CN" sz="1600" dirty="0"/>
                    </a:p>
                    <a:p>
                      <a:pPr marL="285750" marR="0" lvl="0" indent="-285750" algn="l" defTabSz="914400" rtl="0" eaLnBrk="1" fontAlgn="auto" latinLnBrk="0" hangingPunct="1">
                        <a:lnSpc>
                          <a:spcPct val="100000"/>
                        </a:lnSpc>
                        <a:spcBef>
                          <a:spcPts val="0"/>
                        </a:spcBef>
                        <a:spcAft>
                          <a:spcPts val="500"/>
                        </a:spcAft>
                        <a:buClrTx/>
                        <a:buSzTx/>
                        <a:buFont typeface="Wingdings" panose="05000000000000000000" pitchFamily="2" charset="2"/>
                        <a:buChar char="n"/>
                        <a:tabLst/>
                        <a:defRPr/>
                      </a:pPr>
                      <a:r>
                        <a:rPr lang="zh-CN" altLang="en-US" sz="1600" dirty="0"/>
                        <a:t>说明合同内容</a:t>
                      </a:r>
                      <a:endParaRPr lang="en-US" altLang="zh-CN" sz="1600" dirty="0"/>
                    </a:p>
                    <a:p>
                      <a:pPr marL="285750" marR="0" lvl="0" indent="-285750" algn="l" defTabSz="914400" rtl="0" eaLnBrk="1" fontAlgn="auto" latinLnBrk="0" hangingPunct="1">
                        <a:lnSpc>
                          <a:spcPct val="100000"/>
                        </a:lnSpc>
                        <a:spcBef>
                          <a:spcPts val="0"/>
                        </a:spcBef>
                        <a:spcAft>
                          <a:spcPts val="500"/>
                        </a:spcAft>
                        <a:buClrTx/>
                        <a:buSzTx/>
                        <a:buFont typeface="Wingdings" panose="05000000000000000000" pitchFamily="2" charset="2"/>
                        <a:buChar char="n"/>
                        <a:tabLst/>
                        <a:defRPr/>
                      </a:pPr>
                      <a:r>
                        <a:rPr lang="zh-CN" altLang="en-US" sz="1600" dirty="0"/>
                        <a:t>及时签单</a:t>
                      </a:r>
                      <a:endParaRPr lang="en-US" altLang="zh-CN" sz="1600" dirty="0"/>
                    </a:p>
                    <a:p>
                      <a:pPr marL="285750" indent="-285750" algn="l">
                        <a:spcAft>
                          <a:spcPts val="500"/>
                        </a:spcAft>
                        <a:buFont typeface="Wingdings" panose="05000000000000000000" pitchFamily="2" charset="2"/>
                        <a:buChar char="n"/>
                      </a:pPr>
                      <a:r>
                        <a:rPr lang="zh-CN" altLang="en-US" sz="1600" dirty="0"/>
                        <a:t>保密义务</a:t>
                      </a:r>
                    </a:p>
                  </a:txBody>
                  <a:tcPr marL="91424" marR="91424" marT="45690" marB="45690" anchor="ctr"/>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23016933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EACA80C-A2A3-F7D4-C73D-0FB94F8ACD62}"/>
              </a:ext>
            </a:extLst>
          </p:cNvPr>
          <p:cNvSpPr txBox="1"/>
          <p:nvPr/>
        </p:nvSpPr>
        <p:spPr>
          <a:xfrm>
            <a:off x="1221794" y="489676"/>
            <a:ext cx="10277779" cy="556319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案例</a:t>
            </a:r>
            <a:r>
              <a:rPr kumimoji="0" lang="en-US" altLang="zh-CN" sz="2400" b="1"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保险公司该不该赔</a:t>
            </a:r>
            <a:endParaRPr kumimoji="0" lang="en-US"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　　</a:t>
            </a:r>
            <a:r>
              <a:rPr kumimoji="0" lang="en-US"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2023</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年</a:t>
            </a:r>
            <a:r>
              <a:rPr kumimoji="0" lang="en-US"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8</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月</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突发心肌梗死，住院治疗了半个月，花掉了一万多元的医疗费。出院后，</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想到了自己曾于</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２年前</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投保了重大疾病和住院医疗保险，于是就向某保险公司提出了理赔申请。</a:t>
            </a:r>
            <a:endParaRPr kumimoji="0" lang="en-US"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保险公司经调查，发现</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投保前患有乙型肝炎，但</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填写投保时，在“是否患过肝炎或其他肝功能病史”一栏中，填写了“否”，于是保险公司以不实告知为由拒赔。</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却怎么也想不通，他认为自己虽然没有在投保书中告知曾经患过肝炎的情况，但那是因为投保时肝炎早已治愈，更何况后来是因为心脏病住院而申请理赔的，与肝炎病史并无关联，为什么保险公司还是拒赔呢？一气之下，</a:t>
            </a: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张力</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诉诸法庭。请分析此案例。</a:t>
            </a:r>
            <a:endParaRPr kumimoji="0" lang="zh-CN" altLang="en-US" sz="24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endParaRPr>
          </a:p>
        </p:txBody>
      </p:sp>
    </p:spTree>
    <p:extLst>
      <p:ext uri="{BB962C8B-B14F-4D97-AF65-F5344CB8AC3E}">
        <p14:creationId xmlns:p14="http://schemas.microsoft.com/office/powerpoint/2010/main" val="8996579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EE2BC02-921F-AEBC-0794-29625F64A47F}"/>
              </a:ext>
            </a:extLst>
          </p:cNvPr>
          <p:cNvSpPr txBox="1"/>
          <p:nvPr/>
        </p:nvSpPr>
        <p:spPr>
          <a:xfrm>
            <a:off x="1450427" y="777566"/>
            <a:ext cx="10026870" cy="3347198"/>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案例解析</a:t>
            </a:r>
            <a:r>
              <a:rPr kumimoji="0" lang="en-US" altLang="zh-CN"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　　</a:t>
            </a:r>
            <a:r>
              <a:rPr kumimoji="0" lang="zh-CN" altLang="zh-CN"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投保人未如实告知</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，且有</a:t>
            </a:r>
            <a:r>
              <a:rPr kumimoji="0" lang="zh-CN" altLang="zh-CN"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投保单作为证据</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rPr>
              <a:t>，法院给予支持，判决李先生未如实告知。</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虽然所患心肌梗死与未告知的肝炎之间没有直接的因果关系，但未告知的肝炎是一个重要事实，根据《保险法》仍构成未如实告知。保险公司可以解除李先生的保险合同，并</a:t>
            </a:r>
            <a:r>
              <a:rPr kumimoji="0" lang="zh-CN" altLang="zh-CN" sz="24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不承担赔偿责任</a:t>
            </a:r>
            <a:r>
              <a:rPr kumimoji="0" lang="zh-CN" altLang="zh-CN" sz="24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400" b="0" i="0" u="none" strike="noStrike" kern="1200" cap="none" spc="0" normalizeH="0" baseline="0" noProof="0" dirty="0">
              <a:ln>
                <a:noFill/>
              </a:ln>
              <a:solidFill>
                <a:prstClr val="black"/>
              </a:solidFill>
              <a:effectLst/>
              <a:uLnTx/>
              <a:uFillTx/>
              <a:latin typeface="Gill Sans MT"/>
              <a:ea typeface="华文中宋" panose="02010600040101010101" pitchFamily="2" charset="-122"/>
              <a:cs typeface="+mn-cs"/>
            </a:endParaRPr>
          </a:p>
        </p:txBody>
      </p:sp>
    </p:spTree>
    <p:extLst>
      <p:ext uri="{BB962C8B-B14F-4D97-AF65-F5344CB8AC3E}">
        <p14:creationId xmlns:p14="http://schemas.microsoft.com/office/powerpoint/2010/main" val="98256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（二）</a:t>
            </a:r>
            <a:r>
              <a:rPr lang="zh-CN" altLang="en-US" sz="2400" b="1" dirty="0">
                <a:solidFill>
                  <a:schemeClr val="accent4">
                    <a:lumMod val="75000"/>
                  </a:schemeClr>
                </a:solidFill>
                <a:sym typeface="+mn-ea"/>
              </a:rPr>
              <a:t>射幸性</a:t>
            </a:r>
            <a:endParaRPr lang="en-US" altLang="zh-CN" sz="2400" b="1" dirty="0">
              <a:solidFill>
                <a:schemeClr val="accent4">
                  <a:lumMod val="75000"/>
                </a:schemeClr>
              </a:solidFill>
            </a:endParaRPr>
          </a:p>
          <a:p>
            <a:pPr marL="0" indent="0">
              <a:lnSpc>
                <a:spcPct val="150000"/>
              </a:lnSpc>
              <a:buNone/>
            </a:pPr>
            <a:r>
              <a:rPr lang="zh-CN" altLang="en-US" sz="2400" dirty="0"/>
              <a:t>　　“射幸”一词，源自拉丁文，本意指碰运气或侥幸。</a:t>
            </a:r>
            <a:endParaRPr lang="en-US" altLang="zh-CN" sz="2400" dirty="0"/>
          </a:p>
          <a:p>
            <a:pPr marL="0" indent="0">
              <a:lnSpc>
                <a:spcPct val="150000"/>
              </a:lnSpc>
              <a:buNone/>
            </a:pPr>
            <a:r>
              <a:rPr lang="zh-CN" altLang="en-US" sz="2400" dirty="0"/>
              <a:t>　　如果一份合同的效果在订约时不能确定，称为射幸合同。</a:t>
            </a:r>
            <a:endParaRPr lang="en-US" altLang="zh-CN" sz="2400" dirty="0"/>
          </a:p>
          <a:p>
            <a:pPr marL="0" indent="0">
              <a:lnSpc>
                <a:spcPct val="150000"/>
              </a:lnSpc>
              <a:buNone/>
            </a:pPr>
            <a:r>
              <a:rPr lang="zh-CN" altLang="en-US" sz="2400" dirty="0">
                <a:sym typeface="+mn-ea"/>
              </a:rPr>
              <a:t>　　保险合同的射幸性体现在，虽然投保人确定要支付保险费，但是保险人</a:t>
            </a:r>
            <a:r>
              <a:rPr lang="zh-CN" altLang="en-US" sz="2400" b="1" dirty="0">
                <a:solidFill>
                  <a:srgbClr val="C00000"/>
                </a:solidFill>
                <a:sym typeface="+mn-ea"/>
              </a:rPr>
              <a:t>是否给付保险金，在合同订立当时无法明确</a:t>
            </a:r>
            <a:r>
              <a:rPr lang="zh-CN" altLang="en-US" sz="2400" b="1" dirty="0">
                <a:sym typeface="+mn-ea"/>
              </a:rPr>
              <a:t>，</a:t>
            </a:r>
            <a:r>
              <a:rPr lang="zh-CN" altLang="en-US" sz="2400" dirty="0">
                <a:sym typeface="+mn-ea"/>
              </a:rPr>
              <a:t>而取决于合同订立后不确定的偶发事故。</a:t>
            </a:r>
            <a:endParaRPr lang="zh-CN" altLang="en-US" sz="2400" dirty="0"/>
          </a:p>
        </p:txBody>
      </p:sp>
      <p:grpSp>
        <p:nvGrpSpPr>
          <p:cNvPr id="12" name="组合 11"/>
          <p:cNvGrpSpPr/>
          <p:nvPr/>
        </p:nvGrpSpPr>
        <p:grpSpPr>
          <a:xfrm>
            <a:off x="2822975" y="4604172"/>
            <a:ext cx="6003290" cy="2129155"/>
            <a:chOff x="9514" y="6676"/>
            <a:chExt cx="9454" cy="3353"/>
          </a:xfrm>
        </p:grpSpPr>
        <p:grpSp>
          <p:nvGrpSpPr>
            <p:cNvPr id="9" name="组合 8"/>
            <p:cNvGrpSpPr/>
            <p:nvPr/>
          </p:nvGrpSpPr>
          <p:grpSpPr>
            <a:xfrm>
              <a:off x="9514" y="6793"/>
              <a:ext cx="7916" cy="3237"/>
              <a:chOff x="2306" y="6815"/>
              <a:chExt cx="7916" cy="3237"/>
            </a:xfrm>
          </p:grpSpPr>
          <p:pic>
            <p:nvPicPr>
              <p:cNvPr id="2" name="https://img8.file.cache.docer.com/storage/1659928330697083400/be1585d883aeeeea055ed221c587189a.png" descr="templates\picture_hover\&amp;pky90193003275&amp;"/>
              <p:cNvPicPr>
                <a:picLocks noChangeAspect="1"/>
              </p:cNvPicPr>
              <p:nvPr>
                <p:custDataLst>
                  <p:tags r:id="rId4"/>
                </p:custDataLst>
              </p:nvPr>
            </p:nvPicPr>
            <p:blipFill>
              <a:blip r:embed="rId10"/>
              <a:stretch>
                <a:fillRect/>
              </a:stretch>
            </p:blipFill>
            <p:spPr>
              <a:xfrm>
                <a:off x="2306" y="7048"/>
                <a:ext cx="2254" cy="3005"/>
              </a:xfrm>
              <a:prstGeom prst="rect">
                <a:avLst/>
              </a:prstGeom>
            </p:spPr>
          </p:pic>
          <p:sp>
            <p:nvSpPr>
              <p:cNvPr id="3" name="文本框 2"/>
              <p:cNvSpPr txBox="1"/>
              <p:nvPr>
                <p:custDataLst>
                  <p:tags r:id="rId5"/>
                </p:custDataLst>
              </p:nvPr>
            </p:nvSpPr>
            <p:spPr>
              <a:xfrm>
                <a:off x="4224" y="7801"/>
                <a:ext cx="1889" cy="800"/>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保险金</a:t>
                </a:r>
              </a:p>
            </p:txBody>
          </p:sp>
          <p:pic>
            <p:nvPicPr>
              <p:cNvPr id="4" name="图片 3" descr="3b32313536343637333bbadad4b2c8a6bcfdcdb7"/>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113" y="6815"/>
                <a:ext cx="1194" cy="986"/>
              </a:xfrm>
              <a:prstGeom prst="rect">
                <a:avLst/>
              </a:prstGeom>
            </p:spPr>
          </p:pic>
          <p:pic>
            <p:nvPicPr>
              <p:cNvPr id="5" name="图片 4" descr="3b32313536343637333bbadad4b2c8a6bcfdcdb7"/>
              <p:cNvPicPr>
                <a:picLocks noChangeAspect="1"/>
              </p:cNvPicPr>
              <p:nvPr>
                <p:custDataLst>
                  <p:tags r:id="rId6"/>
                </p:custDataLst>
              </p:nvPr>
            </p:nvPicPr>
            <p:blipFill>
              <a:blip r:embed="rId11">
                <a:extLst>
                  <a:ext uri="{96DAC541-7B7A-43D3-8B79-37D633B846F1}">
                    <asvg:svgBlip xmlns:asvg="http://schemas.microsoft.com/office/drawing/2016/SVG/main" r:embed="rId12"/>
                  </a:ext>
                </a:extLst>
              </a:blip>
              <a:stretch>
                <a:fillRect/>
              </a:stretch>
            </p:blipFill>
            <p:spPr>
              <a:xfrm>
                <a:off x="6113" y="8823"/>
                <a:ext cx="1194" cy="986"/>
              </a:xfrm>
              <a:prstGeom prst="rect">
                <a:avLst/>
              </a:prstGeom>
            </p:spPr>
          </p:pic>
          <p:sp>
            <p:nvSpPr>
              <p:cNvPr id="6" name="文本框 5"/>
              <p:cNvSpPr txBox="1"/>
              <p:nvPr>
                <p:custDataLst>
                  <p:tags r:id="rId7"/>
                </p:custDataLst>
              </p:nvPr>
            </p:nvSpPr>
            <p:spPr>
              <a:xfrm>
                <a:off x="7402" y="6815"/>
                <a:ext cx="1380" cy="800"/>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赔</a:t>
                </a:r>
              </a:p>
            </p:txBody>
          </p:sp>
          <p:sp>
            <p:nvSpPr>
              <p:cNvPr id="7" name="文本框 6"/>
              <p:cNvSpPr txBox="1"/>
              <p:nvPr>
                <p:custDataLst>
                  <p:tags r:id="rId8"/>
                </p:custDataLst>
              </p:nvPr>
            </p:nvSpPr>
            <p:spPr>
              <a:xfrm>
                <a:off x="7402" y="9009"/>
                <a:ext cx="1380" cy="800"/>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不赔</a:t>
                </a:r>
              </a:p>
            </p:txBody>
          </p:sp>
          <p:pic>
            <p:nvPicPr>
              <p:cNvPr id="8" name="图片 7" descr="3b31393936353536333bcecabac5"/>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782" y="7569"/>
                <a:ext cx="1440" cy="1440"/>
              </a:xfrm>
              <a:prstGeom prst="rect">
                <a:avLst/>
              </a:prstGeom>
            </p:spPr>
          </p:pic>
        </p:grpSp>
        <p:pic>
          <p:nvPicPr>
            <p:cNvPr id="11" name="https://img8.file.cache.docer.com/storage/1636016792897076348/bcc764aad013291fb3924dcd28a27bf7.png" descr="templates\picture_hover\&amp;pky96176440860&amp;"/>
            <p:cNvPicPr>
              <a:picLocks noChangeAspect="1"/>
            </p:cNvPicPr>
            <p:nvPr>
              <p:custDataLst>
                <p:tags r:id="rId3"/>
              </p:custDataLst>
            </p:nvPr>
          </p:nvPicPr>
          <p:blipFill>
            <a:blip r:embed="rId15"/>
            <a:stretch>
              <a:fillRect/>
            </a:stretch>
          </p:blipFill>
          <p:spPr>
            <a:xfrm>
              <a:off x="17430" y="6676"/>
              <a:ext cx="1538" cy="3006"/>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保险合同的变更</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3" name="文本框 2">
            <a:extLst>
              <a:ext uri="{FF2B5EF4-FFF2-40B4-BE49-F238E27FC236}">
                <a16:creationId xmlns:a16="http://schemas.microsoft.com/office/drawing/2014/main" id="{6996A461-7A8A-69BD-58FB-DB850F053EE4}"/>
              </a:ext>
            </a:extLst>
          </p:cNvPr>
          <p:cNvSpPr txBox="1"/>
          <p:nvPr/>
        </p:nvSpPr>
        <p:spPr>
          <a:xfrm>
            <a:off x="717747" y="1213267"/>
            <a:ext cx="10539137"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合同的变更是指保险合同有效期间，当事人依法对合同条款所做的修改或补充。</a:t>
            </a:r>
          </a:p>
        </p:txBody>
      </p:sp>
      <p:sp>
        <p:nvSpPr>
          <p:cNvPr id="4" name="矩形: 圆角 3">
            <a:extLst>
              <a:ext uri="{FF2B5EF4-FFF2-40B4-BE49-F238E27FC236}">
                <a16:creationId xmlns:a16="http://schemas.microsoft.com/office/drawing/2014/main" id="{EB523FA2-6721-6A0F-A7BD-20B6A7B88650}"/>
              </a:ext>
            </a:extLst>
          </p:cNvPr>
          <p:cNvSpPr/>
          <p:nvPr/>
        </p:nvSpPr>
        <p:spPr>
          <a:xfrm>
            <a:off x="3675514" y="3092433"/>
            <a:ext cx="4175125" cy="611188"/>
          </a:xfrm>
          <a:prstGeom prst="roundRect">
            <a:avLst/>
          </a:prstGeom>
          <a:solidFill>
            <a:srgbClr val="FFFFCC"/>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合同主体的变更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5" name="矩形: 圆角 4">
            <a:extLst>
              <a:ext uri="{FF2B5EF4-FFF2-40B4-BE49-F238E27FC236}">
                <a16:creationId xmlns:a16="http://schemas.microsoft.com/office/drawing/2014/main" id="{D527C4DB-5A5D-DDEF-383E-7DBA1AF97103}"/>
              </a:ext>
            </a:extLst>
          </p:cNvPr>
          <p:cNvSpPr/>
          <p:nvPr/>
        </p:nvSpPr>
        <p:spPr>
          <a:xfrm>
            <a:off x="3675514" y="3936983"/>
            <a:ext cx="4175125" cy="611188"/>
          </a:xfrm>
          <a:prstGeom prst="roundRect">
            <a:avLst/>
          </a:prstGeom>
          <a:solidFill>
            <a:schemeClr val="accent2">
              <a:lumMod val="20000"/>
              <a:lumOff val="80000"/>
            </a:schemeClr>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合同客体的变更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6" name="矩形: 圆角 5">
            <a:extLst>
              <a:ext uri="{FF2B5EF4-FFF2-40B4-BE49-F238E27FC236}">
                <a16:creationId xmlns:a16="http://schemas.microsoft.com/office/drawing/2014/main" id="{228D19DC-C6B9-9620-F1C9-4210AF321904}"/>
              </a:ext>
            </a:extLst>
          </p:cNvPr>
          <p:cNvSpPr/>
          <p:nvPr/>
        </p:nvSpPr>
        <p:spPr>
          <a:xfrm>
            <a:off x="3675514" y="4779946"/>
            <a:ext cx="4175125" cy="612775"/>
          </a:xfrm>
          <a:prstGeom prst="roundRect">
            <a:avLst/>
          </a:prstGeom>
          <a:solidFill>
            <a:schemeClr val="accent6">
              <a:lumMod val="60000"/>
              <a:lumOff val="40000"/>
            </a:schemeClr>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合同内容的变更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Tree>
    <p:custDataLst>
      <p:tags r:id="rId1"/>
    </p:custDataLst>
    <p:extLst>
      <p:ext uri="{BB962C8B-B14F-4D97-AF65-F5344CB8AC3E}">
        <p14:creationId xmlns:p14="http://schemas.microsoft.com/office/powerpoint/2010/main" val="843794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保险合同的变更</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2" name="矩形 1">
            <a:extLst>
              <a:ext uri="{FF2B5EF4-FFF2-40B4-BE49-F238E27FC236}">
                <a16:creationId xmlns:a16="http://schemas.microsoft.com/office/drawing/2014/main" id="{2A236B8C-68A9-79CD-5E1E-68952356ACE1}"/>
              </a:ext>
            </a:extLst>
          </p:cNvPr>
          <p:cNvSpPr>
            <a:spLocks noChangeArrowheads="1"/>
          </p:cNvSpPr>
          <p:nvPr/>
        </p:nvSpPr>
        <p:spPr bwMode="auto">
          <a:xfrm>
            <a:off x="696090" y="1352454"/>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（一）主体的变更</a:t>
            </a:r>
          </a:p>
        </p:txBody>
      </p:sp>
      <p:sp>
        <p:nvSpPr>
          <p:cNvPr id="7" name="矩形 3">
            <a:extLst>
              <a:ext uri="{FF2B5EF4-FFF2-40B4-BE49-F238E27FC236}">
                <a16:creationId xmlns:a16="http://schemas.microsoft.com/office/drawing/2014/main" id="{48105914-AB61-6231-A613-7F9239A86DD9}"/>
              </a:ext>
            </a:extLst>
          </p:cNvPr>
          <p:cNvSpPr>
            <a:spLocks noChangeArrowheads="1"/>
          </p:cNvSpPr>
          <p:nvPr/>
        </p:nvSpPr>
        <p:spPr bwMode="auto">
          <a:xfrm>
            <a:off x="660198" y="2187048"/>
            <a:ext cx="9525678" cy="430887"/>
          </a:xfrm>
          <a:prstGeom prst="rect">
            <a:avLst/>
          </a:prstGeom>
          <a:solidFill>
            <a:srgbClr val="EAFFD5"/>
          </a:solidFill>
          <a:ln w="28575">
            <a:solidFill>
              <a:srgbClr val="92D050"/>
            </a:solidFill>
            <a:miter lim="800000"/>
            <a:headEnd/>
            <a:tailEnd/>
          </a:ln>
        </p:spPr>
        <p:txBody>
          <a:bodyPr wrap="square">
            <a:spAutoFit/>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保险合同主体的变更是指</a:t>
            </a:r>
            <a:r>
              <a:rPr kumimoji="0" lang="zh-CN" altLang="en-US" sz="22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保险人</a:t>
            </a: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及</a:t>
            </a:r>
            <a:r>
              <a:rPr kumimoji="0" lang="zh-CN" altLang="en-US" sz="22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投保人</a:t>
            </a: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2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被保险人</a:t>
            </a: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2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受益人</a:t>
            </a: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的变更。</a:t>
            </a:r>
          </a:p>
        </p:txBody>
      </p:sp>
      <p:sp>
        <p:nvSpPr>
          <p:cNvPr id="10" name="矩形 3">
            <a:extLst>
              <a:ext uri="{FF2B5EF4-FFF2-40B4-BE49-F238E27FC236}">
                <a16:creationId xmlns:a16="http://schemas.microsoft.com/office/drawing/2014/main" id="{AC2BB636-E3F5-F2F8-E5D5-7FD4DDBE1040}"/>
              </a:ext>
            </a:extLst>
          </p:cNvPr>
          <p:cNvSpPr>
            <a:spLocks noChangeArrowheads="1"/>
          </p:cNvSpPr>
          <p:nvPr/>
        </p:nvSpPr>
        <p:spPr bwMode="auto">
          <a:xfrm>
            <a:off x="5655212" y="3592403"/>
            <a:ext cx="5490116" cy="2672526"/>
          </a:xfrm>
          <a:prstGeom prst="rect">
            <a:avLst/>
          </a:prstGeom>
          <a:solidFill>
            <a:srgbClr val="EAFFD5"/>
          </a:solidFill>
          <a:ln w="28575">
            <a:solidFill>
              <a:srgbClr val="92D050"/>
            </a:solidFill>
            <a:miter lim="800000"/>
            <a:headEnd/>
            <a:tailEnd/>
          </a:ln>
        </p:spPr>
        <p:txBody>
          <a:bodyPr wrap="square">
            <a:spAutoFit/>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342900" marR="0" lvl="0" indent="-342900" algn="l" defTabSz="457200" rtl="0" eaLnBrk="0" fontAlgn="base" latinLnBrk="0" hangingPunct="0">
              <a:lnSpc>
                <a:spcPct val="100000"/>
              </a:lnSpc>
              <a:spcBef>
                <a:spcPct val="0"/>
              </a:spcBef>
              <a:spcAft>
                <a:spcPts val="100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被保险人的变更</a:t>
            </a:r>
            <a:endPar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457200" rtl="0" eaLnBrk="0" fontAlgn="base" latinLnBrk="0" hangingPunct="0">
              <a:lnSpc>
                <a:spcPct val="100000"/>
              </a:lnSpc>
              <a:spcBef>
                <a:spcPct val="0"/>
              </a:spcBef>
              <a:spcAft>
                <a:spcPts val="100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一般不允许变更</a:t>
            </a:r>
            <a:endParaRPr kumimoji="0" lang="en-US" altLang="zh-CN" sz="18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endParaRPr>
          </a:p>
          <a:p>
            <a:pPr marL="342900" marR="0" lvl="0" indent="-342900" algn="l" defTabSz="457200" rtl="0" eaLnBrk="0" fontAlgn="base" latinLnBrk="0" hangingPunct="0">
              <a:lnSpc>
                <a:spcPct val="100000"/>
              </a:lnSpc>
              <a:spcBef>
                <a:spcPct val="0"/>
              </a:spcBef>
              <a:spcAft>
                <a:spcPts val="100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投保人的变更</a:t>
            </a:r>
            <a:endPar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457200" rtl="0" eaLnBrk="0" fontAlgn="base" latinLnBrk="0" hangingPunct="0">
              <a:lnSpc>
                <a:spcPct val="100000"/>
              </a:lnSpc>
              <a:spcBef>
                <a:spcPct val="0"/>
              </a:spcBef>
              <a:spcAft>
                <a:spcPts val="100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允许变更，须告知保险人。以死亡为给付保险金条件的保险合同，还必须经</a:t>
            </a:r>
            <a:r>
              <a:rPr kumimoji="0" lang="zh-CN" altLang="en-US" sz="18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被保险人书面同意</a:t>
            </a:r>
            <a:r>
              <a:rPr kumimoji="0" lang="zh-CN" altLang="en-US" sz="18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a:t>
            </a:r>
            <a:endParaRPr kumimoji="0" lang="en-US" altLang="zh-CN" sz="18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endParaRPr>
          </a:p>
          <a:p>
            <a:pPr marL="342900" marR="0" lvl="0" indent="-342900" algn="l" defTabSz="457200" rtl="0" eaLnBrk="0" fontAlgn="base" latinLnBrk="0" hangingPunct="0">
              <a:lnSpc>
                <a:spcPct val="100000"/>
              </a:lnSpc>
              <a:spcBef>
                <a:spcPct val="0"/>
              </a:spcBef>
              <a:spcAft>
                <a:spcPts val="100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受益人的变更</a:t>
            </a:r>
            <a:endPar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457200" rtl="0" eaLnBrk="0" fontAlgn="base" latinLnBrk="0" hangingPunct="0">
              <a:lnSpc>
                <a:spcPct val="100000"/>
              </a:lnSpc>
              <a:spcBef>
                <a:spcPct val="0"/>
              </a:spcBef>
              <a:spcAft>
                <a:spcPts val="100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允许变更，须经</a:t>
            </a:r>
            <a:r>
              <a:rPr kumimoji="0" lang="zh-CN" altLang="en-US" sz="1800" b="0"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被保险人书面同意</a:t>
            </a:r>
            <a:r>
              <a:rPr kumimoji="0" lang="zh-CN" altLang="en-US" sz="18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，并告知保险人。</a:t>
            </a: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13" name="组合 12">
            <a:extLst>
              <a:ext uri="{FF2B5EF4-FFF2-40B4-BE49-F238E27FC236}">
                <a16:creationId xmlns:a16="http://schemas.microsoft.com/office/drawing/2014/main" id="{81DB5718-AF22-C873-E3B0-43F5167A5EBE}"/>
              </a:ext>
            </a:extLst>
          </p:cNvPr>
          <p:cNvGrpSpPr/>
          <p:nvPr/>
        </p:nvGrpSpPr>
        <p:grpSpPr>
          <a:xfrm>
            <a:off x="717748" y="3058206"/>
            <a:ext cx="3739569" cy="2284738"/>
            <a:chOff x="717748" y="3058206"/>
            <a:chExt cx="3739569" cy="2284738"/>
          </a:xfrm>
        </p:grpSpPr>
        <p:sp>
          <p:nvSpPr>
            <p:cNvPr id="9" name="矩形 3">
              <a:extLst>
                <a:ext uri="{FF2B5EF4-FFF2-40B4-BE49-F238E27FC236}">
                  <a16:creationId xmlns:a16="http://schemas.microsoft.com/office/drawing/2014/main" id="{28D9E53E-2B16-54FC-3184-81F4545FF1A5}"/>
                </a:ext>
              </a:extLst>
            </p:cNvPr>
            <p:cNvSpPr>
              <a:spLocks noChangeArrowheads="1"/>
            </p:cNvSpPr>
            <p:nvPr/>
          </p:nvSpPr>
          <p:spPr bwMode="auto">
            <a:xfrm>
              <a:off x="717748" y="3588618"/>
              <a:ext cx="3739569" cy="1754326"/>
            </a:xfrm>
            <a:prstGeom prst="rect">
              <a:avLst/>
            </a:prstGeom>
            <a:solidFill>
              <a:srgbClr val="EAFFD5"/>
            </a:solidFill>
            <a:ln w="28575">
              <a:solidFill>
                <a:srgbClr val="92D050"/>
              </a:solidFill>
              <a:miter lim="800000"/>
              <a:headEnd/>
              <a:tailEnd/>
            </a:ln>
          </p:spPr>
          <p:txBody>
            <a:bodyPr wrap="square">
              <a:spAutoFit/>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ct val="0"/>
                </a:spcBef>
                <a:spcAft>
                  <a:spcPts val="150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保险人的变更，是指保险企业因破产、解散、合并、分立而发生的变更，经国家保险管理机关批准，将其所承担的部分或全部保险合同责任转移给其他保险公司或政府有关基金承担。</a:t>
              </a:r>
            </a:p>
          </p:txBody>
        </p:sp>
        <p:sp>
          <p:nvSpPr>
            <p:cNvPr id="11" name="矩形 10">
              <a:extLst>
                <a:ext uri="{FF2B5EF4-FFF2-40B4-BE49-F238E27FC236}">
                  <a16:creationId xmlns:a16="http://schemas.microsoft.com/office/drawing/2014/main" id="{FCE5D00D-721D-F261-BB01-910B56F6E7F6}"/>
                </a:ext>
              </a:extLst>
            </p:cNvPr>
            <p:cNvSpPr>
              <a:spLocks noChangeArrowheads="1"/>
            </p:cNvSpPr>
            <p:nvPr/>
          </p:nvSpPr>
          <p:spPr bwMode="auto">
            <a:xfrm>
              <a:off x="1571869" y="30582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保险人的变更</a:t>
              </a:r>
            </a:p>
          </p:txBody>
        </p:sp>
      </p:grpSp>
      <p:sp>
        <p:nvSpPr>
          <p:cNvPr id="12" name="矩形 11">
            <a:extLst>
              <a:ext uri="{FF2B5EF4-FFF2-40B4-BE49-F238E27FC236}">
                <a16:creationId xmlns:a16="http://schemas.microsoft.com/office/drawing/2014/main" id="{DAB05646-58B1-36FA-D243-B0B8DD00CAA7}"/>
              </a:ext>
            </a:extLst>
          </p:cNvPr>
          <p:cNvSpPr>
            <a:spLocks noChangeArrowheads="1"/>
          </p:cNvSpPr>
          <p:nvPr/>
        </p:nvSpPr>
        <p:spPr bwMode="auto">
          <a:xfrm>
            <a:off x="6035052" y="2712462"/>
            <a:ext cx="44935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ctr"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人身保险</a:t>
            </a:r>
            <a:endParaRPr kumimoji="0" lang="en-US" altLang="zh-CN" sz="24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投保人、被保险人、受益人变更</a:t>
            </a:r>
          </a:p>
        </p:txBody>
      </p:sp>
    </p:spTree>
    <p:custDataLst>
      <p:tags r:id="rId1"/>
    </p:custDataLst>
    <p:extLst>
      <p:ext uri="{BB962C8B-B14F-4D97-AF65-F5344CB8AC3E}">
        <p14:creationId xmlns:p14="http://schemas.microsoft.com/office/powerpoint/2010/main" val="23518589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wipe(down)">
                                      <p:cBhvr>
                                        <p:cTn id="38" dur="500"/>
                                        <p:tgtEl>
                                          <p:spTgt spid="10">
                                            <p:txEl>
                                              <p:pRg st="0" end="0"/>
                                            </p:txEl>
                                          </p:spTgt>
                                        </p:tgtEl>
                                      </p:cBhvr>
                                    </p:animEffect>
                                  </p:childTnLst>
                                </p:cTn>
                              </p:par>
                              <p:par>
                                <p:cTn id="39" presetID="22" presetClass="entr" presetSubtype="4" fill="hold" nodeType="withEffect">
                                  <p:stCondLst>
                                    <p:cond delay="0"/>
                                  </p:stCondLst>
                                  <p:childTnLst>
                                    <p:set>
                                      <p:cBhvr>
                                        <p:cTn id="40" dur="1" fill="hold">
                                          <p:stCondLst>
                                            <p:cond delay="0"/>
                                          </p:stCondLst>
                                        </p:cTn>
                                        <p:tgtEl>
                                          <p:spTgt spid="10">
                                            <p:txEl>
                                              <p:pRg st="2" end="2"/>
                                            </p:txEl>
                                          </p:spTgt>
                                        </p:tgtEl>
                                        <p:attrNameLst>
                                          <p:attrName>style.visibility</p:attrName>
                                        </p:attrNameLst>
                                      </p:cBhvr>
                                      <p:to>
                                        <p:strVal val="visible"/>
                                      </p:to>
                                    </p:set>
                                    <p:animEffect transition="in" filter="wipe(down)">
                                      <p:cBhvr>
                                        <p:cTn id="41" dur="500"/>
                                        <p:tgtEl>
                                          <p:spTgt spid="10">
                                            <p:txEl>
                                              <p:pRg st="2" end="2"/>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10">
                                            <p:txEl>
                                              <p:pRg st="4" end="4"/>
                                            </p:txEl>
                                          </p:spTgt>
                                        </p:tgtEl>
                                        <p:attrNameLst>
                                          <p:attrName>style.visibility</p:attrName>
                                        </p:attrNameLst>
                                      </p:cBhvr>
                                      <p:to>
                                        <p:strVal val="visible"/>
                                      </p:to>
                                    </p:set>
                                    <p:animEffect transition="in" filter="wipe(down)">
                                      <p:cBhvr>
                                        <p:cTn id="44" dur="500"/>
                                        <p:tgtEl>
                                          <p:spTgt spid="10">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animEffect transition="in" filter="fade">
                                      <p:cBhvr>
                                        <p:cTn id="49" dur="500"/>
                                        <p:tgtEl>
                                          <p:spTgt spid="10">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0">
                                            <p:txEl>
                                              <p:pRg st="3" end="3"/>
                                            </p:txEl>
                                          </p:spTgt>
                                        </p:tgtEl>
                                        <p:attrNameLst>
                                          <p:attrName>style.visibility</p:attrName>
                                        </p:attrNameLst>
                                      </p:cBhvr>
                                      <p:to>
                                        <p:strVal val="visible"/>
                                      </p:to>
                                    </p:set>
                                    <p:animEffect transition="in" filter="fade">
                                      <p:cBhvr>
                                        <p:cTn id="54" dur="500"/>
                                        <p:tgtEl>
                                          <p:spTgt spid="10">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0">
                                            <p:txEl>
                                              <p:pRg st="5" end="5"/>
                                            </p:txEl>
                                          </p:spTgt>
                                        </p:tgtEl>
                                        <p:attrNameLst>
                                          <p:attrName>style.visibility</p:attrName>
                                        </p:attrNameLst>
                                      </p:cBhvr>
                                      <p:to>
                                        <p:strVal val="visible"/>
                                      </p:to>
                                    </p:set>
                                    <p:animEffect transition="in" filter="fade">
                                      <p:cBhvr>
                                        <p:cTn id="59"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7" grpId="0" animBg="1"/>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保险合同的变更</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2" name="矩形 1">
            <a:extLst>
              <a:ext uri="{FF2B5EF4-FFF2-40B4-BE49-F238E27FC236}">
                <a16:creationId xmlns:a16="http://schemas.microsoft.com/office/drawing/2014/main" id="{2A236B8C-68A9-79CD-5E1E-68952356ACE1}"/>
              </a:ext>
            </a:extLst>
          </p:cNvPr>
          <p:cNvSpPr>
            <a:spLocks noChangeArrowheads="1"/>
          </p:cNvSpPr>
          <p:nvPr/>
        </p:nvSpPr>
        <p:spPr bwMode="auto">
          <a:xfrm>
            <a:off x="696090" y="1352454"/>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（二）客体的变更</a:t>
            </a:r>
          </a:p>
        </p:txBody>
      </p:sp>
      <p:sp>
        <p:nvSpPr>
          <p:cNvPr id="7" name="矩形 3">
            <a:extLst>
              <a:ext uri="{FF2B5EF4-FFF2-40B4-BE49-F238E27FC236}">
                <a16:creationId xmlns:a16="http://schemas.microsoft.com/office/drawing/2014/main" id="{48105914-AB61-6231-A613-7F9239A86DD9}"/>
              </a:ext>
            </a:extLst>
          </p:cNvPr>
          <p:cNvSpPr>
            <a:spLocks noChangeArrowheads="1"/>
          </p:cNvSpPr>
          <p:nvPr/>
        </p:nvSpPr>
        <p:spPr bwMode="auto">
          <a:xfrm>
            <a:off x="660198" y="2187048"/>
            <a:ext cx="9075092" cy="1492716"/>
          </a:xfrm>
          <a:prstGeom prst="rect">
            <a:avLst/>
          </a:prstGeom>
          <a:solidFill>
            <a:srgbClr val="EAFFD5"/>
          </a:solidFill>
          <a:ln w="28575">
            <a:solidFill>
              <a:srgbClr val="92D050"/>
            </a:solidFill>
            <a:miter lim="800000"/>
            <a:headEnd/>
            <a:tailEnd/>
          </a:ln>
        </p:spPr>
        <p:txBody>
          <a:bodyPr wrap="square">
            <a:spAutoFit/>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保险合同客体的变更是指保险标的所具有的保险利益的变更。</a:t>
            </a:r>
            <a:endParaRPr kumimoji="0" lang="en-US" altLang="zh-CN"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变更的主要原因是保险标的价值增减变化，而引起保险利益的变化。</a:t>
            </a:r>
            <a:endParaRPr kumimoji="0" lang="en-US" altLang="zh-CN"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通常由投保人或被保险人提出。保险人往往会调整保险费率。</a:t>
            </a:r>
          </a:p>
        </p:txBody>
      </p:sp>
      <p:pic>
        <p:nvPicPr>
          <p:cNvPr id="8" name="Picture 2">
            <a:extLst>
              <a:ext uri="{FF2B5EF4-FFF2-40B4-BE49-F238E27FC236}">
                <a16:creationId xmlns:a16="http://schemas.microsoft.com/office/drawing/2014/main" id="{8DE74B5C-0524-4F1D-42D7-C1BFD6ADC8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40912" y="4246563"/>
            <a:ext cx="2503488"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266993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保险合同的变更</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2" name="矩形 1">
            <a:extLst>
              <a:ext uri="{FF2B5EF4-FFF2-40B4-BE49-F238E27FC236}">
                <a16:creationId xmlns:a16="http://schemas.microsoft.com/office/drawing/2014/main" id="{2A236B8C-68A9-79CD-5E1E-68952356ACE1}"/>
              </a:ext>
            </a:extLst>
          </p:cNvPr>
          <p:cNvSpPr>
            <a:spLocks noChangeArrowheads="1"/>
          </p:cNvSpPr>
          <p:nvPr/>
        </p:nvSpPr>
        <p:spPr bwMode="auto">
          <a:xfrm>
            <a:off x="696090" y="1352454"/>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993300"/>
                </a:solidFill>
                <a:effectLst/>
                <a:uLnTx/>
                <a:uFillTx/>
                <a:latin typeface="微软雅黑" panose="020B0503020204020204" pitchFamily="34" charset="-122"/>
                <a:ea typeface="微软雅黑" panose="020B0503020204020204" pitchFamily="34" charset="-122"/>
                <a:cs typeface="+mn-cs"/>
              </a:rPr>
              <a:t>（三）内容的变更</a:t>
            </a:r>
          </a:p>
        </p:txBody>
      </p:sp>
      <p:sp>
        <p:nvSpPr>
          <p:cNvPr id="7" name="矩形 3">
            <a:extLst>
              <a:ext uri="{FF2B5EF4-FFF2-40B4-BE49-F238E27FC236}">
                <a16:creationId xmlns:a16="http://schemas.microsoft.com/office/drawing/2014/main" id="{48105914-AB61-6231-A613-7F9239A86DD9}"/>
              </a:ext>
            </a:extLst>
          </p:cNvPr>
          <p:cNvSpPr>
            <a:spLocks noChangeArrowheads="1"/>
          </p:cNvSpPr>
          <p:nvPr/>
        </p:nvSpPr>
        <p:spPr bwMode="auto">
          <a:xfrm>
            <a:off x="660198" y="2187048"/>
            <a:ext cx="9075092" cy="3608680"/>
          </a:xfrm>
          <a:prstGeom prst="rect">
            <a:avLst/>
          </a:prstGeom>
          <a:solidFill>
            <a:srgbClr val="EAFFD5"/>
          </a:solidFill>
          <a:ln w="28575">
            <a:solidFill>
              <a:srgbClr val="92D050"/>
            </a:solidFill>
            <a:miter lim="800000"/>
            <a:headEnd/>
            <a:tailEnd/>
          </a:ln>
        </p:spPr>
        <p:txBody>
          <a:bodyPr wrap="square">
            <a:spAutoFit/>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保险合同内容的变更是指保险合同主体享受的权利和承担的义务所发生的变更，表现为保险合同条款及事项的变更。</a:t>
            </a:r>
            <a:endParaRPr kumimoji="0" lang="en-US" altLang="zh-CN"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342900" marR="0" lvl="0" indent="-342900" algn="l" defTabSz="457200" rtl="0" eaLnBrk="0" fontAlgn="base" latinLnBrk="0" hangingPunct="0">
              <a:lnSpc>
                <a:spcPct val="100000"/>
              </a:lnSpc>
              <a:spcBef>
                <a:spcPct val="0"/>
              </a:spcBef>
              <a:spcAft>
                <a:spcPts val="1500"/>
              </a:spcAft>
              <a:buClrTx/>
              <a:buSzTx/>
              <a:buFont typeface="Wingdings" panose="05000000000000000000" pitchFamily="2" charset="2"/>
              <a:buChar char="n"/>
              <a:tabLst/>
              <a:defRPr/>
            </a:pPr>
            <a:r>
              <a:rPr kumimoji="0" lang="zh-CN" altLang="en-US"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保险合同内容的变更主要是由投保方引起的。具体包括：</a:t>
            </a:r>
          </a:p>
          <a:p>
            <a:pPr marL="0" marR="0" lvl="0" indent="0" algn="l" defTabSz="457200" rtl="0" eaLnBrk="0" fontAlgn="base" latinLnBrk="0" hangingPunct="0">
              <a:lnSpc>
                <a:spcPct val="100000"/>
              </a:lnSpc>
              <a:spcBef>
                <a:spcPct val="0"/>
              </a:spcBef>
              <a:spcAft>
                <a:spcPts val="150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1</a:t>
            </a: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）保险标的的数量、价值增减而引起的保险金额的增减。</a:t>
            </a:r>
          </a:p>
          <a:p>
            <a:pPr marL="0" marR="0" lvl="0" indent="0" algn="l" defTabSz="457200" rtl="0" eaLnBrk="0" fontAlgn="base" latinLnBrk="0" hangingPunct="0">
              <a:lnSpc>
                <a:spcPct val="100000"/>
              </a:lnSpc>
              <a:spcBef>
                <a:spcPct val="0"/>
              </a:spcBef>
              <a:spcAft>
                <a:spcPts val="150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2</a:t>
            </a: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）保险标的的种类、存放地点、占用性质、航程和航期等的变更引起风险程度的变化，从而导致保险费率的调整。</a:t>
            </a:r>
          </a:p>
          <a:p>
            <a:pPr marL="0" marR="0" lvl="0" indent="0" algn="l" defTabSz="457200" rtl="0" eaLnBrk="0" fontAlgn="base" latinLnBrk="0" hangingPunct="0">
              <a:lnSpc>
                <a:spcPct val="100000"/>
              </a:lnSpc>
              <a:spcBef>
                <a:spcPct val="0"/>
              </a:spcBef>
              <a:spcAft>
                <a:spcPts val="150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3</a:t>
            </a: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）保险期限的变更。</a:t>
            </a:r>
          </a:p>
          <a:p>
            <a:pPr marL="0" marR="0" lvl="0" indent="0" algn="l" defTabSz="457200" rtl="0" eaLnBrk="0" fontAlgn="base" latinLnBrk="0" hangingPunct="0">
              <a:lnSpc>
                <a:spcPct val="100000"/>
              </a:lnSpc>
              <a:spcBef>
                <a:spcPct val="0"/>
              </a:spcBef>
              <a:spcAft>
                <a:spcPts val="150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4</a:t>
            </a:r>
            <a:r>
              <a:rPr kumimoji="0" lang="zh-CN" altLang="en-US" sz="2000" b="0" i="0" u="none" strike="noStrike" kern="1200" cap="none" spc="0" normalizeH="0" baseline="0" noProof="0" dirty="0">
                <a:ln>
                  <a:noFill/>
                </a:ln>
                <a:solidFill>
                  <a:srgbClr val="56CA95">
                    <a:lumMod val="75000"/>
                  </a:srgbClr>
                </a:solidFill>
                <a:effectLst/>
                <a:uLnTx/>
                <a:uFillTx/>
                <a:latin typeface="楷体" panose="02010609060101010101" pitchFamily="49" charset="-122"/>
                <a:ea typeface="楷体" panose="02010609060101010101" pitchFamily="49" charset="-122"/>
                <a:cs typeface="+mn-cs"/>
              </a:rPr>
              <a:t>）人寿保险合同中被保险人职业、居住地点的变化等。</a:t>
            </a:r>
          </a:p>
        </p:txBody>
      </p:sp>
      <p:pic>
        <p:nvPicPr>
          <p:cNvPr id="8" name="Picture 2">
            <a:extLst>
              <a:ext uri="{FF2B5EF4-FFF2-40B4-BE49-F238E27FC236}">
                <a16:creationId xmlns:a16="http://schemas.microsoft.com/office/drawing/2014/main" id="{8DE74B5C-0524-4F1D-42D7-C1BFD6ADC8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40912" y="4246563"/>
            <a:ext cx="2503488"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2949119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wipe(down)">
                                      <p:cBhvr>
                                        <p:cTn id="28" dur="500"/>
                                        <p:tgtEl>
                                          <p:spTgt spid="7">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animEffect transition="in" filter="wipe(down)">
                                      <p:cBhvr>
                                        <p:cTn id="33" dur="500"/>
                                        <p:tgtEl>
                                          <p:spTgt spid="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7">
                                            <p:txEl>
                                              <p:pRg st="3" end="3"/>
                                            </p:txEl>
                                          </p:spTgt>
                                        </p:tgtEl>
                                        <p:attrNameLst>
                                          <p:attrName>style.visibility</p:attrName>
                                        </p:attrNameLst>
                                      </p:cBhvr>
                                      <p:to>
                                        <p:strVal val="visible"/>
                                      </p:to>
                                    </p:set>
                                    <p:animEffect transition="in" filter="wipe(down)">
                                      <p:cBhvr>
                                        <p:cTn id="38" dur="500"/>
                                        <p:tgtEl>
                                          <p:spTgt spid="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animEffect transition="in" filter="wipe(down)">
                                      <p:cBhvr>
                                        <p:cTn id="43" dur="500"/>
                                        <p:tgtEl>
                                          <p:spTgt spid="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7">
                                            <p:txEl>
                                              <p:pRg st="5" end="5"/>
                                            </p:txEl>
                                          </p:spTgt>
                                        </p:tgtEl>
                                        <p:attrNameLst>
                                          <p:attrName>style.visibility</p:attrName>
                                        </p:attrNameLst>
                                      </p:cBhvr>
                                      <p:to>
                                        <p:strVal val="visible"/>
                                      </p:to>
                                    </p:set>
                                    <p:animEffect transition="in" filter="wipe(down)">
                                      <p:cBhvr>
                                        <p:cTn id="4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保险合同的变更</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3" name="文本框 2">
            <a:extLst>
              <a:ext uri="{FF2B5EF4-FFF2-40B4-BE49-F238E27FC236}">
                <a16:creationId xmlns:a16="http://schemas.microsoft.com/office/drawing/2014/main" id="{6996A461-7A8A-69BD-58FB-DB850F053EE4}"/>
              </a:ext>
            </a:extLst>
          </p:cNvPr>
          <p:cNvSpPr txBox="1"/>
          <p:nvPr/>
        </p:nvSpPr>
        <p:spPr>
          <a:xfrm>
            <a:off x="717747" y="1213267"/>
            <a:ext cx="10539137" cy="113441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合同的变更是指保险合同有效期间，当事人依法对合同条款所做的修改或补充。</a:t>
            </a:r>
          </a:p>
        </p:txBody>
      </p:sp>
      <p:sp>
        <p:nvSpPr>
          <p:cNvPr id="4" name="矩形: 圆角 3">
            <a:extLst>
              <a:ext uri="{FF2B5EF4-FFF2-40B4-BE49-F238E27FC236}">
                <a16:creationId xmlns:a16="http://schemas.microsoft.com/office/drawing/2014/main" id="{EB523FA2-6721-6A0F-A7BD-20B6A7B88650}"/>
              </a:ext>
            </a:extLst>
          </p:cNvPr>
          <p:cNvSpPr/>
          <p:nvPr/>
        </p:nvSpPr>
        <p:spPr>
          <a:xfrm>
            <a:off x="1294623" y="3123406"/>
            <a:ext cx="4175125" cy="611188"/>
          </a:xfrm>
          <a:prstGeom prst="roundRect">
            <a:avLst/>
          </a:prstGeom>
          <a:solidFill>
            <a:srgbClr val="FFFFCC"/>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合同主体的变更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5" name="矩形: 圆角 4">
            <a:extLst>
              <a:ext uri="{FF2B5EF4-FFF2-40B4-BE49-F238E27FC236}">
                <a16:creationId xmlns:a16="http://schemas.microsoft.com/office/drawing/2014/main" id="{D527C4DB-5A5D-DDEF-383E-7DBA1AF97103}"/>
              </a:ext>
            </a:extLst>
          </p:cNvPr>
          <p:cNvSpPr/>
          <p:nvPr/>
        </p:nvSpPr>
        <p:spPr>
          <a:xfrm>
            <a:off x="1294623" y="3967956"/>
            <a:ext cx="4175125" cy="611188"/>
          </a:xfrm>
          <a:prstGeom prst="roundRect">
            <a:avLst/>
          </a:prstGeom>
          <a:solidFill>
            <a:schemeClr val="accent2">
              <a:lumMod val="20000"/>
              <a:lumOff val="80000"/>
            </a:schemeClr>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合同客体的变更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6" name="矩形: 圆角 5">
            <a:extLst>
              <a:ext uri="{FF2B5EF4-FFF2-40B4-BE49-F238E27FC236}">
                <a16:creationId xmlns:a16="http://schemas.microsoft.com/office/drawing/2014/main" id="{228D19DC-C6B9-9620-F1C9-4210AF321904}"/>
              </a:ext>
            </a:extLst>
          </p:cNvPr>
          <p:cNvSpPr/>
          <p:nvPr/>
        </p:nvSpPr>
        <p:spPr>
          <a:xfrm>
            <a:off x="1294623" y="4810919"/>
            <a:ext cx="4175125" cy="612775"/>
          </a:xfrm>
          <a:prstGeom prst="roundRect">
            <a:avLst/>
          </a:prstGeom>
          <a:solidFill>
            <a:schemeClr val="accent6">
              <a:lumMod val="60000"/>
              <a:lumOff val="40000"/>
            </a:schemeClr>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合同内容的变更</a:t>
            </a:r>
            <a:endParaRPr kumimoji="0" lang="en-US" altLang="zh-CN" sz="2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2" name="箭头: 右 1">
            <a:extLst>
              <a:ext uri="{FF2B5EF4-FFF2-40B4-BE49-F238E27FC236}">
                <a16:creationId xmlns:a16="http://schemas.microsoft.com/office/drawing/2014/main" id="{41D3169D-DC5B-9058-3496-4E97BBEEBF2C}"/>
              </a:ext>
            </a:extLst>
          </p:cNvPr>
          <p:cNvSpPr/>
          <p:nvPr/>
        </p:nvSpPr>
        <p:spPr>
          <a:xfrm>
            <a:off x="5883215" y="3885686"/>
            <a:ext cx="1000664" cy="775727"/>
          </a:xfrm>
          <a:prstGeom prst="rightArrow">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7CFC9BC9-1D42-AABC-0B20-1ADA1BD7C863}"/>
              </a:ext>
            </a:extLst>
          </p:cNvPr>
          <p:cNvSpPr txBox="1"/>
          <p:nvPr/>
        </p:nvSpPr>
        <p:spPr>
          <a:xfrm>
            <a:off x="7268131" y="3277907"/>
            <a:ext cx="3880938" cy="913373"/>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defPPr>
              <a:defRPr lang="zh-CN"/>
            </a:defPPr>
            <a:lvl1pPr marR="0" lvl="0" indent="0" algn="ctr" fontAlgn="auto">
              <a:lnSpc>
                <a:spcPct val="110000"/>
              </a:lnSpc>
              <a:spcBef>
                <a:spcPts val="0"/>
              </a:spcBef>
              <a:spcAft>
                <a:spcPts val="0"/>
              </a:spcAft>
              <a:buClr>
                <a:srgbClr val="C00000"/>
              </a:buClr>
              <a:buSzTx/>
              <a:buFontTx/>
              <a:buNone/>
              <a:tabLst/>
              <a:defRPr kumimoji="0" sz="2800" b="0" i="0" u="none" strike="noStrike" cap="none" spc="0" normalizeH="0" baseline="0">
                <a:ln>
                  <a:noFill/>
                </a:ln>
                <a:solidFill>
                  <a:srgbClr val="000000"/>
                </a:solidFill>
                <a:effectLst/>
                <a:uLnTx/>
                <a:uFillTx/>
                <a:latin typeface="黑体" panose="02010609060101010101" pitchFamily="49" charset="-122"/>
                <a:ea typeface="黑体" panose="02010609060101010101" pitchFamily="49" charset="-122"/>
              </a:defRPr>
            </a:lvl1pP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程序合规：</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遵循法律法规规定的程序</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完成</a:t>
            </a:r>
          </a:p>
        </p:txBody>
      </p:sp>
      <p:sp>
        <p:nvSpPr>
          <p:cNvPr id="9" name="文本框 8">
            <a:extLst>
              <a:ext uri="{FF2B5EF4-FFF2-40B4-BE49-F238E27FC236}">
                <a16:creationId xmlns:a16="http://schemas.microsoft.com/office/drawing/2014/main" id="{36272E4F-9598-4539-EE93-46A2E099B379}"/>
              </a:ext>
            </a:extLst>
          </p:cNvPr>
          <p:cNvSpPr txBox="1"/>
          <p:nvPr/>
        </p:nvSpPr>
        <p:spPr>
          <a:xfrm>
            <a:off x="7268132" y="4359228"/>
            <a:ext cx="3880937" cy="913373"/>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defPPr>
              <a:defRPr lang="zh-CN"/>
            </a:defPPr>
            <a:lvl1pPr marR="0" lvl="0" indent="0" algn="ctr" fontAlgn="auto">
              <a:lnSpc>
                <a:spcPct val="110000"/>
              </a:lnSpc>
              <a:spcBef>
                <a:spcPts val="0"/>
              </a:spcBef>
              <a:spcAft>
                <a:spcPts val="0"/>
              </a:spcAft>
              <a:buClr>
                <a:srgbClr val="C00000"/>
              </a:buClr>
              <a:buSzTx/>
              <a:buFontTx/>
              <a:buNone/>
              <a:tabLst/>
              <a:defRPr kumimoji="0" sz="2800" b="0" i="0" u="none" strike="noStrike" cap="none" spc="0" normalizeH="0" baseline="0">
                <a:ln>
                  <a:noFill/>
                </a:ln>
                <a:solidFill>
                  <a:srgbClr val="000000"/>
                </a:solidFill>
                <a:effectLst/>
                <a:uLnTx/>
                <a:uFillTx/>
                <a:latin typeface="黑体" panose="02010609060101010101" pitchFamily="49" charset="-122"/>
                <a:ea typeface="黑体" panose="02010609060101010101" pitchFamily="49" charset="-122"/>
              </a:defRPr>
            </a:lvl1pP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形式合规：</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采用</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书面形式</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对原保单进行批注</a:t>
            </a:r>
          </a:p>
        </p:txBody>
      </p:sp>
    </p:spTree>
    <p:custDataLst>
      <p:tags r:id="rId1"/>
    </p:custDataLst>
    <p:extLst>
      <p:ext uri="{BB962C8B-B14F-4D97-AF65-F5344CB8AC3E}">
        <p14:creationId xmlns:p14="http://schemas.microsoft.com/office/powerpoint/2010/main" val="18946496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2" grpId="0" animBg="1"/>
      <p:bldP spid="8"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保险合同的中止</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3" name="文本框 2">
            <a:extLst>
              <a:ext uri="{FF2B5EF4-FFF2-40B4-BE49-F238E27FC236}">
                <a16:creationId xmlns:a16="http://schemas.microsoft.com/office/drawing/2014/main" id="{6996A461-7A8A-69BD-58FB-DB850F053EE4}"/>
              </a:ext>
            </a:extLst>
          </p:cNvPr>
          <p:cNvSpPr txBox="1"/>
          <p:nvPr/>
        </p:nvSpPr>
        <p:spPr>
          <a:xfrm>
            <a:off x="717747" y="1213267"/>
            <a:ext cx="10539137" cy="297485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　　保险合同中止是指在保险合同存续期间，由于某种原因的发生而使保险合同的效力</a:t>
            </a:r>
            <a:r>
              <a:rPr kumimoji="0" lang="zh-CN" altLang="en-US" sz="2400" b="0" i="0" u="none" strike="noStrike" kern="1200" cap="none" spc="150" normalizeH="0" baseline="0" noProof="0" dirty="0">
                <a:ln>
                  <a:noFill/>
                </a:ln>
                <a:solidFill>
                  <a:srgbClr val="FF0000"/>
                </a:solidFill>
                <a:effectLst/>
                <a:uLnTx/>
                <a:uFillTx/>
                <a:latin typeface="Arial"/>
                <a:ea typeface="微软雅黑"/>
                <a:cs typeface="+mn-cs"/>
              </a:rPr>
              <a:t>暂时失效</a:t>
            </a:r>
            <a:r>
              <a:rPr kumimoji="0" lang="zh-CN" altLang="en-US"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endParaRPr kumimoji="0" lang="en-US" altLang="zh-CN" sz="24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150" normalizeH="0" baseline="0" noProof="0" dirty="0">
                <a:ln>
                  <a:noFill/>
                </a:ln>
                <a:solidFill>
                  <a:srgbClr val="000000">
                    <a:lumMod val="65000"/>
                    <a:lumOff val="35000"/>
                  </a:srgbClr>
                </a:solidFill>
                <a:effectLst/>
                <a:uLnTx/>
                <a:uFillTx/>
                <a:latin typeface="楷体" panose="02010609060101010101" pitchFamily="49" charset="-122"/>
                <a:ea typeface="楷体" panose="02010609060101010101" pitchFamily="49" charset="-122"/>
                <a:cs typeface="+mn-cs"/>
              </a:rPr>
              <a:t>保险合同的中止，</a:t>
            </a:r>
            <a:r>
              <a:rPr kumimoji="0" lang="zh-CN" altLang="en-US" sz="2000" b="0" i="0" u="none" strike="noStrike" kern="1200" cap="none" spc="15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在人寿保险合同中最常见</a:t>
            </a:r>
            <a:r>
              <a:rPr kumimoji="0" lang="zh-CN" altLang="en-US" sz="2000" b="0" i="0" u="none" strike="noStrike" kern="1200" cap="none" spc="150" normalizeH="0" baseline="0" noProof="0" dirty="0">
                <a:ln>
                  <a:noFill/>
                </a:ln>
                <a:solidFill>
                  <a:srgbClr val="000000">
                    <a:lumMod val="65000"/>
                    <a:lumOff val="35000"/>
                  </a:srgbClr>
                </a:solidFill>
                <a:effectLst/>
                <a:uLnTx/>
                <a:uFillTx/>
                <a:latin typeface="楷体" panose="02010609060101010101" pitchFamily="49" charset="-122"/>
                <a:ea typeface="楷体" panose="02010609060101010101" pitchFamily="49" charset="-122"/>
                <a:cs typeface="+mn-cs"/>
              </a:rPr>
              <a:t>。人寿保险合同大多期限较长，由数年至数十年不等，故其保险费的交付大都是分期交纳。如果投保人在约定的保险费交付时间内没有按时交纳，且在宽限期内仍未交纳，则保险合同中止。</a:t>
            </a:r>
            <a:endParaRPr kumimoji="0" lang="en-US" altLang="zh-CN" sz="2000" b="0" i="0" u="none" strike="noStrike" kern="1200" cap="none" spc="150" normalizeH="0" baseline="0" noProof="0" dirty="0">
              <a:ln>
                <a:noFill/>
              </a:ln>
              <a:solidFill>
                <a:srgbClr val="000000">
                  <a:lumMod val="65000"/>
                  <a:lumOff val="35000"/>
                </a:srgbClr>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15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在合同中止期间发生的保险事故，保险人不承担赔偿或给付保险金的责任</a:t>
            </a:r>
            <a:r>
              <a:rPr kumimoji="0" lang="zh-CN" altLang="en-US" sz="2000" b="0" i="0" u="none" strike="noStrike" kern="1200" cap="none" spc="150" normalizeH="0" baseline="0" noProof="0" dirty="0">
                <a:ln>
                  <a:noFill/>
                </a:ln>
                <a:solidFill>
                  <a:srgbClr val="000000">
                    <a:lumMod val="65000"/>
                    <a:lumOff val="35000"/>
                  </a:srgbClr>
                </a:solidFill>
                <a:effectLst/>
                <a:uLnTx/>
                <a:uFillTx/>
                <a:latin typeface="楷体" panose="02010609060101010101" pitchFamily="49" charset="-122"/>
                <a:ea typeface="楷体" panose="02010609060101010101" pitchFamily="49" charset="-122"/>
                <a:cs typeface="+mn-cs"/>
              </a:rPr>
              <a:t>。</a:t>
            </a:r>
            <a:endParaRPr kumimoji="0" lang="en-US" altLang="zh-CN" sz="2000" b="0" i="0" u="none" strike="noStrike" kern="1200" cap="none" spc="150" normalizeH="0" baseline="0" noProof="0" dirty="0">
              <a:ln>
                <a:noFill/>
              </a:ln>
              <a:solidFill>
                <a:srgbClr val="000000">
                  <a:lumMod val="65000"/>
                  <a:lumOff val="35000"/>
                </a:srgbClr>
              </a:solidFill>
              <a:effectLst/>
              <a:uLnTx/>
              <a:uFillTx/>
              <a:latin typeface="楷体" panose="02010609060101010101" pitchFamily="49" charset="-122"/>
              <a:ea typeface="楷体" panose="02010609060101010101" pitchFamily="49" charset="-122"/>
              <a:cs typeface="+mn-cs"/>
            </a:endParaRPr>
          </a:p>
        </p:txBody>
      </p:sp>
      <p:sp>
        <p:nvSpPr>
          <p:cNvPr id="4" name="文本框 3">
            <a:extLst>
              <a:ext uri="{FF2B5EF4-FFF2-40B4-BE49-F238E27FC236}">
                <a16:creationId xmlns:a16="http://schemas.microsoft.com/office/drawing/2014/main" id="{816BF345-1662-0205-6AD4-E3579257D851}"/>
              </a:ext>
            </a:extLst>
          </p:cNvPr>
          <p:cNvSpPr txBox="1"/>
          <p:nvPr/>
        </p:nvSpPr>
        <p:spPr>
          <a:xfrm>
            <a:off x="1357295" y="4882340"/>
            <a:ext cx="9047614" cy="830997"/>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defPPr>
              <a:defRPr lang="zh-CN"/>
            </a:defPPr>
            <a:lvl1pPr>
              <a:lnSpc>
                <a:spcPct val="100000"/>
              </a:lnSpc>
              <a:spcBef>
                <a:spcPct val="0"/>
              </a:spcBef>
              <a:buClrTx/>
              <a:buSzTx/>
              <a:buFontTx/>
              <a:buNone/>
              <a:defRPr sz="2400">
                <a:latin typeface="黑体" panose="02010609060101010101" pitchFamily="49" charset="-122"/>
                <a:ea typeface="黑体" panose="02010609060101010101" pitchFamily="49" charset="-122"/>
              </a:defRPr>
            </a:lvl1pPr>
            <a:lvl2pPr marL="742950" indent="-285750">
              <a:lnSpc>
                <a:spcPct val="120000"/>
              </a:lnSpc>
              <a:spcBef>
                <a:spcPts val="500"/>
              </a:spcBef>
              <a:buClr>
                <a:schemeClr val="accent1"/>
              </a:buClr>
              <a:buSzPct val="100000"/>
              <a:buFont typeface="Arial" panose="020B0604020202020204" pitchFamily="34" charset="0"/>
              <a:buChar char="•"/>
              <a:defRPr sz="1600">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latin typeface="Gill Sans MT" panose="020B0502020104020203"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在保险实务中，保费的缴付方式较为灵活，可以采取一次性缴清</a:t>
            </a:r>
            <a:r>
              <a:rPr kumimoji="0" lang="en-US" altLang="zh-CN"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即趸缴</a:t>
            </a:r>
            <a:r>
              <a:rPr kumimoji="0" lang="en-US" altLang="zh-CN"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，也可以用分期的形式来缴清</a:t>
            </a:r>
            <a:r>
              <a:rPr kumimoji="0" lang="en-US" altLang="zh-CN"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年缴、月缴等</a:t>
            </a:r>
            <a:r>
              <a:rPr kumimoji="0" lang="en-US" altLang="zh-CN"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a:t>
            </a:r>
            <a:endParaRPr kumimoji="0" lang="zh-CN" altLang="en-US" sz="24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extLst>
      <p:ext uri="{BB962C8B-B14F-4D97-AF65-F5344CB8AC3E}">
        <p14:creationId xmlns:p14="http://schemas.microsoft.com/office/powerpoint/2010/main" val="19441208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DE1D236-6146-5DBC-16FA-3B8DB9CCD570}"/>
              </a:ext>
            </a:extLst>
          </p:cNvPr>
          <p:cNvPicPr>
            <a:picLocks noChangeAspect="1"/>
          </p:cNvPicPr>
          <p:nvPr/>
        </p:nvPicPr>
        <p:blipFill>
          <a:blip r:embed="rId2"/>
          <a:stretch>
            <a:fillRect/>
          </a:stretch>
        </p:blipFill>
        <p:spPr>
          <a:xfrm>
            <a:off x="0" y="2698921"/>
            <a:ext cx="12192000" cy="3758235"/>
          </a:xfrm>
          <a:prstGeom prst="rect">
            <a:avLst/>
          </a:prstGeom>
        </p:spPr>
      </p:pic>
      <p:pic>
        <p:nvPicPr>
          <p:cNvPr id="6" name="图片 5">
            <a:extLst>
              <a:ext uri="{FF2B5EF4-FFF2-40B4-BE49-F238E27FC236}">
                <a16:creationId xmlns:a16="http://schemas.microsoft.com/office/drawing/2014/main" id="{433B20DF-333C-F8FA-718A-477E69463F5F}"/>
              </a:ext>
            </a:extLst>
          </p:cNvPr>
          <p:cNvPicPr>
            <a:picLocks noChangeAspect="1"/>
          </p:cNvPicPr>
          <p:nvPr/>
        </p:nvPicPr>
        <p:blipFill>
          <a:blip r:embed="rId3"/>
          <a:stretch>
            <a:fillRect/>
          </a:stretch>
        </p:blipFill>
        <p:spPr>
          <a:xfrm>
            <a:off x="-69012" y="0"/>
            <a:ext cx="12192000" cy="2698921"/>
          </a:xfrm>
          <a:prstGeom prst="rect">
            <a:avLst/>
          </a:prstGeom>
        </p:spPr>
      </p:pic>
    </p:spTree>
    <p:extLst>
      <p:ext uri="{BB962C8B-B14F-4D97-AF65-F5344CB8AC3E}">
        <p14:creationId xmlns:p14="http://schemas.microsoft.com/office/powerpoint/2010/main" val="10695757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6215063" cy="868363"/>
          </a:xfrm>
        </p:spPr>
        <p:txBody>
          <a:bodyPr vert="horz" wrap="square" lIns="91440" tIns="45720" rIns="91440" bIns="45720" anchor="ctr">
            <a:normAutofit/>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保险合同的终止</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2" name="矩形: 圆角 1">
            <a:extLst>
              <a:ext uri="{FF2B5EF4-FFF2-40B4-BE49-F238E27FC236}">
                <a16:creationId xmlns:a16="http://schemas.microsoft.com/office/drawing/2014/main" id="{2EBF8520-2D1E-BAF1-8689-C9A6A69BE854}"/>
              </a:ext>
            </a:extLst>
          </p:cNvPr>
          <p:cNvSpPr/>
          <p:nvPr/>
        </p:nvSpPr>
        <p:spPr>
          <a:xfrm>
            <a:off x="5473281" y="1917900"/>
            <a:ext cx="4479925" cy="555625"/>
          </a:xfrm>
          <a:prstGeom prst="roundRect">
            <a:avLst/>
          </a:prstGeom>
          <a:solidFill>
            <a:schemeClr val="accent1"/>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合同自然终止</a:t>
            </a:r>
            <a:endParaRPr kumimoji="0" lang="en-US" altLang="zh-CN" sz="2000" b="0"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4" name="矩形: 圆角 3">
            <a:hlinkClick r:id="" action="ppaction://noaction"/>
            <a:extLst>
              <a:ext uri="{FF2B5EF4-FFF2-40B4-BE49-F238E27FC236}">
                <a16:creationId xmlns:a16="http://schemas.microsoft.com/office/drawing/2014/main" id="{60A1AF17-3801-A2EB-D164-36B2F6174F71}"/>
              </a:ext>
            </a:extLst>
          </p:cNvPr>
          <p:cNvSpPr/>
          <p:nvPr/>
        </p:nvSpPr>
        <p:spPr>
          <a:xfrm>
            <a:off x="5482806" y="2660850"/>
            <a:ext cx="4478338" cy="555625"/>
          </a:xfrm>
          <a:prstGeom prst="roundRect">
            <a:avLst/>
          </a:prstGeom>
          <a:solidFill>
            <a:schemeClr val="accent2"/>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合同履行终止</a:t>
            </a:r>
            <a:endParaRPr kumimoji="0" lang="en-US" altLang="zh-CN" sz="20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5" name="矩形: 圆角 4">
            <a:extLst>
              <a:ext uri="{FF2B5EF4-FFF2-40B4-BE49-F238E27FC236}">
                <a16:creationId xmlns:a16="http://schemas.microsoft.com/office/drawing/2014/main" id="{1CE7F313-5A5C-8892-4CAC-393088B8D41B}"/>
              </a:ext>
            </a:extLst>
          </p:cNvPr>
          <p:cNvSpPr/>
          <p:nvPr/>
        </p:nvSpPr>
        <p:spPr>
          <a:xfrm>
            <a:off x="5482806" y="3403800"/>
            <a:ext cx="4478338" cy="555625"/>
          </a:xfrm>
          <a:prstGeom prst="roundRect">
            <a:avLst/>
          </a:prstGeom>
          <a:solidFill>
            <a:schemeClr val="accent3"/>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合同解除终止</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6" name="箭头: 右 5">
            <a:extLst>
              <a:ext uri="{FF2B5EF4-FFF2-40B4-BE49-F238E27FC236}">
                <a16:creationId xmlns:a16="http://schemas.microsoft.com/office/drawing/2014/main" id="{F52BAEA2-BC50-2701-1FF3-DA4822A06515}"/>
              </a:ext>
            </a:extLst>
          </p:cNvPr>
          <p:cNvSpPr/>
          <p:nvPr/>
        </p:nvSpPr>
        <p:spPr>
          <a:xfrm>
            <a:off x="1066580" y="1364318"/>
            <a:ext cx="4066995" cy="4078963"/>
          </a:xfrm>
          <a:prstGeom prst="rightArrow">
            <a:avLst>
              <a:gd name="adj1" fmla="val 50000"/>
              <a:gd name="adj2" fmla="val 24084"/>
            </a:avLst>
          </a:prstGeom>
          <a:gradFill>
            <a:gsLst>
              <a:gs pos="0">
                <a:schemeClr val="bg2">
                  <a:alpha val="61000"/>
                </a:schemeClr>
              </a:gs>
              <a:gs pos="57000">
                <a:schemeClr val="accent6">
                  <a:lumMod val="60000"/>
                  <a:lumOff val="40000"/>
                </a:schemeClr>
              </a:gs>
            </a:gsLst>
            <a:lin ang="0" scaled="0"/>
          </a:grad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保险合同的终止是指保险合同成立后，因法定的或约定的事由发生，使合同确定的当事人之间的权利、义务关系不再继续，法律效力完全消灭。</a:t>
            </a:r>
          </a:p>
        </p:txBody>
      </p:sp>
      <p:sp>
        <p:nvSpPr>
          <p:cNvPr id="7" name="矩形: 圆角 6">
            <a:extLst>
              <a:ext uri="{FF2B5EF4-FFF2-40B4-BE49-F238E27FC236}">
                <a16:creationId xmlns:a16="http://schemas.microsoft.com/office/drawing/2014/main" id="{567C5EC3-3E7B-CFC0-08EE-8FADA32E3C94}"/>
              </a:ext>
            </a:extLst>
          </p:cNvPr>
          <p:cNvSpPr/>
          <p:nvPr/>
        </p:nvSpPr>
        <p:spPr>
          <a:xfrm>
            <a:off x="5473281" y="4146750"/>
            <a:ext cx="4479925" cy="555625"/>
          </a:xfrm>
          <a:prstGeom prst="roundRect">
            <a:avLst/>
          </a:prstGeom>
          <a:solidFill>
            <a:schemeClr val="accent4"/>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保险标的物灭失</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被保险人死亡</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8" name="矩形: 圆角 7">
            <a:extLst>
              <a:ext uri="{FF2B5EF4-FFF2-40B4-BE49-F238E27FC236}">
                <a16:creationId xmlns:a16="http://schemas.microsoft.com/office/drawing/2014/main" id="{67131944-2604-3226-B45D-2FDF2C40F39F}"/>
              </a:ext>
            </a:extLst>
          </p:cNvPr>
          <p:cNvSpPr/>
          <p:nvPr/>
        </p:nvSpPr>
        <p:spPr>
          <a:xfrm>
            <a:off x="5473281" y="4889700"/>
            <a:ext cx="4479925" cy="555625"/>
          </a:xfrm>
          <a:prstGeom prst="roundRect">
            <a:avLst/>
          </a:prstGeom>
          <a:solidFill>
            <a:schemeClr val="accent5"/>
          </a:solidFill>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1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违约失效终止</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9" name="文本框 8">
            <a:extLst>
              <a:ext uri="{FF2B5EF4-FFF2-40B4-BE49-F238E27FC236}">
                <a16:creationId xmlns:a16="http://schemas.microsoft.com/office/drawing/2014/main" id="{C3CED26C-F548-0148-0C78-93FF859FF6BF}"/>
              </a:ext>
            </a:extLst>
          </p:cNvPr>
          <p:cNvSpPr txBox="1"/>
          <p:nvPr/>
        </p:nvSpPr>
        <p:spPr>
          <a:xfrm>
            <a:off x="4837809" y="5548640"/>
            <a:ext cx="6106510" cy="359778"/>
          </a:xfrm>
          <a:prstGeom prst="rect">
            <a:avLst/>
          </a:prstGeom>
          <a:noFill/>
        </p:spPr>
        <p:txBody>
          <a:bodyPr wrap="square">
            <a:spAutoFit/>
          </a:bodyPr>
          <a:lstStyle/>
          <a:p>
            <a:pPr marL="0" marR="0" lvl="0" indent="0" algn="ctr" defTabSz="457200" rtl="0" eaLnBrk="1" fontAlgn="base" latinLnBrk="0" hangingPunct="1">
              <a:lnSpc>
                <a:spcPct val="110000"/>
              </a:lnSpc>
              <a:spcBef>
                <a:spcPct val="0"/>
              </a:spcBef>
              <a:spcAft>
                <a:spcPct val="0"/>
              </a:spcAft>
              <a:buClr>
                <a:srgbClr val="C00000"/>
              </a:buClr>
              <a:buSzTx/>
              <a:buFontTx/>
              <a:buNone/>
              <a:tabLst/>
              <a:defRPr/>
            </a:pPr>
            <a:endParaRPr kumimoji="0" lang="zh-CN" altLang="en-US" sz="1800" b="0" i="0" u="none" strike="noStrike" kern="1200" cap="none" spc="0" normalizeH="0" baseline="0" noProof="0" dirty="0">
              <a:ln>
                <a:noFill/>
              </a:ln>
              <a:solidFill>
                <a:srgbClr val="000000">
                  <a:lumMod val="95000"/>
                  <a:lumOff val="5000"/>
                </a:srgbClr>
              </a:solidFill>
              <a:effectLst/>
              <a:uLnTx/>
              <a:uFillTx/>
              <a:latin typeface="黑体" panose="02010609060101010101" pitchFamily="49" charset="-122"/>
              <a:ea typeface="黑体" panose="02010609060101010101" pitchFamily="49" charset="-122"/>
              <a:cs typeface="+mn-cs"/>
            </a:endParaRPr>
          </a:p>
        </p:txBody>
      </p:sp>
      <p:sp>
        <p:nvSpPr>
          <p:cNvPr id="12" name="文本框 11">
            <a:extLst>
              <a:ext uri="{FF2B5EF4-FFF2-40B4-BE49-F238E27FC236}">
                <a16:creationId xmlns:a16="http://schemas.microsoft.com/office/drawing/2014/main" id="{5A3C6963-8F09-8779-EBB5-F58A1F4C97DF}"/>
              </a:ext>
            </a:extLst>
          </p:cNvPr>
          <p:cNvSpPr txBox="1"/>
          <p:nvPr/>
        </p:nvSpPr>
        <p:spPr>
          <a:xfrm>
            <a:off x="8344203" y="1995658"/>
            <a:ext cx="18559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（期限届满）</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22C90717-9C09-5EB4-D98F-67FD7568E778}"/>
              </a:ext>
            </a:extLst>
          </p:cNvPr>
          <p:cNvSpPr txBox="1"/>
          <p:nvPr/>
        </p:nvSpPr>
        <p:spPr>
          <a:xfrm>
            <a:off x="9914047" y="3410910"/>
            <a:ext cx="2422745"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（约定解除、协商解除、法定解除、裁决解除）</a:t>
            </a:r>
            <a:endParaRPr kumimoji="0" lang="zh-CN" altLang="en-US" sz="1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ustDataLst>
      <p:tags r:id="rId1"/>
    </p:custDataLst>
    <p:extLst>
      <p:ext uri="{BB962C8B-B14F-4D97-AF65-F5344CB8AC3E}">
        <p14:creationId xmlns:p14="http://schemas.microsoft.com/office/powerpoint/2010/main" val="8235937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2" grpId="0" animBg="1"/>
      <p:bldP spid="4" grpId="0" animBg="1"/>
      <p:bldP spid="5" grpId="0" animBg="1"/>
      <p:bldP spid="7"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11ABFD0-C55A-2DEC-5E4B-90A75C7AB7FB}"/>
              </a:ext>
            </a:extLst>
          </p:cNvPr>
          <p:cNvPicPr>
            <a:picLocks noChangeAspect="1"/>
          </p:cNvPicPr>
          <p:nvPr/>
        </p:nvPicPr>
        <p:blipFill>
          <a:blip r:embed="rId2"/>
          <a:stretch>
            <a:fillRect/>
          </a:stretch>
        </p:blipFill>
        <p:spPr>
          <a:xfrm>
            <a:off x="0" y="1631405"/>
            <a:ext cx="12192000" cy="3595190"/>
          </a:xfrm>
          <a:prstGeom prst="rect">
            <a:avLst/>
          </a:prstGeom>
        </p:spPr>
      </p:pic>
    </p:spTree>
    <p:extLst>
      <p:ext uri="{BB962C8B-B14F-4D97-AF65-F5344CB8AC3E}">
        <p14:creationId xmlns:p14="http://schemas.microsoft.com/office/powerpoint/2010/main" val="5583303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1F59B39-2746-6BD7-D26A-88AA4C661020}"/>
              </a:ext>
            </a:extLst>
          </p:cNvPr>
          <p:cNvSpPr txBox="1"/>
          <p:nvPr/>
        </p:nvSpPr>
        <p:spPr>
          <a:xfrm>
            <a:off x="75025" y="1105708"/>
            <a:ext cx="11889177" cy="5639814"/>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0"/>
              </a:spcBef>
              <a:spcAft>
                <a:spcPts val="2000"/>
              </a:spcAft>
              <a:buClrTx/>
              <a:buSzTx/>
              <a:buFont typeface="+mj-lt"/>
              <a:buAutoNum type="arabicPeriod"/>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A</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日投保了一份意外伤害保险，保险期限一年。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7</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5</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A</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因心脏病突发抢救无效而死亡，保险合同终止。</a:t>
            </a:r>
            <a:endPar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endParaRPr>
          </a:p>
          <a:p>
            <a:pPr marL="342900" marR="0" lvl="0" indent="-342900" algn="l" defTabSz="914400" rtl="0" eaLnBrk="1" fontAlgn="auto" latinLnBrk="0" hangingPunct="1">
              <a:lnSpc>
                <a:spcPct val="150000"/>
              </a:lnSpc>
              <a:spcBef>
                <a:spcPts val="0"/>
              </a:spcBef>
              <a:spcAft>
                <a:spcPts val="2000"/>
              </a:spcAft>
              <a:buClrTx/>
              <a:buSzTx/>
              <a:buFont typeface="+mj-lt"/>
              <a:buAutoNum type="arabicPeriod"/>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B</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日投保了一份</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年期的定期寿险，</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年期满时，</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B</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没有发生任何风险事故，保险合同终止。</a:t>
            </a:r>
            <a:endPar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endParaRPr>
          </a:p>
          <a:p>
            <a:pPr marL="342900" marR="0" lvl="0" indent="-342900" algn="l" defTabSz="914400" rtl="0" eaLnBrk="1" fontAlgn="auto" latinLnBrk="0" hangingPunct="1">
              <a:lnSpc>
                <a:spcPct val="150000"/>
              </a:lnSpc>
              <a:spcBef>
                <a:spcPts val="0"/>
              </a:spcBef>
              <a:spcAft>
                <a:spcPts val="2000"/>
              </a:spcAft>
              <a:buClrTx/>
              <a:buSzTx/>
              <a:buFont typeface="+mj-lt"/>
              <a:buAutoNum type="arabicPeriod"/>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C</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日购买了一份重大疾病保险，保险期限</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年，保险金额</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30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万，</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C</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被检查出得了胃癌，保险公司经过调查，给付小张</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30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万元后，保险合同终止。</a:t>
            </a:r>
            <a:endPar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endParaRPr>
          </a:p>
          <a:p>
            <a:pPr marL="342900" marR="0" lvl="0" indent="-342900" algn="l" defTabSz="914400" rtl="0" eaLnBrk="1" fontAlgn="auto" latinLnBrk="0" hangingPunct="1">
              <a:lnSpc>
                <a:spcPct val="150000"/>
              </a:lnSpc>
              <a:spcBef>
                <a:spcPts val="0"/>
              </a:spcBef>
              <a:spcAft>
                <a:spcPts val="2000"/>
              </a:spcAft>
              <a:buClrTx/>
              <a:buSzTx/>
              <a:buFont typeface="+mj-lt"/>
              <a:buAutoNum type="arabicPeriod"/>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D</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日购买了一份重大疾病保险，保险期限为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D</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拿着身患胃癌的检查报告来到保险公司索赔，保险公司调查后，发现</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D</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投保时已发现身体不舒服，但因为害怕被拒保，没有告诉保险公司，保险公司拒赔后，保险合同终止。</a:t>
            </a:r>
            <a:endPar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endParaRPr>
          </a:p>
          <a:p>
            <a:pPr marL="342900" marR="0" lvl="0" indent="-342900" algn="l" defTabSz="914400" rtl="0" eaLnBrk="1" fontAlgn="auto" latinLnBrk="0" hangingPunct="1">
              <a:lnSpc>
                <a:spcPct val="150000"/>
              </a:lnSpc>
              <a:spcBef>
                <a:spcPts val="0"/>
              </a:spcBef>
              <a:spcAft>
                <a:spcPts val="2000"/>
              </a:spcAft>
              <a:buClrTx/>
              <a:buSzTx/>
              <a:buFont typeface="+mj-lt"/>
              <a:buAutoNum type="arabicPeriod"/>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投保人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E</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2019</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日购买了一份重大疾病保险，期限为</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年，缴费期限</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年，约定每年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日缴费。</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E</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未缴纳续期保费，保险公司发出缴费通知后</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30</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日内，</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E</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仍未缴纳，</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4</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日，保险合同中止。</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2023</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年</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4</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月</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1</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日，</a:t>
            </a:r>
            <a:r>
              <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E</a:t>
            </a:r>
            <a:r>
              <a:rPr kumimoji="0" lang="zh-CN" altLang="en-US"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rPr>
              <a:t>仍未缴纳续期保费，保险合同终止。</a:t>
            </a:r>
            <a:endParaRPr kumimoji="0" lang="en-US" altLang="zh-CN" sz="1800" b="0" i="0" u="none" strike="noStrike" kern="1200" cap="none" spc="0" normalizeH="0" baseline="0" noProof="0" dirty="0">
              <a:ln>
                <a:noFill/>
              </a:ln>
              <a:solidFill>
                <a:prstClr val="black">
                  <a:lumMod val="95000"/>
                  <a:lumOff val="5000"/>
                </a:prstClr>
              </a:solidFill>
              <a:effectLst/>
              <a:uLnTx/>
              <a:uFillTx/>
              <a:latin typeface="方正大黑简体" panose="02000000000000000000" charset="-122"/>
              <a:ea typeface="方正大黑简体" panose="02000000000000000000" charset="-122"/>
              <a:cs typeface="+mn-cs"/>
            </a:endParaRPr>
          </a:p>
        </p:txBody>
      </p:sp>
      <p:sp>
        <p:nvSpPr>
          <p:cNvPr id="12" name="文本框 11">
            <a:extLst>
              <a:ext uri="{FF2B5EF4-FFF2-40B4-BE49-F238E27FC236}">
                <a16:creationId xmlns:a16="http://schemas.microsoft.com/office/drawing/2014/main" id="{3FE2C176-8677-1341-7F58-50C82E0F5405}"/>
              </a:ext>
            </a:extLst>
          </p:cNvPr>
          <p:cNvSpPr txBox="1"/>
          <p:nvPr/>
        </p:nvSpPr>
        <p:spPr>
          <a:xfrm>
            <a:off x="-137160" y="199105"/>
            <a:ext cx="11004082" cy="58073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考一考</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请判断</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B</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C</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D</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a:t>
            </a:r>
            <a:r>
              <a:rPr kumimoji="0" lang="en-US" altLang="zh-CN"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E</a:t>
            </a:r>
            <a:r>
              <a:rPr kumimoji="0" lang="zh-CN" altLang="en-US" sz="2400" b="1" i="0" u="none" strike="noStrike" kern="1200" cap="none" spc="0" normalizeH="0" baseline="0" noProof="0" dirty="0">
                <a:ln>
                  <a:noFill/>
                </a:ln>
                <a:solidFill>
                  <a:srgbClr val="0070C0"/>
                </a:solidFill>
                <a:effectLst/>
                <a:uLnTx/>
                <a:uFillTx/>
                <a:latin typeface="华文中宋" panose="02010600040101010101" pitchFamily="2" charset="-122"/>
                <a:ea typeface="华文中宋" panose="02010600040101010101" pitchFamily="2" charset="-122"/>
                <a:cs typeface="+mn-cs"/>
              </a:rPr>
              <a:t>五位投保人合同终止的原因是什么？</a:t>
            </a:r>
            <a:endParaRPr kumimoji="0" lang="en-US" altLang="zh-CN" sz="2400" b="0" i="0" u="none" strike="noStrike" kern="100" cap="none" spc="0" normalizeH="0" baseline="0" noProof="0" dirty="0">
              <a:ln>
                <a:noFill/>
              </a:ln>
              <a:solidFill>
                <a:srgbClr val="0070C0"/>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299112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（三）</a:t>
            </a:r>
            <a:r>
              <a:rPr lang="zh-CN" altLang="en-US" sz="2400" b="1" dirty="0">
                <a:solidFill>
                  <a:schemeClr val="accent4">
                    <a:lumMod val="75000"/>
                  </a:schemeClr>
                </a:solidFill>
                <a:sym typeface="+mn-ea"/>
              </a:rPr>
              <a:t>补偿性或给付性</a:t>
            </a:r>
            <a:endParaRPr lang="en-US" altLang="zh-CN" sz="2400" b="1" dirty="0">
              <a:solidFill>
                <a:schemeClr val="accent4">
                  <a:lumMod val="75000"/>
                </a:schemeClr>
              </a:solidFill>
            </a:endParaRPr>
          </a:p>
          <a:p>
            <a:pPr marL="0" indent="0">
              <a:lnSpc>
                <a:spcPct val="150000"/>
              </a:lnSpc>
              <a:buNone/>
            </a:pPr>
            <a:r>
              <a:rPr lang="zh-CN" altLang="en-US" sz="2400" dirty="0"/>
              <a:t>　　保险的最主要功能是</a:t>
            </a:r>
            <a:r>
              <a:rPr lang="zh-CN" altLang="en-US" sz="2400" b="1" dirty="0">
                <a:solidFill>
                  <a:srgbClr val="C00000"/>
                </a:solidFill>
              </a:rPr>
              <a:t>补偿损失</a:t>
            </a:r>
            <a:r>
              <a:rPr lang="zh-CN" altLang="en-US" sz="2400" dirty="0"/>
              <a:t>，使被保险人恢复到损失发生前的经济状况，而非改善或增益其经济状况，故保险合同具有补偿性的特点。（保险的损失补偿原则）</a:t>
            </a:r>
            <a:endParaRPr lang="en-US" altLang="zh-CN" sz="2400" dirty="0"/>
          </a:p>
          <a:p>
            <a:pPr marL="0" indent="0">
              <a:lnSpc>
                <a:spcPct val="150000"/>
              </a:lnSpc>
              <a:buNone/>
            </a:pPr>
            <a:r>
              <a:rPr lang="zh-CN" altLang="en-US" sz="2400" dirty="0">
                <a:sym typeface="+mn-ea"/>
              </a:rPr>
              <a:t>　　补偿性在</a:t>
            </a:r>
            <a:r>
              <a:rPr lang="zh-CN" altLang="en-US" sz="2400" b="1" dirty="0">
                <a:sym typeface="+mn-ea"/>
              </a:rPr>
              <a:t>财产保险</a:t>
            </a:r>
            <a:r>
              <a:rPr lang="zh-CN" altLang="en-US" sz="2400" dirty="0">
                <a:sym typeface="+mn-ea"/>
              </a:rPr>
              <a:t>中体现为补偿具体经济损失，而在</a:t>
            </a:r>
            <a:r>
              <a:rPr lang="zh-CN" altLang="en-US" sz="2400" b="1" dirty="0">
                <a:sym typeface="+mn-ea"/>
              </a:rPr>
              <a:t>人身保险</a:t>
            </a:r>
            <a:r>
              <a:rPr lang="zh-CN" altLang="en-US" sz="2400" dirty="0">
                <a:sym typeface="+mn-ea"/>
              </a:rPr>
              <a:t>中较多体现为给付性。</a:t>
            </a:r>
            <a:endParaRPr lang="zh-CN" altLang="en-US" sz="2400" dirty="0"/>
          </a:p>
        </p:txBody>
      </p:sp>
      <p:grpSp>
        <p:nvGrpSpPr>
          <p:cNvPr id="8" name="组合 7">
            <a:extLst>
              <a:ext uri="{FF2B5EF4-FFF2-40B4-BE49-F238E27FC236}">
                <a16:creationId xmlns:a16="http://schemas.microsoft.com/office/drawing/2014/main" id="{FE5446E3-6794-A028-CE37-E9CB9E584C33}"/>
              </a:ext>
            </a:extLst>
          </p:cNvPr>
          <p:cNvGrpSpPr/>
          <p:nvPr/>
        </p:nvGrpSpPr>
        <p:grpSpPr>
          <a:xfrm>
            <a:off x="3855060" y="4228363"/>
            <a:ext cx="7246915" cy="2384109"/>
            <a:chOff x="2218723" y="4245342"/>
            <a:chExt cx="7589520" cy="2496820"/>
          </a:xfrm>
        </p:grpSpPr>
        <p:grpSp>
          <p:nvGrpSpPr>
            <p:cNvPr id="13" name="组合 12"/>
            <p:cNvGrpSpPr/>
            <p:nvPr/>
          </p:nvGrpSpPr>
          <p:grpSpPr>
            <a:xfrm>
              <a:off x="2218723" y="4245342"/>
              <a:ext cx="7589520" cy="2496820"/>
              <a:chOff x="2590" y="4693"/>
              <a:chExt cx="11952" cy="3932"/>
            </a:xfrm>
          </p:grpSpPr>
          <p:pic>
            <p:nvPicPr>
              <p:cNvPr id="2" name="https://img8.file.cache.docer.com/storage/1659928330697083400/be1585d883aeeeea055ed221c587189a.png" descr="templates\picture_hover\&amp;pky90193003275&amp;"/>
              <p:cNvPicPr>
                <a:picLocks noChangeAspect="1"/>
              </p:cNvPicPr>
              <p:nvPr>
                <p:custDataLst>
                  <p:tags r:id="rId3"/>
                </p:custDataLst>
              </p:nvPr>
            </p:nvPicPr>
            <p:blipFill>
              <a:blip r:embed="rId11"/>
              <a:stretch>
                <a:fillRect/>
              </a:stretch>
            </p:blipFill>
            <p:spPr>
              <a:xfrm>
                <a:off x="2590" y="4694"/>
                <a:ext cx="3273" cy="3931"/>
              </a:xfrm>
              <a:prstGeom prst="rect">
                <a:avLst/>
              </a:prstGeom>
            </p:spPr>
          </p:pic>
          <p:sp>
            <p:nvSpPr>
              <p:cNvPr id="3" name="文本框 2"/>
              <p:cNvSpPr txBox="1"/>
              <p:nvPr>
                <p:custDataLst>
                  <p:tags r:id="rId4"/>
                </p:custDataLst>
              </p:nvPr>
            </p:nvSpPr>
            <p:spPr>
              <a:xfrm>
                <a:off x="5238" y="7098"/>
                <a:ext cx="2743" cy="1046"/>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人身险</a:t>
                </a:r>
              </a:p>
            </p:txBody>
          </p:sp>
          <p:pic>
            <p:nvPicPr>
              <p:cNvPr id="4" name="图片 3" descr="3b32313536343637333bbadad4b2c8a6bcfdcdb7"/>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18" y="5276"/>
                <a:ext cx="1734" cy="1290"/>
              </a:xfrm>
              <a:prstGeom prst="rect">
                <a:avLst/>
              </a:prstGeom>
            </p:spPr>
          </p:pic>
          <p:pic>
            <p:nvPicPr>
              <p:cNvPr id="5" name="图片 4" descr="3b32313536343637333bbadad4b2c8a6bcfdcdb7"/>
              <p:cNvPicPr>
                <a:picLocks noChangeAspect="1"/>
              </p:cNvPicPr>
              <p:nvPr>
                <p:custDataLst>
                  <p:tags r:id="rId5"/>
                </p:custDataLst>
              </p:nvPr>
            </p:nvPicPr>
            <p:blipFill>
              <a:blip r:embed="rId12">
                <a:extLst>
                  <a:ext uri="{96DAC541-7B7A-43D3-8B79-37D633B846F1}">
                    <asvg:svgBlip xmlns:asvg="http://schemas.microsoft.com/office/drawing/2016/SVG/main" r:embed="rId13"/>
                  </a:ext>
                </a:extLst>
              </a:blip>
              <a:stretch>
                <a:fillRect/>
              </a:stretch>
            </p:blipFill>
            <p:spPr>
              <a:xfrm>
                <a:off x="8118" y="6854"/>
                <a:ext cx="1734" cy="1290"/>
              </a:xfrm>
              <a:prstGeom prst="rect">
                <a:avLst/>
              </a:prstGeom>
            </p:spPr>
          </p:pic>
          <p:sp>
            <p:nvSpPr>
              <p:cNvPr id="6" name="文本框 5"/>
              <p:cNvSpPr txBox="1"/>
              <p:nvPr>
                <p:custDataLst>
                  <p:tags r:id="rId6"/>
                </p:custDataLst>
              </p:nvPr>
            </p:nvSpPr>
            <p:spPr>
              <a:xfrm>
                <a:off x="9989" y="5520"/>
                <a:ext cx="2004" cy="1046"/>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补偿</a:t>
                </a:r>
              </a:p>
            </p:txBody>
          </p:sp>
          <p:sp>
            <p:nvSpPr>
              <p:cNvPr id="7" name="文本框 6"/>
              <p:cNvSpPr txBox="1"/>
              <p:nvPr>
                <p:custDataLst>
                  <p:tags r:id="rId7"/>
                </p:custDataLst>
              </p:nvPr>
            </p:nvSpPr>
            <p:spPr>
              <a:xfrm>
                <a:off x="9989" y="7098"/>
                <a:ext cx="2004" cy="1046"/>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给付</a:t>
                </a:r>
              </a:p>
            </p:txBody>
          </p:sp>
          <p:pic>
            <p:nvPicPr>
              <p:cNvPr id="11" name="https://img8.file.cache.docer.com/storage/1636016792897076348/bcc764aad013291fb3924dcd28a27bf7.png" descr="templates\picture_hover\&amp;pky96176440860&amp;"/>
              <p:cNvPicPr>
                <a:picLocks noChangeAspect="1"/>
              </p:cNvPicPr>
              <p:nvPr>
                <p:custDataLst>
                  <p:tags r:id="rId8"/>
                </p:custDataLst>
              </p:nvPr>
            </p:nvPicPr>
            <p:blipFill>
              <a:blip r:embed="rId14"/>
              <a:stretch>
                <a:fillRect/>
              </a:stretch>
            </p:blipFill>
            <p:spPr>
              <a:xfrm>
                <a:off x="12310" y="4693"/>
                <a:ext cx="2233" cy="3932"/>
              </a:xfrm>
              <a:prstGeom prst="rect">
                <a:avLst/>
              </a:prstGeom>
            </p:spPr>
          </p:pic>
          <p:sp>
            <p:nvSpPr>
              <p:cNvPr id="10" name="文本框 9"/>
              <p:cNvSpPr txBox="1"/>
              <p:nvPr>
                <p:custDataLst>
                  <p:tags r:id="rId9"/>
                </p:custDataLst>
              </p:nvPr>
            </p:nvSpPr>
            <p:spPr>
              <a:xfrm>
                <a:off x="5238" y="5520"/>
                <a:ext cx="2743" cy="1046"/>
              </a:xfrm>
              <a:prstGeom prst="rect">
                <a:avLst/>
              </a:prstGeom>
              <a:noFill/>
            </p:spPr>
            <p:txBody>
              <a:bodyPr wrap="square" rtlCol="0" anchor="t">
                <a:noAutofit/>
              </a:bodyPr>
              <a:lstStyle/>
              <a:p>
                <a:pPr marL="0" indent="0" algn="ctr">
                  <a:lnSpc>
                    <a:spcPct val="100000"/>
                  </a:lnSpc>
                  <a:buNone/>
                </a:pPr>
                <a:r>
                  <a:rPr lang="zh-CN" altLang="en-US" sz="2400" b="1" dirty="0">
                    <a:solidFill>
                      <a:schemeClr val="accent4">
                        <a:lumMod val="75000"/>
                      </a:schemeClr>
                    </a:solidFill>
                    <a:sym typeface="+mn-ea"/>
                  </a:rPr>
                  <a:t>财产险</a:t>
                </a:r>
              </a:p>
            </p:txBody>
          </p:sp>
        </p:grpSp>
        <p:cxnSp>
          <p:nvCxnSpPr>
            <p:cNvPr id="14" name="直接连接符 13"/>
            <p:cNvCxnSpPr/>
            <p:nvPr/>
          </p:nvCxnSpPr>
          <p:spPr>
            <a:xfrm>
              <a:off x="4057048" y="5523279"/>
              <a:ext cx="4333875" cy="5715"/>
            </a:xfrm>
            <a:prstGeom prst="line">
              <a:avLst/>
            </a:prstGeom>
            <a:ln w="28575" cap="flat" cmpd="sng" algn="ctr">
              <a:solidFill>
                <a:schemeClr val="accent1">
                  <a:alpha val="46000"/>
                </a:schemeClr>
              </a:solidFill>
              <a:prstDash val="dashDot"/>
              <a:miter lim="800000"/>
            </a:ln>
          </p:spPr>
          <p:style>
            <a:lnRef idx="0">
              <a:schemeClr val="accent1"/>
            </a:lnRef>
            <a:fillRef idx="0">
              <a:srgbClr val="FFFFFF"/>
            </a:fillRef>
            <a:effectRef idx="0">
              <a:srgbClr val="FFFFFF"/>
            </a:effectRef>
            <a:fontRef idx="minor">
              <a:schemeClr val="tx1"/>
            </a:fontRef>
          </p:style>
        </p:cxnSp>
      </p:gr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066580" y="0"/>
            <a:ext cx="7733429" cy="868363"/>
          </a:xfrm>
        </p:spPr>
        <p:txBody>
          <a:bodyPr vert="horz" wrap="square" lIns="91440" tIns="45720" rIns="91440" bIns="45720" anchor="ctr">
            <a:normAutofit fontScale="90000"/>
          </a:bodyP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保险合同的终止</a:t>
            </a:r>
            <a:r>
              <a:rPr lang="en-US" altLang="zh-CN" sz="4265" dirty="0">
                <a:solidFill>
                  <a:srgbClr val="595959"/>
                </a:solidFill>
                <a:latin typeface="微软雅黑" panose="020B0503020204020204" charset="-122"/>
                <a:ea typeface="微软雅黑" panose="020B0503020204020204" charset="-122"/>
                <a:sym typeface="+mn-ea"/>
              </a:rPr>
              <a:t>——</a:t>
            </a:r>
            <a:r>
              <a:rPr lang="zh-CN" altLang="en-US" sz="4265" dirty="0">
                <a:solidFill>
                  <a:srgbClr val="595959"/>
                </a:solidFill>
                <a:latin typeface="微软雅黑" panose="020B0503020204020204" charset="-122"/>
                <a:ea typeface="微软雅黑" panose="020B0503020204020204" charset="-122"/>
                <a:sym typeface="+mn-ea"/>
              </a:rPr>
              <a:t>法定解除</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70" name="内容占位符 1"/>
          <p:cNvSpPr>
            <a:spLocks noGrp="1"/>
          </p:cNvSpPr>
          <p:nvPr>
            <p:ph idx="1"/>
            <p:custDataLst>
              <p:tags r:id="rId2"/>
            </p:custDataLst>
          </p:nvPr>
        </p:nvSpPr>
        <p:spPr/>
        <p:txBody>
          <a:bodyPr vert="horz" wrap="square" lIns="91440" tIns="45720" rIns="91440" bIns="45720" anchor="t" anchorCtr="0"/>
          <a:lstStyle/>
          <a:p>
            <a:pPr marL="0" indent="0">
              <a:buNone/>
            </a:pPr>
            <a:r>
              <a:rPr lang="zh-CN" altLang="en-US" sz="2800" dirty="0"/>
              <a:t>　　　</a:t>
            </a:r>
          </a:p>
        </p:txBody>
      </p:sp>
      <p:sp>
        <p:nvSpPr>
          <p:cNvPr id="2" name="Rectangle 3">
            <a:extLst>
              <a:ext uri="{FF2B5EF4-FFF2-40B4-BE49-F238E27FC236}">
                <a16:creationId xmlns:a16="http://schemas.microsoft.com/office/drawing/2014/main" id="{4D37EF72-8BC6-5C95-A951-14F7214FA390}"/>
              </a:ext>
            </a:extLst>
          </p:cNvPr>
          <p:cNvSpPr txBox="1">
            <a:spLocks noChangeArrowheads="1"/>
          </p:cNvSpPr>
          <p:nvPr/>
        </p:nvSpPr>
        <p:spPr>
          <a:xfrm>
            <a:off x="717748" y="1279350"/>
            <a:ext cx="10777500" cy="5818487"/>
          </a:xfrm>
          <a:prstGeom prst="rect">
            <a:avLst/>
          </a:prstGeom>
        </p:spPr>
        <p:txBody>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30000"/>
              </a:lnSpc>
              <a:spcBef>
                <a:spcPts val="0"/>
              </a:spcBef>
              <a:spcAft>
                <a:spcPts val="1000"/>
              </a:spcAft>
              <a:buClrTx/>
              <a:buSzTx/>
              <a:buFont typeface="Wingdings" panose="05000000000000000000" pitchFamily="2" charset="2"/>
              <a:buChar char="n"/>
              <a:tabLst/>
              <a:defRPr/>
            </a:pPr>
            <a:r>
              <a:rPr kumimoji="0" lang="zh-CN" altLang="en-US" sz="20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保险合同成立后，</a:t>
            </a:r>
            <a:r>
              <a:rPr kumimoji="0" lang="zh-CN" altLang="en-US" sz="2000" b="1" i="0" u="none" strike="noStrike" kern="1200" cap="none" spc="150" normalizeH="0" baseline="0" noProof="0" dirty="0">
                <a:ln>
                  <a:noFill/>
                </a:ln>
                <a:solidFill>
                  <a:srgbClr val="FF0000"/>
                </a:solidFill>
                <a:effectLst/>
                <a:uLnTx/>
                <a:uFillTx/>
                <a:latin typeface="Arial"/>
                <a:ea typeface="微软雅黑"/>
                <a:cs typeface="+mn-cs"/>
              </a:rPr>
              <a:t>投保人</a:t>
            </a:r>
            <a:r>
              <a:rPr kumimoji="0" lang="zh-CN" altLang="en-US" sz="20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可根据自身需求</a:t>
            </a:r>
            <a:r>
              <a:rPr kumimoji="0" lang="zh-CN" altLang="en-US" sz="2000" b="1" i="0" u="sng" strike="noStrike" kern="1200" cap="none" spc="150" normalizeH="0" baseline="0" noProof="0" dirty="0">
                <a:ln>
                  <a:noFill/>
                </a:ln>
                <a:solidFill>
                  <a:srgbClr val="FF0000"/>
                </a:solidFill>
                <a:effectLst/>
                <a:uLnTx/>
                <a:uFillTx/>
                <a:latin typeface="Arial"/>
                <a:ea typeface="微软雅黑"/>
                <a:cs typeface="+mn-cs"/>
              </a:rPr>
              <a:t>随时解除合同</a:t>
            </a:r>
            <a:r>
              <a:rPr kumimoji="0" lang="zh-CN" altLang="en-US" sz="20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，而</a:t>
            </a:r>
            <a:r>
              <a:rPr kumimoji="0" lang="zh-CN" altLang="en-US" sz="2000" b="1" i="0" u="none" strike="noStrike" kern="1200" cap="none" spc="150" normalizeH="0" baseline="0" noProof="0" dirty="0">
                <a:ln>
                  <a:noFill/>
                </a:ln>
                <a:solidFill>
                  <a:srgbClr val="FF0000"/>
                </a:solidFill>
                <a:effectLst/>
                <a:uLnTx/>
                <a:uFillTx/>
                <a:latin typeface="Arial"/>
                <a:ea typeface="微软雅黑"/>
                <a:cs typeface="+mn-cs"/>
              </a:rPr>
              <a:t>保险人</a:t>
            </a:r>
            <a:r>
              <a:rPr kumimoji="0" lang="zh-CN" altLang="en-US" sz="2000" b="1" i="0" u="sng" strike="noStrike" kern="1200" cap="none" spc="150" normalizeH="0" baseline="0" noProof="0" dirty="0">
                <a:ln>
                  <a:noFill/>
                </a:ln>
                <a:solidFill>
                  <a:srgbClr val="FF0000"/>
                </a:solidFill>
                <a:effectLst/>
                <a:uLnTx/>
                <a:uFillTx/>
                <a:latin typeface="Arial"/>
                <a:ea typeface="微软雅黑"/>
                <a:cs typeface="+mn-cs"/>
              </a:rPr>
              <a:t>不得随意解除</a:t>
            </a:r>
            <a:r>
              <a:rPr kumimoji="0" lang="zh-CN" altLang="en-US" sz="2000" b="1" i="0" u="none" strike="noStrike" kern="1200" cap="none" spc="150" normalizeH="0" baseline="0" noProof="0" dirty="0">
                <a:ln>
                  <a:noFill/>
                </a:ln>
                <a:solidFill>
                  <a:srgbClr val="FF0000"/>
                </a:solidFill>
                <a:effectLst/>
                <a:uLnTx/>
                <a:uFillTx/>
                <a:latin typeface="Arial"/>
                <a:ea typeface="微软雅黑"/>
                <a:cs typeface="+mn-cs"/>
              </a:rPr>
              <a:t>合同</a:t>
            </a:r>
            <a:r>
              <a:rPr kumimoji="0" lang="zh-CN" altLang="en-US" sz="20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。但若发生以下事由，保险人有权解除保险合同：</a:t>
            </a:r>
            <a:endParaRPr kumimoji="0" lang="en-US" altLang="zh-CN" sz="1600" b="1"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投保人故意或过失</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未履行如实告知义务</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，足以影响保险人决定是否承保或者以何种保险价格承保时；</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投保人、被保险人</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未履行维护保险标的的义务</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被保险人</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未履行危险增加通知的义务</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a:t>
            </a: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在人身保险合同中，投保人申报的被保险人的</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年龄不真实</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，并且其真实年龄不符合合同约定的年龄限制；</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分期支付保险费的保险合同，投保人在支付了首期保险费后，</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未按约定或法定期限支付当期保险费</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的，合同效力中止。合同效力中止后</a:t>
            </a:r>
            <a:r>
              <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2</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年内双方未就恢复保险合同效力达成协议的，保险人有权解除保险合同；</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被保险人或受益人在未发生保险事故的情况下，</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谎称发生了保险事故</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，向保险人提出赔偿或者给付保险金的请求；（骗保）</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Tx/>
              <a:buAutoNum type="circleNumDbPlain" startAt="7"/>
              <a:tabLst/>
              <a:defRPr/>
            </a:pP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投保人、被保险人或者受益人</a:t>
            </a:r>
            <a:r>
              <a:rPr kumimoji="0" lang="zh-CN" altLang="en-US" sz="1600" b="0" i="0" u="sng" strike="noStrike" kern="1200" cap="none" spc="150" normalizeH="0" baseline="0" noProof="0" dirty="0">
                <a:ln>
                  <a:noFill/>
                </a:ln>
                <a:solidFill>
                  <a:srgbClr val="000000">
                    <a:lumMod val="65000"/>
                    <a:lumOff val="35000"/>
                  </a:srgbClr>
                </a:solidFill>
                <a:effectLst/>
                <a:uLnTx/>
                <a:uFillTx/>
                <a:latin typeface="Arial"/>
                <a:ea typeface="微软雅黑"/>
                <a:cs typeface="+mn-cs"/>
              </a:rPr>
              <a:t>故意制造保险事故</a:t>
            </a:r>
            <a:r>
              <a:rPr kumimoji="0" lang="zh-CN" altLang="en-US"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rPr>
              <a:t>，保险人有权解除保险合同，不承担赔偿或给付保险金的责任，除保险法第四十三条规定外，不退还保费。 （骗保）</a:t>
            </a: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a:p>
            <a:pPr marL="457200" marR="0" lvl="0" indent="-457200" algn="l" defTabSz="914400" rtl="0" eaLnBrk="1" fontAlgn="auto" latinLnBrk="0" hangingPunct="1">
              <a:lnSpc>
                <a:spcPct val="130000"/>
              </a:lnSpc>
              <a:spcBef>
                <a:spcPts val="0"/>
              </a:spcBef>
              <a:spcAft>
                <a:spcPts val="1000"/>
              </a:spcAft>
              <a:buClrTx/>
              <a:buSzTx/>
              <a:buFont typeface="+mj-ea"/>
              <a:buAutoNum type="circleNumDbPlain"/>
              <a:tabLst/>
              <a:defRPr/>
            </a:pPr>
            <a:endParaRPr kumimoji="0" lang="en-US" altLang="zh-CN" sz="1600" b="0" i="0" u="none" strike="noStrike" kern="1200" cap="none" spc="150" normalizeH="0" baseline="0" noProof="0" dirty="0">
              <a:ln>
                <a:noFill/>
              </a:ln>
              <a:solidFill>
                <a:srgbClr val="000000">
                  <a:lumMod val="65000"/>
                  <a:lumOff val="35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7636473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additive="base">
                                        <p:cTn id="2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 calcmode="lin" valueType="num">
                                      <p:cBhvr additive="base">
                                        <p:cTn id="2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 calcmode="lin" valueType="num">
                                      <p:cBhvr additive="base">
                                        <p:cTn id="3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xEl>
                                              <p:pRg st="4" end="4"/>
                                            </p:txEl>
                                          </p:spTgt>
                                        </p:tgtEl>
                                        <p:attrNameLst>
                                          <p:attrName>style.visibility</p:attrName>
                                        </p:attrNameLst>
                                      </p:cBhvr>
                                      <p:to>
                                        <p:strVal val="visible"/>
                                      </p:to>
                                    </p:set>
                                    <p:anim calcmode="lin" valueType="num">
                                      <p:cBhvr additive="base">
                                        <p:cTn id="4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anim calcmode="lin" valueType="num">
                                      <p:cBhvr additive="base">
                                        <p:cTn id="4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
                                            <p:txEl>
                                              <p:pRg st="6" end="6"/>
                                            </p:txEl>
                                          </p:spTgt>
                                        </p:tgtEl>
                                        <p:attrNameLst>
                                          <p:attrName>style.visibility</p:attrName>
                                        </p:attrNameLst>
                                      </p:cBhvr>
                                      <p:to>
                                        <p:strVal val="visible"/>
                                      </p:to>
                                    </p:set>
                                    <p:anim calcmode="lin" valueType="num">
                                      <p:cBhvr additive="base">
                                        <p:cTn id="5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
                                            <p:txEl>
                                              <p:pRg st="7" end="7"/>
                                            </p:txEl>
                                          </p:spTgt>
                                        </p:tgtEl>
                                        <p:attrNameLst>
                                          <p:attrName>style.visibility</p:attrName>
                                        </p:attrNameLst>
                                      </p:cBhvr>
                                      <p:to>
                                        <p:strVal val="visible"/>
                                      </p:to>
                                    </p:set>
                                    <p:anim calcmode="lin" valueType="num">
                                      <p:cBhvr additive="base">
                                        <p:cTn id="5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TextBox 9"/>
          <p:cNvSpPr txBox="1"/>
          <p:nvPr/>
        </p:nvSpPr>
        <p:spPr>
          <a:xfrm>
            <a:off x="4694130" y="1985221"/>
            <a:ext cx="7498080" cy="1076325"/>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400" b="1" i="0" u="none" strike="noStrike" kern="1200" cap="none" spc="0" normalizeH="0" baseline="0" noProof="0" dirty="0">
                <a:ln>
                  <a:noFill/>
                </a:ln>
                <a:solidFill>
                  <a:srgbClr val="376092"/>
                </a:solidFill>
                <a:effectLst/>
                <a:uLnTx/>
                <a:uFillTx/>
                <a:latin typeface="微软雅黑" panose="020B0503020204020204" charset="-122"/>
                <a:ea typeface="微软雅黑" panose="020B0503020204020204" charset="-122"/>
                <a:cs typeface="+mn-cs"/>
                <a:sym typeface="+mn-ea"/>
              </a:rPr>
              <a:t>保险合同的争议处理</a:t>
            </a:r>
            <a:endParaRPr kumimoji="0" lang="zh-CN" altLang="en-US" sz="64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endParaRPr>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30" name="矩形 29"/>
          <p:cNvSpPr/>
          <p:nvPr/>
        </p:nvSpPr>
        <p:spPr>
          <a:xfrm>
            <a:off x="9455891" y="452669"/>
            <a:ext cx="894080" cy="5835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76092"/>
                </a:solidFill>
                <a:effectLst/>
                <a:uLnTx/>
                <a:uFillTx/>
                <a:latin typeface="Impact" panose="020B0806030902050204" pitchFamily="34" charset="0"/>
                <a:ea typeface="微软雅黑" panose="020B0503020204020204" charset="-122"/>
                <a:cs typeface="+mn-cs"/>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0963" name="直接连接符 6"/>
          <p:cNvCxnSpPr/>
          <p:nvPr/>
        </p:nvCxnSpPr>
        <p:spPr>
          <a:xfrm>
            <a:off x="703263" y="2054225"/>
            <a:ext cx="9994900" cy="0"/>
          </a:xfrm>
          <a:prstGeom prst="line">
            <a:avLst/>
          </a:prstGeom>
          <a:ln w="12700" cap="flat" cmpd="sng">
            <a:solidFill>
              <a:schemeClr val="accent1"/>
            </a:solidFill>
            <a:prstDash val="solid"/>
            <a:headEnd type="none" w="med" len="med"/>
            <a:tailEnd type="none" w="med" len="med"/>
          </a:ln>
        </p:spPr>
      </p:cxnSp>
      <p:grpSp>
        <p:nvGrpSpPr>
          <p:cNvPr id="40964" name="组合 8"/>
          <p:cNvGrpSpPr/>
          <p:nvPr/>
        </p:nvGrpSpPr>
        <p:grpSpPr>
          <a:xfrm>
            <a:off x="795338" y="1112838"/>
            <a:ext cx="9902825" cy="820737"/>
            <a:chOff x="-280950" y="35961"/>
            <a:chExt cx="9900698" cy="820383"/>
          </a:xfrm>
        </p:grpSpPr>
        <p:sp>
          <p:nvSpPr>
            <p:cNvPr id="40981" name="椭圆 9"/>
            <p:cNvSpPr/>
            <p:nvPr/>
          </p:nvSpPr>
          <p:spPr>
            <a:xfrm>
              <a:off x="-280950" y="35961"/>
              <a:ext cx="816948" cy="816948"/>
            </a:xfrm>
            <a:prstGeom prst="ellipse">
              <a:avLst/>
            </a:prstGeom>
            <a:solidFill>
              <a:srgbClr val="0C86B6"/>
            </a:solidFill>
            <a:ln w="9525">
              <a:noFill/>
            </a:ln>
          </p:spPr>
          <p:txBody>
            <a:bodyPr anchor="ctr" anchorCtr="0"/>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40982" name="文本框 11"/>
            <p:cNvSpPr txBox="1"/>
            <p:nvPr/>
          </p:nvSpPr>
          <p:spPr>
            <a:xfrm>
              <a:off x="535997" y="210613"/>
              <a:ext cx="9083751" cy="645731"/>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也叫做协商，保险合同双方当事人在平等自愿且相互谅解的前提下，通过交涉、协商、讨价还价的过程，最终达成合意以解决纠纷的方式。</a:t>
              </a:r>
            </a:p>
          </p:txBody>
        </p:sp>
      </p:grpSp>
      <p:grpSp>
        <p:nvGrpSpPr>
          <p:cNvPr id="40965" name="组合 13"/>
          <p:cNvGrpSpPr/>
          <p:nvPr/>
        </p:nvGrpSpPr>
        <p:grpSpPr>
          <a:xfrm>
            <a:off x="744538" y="2159000"/>
            <a:ext cx="9953625" cy="991058"/>
            <a:chOff x="99493" y="-27270"/>
            <a:chExt cx="9954789" cy="991834"/>
          </a:xfrm>
        </p:grpSpPr>
        <p:sp>
          <p:nvSpPr>
            <p:cNvPr id="40979" name="椭圆 14"/>
            <p:cNvSpPr/>
            <p:nvPr/>
          </p:nvSpPr>
          <p:spPr>
            <a:xfrm>
              <a:off x="99493" y="-27270"/>
              <a:ext cx="868729" cy="868729"/>
            </a:xfrm>
            <a:prstGeom prst="ellipse">
              <a:avLst/>
            </a:prstGeom>
            <a:solidFill>
              <a:srgbClr val="0C86B6"/>
            </a:solidFill>
            <a:ln w="9525">
              <a:noFill/>
            </a:ln>
          </p:spPr>
          <p:txBody>
            <a:bodyPr anchor="ctr" anchorCtr="0"/>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40980" name="文本框 16"/>
            <p:cNvSpPr txBox="1"/>
            <p:nvPr/>
          </p:nvSpPr>
          <p:spPr>
            <a:xfrm>
              <a:off x="1054210" y="41822"/>
              <a:ext cx="9000072" cy="922742"/>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在</a:t>
              </a:r>
              <a:r>
                <a:rPr kumimoji="0" lang="zh-CN" altLang="en-US" sz="1800" b="0"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第三人</a:t>
              </a: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主持下，以国家法律、法规、规章和政策以及社会公德为依据，对保险纠纷双方进行斡旋、劝说，</a:t>
              </a:r>
              <a:r>
                <a:rPr kumimoji="0" lang="zh-CN" altLang="en-US" sz="1800" b="0"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促使他们相互谅解，进行协商，自愿达成协议</a:t>
              </a: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，消除纷争的活动。</a:t>
              </a:r>
              <a:endParaRPr kumimoji="0" lang="en-US" altLang="zh-CN"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调解机构：人民法院</a:t>
              </a:r>
            </a:p>
          </p:txBody>
        </p:sp>
      </p:grpSp>
      <p:grpSp>
        <p:nvGrpSpPr>
          <p:cNvPr id="40966" name="组合 20"/>
          <p:cNvGrpSpPr/>
          <p:nvPr/>
        </p:nvGrpSpPr>
        <p:grpSpPr>
          <a:xfrm>
            <a:off x="715963" y="3522663"/>
            <a:ext cx="9850437" cy="1476375"/>
            <a:chOff x="23668" y="-21098"/>
            <a:chExt cx="9850299" cy="1476611"/>
          </a:xfrm>
        </p:grpSpPr>
        <p:sp>
          <p:nvSpPr>
            <p:cNvPr id="40977" name="椭圆 21"/>
            <p:cNvSpPr/>
            <p:nvPr/>
          </p:nvSpPr>
          <p:spPr>
            <a:xfrm>
              <a:off x="23668" y="239460"/>
              <a:ext cx="854208" cy="854209"/>
            </a:xfrm>
            <a:prstGeom prst="ellipse">
              <a:avLst/>
            </a:prstGeom>
            <a:solidFill>
              <a:srgbClr val="0C86B6"/>
            </a:solidFill>
            <a:ln w="9525">
              <a:noFill/>
            </a:ln>
          </p:spPr>
          <p:txBody>
            <a:bodyPr anchor="ctr" anchorCtr="0"/>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40978" name="文本框 23"/>
            <p:cNvSpPr txBox="1"/>
            <p:nvPr/>
          </p:nvSpPr>
          <p:spPr>
            <a:xfrm>
              <a:off x="1006396" y="-21098"/>
              <a:ext cx="8867571" cy="1476611"/>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保险合同双方当事人自愿将他们之间已经发生或将来可能发生的争议事项交由双方同意的非司法机构的</a:t>
              </a:r>
              <a:r>
                <a:rPr kumimoji="0" lang="zh-CN" altLang="en-US" sz="1800" b="0"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第三人</a:t>
              </a: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独立、公正地进行</a:t>
              </a:r>
              <a:r>
                <a:rPr kumimoji="0" lang="zh-CN" altLang="en-US" sz="1800" b="0"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审理判断</a:t>
              </a: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，并作出对各方具有约束力的裁定结果的一种法律层面的纠纷解决制度。</a:t>
              </a:r>
              <a:endParaRPr kumimoji="0" lang="en-US" altLang="zh-CN"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特点：自治性、专业性、灵活性、保密性和经济性；</a:t>
              </a:r>
              <a:endParaRPr kumimoji="0" lang="en-US" altLang="zh-CN"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节约成本、期限短</a:t>
              </a:r>
              <a:r>
                <a:rPr kumimoji="0" lang="en-US" altLang="zh-CN"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一裁终局</a:t>
              </a:r>
            </a:p>
          </p:txBody>
        </p:sp>
      </p:grpSp>
      <p:grpSp>
        <p:nvGrpSpPr>
          <p:cNvPr id="40967" name="组合 24"/>
          <p:cNvGrpSpPr/>
          <p:nvPr/>
        </p:nvGrpSpPr>
        <p:grpSpPr>
          <a:xfrm>
            <a:off x="746125" y="5365750"/>
            <a:ext cx="9952038" cy="935038"/>
            <a:chOff x="43249" y="46404"/>
            <a:chExt cx="9950292" cy="936683"/>
          </a:xfrm>
        </p:grpSpPr>
        <p:sp>
          <p:nvSpPr>
            <p:cNvPr id="40975" name="椭圆 25"/>
            <p:cNvSpPr/>
            <p:nvPr/>
          </p:nvSpPr>
          <p:spPr>
            <a:xfrm>
              <a:off x="43249" y="46404"/>
              <a:ext cx="866544" cy="866543"/>
            </a:xfrm>
            <a:prstGeom prst="ellipse">
              <a:avLst/>
            </a:prstGeom>
            <a:solidFill>
              <a:srgbClr val="0C86B6"/>
            </a:solidFill>
            <a:ln w="9525">
              <a:noFill/>
            </a:ln>
          </p:spPr>
          <p:txBody>
            <a:bodyPr anchor="ctr" anchorCtr="0"/>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40976" name="文本框 27"/>
            <p:cNvSpPr txBox="1"/>
            <p:nvPr/>
          </p:nvSpPr>
          <p:spPr>
            <a:xfrm>
              <a:off x="1103245" y="59213"/>
              <a:ext cx="8890296" cy="923874"/>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保险纠纷双方将纠纷交给国家司法机关（法院）处断，以国家司法权力作为保障的纠纷解决方式。</a:t>
              </a:r>
              <a:endParaRPr kumimoji="0" lang="en-US" altLang="zh-CN"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微软雅黑 Light" panose="020B0502040204020203" pitchFamily="34" charset="-122"/>
                  <a:cs typeface="+mn-cs"/>
                </a:rPr>
                <a:t>特点：权威性和强制性</a:t>
              </a:r>
            </a:p>
          </p:txBody>
        </p:sp>
      </p:grpSp>
      <p:sp>
        <p:nvSpPr>
          <p:cNvPr id="40969" name="文本框 14"/>
          <p:cNvSpPr txBox="1"/>
          <p:nvPr/>
        </p:nvSpPr>
        <p:spPr>
          <a:xfrm>
            <a:off x="387350" y="1246188"/>
            <a:ext cx="1631950" cy="461962"/>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和解</a:t>
            </a:r>
          </a:p>
        </p:txBody>
      </p:sp>
      <p:sp>
        <p:nvSpPr>
          <p:cNvPr id="40970" name="文本框 14"/>
          <p:cNvSpPr txBox="1"/>
          <p:nvPr/>
        </p:nvSpPr>
        <p:spPr>
          <a:xfrm>
            <a:off x="355600" y="2352675"/>
            <a:ext cx="1631950" cy="461963"/>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调解</a:t>
            </a:r>
          </a:p>
        </p:txBody>
      </p:sp>
      <p:cxnSp>
        <p:nvCxnSpPr>
          <p:cNvPr id="40971" name="直接连接符 6"/>
          <p:cNvCxnSpPr/>
          <p:nvPr/>
        </p:nvCxnSpPr>
        <p:spPr>
          <a:xfrm>
            <a:off x="744538" y="3254375"/>
            <a:ext cx="9994900" cy="0"/>
          </a:xfrm>
          <a:prstGeom prst="line">
            <a:avLst/>
          </a:prstGeom>
          <a:ln w="12700" cap="flat" cmpd="sng">
            <a:solidFill>
              <a:schemeClr val="accent1"/>
            </a:solidFill>
            <a:prstDash val="solid"/>
            <a:headEnd type="none" w="med" len="med"/>
            <a:tailEnd type="none" w="med" len="med"/>
          </a:ln>
        </p:spPr>
      </p:cxnSp>
      <p:sp>
        <p:nvSpPr>
          <p:cNvPr id="40972" name="文本框 14"/>
          <p:cNvSpPr txBox="1"/>
          <p:nvPr/>
        </p:nvSpPr>
        <p:spPr>
          <a:xfrm>
            <a:off x="327025" y="3927475"/>
            <a:ext cx="1631950" cy="461963"/>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仲裁</a:t>
            </a:r>
          </a:p>
        </p:txBody>
      </p:sp>
      <p:cxnSp>
        <p:nvCxnSpPr>
          <p:cNvPr id="40973" name="直接连接符 6"/>
          <p:cNvCxnSpPr/>
          <p:nvPr/>
        </p:nvCxnSpPr>
        <p:spPr>
          <a:xfrm>
            <a:off x="703263" y="5127625"/>
            <a:ext cx="9994900" cy="0"/>
          </a:xfrm>
          <a:prstGeom prst="line">
            <a:avLst/>
          </a:prstGeom>
          <a:ln w="12700" cap="flat" cmpd="sng">
            <a:solidFill>
              <a:schemeClr val="accent1"/>
            </a:solidFill>
            <a:prstDash val="solid"/>
            <a:headEnd type="none" w="med" len="med"/>
            <a:tailEnd type="none" w="med" len="med"/>
          </a:ln>
        </p:spPr>
      </p:cxnSp>
      <p:sp>
        <p:nvSpPr>
          <p:cNvPr id="40974" name="文本框 14"/>
          <p:cNvSpPr txBox="1"/>
          <p:nvPr/>
        </p:nvSpPr>
        <p:spPr>
          <a:xfrm>
            <a:off x="361950" y="5570538"/>
            <a:ext cx="1631950" cy="461962"/>
          </a:xfrm>
          <a:prstGeom prst="rect">
            <a:avLst/>
          </a:prstGeom>
          <a:noFill/>
          <a:ln w="9525">
            <a:noFill/>
          </a:ln>
        </p:spPr>
        <p:txBody>
          <a:bodyPr>
            <a:spAutoFit/>
          </a:bodyPr>
          <a:lstStyle>
            <a:lvl1pPr marL="228600" indent="-228600" algn="l" rtl="0" eaLnBrk="0" fontAlgn="base" hangingPunct="0">
              <a:lnSpc>
                <a:spcPct val="150000"/>
              </a:lnSpc>
              <a:spcBef>
                <a:spcPts val="10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2pPr>
            <a:lvl3pPr marL="11430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4pPr>
            <a:lvl5pPr marL="2057400" indent="-228600" algn="l" rtl="0" eaLnBrk="0" fontAlgn="base" hangingPunct="0">
              <a:lnSpc>
                <a:spcPct val="150000"/>
              </a:lnSpc>
              <a:spcBef>
                <a:spcPts val="500"/>
              </a:spcBef>
              <a:spcAft>
                <a:spcPct val="0"/>
              </a:spcAft>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5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诉讼</a:t>
            </a:r>
          </a:p>
        </p:txBody>
      </p:sp>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265"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一、解决保险合同争议的方式</a:t>
            </a:r>
            <a:endParaRPr kumimoji="0" lang="zh-CN" altLang="en-US" sz="4265" b="1" i="0" u="none" strike="noStrike" kern="1200" cap="none" spc="300" normalizeH="0" baseline="0" noProof="0" dirty="0">
              <a:ln>
                <a:noFill/>
              </a:ln>
              <a:solidFill>
                <a:srgbClr val="000000">
                  <a:lumMod val="85000"/>
                  <a:lumOff val="15000"/>
                </a:srgbClr>
              </a:solidFill>
              <a:effectLst/>
              <a:uLnTx/>
              <a:uFillTx/>
              <a:latin typeface="Arial"/>
              <a:ea typeface="微软雅黑"/>
              <a:cs typeface="+mj-cs"/>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normAutofit fontScale="975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a:extLst>
              <a:ext uri="{FF2B5EF4-FFF2-40B4-BE49-F238E27FC236}">
                <a16:creationId xmlns:a16="http://schemas.microsoft.com/office/drawing/2014/main" id="{B32E3562-8CE8-49F3-E0DF-8EAA8DB87CA7}"/>
              </a:ext>
            </a:extLst>
          </p:cNvPr>
          <p:cNvPicPr>
            <a:picLocks noChangeAspect="1"/>
          </p:cNvPicPr>
          <p:nvPr/>
        </p:nvPicPr>
        <p:blipFill>
          <a:blip r:embed="rId2"/>
          <a:stretch>
            <a:fillRect/>
          </a:stretch>
        </p:blipFill>
        <p:spPr>
          <a:xfrm>
            <a:off x="1261303" y="1904080"/>
            <a:ext cx="9502550" cy="4180707"/>
          </a:xfrm>
          <a:prstGeom prst="rect">
            <a:avLst/>
          </a:prstGeom>
        </p:spPr>
      </p:pic>
      <p:pic>
        <p:nvPicPr>
          <p:cNvPr id="7" name="图片 6">
            <a:extLst>
              <a:ext uri="{FF2B5EF4-FFF2-40B4-BE49-F238E27FC236}">
                <a16:creationId xmlns:a16="http://schemas.microsoft.com/office/drawing/2014/main" id="{8C3AA73C-7C65-9B2C-8E32-EED290212FCF}"/>
              </a:ext>
            </a:extLst>
          </p:cNvPr>
          <p:cNvPicPr>
            <a:picLocks noChangeAspect="1"/>
          </p:cNvPicPr>
          <p:nvPr/>
        </p:nvPicPr>
        <p:blipFill>
          <a:blip r:embed="rId3"/>
          <a:stretch>
            <a:fillRect/>
          </a:stretch>
        </p:blipFill>
        <p:spPr>
          <a:xfrm>
            <a:off x="4226391" y="957593"/>
            <a:ext cx="3572374" cy="762106"/>
          </a:xfrm>
          <a:prstGeom prst="rect">
            <a:avLst/>
          </a:prstGeom>
        </p:spPr>
      </p:pic>
    </p:spTree>
    <p:extLst>
      <p:ext uri="{BB962C8B-B14F-4D97-AF65-F5344CB8AC3E}">
        <p14:creationId xmlns:p14="http://schemas.microsoft.com/office/powerpoint/2010/main" val="720806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F72F25F-B63C-6FE7-BDE5-541B9F16746D}"/>
              </a:ext>
            </a:extLst>
          </p:cNvPr>
          <p:cNvSpPr/>
          <p:nvPr/>
        </p:nvSpPr>
        <p:spPr>
          <a:xfrm>
            <a:off x="543689" y="1588167"/>
            <a:ext cx="10650492" cy="1299409"/>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　　文义解释是按照合同条款</a:t>
            </a:r>
            <a:r>
              <a:rPr kumimoji="0" lang="zh-CN" altLang="en-US" sz="18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通常的文字含义</a:t>
            </a: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来进行解释。文义解释要求被解释的合同字句本身具有单一且明确的含义。</a:t>
            </a:r>
          </a:p>
        </p:txBody>
      </p:sp>
      <p:sp>
        <p:nvSpPr>
          <p:cNvPr id="43010" name="内容占位符 3"/>
          <p:cNvSpPr>
            <a:spLocks noGrp="1"/>
          </p:cNvSpPr>
          <p:nvPr>
            <p:ph idx="1"/>
          </p:nvPr>
        </p:nvSpPr>
        <p:spPr>
          <a:xfrm>
            <a:off x="717748" y="1271977"/>
            <a:ext cx="2718471" cy="748205"/>
          </a:xfrm>
        </p:spPr>
        <p:txBody>
          <a:bodyPr vert="horz" wrap="square" lIns="91440" tIns="45720" rIns="91440" bIns="45720" anchor="t" anchorCtr="0">
            <a:normAutofit lnSpcReduction="10000"/>
          </a:bodyPr>
          <a:lstStyle/>
          <a:p>
            <a:pPr marL="0" indent="0">
              <a:buNone/>
            </a:pPr>
            <a:r>
              <a:rPr lang="zh-CN" altLang="en-US" sz="2800" b="1" dirty="0">
                <a:solidFill>
                  <a:schemeClr val="accent1">
                    <a:lumMod val="75000"/>
                  </a:schemeClr>
                </a:solidFill>
              </a:rPr>
              <a:t>文义解释原则</a:t>
            </a:r>
            <a:endParaRPr lang="en-US" altLang="zh-CN" sz="2800" b="1" dirty="0">
              <a:solidFill>
                <a:schemeClr val="accent1">
                  <a:lumMod val="75000"/>
                </a:schemeClr>
              </a:solidFill>
            </a:endParaRPr>
          </a:p>
          <a:p>
            <a:pPr marL="0" indent="0">
              <a:buNone/>
            </a:pPr>
            <a:endParaRPr lang="en-US" altLang="zh-CN" sz="2800" dirty="0"/>
          </a:p>
        </p:txBody>
      </p:sp>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4" name="图片 3">
            <a:extLst>
              <a:ext uri="{FF2B5EF4-FFF2-40B4-BE49-F238E27FC236}">
                <a16:creationId xmlns:a16="http://schemas.microsoft.com/office/drawing/2014/main" id="{D0402090-26E5-91E4-EA95-C0F1F010B7C0}"/>
              </a:ext>
            </a:extLst>
          </p:cNvPr>
          <p:cNvPicPr>
            <a:picLocks noChangeAspect="1"/>
          </p:cNvPicPr>
          <p:nvPr/>
        </p:nvPicPr>
        <p:blipFill rotWithShape="1">
          <a:blip r:embed="rId2"/>
          <a:srcRect t="40257"/>
          <a:stretch/>
        </p:blipFill>
        <p:spPr>
          <a:xfrm>
            <a:off x="1022070" y="3392023"/>
            <a:ext cx="9345329" cy="1371601"/>
          </a:xfrm>
          <a:prstGeom prst="rect">
            <a:avLst/>
          </a:prstGeom>
        </p:spPr>
      </p:pic>
      <p:pic>
        <p:nvPicPr>
          <p:cNvPr id="6" name="图片 5">
            <a:extLst>
              <a:ext uri="{FF2B5EF4-FFF2-40B4-BE49-F238E27FC236}">
                <a16:creationId xmlns:a16="http://schemas.microsoft.com/office/drawing/2014/main" id="{E40A61BB-1909-0533-38D8-43774F5D7E2C}"/>
              </a:ext>
            </a:extLst>
          </p:cNvPr>
          <p:cNvPicPr>
            <a:picLocks noChangeAspect="1"/>
          </p:cNvPicPr>
          <p:nvPr/>
        </p:nvPicPr>
        <p:blipFill>
          <a:blip r:embed="rId3"/>
          <a:stretch>
            <a:fillRect/>
          </a:stretch>
        </p:blipFill>
        <p:spPr>
          <a:xfrm>
            <a:off x="1279281" y="4647679"/>
            <a:ext cx="9088118" cy="1876687"/>
          </a:xfrm>
          <a:prstGeom prst="rect">
            <a:avLst/>
          </a:prstGeom>
        </p:spPr>
      </p:pic>
    </p:spTree>
    <p:extLst>
      <p:ext uri="{BB962C8B-B14F-4D97-AF65-F5344CB8AC3E}">
        <p14:creationId xmlns:p14="http://schemas.microsoft.com/office/powerpoint/2010/main" val="11972876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F72F25F-B63C-6FE7-BDE5-541B9F16746D}"/>
              </a:ext>
            </a:extLst>
          </p:cNvPr>
          <p:cNvSpPr/>
          <p:nvPr/>
        </p:nvSpPr>
        <p:spPr>
          <a:xfrm>
            <a:off x="543689" y="1588168"/>
            <a:ext cx="10650492" cy="939022"/>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　　意图解释是按保险合同当事人订立保险合同的真实意思，对合同条款所作的解释。</a:t>
            </a:r>
          </a:p>
        </p:txBody>
      </p:sp>
      <p:sp>
        <p:nvSpPr>
          <p:cNvPr id="43010" name="内容占位符 3"/>
          <p:cNvSpPr>
            <a:spLocks noGrp="1"/>
          </p:cNvSpPr>
          <p:nvPr>
            <p:ph idx="1"/>
          </p:nvPr>
        </p:nvSpPr>
        <p:spPr>
          <a:xfrm>
            <a:off x="717748" y="1271977"/>
            <a:ext cx="2718471" cy="748205"/>
          </a:xfrm>
        </p:spPr>
        <p:txBody>
          <a:bodyPr vert="horz" wrap="square" lIns="91440" tIns="45720" rIns="91440" bIns="45720" anchor="t" anchorCtr="0">
            <a:normAutofit lnSpcReduction="10000"/>
          </a:bodyPr>
          <a:lstStyle/>
          <a:p>
            <a:pPr marL="0" indent="0">
              <a:buNone/>
            </a:pPr>
            <a:r>
              <a:rPr lang="zh-CN" altLang="en-US" sz="2800" b="1" dirty="0">
                <a:solidFill>
                  <a:schemeClr val="accent4">
                    <a:lumMod val="75000"/>
                  </a:schemeClr>
                </a:solidFill>
              </a:rPr>
              <a:t>意图解释原则</a:t>
            </a:r>
            <a:endParaRPr lang="en-US" altLang="zh-CN" sz="2800" b="1" dirty="0">
              <a:solidFill>
                <a:schemeClr val="accent4">
                  <a:lumMod val="75000"/>
                </a:schemeClr>
              </a:solidFill>
            </a:endParaRPr>
          </a:p>
          <a:p>
            <a:pPr marL="0" indent="0">
              <a:buNone/>
            </a:pPr>
            <a:endParaRPr lang="en-US" altLang="zh-CN" sz="2800" dirty="0">
              <a:solidFill>
                <a:schemeClr val="accent4">
                  <a:lumMod val="75000"/>
                </a:schemeClr>
              </a:solidFill>
            </a:endParaRPr>
          </a:p>
        </p:txBody>
      </p:sp>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5" name="图片 4">
            <a:extLst>
              <a:ext uri="{FF2B5EF4-FFF2-40B4-BE49-F238E27FC236}">
                <a16:creationId xmlns:a16="http://schemas.microsoft.com/office/drawing/2014/main" id="{CB3CB4A6-573B-1B6A-6B8E-827A022F7A48}"/>
              </a:ext>
            </a:extLst>
          </p:cNvPr>
          <p:cNvPicPr>
            <a:picLocks noChangeAspect="1"/>
          </p:cNvPicPr>
          <p:nvPr/>
        </p:nvPicPr>
        <p:blipFill>
          <a:blip r:embed="rId2"/>
          <a:stretch>
            <a:fillRect/>
          </a:stretch>
        </p:blipFill>
        <p:spPr>
          <a:xfrm>
            <a:off x="1803781" y="2918148"/>
            <a:ext cx="8847605" cy="3465391"/>
          </a:xfrm>
          <a:prstGeom prst="rect">
            <a:avLst/>
          </a:prstGeom>
        </p:spPr>
      </p:pic>
    </p:spTree>
    <p:extLst>
      <p:ext uri="{BB962C8B-B14F-4D97-AF65-F5344CB8AC3E}">
        <p14:creationId xmlns:p14="http://schemas.microsoft.com/office/powerpoint/2010/main" val="12622404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D6368FD-3CCE-C055-51C9-89C3CA6FD08F}"/>
              </a:ext>
            </a:extLst>
          </p:cNvPr>
          <p:cNvPicPr>
            <a:picLocks noChangeAspect="1"/>
          </p:cNvPicPr>
          <p:nvPr/>
        </p:nvPicPr>
        <p:blipFill>
          <a:blip r:embed="rId2"/>
          <a:stretch>
            <a:fillRect/>
          </a:stretch>
        </p:blipFill>
        <p:spPr>
          <a:xfrm>
            <a:off x="1336509" y="687665"/>
            <a:ext cx="9307224" cy="4001058"/>
          </a:xfrm>
          <a:prstGeom prst="rect">
            <a:avLst/>
          </a:prstGeom>
        </p:spPr>
      </p:pic>
      <p:sp>
        <p:nvSpPr>
          <p:cNvPr id="8" name="文本框 7">
            <a:extLst>
              <a:ext uri="{FF2B5EF4-FFF2-40B4-BE49-F238E27FC236}">
                <a16:creationId xmlns:a16="http://schemas.microsoft.com/office/drawing/2014/main" id="{ED371998-3745-9E9C-C0C2-6BE3E00D0C39}"/>
              </a:ext>
            </a:extLst>
          </p:cNvPr>
          <p:cNvSpPr txBox="1"/>
          <p:nvPr/>
        </p:nvSpPr>
        <p:spPr>
          <a:xfrm>
            <a:off x="1727456" y="5013928"/>
            <a:ext cx="8687079" cy="1156407"/>
          </a:xfrm>
          <a:prstGeom prst="rect">
            <a:avLst/>
          </a:prstGeom>
          <a:noFill/>
          <a:ln>
            <a:solidFill>
              <a:srgbClr val="C00000"/>
            </a:solidFill>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保险公司单方面出具批单，并非双方一致协商的结果，不能成为保险合同的有效组成部分。此外，单方面出具批单也不符合操作规范，批单内容必须由双方当事人协商确定。综上，该批单不具有法律效力，保险公司理应赔付。</a:t>
            </a:r>
          </a:p>
        </p:txBody>
      </p:sp>
    </p:spTree>
    <p:extLst>
      <p:ext uri="{BB962C8B-B14F-4D97-AF65-F5344CB8AC3E}">
        <p14:creationId xmlns:p14="http://schemas.microsoft.com/office/powerpoint/2010/main" val="35924609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F72F25F-B63C-6FE7-BDE5-541B9F16746D}"/>
              </a:ext>
            </a:extLst>
          </p:cNvPr>
          <p:cNvSpPr/>
          <p:nvPr/>
        </p:nvSpPr>
        <p:spPr>
          <a:xfrm>
            <a:off x="543689" y="1588168"/>
            <a:ext cx="10650492" cy="939022"/>
          </a:xfrm>
          <a:prstGeom prst="round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　　专业解释是指对保险合同中使用的专业术语，应按照其所属专业的特定含义进行解释。</a:t>
            </a:r>
          </a:p>
        </p:txBody>
      </p:sp>
      <p:sp>
        <p:nvSpPr>
          <p:cNvPr id="43010" name="内容占位符 3"/>
          <p:cNvSpPr>
            <a:spLocks noGrp="1"/>
          </p:cNvSpPr>
          <p:nvPr>
            <p:ph idx="1"/>
          </p:nvPr>
        </p:nvSpPr>
        <p:spPr>
          <a:xfrm>
            <a:off x="717748" y="1271977"/>
            <a:ext cx="2718471" cy="748205"/>
          </a:xfrm>
        </p:spPr>
        <p:txBody>
          <a:bodyPr vert="horz" wrap="square" lIns="91440" tIns="45720" rIns="91440" bIns="45720" anchor="t" anchorCtr="0">
            <a:normAutofit lnSpcReduction="10000"/>
          </a:bodyPr>
          <a:lstStyle/>
          <a:p>
            <a:pPr marL="0" indent="0">
              <a:buNone/>
            </a:pPr>
            <a:r>
              <a:rPr lang="zh-CN" altLang="en-US" sz="2800" b="1" dirty="0">
                <a:solidFill>
                  <a:schemeClr val="accent3">
                    <a:lumMod val="75000"/>
                  </a:schemeClr>
                </a:solidFill>
              </a:rPr>
              <a:t>专业解释原则</a:t>
            </a:r>
            <a:endParaRPr lang="en-US" altLang="zh-CN" sz="2800" b="1" dirty="0">
              <a:solidFill>
                <a:schemeClr val="accent3">
                  <a:lumMod val="75000"/>
                </a:schemeClr>
              </a:solidFill>
            </a:endParaRPr>
          </a:p>
          <a:p>
            <a:pPr marL="0" indent="0">
              <a:buNone/>
            </a:pPr>
            <a:endParaRPr lang="en-US" altLang="zh-CN" sz="2800" dirty="0">
              <a:solidFill>
                <a:schemeClr val="accent3">
                  <a:lumMod val="75000"/>
                </a:schemeClr>
              </a:solidFill>
            </a:endParaRPr>
          </a:p>
        </p:txBody>
      </p:sp>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7" name="图片 6">
            <a:extLst>
              <a:ext uri="{FF2B5EF4-FFF2-40B4-BE49-F238E27FC236}">
                <a16:creationId xmlns:a16="http://schemas.microsoft.com/office/drawing/2014/main" id="{C5CC4602-AC7B-EB93-060C-7273A3F84B5B}"/>
              </a:ext>
            </a:extLst>
          </p:cNvPr>
          <p:cNvPicPr>
            <a:picLocks noChangeAspect="1"/>
          </p:cNvPicPr>
          <p:nvPr/>
        </p:nvPicPr>
        <p:blipFill rotWithShape="1">
          <a:blip r:embed="rId2"/>
          <a:srcRect t="1574"/>
          <a:stretch/>
        </p:blipFill>
        <p:spPr>
          <a:xfrm>
            <a:off x="1409116" y="3147461"/>
            <a:ext cx="8897592" cy="2859810"/>
          </a:xfrm>
          <a:prstGeom prst="rect">
            <a:avLst/>
          </a:prstGeom>
        </p:spPr>
      </p:pic>
    </p:spTree>
    <p:extLst>
      <p:ext uri="{BB962C8B-B14F-4D97-AF65-F5344CB8AC3E}">
        <p14:creationId xmlns:p14="http://schemas.microsoft.com/office/powerpoint/2010/main" val="19514572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8093AD7-C927-8565-8843-83935265BD3C}"/>
              </a:ext>
            </a:extLst>
          </p:cNvPr>
          <p:cNvPicPr>
            <a:picLocks noChangeAspect="1"/>
          </p:cNvPicPr>
          <p:nvPr/>
        </p:nvPicPr>
        <p:blipFill>
          <a:blip r:embed="rId2"/>
          <a:stretch>
            <a:fillRect/>
          </a:stretch>
        </p:blipFill>
        <p:spPr>
          <a:xfrm>
            <a:off x="783047" y="469757"/>
            <a:ext cx="10160877" cy="6137985"/>
          </a:xfrm>
          <a:prstGeom prst="rect">
            <a:avLst/>
          </a:prstGeom>
        </p:spPr>
      </p:pic>
    </p:spTree>
    <p:extLst>
      <p:ext uri="{BB962C8B-B14F-4D97-AF65-F5344CB8AC3E}">
        <p14:creationId xmlns:p14="http://schemas.microsoft.com/office/powerpoint/2010/main" val="3910175519"/>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8F72F25F-B63C-6FE7-BDE5-541B9F16746D}"/>
              </a:ext>
            </a:extLst>
          </p:cNvPr>
          <p:cNvSpPr/>
          <p:nvPr/>
        </p:nvSpPr>
        <p:spPr>
          <a:xfrm>
            <a:off x="543689" y="1588167"/>
            <a:ext cx="10650492" cy="1409741"/>
          </a:xfrm>
          <a:prstGeom prst="round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　　在解释标准条款或合同时，如果合同条款的解释可能有利于立约人，也可能不利于立约人，则应按照</a:t>
            </a:r>
            <a:r>
              <a:rPr kumimoji="0" lang="zh-CN" altLang="en-US" sz="1800" b="1"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对立约人不利</a:t>
            </a:r>
            <a:r>
              <a:rPr kumimoji="0" lang="zh-CN" altLang="en-US" sz="1800" b="0" i="0" u="none" strike="noStrike" kern="1200" cap="none" spc="0" normalizeH="0" baseline="0" noProof="0" dirty="0">
                <a:ln>
                  <a:noFill/>
                </a:ln>
                <a:solidFill>
                  <a:srgbClr val="000000">
                    <a:lumMod val="65000"/>
                    <a:lumOff val="35000"/>
                  </a:srgbClr>
                </a:solidFill>
                <a:effectLst/>
                <a:uLnTx/>
                <a:uFillTx/>
                <a:latin typeface="Arial"/>
                <a:ea typeface="微软雅黑"/>
                <a:cs typeface="+mn-cs"/>
              </a:rPr>
              <a:t>的意义解释。</a:t>
            </a:r>
          </a:p>
        </p:txBody>
      </p:sp>
      <p:sp>
        <p:nvSpPr>
          <p:cNvPr id="43010" name="内容占位符 3"/>
          <p:cNvSpPr>
            <a:spLocks noGrp="1"/>
          </p:cNvSpPr>
          <p:nvPr>
            <p:ph idx="1"/>
          </p:nvPr>
        </p:nvSpPr>
        <p:spPr>
          <a:xfrm>
            <a:off x="717748" y="1271977"/>
            <a:ext cx="2718471" cy="748205"/>
          </a:xfrm>
        </p:spPr>
        <p:txBody>
          <a:bodyPr vert="horz" wrap="square" lIns="91440" tIns="45720" rIns="91440" bIns="45720" anchor="t" anchorCtr="0">
            <a:normAutofit lnSpcReduction="10000"/>
          </a:bodyPr>
          <a:lstStyle/>
          <a:p>
            <a:pPr marL="0" indent="0">
              <a:buNone/>
            </a:pPr>
            <a:r>
              <a:rPr lang="zh-CN" altLang="en-US" sz="2800" b="1" dirty="0">
                <a:solidFill>
                  <a:schemeClr val="accent6">
                    <a:lumMod val="75000"/>
                  </a:schemeClr>
                </a:solidFill>
              </a:rPr>
              <a:t>不利解释原则</a:t>
            </a:r>
            <a:endParaRPr lang="en-US" altLang="zh-CN" sz="2800" b="1" dirty="0">
              <a:solidFill>
                <a:schemeClr val="accent6">
                  <a:lumMod val="75000"/>
                </a:schemeClr>
              </a:solidFill>
            </a:endParaRPr>
          </a:p>
          <a:p>
            <a:pPr marL="0" indent="0">
              <a:buNone/>
            </a:pPr>
            <a:endParaRPr lang="en-US" altLang="zh-CN" sz="2800" dirty="0">
              <a:solidFill>
                <a:schemeClr val="accent6">
                  <a:lumMod val="75000"/>
                </a:schemeClr>
              </a:solidFill>
            </a:endParaRPr>
          </a:p>
        </p:txBody>
      </p:sp>
      <p:sp>
        <p:nvSpPr>
          <p:cNvPr id="13313" name="标题 1"/>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4" name="图片 3">
            <a:extLst>
              <a:ext uri="{FF2B5EF4-FFF2-40B4-BE49-F238E27FC236}">
                <a16:creationId xmlns:a16="http://schemas.microsoft.com/office/drawing/2014/main" id="{CFA0E1F8-AD64-018B-E80A-1FF74820FA4E}"/>
              </a:ext>
            </a:extLst>
          </p:cNvPr>
          <p:cNvPicPr>
            <a:picLocks noChangeAspect="1"/>
          </p:cNvPicPr>
          <p:nvPr/>
        </p:nvPicPr>
        <p:blipFill>
          <a:blip r:embed="rId2"/>
          <a:stretch>
            <a:fillRect/>
          </a:stretch>
        </p:blipFill>
        <p:spPr>
          <a:xfrm>
            <a:off x="501021" y="3314098"/>
            <a:ext cx="11202956" cy="2973093"/>
          </a:xfrm>
          <a:prstGeom prst="rect">
            <a:avLst/>
          </a:prstGeom>
        </p:spPr>
      </p:pic>
    </p:spTree>
    <p:extLst>
      <p:ext uri="{BB962C8B-B14F-4D97-AF65-F5344CB8AC3E}">
        <p14:creationId xmlns:p14="http://schemas.microsoft.com/office/powerpoint/2010/main" val="819263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（四）</a:t>
            </a:r>
            <a:r>
              <a:rPr lang="zh-CN" altLang="en-US" sz="2400" b="1" dirty="0">
                <a:solidFill>
                  <a:schemeClr val="accent4">
                    <a:lumMod val="75000"/>
                  </a:schemeClr>
                </a:solidFill>
                <a:sym typeface="+mn-ea"/>
              </a:rPr>
              <a:t>有偿性</a:t>
            </a:r>
            <a:endParaRPr lang="en-US" altLang="zh-CN" sz="2400" b="1" dirty="0">
              <a:solidFill>
                <a:schemeClr val="accent4">
                  <a:lumMod val="75000"/>
                </a:schemeClr>
              </a:solidFill>
            </a:endParaRPr>
          </a:p>
          <a:p>
            <a:pPr marL="0" indent="0">
              <a:lnSpc>
                <a:spcPct val="150000"/>
              </a:lnSpc>
              <a:buNone/>
            </a:pPr>
            <a:r>
              <a:rPr lang="zh-CN" altLang="en-US" sz="2400" dirty="0"/>
              <a:t>　　</a:t>
            </a:r>
            <a:r>
              <a:rPr lang="zh-CN" altLang="en-US" sz="2400" dirty="0">
                <a:sym typeface="+mn-ea"/>
              </a:rPr>
              <a:t>有偿合同是指当事人一方享有合同规定的权益，</a:t>
            </a:r>
            <a:r>
              <a:rPr lang="zh-CN" altLang="en-US" sz="2400" b="1" dirty="0">
                <a:solidFill>
                  <a:srgbClr val="C00000"/>
                </a:solidFill>
                <a:sym typeface="+mn-ea"/>
              </a:rPr>
              <a:t>须向对方当事人偿付相应代价</a:t>
            </a:r>
            <a:r>
              <a:rPr lang="zh-CN" altLang="en-US" sz="2400" dirty="0">
                <a:sym typeface="+mn-ea"/>
              </a:rPr>
              <a:t>的合同，如买卖、租赁合同等。</a:t>
            </a:r>
            <a:endParaRPr lang="en-US" altLang="zh-CN" sz="2400" dirty="0">
              <a:sym typeface="+mn-ea"/>
            </a:endParaRPr>
          </a:p>
          <a:p>
            <a:pPr marL="0" indent="0">
              <a:lnSpc>
                <a:spcPct val="150000"/>
              </a:lnSpc>
              <a:buNone/>
            </a:pPr>
            <a:r>
              <a:rPr lang="zh-CN" altLang="en-US" sz="2400" dirty="0">
                <a:sym typeface="+mn-ea"/>
              </a:rPr>
              <a:t>　　保险合同是有偿合同，投保人如果想让保险人承担损失风险、提供保险保障，就必须支付相应的保险费作为代价。</a:t>
            </a:r>
            <a:endParaRPr lang="zh-CN" altLang="en-US" sz="2400" dirty="0"/>
          </a:p>
        </p:txBody>
      </p:sp>
      <p:grpSp>
        <p:nvGrpSpPr>
          <p:cNvPr id="2" name="组合 1">
            <a:extLst>
              <a:ext uri="{FF2B5EF4-FFF2-40B4-BE49-F238E27FC236}">
                <a16:creationId xmlns:a16="http://schemas.microsoft.com/office/drawing/2014/main" id="{FB8FE832-350A-7C04-CAF5-50CAC43506B8}"/>
              </a:ext>
            </a:extLst>
          </p:cNvPr>
          <p:cNvGrpSpPr/>
          <p:nvPr/>
        </p:nvGrpSpPr>
        <p:grpSpPr>
          <a:xfrm>
            <a:off x="2360612" y="4298908"/>
            <a:ext cx="7470775" cy="2219404"/>
            <a:chOff x="2358390" y="3790315"/>
            <a:chExt cx="7470775" cy="2219404"/>
          </a:xfrm>
        </p:grpSpPr>
        <p:grpSp>
          <p:nvGrpSpPr>
            <p:cNvPr id="29" name="组合 28"/>
            <p:cNvGrpSpPr/>
            <p:nvPr/>
          </p:nvGrpSpPr>
          <p:grpSpPr>
            <a:xfrm>
              <a:off x="2358390" y="3790315"/>
              <a:ext cx="7470775" cy="2219404"/>
              <a:chOff x="3714" y="4312"/>
              <a:chExt cx="11183" cy="3109"/>
            </a:xfrm>
          </p:grpSpPr>
          <p:pic>
            <p:nvPicPr>
              <p:cNvPr id="17" name="https://img8.file.cache.docer.com/storage/1659928330697083400/be1585d883aeeeea055ed221c587189a.png" descr="templates\picture_hover\&amp;pky90193003275&amp;"/>
              <p:cNvPicPr>
                <a:picLocks noChangeAspect="1"/>
              </p:cNvPicPr>
              <p:nvPr>
                <p:custDataLst>
                  <p:tags r:id="rId4"/>
                </p:custDataLst>
              </p:nvPr>
            </p:nvPicPr>
            <p:blipFill>
              <a:blip r:embed="rId10"/>
              <a:stretch>
                <a:fillRect/>
              </a:stretch>
            </p:blipFill>
            <p:spPr>
              <a:xfrm>
                <a:off x="3714" y="4416"/>
                <a:ext cx="2254" cy="3005"/>
              </a:xfrm>
              <a:prstGeom prst="rect">
                <a:avLst/>
              </a:prstGeom>
            </p:spPr>
          </p:pic>
          <p:pic>
            <p:nvPicPr>
              <p:cNvPr id="21" name="https://img8.file.cache.docer.com/storage/1636016792897076348/bcc764aad013291fb3924dcd28a27bf7.png" descr="templates\picture_hover\&amp;pky96176440860&amp;"/>
              <p:cNvPicPr>
                <a:picLocks noChangeAspect="1"/>
              </p:cNvPicPr>
              <p:nvPr>
                <p:custDataLst>
                  <p:tags r:id="rId5"/>
                </p:custDataLst>
              </p:nvPr>
            </p:nvPicPr>
            <p:blipFill>
              <a:blip r:embed="rId11"/>
              <a:stretch>
                <a:fillRect/>
              </a:stretch>
            </p:blipFill>
            <p:spPr>
              <a:xfrm>
                <a:off x="13359" y="4312"/>
                <a:ext cx="1538" cy="3006"/>
              </a:xfrm>
              <a:prstGeom prst="rect">
                <a:avLst/>
              </a:prstGeom>
            </p:spPr>
          </p:pic>
          <p:pic>
            <p:nvPicPr>
              <p:cNvPr id="25" name="图片 24" descr="3b333633373432383bbcfdcdb7"/>
              <p:cNvPicPr>
                <a:picLocks noChangeAspect="1"/>
              </p:cNvPicPr>
              <p:nvPr>
                <p:custDataLst>
                  <p:tags r:id="rId6"/>
                </p:custDataLst>
              </p:nvPr>
            </p:nvPicPr>
            <p:blipFill>
              <a:blip r:embed="rId12">
                <a:extLst>
                  <a:ext uri="{96DAC541-7B7A-43D3-8B79-37D633B846F1}">
                    <asvg:svgBlip xmlns:asvg="http://schemas.microsoft.com/office/drawing/2016/SVG/main" r:embed="rId13"/>
                  </a:ext>
                </a:extLst>
              </a:blip>
              <a:stretch>
                <a:fillRect/>
              </a:stretch>
            </p:blipFill>
            <p:spPr>
              <a:xfrm>
                <a:off x="7763" y="4872"/>
                <a:ext cx="3224" cy="1610"/>
              </a:xfrm>
              <a:prstGeom prst="rect">
                <a:avLst/>
              </a:prstGeom>
            </p:spPr>
          </p:pic>
          <p:sp>
            <p:nvSpPr>
              <p:cNvPr id="26" name="文本框 25"/>
              <p:cNvSpPr txBox="1"/>
              <p:nvPr>
                <p:custDataLst>
                  <p:tags r:id="rId7"/>
                </p:custDataLst>
              </p:nvPr>
            </p:nvSpPr>
            <p:spPr>
              <a:xfrm>
                <a:off x="11318" y="6019"/>
                <a:ext cx="1889" cy="800"/>
              </a:xfrm>
              <a:prstGeom prst="rect">
                <a:avLst/>
              </a:prstGeom>
              <a:noFill/>
            </p:spPr>
            <p:txBody>
              <a:bodyPr wrap="square" rtlCol="0" anchor="t">
                <a:noAutofit/>
              </a:bodyPr>
              <a:lstStyle/>
              <a:p>
                <a:pPr marL="0" indent="0" algn="ctr">
                  <a:lnSpc>
                    <a:spcPct val="100000"/>
                  </a:lnSpc>
                  <a:buNone/>
                </a:pPr>
                <a:r>
                  <a:rPr lang="zh-CN" altLang="en-US" b="1" dirty="0">
                    <a:solidFill>
                      <a:schemeClr val="accent4">
                        <a:lumMod val="75000"/>
                      </a:schemeClr>
                    </a:solidFill>
                    <a:sym typeface="+mn-ea"/>
                  </a:rPr>
                  <a:t>保险费</a:t>
                </a:r>
              </a:p>
            </p:txBody>
          </p:sp>
          <p:sp>
            <p:nvSpPr>
              <p:cNvPr id="28" name="文本框 27"/>
              <p:cNvSpPr txBox="1"/>
              <p:nvPr>
                <p:custDataLst>
                  <p:tags r:id="rId8"/>
                </p:custDataLst>
              </p:nvPr>
            </p:nvSpPr>
            <p:spPr>
              <a:xfrm>
                <a:off x="5721" y="6019"/>
                <a:ext cx="1889" cy="800"/>
              </a:xfrm>
              <a:prstGeom prst="rect">
                <a:avLst/>
              </a:prstGeom>
              <a:noFill/>
            </p:spPr>
            <p:txBody>
              <a:bodyPr wrap="square" rtlCol="0" anchor="t">
                <a:noAutofit/>
              </a:bodyPr>
              <a:lstStyle/>
              <a:p>
                <a:pPr marL="0" indent="0" algn="ctr">
                  <a:lnSpc>
                    <a:spcPct val="100000"/>
                  </a:lnSpc>
                  <a:buNone/>
                </a:pPr>
                <a:r>
                  <a:rPr lang="zh-CN" altLang="en-US" b="1" dirty="0">
                    <a:solidFill>
                      <a:schemeClr val="accent4">
                        <a:lumMod val="75000"/>
                      </a:schemeClr>
                    </a:solidFill>
                    <a:sym typeface="+mn-ea"/>
                  </a:rPr>
                  <a:t>保险金</a:t>
                </a:r>
              </a:p>
              <a:p>
                <a:pPr marL="0" indent="0" algn="ctr">
                  <a:lnSpc>
                    <a:spcPct val="100000"/>
                  </a:lnSpc>
                  <a:buNone/>
                </a:pPr>
                <a:endParaRPr lang="zh-CN" altLang="en-US" b="1" dirty="0">
                  <a:solidFill>
                    <a:schemeClr val="accent4">
                      <a:lumMod val="75000"/>
                    </a:schemeClr>
                  </a:solidFill>
                  <a:sym typeface="+mn-ea"/>
                </a:endParaRPr>
              </a:p>
            </p:txBody>
          </p:sp>
        </p:grpSp>
        <p:pic>
          <p:nvPicPr>
            <p:cNvPr id="8" name="图片 7" descr="3b32313537363136383bc7ae"/>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863975" y="4094480"/>
              <a:ext cx="914400" cy="914400"/>
            </a:xfrm>
            <a:prstGeom prst="rect">
              <a:avLst/>
            </a:prstGeom>
          </p:spPr>
        </p:pic>
        <p:pic>
          <p:nvPicPr>
            <p:cNvPr id="9" name="图片 8" descr="3b32313537363136383bc7ae"/>
            <p:cNvPicPr>
              <a:picLocks noChangeAspect="1"/>
            </p:cNvPicPr>
            <p:nvPr>
              <p:custDataLst>
                <p:tags r:id="rId3"/>
              </p:custDataLst>
            </p:nvPr>
          </p:nvPicPr>
          <p:blipFill>
            <a:blip r:embed="rId14">
              <a:extLst>
                <a:ext uri="{96DAC541-7B7A-43D3-8B79-37D633B846F1}">
                  <asvg:svgBlip xmlns:asvg="http://schemas.microsoft.com/office/drawing/2016/SVG/main" r:embed="rId15"/>
                </a:ext>
              </a:extLst>
            </a:blip>
            <a:stretch>
              <a:fillRect/>
            </a:stretch>
          </p:blipFill>
          <p:spPr>
            <a:xfrm>
              <a:off x="7612380" y="4094480"/>
              <a:ext cx="914400" cy="914400"/>
            </a:xfrm>
            <a:prstGeom prst="rect">
              <a:avLst/>
            </a:prstGeom>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4378E50-8686-4567-59DB-A60C6E55B727}"/>
              </a:ext>
            </a:extLst>
          </p:cNvPr>
          <p:cNvPicPr>
            <a:picLocks noChangeAspect="1"/>
          </p:cNvPicPr>
          <p:nvPr/>
        </p:nvPicPr>
        <p:blipFill>
          <a:blip r:embed="rId2"/>
          <a:stretch>
            <a:fillRect/>
          </a:stretch>
        </p:blipFill>
        <p:spPr>
          <a:xfrm>
            <a:off x="1153427" y="1782389"/>
            <a:ext cx="9501739" cy="4302399"/>
          </a:xfrm>
          <a:prstGeom prst="rect">
            <a:avLst/>
          </a:prstGeom>
        </p:spPr>
      </p:pic>
      <p:sp>
        <p:nvSpPr>
          <p:cNvPr id="6" name="标题 1">
            <a:extLst>
              <a:ext uri="{FF2B5EF4-FFF2-40B4-BE49-F238E27FC236}">
                <a16:creationId xmlns:a16="http://schemas.microsoft.com/office/drawing/2014/main" id="{F4EAF568-2D79-2651-985E-DF62ACD11142}"/>
              </a:ext>
            </a:extLst>
          </p:cNvPr>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二、保险合同条款的解释</a:t>
            </a:r>
          </a:p>
        </p:txBody>
      </p:sp>
      <p:cxnSp>
        <p:nvCxnSpPr>
          <p:cNvPr id="7" name="直接连接符 6">
            <a:extLst>
              <a:ext uri="{FF2B5EF4-FFF2-40B4-BE49-F238E27FC236}">
                <a16:creationId xmlns:a16="http://schemas.microsoft.com/office/drawing/2014/main" id="{48FD555F-E120-EAA7-999F-E748EFED8FF2}"/>
              </a:ext>
            </a:extLst>
          </p:cNvPr>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C1DF070F-59A2-81A2-EFC5-49EA09BEFD9B}"/>
              </a:ext>
            </a:extLst>
          </p:cNvPr>
          <p:cNvGrpSpPr/>
          <p:nvPr/>
        </p:nvGrpSpPr>
        <p:grpSpPr>
          <a:xfrm>
            <a:off x="9594192" y="707353"/>
            <a:ext cx="1803625" cy="127885"/>
            <a:chOff x="7164288" y="503338"/>
            <a:chExt cx="1352719" cy="95914"/>
          </a:xfrm>
        </p:grpSpPr>
        <p:sp>
          <p:nvSpPr>
            <p:cNvPr id="9" name="平行四边形 8">
              <a:extLst>
                <a:ext uri="{FF2B5EF4-FFF2-40B4-BE49-F238E27FC236}">
                  <a16:creationId xmlns:a16="http://schemas.microsoft.com/office/drawing/2014/main" id="{75EC522C-5F62-A8B2-B0A2-C600F408FE34}"/>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平行四边形 9">
              <a:extLst>
                <a:ext uri="{FF2B5EF4-FFF2-40B4-BE49-F238E27FC236}">
                  <a16:creationId xmlns:a16="http://schemas.microsoft.com/office/drawing/2014/main" id="{31E8F9DA-E074-1332-608A-456A979F4D27}"/>
                </a:ext>
              </a:extLst>
            </p:cNvPr>
            <p:cNvSpPr/>
            <p:nvPr/>
          </p:nvSpPr>
          <p:spPr>
            <a:xfrm>
              <a:off x="8073244" y="503338"/>
              <a:ext cx="443763" cy="95914"/>
            </a:xfrm>
            <a:prstGeom prst="parallelogram">
              <a:avLst/>
            </a:prstGeom>
            <a:solidFill>
              <a:srgbClr val="F2BF5D"/>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sp>
          <p:nvSpPr>
            <p:cNvPr id="11" name="平行四边形 10">
              <a:extLst>
                <a:ext uri="{FF2B5EF4-FFF2-40B4-BE49-F238E27FC236}">
                  <a16:creationId xmlns:a16="http://schemas.microsoft.com/office/drawing/2014/main" id="{E2E06000-F9D8-E444-81FC-3732A5E4A760}"/>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panose="020F0502020204030204" charset="0"/>
                <a:ea typeface="宋体" panose="02010600030101010101" pitchFamily="2" charset="-122"/>
                <a:cs typeface="+mn-cs"/>
              </a:endParaRPr>
            </a:p>
          </p:txBody>
        </p:sp>
      </p:grpSp>
      <p:sp>
        <p:nvSpPr>
          <p:cNvPr id="12" name="流程图: 手动输入 13">
            <a:extLst>
              <a:ext uri="{FF2B5EF4-FFF2-40B4-BE49-F238E27FC236}">
                <a16:creationId xmlns:a16="http://schemas.microsoft.com/office/drawing/2014/main" id="{EF1D6C96-6B9F-870C-B33E-1F3CEB6741E7}"/>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平行四边形 12">
            <a:extLst>
              <a:ext uri="{FF2B5EF4-FFF2-40B4-BE49-F238E27FC236}">
                <a16:creationId xmlns:a16="http://schemas.microsoft.com/office/drawing/2014/main" id="{B2224AFD-B74B-3C5A-1917-538C13FAA388}"/>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平行四边形 13">
            <a:extLst>
              <a:ext uri="{FF2B5EF4-FFF2-40B4-BE49-F238E27FC236}">
                <a16:creationId xmlns:a16="http://schemas.microsoft.com/office/drawing/2014/main" id="{4F0415AF-0870-8634-309F-957D0F66B342}"/>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348020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anim calcmode="lin" valueType="num">
                                      <p:cBhvr>
                                        <p:cTn id="17" dur="750" fill="hold"/>
                                        <p:tgtEl>
                                          <p:spTgt spid="14"/>
                                        </p:tgtEl>
                                        <p:attrNameLst>
                                          <p:attrName>ppt_x</p:attrName>
                                        </p:attrNameLst>
                                      </p:cBhvr>
                                      <p:tavLst>
                                        <p:tav tm="0">
                                          <p:val>
                                            <p:strVal val="#ppt_x"/>
                                          </p:val>
                                        </p:tav>
                                        <p:tav tm="100000">
                                          <p:val>
                                            <p:strVal val="#ppt_x"/>
                                          </p:val>
                                        </p:tav>
                                      </p:tavLst>
                                    </p:anim>
                                    <p:anim calcmode="lin" valueType="num">
                                      <p:cBhvr>
                                        <p:cTn id="18"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54327C7-713B-25B6-C6B7-0524BA373097}"/>
              </a:ext>
            </a:extLst>
          </p:cNvPr>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案例</a:t>
            </a:r>
          </a:p>
        </p:txBody>
      </p:sp>
      <p:sp>
        <p:nvSpPr>
          <p:cNvPr id="11" name="流程图: 手动输入 13">
            <a:extLst>
              <a:ext uri="{FF2B5EF4-FFF2-40B4-BE49-F238E27FC236}">
                <a16:creationId xmlns:a16="http://schemas.microsoft.com/office/drawing/2014/main" id="{235AD8F6-6EF4-7ADB-C23A-351E822E43A0}"/>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平行四边形 11">
            <a:extLst>
              <a:ext uri="{FF2B5EF4-FFF2-40B4-BE49-F238E27FC236}">
                <a16:creationId xmlns:a16="http://schemas.microsoft.com/office/drawing/2014/main" id="{2DC2442E-1697-02BF-3644-86EED3204884}"/>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平行四边形 12">
            <a:extLst>
              <a:ext uri="{FF2B5EF4-FFF2-40B4-BE49-F238E27FC236}">
                <a16:creationId xmlns:a16="http://schemas.microsoft.com/office/drawing/2014/main" id="{295A9C91-E11F-EFBF-055E-03A2E7ABE8FC}"/>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文本框 14">
            <a:extLst>
              <a:ext uri="{FF2B5EF4-FFF2-40B4-BE49-F238E27FC236}">
                <a16:creationId xmlns:a16="http://schemas.microsoft.com/office/drawing/2014/main" id="{8DC37BA7-2998-EC52-8F32-07831E4A4D3F}"/>
              </a:ext>
            </a:extLst>
          </p:cNvPr>
          <p:cNvSpPr txBox="1"/>
          <p:nvPr/>
        </p:nvSpPr>
        <p:spPr>
          <a:xfrm>
            <a:off x="717748" y="1133408"/>
            <a:ext cx="10576160" cy="4597862"/>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　　陆某</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1</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月份在某保险公司为自己新买的货车办理了车辆保险。同年</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4</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月份，陆某雇佣的司机李某驾驶该货车与王某驾驶的无号牌小轿车相撞，造成货车被撞后起火烧毁的交通事故。事故发生后，陆某即通知了保险公司，保险公司工作人员对事故现场和受损车辆进行了拍照、勘察。同年</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5</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月份，交警支队作出的</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交通事故认定书</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认定，王某应负事故的全部责任，李某无责任。后陆某依据保险合同约定，要求保险公司对货车的损失进行理赔。</a:t>
            </a:r>
            <a:endPar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　　保险公司认为，根据该公司</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营业用汽车损失保险条款</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保险人应依据被保险车辆驾驶人在交通事故中所负的事故责任比例承担相应赔偿责任，事故责任等级越重，赔偿责任比例越高。在本案中，司机李某无责任，保险公司不应承担赔偿责任，即使承担赔偿责任，也应在驾驶人承担次要责任时保险公司承担赔偿责任的比例（</a:t>
            </a:r>
            <a:r>
              <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30%</a:t>
            </a: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）以下承担赔偿责任。故保险公司给予拒付处理。</a:t>
            </a:r>
            <a:endPar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　　陆某不服，向法院起诉。</a:t>
            </a:r>
            <a:endPar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　　</a:t>
            </a:r>
            <a:endPar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27561774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54327C7-713B-25B6-C6B7-0524BA373097}"/>
              </a:ext>
            </a:extLst>
          </p:cNvPr>
          <p:cNvSpPr>
            <a:spLocks noGrp="1"/>
          </p:cNvSpPr>
          <p:nvPr/>
        </p:nvSpPr>
        <p:spPr>
          <a:xfrm>
            <a:off x="1059180" y="-33655"/>
            <a:ext cx="7117080" cy="868680"/>
          </a:xfrm>
          <a:prstGeom prst="rect">
            <a:avLst/>
          </a:prstGeom>
        </p:spPr>
        <p:txBody>
          <a:bodyPr vert="horz" wrap="square" lIns="91440" tIns="45720" rIns="91440" bIns="45720" rtlCol="0" anchor="ctr" anchorCtr="0"/>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300" normalizeH="0" baseline="0" noProof="0" dirty="0">
                <a:ln>
                  <a:noFill/>
                </a:ln>
                <a:solidFill>
                  <a:srgbClr val="595959"/>
                </a:solidFill>
                <a:effectLst/>
                <a:uLnTx/>
                <a:uFillTx/>
                <a:latin typeface="微软雅黑" panose="020B0503020204020204" charset="-122"/>
                <a:ea typeface="微软雅黑" panose="020B0503020204020204" charset="-122"/>
                <a:cs typeface="+mj-cs"/>
                <a:sym typeface="+mn-ea"/>
              </a:rPr>
              <a:t>案例</a:t>
            </a:r>
          </a:p>
        </p:txBody>
      </p:sp>
      <p:sp>
        <p:nvSpPr>
          <p:cNvPr id="11" name="流程图: 手动输入 13">
            <a:extLst>
              <a:ext uri="{FF2B5EF4-FFF2-40B4-BE49-F238E27FC236}">
                <a16:creationId xmlns:a16="http://schemas.microsoft.com/office/drawing/2014/main" id="{235AD8F6-6EF4-7ADB-C23A-351E822E43A0}"/>
              </a:ext>
            </a:extLst>
          </p:cNvPr>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平行四边形 11">
            <a:extLst>
              <a:ext uri="{FF2B5EF4-FFF2-40B4-BE49-F238E27FC236}">
                <a16:creationId xmlns:a16="http://schemas.microsoft.com/office/drawing/2014/main" id="{2DC2442E-1697-02BF-3644-86EED3204884}"/>
              </a:ext>
            </a:extLst>
          </p:cNvPr>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平行四边形 12">
            <a:extLst>
              <a:ext uri="{FF2B5EF4-FFF2-40B4-BE49-F238E27FC236}">
                <a16:creationId xmlns:a16="http://schemas.microsoft.com/office/drawing/2014/main" id="{295A9C91-E11F-EFBF-055E-03A2E7ABE8FC}"/>
              </a:ext>
            </a:extLst>
          </p:cNvPr>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文本框 14">
            <a:extLst>
              <a:ext uri="{FF2B5EF4-FFF2-40B4-BE49-F238E27FC236}">
                <a16:creationId xmlns:a16="http://schemas.microsoft.com/office/drawing/2014/main" id="{8DC37BA7-2998-EC52-8F32-07831E4A4D3F}"/>
              </a:ext>
            </a:extLst>
          </p:cNvPr>
          <p:cNvSpPr txBox="1"/>
          <p:nvPr/>
        </p:nvSpPr>
        <p:spPr>
          <a:xfrm>
            <a:off x="717748" y="1133408"/>
            <a:ext cx="10576160" cy="442878"/>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rPr>
              <a:t>　　</a:t>
            </a:r>
            <a:endParaRPr kumimoji="0" lang="en-US" altLang="zh-CN" sz="1800" b="0" i="0" u="none" strike="noStrike" kern="1200" cap="none" spc="0" normalizeH="0" baseline="0" noProof="0" dirty="0">
              <a:ln>
                <a:noFill/>
              </a:ln>
              <a:solidFill>
                <a:srgbClr val="000000"/>
              </a:solidFill>
              <a:effectLst/>
              <a:highlight>
                <a:srgbClr val="FFFFFF"/>
              </a:highlight>
              <a:uLnTx/>
              <a:uFillTx/>
              <a:latin typeface="宋体" panose="02010600030101010101" pitchFamily="2" charset="-122"/>
              <a:ea typeface="宋体" panose="02010600030101010101" pitchFamily="2" charset="-122"/>
              <a:cs typeface="+mn-cs"/>
            </a:endParaRPr>
          </a:p>
        </p:txBody>
      </p:sp>
      <p:sp>
        <p:nvSpPr>
          <p:cNvPr id="19" name="文本框 18">
            <a:extLst>
              <a:ext uri="{FF2B5EF4-FFF2-40B4-BE49-F238E27FC236}">
                <a16:creationId xmlns:a16="http://schemas.microsoft.com/office/drawing/2014/main" id="{331B8D3A-D7D2-0AFC-98E1-5786FCB19034}"/>
              </a:ext>
            </a:extLst>
          </p:cNvPr>
          <p:cNvSpPr txBox="1"/>
          <p:nvPr/>
        </p:nvSpPr>
        <p:spPr>
          <a:xfrm>
            <a:off x="717748" y="1182955"/>
            <a:ext cx="10576160" cy="2104872"/>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　　法院经审理后认为，</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营业用汽车损失保险条款</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并非是有权机构制定的强制性规范文件，而且没有明确被保险车辆驾驶人不负事故责任情形下的赔偿责任的比例，故保障公司辩解的理由法院不予采纳。根据</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保险法</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第</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31</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条规定：对保险合同条款，保险人与被保险人有争议时，人民法院应当作有利于被保险人或受益人的解释。</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营业用汽车损失保险条款</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第</a:t>
            </a:r>
            <a:r>
              <a:rPr kumimoji="0" lang="en-US" altLang="zh-CN"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25</a:t>
            </a:r>
            <a:r>
              <a:rPr kumimoji="0" lang="zh-CN" altLang="en-US" sz="1800" b="0" i="0" u="none" strike="noStrike" kern="1200" cap="none" spc="0" normalizeH="0" baseline="0" noProof="0" dirty="0">
                <a:ln>
                  <a:noFill/>
                </a:ln>
                <a:solidFill>
                  <a:srgbClr val="EC5F74">
                    <a:lumMod val="75000"/>
                  </a:srgbClr>
                </a:solidFill>
                <a:effectLst/>
                <a:highlight>
                  <a:srgbClr val="FFFFFF"/>
                </a:highlight>
                <a:uLnTx/>
                <a:uFillTx/>
                <a:latin typeface="宋体" panose="02010600030101010101" pitchFamily="2" charset="-122"/>
                <a:ea typeface="宋体" panose="02010600030101010101" pitchFamily="2" charset="-122"/>
                <a:cs typeface="+mn-cs"/>
              </a:rPr>
              <a:t>条的规定本身理解上使人产生歧义，针对该条款应作出有利于受益人的解释。据此，宛城区人民法院判决保险公司败诉。</a:t>
            </a:r>
            <a:endParaRPr kumimoji="0" lang="zh-CN" altLang="en-US" sz="1800" b="0" i="0" u="none" strike="noStrike" kern="1200" cap="none" spc="0" normalizeH="0" baseline="0" noProof="0" dirty="0">
              <a:ln>
                <a:noFill/>
              </a:ln>
              <a:solidFill>
                <a:srgbClr val="EC5F74">
                  <a:lumMod val="75000"/>
                </a:srgbClr>
              </a:solidFill>
              <a:effectLst/>
              <a:uLnTx/>
              <a:uFillTx/>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4603517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7"/>
          <p:cNvSpPr/>
          <p:nvPr userDrawn="1">
            <p:custDataLst>
              <p:tags r:id="rId2"/>
            </p:custDataLst>
          </p:nvPr>
        </p:nvSpPr>
        <p:spPr>
          <a:xfrm>
            <a:off x="5937504" y="0"/>
            <a:ext cx="62544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cs typeface="微软雅黑" panose="020B0503020204020204" charset="-122"/>
              <a:sym typeface="+mn-ea"/>
            </a:endParaRPr>
          </a:p>
        </p:txBody>
      </p:sp>
      <p:sp>
        <p:nvSpPr>
          <p:cNvPr id="6"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22" name="图形 1"/>
          <p:cNvPicPr>
            <a:picLocks noChangeAspect="1"/>
          </p:cNvPicPr>
          <p:nvPr>
            <p:custDataLst>
              <p:tags r:id="rId5"/>
            </p:custDataLst>
          </p:nvPr>
        </p:nvPicPr>
        <p:blipFill>
          <a:blip r:embed="rId13">
            <a:extLst>
              <a:ext uri="{96DAC541-7B7A-43D3-8B79-37D633B846F1}">
                <asvg:svgBlip xmlns:asvg="http://schemas.microsoft.com/office/drawing/2016/SVG/main" r:embed="rId14"/>
              </a:ext>
            </a:extLst>
          </a:blip>
          <a:stretch>
            <a:fillRect/>
          </a:stretch>
        </p:blipFill>
        <p:spPr>
          <a:xfrm>
            <a:off x="609600" y="1964055"/>
            <a:ext cx="228600" cy="443865"/>
          </a:xfrm>
          <a:prstGeom prst="rect">
            <a:avLst/>
          </a:prstGeom>
        </p:spPr>
      </p:pic>
      <p:pic>
        <p:nvPicPr>
          <p:cNvPr id="23" name="图形 2"/>
          <p:cNvPicPr>
            <a:picLocks noChangeAspect="1"/>
          </p:cNvPicPr>
          <p:nvPr>
            <p:custDataLst>
              <p:tags r:id="rId6"/>
            </p:custDataLst>
          </p:nvPr>
        </p:nvPicPr>
        <p:blipFill>
          <a:blip r:embed="rId13">
            <a:extLst>
              <a:ext uri="{96DAC541-7B7A-43D3-8B79-37D633B846F1}">
                <asvg:svgBlip xmlns:asvg="http://schemas.microsoft.com/office/drawing/2016/SVG/main" r:embed="rId14"/>
              </a:ext>
            </a:extLst>
          </a:blip>
          <a:stretch>
            <a:fillRect/>
          </a:stretch>
        </p:blipFill>
        <p:spPr>
          <a:xfrm>
            <a:off x="912495" y="1964055"/>
            <a:ext cx="228600" cy="443865"/>
          </a:xfrm>
          <a:prstGeom prst="rect">
            <a:avLst/>
          </a:prstGeom>
        </p:spPr>
      </p:pic>
      <p:pic>
        <p:nvPicPr>
          <p:cNvPr id="25" name="图形 3"/>
          <p:cNvPicPr>
            <a:picLocks noChangeAspect="1"/>
          </p:cNvPicPr>
          <p:nvPr>
            <p:custDataLst>
              <p:tags r:id="rId7"/>
            </p:custDataLst>
          </p:nvPr>
        </p:nvPicPr>
        <p:blipFill>
          <a:blip r:embed="rId13">
            <a:extLst>
              <a:ext uri="{96DAC541-7B7A-43D3-8B79-37D633B846F1}">
                <asvg:svgBlip xmlns:asvg="http://schemas.microsoft.com/office/drawing/2016/SVG/main" r:embed="rId14"/>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8"/>
            </p:custDataLst>
          </p:nvPr>
        </p:nvPicPr>
        <p:blipFill>
          <a:blip r:embed="rId13">
            <a:extLst>
              <a:ext uri="{96DAC541-7B7A-43D3-8B79-37D633B846F1}">
                <asvg:svgBlip xmlns:asvg="http://schemas.microsoft.com/office/drawing/2016/SVG/main" r:embed="rId14"/>
              </a:ext>
            </a:extLst>
          </a:blip>
          <a:stretch>
            <a:fillRect/>
          </a:stretch>
        </p:blipFill>
        <p:spPr>
          <a:xfrm rot="10800000">
            <a:off x="4876800" y="5790565"/>
            <a:ext cx="228600" cy="443865"/>
          </a:xfrm>
          <a:prstGeom prst="rect">
            <a:avLst/>
          </a:prstGeom>
        </p:spPr>
      </p:pic>
      <p:sp>
        <p:nvSpPr>
          <p:cNvPr id="3" name="文本框 1"/>
          <p:cNvSpPr txBox="1"/>
          <p:nvPr>
            <p:custDataLst>
              <p:tags r:id="rId9"/>
            </p:custDataLst>
          </p:nvPr>
        </p:nvSpPr>
        <p:spPr>
          <a:xfrm>
            <a:off x="1066800" y="2917825"/>
            <a:ext cx="4203065" cy="1524000"/>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chemeClr val="accent1"/>
                </a:solidFill>
                <a:uFillTx/>
                <a:latin typeface="微软雅黑" panose="020B0503020204020204" charset="-122"/>
                <a:ea typeface="微软雅黑" panose="020B0503020204020204" charset="-122"/>
              </a:rPr>
              <a:t>牢筑风险管控意识提高风险防控能力</a:t>
            </a:r>
          </a:p>
        </p:txBody>
      </p:sp>
      <p:pic>
        <p:nvPicPr>
          <p:cNvPr id="5" name="图片 4" descr="/data/meihua_service_downcache/jpg/d0a092f0fb85f90b83bb260f258b967c.jpgd0a092f0fb85f90b83bb260f258b967c"/>
          <p:cNvPicPr>
            <a:picLocks noChangeAspect="1"/>
          </p:cNvPicPr>
          <p:nvPr>
            <p:custDataLst>
              <p:tags r:id="rId10"/>
            </p:custDataLst>
          </p:nvPr>
        </p:nvPicPr>
        <p:blipFill rotWithShape="1">
          <a:blip r:embed="rId15"/>
          <a:srcRect l="27042" r="27042"/>
          <a:stretch>
            <a:fillRect/>
          </a:stretch>
        </p:blipFill>
        <p:spPr>
          <a:xfrm>
            <a:off x="6858055" y="914400"/>
            <a:ext cx="4419625" cy="5029200"/>
          </a:xfrm>
          <a:custGeom>
            <a:avLst/>
            <a:gdLst/>
            <a:ahLst/>
            <a:cxnLst>
              <a:cxn ang="3">
                <a:pos x="hc" y="t"/>
              </a:cxn>
              <a:cxn ang="cd2">
                <a:pos x="l" y="vc"/>
              </a:cxn>
              <a:cxn ang="cd4">
                <a:pos x="hc" y="b"/>
              </a:cxn>
              <a:cxn ang="0">
                <a:pos x="r" y="vc"/>
              </a:cxn>
            </a:cxnLst>
            <a:rect l="l" t="t" r="r" b="b"/>
            <a:pathLst>
              <a:path w="6960" h="7440">
                <a:moveTo>
                  <a:pt x="0" y="0"/>
                </a:moveTo>
                <a:lnTo>
                  <a:pt x="6960" y="0"/>
                </a:lnTo>
                <a:lnTo>
                  <a:pt x="6960" y="7440"/>
                </a:lnTo>
                <a:lnTo>
                  <a:pt x="0" y="7440"/>
                </a:lnTo>
                <a:lnTo>
                  <a:pt x="0" y="0"/>
                </a:lnTo>
                <a:close/>
              </a:path>
            </a:pathLst>
          </a:custGeom>
        </p:spPr>
      </p:pic>
      <p:sp>
        <p:nvSpPr>
          <p:cNvPr id="2" name="文本框 1"/>
          <p:cNvSpPr txBox="1"/>
          <p:nvPr>
            <p:custDataLst>
              <p:tags r:id="rId11"/>
            </p:custDataLst>
          </p:nvPr>
        </p:nvSpPr>
        <p:spPr>
          <a:xfrm>
            <a:off x="1141095" y="572770"/>
            <a:ext cx="4203065" cy="996315"/>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rgbClr val="EFAA31"/>
                </a:solidFill>
                <a:uFillTx/>
                <a:latin typeface="微软雅黑" panose="020B0503020204020204" charset="-122"/>
                <a:ea typeface="微软雅黑" panose="020B0503020204020204" charset="-122"/>
              </a:rPr>
              <a:t>我们的职业使命：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620315" y="2538845"/>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77596" cy="315663"/>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主讲人：李小杭</a:t>
              </a:r>
            </a:p>
          </p:txBody>
        </p:sp>
        <p:grpSp>
          <p:nvGrpSpPr>
            <p:cNvPr id="31" name="组合 30"/>
            <p:cNvGrpSpPr/>
            <p:nvPr/>
          </p:nvGrpSpPr>
          <p:grpSpPr>
            <a:xfrm>
              <a:off x="1038446" y="2956676"/>
              <a:ext cx="8098511" cy="622458"/>
              <a:chOff x="1391685" y="2870349"/>
              <a:chExt cx="6073883" cy="466843"/>
            </a:xfrm>
          </p:grpSpPr>
          <p:sp>
            <p:nvSpPr>
              <p:cNvPr id="32" name="矩形 31"/>
              <p:cNvSpPr/>
              <p:nvPr/>
            </p:nvSpPr>
            <p:spPr>
              <a:xfrm>
                <a:off x="2303859" y="2870349"/>
                <a:ext cx="4185842" cy="466843"/>
              </a:xfrm>
              <a:prstGeom prst="rect">
                <a:avLst/>
              </a:prstGeom>
            </p:spPr>
            <p:txBody>
              <a:bodyPr wrap="square">
                <a:spAutoFit/>
              </a:bodyPr>
              <a:lstStyle/>
              <a:p>
                <a:pPr algn="ctr"/>
                <a:r>
                  <a:rPr lang="zh-CN" sz="4800" b="1" dirty="0">
                    <a:solidFill>
                      <a:schemeClr val="bg1"/>
                    </a:solidFill>
                    <a:latin typeface="微软雅黑" panose="020B0503020204020204" charset="-122"/>
                    <a:ea typeface="微软雅黑" panose="020B0503020204020204" charset="-122"/>
                  </a:rPr>
                  <a:t>谢谢聆听！</a:t>
                </a: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3176149" y="1052232"/>
            <a:ext cx="6278880" cy="1322070"/>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保险</a:t>
            </a:r>
            <a:r>
              <a:rPr lang="zh-CN" sz="8000" b="1" dirty="0">
                <a:solidFill>
                  <a:srgbClr val="376092"/>
                </a:solidFill>
                <a:latin typeface="微软雅黑" panose="020B0503020204020204" charset="-122"/>
                <a:ea typeface="微软雅黑" panose="020B0503020204020204" charset="-122"/>
              </a:rPr>
              <a:t>基础知识</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标题 1"/>
          <p:cNvSpPr>
            <a:spLocks noGrp="1"/>
          </p:cNvSpPr>
          <p:nvPr>
            <p:ph type="title"/>
          </p:nvPr>
        </p:nvSpPr>
        <p:spPr>
          <a:xfrm>
            <a:off x="1960775" y="-33760"/>
            <a:ext cx="6215063" cy="868363"/>
          </a:xfrm>
        </p:spPr>
        <p:txBody>
          <a:bodyPr vert="horz" wrap="square" lIns="91440" tIns="45720" rIns="91440" bIns="45720" anchor="ctr"/>
          <a:lstStyle/>
          <a:p>
            <a:pPr eaLnBrk="1" hangingPunct="1"/>
            <a:r>
              <a:rPr lang="zh-CN" altLang="en-US" sz="4265" dirty="0">
                <a:solidFill>
                  <a:srgbClr val="595959"/>
                </a:solidFill>
                <a:latin typeface="微软雅黑" panose="020B0503020204020204" charset="-122"/>
                <a:ea typeface="微软雅黑" panose="020B0503020204020204" charset="-122"/>
                <a:sym typeface="+mn-ea"/>
              </a:rPr>
              <a:t>二、保险合同的特征</a:t>
            </a:r>
            <a:endParaRPr lang="zh-CN" altLang="en-US" sz="4265" dirty="0">
              <a:solidFill>
                <a:schemeClr val="tx1">
                  <a:lumMod val="85000"/>
                  <a:lumOff val="15000"/>
                </a:schemeClr>
              </a:solidFill>
            </a:endParaRPr>
          </a:p>
        </p:txBody>
      </p:sp>
      <p:cxnSp>
        <p:nvCxnSpPr>
          <p:cNvPr id="22" name="直接连接符 21"/>
          <p:cNvCxnSpPr/>
          <p:nvPr/>
        </p:nvCxnSpPr>
        <p:spPr>
          <a:xfrm>
            <a:off x="885825" y="7732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9594192" y="707353"/>
            <a:ext cx="1803625" cy="127885"/>
            <a:chOff x="7164288" y="503338"/>
            <a:chExt cx="1352719" cy="95914"/>
          </a:xfrm>
        </p:grpSpPr>
        <p:sp>
          <p:nvSpPr>
            <p:cNvPr id="33" name="平行四边形 32"/>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35" name="平行四边形 34"/>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52" name="流程图: 手动输入 13"/>
          <p:cNvSpPr/>
          <p:nvPr/>
        </p:nvSpPr>
        <p:spPr>
          <a:xfrm rot="16200000" flipV="1">
            <a:off x="92891" y="2637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平行四边形 52"/>
          <p:cNvSpPr/>
          <p:nvPr/>
        </p:nvSpPr>
        <p:spPr>
          <a:xfrm>
            <a:off x="297849" y="2633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522887" y="6123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94" name="内容占位符 3"/>
          <p:cNvSpPr>
            <a:spLocks noGrp="1"/>
          </p:cNvSpPr>
          <p:nvPr>
            <p:ph idx="1"/>
            <p:custDataLst>
              <p:tags r:id="rId2"/>
            </p:custDataLst>
          </p:nvPr>
        </p:nvSpPr>
        <p:spPr>
          <a:xfrm>
            <a:off x="885825" y="990600"/>
            <a:ext cx="10512425" cy="5404485"/>
          </a:xfrm>
        </p:spPr>
        <p:txBody>
          <a:bodyPr vert="horz" wrap="square" lIns="91440" tIns="45720" rIns="91440" bIns="45720" anchor="t" anchorCtr="0">
            <a:normAutofit/>
          </a:bodyPr>
          <a:lstStyle/>
          <a:p>
            <a:pPr marL="0" indent="0">
              <a:lnSpc>
                <a:spcPct val="150000"/>
              </a:lnSpc>
              <a:buNone/>
            </a:pPr>
            <a:r>
              <a:rPr lang="zh-CN" altLang="en-US" sz="2400" b="1" dirty="0">
                <a:solidFill>
                  <a:schemeClr val="accent4">
                    <a:lumMod val="75000"/>
                  </a:schemeClr>
                </a:solidFill>
              </a:rPr>
              <a:t>（五）</a:t>
            </a:r>
            <a:r>
              <a:rPr lang="zh-CN" altLang="en-US" sz="2400" b="1" dirty="0">
                <a:solidFill>
                  <a:schemeClr val="accent4">
                    <a:lumMod val="75000"/>
                  </a:schemeClr>
                </a:solidFill>
                <a:sym typeface="+mn-ea"/>
              </a:rPr>
              <a:t>诺成性</a:t>
            </a:r>
            <a:endParaRPr lang="en-US" altLang="zh-CN" sz="2400" b="1" dirty="0">
              <a:solidFill>
                <a:schemeClr val="accent4">
                  <a:lumMod val="75000"/>
                </a:schemeClr>
              </a:solidFill>
            </a:endParaRPr>
          </a:p>
          <a:p>
            <a:pPr marL="0" indent="0">
              <a:lnSpc>
                <a:spcPct val="150000"/>
              </a:lnSpc>
              <a:buNone/>
            </a:pPr>
            <a:r>
              <a:rPr lang="zh-CN" altLang="en-US" sz="2400" dirty="0"/>
              <a:t>　　</a:t>
            </a:r>
            <a:r>
              <a:rPr lang="zh-CN" altLang="en-US" sz="2400" dirty="0">
                <a:sym typeface="+mn-ea"/>
              </a:rPr>
              <a:t>诺成合同是指当事人</a:t>
            </a:r>
            <a:r>
              <a:rPr lang="zh-CN" altLang="en-US" sz="2400" u="sng" dirty="0">
                <a:sym typeface="+mn-ea"/>
              </a:rPr>
              <a:t>双方意思表示一致</a:t>
            </a:r>
            <a:r>
              <a:rPr lang="zh-CN" altLang="en-US" sz="2400" b="1" dirty="0">
                <a:solidFill>
                  <a:srgbClr val="C00000"/>
                </a:solidFill>
                <a:sym typeface="+mn-ea"/>
              </a:rPr>
              <a:t>即告成立</a:t>
            </a:r>
            <a:r>
              <a:rPr lang="zh-CN" altLang="en-US" sz="2400" dirty="0">
                <a:sym typeface="+mn-ea"/>
              </a:rPr>
              <a:t>的合同。</a:t>
            </a:r>
            <a:r>
              <a:rPr lang="zh-CN" altLang="en-US" sz="2000" dirty="0">
                <a:solidFill>
                  <a:srgbClr val="0070C0"/>
                </a:solidFill>
                <a:sym typeface="+mn-ea"/>
              </a:rPr>
              <a:t>（与诺成合同相对应的是“实践合同”，双方当事人的意思表示一致外，还须交付标的物或完成其他给付才能成立的合同，如消费借贷、保管合同等）</a:t>
            </a:r>
            <a:endParaRPr lang="en-US" altLang="zh-CN" sz="2400" dirty="0">
              <a:solidFill>
                <a:srgbClr val="0070C0"/>
              </a:solidFill>
              <a:sym typeface="+mn-ea"/>
            </a:endParaRPr>
          </a:p>
          <a:p>
            <a:pPr marL="0" indent="0">
              <a:lnSpc>
                <a:spcPct val="150000"/>
              </a:lnSpc>
              <a:buNone/>
            </a:pPr>
            <a:r>
              <a:rPr lang="zh-CN" altLang="en-US" sz="2400" dirty="0">
                <a:sym typeface="+mn-ea"/>
              </a:rPr>
              <a:t>　　目前通常认为，保险合同是诺成合同，其成立不以投保人交付保险费为必要，但是保险合同的生效，又是否以交付保险费为要件，可由当事人自由约定。</a:t>
            </a:r>
            <a:endParaRPr lang="zh-CN" altLang="en-US" sz="2400" dirty="0"/>
          </a:p>
        </p:txBody>
      </p:sp>
      <p:grpSp>
        <p:nvGrpSpPr>
          <p:cNvPr id="5" name="组合 4"/>
          <p:cNvGrpSpPr/>
          <p:nvPr/>
        </p:nvGrpSpPr>
        <p:grpSpPr>
          <a:xfrm>
            <a:off x="3858093" y="4017888"/>
            <a:ext cx="4475814" cy="2840112"/>
            <a:chOff x="5799" y="5955"/>
            <a:chExt cx="7315" cy="4845"/>
          </a:xfrm>
        </p:grpSpPr>
        <p:pic>
          <p:nvPicPr>
            <p:cNvPr id="2" name="http://photo-static-api.fotomore.com/creative/vcg/veer/400/new/VCG41N148314729.jpg?uid=386&amp;timestamp=1712820813&amp;sign=9d0fbe4311c0a53ad852f1b5cfe410f4" descr="templates\picture_hover\&amp;pky220_sjzg_VCG41N148314729&amp;"/>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799" y="5955"/>
              <a:ext cx="7315" cy="4845"/>
            </a:xfrm>
            <a:prstGeom prst="rect">
              <a:avLst/>
            </a:prstGeom>
          </p:spPr>
        </p:pic>
        <p:sp>
          <p:nvSpPr>
            <p:cNvPr id="4" name="矩形 3" descr="7b0a2020202022776f7264617274223a2022220a7d0a"/>
            <p:cNvSpPr/>
            <p:nvPr/>
          </p:nvSpPr>
          <p:spPr>
            <a:xfrm>
              <a:off x="6643" y="9075"/>
              <a:ext cx="5626" cy="1649"/>
            </a:xfrm>
            <a:prstGeom prst="rect">
              <a:avLst/>
            </a:prstGeom>
            <a:noFill/>
          </p:spPr>
          <p:txBody>
            <a:bodyPr wrap="none" lIns="90170" tIns="46990" rIns="90170" bIns="46990" rtlCol="0" anchor="t">
              <a:noAutofit/>
              <a:scene3d>
                <a:camera prst="perspectiveFront" fov="3900000"/>
                <a:lightRig rig="twoPt" dir="t">
                  <a:rot lat="0" lon="0" rev="0"/>
                </a:lightRig>
              </a:scene3d>
              <a:sp3d prstMaterial="matte">
                <a:extrusionClr>
                  <a:schemeClr val="tx1">
                    <a:lumMod val="65000"/>
                    <a:lumOff val="35000"/>
                  </a:schemeClr>
                </a:extrusionClr>
                <a:contourClr>
                  <a:schemeClr val="bg1">
                    <a:lumMod val="95000"/>
                  </a:schemeClr>
                </a:contourClr>
              </a:sp3d>
            </a:bodyPr>
            <a:lstStyle/>
            <a:p>
              <a:pPr algn="ctr"/>
              <a:r>
                <a:rPr lang="zh-CN" altLang="en-US" sz="4000" b="1">
                  <a:ln w="60325" cmpd="tri">
                    <a:gradFill>
                      <a:gsLst>
                        <a:gs pos="0">
                          <a:srgbClr val="FFC76F"/>
                        </a:gs>
                        <a:gs pos="100000">
                          <a:srgbClr val="FF7E15"/>
                        </a:gs>
                      </a:gsLst>
                      <a:lin ang="5400000" scaled="1"/>
                    </a:gradFill>
                  </a:ln>
                  <a:solidFill>
                    <a:schemeClr val="bg1"/>
                  </a:solidFill>
                  <a:effectLst>
                    <a:outerShdw blurRad="101600" dist="50800" dir="5400000" algn="t" rotWithShape="0">
                      <a:srgbClr val="FD624F">
                        <a:alpha val="71000"/>
                      </a:srgbClr>
                    </a:outerShdw>
                    <a:reflection blurRad="127000" stA="60000" endA="900" endPos="600" dist="101600" dir="5400000" sy="-100000" algn="bl" rotWithShape="0"/>
                  </a:effectLst>
                  <a:latin typeface="汉仪黑方简" panose="00020600040101010101" charset="-122"/>
                  <a:ea typeface="汉仪黑方简" panose="00020600040101010101" charset="-122"/>
                </a:rPr>
                <a:t>一诺千金</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anim calcmode="lin" valueType="num">
                                      <p:cBhvr>
                                        <p:cTn id="12" dur="750" fill="hold"/>
                                        <p:tgtEl>
                                          <p:spTgt spid="53"/>
                                        </p:tgtEl>
                                        <p:attrNameLst>
                                          <p:attrName>ppt_x</p:attrName>
                                        </p:attrNameLst>
                                      </p:cBhvr>
                                      <p:tavLst>
                                        <p:tav tm="0">
                                          <p:val>
                                            <p:strVal val="#ppt_x"/>
                                          </p:val>
                                        </p:tav>
                                        <p:tav tm="100000">
                                          <p:val>
                                            <p:strVal val="#ppt_x"/>
                                          </p:val>
                                        </p:tav>
                                      </p:tavLst>
                                    </p:anim>
                                    <p:anim calcmode="lin" valueType="num">
                                      <p:cBhvr>
                                        <p:cTn id="13" dur="75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750"/>
                                        <p:tgtEl>
                                          <p:spTgt spid="54"/>
                                        </p:tgtEl>
                                      </p:cBhvr>
                                    </p:animEffect>
                                    <p:anim calcmode="lin" valueType="num">
                                      <p:cBhvr>
                                        <p:cTn id="17" dur="750" fill="hold"/>
                                        <p:tgtEl>
                                          <p:spTgt spid="54"/>
                                        </p:tgtEl>
                                        <p:attrNameLst>
                                          <p:attrName>ppt_x</p:attrName>
                                        </p:attrNameLst>
                                      </p:cBhvr>
                                      <p:tavLst>
                                        <p:tav tm="0">
                                          <p:val>
                                            <p:strVal val="#ppt_x"/>
                                          </p:val>
                                        </p:tav>
                                        <p:tav tm="100000">
                                          <p:val>
                                            <p:strVal val="#ppt_x"/>
                                          </p:val>
                                        </p:tav>
                                      </p:tavLst>
                                    </p:anim>
                                    <p:anim calcmode="lin" valueType="num">
                                      <p:cBhvr>
                                        <p:cTn id="18"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MyN2QyOWQ0MzJiMDM5NzNkOWE4OWI4ZTNlZGY5MGIifQ=="/>
  <p:tag name="RESOURCE_RECORD_KEY" val="{&quot;65&quot;:[20206916],&quot;70&quot;:[3322402,331578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6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9.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1"/>
  <p:tag name="KSO_WM_TEMPLATE_CATEGORY" val="diagram"/>
  <p:tag name="KSO_WM_TEMPLATE_INDEX" val="20233243"/>
  <p:tag name="KSO_WM_UNIT_LAYERLEVEL" val="1_1"/>
  <p:tag name="KSO_WM_TAG_VERSION" val="3.0"/>
  <p:tag name="KSO_WM_BEAUTIFY_FLAG" val="#wm#"/>
  <p:tag name="KSO_WM_UNIT_TYPE" val="m_i"/>
  <p:tag name="KSO_WM_UNIT_INDEX" val="1_1"/>
  <p:tag name="KSO_WM_DIAGRAM_VERSION" val="3"/>
  <p:tag name="KSO_WM_DIAGRAM_COLOR_TRICK" val="1"/>
  <p:tag name="KSO_WM_DIAGRAM_COLOR_TEXT_CAN_REMOVE" val="n"/>
  <p:tag name="KSO_WM_UNIT_LINE_FORE_SCHEMECOLOR_INDEX" val="5"/>
  <p:tag name="KSO_WM_DIAGRAM_MAX_ITEMCNT" val="6"/>
  <p:tag name="KSO_WM_DIAGRAM_MIN_ITEMCNT" val="4"/>
  <p:tag name="KSO_WM_DIAGRAM_VIRTUALLY_FRAME" val="{&quot;height&quot;:376.75543212890625,&quot;width&quot;:902.75}"/>
  <p:tag name="KSO_WM_DIAGRAM_COLOR_MATCH_VALUE" val="{&quot;shape&quot;:{&quot;fill&quot;:{&quot;type&quot;:0},&quot;glow&quot;:{&quot;colorType&quot;:0},&quot;line&quot;:{&quot;solidLine&quot;:{&quot;brightness&quot;:0,&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h_i*1_1_1"/>
  <p:tag name="KSO_WM_TEMPLATE_CATEGORY" val="diagram"/>
  <p:tag name="KSO_WM_TEMPLATE_INDEX" val="20233243"/>
  <p:tag name="KSO_WM_UNIT_LAYERLEVEL" val="1_1_1"/>
  <p:tag name="KSO_WM_TAG_VERSION" val="3.0"/>
  <p:tag name="KSO_WM_BEAUTIFY_FLAG" val="#wm#"/>
  <p:tag name="KSO_WM_UNIT_TYPE" val="m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2_1"/>
  <p:tag name="KSO_WM_TEMPLATE_CATEGORY" val="diagram"/>
  <p:tag name="KSO_WM_TEMPLATE_INDEX" val="20233243"/>
  <p:tag name="KSO_WM_UNIT_LAYERLEVEL" val="1_1_1"/>
  <p:tag name="KSO_WM_TAG_VERSION" val="3.0"/>
  <p:tag name="KSO_WM_UNIT_TYPE" val="m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4_1"/>
  <p:tag name="KSO_WM_TEMPLATE_CATEGORY" val="diagram"/>
  <p:tag name="KSO_WM_TEMPLATE_INDEX" val="20233243"/>
  <p:tag name="KSO_WM_UNIT_LAYERLEVEL" val="1_1_1"/>
  <p:tag name="KSO_WM_TAG_VERSION" val="3.0"/>
  <p:tag name="KSO_WM_UNIT_TYPE" val="m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5_1"/>
  <p:tag name="KSO_WM_TEMPLATE_CATEGORY" val="diagram"/>
  <p:tag name="KSO_WM_TEMPLATE_INDEX" val="20233243"/>
  <p:tag name="KSO_WM_UNIT_LAYERLEVEL" val="1_1_1"/>
  <p:tag name="KSO_WM_TAG_VERSION" val="3.0"/>
  <p:tag name="KSO_WM_UNIT_TYPE" val="m_h_i"/>
  <p:tag name="KSO_WM_UNIT_INDEX" val="1_5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6_1"/>
  <p:tag name="KSO_WM_TEMPLATE_CATEGORY" val="diagram"/>
  <p:tag name="KSO_WM_TEMPLATE_INDEX" val="20233243"/>
  <p:tag name="KSO_WM_UNIT_LAYERLEVEL" val="1_1_1"/>
  <p:tag name="KSO_WM_TAG_VERSION" val="3.0"/>
  <p:tag name="KSO_WM_UNIT_TYPE" val="m_h_i"/>
  <p:tag name="KSO_WM_UNIT_INDEX" val="1_6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i*1_3_1"/>
  <p:tag name="KSO_WM_TEMPLATE_CATEGORY" val="diagram"/>
  <p:tag name="KSO_WM_TEMPLATE_INDEX" val="20233243"/>
  <p:tag name="KSO_WM_UNIT_LAYERLEVEL" val="1_1_1"/>
  <p:tag name="KSO_WM_TAG_VERSION" val="3.0"/>
  <p:tag name="KSO_WM_UNIT_TYPE" val="m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2"/>
  <p:tag name="KSO_WM_TEMPLATE_CATEGORY" val="diagram"/>
  <p:tag name="KSO_WM_TEMPLATE_INDEX" val="20233243"/>
  <p:tag name="KSO_WM_UNIT_LAYERLEVEL" val="1_1"/>
  <p:tag name="KSO_WM_TAG_VERSION" val="3.0"/>
  <p:tag name="KSO_WM_BEAUTIFY_FLAG" val="#wm#"/>
  <p:tag name="KSO_WM_UNIT_TYPE" val="m_i"/>
  <p:tag name="KSO_WM_UNIT_INDEX" val="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3"/>
  <p:tag name="KSO_WM_TEMPLATE_CATEGORY" val="diagram"/>
  <p:tag name="KSO_WM_TEMPLATE_INDEX" val="20233243"/>
  <p:tag name="KSO_WM_UNIT_LAYERLEVEL" val="1_1"/>
  <p:tag name="KSO_WM_TAG_VERSION" val="3.0"/>
  <p:tag name="KSO_WM_BEAUTIFY_FLAG" val="#wm#"/>
  <p:tag name="KSO_WM_UNIT_TYPE" val="m_i"/>
  <p:tag name="KSO_WM_UNIT_INDEX" val="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243_3*m_i*1_4"/>
  <p:tag name="KSO_WM_TEMPLATE_CATEGORY" val="diagram"/>
  <p:tag name="KSO_WM_TEMPLATE_INDEX" val="20233243"/>
  <p:tag name="KSO_WM_UNIT_LAYERLEVEL" val="1_1"/>
  <p:tag name="KSO_WM_TAG_VERSION" val="3.0"/>
  <p:tag name="KSO_WM_BEAUTIFY_FLAG" val="#wm#"/>
  <p:tag name="KSO_WM_UNIT_TYPE" val="m_i"/>
  <p:tag name="KSO_WM_UNIT_INDEX" val="1_4"/>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3_1"/>
  <p:tag name="KSO_WM_TEMPLATE_CATEGORY" val="diagram"/>
  <p:tag name="KSO_WM_TEMPLATE_INDEX" val="20233243"/>
  <p:tag name="KSO_WM_UNIT_LAYERLEVEL" val="1_1_1"/>
  <p:tag name="KSO_WM_TAG_VERSION" val="3.0"/>
  <p:tag name="KSO_WM_UNIT_VALUE" val="60*60"/>
  <p:tag name="KSO_WM_UNIT_TYPE" val="m_h_x"/>
  <p:tag name="KSO_WM_UNIT_INDEX" val="1_3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5_1"/>
  <p:tag name="KSO_WM_TEMPLATE_CATEGORY" val="diagram"/>
  <p:tag name="KSO_WM_TEMPLATE_INDEX" val="20233243"/>
  <p:tag name="KSO_WM_UNIT_LAYERLEVEL" val="1_1_1"/>
  <p:tag name="KSO_WM_TAG_VERSION" val="3.0"/>
  <p:tag name="KSO_WM_UNIT_VALUE" val="60*60"/>
  <p:tag name="KSO_WM_UNIT_TYPE" val="m_h_x"/>
  <p:tag name="KSO_WM_UNIT_INDEX" val="1_5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4_1"/>
  <p:tag name="KSO_WM_TEMPLATE_CATEGORY" val="diagram"/>
  <p:tag name="KSO_WM_TEMPLATE_INDEX" val="20233243"/>
  <p:tag name="KSO_WM_UNIT_LAYERLEVEL" val="1_1_1"/>
  <p:tag name="KSO_WM_TAG_VERSION" val="3.0"/>
  <p:tag name="KSO_WM_UNIT_VALUE" val="60*60"/>
  <p:tag name="KSO_WM_UNIT_TYPE" val="m_h_x"/>
  <p:tag name="KSO_WM_UNIT_INDEX" val="1_4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1_1"/>
  <p:tag name="KSO_WM_TEMPLATE_CATEGORY" val="diagram"/>
  <p:tag name="KSO_WM_TEMPLATE_INDEX" val="20233243"/>
  <p:tag name="KSO_WM_UNIT_LAYERLEVEL" val="1_1_1"/>
  <p:tag name="KSO_WM_TAG_VERSION" val="3.0"/>
  <p:tag name="KSO_WM_UNIT_VALUE" val="60*60"/>
  <p:tag name="KSO_WM_UNIT_TYPE" val="m_h_x"/>
  <p:tag name="KSO_WM_UNIT_INDEX" val="1_1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2_1"/>
  <p:tag name="KSO_WM_TEMPLATE_CATEGORY" val="diagram"/>
  <p:tag name="KSO_WM_TEMPLATE_INDEX" val="20233243"/>
  <p:tag name="KSO_WM_UNIT_LAYERLEVEL" val="1_1_1"/>
  <p:tag name="KSO_WM_TAG_VERSION" val="3.0"/>
  <p:tag name="KSO_WM_UNIT_VALUE" val="60*60"/>
  <p:tag name="KSO_WM_UNIT_TYPE" val="m_h_x"/>
  <p:tag name="KSO_WM_UNIT_INDEX" val="1_2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243_3*m_h_f*1_4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243_3*m_h_f*1_2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6_1"/>
  <p:tag name="KSO_WM_UNIT_ID" val="diagram20233243_3*m_h_f*1_6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243_3*m_h_f*1_1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243_3*m_h_f*1_3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243_3*m_h_f*1_5_1"/>
  <p:tag name="KSO_WM_TEMPLATE_CATEGORY" val="diagram"/>
  <p:tag name="KSO_WM_TEMPLATE_INDEX" val="20233243"/>
  <p:tag name="KSO_WM_UNIT_LAYERLEVEL" val="1_1_1"/>
  <p:tag name="KSO_WM_TAG_VERSION" val="3.0"/>
  <p:tag name="KSO_WM_BEAUTIFY_FLAG" val="#wm#"/>
  <p:tag name="KSO_WM_UNIT_TEXT_FILL_FORE_SCHEMECOLOR_INDEX_BRIGHTNESS" val="0.15"/>
  <p:tag name="KSO_WM_DIAGRAM_GROUP_CODE" val="m1-1"/>
  <p:tag name="KSO_WM_DIAGRAM_VIRTUALLY_FRAME" val="{&quot;height&quot;:376.75543212890625,&quot;width&quot;:902.75}"/>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
  <p:tag name="KSO_WM_DIAGRAM_MAX_ITEMCNT" val="6"/>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3243_3*m_h_x*1_6_1"/>
  <p:tag name="KSO_WM_TEMPLATE_CATEGORY" val="diagram"/>
  <p:tag name="KSO_WM_TEMPLATE_INDEX" val="20233243"/>
  <p:tag name="KSO_WM_UNIT_LAYERLEVEL" val="1_1_1"/>
  <p:tag name="KSO_WM_TAG_VERSION" val="3.0"/>
  <p:tag name="KSO_WM_UNIT_VALUE" val="60*60"/>
  <p:tag name="KSO_WM_UNIT_TYPE" val="m_h_x"/>
  <p:tag name="KSO_WM_UNIT_INDEX" val="1_6_1"/>
  <p:tag name="KSO_WM_DIAGRAM_VERSION" val="3"/>
  <p:tag name="KSO_WM_DIAGRAM_COLOR_TRICK" val="1"/>
  <p:tag name="KSO_WM_DIAGRAM_COLOR_TEXT_CAN_REMOVE" val="n"/>
  <p:tag name="KSO_WM_DIAGRAM_MAX_ITEMCNT" val="6"/>
  <p:tag name="KSO_WM_DIAGRAM_MIN_ITEMCNT" val="4"/>
  <p:tag name="KSO_WM_DIAGRAM_VIRTUALLY_FRAME" val="{&quot;height&quot;:376.75543212890625,&quot;width&quot;:902.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31299_2*l_h_i*1_3_2"/>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3"/>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9_2*l_h_i*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2"/>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9_2*l_h_i*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1"/>
</p:tagLst>
</file>

<file path=ppt/tags/tag31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9_2*l_h_f*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PRESET_TEXT" val="单击此处输入你的正文，文字是您思想的提炼"/>
  <p:tag name="KSO_WM_UNIT_FILL_TYPE" val="3"/>
</p:tagLst>
</file>

<file path=ppt/tags/tag31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9_2*l_h_f*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6,&quot;pos&quot;:0,&quot;transparency&quot;:0},{&quot;brightness&quot;:0,&quot;colorType&quot;:1,&quot;foreColorIndex&quot;:6,&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PRESET_TEXT" val="单击此处输入你的正文，文字是您思想的提炼"/>
  <p:tag name="KSO_WM_UNIT_FILL_TYPE" val="3"/>
</p:tagLst>
</file>

<file path=ppt/tags/tag31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9_2*l_h_f*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width&quot;:863.3301391601562}"/>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PRESET_TEXT" val="单击此处输入你的正文，文字是您思想的提炼"/>
  <p:tag name="KSO_WM_UNIT_FILL_TYPE" val="3"/>
</p:tagLst>
</file>

<file path=ppt/tags/tag31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19.xml><?xml version="1.0" encoding="utf-8"?>
<p:tagLst xmlns:a="http://schemas.openxmlformats.org/drawingml/2006/main" xmlns:r="http://schemas.openxmlformats.org/officeDocument/2006/relationships" xmlns:p="http://schemas.openxmlformats.org/presentationml/2006/main">
  <p:tag name="ISLIDE.DIAGRAM" val="#468595;"/>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21.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2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14_4*l_h_i*1_2_2"/>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25,&quot;colorType&quot;:1,&quot;foreColorIndex&quot;:16,&quot;transparency&quot;:0},&quot;type&quot;:1},&quot;glow&quot;:{&quot;colorType&quot;:0},&quot;line&quot;:{&quot;solidLine&quot;:{&quot;brightness&quot;:0,&quot;colorType&quot;:1,&quot;foreColorIndex&quot;:6,&quot;transparency&quot;:0.8999999761581421},&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6"/>
  <p:tag name="KSO_WM_UNIT_FILL_FORE_SCHEMECOLOR_INDEX_BRIGHTNESS" val="0.25"/>
  <p:tag name="KSO_WM_UNIT_LINE_FORE_SCHEMECOLOR_INDEX" val="6"/>
</p:tagLst>
</file>

<file path=ppt/tags/tag32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14_4*l_h_i*1_2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4799999892711639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2"/>
  <p:tag name="KSO_WM_UNIT_FILL_TYPE" val="1"/>
  <p:tag name="KSO_WM_UNIT_FILL_FORE_SCHEMECOLOR_INDEX" val="6"/>
  <p:tag name="KSO_WM_UNIT_FILL_FORE_SCHEMECOLOR_INDEX_BRIGHTNESS" val="0"/>
  <p:tag name="KSO_WM_UNIT_TEXT_FILL_FORE_SCHEMECOLOR_INDEX" val="1"/>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14_4*l_h_f*1_2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智能图形项正文"/>
  <p:tag name="KSO_WM_UNIT_TEXT_FILL_FORE_SCHEMECOLOR_INDEX" val="1"/>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14_4*l_h_i*1_3_2"/>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25,&quot;colorType&quot;:1,&quot;foreColorIndex&quot;:16,&quot;transparency&quot;:0},&quot;type&quot;:1},&quot;glow&quot;:{&quot;colorType&quot;:0},&quot;line&quot;:{&quot;solidLine&quot;:{&quot;brightness&quot;:0,&quot;colorType&quot;:1,&quot;foreColorIndex&quot;:7,&quot;transparency&quot;:0.8999999761581421},&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6"/>
  <p:tag name="KSO_WM_UNIT_FILL_FORE_SCHEMECOLOR_INDEX_BRIGHTNESS" val="0.25"/>
  <p:tag name="KSO_WM_UNIT_LINE_FORE_SCHEMECOLOR_INDEX" val="7"/>
</p:tagLst>
</file>

<file path=ppt/tags/tag32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14_4*l_h_i*1_3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quot;colorType&quot;:1,&quot;foreColorIndex&quot;:7,&quot;transparency&quot;:0},&quot;type&quot;:1},&quot;glow&quot;:{&quot;colorType&quot;:0},&quot;line&quot;:{&quot;type&quot;:0},&quot;shadow&quot;:{&quot;brightness&quot;:-0.25,&quot;colorType&quot;:1,&quot;foreColorIndex&quot;:7,&quot;transparency&quot;:0.4799999892711639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3"/>
  <p:tag name="KSO_WM_UNIT_FILL_TYPE" val="1"/>
  <p:tag name="KSO_WM_UNIT_FILL_FORE_SCHEMECOLOR_INDEX" val="7"/>
  <p:tag name="KSO_WM_UNIT_FILL_FORE_SCHEMECOLOR_INDEX_BRIGHTNESS" val="0"/>
  <p:tag name="KSO_WM_UNIT_TEXT_FILL_FORE_SCHEMECOLOR_INDEX" val="1"/>
  <p:tag name="KSO_WM_UNIT_TEXT_FILL_TYPE" val="1"/>
</p:tagLst>
</file>

<file path=ppt/tags/tag32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14_4*l_h_f*1_3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智能图形项正文"/>
  <p:tag name="KSO_WM_UNIT_TEXT_FILL_FORE_SCHEMECOLOR_INDEX" val="1"/>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4_4*l_h_i*1_1_2"/>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25,&quot;colorType&quot;:1,&quot;foreColorIndex&quot;:16,&quot;transparency&quot;:0},&quot;type&quot;:1},&quot;glow&quot;:{&quot;colorType&quot;:0},&quot;line&quot;:{&quot;solidLine&quot;:{&quot;brightness&quot;:0,&quot;colorType&quot;:1,&quot;foreColorIndex&quot;:5,&quot;transparency&quot;:0.8999999761581421},&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6"/>
  <p:tag name="KSO_WM_UNIT_FILL_FORE_SCHEMECOLOR_INDEX_BRIGHTNESS" val="0.25"/>
  <p:tag name="KSO_WM_UNIT_LINE_FORE_SCHEMECOLOR_INDEX" val="5"/>
</p:tagLst>
</file>

<file path=ppt/tags/tag32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14_4*l_h_i*1_1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4799999892711639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1"/>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4_4*l_h_f*1_1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智能图形项正文"/>
  <p:tag name="KSO_WM_UNIT_TEXT_FILL_FORE_SCHEMECOLOR_INDEX" val="1"/>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14_4*l_h_i*1_5_2"/>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25,&quot;colorType&quot;:1,&quot;foreColorIndex&quot;:16,&quot;transparency&quot;:0},&quot;type&quot;:1},&quot;glow&quot;:{&quot;colorType&quot;:0},&quot;line&quot;:{&quot;solidLine&quot;:{&quot;brightness&quot;:0,&quot;colorType&quot;:1,&quot;foreColorIndex&quot;:9,&quot;transparency&quot;:0.8999999761581421},&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6"/>
  <p:tag name="KSO_WM_UNIT_FILL_FORE_SCHEMECOLOR_INDEX_BRIGHTNESS" val="0.25"/>
  <p:tag name="KSO_WM_UNIT_LINE_FORE_SCHEMECOLOR_INDEX" val="9"/>
</p:tagLst>
</file>

<file path=ppt/tags/tag33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314_4*l_h_i*1_5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quot;colorType&quot;:1,&quot;foreColorIndex&quot;:9,&quot;transparency&quot;:0},&quot;type&quot;:1},&quot;glow&quot;:{&quot;colorType&quot;:0},&quot;line&quot;:{&quot;type&quot;:0},&quot;shadow&quot;:{&quot;brightness&quot;:0,&quot;colorType&quot;:1,&quot;foreColorIndex&quot;:9,&quot;transparency&quot;:0.4799999892711639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5"/>
  <p:tag name="KSO_WM_UNIT_FILL_TYPE" val="1"/>
  <p:tag name="KSO_WM_UNIT_FILL_FORE_SCHEMECOLOR_INDEX" val="9"/>
  <p:tag name="KSO_WM_UNIT_FILL_FORE_SCHEMECOLOR_INDEX_BRIGHTNESS" val="0"/>
  <p:tag name="KSO_WM_UNIT_TEXT_FILL_FORE_SCHEMECOLOR_INDEX" val="1"/>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14_4*l_h_f*1_5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智能图形项正文"/>
  <p:tag name="KSO_WM_UNIT_TEXT_FILL_FORE_SCHEMECOLOR_INDEX" val="1"/>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14_4*l_h_i*1_4_2"/>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25,&quot;colorType&quot;:1,&quot;foreColorIndex&quot;:16,&quot;transparency&quot;:0},&quot;type&quot;:1},&quot;glow&quot;:{&quot;colorType&quot;:0},&quot;line&quot;:{&quot;solidLine&quot;:{&quot;brightness&quot;:0,&quot;colorType&quot;:1,&quot;foreColorIndex&quot;:8,&quot;transparency&quot;:0.8999999761581421},&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6"/>
  <p:tag name="KSO_WM_UNIT_FILL_FORE_SCHEMECOLOR_INDEX_BRIGHTNESS" val="0.25"/>
  <p:tag name="KSO_WM_UNIT_LINE_FORE_SCHEMECOLOR_INDEX" val="8"/>
</p:tagLst>
</file>

<file path=ppt/tags/tag33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14_4*l_h_i*1_4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47999998927116394},&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4"/>
  <p:tag name="KSO_WM_UNIT_FILL_TYPE" val="1"/>
  <p:tag name="KSO_WM_UNIT_FILL_FORE_SCHEMECOLOR_INDEX" val="8"/>
  <p:tag name="KSO_WM_UNIT_FILL_FORE_SCHEMECOLOR_INDEX_BRIGHTNESS" val="0"/>
  <p:tag name="KSO_WM_UNIT_TEXT_FILL_FORE_SCHEMECOLOR_INDEX" val="1"/>
  <p:tag name="KSO_WM_UNIT_TEXT_FILL_TYPE" val="1"/>
</p:tagLst>
</file>

<file path=ppt/tags/tag33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14_4*l_h_f*1_4_1"/>
  <p:tag name="KSO_WM_TEMPLATE_CATEGORY" val="diagram"/>
  <p:tag name="KSO_WM_TEMPLATE_INDEX" val="20231314"/>
  <p:tag name="KSO_WM_UNIT_LAYERLEVEL" val="1_1_1"/>
  <p:tag name="KSO_WM_TAG_VERSION" val="3.0"/>
  <p:tag name="KSO_WM_BEAUTIFY_FLAG" val="#wm#"/>
  <p:tag name="KSO_WM_DIAGRAM_MAX_ITEMCNT" val="6"/>
  <p:tag name="KSO_WM_DIAGRAM_MIN_ITEMCNT" val="2"/>
  <p:tag name="KSO_WM_DIAGRAM_VIRTUALLY_FRAME" val="{&quot;height&quot;:371.7596130371094,&quot;width&quot;:861.62286376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智能图形项正文"/>
  <p:tag name="KSO_WM_UNIT_TEXT_FILL_FORE_SCHEMECOLOR_INDEX" val="1"/>
  <p:tag name="KSO_WM_UNIT_TEXT_FILL_TYPE" val="1"/>
</p:tagLst>
</file>

<file path=ppt/tags/tag337.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SLIDE_ITEM_CNT" val="0"/>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39.47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35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361.xml><?xml version="1.0" encoding="utf-8"?>
<p:tagLst xmlns:a="http://schemas.openxmlformats.org/drawingml/2006/main" xmlns:r="http://schemas.openxmlformats.org/officeDocument/2006/relationships"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2.xml><?xml version="1.0" encoding="utf-8"?>
<p:tagLst xmlns:a="http://schemas.openxmlformats.org/drawingml/2006/main" xmlns:r="http://schemas.openxmlformats.org/officeDocument/2006/relationships"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363.xml><?xml version="1.0" encoding="utf-8"?>
<p:tagLst xmlns:a="http://schemas.openxmlformats.org/drawingml/2006/main" xmlns:r="http://schemas.openxmlformats.org/officeDocument/2006/relationships" xmlns:p="http://schemas.openxmlformats.org/presentationml/2006/main">
  <p:tag name="KSO_WM_SLIDE_ITEM_CNT" val="0"/>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39.47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ID" val="diagram2021713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2"/>
  <p:tag name="KSO_WM_SLIDE_LAYOUT" val="a_d"/>
  <p:tag name="KSO_WM_SLIDE_LAYOUT_CNT" val="1_1"/>
  <p:tag name="KSO_WM_SLIDE_LAYOUT_INFO" val="{&quot;direction&quot;:1,&quot;id&quot;:&quot;2021-09-02T20:34:45&quot;,&quot;maxSize&quot;:{&quot;size1&quot;:48.7},&quot;minSize&quot;:{&quot;size1&quot;:48.7},&quot;normalSize&quot;:{&quot;size1&quot;:48.7},&quot;subLayout&quot;:[{&quot;id&quot;:&quot;2021-09-02T20:34:45&quot;,&quot;margin&quot;:{&quot;bottom&quot;:5.502999782562256,&quot;left&quot;:2.9629998207092285,&quot;right&quot;:2.9629998207092285,&quot;top&quot;:5.502999782562256},&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1,&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3"/>
  <p:tag name="KSO_WM_TEMPLATE_ASSEMBLE_XID" val="6130c4e1c26b0a66a1c57d27"/>
  <p:tag name="KSO_WM_TEMPLATE_ASSEMBLE_GROUPID" val="6130c4e1c26b0a66a1c57d27"/>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9"/>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2_1*i*2"/>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2_1*i*3"/>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2_1*i*4"/>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2_1*i*5"/>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4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419.xml><?xml version="1.0" encoding="utf-8"?>
<p:tagLst xmlns:a="http://schemas.openxmlformats.org/drawingml/2006/main" xmlns:r="http://schemas.openxmlformats.org/officeDocument/2006/relationships" xmlns:p="http://schemas.openxmlformats.org/presentationml/2006/main">
  <p:tag name="KSO_WM_UNIT_VALUE" val="1311*1227"/>
  <p:tag name="KSO_WM_UNIT_HIGHLIGHT" val="0"/>
  <p:tag name="KSO_WM_UNIT_COMPATIBLE" val="1"/>
  <p:tag name="KSO_WM_UNIT_DIAGRAM_ISNUMVISUAL" val="0"/>
  <p:tag name="KSO_WM_UNIT_DIAGRAM_ISREFERUNIT" val="0"/>
  <p:tag name="KSO_WM_UNIT_TYPE" val="d"/>
  <p:tag name="KSO_WM_UNIT_INDEX" val="1"/>
  <p:tag name="KSO_WM_UNIT_ID" val="diagram20217132_1*d*1"/>
  <p:tag name="KSO_WM_TEMPLATE_CATEGORY" val="diagram"/>
  <p:tag name="KSO_WM_TEMPLATE_INDEX" val="20217132"/>
  <p:tag name="KSO_WM_UNIT_LAYERLEVEL" val="1"/>
  <p:tag name="KSO_WM_TAG_VERSION" val="1.0"/>
  <p:tag name="KSO_WM_BEAUTIFY_FLAG" val="#wm#"/>
  <p:tag name="KSO_WM_CHIP_GROUPID" val="5e7310da9a230a26b9e88a19"/>
  <p:tag name="KSO_WM_CHIP_XID" val="5e7310da9a230a26b9e88a1a"/>
  <p:tag name="KSO_WM_UNIT_DEC_AREA_ID" val="63d0d3492c6e4af88620cdfe0611e0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447205a393d64b5fb45e7b05d712c23b"/>
  <p:tag name="KSO_WM_UNIT_PLACING_PICTURE" val="447205a393d64b5fb45e7b05d712c23b"/>
  <p:tag name="KSO_WM_UNIT_SUPPORT_BIG_FONT" val="1"/>
  <p:tag name="KSO_WM_UNIT_SUPPORT_UNIT_TYPE" val="[&quot;l&quot;,&quot;m&quot;,&quot;n&quot;,&quot;o&quot;,&quot;p&quot;,&quot;q&quot;,&quot;r&quot;,&quot;δ&quot;,&quot;ε&quot;,&quot;ζ&quot;,&quot;η&quot;,&quot;d&quot;,&quot;β&quot;,&quot;θ&quot;]"/>
  <p:tag name="KSO_WM_TEMPLATE_ASSEMBLE_XID" val="6130c4e1c26b0a66a1c57d27"/>
  <p:tag name="KSO_WM_TEMPLATE_ASSEMBLE_GROUPID" val="6130c4e1c26b0a66a1c57d27"/>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6"/>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6"/>
  <p:tag name="KSO_WM_TEMPLATE_MASTER_THUMB_INDEX" val="12"/>
  <p:tag name="KSO_WM_TEMPLATE_THUMBS_INDEX" val="1、4、7、8、10、11、12、13、15"/>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9D9D9"/>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画廊">
  <a:themeElements>
    <a:clrScheme name="画廊">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ill Sans MT">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TotalTime>
  <Words>7109</Words>
  <Application>Microsoft Office PowerPoint</Application>
  <PresentationFormat>宽屏</PresentationFormat>
  <Paragraphs>500</Paragraphs>
  <Slides>84</Slides>
  <Notes>8</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84</vt:i4>
      </vt:variant>
    </vt:vector>
  </HeadingPairs>
  <TitlesOfParts>
    <vt:vector size="104" baseType="lpstr">
      <vt:lpstr>SourceHanSansCN-Medium-</vt:lpstr>
      <vt:lpstr>SourceHanSansCN-Regular-</vt:lpstr>
      <vt:lpstr>方正大黑简体</vt:lpstr>
      <vt:lpstr>汉仪黑方简</vt:lpstr>
      <vt:lpstr>黑体</vt:lpstr>
      <vt:lpstr>华文中宋</vt:lpstr>
      <vt:lpstr>楷体</vt:lpstr>
      <vt:lpstr>宋体</vt:lpstr>
      <vt:lpstr>微软雅黑</vt:lpstr>
      <vt:lpstr>微软雅黑 Light</vt:lpstr>
      <vt:lpstr>Arial</vt:lpstr>
      <vt:lpstr>Calibri</vt:lpstr>
      <vt:lpstr>Gill Sans MT</vt:lpstr>
      <vt:lpstr>Impact</vt:lpstr>
      <vt:lpstr>Times New Roman</vt:lpstr>
      <vt:lpstr>Wingdings</vt:lpstr>
      <vt:lpstr>Office 主题​​</vt:lpstr>
      <vt:lpstr>1_Office 主题​​</vt:lpstr>
      <vt:lpstr>2_Office 主题​​</vt:lpstr>
      <vt:lpstr>画廊</vt:lpstr>
      <vt:lpstr>PowerPoint 演示文稿</vt:lpstr>
      <vt:lpstr>PowerPoint 演示文稿</vt:lpstr>
      <vt:lpstr>一、保险合同的定义</vt:lpstr>
      <vt:lpstr>二、保险合同的特征</vt:lpstr>
      <vt:lpstr>二、保险合同的特征</vt:lpstr>
      <vt:lpstr>二、保险合同的特征</vt:lpstr>
      <vt:lpstr>二、保险合同的特征</vt:lpstr>
      <vt:lpstr>二、保险合同的特征</vt:lpstr>
      <vt:lpstr>二、保险合同的特征</vt:lpstr>
      <vt:lpstr>二、保险合同的特征</vt:lpstr>
      <vt:lpstr>二、保险合同的特征</vt:lpstr>
      <vt:lpstr>PowerPoint 演示文稿</vt:lpstr>
      <vt:lpstr>PowerPoint 演示文稿</vt:lpstr>
      <vt:lpstr>PowerPoint 演示文稿</vt:lpstr>
      <vt:lpstr>保险合同的要素</vt:lpstr>
      <vt:lpstr>一、保险合同的主体</vt:lpstr>
      <vt:lpstr>PowerPoint 演示文稿</vt:lpstr>
      <vt:lpstr>思考</vt:lpstr>
      <vt:lpstr>PowerPoint 演示文稿</vt:lpstr>
      <vt:lpstr>PowerPoint 演示文稿</vt:lpstr>
      <vt:lpstr>PowerPoint 演示文稿</vt:lpstr>
      <vt:lpstr>思考</vt:lpstr>
      <vt:lpstr>PowerPoint 演示文稿</vt:lpstr>
      <vt:lpstr>一、保险合同的主体</vt:lpstr>
      <vt:lpstr>PowerPoint 演示文稿</vt:lpstr>
      <vt:lpstr>PowerPoint 演示文稿</vt:lpstr>
      <vt:lpstr>【案例】保险金最终该归谁 　　王帅是一家银行的高管，于2013年初在保险公司投保一份人身保险，投保人、被保险人均为王帅，受益人不是其妻，而是其秘书李小姐。2013年10月7日晚，王帅与朋友聚会后，开车送李小姐回家，10月8日凌晨两人被发现双双死在车中，请问（1）李小姐可否成为受益人?（2）保险金最终该归谁? </vt:lpstr>
      <vt:lpstr>PowerPoint 演示文稿</vt:lpstr>
      <vt:lpstr>PowerPoint 演示文稿</vt:lpstr>
      <vt:lpstr>【案例】以财产作为保险标的 　　张三为其房屋投保家庭财产保险，投保时该房屋的市价为50万元，保险金额按50万元确定。张三为什么能为其房屋购买保险?</vt:lpstr>
      <vt:lpstr>PowerPoint 演示文稿</vt:lpstr>
      <vt:lpstr>PowerPoint 演示文稿</vt:lpstr>
      <vt:lpstr>PowerPoint 演示文稿</vt:lpstr>
      <vt:lpstr>PowerPoint 演示文稿</vt:lpstr>
      <vt:lpstr>PowerPoint 演示文稿</vt:lpstr>
      <vt:lpstr>保险合同的主要形式</vt:lpstr>
      <vt:lpstr>一、投保单</vt:lpstr>
      <vt:lpstr>一、投保单</vt:lpstr>
      <vt:lpstr>一、投保单</vt:lpstr>
      <vt:lpstr>PowerPoint 演示文稿</vt:lpstr>
      <vt:lpstr>PowerPoint 演示文稿</vt:lpstr>
      <vt:lpstr>三、暂保单</vt:lpstr>
      <vt:lpstr>四、保险凭证</vt:lpstr>
      <vt:lpstr>五、批单</vt:lpstr>
      <vt:lpstr>PowerPoint 演示文稿</vt:lpstr>
      <vt:lpstr>保险合同订立的程序</vt:lpstr>
      <vt:lpstr>保险合同订立的程序</vt:lpstr>
      <vt:lpstr>PowerPoint 演示文稿</vt:lpstr>
      <vt:lpstr>保险合同的成立</vt:lpstr>
      <vt:lpstr>保险合同的生效</vt:lpstr>
      <vt:lpstr>【案例】合同何时生效 　　 　　2018年7月9日，某化工厂与保险公司商谈签订财产保险合同。化工厂于当日下午填写了投保申请书，保险期限为自2018年7月9日中午12时至2019年7月8日中午12时止(按投保单格式填写)，投保申请书中关于建筑情形及周围情况、是否有警报系统或安全保卫系统、费率、保险费等栏均未填写。化工厂在投保申请书上盖章。当天下午5时，由于堤坝被洪水冲开，厂房受淹达三天之久，损失250多万元。 　　7月10日，保险公司将其签发的财产综合保险单送至化工厂，保单约定保险期限为7月10日零时至第二年7月9日24时止，保险单还对责任范围、责任免除、被保险人义务等其他事项做了规定。化工厂随后将保险费交至保险公司。 　　事故发生后，化工厂要求保险公司查勘定损并提出索赔，保险公司以承保财产被水淹事故发生在保险单约定期限之外，不属于承保责任范围为由拒绝查勘定损和索赔。为此，化工厂以保险公司擅自修改事先约定的保险期限及损失扩大为由向当地法院提起诉讼。</vt:lpstr>
      <vt:lpstr>评析：　　 　　本案问题的焦点在于保险合同订立过程中的承诺有不同认识。投保人认为业务员收取投保单为保险公司的承诺，保险公司则认为保险公司的签发才是承诺。双方的理解都不正确。 　　投保人认为业务员收下投保单即为承诺，但投保人未能提供足够证据证明业务员对其投保单予以全部认可，而事实是保险公司没有同意投保单提出的保险期限，所以不能视为承诺。 　　保险人认为签发保单是承诺，但保险人对要约内容做实质性变更，保险单与投保单的内容不一致时，视为新要约。化工厂收下了保险单，并缴纳保费，视为对新要约的承诺。保险单就成为约束双方的保险合同。</vt:lpstr>
      <vt:lpstr>保险合同的履行</vt:lpstr>
      <vt:lpstr>【案例】危险通知增加义务 　　某企业将其出租的厂房及货物投保财产保险，保险金额为130万元，保险期限从2018年1月1至2018年12月31日。投保时存放的是设备和器材，投保5个月后，增加存放了一些油漆等化工产品。2018年8月12由于油漆着火导致了火灾，财产损失95万元。 　　问：该企业的这笔损失能否获得保险公司的赔偿？  　　</vt:lpstr>
      <vt:lpstr>【案例】及时通知义务 　　张力出差回家后，发现家庭财产被盗。于是，他迅速到派出所报案。经公安人员现场勘查，发现有1万多元的财物被盗走。10多天后此案还没告破，这时张力才想起自己参加了家庭财产保险。于是，他手持保单急匆匆来到保险公司要求索赔。 　　保险公司认为，家庭财产保险条款中明确规定，被保险人必须在知道保险事故发生后，保护好现场，并在24小时内通知保险公司。因为以张力在出险后未及时通知为由拒赔。 　　你认为保险公司的做法正确吗？</vt:lpstr>
      <vt:lpstr>【案例】损失施救义务 　　2015.7.4，山西某煤矿向保险公司投保了企业财产保险附加矿下财产特约保险，保险金额为815万元，其中矿下财产557万元。 　　保险期内某日，该公司矿下施工过程中突然大量涌水，淹没矿下各巷道，严重威胁了矿下的保险财产。该被保险人立即组织设备排水，同时向保险公司报案。保险公司接到报案后立即赶到现场查勘，与被保险人共同研究抢救方案。经全力抢救，矿下财产基本未受损失，被保险人对此未提出索赔。但为了保护矿下财产，尽快恢复生产，被保险人抢救支出的费用17.78万元，向保险公司提出赔偿。但保险公司认为17.78万元的损失不属于保险责任范围的，拒绝赔偿。</vt:lpstr>
      <vt:lpstr>保险合同的履行</vt:lpstr>
      <vt:lpstr>PowerPoint 演示文稿</vt:lpstr>
      <vt:lpstr>PowerPoint 演示文稿</vt:lpstr>
      <vt:lpstr>保险合同的变更</vt:lpstr>
      <vt:lpstr>保险合同的变更</vt:lpstr>
      <vt:lpstr>保险合同的变更</vt:lpstr>
      <vt:lpstr>保险合同的变更</vt:lpstr>
      <vt:lpstr>保险合同的变更</vt:lpstr>
      <vt:lpstr>保险合同的中止</vt:lpstr>
      <vt:lpstr>PowerPoint 演示文稿</vt:lpstr>
      <vt:lpstr>保险合同的终止</vt:lpstr>
      <vt:lpstr>PowerPoint 演示文稿</vt:lpstr>
      <vt:lpstr>PowerPoint 演示文稿</vt:lpstr>
      <vt:lpstr>保险合同的终止——法定解除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Guaili Zhang</cp:lastModifiedBy>
  <cp:revision>228</cp:revision>
  <dcterms:created xsi:type="dcterms:W3CDTF">2019-06-19T02:08:00Z</dcterms:created>
  <dcterms:modified xsi:type="dcterms:W3CDTF">2024-06-17T03:04:34Z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CE3DD531C8734774B0B73A7E5987C326_13</vt:lpwstr>
  </property>
</Properties>
</file>