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47" r:id="rId3"/>
    <p:sldId id="411" r:id="rId4"/>
    <p:sldId id="414" r:id="rId5"/>
    <p:sldId id="412" r:id="rId6"/>
    <p:sldId id="415" r:id="rId7"/>
    <p:sldId id="418" r:id="rId8"/>
    <p:sldId id="419" r:id="rId9"/>
    <p:sldId id="42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/>
          <a:stretch/>
        </p:blipFill>
        <p:spPr>
          <a:xfrm>
            <a:off x="0" y="-8709"/>
            <a:ext cx="12192000" cy="6875417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918497" y="2732627"/>
            <a:ext cx="8346009" cy="548744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ysClr val="windowText" lastClr="000000"/>
                </a:solidFill>
                <a:effectLst/>
                <a:latin typeface="+mn-ea"/>
                <a:ea typeface="+mn-ea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918497" y="635719"/>
            <a:ext cx="8346009" cy="2020247"/>
          </a:xfrm>
        </p:spPr>
        <p:txBody>
          <a:bodyPr>
            <a:noAutofit/>
          </a:bodyPr>
          <a:lstStyle>
            <a:lvl1pPr algn="ctr">
              <a:defRPr sz="4200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446506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62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73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26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22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590474" y="3400424"/>
            <a:ext cx="5011057" cy="43200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957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0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17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70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986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76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"/>
          <a:stretch/>
        </p:blipFill>
        <p:spPr>
          <a:xfrm>
            <a:off x="0" y="1"/>
            <a:ext cx="12192000" cy="68630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73BD2-BDCF-4113-8BE5-83E09DB3153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C14A7-7EAA-4F78-857F-30D1D07449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01002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50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ebdings" panose="05030102010509060703" pitchFamily="18" charset="2"/>
        <a:buChar char="."/>
        <a:defRPr sz="2000" kern="1200" baseline="0">
          <a:solidFill>
            <a:schemeClr val="accent2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bg2">
              <a:lumMod val="90000"/>
              <a:lumOff val="1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10BD09-DC47-4156-A93A-51F219BFE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8497" y="635719"/>
            <a:ext cx="8346009" cy="2699664"/>
          </a:xfrm>
        </p:spPr>
        <p:txBody>
          <a:bodyPr/>
          <a:lstStyle/>
          <a:p>
            <a:r>
              <a:rPr lang="zh-CN" altLang="en-US" sz="5400" dirty="0"/>
              <a:t>复韵母 </a:t>
            </a:r>
            <a:r>
              <a:rPr lang="en-US" altLang="zh-CN" sz="5400" dirty="0" err="1"/>
              <a:t>ie</a:t>
            </a:r>
            <a:r>
              <a:rPr lang="zh-CN" altLang="en-US" sz="5400" dirty="0"/>
              <a:t>、</a:t>
            </a:r>
            <a:r>
              <a:rPr lang="en-US" altLang="zh-CN" sz="5400" dirty="0" err="1"/>
              <a:t>üe</a:t>
            </a:r>
            <a:r>
              <a:rPr lang="en-US" altLang="zh-CN" sz="5400" dirty="0"/>
              <a:t> </a:t>
            </a:r>
            <a:r>
              <a:rPr lang="zh-CN" altLang="en-US" sz="5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12035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0C7876-7049-4DA1-9573-FD2DCEC03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540" y="2592435"/>
            <a:ext cx="683803" cy="68176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altLang="zh-CN" sz="4400" b="1" dirty="0" err="1"/>
              <a:t>i</a:t>
            </a:r>
            <a:r>
              <a:rPr lang="en-US" altLang="zh-CN" sz="4400" b="1" dirty="0" err="1">
                <a:solidFill>
                  <a:srgbClr val="FF0000"/>
                </a:solidFill>
              </a:rPr>
              <a:t>e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EEA2CBB-9EA9-4EE4-BD13-C6C04F41471A}"/>
              </a:ext>
            </a:extLst>
          </p:cNvPr>
          <p:cNvSpPr txBox="1">
            <a:spLocks/>
          </p:cNvSpPr>
          <p:nvPr/>
        </p:nvSpPr>
        <p:spPr>
          <a:xfrm>
            <a:off x="6731727" y="2592435"/>
            <a:ext cx="801188" cy="681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4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4400" b="1" dirty="0" err="1">
                <a:solidFill>
                  <a:srgbClr val="FF0000"/>
                </a:solidFill>
              </a:rPr>
              <a:t>e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7CC133ED-5366-41DD-AC51-94018D21D12F}"/>
              </a:ext>
            </a:extLst>
          </p:cNvPr>
          <p:cNvCxnSpPr>
            <a:cxnSpLocks/>
          </p:cNvCxnSpPr>
          <p:nvPr/>
        </p:nvCxnSpPr>
        <p:spPr>
          <a:xfrm flipH="1">
            <a:off x="6496918" y="3153168"/>
            <a:ext cx="730879" cy="5782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1D0CB37A-D972-4F55-8AFD-D49FC6DE668A}"/>
              </a:ext>
            </a:extLst>
          </p:cNvPr>
          <p:cNvCxnSpPr>
            <a:cxnSpLocks/>
          </p:cNvCxnSpPr>
          <p:nvPr/>
        </p:nvCxnSpPr>
        <p:spPr>
          <a:xfrm>
            <a:off x="5369717" y="3179729"/>
            <a:ext cx="817483" cy="551663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73A6068-AF14-414F-B0CF-6625F2187390}"/>
              </a:ext>
            </a:extLst>
          </p:cNvPr>
          <p:cNvSpPr txBox="1">
            <a:spLocks/>
          </p:cNvSpPr>
          <p:nvPr/>
        </p:nvSpPr>
        <p:spPr>
          <a:xfrm>
            <a:off x="4406430" y="3905935"/>
            <a:ext cx="4180976" cy="105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上下打开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一指半宽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EA5C7A55-25F9-4E30-8A12-F7ADD91FA16C}"/>
              </a:ext>
            </a:extLst>
          </p:cNvPr>
          <p:cNvCxnSpPr>
            <a:cxnSpLocks/>
          </p:cNvCxnSpPr>
          <p:nvPr/>
        </p:nvCxnSpPr>
        <p:spPr>
          <a:xfrm>
            <a:off x="6488723" y="4964948"/>
            <a:ext cx="8195" cy="53886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21B36C93-6C44-4C39-99BC-B3B7F7105755}"/>
              </a:ext>
            </a:extLst>
          </p:cNvPr>
          <p:cNvSpPr txBox="1">
            <a:spLocks/>
          </p:cNvSpPr>
          <p:nvPr/>
        </p:nvSpPr>
        <p:spPr>
          <a:xfrm>
            <a:off x="6061167" y="5665542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ê</a:t>
            </a:r>
            <a:endParaRPr lang="en-US" altLang="zh-CN" sz="5400" b="1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B0C4FB4-4A9A-40C5-AB33-45871A760FC8}"/>
              </a:ext>
            </a:extLst>
          </p:cNvPr>
          <p:cNvCxnSpPr>
            <a:cxnSpLocks/>
          </p:cNvCxnSpPr>
          <p:nvPr/>
        </p:nvCxnSpPr>
        <p:spPr>
          <a:xfrm flipH="1">
            <a:off x="4223657" y="2897707"/>
            <a:ext cx="63188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F221B44-95C6-43F4-809E-4266161CE69D}"/>
              </a:ext>
            </a:extLst>
          </p:cNvPr>
          <p:cNvSpPr txBox="1">
            <a:spLocks/>
          </p:cNvSpPr>
          <p:nvPr/>
        </p:nvSpPr>
        <p:spPr>
          <a:xfrm>
            <a:off x="1064561" y="2403810"/>
            <a:ext cx="3070722" cy="1059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浅浅微笑，嘴角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C02BC483-6646-49F4-AEA4-E896C318B45F}"/>
              </a:ext>
            </a:extLst>
          </p:cNvPr>
          <p:cNvCxnSpPr>
            <a:cxnSpLocks/>
          </p:cNvCxnSpPr>
          <p:nvPr/>
        </p:nvCxnSpPr>
        <p:spPr>
          <a:xfrm flipV="1">
            <a:off x="7074276" y="2214175"/>
            <a:ext cx="458639" cy="39206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B5EFEAC6-2EB7-4FCE-A7D5-829ADAB1D0B4}"/>
              </a:ext>
            </a:extLst>
          </p:cNvPr>
          <p:cNvSpPr txBox="1">
            <a:spLocks/>
          </p:cNvSpPr>
          <p:nvPr/>
        </p:nvSpPr>
        <p:spPr>
          <a:xfrm>
            <a:off x="7640822" y="1684668"/>
            <a:ext cx="3288436" cy="105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，形成小圆孔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6A4E4AF6-0415-4BEE-B1A0-D5321C340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347" y="596533"/>
            <a:ext cx="6171872" cy="742914"/>
          </a:xfrm>
        </p:spPr>
        <p:txBody>
          <a:bodyPr/>
          <a:lstStyle/>
          <a:p>
            <a:r>
              <a:rPr lang="en-US" altLang="zh-CN" sz="3600" dirty="0"/>
              <a:t>1. </a:t>
            </a:r>
            <a:r>
              <a:rPr lang="zh-CN" altLang="en-US" sz="3600" dirty="0"/>
              <a:t>复韵母 </a:t>
            </a:r>
            <a:r>
              <a:rPr lang="en-US" altLang="zh-CN" sz="3600" dirty="0" err="1">
                <a:latin typeface="+mn-ea"/>
              </a:rPr>
              <a:t>ie</a:t>
            </a:r>
            <a:r>
              <a:rPr lang="zh-CN" altLang="en-US" sz="3600" dirty="0">
                <a:latin typeface="+mj-ea"/>
              </a:rPr>
              <a:t>和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3600" dirty="0" err="1">
                <a:latin typeface="+mn-ea"/>
              </a:rPr>
              <a:t>e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3614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47875" y="254818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25481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铁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7" y="25481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捏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356238" y="254818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92362" y="254818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448095" y="41629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5" y="41670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倔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7" y="41629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356238" y="41629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虐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992361" y="41629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E3FC1F4-05CD-4CBA-8EC1-437FAED6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367" y="803299"/>
            <a:ext cx="6171872" cy="807787"/>
          </a:xfrm>
        </p:spPr>
        <p:txBody>
          <a:bodyPr/>
          <a:lstStyle/>
          <a:p>
            <a:r>
              <a:rPr lang="zh-CN" altLang="en-US" sz="3600" dirty="0"/>
              <a:t>复韵母 </a:t>
            </a:r>
            <a:r>
              <a:rPr lang="en-US" altLang="zh-CN" sz="3600" dirty="0" err="1">
                <a:latin typeface="+mn-ea"/>
              </a:rPr>
              <a:t>ie</a:t>
            </a:r>
            <a:r>
              <a:rPr lang="zh-CN" altLang="en-US" sz="3600" dirty="0">
                <a:latin typeface="+mj-ea"/>
              </a:rPr>
              <a:t>和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3600" dirty="0" err="1">
                <a:latin typeface="+mn-ea"/>
              </a:rPr>
              <a:t>e</a:t>
            </a:r>
            <a:r>
              <a:rPr lang="zh-CN" altLang="en-US" sz="3200" dirty="0">
                <a:latin typeface="+mn-ea"/>
              </a:rPr>
              <a:t>发音训练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6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复韵母</a:t>
            </a:r>
            <a:r>
              <a:rPr lang="en-US" altLang="zh-CN" sz="4000" dirty="0" err="1">
                <a:latin typeface="+mn-ea"/>
                <a:ea typeface="+mn-ea"/>
              </a:rPr>
              <a:t>ie</a:t>
            </a:r>
            <a:r>
              <a:rPr lang="zh-CN" altLang="en-US" sz="4000" dirty="0">
                <a:latin typeface="+mj-ea"/>
              </a:rPr>
              <a:t>和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üe</a:t>
            </a:r>
            <a:r>
              <a:rPr lang="zh-CN" altLang="en-US" sz="4000" dirty="0">
                <a:latin typeface="+mj-ea"/>
              </a:rPr>
              <a:t>发音训练</a:t>
            </a:r>
            <a:endParaRPr lang="zh-CN" altLang="en-US" sz="3600" dirty="0">
              <a:latin typeface="+mj-ea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6" y="4022084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决绝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516064" y="4022083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月缺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626068" y="402208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雀跃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491942" y="4022083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雪月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17051" y="231536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铁屑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411024" y="2315368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斜切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31536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趔趄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554388" y="231536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谢谢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626070" y="231536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结业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16785" y="402208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约略</a:t>
            </a:r>
          </a:p>
        </p:txBody>
      </p:sp>
    </p:spTree>
    <p:extLst>
      <p:ext uri="{BB962C8B-B14F-4D97-AF65-F5344CB8AC3E}">
        <p14:creationId xmlns:p14="http://schemas.microsoft.com/office/powerpoint/2010/main" val="165728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973" y="654822"/>
            <a:ext cx="8573376" cy="953112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2. </a:t>
            </a:r>
            <a:r>
              <a:rPr lang="zh-CN" altLang="en-US" sz="4000" dirty="0"/>
              <a:t>复</a:t>
            </a:r>
            <a:r>
              <a:rPr lang="zh-CN" altLang="en-US" sz="4000" dirty="0">
                <a:latin typeface="+mj-ea"/>
                <a:ea typeface="+mj-ea"/>
              </a:rPr>
              <a:t>韵母 </a:t>
            </a:r>
            <a:r>
              <a:rPr lang="en-US" altLang="zh-CN" sz="4000" dirty="0" err="1">
                <a:latin typeface="+mj-ea"/>
                <a:ea typeface="+mj-ea"/>
              </a:rPr>
              <a:t>ie</a:t>
            </a:r>
            <a:r>
              <a:rPr lang="zh-CN" altLang="en-US" sz="4000" dirty="0">
                <a:latin typeface="+mj-ea"/>
                <a:ea typeface="+mj-ea"/>
              </a:rPr>
              <a:t>和 </a:t>
            </a:r>
            <a:r>
              <a:rPr lang="en-US" altLang="zh-CN" sz="4000" dirty="0" err="1">
                <a:latin typeface="+mj-ea"/>
                <a:ea typeface="+mj-ea"/>
              </a:rPr>
              <a:t>üe</a:t>
            </a:r>
            <a:r>
              <a:rPr lang="zh-CN" altLang="en-US" sz="4000" dirty="0">
                <a:latin typeface="+mj-ea"/>
              </a:rPr>
              <a:t>发音常见问题</a:t>
            </a:r>
            <a:endParaRPr lang="zh-CN" altLang="en-US" sz="3600" dirty="0">
              <a:latin typeface="+mj-ea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1447" y="3429000"/>
            <a:ext cx="7406428" cy="2159726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</a:t>
            </a:r>
            <a:r>
              <a:rPr lang="en-US" altLang="zh-CN" sz="4000" b="1" dirty="0"/>
              <a:t>A. </a:t>
            </a:r>
            <a:r>
              <a:rPr lang="zh-CN" altLang="en-US" sz="4000" b="1" dirty="0"/>
              <a:t>缺陷：口腔的动程不够</a:t>
            </a:r>
            <a:endParaRPr lang="en-US" altLang="zh-CN" sz="8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</a:t>
            </a:r>
            <a:r>
              <a:rPr lang="en-US" altLang="zh-CN" sz="4000" b="1" dirty="0"/>
              <a:t>B. </a:t>
            </a:r>
            <a:r>
              <a:rPr lang="zh-CN" altLang="en-US" sz="4000" b="1" dirty="0"/>
              <a:t>错误：把 </a:t>
            </a:r>
            <a:r>
              <a:rPr lang="en-US" altLang="zh-CN" sz="4000" b="1" dirty="0" err="1"/>
              <a:t>ie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发成 </a:t>
            </a:r>
            <a:r>
              <a:rPr lang="en-US" altLang="zh-CN" sz="4000" b="1" dirty="0" err="1"/>
              <a:t>i</a:t>
            </a:r>
            <a:endParaRPr lang="en-US" altLang="zh-CN" sz="36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5FBC6DD-9198-4FD8-A462-03E9427E3FC1}"/>
              </a:ext>
            </a:extLst>
          </p:cNvPr>
          <p:cNvSpPr txBox="1">
            <a:spLocks/>
          </p:cNvSpPr>
          <p:nvPr/>
        </p:nvSpPr>
        <p:spPr>
          <a:xfrm>
            <a:off x="1278498" y="2108728"/>
            <a:ext cx="7627257" cy="819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79" indent="-357179" algn="just" defTabSz="914377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ebdings" panose="05030102010509060703" pitchFamily="18" charset="2"/>
              <a:buChar char="."/>
              <a:defRPr sz="2000" kern="1200" baseline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79" indent="-357179" algn="just" defTabSz="914377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chemeClr val="bg2">
                    <a:lumMod val="90000"/>
                    <a:lumOff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ebdings" panose="05030102010509060703" pitchFamily="18" charset="2"/>
              <a:buNone/>
            </a:pPr>
            <a:r>
              <a:rPr lang="zh-CN" altLang="en-US" sz="4000" b="1" dirty="0"/>
              <a:t>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）复韵母</a:t>
            </a:r>
            <a:r>
              <a:rPr lang="en-US" altLang="zh-CN" sz="4000" b="1" dirty="0" err="1"/>
              <a:t>ie</a:t>
            </a:r>
            <a:r>
              <a:rPr lang="zh-CN" altLang="en-US" sz="4000" b="1" dirty="0"/>
              <a:t>发音常见问题</a:t>
            </a:r>
          </a:p>
        </p:txBody>
      </p:sp>
    </p:spTree>
    <p:extLst>
      <p:ext uri="{BB962C8B-B14F-4D97-AF65-F5344CB8AC3E}">
        <p14:creationId xmlns:p14="http://schemas.microsoft.com/office/powerpoint/2010/main" val="141959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691" y="437539"/>
            <a:ext cx="6487886" cy="810147"/>
          </a:xfrm>
        </p:spPr>
        <p:txBody>
          <a:bodyPr/>
          <a:lstStyle/>
          <a:p>
            <a:r>
              <a:rPr lang="zh-CN" altLang="en-US" sz="4000" dirty="0"/>
              <a:t>复韵母</a:t>
            </a:r>
            <a:r>
              <a:rPr lang="en-US" altLang="zh-CN" sz="4000" dirty="0" err="1">
                <a:latin typeface="+mn-ea"/>
                <a:ea typeface="+mn-ea"/>
              </a:rPr>
              <a:t>ie</a:t>
            </a:r>
            <a:r>
              <a:rPr lang="zh-CN" altLang="en-US" sz="4000" dirty="0">
                <a:latin typeface="+mj-ea"/>
              </a:rPr>
              <a:t>发音常见问题</a:t>
            </a:r>
            <a:endParaRPr lang="zh-CN" altLang="en-US" sz="3600" dirty="0">
              <a:latin typeface="+mj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97" y="1637211"/>
            <a:ext cx="11046926" cy="47832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4000" b="1" dirty="0"/>
              <a:t>      解决办法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）弄清复韵母的发音特点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）练习发音动程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）</a:t>
            </a:r>
            <a:r>
              <a:rPr lang="en-US" altLang="zh-CN" sz="4000" b="1" dirty="0" err="1"/>
              <a:t>ie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与 </a:t>
            </a:r>
            <a:r>
              <a:rPr lang="en-US" altLang="zh-CN" sz="4000" b="1" dirty="0" err="1"/>
              <a:t>i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比较，</a:t>
            </a:r>
            <a:r>
              <a:rPr lang="en-US" altLang="zh-CN" sz="4000" b="1" dirty="0" err="1"/>
              <a:t>ie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韵母的字比 </a:t>
            </a:r>
            <a:r>
              <a:rPr lang="en-US" altLang="zh-CN" sz="4000" b="1" dirty="0" err="1"/>
              <a:t>i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韵母的字少很多。</a:t>
            </a:r>
            <a:r>
              <a:rPr lang="zh-CN" altLang="en-US" sz="4000" b="1" dirty="0">
                <a:solidFill>
                  <a:srgbClr val="FF0000"/>
                </a:solidFill>
              </a:rPr>
              <a:t>记少不记多</a:t>
            </a:r>
            <a:r>
              <a:rPr lang="zh-CN" altLang="en-US" sz="4000" b="1" dirty="0"/>
              <a:t>。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384040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0157" y="2577738"/>
            <a:ext cx="9548734" cy="3108960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en-US" altLang="zh-CN" sz="4400" b="1" dirty="0"/>
              <a:t>A. </a:t>
            </a:r>
            <a:r>
              <a:rPr lang="zh-CN" altLang="en-US" sz="4400" b="1" dirty="0"/>
              <a:t>缺陷：开始发音时圆唇度不够</a:t>
            </a:r>
            <a:endParaRPr lang="en-US" altLang="zh-CN" sz="44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4400" b="1" dirty="0"/>
              <a:t>               </a:t>
            </a:r>
            <a:r>
              <a:rPr lang="zh-CN" altLang="en-US" sz="4400" b="1" dirty="0"/>
              <a:t>口腔动程不够</a:t>
            </a:r>
            <a:endParaRPr lang="en-US" altLang="zh-CN" sz="44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4400" b="1" dirty="0"/>
              <a:t>B. </a:t>
            </a:r>
            <a:r>
              <a:rPr lang="zh-CN" altLang="en-US" sz="4400" b="1" dirty="0"/>
              <a:t>错误：</a:t>
            </a:r>
            <a:r>
              <a:rPr lang="en-US" altLang="zh-CN" sz="4400" b="1" dirty="0" err="1"/>
              <a:t>üe</a:t>
            </a:r>
            <a:r>
              <a:rPr lang="en-US" altLang="zh-CN" sz="4400" b="1" dirty="0"/>
              <a:t> </a:t>
            </a:r>
            <a:r>
              <a:rPr lang="zh-CN" altLang="en-US" sz="4400" b="1" dirty="0"/>
              <a:t>常常被发成 </a:t>
            </a:r>
            <a:r>
              <a:rPr lang="en-US" altLang="zh-CN" sz="4400" b="1" dirty="0" err="1"/>
              <a:t>ie</a:t>
            </a:r>
            <a:r>
              <a:rPr lang="zh-CN" altLang="en-US" sz="4400" b="1" dirty="0"/>
              <a:t>或者</a:t>
            </a:r>
            <a:r>
              <a:rPr lang="en-US" altLang="zh-CN" sz="4400" b="1" dirty="0" err="1"/>
              <a:t>io</a:t>
            </a:r>
            <a:endParaRPr lang="en-US" altLang="zh-CN" sz="4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3F80348-C72D-40AE-9D49-337BF453243E}"/>
              </a:ext>
            </a:extLst>
          </p:cNvPr>
          <p:cNvSpPr txBox="1">
            <a:spLocks/>
          </p:cNvSpPr>
          <p:nvPr/>
        </p:nvSpPr>
        <p:spPr>
          <a:xfrm>
            <a:off x="1069492" y="915654"/>
            <a:ext cx="7627257" cy="819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79" indent="-357179" algn="just" defTabSz="914377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ebdings" panose="05030102010509060703" pitchFamily="18" charset="2"/>
              <a:buChar char="."/>
              <a:defRPr sz="2000" kern="1200" baseline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79" indent="-357179" algn="just" defTabSz="914377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chemeClr val="bg2">
                    <a:lumMod val="90000"/>
                    <a:lumOff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）复韵母</a:t>
            </a:r>
            <a:r>
              <a:rPr lang="en-US" altLang="zh-CN" sz="4000" b="1" dirty="0" err="1"/>
              <a:t>üe</a:t>
            </a:r>
            <a:r>
              <a:rPr lang="zh-CN" altLang="en-US" sz="4000" b="1" dirty="0"/>
              <a:t>发音常见问题</a:t>
            </a:r>
          </a:p>
        </p:txBody>
      </p:sp>
    </p:spTree>
    <p:extLst>
      <p:ext uri="{BB962C8B-B14F-4D97-AF65-F5344CB8AC3E}">
        <p14:creationId xmlns:p14="http://schemas.microsoft.com/office/powerpoint/2010/main" val="319215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437539"/>
            <a:ext cx="10772863" cy="810147"/>
          </a:xfrm>
        </p:spPr>
        <p:txBody>
          <a:bodyPr/>
          <a:lstStyle/>
          <a:p>
            <a:r>
              <a:rPr lang="en-US" altLang="zh-CN" sz="4000" dirty="0"/>
              <a:t> </a:t>
            </a:r>
            <a:r>
              <a:rPr lang="zh-CN" altLang="en-US" sz="4000" dirty="0"/>
              <a:t>复韵母 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üe</a:t>
            </a:r>
            <a:r>
              <a:rPr lang="zh-CN" altLang="en-US" sz="4000" dirty="0">
                <a:latin typeface="+mj-ea"/>
              </a:rPr>
              <a:t>发音常见问题</a:t>
            </a:r>
            <a:endParaRPr lang="zh-CN" altLang="en-US" sz="3600" dirty="0">
              <a:latin typeface="+mj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97" y="1637211"/>
            <a:ext cx="11046926" cy="4783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    解决办法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）练好圆唇韵母 </a:t>
            </a:r>
            <a:r>
              <a:rPr lang="en-US" altLang="zh-CN" sz="4000" b="1" dirty="0"/>
              <a:t>ü </a:t>
            </a:r>
            <a:r>
              <a:rPr lang="zh-CN" altLang="en-US" sz="4000" b="1" dirty="0"/>
              <a:t>的发音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）把握好开始发音时的圆唇状态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）大量语音练习巩固加强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29410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80329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复韵母</a:t>
            </a:r>
            <a:r>
              <a:rPr lang="en-US" altLang="zh-CN" sz="4000" dirty="0" err="1">
                <a:latin typeface="+mn-ea"/>
                <a:ea typeface="+mn-ea"/>
              </a:rPr>
              <a:t>ie</a:t>
            </a:r>
            <a:r>
              <a:rPr lang="zh-CN" altLang="en-US" sz="4000" dirty="0"/>
              <a:t>和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4000" dirty="0" err="1">
                <a:latin typeface="+mn-ea"/>
                <a:ea typeface="+mn-ea"/>
              </a:rPr>
              <a:t>e</a:t>
            </a:r>
            <a:r>
              <a:rPr lang="zh-CN" altLang="en-US" sz="4000" dirty="0">
                <a:latin typeface="+mj-ea"/>
              </a:rPr>
              <a:t>混合发音训练</a:t>
            </a:r>
            <a:endParaRPr lang="zh-CN" altLang="en-US" sz="3600" dirty="0">
              <a:latin typeface="+mj-ea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109590" y="426627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灭绝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6659831" y="426627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确切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4339270" y="4266270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6659831" y="252766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决裂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4420322" y="2540101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谢绝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109591" y="252766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689DD68D-B79A-4223-9C01-E8F9B302BD5F}"/>
              </a:ext>
            </a:extLst>
          </p:cNvPr>
          <p:cNvSpPr txBox="1">
            <a:spLocks/>
          </p:cNvSpPr>
          <p:nvPr/>
        </p:nvSpPr>
        <p:spPr>
          <a:xfrm>
            <a:off x="8970562" y="252766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学业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3628184F-C7DE-443C-A662-F575DD54B160}"/>
              </a:ext>
            </a:extLst>
          </p:cNvPr>
          <p:cNvSpPr txBox="1">
            <a:spLocks/>
          </p:cNvSpPr>
          <p:nvPr/>
        </p:nvSpPr>
        <p:spPr>
          <a:xfrm>
            <a:off x="9041784" y="426627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竭蹶</a:t>
            </a:r>
          </a:p>
        </p:txBody>
      </p:sp>
    </p:spTree>
    <p:extLst>
      <p:ext uri="{BB962C8B-B14F-4D97-AF65-F5344CB8AC3E}">
        <p14:creationId xmlns:p14="http://schemas.microsoft.com/office/powerpoint/2010/main" val="159720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41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2CBEBB"/>
      </a:accent1>
      <a:accent2>
        <a:srgbClr val="00AEEF"/>
      </a:accent2>
      <a:accent3>
        <a:srgbClr val="00989D"/>
      </a:accent3>
      <a:accent4>
        <a:srgbClr val="5277C2"/>
      </a:accent4>
      <a:accent5>
        <a:srgbClr val="FF7F41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4">
      <a:majorFont>
        <a:latin typeface="Times New Roman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A000120140929A58KPBG</Template>
  <TotalTime>124</TotalTime>
  <Words>279</Words>
  <Application>Microsoft Office PowerPoint</Application>
  <PresentationFormat>宽屏</PresentationFormat>
  <Paragraphs>66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楷体</vt:lpstr>
      <vt:lpstr>幼圆</vt:lpstr>
      <vt:lpstr>Arial</vt:lpstr>
      <vt:lpstr>Arial Black</vt:lpstr>
      <vt:lpstr>Calibri</vt:lpstr>
      <vt:lpstr>Webdings</vt:lpstr>
      <vt:lpstr>A000120140530A99PPBG</vt:lpstr>
      <vt:lpstr>复韵母 ie、üe 的发音</vt:lpstr>
      <vt:lpstr>1. 复韵母 ie和 üe</vt:lpstr>
      <vt:lpstr>复韵母 ie和 üe发音训练</vt:lpstr>
      <vt:lpstr>复韵母ie和üe发音训练</vt:lpstr>
      <vt:lpstr>2. 复韵母 ie和 üe发音常见问题</vt:lpstr>
      <vt:lpstr>复韵母ie发音常见问题</vt:lpstr>
      <vt:lpstr>PowerPoint 演示文稿</vt:lpstr>
      <vt:lpstr> 复韵母 üe发音常见问题</vt:lpstr>
      <vt:lpstr>复韵母ie和üe混合发音训练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复韵母 ie、üe 的发音</dc:title>
  <dc:creator>Li Jindai</dc:creator>
  <cp:lastModifiedBy>apple</cp:lastModifiedBy>
  <cp:revision>7</cp:revision>
  <dcterms:created xsi:type="dcterms:W3CDTF">2019-05-14T09:55:55Z</dcterms:created>
  <dcterms:modified xsi:type="dcterms:W3CDTF">2024-04-01T00:17:17Z</dcterms:modified>
</cp:coreProperties>
</file>