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357" r:id="rId4"/>
    <p:sldId id="361" r:id="rId5"/>
    <p:sldId id="358" r:id="rId6"/>
    <p:sldId id="359" r:id="rId7"/>
    <p:sldId id="362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2" y="0"/>
            <a:ext cx="12198133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7072" y="0"/>
            <a:ext cx="12199072" cy="687460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732731" y="3010158"/>
            <a:ext cx="4726539" cy="380743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08521" y="2085976"/>
            <a:ext cx="10374961" cy="866415"/>
          </a:xfrm>
        </p:spPr>
        <p:txBody>
          <a:bodyPr>
            <a:noAutofit/>
          </a:bodyPr>
          <a:lstStyle>
            <a:lvl1pPr algn="ctr">
              <a:defRPr sz="360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274693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83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00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5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012950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48101" y="3292432"/>
            <a:ext cx="4495801" cy="373878"/>
          </a:xfrm>
          <a:prstGeom prst="roundRect">
            <a:avLst>
              <a:gd name="adj" fmla="val 50000"/>
            </a:avLst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503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87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71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60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03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58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6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"/>
            <a:ext cx="12192000" cy="6848475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84201" y="273045"/>
            <a:ext cx="1102924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84067" y="1164726"/>
            <a:ext cx="11018093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03608-54FF-49D7-B164-8A847A997F28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58BB4-4BCB-4A28-AE47-D20732945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5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/>
        </a:buClr>
        <a:buSzPct val="60000"/>
        <a:buFont typeface="Wingdings 2" panose="05020102010507070707" pitchFamily="18" charset="2"/>
        <a:buChar char=""/>
        <a:defRPr sz="24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5B4BD0-76C5-46B1-8CD0-C9738B00C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521" y="1942012"/>
            <a:ext cx="10374961" cy="1010380"/>
          </a:xfrm>
        </p:spPr>
        <p:txBody>
          <a:bodyPr/>
          <a:lstStyle/>
          <a:p>
            <a:r>
              <a:rPr lang="zh-CN" altLang="en-US" sz="4800" dirty="0"/>
              <a:t>后鼻韵母</a:t>
            </a:r>
            <a:r>
              <a:rPr lang="en-US" altLang="zh-CN" sz="4800" dirty="0" err="1"/>
              <a:t>en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的发音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849716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FC960-8303-4AEF-977A-8F9DDCDFE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383" y="273045"/>
            <a:ext cx="10799067" cy="699594"/>
          </a:xfrm>
        </p:spPr>
        <p:txBody>
          <a:bodyPr/>
          <a:lstStyle/>
          <a:p>
            <a:r>
              <a:rPr lang="zh-CN" altLang="en-US" dirty="0"/>
              <a:t>后鼻韵母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AD36A1-5EC4-4771-A052-BD00525E4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030" y="1236304"/>
            <a:ext cx="957940" cy="69959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endParaRPr lang="zh-CN" altLang="en-US" sz="40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C7507FA-BC9F-4D28-AAB4-754CE33DF553}"/>
              </a:ext>
            </a:extLst>
          </p:cNvPr>
          <p:cNvSpPr txBox="1">
            <a:spLocks/>
          </p:cNvSpPr>
          <p:nvPr/>
        </p:nvSpPr>
        <p:spPr>
          <a:xfrm>
            <a:off x="4685212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38BD351-6B2F-4BF6-8B11-8ACBB6F8DE0B}"/>
              </a:ext>
            </a:extLst>
          </p:cNvPr>
          <p:cNvSpPr txBox="1">
            <a:spLocks/>
          </p:cNvSpPr>
          <p:nvPr/>
        </p:nvSpPr>
        <p:spPr>
          <a:xfrm>
            <a:off x="6709956" y="2329229"/>
            <a:ext cx="796833" cy="605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b="1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E9B77B-1B47-43AE-9114-13A4EEA6D540}"/>
              </a:ext>
            </a:extLst>
          </p:cNvPr>
          <p:cNvCxnSpPr>
            <a:stCxn id="3" idx="2"/>
          </p:cNvCxnSpPr>
          <p:nvPr/>
        </p:nvCxnSpPr>
        <p:spPr>
          <a:xfrm flipH="1">
            <a:off x="5373189" y="1935898"/>
            <a:ext cx="722811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655C216A-4644-4969-96D1-F911A14FAA2E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096000" y="1935898"/>
            <a:ext cx="687977" cy="511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724A2A5-864D-4EB8-9A22-F302EF52CF5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482045" y="2632009"/>
            <a:ext cx="122791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AD1A63E-859F-40BC-A89E-EF5797BF4ADC}"/>
              </a:ext>
            </a:extLst>
          </p:cNvPr>
          <p:cNvSpPr txBox="1">
            <a:spLocks/>
          </p:cNvSpPr>
          <p:nvPr/>
        </p:nvSpPr>
        <p:spPr>
          <a:xfrm>
            <a:off x="814383" y="3450823"/>
            <a:ext cx="5281611" cy="11934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上下打开一指宽，嘴角咧开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舌尖抵住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下齿背、下齿龈立面的最底端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B4BB1A6-9C7C-417E-80ED-29B5464490AB}"/>
              </a:ext>
            </a:extLst>
          </p:cNvPr>
          <p:cNvCxnSpPr>
            <a:cxnSpLocks/>
          </p:cNvCxnSpPr>
          <p:nvPr/>
        </p:nvCxnSpPr>
        <p:spPr>
          <a:xfrm flipH="1">
            <a:off x="4258492" y="2865120"/>
            <a:ext cx="583474" cy="487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0AA2CB6-9E69-4281-A914-5F5436190F48}"/>
              </a:ext>
            </a:extLst>
          </p:cNvPr>
          <p:cNvCxnSpPr/>
          <p:nvPr/>
        </p:nvCxnSpPr>
        <p:spPr>
          <a:xfrm>
            <a:off x="7341326" y="2865120"/>
            <a:ext cx="487680" cy="4088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45E6D607-E8B3-451F-BEE1-3345EA57286A}"/>
              </a:ext>
            </a:extLst>
          </p:cNvPr>
          <p:cNvSpPr txBox="1">
            <a:spLocks/>
          </p:cNvSpPr>
          <p:nvPr/>
        </p:nvSpPr>
        <p:spPr>
          <a:xfrm>
            <a:off x="7741848" y="3274004"/>
            <a:ext cx="2725784" cy="1279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Ø"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1717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舌根抵住软腭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气流走鼻腔</a:t>
            </a:r>
          </a:p>
        </p:txBody>
      </p:sp>
    </p:spTree>
    <p:extLst>
      <p:ext uri="{BB962C8B-B14F-4D97-AF65-F5344CB8AC3E}">
        <p14:creationId xmlns:p14="http://schemas.microsoft.com/office/powerpoint/2010/main" val="422589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404064" y="23151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35966" y="231686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667864" y="231518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99760" y="219015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瓮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931662" y="219015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盟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2404068" y="386105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4035967" y="386105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5667865" y="386105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7299763" y="386105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E9A316F8-198B-4D53-B9E7-975A05464FC3}"/>
              </a:ext>
            </a:extLst>
          </p:cNvPr>
          <p:cNvSpPr txBox="1">
            <a:spLocks/>
          </p:cNvSpPr>
          <p:nvPr/>
        </p:nvSpPr>
        <p:spPr>
          <a:xfrm>
            <a:off x="8931662" y="386105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C7B00FBC-19C5-4A33-B329-72432DA215D5}"/>
              </a:ext>
            </a:extLst>
          </p:cNvPr>
          <p:cNvSpPr txBox="1">
            <a:spLocks/>
          </p:cNvSpPr>
          <p:nvPr/>
        </p:nvSpPr>
        <p:spPr>
          <a:xfrm>
            <a:off x="1959428" y="5190309"/>
            <a:ext cx="8273143" cy="757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注：瓮 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 +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ènɡ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—— </a:t>
            </a:r>
            <a:r>
              <a:rPr lang="en-US" altLang="zh-CN" sz="40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wènɡ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B17AEEB0-9D28-4497-B426-3C1BB3C9631A}"/>
              </a:ext>
            </a:extLst>
          </p:cNvPr>
          <p:cNvSpPr txBox="1">
            <a:spLocks/>
          </p:cNvSpPr>
          <p:nvPr/>
        </p:nvSpPr>
        <p:spPr>
          <a:xfrm>
            <a:off x="625302" y="521277"/>
            <a:ext cx="10941395" cy="679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2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蕹菜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渔翁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水瓮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老翁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承蒙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声称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丰盛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更正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征程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嗡嗡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1D0A7185-AEDB-4D2D-8204-C979D3CE4F83}"/>
              </a:ext>
            </a:extLst>
          </p:cNvPr>
          <p:cNvSpPr txBox="1">
            <a:spLocks/>
          </p:cNvSpPr>
          <p:nvPr/>
        </p:nvSpPr>
        <p:spPr>
          <a:xfrm>
            <a:off x="625302" y="905692"/>
            <a:ext cx="10941395" cy="89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5B47EA-F210-442C-86D6-146C5FBF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后鼻韵母 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r>
              <a:rPr lang="zh-CN" altLang="en-US" dirty="0">
                <a:latin typeface="+mj-lt"/>
                <a:ea typeface="黑体" panose="02010609060101010101" pitchFamily="49" charset="-122"/>
              </a:rPr>
              <a:t>发音常见问题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27BAD0-66D2-4E7A-A7A6-49EC87558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783" y="1367247"/>
            <a:ext cx="10413076" cy="2412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西南方言区的方言语音系统中往往没有</a:t>
            </a:r>
            <a:r>
              <a:rPr lang="en-US" altLang="zh-CN" sz="3600" b="1" dirty="0" err="1"/>
              <a:t>eng</a:t>
            </a:r>
            <a:r>
              <a:rPr lang="zh-CN" altLang="en-US" sz="3600" b="1" dirty="0"/>
              <a:t>韵母</a:t>
            </a: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   1. </a:t>
            </a:r>
            <a:r>
              <a:rPr lang="en-US" altLang="zh-CN" sz="3600" b="1" dirty="0" err="1"/>
              <a:t>eng</a:t>
            </a:r>
            <a:r>
              <a:rPr lang="en-US" altLang="zh-CN" sz="3600" b="1" dirty="0"/>
              <a:t>——</a:t>
            </a:r>
            <a:r>
              <a:rPr lang="en-US" altLang="zh-CN" sz="3600" b="1" dirty="0" err="1"/>
              <a:t>en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2. </a:t>
            </a:r>
            <a:r>
              <a:rPr lang="en-US" altLang="zh-CN" sz="3600" b="1" dirty="0" err="1"/>
              <a:t>en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600" b="1" dirty="0"/>
              <a:t>——</a:t>
            </a:r>
            <a:r>
              <a:rPr lang="en-US" altLang="zh-CN" sz="3600" b="1" dirty="0" err="1"/>
              <a:t>on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36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FD66061-4831-4FAA-A93C-396D81E9E817}"/>
              </a:ext>
            </a:extLst>
          </p:cNvPr>
          <p:cNvSpPr txBox="1">
            <a:spLocks/>
          </p:cNvSpPr>
          <p:nvPr/>
        </p:nvSpPr>
        <p:spPr>
          <a:xfrm>
            <a:off x="1200374" y="4171406"/>
            <a:ext cx="4364403" cy="2137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sz="3600" b="1" dirty="0"/>
              <a:t>例如：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盛开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shen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更正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——gen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shen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BA510755-0766-414B-B0BD-CD9B41787DA8}"/>
              </a:ext>
            </a:extLst>
          </p:cNvPr>
          <p:cNvSpPr txBox="1">
            <a:spLocks/>
          </p:cNvSpPr>
          <p:nvPr/>
        </p:nvSpPr>
        <p:spPr>
          <a:xfrm>
            <a:off x="6255700" y="4171406"/>
            <a:ext cx="4473260" cy="2137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 2" panose="05020102010507070707" pitchFamily="18" charset="2"/>
              <a:buChar char=""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sz="3600" b="1" dirty="0"/>
              <a:t>例如：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朋友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pon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启蒙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mon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蜜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fon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2359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9F73D-B6C9-4788-BA39-61FF3B5A5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1" y="273045"/>
            <a:ext cx="11029249" cy="1085492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解决办法：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44BCBC-55CB-48DC-9E13-BBF3124E2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067" y="2238103"/>
            <a:ext cx="11018093" cy="41198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1.</a:t>
            </a:r>
            <a:r>
              <a:rPr lang="zh-CN" altLang="en-US" sz="3600" b="1" dirty="0"/>
              <a:t>学会发</a:t>
            </a:r>
            <a:r>
              <a:rPr lang="en-US" altLang="zh-CN" sz="3600" b="1" dirty="0" err="1"/>
              <a:t>en</a:t>
            </a:r>
            <a:r>
              <a:rPr lang="zh-CN" altLang="en-US" sz="3600" b="1" dirty="0"/>
              <a:t>韵母和</a:t>
            </a:r>
            <a:r>
              <a:rPr lang="en-US" altLang="zh-CN" sz="3600" b="1" dirty="0" err="1"/>
              <a:t>en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韵母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可以通过发</a:t>
            </a:r>
            <a:r>
              <a:rPr lang="en-US" altLang="zh-CN" sz="36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来感受后鼻音的发音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3600" b="1" dirty="0"/>
              <a:t>    3.</a:t>
            </a:r>
            <a:r>
              <a:rPr lang="zh-CN" altLang="en-US" sz="3600" b="1" dirty="0"/>
              <a:t>重点练习的是后鼻音韵母</a:t>
            </a:r>
            <a:r>
              <a:rPr lang="en-US" altLang="zh-CN" sz="3600" b="1" dirty="0" err="1"/>
              <a:t>eng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10205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482705" y="422244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清蒸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11724" y="422244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省市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017389" y="422244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声明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296282" y="4222442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110125" y="274723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诊治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215364" y="274723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秋分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482706" y="273990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清真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750048" y="273991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审视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017390" y="27643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申明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110123" y="417867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整治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1D0A7185-AEDB-4D2D-8204-C979D3CE4F83}"/>
              </a:ext>
            </a:extLst>
          </p:cNvPr>
          <p:cNvSpPr txBox="1">
            <a:spLocks/>
          </p:cNvSpPr>
          <p:nvPr/>
        </p:nvSpPr>
        <p:spPr>
          <a:xfrm>
            <a:off x="625302" y="905692"/>
            <a:ext cx="10941395" cy="89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后鼻韵母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enɡ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和前鼻韵母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混合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发音训练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4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89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358CC1"/>
      </a:accent1>
      <a:accent2>
        <a:srgbClr val="5FACC0"/>
      </a:accent2>
      <a:accent3>
        <a:srgbClr val="A4C37B"/>
      </a:accent3>
      <a:accent4>
        <a:srgbClr val="C6BBA6"/>
      </a:accent4>
      <a:accent5>
        <a:srgbClr val="C5D8F2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A000120140530A89KPBG</Template>
  <TotalTime>44</TotalTime>
  <Words>197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黑体</vt:lpstr>
      <vt:lpstr>楷体</vt:lpstr>
      <vt:lpstr>幼圆</vt:lpstr>
      <vt:lpstr>Arial</vt:lpstr>
      <vt:lpstr>Arial Black</vt:lpstr>
      <vt:lpstr>Arial Rounded MT Bold</vt:lpstr>
      <vt:lpstr>Calibri</vt:lpstr>
      <vt:lpstr>Wingdings</vt:lpstr>
      <vt:lpstr>Wingdings 2</vt:lpstr>
      <vt:lpstr>A000120140530A89PPBG</vt:lpstr>
      <vt:lpstr>后鼻韵母enɡ的发音</vt:lpstr>
      <vt:lpstr>后鼻韵母 enɡ</vt:lpstr>
      <vt:lpstr>PowerPoint 演示文稿</vt:lpstr>
      <vt:lpstr>PowerPoint 演示文稿</vt:lpstr>
      <vt:lpstr>后鼻韵母 enɡ发音常见问题</vt:lpstr>
      <vt:lpstr>解决办法：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后鼻韵母enɡ的发音</dc:title>
  <dc:creator>Li Jindai</dc:creator>
  <cp:lastModifiedBy>apple</cp:lastModifiedBy>
  <cp:revision>5</cp:revision>
  <dcterms:created xsi:type="dcterms:W3CDTF">2019-05-14T14:26:19Z</dcterms:created>
  <dcterms:modified xsi:type="dcterms:W3CDTF">2024-04-01T00:18:07Z</dcterms:modified>
</cp:coreProperties>
</file>