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401" r:id="rId3"/>
    <p:sldId id="392" r:id="rId4"/>
    <p:sldId id="393" r:id="rId5"/>
    <p:sldId id="403" r:id="rId6"/>
    <p:sldId id="394" r:id="rId7"/>
    <p:sldId id="398" r:id="rId8"/>
    <p:sldId id="396" r:id="rId9"/>
    <p:sldId id="406" r:id="rId10"/>
    <p:sldId id="407" r:id="rId11"/>
    <p:sldId id="409" r:id="rId12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4"/>
          <p:cNvSpPr/>
          <p:nvPr/>
        </p:nvSpPr>
        <p:spPr>
          <a:xfrm rot="19980000">
            <a:off x="-692389" y="2800717"/>
            <a:ext cx="10797988" cy="373480"/>
          </a:xfrm>
          <a:custGeom>
            <a:avLst/>
            <a:gdLst/>
            <a:ahLst/>
            <a:cxnLst/>
            <a:rect l="l" t="t" r="r" b="b"/>
            <a:pathLst>
              <a:path w="8098491" h="373480">
                <a:moveTo>
                  <a:pt x="8098491" y="0"/>
                </a:moveTo>
                <a:lnTo>
                  <a:pt x="8098491" y="373480"/>
                </a:lnTo>
                <a:lnTo>
                  <a:pt x="0" y="373480"/>
                </a:lnTo>
                <a:lnTo>
                  <a:pt x="188694" y="0"/>
                </a:lnTo>
                <a:close/>
              </a:path>
            </a:pathLst>
          </a:custGeom>
          <a:solidFill>
            <a:srgbClr val="008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8" r="1173" b="3509"/>
          <a:stretch/>
        </p:blipFill>
        <p:spPr>
          <a:xfrm>
            <a:off x="0" y="491703"/>
            <a:ext cx="12192000" cy="6361944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C785-E333-4965-B245-F08C21E6770E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981C-95B2-45AC-BB24-713ADAB8625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 rot="-1620000">
            <a:off x="1083651" y="2617794"/>
            <a:ext cx="7856119" cy="467211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 rot="-1620000">
            <a:off x="255761" y="1781951"/>
            <a:ext cx="8630128" cy="882561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19050">
              <a:bevelT w="38100" h="38100" prst="coolSlant"/>
            </a:sp3d>
          </a:bodyPr>
          <a:lstStyle>
            <a:lvl1pPr algn="ctr">
              <a:defRPr sz="4400">
                <a:gradFill flip="none" rotWithShape="1">
                  <a:gsLst>
                    <a:gs pos="0">
                      <a:schemeClr val="accent2"/>
                    </a:gs>
                    <a:gs pos="38000">
                      <a:schemeClr val="accent5">
                        <a:lumMod val="75000"/>
                      </a:schemeClr>
                    </a:gs>
                    <a:gs pos="100000">
                      <a:schemeClr val="accent6"/>
                    </a:gs>
                  </a:gsLst>
                  <a:lin ang="0" scaled="1"/>
                  <a:tileRect/>
                </a:gradFill>
                <a:latin typeface="Baskerville Old Face" panose="02020602080505020303" pitchFamily="18" charset="0"/>
              </a:defRPr>
            </a:lvl1pPr>
          </a:lstStyle>
          <a:p>
            <a:r>
              <a:rPr lang="zh-CN" altLang="en-US" dirty="0"/>
              <a:t>单击此处添加您的标题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2552544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4967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C785-E333-4965-B245-F08C21E6770E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981C-95B2-45AC-BB24-713ADAB862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144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C785-E333-4965-B245-F08C21E6770E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981C-95B2-45AC-BB24-713ADAB862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2624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KSO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zh-CN" altLang="en-US" dirty="0"/>
              <a:t>单击此处添加目录页标题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C785-E333-4965-B245-F08C21E6770E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981C-95B2-45AC-BB24-713ADAB8625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目录条目"/>
          <p:cNvSpPr>
            <a:spLocks noGrp="1"/>
          </p:cNvSpPr>
          <p:nvPr>
            <p:ph type="body" sz="quarter" idx="13" hasCustomPrompt="1"/>
          </p:nvPr>
        </p:nvSpPr>
        <p:spPr>
          <a:xfrm>
            <a:off x="452846" y="1320031"/>
            <a:ext cx="10130245" cy="4340542"/>
          </a:xfrm>
          <a:effectLst/>
        </p:spPr>
        <p:txBody>
          <a:bodyPr>
            <a:normAutofit/>
          </a:bodyPr>
          <a:lstStyle>
            <a:lvl1pPr marL="514350" indent="-514350">
              <a:buClr>
                <a:schemeClr val="accent1">
                  <a:lumMod val="75000"/>
                </a:schemeClr>
              </a:buClr>
              <a:buSzPct val="100000"/>
              <a:buFont typeface="+mj-lt"/>
              <a:buAutoNum type="arabicPeriod"/>
              <a:defRPr sz="2800" b="0" cap="none" spc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单击此处添加目录条目</a:t>
            </a:r>
          </a:p>
        </p:txBody>
      </p:sp>
    </p:spTree>
    <p:extLst>
      <p:ext uri="{BB962C8B-B14F-4D97-AF65-F5344CB8AC3E}">
        <p14:creationId xmlns:p14="http://schemas.microsoft.com/office/powerpoint/2010/main" val="2459373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/>
              </a:buClr>
              <a:defRPr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C785-E333-4965-B245-F08C21E6770E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981C-95B2-45AC-BB24-713ADAB862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293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t="289" b="1425"/>
          <a:stretch/>
        </p:blipFill>
        <p:spPr>
          <a:xfrm>
            <a:off x="1" y="0"/>
            <a:ext cx="12189980" cy="6858000"/>
          </a:xfrm>
          <a:prstGeom prst="rect">
            <a:avLst/>
          </a:prstGeom>
        </p:spPr>
      </p:pic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255523"/>
            <a:ext cx="7994651" cy="828670"/>
          </a:xfr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threePt" dir="t"/>
            </a:scene3d>
            <a:sp3d extrusionH="19050">
              <a:bevelT w="38100" h="38100" prst="coolSlant"/>
            </a:sp3d>
          </a:bodyPr>
          <a:lstStyle>
            <a:lvl1pPr algn="ctr">
              <a:defRPr lang="en-US" sz="4400" dirty="0">
                <a:gradFill flip="none" rotWithShape="1">
                  <a:gsLst>
                    <a:gs pos="0">
                      <a:schemeClr val="accent2"/>
                    </a:gs>
                    <a:gs pos="38000">
                      <a:schemeClr val="accent5">
                        <a:lumMod val="75000"/>
                      </a:schemeClr>
                    </a:gs>
                    <a:gs pos="100000">
                      <a:schemeClr val="accent6"/>
                    </a:gs>
                  </a:gsLst>
                  <a:lin ang="0" scaled="1"/>
                  <a:tileRect/>
                </a:gradFill>
                <a:latin typeface="Baskerville Old Face" panose="02020602080505020303" pitchFamily="18" charset="0"/>
              </a:defRPr>
            </a:lvl1pPr>
          </a:lstStyle>
          <a:p>
            <a:pPr lvl="0" algn="ctr"/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C785-E333-4965-B245-F08C21E6770E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981C-95B2-45AC-BB24-713ADAB8625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2098675" y="3076348"/>
            <a:ext cx="7994651" cy="368654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288598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C785-E333-4965-B245-F08C21E6770E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981C-95B2-45AC-BB24-713ADAB862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124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C785-E333-4965-B245-F08C21E6770E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981C-95B2-45AC-BB24-713ADAB862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806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C785-E333-4965-B245-F08C21E6770E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981C-95B2-45AC-BB24-713ADAB862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888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C785-E333-4965-B245-F08C21E6770E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981C-95B2-45AC-BB24-713ADAB862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493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C785-E333-4965-B245-F08C21E6770E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981C-95B2-45AC-BB24-713ADAB862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08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C785-E333-4965-B245-F08C21E6770E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981C-95B2-45AC-BB24-713ADAB862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02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t="289" b="1425"/>
          <a:stretch/>
        </p:blipFill>
        <p:spPr>
          <a:xfrm>
            <a:off x="1" y="0"/>
            <a:ext cx="1218998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1222012"/>
            <a:ext cx="12192000" cy="563880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52846" y="14505"/>
            <a:ext cx="11160604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threePt" dir="t"/>
            </a:scene3d>
            <a:sp3d extrusionH="19050">
              <a:bevelT w="38100" h="38100" prst="coolSlant"/>
            </a:sp3d>
          </a:bodyPr>
          <a:lstStyle/>
          <a:p>
            <a:pPr lvl="0"/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52845" y="1010195"/>
            <a:ext cx="11149315" cy="5053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4C785-E333-4965-B245-F08C21E6770E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D981C-95B2-45AC-BB24-713ADAB8625B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0" y="714099"/>
            <a:ext cx="12192000" cy="0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9250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altLang="en-US" sz="3000" b="1" i="0" kern="1200" baseline="0" dirty="0">
          <a:gradFill flip="none" rotWithShape="1">
            <a:gsLst>
              <a:gs pos="0">
                <a:schemeClr val="accent2"/>
              </a:gs>
              <a:gs pos="38000">
                <a:schemeClr val="accent5">
                  <a:lumMod val="75000"/>
                </a:schemeClr>
              </a:gs>
              <a:gs pos="100000">
                <a:schemeClr val="accent6"/>
              </a:gs>
            </a:gsLst>
            <a:lin ang="0" scaled="1"/>
            <a:tileRect/>
          </a:gradFill>
          <a:latin typeface="Baskerville Old Face" panose="02020602080505020303" pitchFamily="18" charset="0"/>
          <a:ea typeface="微软雅黑" panose="020B0503020204020204" pitchFamily="34" charset="-122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/>
        </a:buClr>
        <a:buSzPct val="90000"/>
        <a:buFontTx/>
        <a:buBlip>
          <a:blip r:embed="rId15"/>
        </a:buBlip>
        <a:defRPr sz="2000" kern="1200" baseline="0">
          <a:solidFill>
            <a:schemeClr val="accent2">
              <a:lumMod val="7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88" indent="-357188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A9321-C1EA-4C40-99E5-78AB5F61B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9980000">
            <a:off x="-33675" y="1908319"/>
            <a:ext cx="8630128" cy="929973"/>
          </a:xfrm>
        </p:spPr>
        <p:txBody>
          <a:bodyPr>
            <a:normAutofit/>
          </a:bodyPr>
          <a:lstStyle/>
          <a:p>
            <a:r>
              <a:rPr lang="zh-CN" altLang="en-US" sz="5400" dirty="0"/>
              <a:t>一般声母 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zh-CN" altLang="en-US" sz="54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k</a:t>
            </a:r>
            <a:r>
              <a:rPr lang="zh-CN" altLang="en-US" sz="54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5400" dirty="0"/>
              <a:t>h </a:t>
            </a:r>
            <a:r>
              <a:rPr lang="zh-CN" altLang="en-US" sz="5400" dirty="0"/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288322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9B5AB5-2F88-4F0C-B443-2096D4499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185902"/>
            <a:ext cx="10502536" cy="6793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057683" y="4954248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弧度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277444" y="4920057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航空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573849" y="4954248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会话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6880522" y="4954248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救护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8703625" y="336039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翻腾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6799604" y="3360396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舅父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057686" y="3360396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幅度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315768" y="336039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防空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573850" y="337749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废话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8703625" y="4954248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欢腾</a:t>
            </a:r>
          </a:p>
        </p:txBody>
      </p:sp>
      <p:sp>
        <p:nvSpPr>
          <p:cNvPr id="17" name="内容占位符 2">
            <a:extLst>
              <a:ext uri="{FF2B5EF4-FFF2-40B4-BE49-F238E27FC236}">
                <a16:creationId xmlns:a16="http://schemas.microsoft.com/office/drawing/2014/main" id="{A9E0B665-B050-4DB9-9877-B0B1D7372B32}"/>
              </a:ext>
            </a:extLst>
          </p:cNvPr>
          <p:cNvSpPr txBox="1">
            <a:spLocks/>
          </p:cNvSpPr>
          <p:nvPr/>
        </p:nvSpPr>
        <p:spPr>
          <a:xfrm>
            <a:off x="1663883" y="2828206"/>
            <a:ext cx="597905" cy="679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8E9C424A-A7FF-4B56-A086-2987C6647074}"/>
              </a:ext>
            </a:extLst>
          </p:cNvPr>
          <p:cNvSpPr txBox="1">
            <a:spLocks/>
          </p:cNvSpPr>
          <p:nvPr/>
        </p:nvSpPr>
        <p:spPr>
          <a:xfrm>
            <a:off x="3360784" y="2828206"/>
            <a:ext cx="597905" cy="679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287BBF86-A36B-4EDC-93D9-1C8BF09E2169}"/>
              </a:ext>
            </a:extLst>
          </p:cNvPr>
          <p:cNvSpPr txBox="1">
            <a:spLocks/>
          </p:cNvSpPr>
          <p:nvPr/>
        </p:nvSpPr>
        <p:spPr>
          <a:xfrm>
            <a:off x="5124935" y="2837409"/>
            <a:ext cx="597905" cy="679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1" name="内容占位符 2">
            <a:extLst>
              <a:ext uri="{FF2B5EF4-FFF2-40B4-BE49-F238E27FC236}">
                <a16:creationId xmlns:a16="http://schemas.microsoft.com/office/drawing/2014/main" id="{2370F465-948A-4D01-A9E4-31411432DD7C}"/>
              </a:ext>
            </a:extLst>
          </p:cNvPr>
          <p:cNvSpPr txBox="1">
            <a:spLocks/>
          </p:cNvSpPr>
          <p:nvPr/>
        </p:nvSpPr>
        <p:spPr>
          <a:xfrm>
            <a:off x="7450519" y="2777323"/>
            <a:ext cx="597905" cy="679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2" name="内容占位符 2">
            <a:extLst>
              <a:ext uri="{FF2B5EF4-FFF2-40B4-BE49-F238E27FC236}">
                <a16:creationId xmlns:a16="http://schemas.microsoft.com/office/drawing/2014/main" id="{DECCFA1C-1960-442F-87AF-266B9F39315A}"/>
              </a:ext>
            </a:extLst>
          </p:cNvPr>
          <p:cNvSpPr txBox="1">
            <a:spLocks/>
          </p:cNvSpPr>
          <p:nvPr/>
        </p:nvSpPr>
        <p:spPr>
          <a:xfrm>
            <a:off x="8801032" y="2828206"/>
            <a:ext cx="597905" cy="679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3" name="内容占位符 2">
            <a:extLst>
              <a:ext uri="{FF2B5EF4-FFF2-40B4-BE49-F238E27FC236}">
                <a16:creationId xmlns:a16="http://schemas.microsoft.com/office/drawing/2014/main" id="{FF466111-09A4-4ED0-9AFF-1BAADB90E081}"/>
              </a:ext>
            </a:extLst>
          </p:cNvPr>
          <p:cNvSpPr txBox="1">
            <a:spLocks/>
          </p:cNvSpPr>
          <p:nvPr/>
        </p:nvSpPr>
        <p:spPr>
          <a:xfrm>
            <a:off x="1663883" y="4428101"/>
            <a:ext cx="597905" cy="679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4" name="内容占位符 2">
            <a:extLst>
              <a:ext uri="{FF2B5EF4-FFF2-40B4-BE49-F238E27FC236}">
                <a16:creationId xmlns:a16="http://schemas.microsoft.com/office/drawing/2014/main" id="{C1E925A0-0EAF-4F27-ABC4-143F6066FD1E}"/>
              </a:ext>
            </a:extLst>
          </p:cNvPr>
          <p:cNvSpPr txBox="1">
            <a:spLocks/>
          </p:cNvSpPr>
          <p:nvPr/>
        </p:nvSpPr>
        <p:spPr>
          <a:xfrm>
            <a:off x="3363603" y="4428101"/>
            <a:ext cx="597905" cy="679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5" name="内容占位符 2">
            <a:extLst>
              <a:ext uri="{FF2B5EF4-FFF2-40B4-BE49-F238E27FC236}">
                <a16:creationId xmlns:a16="http://schemas.microsoft.com/office/drawing/2014/main" id="{1BD99A7B-C1EE-4BD7-8AE0-7D7018D503E8}"/>
              </a:ext>
            </a:extLst>
          </p:cNvPr>
          <p:cNvSpPr txBox="1">
            <a:spLocks/>
          </p:cNvSpPr>
          <p:nvPr/>
        </p:nvSpPr>
        <p:spPr>
          <a:xfrm>
            <a:off x="5127792" y="4428101"/>
            <a:ext cx="597905" cy="679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6" name="内容占位符 2">
            <a:extLst>
              <a:ext uri="{FF2B5EF4-FFF2-40B4-BE49-F238E27FC236}">
                <a16:creationId xmlns:a16="http://schemas.microsoft.com/office/drawing/2014/main" id="{B140112F-E205-482B-8ED1-5058669B6CA6}"/>
              </a:ext>
            </a:extLst>
          </p:cNvPr>
          <p:cNvSpPr txBox="1">
            <a:spLocks/>
          </p:cNvSpPr>
          <p:nvPr/>
        </p:nvSpPr>
        <p:spPr>
          <a:xfrm>
            <a:off x="7423282" y="4428101"/>
            <a:ext cx="597905" cy="679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7" name="内容占位符 2">
            <a:extLst>
              <a:ext uri="{FF2B5EF4-FFF2-40B4-BE49-F238E27FC236}">
                <a16:creationId xmlns:a16="http://schemas.microsoft.com/office/drawing/2014/main" id="{42137E1E-3C67-49B1-ADB9-1D457D74E179}"/>
              </a:ext>
            </a:extLst>
          </p:cNvPr>
          <p:cNvSpPr txBox="1">
            <a:spLocks/>
          </p:cNvSpPr>
          <p:nvPr/>
        </p:nvSpPr>
        <p:spPr>
          <a:xfrm>
            <a:off x="8801032" y="4428976"/>
            <a:ext cx="597905" cy="679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8" name="内容占位符 2">
            <a:extLst>
              <a:ext uri="{FF2B5EF4-FFF2-40B4-BE49-F238E27FC236}">
                <a16:creationId xmlns:a16="http://schemas.microsoft.com/office/drawing/2014/main" id="{8C4462BF-6D00-4BF9-A0D3-C4878C9EF43A}"/>
              </a:ext>
            </a:extLst>
          </p:cNvPr>
          <p:cNvSpPr txBox="1">
            <a:spLocks/>
          </p:cNvSpPr>
          <p:nvPr/>
        </p:nvSpPr>
        <p:spPr>
          <a:xfrm>
            <a:off x="2162836" y="2828206"/>
            <a:ext cx="597905" cy="679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9" name="内容占位符 2">
            <a:extLst>
              <a:ext uri="{FF2B5EF4-FFF2-40B4-BE49-F238E27FC236}">
                <a16:creationId xmlns:a16="http://schemas.microsoft.com/office/drawing/2014/main" id="{D8F298FA-E2F6-40F7-A76A-D7D6BD06CB00}"/>
              </a:ext>
            </a:extLst>
          </p:cNvPr>
          <p:cNvSpPr txBox="1">
            <a:spLocks/>
          </p:cNvSpPr>
          <p:nvPr/>
        </p:nvSpPr>
        <p:spPr>
          <a:xfrm>
            <a:off x="2169349" y="4428101"/>
            <a:ext cx="597905" cy="679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71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BA1F1B-6DB4-463B-BE1C-330C5AFB2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5378" y="3215834"/>
            <a:ext cx="3172815" cy="69711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4000" b="1" dirty="0"/>
              <a:t>  绕口令练习</a:t>
            </a:r>
            <a:endParaRPr lang="en-US" altLang="zh-CN" sz="4000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FF6E76D4-3011-4D79-BBBA-BC78342F7DCA}"/>
              </a:ext>
            </a:extLst>
          </p:cNvPr>
          <p:cNvSpPr txBox="1">
            <a:spLocks/>
          </p:cNvSpPr>
          <p:nvPr/>
        </p:nvSpPr>
        <p:spPr>
          <a:xfrm>
            <a:off x="5673637" y="1358538"/>
            <a:ext cx="4920343" cy="4684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4000" b="1" dirty="0"/>
              <a:t>一袋黑化肥，</a:t>
            </a:r>
            <a:endParaRPr lang="en-US" altLang="zh-CN" sz="4000" b="1" dirty="0"/>
          </a:p>
          <a:p>
            <a:pPr marL="0" indent="0">
              <a:buFontTx/>
              <a:buNone/>
            </a:pPr>
            <a:r>
              <a:rPr lang="zh-CN" altLang="en-US" sz="4000" b="1" dirty="0"/>
              <a:t>一袋灰化肥。</a:t>
            </a:r>
            <a:endParaRPr lang="en-US" altLang="zh-CN" sz="4000" b="1" dirty="0"/>
          </a:p>
          <a:p>
            <a:pPr marL="0" indent="0">
              <a:buNone/>
            </a:pPr>
            <a:r>
              <a:rPr lang="zh-CN" altLang="en-US" sz="4000" b="1" dirty="0"/>
              <a:t>黑化肥发灰，</a:t>
            </a:r>
            <a:endParaRPr lang="en-US" altLang="zh-CN" sz="4000" b="1" dirty="0"/>
          </a:p>
          <a:p>
            <a:pPr marL="0" indent="0">
              <a:buNone/>
            </a:pPr>
            <a:r>
              <a:rPr lang="zh-CN" altLang="en-US" sz="4000" b="1" dirty="0"/>
              <a:t>灰化肥发黑。</a:t>
            </a:r>
            <a:endParaRPr lang="en-US" altLang="zh-CN" sz="4000" b="1" dirty="0"/>
          </a:p>
          <a:p>
            <a:pPr marL="0" indent="0">
              <a:buNone/>
            </a:pPr>
            <a:r>
              <a:rPr lang="zh-CN" altLang="en-US" sz="4000" b="1" dirty="0"/>
              <a:t>黑化肥发灰会挥发，</a:t>
            </a:r>
            <a:endParaRPr lang="en-US" altLang="zh-CN" sz="4000" b="1" dirty="0"/>
          </a:p>
          <a:p>
            <a:pPr marL="0" indent="0">
              <a:buNone/>
            </a:pPr>
            <a:r>
              <a:rPr lang="zh-CN" altLang="en-US" sz="4000" b="1" dirty="0"/>
              <a:t>灰化肥挥发会发黑。</a:t>
            </a:r>
            <a:endParaRPr lang="en-US" altLang="zh-CN" sz="4000" b="1" dirty="0"/>
          </a:p>
        </p:txBody>
      </p:sp>
    </p:spTree>
    <p:extLst>
      <p:ext uri="{BB962C8B-B14F-4D97-AF65-F5344CB8AC3E}">
        <p14:creationId xmlns:p14="http://schemas.microsoft.com/office/powerpoint/2010/main" val="342236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4A65FE6-1C73-436B-8CD3-437A7295D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8" y="1463041"/>
            <a:ext cx="8371058" cy="44669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b="1" dirty="0"/>
              <a:t>    发音共同点：</a:t>
            </a:r>
            <a:endParaRPr lang="en-US" altLang="zh-CN" sz="4400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r>
              <a:rPr lang="zh-CN" altLang="en-US" sz="4400" b="1" dirty="0"/>
              <a:t>          障碍位置相同</a:t>
            </a:r>
            <a:endParaRPr lang="en-US" altLang="zh-CN" sz="4400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r>
              <a:rPr lang="zh-CN" altLang="en-US" sz="4400" b="1" dirty="0"/>
              <a:t>          舌根与软腭形成障碍</a:t>
            </a:r>
            <a:endParaRPr lang="en-US" altLang="zh-CN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B3FA7596-B670-4DD8-9615-D4822BF9B9F5}"/>
              </a:ext>
            </a:extLst>
          </p:cNvPr>
          <p:cNvSpPr txBox="1">
            <a:spLocks/>
          </p:cNvSpPr>
          <p:nvPr/>
        </p:nvSpPr>
        <p:spPr>
          <a:xfrm rot="686798">
            <a:off x="8009454" y="4603595"/>
            <a:ext cx="3350645" cy="9252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5400" b="1" dirty="0">
                <a:solidFill>
                  <a:srgbClr val="FF0000"/>
                </a:solidFill>
              </a:rPr>
              <a:t>舌根声母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0ACB9625-CC99-4A00-A14F-43223076B321}"/>
              </a:ext>
            </a:extLst>
          </p:cNvPr>
          <p:cNvSpPr/>
          <p:nvPr/>
        </p:nvSpPr>
        <p:spPr>
          <a:xfrm>
            <a:off x="9802368" y="1231392"/>
            <a:ext cx="402336" cy="475488"/>
          </a:xfrm>
          <a:prstGeom prst="ellipse">
            <a:avLst/>
          </a:prstGeom>
          <a:noFill/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3482EEA-F45D-4E36-9362-93D1E87E072C}"/>
              </a:ext>
            </a:extLst>
          </p:cNvPr>
          <p:cNvCxnSpPr>
            <a:cxnSpLocks/>
          </p:cNvCxnSpPr>
          <p:nvPr/>
        </p:nvCxnSpPr>
        <p:spPr>
          <a:xfrm>
            <a:off x="7436484" y="1566153"/>
            <a:ext cx="37482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00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061" y="1149537"/>
            <a:ext cx="5100265" cy="53787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发音要领：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600" b="1" dirty="0"/>
              <a:t>   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）位置：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1600" b="1" dirty="0"/>
          </a:p>
          <a:p>
            <a:pPr marL="0" indent="0">
              <a:buNone/>
            </a:pPr>
            <a:r>
              <a:rPr lang="zh-CN" altLang="en-US" sz="3600" b="1" dirty="0"/>
              <a:t>   （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）方法：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  A.</a:t>
            </a:r>
            <a:r>
              <a:rPr lang="zh-CN" altLang="en-US" sz="3600" b="1" dirty="0"/>
              <a:t>障碍用的方法：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  B.</a:t>
            </a:r>
            <a:r>
              <a:rPr lang="zh-CN" altLang="en-US" sz="3600" b="1" dirty="0"/>
              <a:t>气流用的方法：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A376A34-A3B0-4EEF-A662-5A7208230B30}"/>
              </a:ext>
            </a:extLst>
          </p:cNvPr>
          <p:cNvSpPr txBox="1">
            <a:spLocks/>
          </p:cNvSpPr>
          <p:nvPr/>
        </p:nvSpPr>
        <p:spPr>
          <a:xfrm>
            <a:off x="3593157" y="2413996"/>
            <a:ext cx="3350645" cy="608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舌根与软腭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38875DE-4333-4551-95B2-24BCB81A256A}"/>
              </a:ext>
            </a:extLst>
          </p:cNvPr>
          <p:cNvSpPr txBox="1">
            <a:spLocks/>
          </p:cNvSpPr>
          <p:nvPr/>
        </p:nvSpPr>
        <p:spPr>
          <a:xfrm>
            <a:off x="5448618" y="4538695"/>
            <a:ext cx="2026407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紧闭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006B909-D1BB-4F11-A552-C02A7D2079DE}"/>
              </a:ext>
            </a:extLst>
          </p:cNvPr>
          <p:cNvSpPr txBox="1">
            <a:spLocks/>
          </p:cNvSpPr>
          <p:nvPr/>
        </p:nvSpPr>
        <p:spPr>
          <a:xfrm>
            <a:off x="5448618" y="5404327"/>
            <a:ext cx="2594187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强行冲破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6AE1942-EF45-451D-9E05-EE625D668A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4765" y="442755"/>
            <a:ext cx="3940489" cy="2862636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63DA7E1-4A09-43A9-937E-0248961AD40D}"/>
              </a:ext>
            </a:extLst>
          </p:cNvPr>
          <p:cNvCxnSpPr>
            <a:cxnSpLocks/>
          </p:cNvCxnSpPr>
          <p:nvPr/>
        </p:nvCxnSpPr>
        <p:spPr>
          <a:xfrm>
            <a:off x="2066926" y="2887203"/>
            <a:ext cx="430039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42BE3122-7B00-4D4C-BCE2-BF359E89A6FC}"/>
              </a:ext>
            </a:extLst>
          </p:cNvPr>
          <p:cNvSpPr/>
          <p:nvPr/>
        </p:nvSpPr>
        <p:spPr>
          <a:xfrm>
            <a:off x="8550977" y="1435499"/>
            <a:ext cx="1303442" cy="43857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2C3150C-BF1D-4CA2-AC28-C7BC755133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5094" y="3476141"/>
            <a:ext cx="3920160" cy="2876929"/>
          </a:xfrm>
          <a:prstGeom prst="rect">
            <a:avLst/>
          </a:prstGeom>
        </p:spPr>
      </p:pic>
      <p:sp>
        <p:nvSpPr>
          <p:cNvPr id="10" name="标题 1">
            <a:extLst>
              <a:ext uri="{FF2B5EF4-FFF2-40B4-BE49-F238E27FC236}">
                <a16:creationId xmlns:a16="http://schemas.microsoft.com/office/drawing/2014/main" id="{738E699D-D4B1-4BF4-A20D-82B3B254C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846" y="105827"/>
            <a:ext cx="11160604" cy="681764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1. </a:t>
            </a:r>
            <a:r>
              <a:rPr lang="zh-CN" altLang="en-US" sz="3600" dirty="0"/>
              <a:t>舌根声母 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k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151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9913" y="2029097"/>
            <a:ext cx="7686391" cy="31947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</a:t>
            </a:r>
            <a:r>
              <a:rPr lang="en-US" altLang="zh-CN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en-US" altLang="zh-CN" sz="4800" b="1" dirty="0"/>
              <a:t> </a:t>
            </a:r>
            <a:r>
              <a:rPr lang="zh-CN" altLang="en-US" sz="4800" b="1" dirty="0"/>
              <a:t>与 </a:t>
            </a:r>
            <a:r>
              <a:rPr lang="en-US" altLang="zh-CN" sz="4800" b="1" dirty="0"/>
              <a:t>k </a:t>
            </a:r>
            <a:r>
              <a:rPr lang="zh-CN" altLang="en-US" sz="4800" b="1" dirty="0"/>
              <a:t>的区别：</a:t>
            </a:r>
            <a:endParaRPr lang="en-US" altLang="zh-CN" sz="4800" b="1" dirty="0"/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r>
              <a:rPr lang="zh-CN" altLang="en-US" sz="4800" b="1" dirty="0"/>
              <a:t>        气流强度：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3CC12E65-9455-44DF-BE30-AC03C6D4E35C}"/>
              </a:ext>
            </a:extLst>
          </p:cNvPr>
          <p:cNvSpPr txBox="1">
            <a:spLocks/>
          </p:cNvSpPr>
          <p:nvPr/>
        </p:nvSpPr>
        <p:spPr>
          <a:xfrm>
            <a:off x="6004190" y="3954296"/>
            <a:ext cx="3608175" cy="6817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400" b="1" dirty="0"/>
              <a:t>k  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&gt;</a:t>
            </a:r>
            <a:r>
              <a:rPr lang="zh-CN" altLang="en-US" sz="4400" b="1" dirty="0"/>
              <a:t>  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037613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8" y="1193075"/>
            <a:ext cx="5148024" cy="52686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发音要领：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1000" b="1" dirty="0"/>
          </a:p>
          <a:p>
            <a:pPr marL="0" indent="0">
              <a:buNone/>
            </a:pPr>
            <a:r>
              <a:rPr lang="zh-CN" altLang="en-US" sz="3600" b="1" dirty="0"/>
              <a:t>    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）位置：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2800" b="1" dirty="0"/>
          </a:p>
          <a:p>
            <a:pPr marL="0" indent="0">
              <a:buNone/>
            </a:pPr>
            <a:r>
              <a:rPr lang="zh-CN" altLang="en-US" sz="3600" b="1" dirty="0"/>
              <a:t>    （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）方法：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      A.</a:t>
            </a:r>
            <a:r>
              <a:rPr lang="zh-CN" altLang="en-US" sz="3600" b="1" dirty="0"/>
              <a:t>障碍用的方法：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      B.</a:t>
            </a:r>
            <a:r>
              <a:rPr lang="zh-CN" altLang="en-US" sz="3600" b="1" dirty="0"/>
              <a:t>气流用的方法：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A376A34-A3B0-4EEF-A662-5A7208230B30}"/>
              </a:ext>
            </a:extLst>
          </p:cNvPr>
          <p:cNvSpPr txBox="1">
            <a:spLocks/>
          </p:cNvSpPr>
          <p:nvPr/>
        </p:nvSpPr>
        <p:spPr>
          <a:xfrm>
            <a:off x="3695213" y="2496938"/>
            <a:ext cx="2902004" cy="68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舌根与软腭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38875DE-4333-4551-95B2-24BCB81A256A}"/>
              </a:ext>
            </a:extLst>
          </p:cNvPr>
          <p:cNvSpPr txBox="1">
            <a:spLocks/>
          </p:cNvSpPr>
          <p:nvPr/>
        </p:nvSpPr>
        <p:spPr>
          <a:xfrm>
            <a:off x="6096000" y="4858845"/>
            <a:ext cx="4455624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相互靠近，留有缝隙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006B909-D1BB-4F11-A552-C02A7D2079DE}"/>
              </a:ext>
            </a:extLst>
          </p:cNvPr>
          <p:cNvSpPr txBox="1">
            <a:spLocks/>
          </p:cNvSpPr>
          <p:nvPr/>
        </p:nvSpPr>
        <p:spPr>
          <a:xfrm>
            <a:off x="6129252" y="5715820"/>
            <a:ext cx="3817545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从缝隙中穿过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5821EBD-37DC-4A8C-B0EC-958E8D5A4B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8783" y="456137"/>
            <a:ext cx="4960188" cy="3505818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9C06BCA-BB78-41A7-8281-D4FAD3419244}"/>
              </a:ext>
            </a:extLst>
          </p:cNvPr>
          <p:cNvCxnSpPr>
            <a:cxnSpLocks/>
          </p:cNvCxnSpPr>
          <p:nvPr/>
        </p:nvCxnSpPr>
        <p:spPr>
          <a:xfrm>
            <a:off x="2268626" y="3104979"/>
            <a:ext cx="401973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A5342F5-13E0-4747-8514-C74A027370D2}"/>
              </a:ext>
            </a:extLst>
          </p:cNvPr>
          <p:cNvSpPr/>
          <p:nvPr/>
        </p:nvSpPr>
        <p:spPr>
          <a:xfrm>
            <a:off x="7565869" y="1711105"/>
            <a:ext cx="2039858" cy="49794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5AD7A3DD-9801-4A42-BCBF-69D2E0921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846" y="105827"/>
            <a:ext cx="11160604" cy="681764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2. </a:t>
            </a:r>
            <a:r>
              <a:rPr lang="zh-CN" altLang="en-US" sz="3600" dirty="0"/>
              <a:t>舌根声母 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388751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447868" y="2408894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哥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083993" y="2408894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该</a:t>
            </a:r>
            <a:endParaRPr lang="zh-CN" altLang="en-US" sz="4000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720118" y="2396710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给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7356243" y="2408894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992365" y="2408894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开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2447868" y="41038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考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4083993" y="410381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活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720117" y="410963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湖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7356243" y="410381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喉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992365" y="410381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8F2228EE-B575-4424-8CD3-A03BAA045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846" y="105827"/>
            <a:ext cx="11160604" cy="681764"/>
          </a:xfrm>
        </p:spPr>
        <p:txBody>
          <a:bodyPr>
            <a:normAutofit/>
          </a:bodyPr>
          <a:lstStyle/>
          <a:p>
            <a:r>
              <a:rPr lang="zh-CN" altLang="en-US" sz="3600" dirty="0"/>
              <a:t>舌根声母 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k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发音训练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86352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609377" y="4196315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黑灰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865495" y="4196314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花卉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2198261" y="4196313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开课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7395853" y="4196316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好坏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9182596" y="250695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可靠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7314935" y="2506957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刻苦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609377" y="250695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骨干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903819" y="2508016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高贵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2198261" y="250695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改革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9182596" y="4196316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挥霍</a:t>
            </a: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4C174A96-8488-4E41-8C89-855603B3C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846" y="105827"/>
            <a:ext cx="11160604" cy="681764"/>
          </a:xfrm>
        </p:spPr>
        <p:txBody>
          <a:bodyPr>
            <a:normAutofit/>
          </a:bodyPr>
          <a:lstStyle/>
          <a:p>
            <a:r>
              <a:rPr lang="zh-CN" altLang="en-US" sz="3600" dirty="0"/>
              <a:t>舌根声母 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k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发音训练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0784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9" y="2598686"/>
            <a:ext cx="8913402" cy="1924594"/>
          </a:xfrm>
        </p:spPr>
        <p:txBody>
          <a:bodyPr>
            <a:normAutofit/>
          </a:bodyPr>
          <a:lstStyle/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 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）声母 </a:t>
            </a:r>
            <a:r>
              <a:rPr lang="en-US" altLang="zh-CN" sz="3600" b="1" dirty="0"/>
              <a:t>k</a:t>
            </a:r>
            <a:r>
              <a:rPr lang="zh-CN" altLang="en-US" sz="3600" b="1" dirty="0"/>
              <a:t> 发音时气流强度不够</a:t>
            </a:r>
            <a:endParaRPr lang="en-US" altLang="zh-CN" sz="3600" b="1" dirty="0"/>
          </a:p>
          <a:p>
            <a:pPr marL="0" indent="0">
              <a:lnSpc>
                <a:spcPts val="6000"/>
              </a:lnSpc>
              <a:buNone/>
            </a:pPr>
            <a:r>
              <a:rPr lang="en-US" altLang="zh-CN" sz="3600" b="1" dirty="0"/>
              <a:t>    </a:t>
            </a:r>
            <a:r>
              <a:rPr lang="zh-CN" altLang="en-US" sz="3600" b="1" dirty="0"/>
              <a:t>（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）声母 </a:t>
            </a:r>
            <a:r>
              <a:rPr lang="en-US" altLang="zh-CN" sz="3600" b="1" dirty="0"/>
              <a:t>h </a:t>
            </a:r>
            <a:r>
              <a:rPr lang="zh-CN" altLang="en-US" sz="3600" b="1" dirty="0"/>
              <a:t>与声母 </a:t>
            </a:r>
            <a:r>
              <a:rPr lang="en-US" altLang="zh-CN" sz="3600" b="1" dirty="0"/>
              <a:t>f </a:t>
            </a:r>
            <a:r>
              <a:rPr lang="zh-CN" altLang="en-US" sz="3600" b="1" dirty="0"/>
              <a:t>混读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6205F63-8358-4676-8254-75E5FE2C4C86}"/>
              </a:ext>
            </a:extLst>
          </p:cNvPr>
          <p:cNvSpPr txBox="1">
            <a:spLocks/>
          </p:cNvSpPr>
          <p:nvPr/>
        </p:nvSpPr>
        <p:spPr>
          <a:xfrm>
            <a:off x="3823064" y="1188360"/>
            <a:ext cx="6113848" cy="142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“跨栏”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36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ɡuɑ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栏”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“开瓶”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36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ɡɑi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瓶”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90462614-9A96-4687-9185-7A2E5A5E3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846" y="105827"/>
            <a:ext cx="11160604" cy="681764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3. </a:t>
            </a:r>
            <a:r>
              <a:rPr lang="zh-CN" altLang="en-US" sz="3600" dirty="0"/>
              <a:t>舌根声母 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k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发音常见问题</a:t>
            </a:r>
            <a:endParaRPr lang="zh-CN" altLang="en-US" sz="36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063E198A-5A8D-4C83-B8BF-F074D01313B1}"/>
              </a:ext>
            </a:extLst>
          </p:cNvPr>
          <p:cNvSpPr txBox="1">
            <a:spLocks/>
          </p:cNvSpPr>
          <p:nvPr/>
        </p:nvSpPr>
        <p:spPr>
          <a:xfrm>
            <a:off x="4053539" y="4815018"/>
            <a:ext cx="7677338" cy="142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(h)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凤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(f)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凰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(h)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、粉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(f)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凤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(f)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凰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(h)</a:t>
            </a:r>
          </a:p>
          <a:p>
            <a:pPr marL="0" indent="0"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粉红凤凰、花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(h)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凤凰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882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BA1F1B-6DB4-463B-BE1C-330C5AFB2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9" y="1123406"/>
            <a:ext cx="10878867" cy="48880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  解决办法：</a:t>
            </a:r>
            <a:endParaRPr lang="en-US" altLang="zh-CN" sz="4000" b="1" dirty="0"/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zh-CN" altLang="en-US" sz="4000" b="1" dirty="0"/>
              <a:t>        （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）学会发声母 </a:t>
            </a:r>
            <a:r>
              <a:rPr lang="en-US" altLang="zh-CN" sz="4000" b="1" dirty="0"/>
              <a:t>h </a:t>
            </a:r>
            <a:r>
              <a:rPr lang="zh-CN" altLang="en-US" sz="4000" b="1" dirty="0"/>
              <a:t>和声母 </a:t>
            </a:r>
            <a:r>
              <a:rPr lang="en-US" altLang="zh-CN" sz="4000" b="1" dirty="0"/>
              <a:t>f</a:t>
            </a:r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4000" b="1" dirty="0"/>
              <a:t>        （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）弄清楚哪些字的声母是 </a:t>
            </a:r>
            <a:r>
              <a:rPr lang="en-US" altLang="zh-CN" sz="4000" b="1" dirty="0"/>
              <a:t>f</a:t>
            </a:r>
          </a:p>
          <a:p>
            <a:pPr marL="0" indent="0">
              <a:buNone/>
            </a:pPr>
            <a:r>
              <a:rPr lang="en-US" altLang="zh-CN" sz="4000" b="1" dirty="0"/>
              <a:t>                            </a:t>
            </a:r>
            <a:r>
              <a:rPr lang="zh-CN" altLang="en-US" sz="4000" b="1" dirty="0"/>
              <a:t>哪些字的声母是 </a:t>
            </a:r>
            <a:r>
              <a:rPr lang="en-US" altLang="zh-CN" sz="4000" b="1" dirty="0"/>
              <a:t>h</a:t>
            </a:r>
          </a:p>
        </p:txBody>
      </p:sp>
    </p:spTree>
    <p:extLst>
      <p:ext uri="{BB962C8B-B14F-4D97-AF65-F5344CB8AC3E}">
        <p14:creationId xmlns:p14="http://schemas.microsoft.com/office/powerpoint/2010/main" val="72011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000120140530A58PPBG">
  <a:themeElements>
    <a:clrScheme name="自定义 232">
      <a:dk1>
        <a:srgbClr val="5F5F5F"/>
      </a:dk1>
      <a:lt1>
        <a:srgbClr val="FFFFFF"/>
      </a:lt1>
      <a:dk2>
        <a:srgbClr val="FFFFFF"/>
      </a:dk2>
      <a:lt2>
        <a:srgbClr val="4D4D4D"/>
      </a:lt2>
      <a:accent1>
        <a:srgbClr val="046FB6"/>
      </a:accent1>
      <a:accent2>
        <a:srgbClr val="22B1DE"/>
      </a:accent2>
      <a:accent3>
        <a:srgbClr val="7B93D7"/>
      </a:accent3>
      <a:accent4>
        <a:srgbClr val="5D76BA"/>
      </a:accent4>
      <a:accent5>
        <a:srgbClr val="3DBFD1"/>
      </a:accent5>
      <a:accent6>
        <a:srgbClr val="FFC000"/>
      </a:accent6>
      <a:hlink>
        <a:srgbClr val="00B0F0"/>
      </a:hlink>
      <a:folHlink>
        <a:srgbClr val="AFB2B4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A000120140530A58KPBG</Template>
  <TotalTime>118</TotalTime>
  <Words>344</Words>
  <Application>Microsoft Office PowerPoint</Application>
  <PresentationFormat>宽屏</PresentationFormat>
  <Paragraphs>98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黑体</vt:lpstr>
      <vt:lpstr>楷体</vt:lpstr>
      <vt:lpstr>幼圆</vt:lpstr>
      <vt:lpstr>Arial</vt:lpstr>
      <vt:lpstr>Baskerville Old Face</vt:lpstr>
      <vt:lpstr>Calibri</vt:lpstr>
      <vt:lpstr>A000120140530A58PPBG</vt:lpstr>
      <vt:lpstr>一般声母 ɡ、k、h 的发音</vt:lpstr>
      <vt:lpstr>PowerPoint 演示文稿</vt:lpstr>
      <vt:lpstr>1. 舌根声母 ɡ和k</vt:lpstr>
      <vt:lpstr>PowerPoint 演示文稿</vt:lpstr>
      <vt:lpstr>2. 舌根声母 h</vt:lpstr>
      <vt:lpstr>舌根声母 ɡ、k、h发音训练</vt:lpstr>
      <vt:lpstr>舌根声母 ɡ、k、h发音训练</vt:lpstr>
      <vt:lpstr>3. 舌根声母 ɡ、k、h发音常见问题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一般声母 h 的发音</dc:title>
  <dc:creator>Li Jindai</dc:creator>
  <cp:lastModifiedBy>apple</cp:lastModifiedBy>
  <cp:revision>10</cp:revision>
  <dcterms:created xsi:type="dcterms:W3CDTF">2019-04-24T13:56:56Z</dcterms:created>
  <dcterms:modified xsi:type="dcterms:W3CDTF">2024-03-29T06:40:01Z</dcterms:modified>
</cp:coreProperties>
</file>