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2008061313003130_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243" y="569005"/>
            <a:ext cx="787432" cy="5526995"/>
          </a:xfrm>
          <a:noFill/>
        </p:spPr>
        <p:txBody>
          <a:bodyPr vert="eaVert" anchor="ctr">
            <a:noAutofit/>
          </a:bodyPr>
          <a:lstStyle>
            <a:lvl1pPr algn="l">
              <a:lnSpc>
                <a:spcPct val="110000"/>
              </a:lnSpc>
              <a:defRPr sz="2667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51035" y="2415858"/>
            <a:ext cx="547976" cy="3680143"/>
          </a:xfrm>
        </p:spPr>
        <p:txBody>
          <a:bodyPr vert="eaVert">
            <a:normAutofit/>
          </a:bodyPr>
          <a:lstStyle>
            <a:lvl1pPr marL="0" indent="0" algn="l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45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846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169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496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3703" y="2865122"/>
            <a:ext cx="9544596" cy="1697356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3703" y="4562477"/>
            <a:ext cx="9544596" cy="892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0971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95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55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622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482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537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867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2008061313003130_副本_副本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486" y="4292600"/>
            <a:ext cx="5615516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2008061313003130_副本_副本1_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973" y="0"/>
            <a:ext cx="3077027" cy="431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156" y="1161344"/>
            <a:ext cx="8938275" cy="5333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B312E-4A6C-4F95-8720-2A6CDC06F6C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3C9C0-3D5B-4676-92E2-B98245B86BA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5156" y="264980"/>
            <a:ext cx="8938275" cy="63138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681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57179" indent="-357179" algn="l" defTabSz="914377" rtl="0" eaLnBrk="1" latinLnBrk="0" hangingPunct="1">
        <a:lnSpc>
          <a:spcPct val="110000"/>
        </a:lnSpc>
        <a:spcBef>
          <a:spcPts val="1800"/>
        </a:spcBef>
        <a:buClr>
          <a:schemeClr val="accent1"/>
        </a:buClr>
        <a:buSzPct val="60000"/>
        <a:buFont typeface="Wingdings" panose="05000000000000000000" pitchFamily="2" charset="2"/>
        <a:buChar char="u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357179" indent="-357179" algn="l" defTabSz="914377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267EBB-3CD2-4B1F-94DA-A62B86766A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1848" y="665502"/>
            <a:ext cx="1280918" cy="5526995"/>
          </a:xfrm>
        </p:spPr>
        <p:txBody>
          <a:bodyPr/>
          <a:lstStyle/>
          <a:p>
            <a:r>
              <a:rPr lang="zh-CN" altLang="en-US" sz="4400" dirty="0"/>
              <a:t>语气词“啊”的音变</a:t>
            </a:r>
          </a:p>
        </p:txBody>
      </p:sp>
    </p:spTree>
    <p:extLst>
      <p:ext uri="{BB962C8B-B14F-4D97-AF65-F5344CB8AC3E}">
        <p14:creationId xmlns:p14="http://schemas.microsoft.com/office/powerpoint/2010/main" val="4087687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4BE123-3B24-48EB-8926-9A71440AC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“啊”的用法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CAC0DC-FC1B-4D5F-82EC-1E1F8764F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56" y="1881051"/>
            <a:ext cx="8938275" cy="4613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/>
              <a:t>    1.</a:t>
            </a:r>
            <a:r>
              <a:rPr lang="zh-CN" altLang="en-US" sz="3600" b="1" dirty="0"/>
              <a:t>叹词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放在句子的开头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2.</a:t>
            </a:r>
            <a:r>
              <a:rPr lang="zh-CN" altLang="en-US" sz="3600" b="1" dirty="0"/>
              <a:t>语气词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放在句子的末尾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例如：      啊！祖国多美丽啊！</a:t>
            </a:r>
            <a:endParaRPr lang="en-US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3813352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75DDE6-86E3-41B0-8320-963F6D768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变化规律：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98BD84-B211-41DE-B2C9-3677C9EE6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56" y="1532709"/>
            <a:ext cx="8938275" cy="4961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        1.</a:t>
            </a:r>
            <a:r>
              <a:rPr lang="zh-CN" altLang="en-US" sz="2800" b="1" dirty="0"/>
              <a:t> “啊”前面音节末尾的音素是</a:t>
            </a:r>
            <a:r>
              <a:rPr lang="en-US" altLang="zh-CN" sz="2800" b="1" dirty="0"/>
              <a:t>ɑ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o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e</a:t>
            </a:r>
            <a:r>
              <a:rPr lang="zh-CN" altLang="en-US" sz="2800" b="1" dirty="0"/>
              <a:t>、</a:t>
            </a:r>
            <a:r>
              <a:rPr lang="en-US" altLang="zh-CN" sz="2800" b="1" dirty="0" err="1"/>
              <a:t>i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ü</a:t>
            </a: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2800" b="1" dirty="0"/>
              <a:t>        如果“啊”前面音节末尾的音素是</a:t>
            </a:r>
            <a:r>
              <a:rPr lang="en-US" altLang="zh-CN" sz="2800" b="1" dirty="0"/>
              <a:t>ɑ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o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e</a:t>
            </a:r>
            <a:r>
              <a:rPr lang="zh-CN" altLang="en-US" sz="2800" b="1" dirty="0"/>
              <a:t>、</a:t>
            </a:r>
            <a:r>
              <a:rPr lang="en-US" altLang="zh-CN" sz="2800" b="1" dirty="0" err="1"/>
              <a:t>i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ü</a:t>
            </a:r>
            <a:r>
              <a:rPr lang="zh-CN" altLang="en-US" sz="2800" b="1" dirty="0"/>
              <a:t>时，“啊”读作“</a:t>
            </a:r>
            <a:r>
              <a:rPr lang="en-US" altLang="zh-CN" sz="2800" b="1" dirty="0" err="1"/>
              <a:t>yɑ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，汉字写为“呀”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    </a:t>
            </a:r>
            <a:r>
              <a:rPr lang="zh-CN" altLang="en-US" sz="2800" b="1" dirty="0"/>
              <a:t>例如：</a:t>
            </a:r>
          </a:p>
          <a:p>
            <a:pPr marL="0" indent="0">
              <a:buNone/>
            </a:pPr>
            <a:r>
              <a:rPr lang="zh-CN" altLang="en-US" sz="2800" b="1" dirty="0"/>
              <a:t>                         奇啊</a:t>
            </a:r>
          </a:p>
        </p:txBody>
      </p:sp>
    </p:spTree>
    <p:extLst>
      <p:ext uri="{BB962C8B-B14F-4D97-AF65-F5344CB8AC3E}">
        <p14:creationId xmlns:p14="http://schemas.microsoft.com/office/powerpoint/2010/main" val="72921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AEFF39-6ECD-4A0A-87BE-B6BA27502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56" y="992778"/>
            <a:ext cx="8938275" cy="55018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2. </a:t>
            </a:r>
            <a:r>
              <a:rPr lang="zh-CN" altLang="en-US" sz="3200" b="1" dirty="0"/>
              <a:t>“啊”前面音节末尾的音素是</a:t>
            </a:r>
            <a:r>
              <a:rPr lang="en-US" altLang="zh-CN" sz="3200" b="1" dirty="0"/>
              <a:t>u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iɑo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ɑo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如果“啊”前面音节末尾的音素是</a:t>
            </a:r>
            <a:r>
              <a:rPr lang="en-US" altLang="zh-CN" sz="3200" b="1" dirty="0"/>
              <a:t>u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iɑo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ɑo</a:t>
            </a:r>
            <a:r>
              <a:rPr lang="zh-CN" altLang="en-US" sz="3200" b="1" dirty="0"/>
              <a:t>时，“啊”读作“</a:t>
            </a:r>
            <a:r>
              <a:rPr lang="en-US" altLang="zh-CN" sz="3200" b="1" dirty="0" err="1"/>
              <a:t>wɑ</a:t>
            </a:r>
            <a:r>
              <a:rPr lang="en-US" altLang="zh-CN" sz="3200" b="1" dirty="0"/>
              <a:t>”</a:t>
            </a:r>
            <a:r>
              <a:rPr lang="zh-CN" altLang="en-US" sz="3200" b="1" dirty="0"/>
              <a:t>，汉字写为“哇”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例如：</a:t>
            </a:r>
          </a:p>
          <a:p>
            <a:pPr marL="0" indent="0">
              <a:buNone/>
            </a:pPr>
            <a:r>
              <a:rPr lang="zh-CN" altLang="en-US" sz="3200" b="1" dirty="0"/>
              <a:t>                  秀啊、跑啊、跳啊</a:t>
            </a:r>
          </a:p>
        </p:txBody>
      </p:sp>
    </p:spTree>
    <p:extLst>
      <p:ext uri="{BB962C8B-B14F-4D97-AF65-F5344CB8AC3E}">
        <p14:creationId xmlns:p14="http://schemas.microsoft.com/office/powerpoint/2010/main" val="3892032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EAB2EA-1405-4931-A1D3-A8034D291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56" y="931818"/>
            <a:ext cx="9139073" cy="55627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/>
              <a:t>      3.</a:t>
            </a:r>
            <a:r>
              <a:rPr lang="zh-CN" altLang="en-US" sz="3600" b="1" dirty="0"/>
              <a:t> “啊”前面音节末尾的音素是</a:t>
            </a:r>
            <a:r>
              <a:rPr lang="en-US" altLang="zh-CN" sz="3600" b="1" dirty="0"/>
              <a:t>-n</a:t>
            </a: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     如果“啊”前面音节末尾的音素是前鼻音韵尾</a:t>
            </a:r>
            <a:r>
              <a:rPr lang="en-US" altLang="zh-CN" sz="3600" b="1" dirty="0"/>
              <a:t>-n</a:t>
            </a:r>
            <a:r>
              <a:rPr lang="zh-CN" altLang="en-US" sz="3600" b="1" dirty="0"/>
              <a:t>时，“啊”读作“</a:t>
            </a:r>
            <a:r>
              <a:rPr lang="en-US" altLang="zh-CN" sz="3600" b="1" dirty="0" err="1"/>
              <a:t>nɑ</a:t>
            </a:r>
            <a:r>
              <a:rPr lang="en-US" altLang="zh-CN" sz="3600" b="1" dirty="0"/>
              <a:t>”</a:t>
            </a:r>
            <a:r>
              <a:rPr lang="zh-CN" altLang="en-US" sz="3600" b="1" dirty="0"/>
              <a:t>，汉字写为“哪”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600" b="1" dirty="0"/>
              <a:t>        </a:t>
            </a:r>
            <a:r>
              <a:rPr lang="zh-CN" altLang="en-US" sz="3600" b="1" dirty="0"/>
              <a:t>例如：</a:t>
            </a:r>
          </a:p>
          <a:p>
            <a:pPr marL="0" indent="0">
              <a:buNone/>
            </a:pPr>
            <a:r>
              <a:rPr lang="zh-CN" altLang="en-US" sz="3600" b="1" dirty="0"/>
              <a:t>                        险啊</a:t>
            </a:r>
          </a:p>
        </p:txBody>
      </p:sp>
    </p:spTree>
    <p:extLst>
      <p:ext uri="{BB962C8B-B14F-4D97-AF65-F5344CB8AC3E}">
        <p14:creationId xmlns:p14="http://schemas.microsoft.com/office/powerpoint/2010/main" val="3729338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A7A906-3CA6-46B2-B781-3E1115E90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4.</a:t>
            </a:r>
            <a:r>
              <a:rPr lang="zh-CN" altLang="en-US" sz="3200" b="1" dirty="0"/>
              <a:t> “啊”前面音节末尾的音素是</a:t>
            </a:r>
            <a:r>
              <a:rPr lang="en-US" altLang="zh-CN" sz="3200" b="1" dirty="0"/>
              <a:t>-ng</a:t>
            </a: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如果“啊”前面音节末尾的音素是后鼻音韵尾</a:t>
            </a:r>
            <a:r>
              <a:rPr lang="en-US" altLang="zh-CN" sz="3200" b="1" dirty="0"/>
              <a:t>-ng</a:t>
            </a:r>
            <a:r>
              <a:rPr lang="zh-CN" altLang="en-US" sz="3200" b="1" dirty="0"/>
              <a:t>时，“啊”读作“</a:t>
            </a:r>
            <a:r>
              <a:rPr lang="en-US" altLang="zh-CN" sz="3200" b="1" dirty="0" err="1"/>
              <a:t>ngɑ</a:t>
            </a:r>
            <a:r>
              <a:rPr lang="en-US" altLang="zh-CN" sz="3200" b="1" dirty="0"/>
              <a:t>”</a:t>
            </a:r>
            <a:r>
              <a:rPr lang="zh-CN" altLang="en-US" sz="3200" b="1" dirty="0"/>
              <a:t>，汉字仍写为“啊”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例如：</a:t>
            </a:r>
          </a:p>
          <a:p>
            <a:pPr marL="0" indent="0">
              <a:buNone/>
            </a:pPr>
            <a:r>
              <a:rPr lang="zh-CN" altLang="en-US" sz="3200" b="1" dirty="0"/>
              <a:t>                     静啊、清啊</a:t>
            </a:r>
          </a:p>
        </p:txBody>
      </p:sp>
    </p:spTree>
    <p:extLst>
      <p:ext uri="{BB962C8B-B14F-4D97-AF65-F5344CB8AC3E}">
        <p14:creationId xmlns:p14="http://schemas.microsoft.com/office/powerpoint/2010/main" val="1789921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507CB2-3214-4872-82AA-AB0A1A562F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56" y="1219200"/>
            <a:ext cx="8938275" cy="52754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5.</a:t>
            </a:r>
            <a:r>
              <a:rPr lang="zh-CN" altLang="en-US" sz="3200" b="1" dirty="0"/>
              <a:t> “啊”前面音节是特殊音节</a:t>
            </a:r>
            <a:r>
              <a:rPr lang="en-US" altLang="zh-CN" sz="3200" b="1" dirty="0" err="1"/>
              <a:t>zi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ci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si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如果“啊”前面音节是特殊音节</a:t>
            </a:r>
            <a:r>
              <a:rPr lang="en-US" altLang="zh-CN" sz="3200" b="1" dirty="0" err="1"/>
              <a:t>zi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ci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si</a:t>
            </a:r>
            <a:r>
              <a:rPr lang="zh-CN" altLang="en-US" sz="3200" b="1" dirty="0"/>
              <a:t>时，“啊”读作“</a:t>
            </a:r>
            <a:r>
              <a:rPr lang="en-US" altLang="zh-CN" sz="3200" b="1" dirty="0" err="1"/>
              <a:t>zɑ</a:t>
            </a:r>
            <a:r>
              <a:rPr lang="en-US" altLang="zh-CN" sz="3200" b="1" dirty="0"/>
              <a:t>”</a:t>
            </a:r>
            <a:r>
              <a:rPr lang="zh-CN" altLang="en-US" sz="3200" b="1" dirty="0"/>
              <a:t>，汉字仍写为“啊”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</a:t>
            </a:r>
            <a:r>
              <a:rPr lang="zh-CN" altLang="en-US" sz="3200" b="1" dirty="0"/>
              <a:t>例如：</a:t>
            </a:r>
          </a:p>
          <a:p>
            <a:pPr marL="0" indent="0">
              <a:buNone/>
            </a:pPr>
            <a:r>
              <a:rPr lang="zh-CN" altLang="en-US" sz="3200" b="1" dirty="0"/>
              <a:t>                     宋词啊</a:t>
            </a:r>
          </a:p>
        </p:txBody>
      </p:sp>
    </p:spTree>
    <p:extLst>
      <p:ext uri="{BB962C8B-B14F-4D97-AF65-F5344CB8AC3E}">
        <p14:creationId xmlns:p14="http://schemas.microsoft.com/office/powerpoint/2010/main" val="1149161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016168-E6C5-4461-846D-91D87C8DE5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56" y="1158240"/>
            <a:ext cx="8938275" cy="53363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        6.</a:t>
            </a:r>
            <a:r>
              <a:rPr lang="zh-CN" altLang="en-US" sz="2800" b="1" dirty="0"/>
              <a:t> “啊”前面音节是特殊音节</a:t>
            </a:r>
            <a:r>
              <a:rPr lang="en-US" altLang="zh-CN" sz="2800" b="1" dirty="0" err="1"/>
              <a:t>zhi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chi</a:t>
            </a:r>
            <a:r>
              <a:rPr lang="zh-CN" altLang="en-US" sz="2800" b="1" dirty="0"/>
              <a:t>、</a:t>
            </a:r>
            <a:r>
              <a:rPr lang="en-US" altLang="zh-CN" sz="2800" b="1" dirty="0" err="1"/>
              <a:t>shi</a:t>
            </a:r>
            <a:r>
              <a:rPr lang="zh-CN" altLang="en-US" sz="2800" b="1" dirty="0"/>
              <a:t>、</a:t>
            </a:r>
            <a:r>
              <a:rPr lang="en-US" altLang="zh-CN" sz="2800" b="1" dirty="0" err="1"/>
              <a:t>ri</a:t>
            </a:r>
            <a:r>
              <a:rPr lang="zh-CN" altLang="en-US" sz="2800" b="1" dirty="0"/>
              <a:t>或者是卷舌音</a:t>
            </a:r>
            <a:r>
              <a:rPr lang="en-US" altLang="zh-CN" sz="2800" b="1" dirty="0" err="1"/>
              <a:t>er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2800" b="1" dirty="0"/>
              <a:t>        如果“啊”前面音节是特殊音节</a:t>
            </a:r>
            <a:r>
              <a:rPr lang="en-US" altLang="zh-CN" sz="2800" b="1" dirty="0" err="1"/>
              <a:t>zhi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chi</a:t>
            </a:r>
            <a:r>
              <a:rPr lang="zh-CN" altLang="en-US" sz="2800" b="1" dirty="0"/>
              <a:t>、</a:t>
            </a:r>
            <a:r>
              <a:rPr lang="en-US" altLang="zh-CN" sz="2800" b="1" dirty="0" err="1"/>
              <a:t>shi</a:t>
            </a:r>
            <a:r>
              <a:rPr lang="zh-CN" altLang="en-US" sz="2800" b="1" dirty="0"/>
              <a:t>、</a:t>
            </a:r>
            <a:r>
              <a:rPr lang="en-US" altLang="zh-CN" sz="2800" b="1" dirty="0" err="1"/>
              <a:t>ri</a:t>
            </a:r>
            <a:r>
              <a:rPr lang="zh-CN" altLang="en-US" sz="2800" b="1" dirty="0"/>
              <a:t>或者是卷舌音</a:t>
            </a:r>
            <a:r>
              <a:rPr lang="en-US" altLang="zh-CN" sz="2800" b="1" dirty="0" err="1"/>
              <a:t>er</a:t>
            </a:r>
            <a:r>
              <a:rPr lang="zh-CN" altLang="en-US" sz="2800" b="1" dirty="0"/>
              <a:t>时，“啊”读作“</a:t>
            </a:r>
            <a:r>
              <a:rPr lang="en-US" altLang="zh-CN" sz="2800" b="1" dirty="0" err="1"/>
              <a:t>rɑ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，汉字仍写为“啊”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  </a:t>
            </a:r>
            <a:r>
              <a:rPr lang="zh-CN" altLang="en-US" sz="2800" b="1" dirty="0"/>
              <a:t>例如：</a:t>
            </a:r>
          </a:p>
          <a:p>
            <a:pPr marL="0" indent="0">
              <a:buNone/>
            </a:pPr>
            <a:r>
              <a:rPr lang="zh-CN" altLang="en-US" sz="2800" b="1" dirty="0"/>
              <a:t>                           唐诗啊、玩儿啊</a:t>
            </a:r>
          </a:p>
        </p:txBody>
      </p:sp>
    </p:spTree>
    <p:extLst>
      <p:ext uri="{BB962C8B-B14F-4D97-AF65-F5344CB8AC3E}">
        <p14:creationId xmlns:p14="http://schemas.microsoft.com/office/powerpoint/2010/main" val="4052241865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1119A17PPBG">
  <a:themeElements>
    <a:clrScheme name="自定义 43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76AA30"/>
      </a:accent1>
      <a:accent2>
        <a:srgbClr val="BED15D"/>
      </a:accent2>
      <a:accent3>
        <a:srgbClr val="38A68C"/>
      </a:accent3>
      <a:accent4>
        <a:srgbClr val="C5BE27"/>
      </a:accent4>
      <a:accent5>
        <a:srgbClr val="FFC000"/>
      </a:accent5>
      <a:accent6>
        <a:srgbClr val="0070C0"/>
      </a:accent6>
      <a:hlink>
        <a:srgbClr val="3AA5BA"/>
      </a:hlink>
      <a:folHlink>
        <a:srgbClr val="7F7F7F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A000120141119A17KPBG</Template>
  <TotalTime>10</TotalTime>
  <Words>341</Words>
  <Application>Microsoft Office PowerPoint</Application>
  <PresentationFormat>宽屏</PresentationFormat>
  <Paragraphs>43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</vt:lpstr>
      <vt:lpstr>Calibri</vt:lpstr>
      <vt:lpstr>Tempus Sans ITC</vt:lpstr>
      <vt:lpstr>Wingdings</vt:lpstr>
      <vt:lpstr>A000120141119A17PPBG</vt:lpstr>
      <vt:lpstr>语气词“啊”的音变</vt:lpstr>
      <vt:lpstr>“啊”的用法</vt:lpstr>
      <vt:lpstr>变化规律：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语气词“啊”的音变</dc:title>
  <dc:creator>Li Jindai</dc:creator>
  <cp:lastModifiedBy>apple</cp:lastModifiedBy>
  <cp:revision>3</cp:revision>
  <dcterms:created xsi:type="dcterms:W3CDTF">2019-06-02T04:19:40Z</dcterms:created>
  <dcterms:modified xsi:type="dcterms:W3CDTF">2024-04-01T00:19:17Z</dcterms:modified>
</cp:coreProperties>
</file>