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74" r:id="rId3"/>
    <p:sldId id="380" r:id="rId4"/>
    <p:sldId id="381" r:id="rId5"/>
    <p:sldId id="375" r:id="rId6"/>
    <p:sldId id="376" r:id="rId7"/>
    <p:sldId id="377" r:id="rId8"/>
    <p:sldId id="379" r:id="rId9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" b="1678"/>
          <a:stretch/>
        </p:blipFill>
        <p:spPr>
          <a:xfrm>
            <a:off x="3032" y="-2449"/>
            <a:ext cx="12188969" cy="6860449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516846" y="3447787"/>
            <a:ext cx="730358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accent5">
                    <a:lumMod val="75000"/>
                  </a:schemeClr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516846" y="1898472"/>
            <a:ext cx="7303589" cy="150748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gradFill flip="none" rotWithShape="1">
                  <a:gsLst>
                    <a:gs pos="0">
                      <a:schemeClr val="accent3"/>
                    </a:gs>
                    <a:gs pos="29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  <a:tileRect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568285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227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32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64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8828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544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15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086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717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390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029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" t="545" r="277" b="1169"/>
          <a:stretch/>
        </p:blipFill>
        <p:spPr>
          <a:xfrm>
            <a:off x="-31666" y="0"/>
            <a:ext cx="12223666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31667" y="426720"/>
            <a:ext cx="12223667" cy="643128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B7547-03D7-4A04-B50D-22ADC6F42D6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B77FB-46BC-4AD9-B5E0-54F295C436C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20724" y="201967"/>
            <a:ext cx="10795001" cy="7385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20724" y="1210492"/>
            <a:ext cx="10795001" cy="4885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347068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gradFill>
            <a:gsLst>
              <a:gs pos="0">
                <a:schemeClr val="accent3"/>
              </a:gs>
              <a:gs pos="29000">
                <a:schemeClr val="accent1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</a:gra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450"/>
        </a:spcBef>
        <a:spcAft>
          <a:spcPts val="0"/>
        </a:spcAft>
        <a:buClr>
          <a:schemeClr val="accent2"/>
        </a:buClr>
        <a:buSzPct val="60000"/>
        <a:buFont typeface="Wingdings 2" panose="05020102010507070707" pitchFamily="18" charset="2"/>
        <a:buChar char="ï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267891" indent="-267891" algn="just" defTabSz="685800" rtl="0" eaLnBrk="1" latinLnBrk="0" hangingPunct="1">
        <a:lnSpc>
          <a:spcPct val="12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4F215B-B837-480F-A8BB-079CB5FFD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/>
              <a:t>复韵母 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sz="4800" dirty="0" err="1"/>
              <a:t>o</a:t>
            </a:r>
            <a:r>
              <a:rPr lang="zh-CN" altLang="en-US" sz="4800" dirty="0"/>
              <a:t>、</a:t>
            </a:r>
            <a:r>
              <a:rPr lang="en-US" altLang="zh-CN" sz="4800" dirty="0" err="1"/>
              <a:t>ou</a:t>
            </a:r>
            <a:r>
              <a:rPr lang="en-US" altLang="zh-CN" sz="4800" dirty="0"/>
              <a:t> </a:t>
            </a:r>
            <a:r>
              <a:rPr lang="zh-CN" altLang="en-US" sz="48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279891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AA4CD1F-81F2-43DC-BDC2-C3124E71BAB8}"/>
              </a:ext>
            </a:extLst>
          </p:cNvPr>
          <p:cNvSpPr txBox="1">
            <a:spLocks/>
          </p:cNvSpPr>
          <p:nvPr/>
        </p:nvSpPr>
        <p:spPr>
          <a:xfrm>
            <a:off x="5534399" y="1040919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5400" b="1" dirty="0"/>
              <a:t>ɑ</a:t>
            </a:r>
            <a:r>
              <a:rPr lang="en-US" altLang="zh-CN" sz="5400" b="1" dirty="0"/>
              <a:t>o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77FBDAD-BBA9-452A-991B-B785ACA904DC}"/>
              </a:ext>
            </a:extLst>
          </p:cNvPr>
          <p:cNvSpPr txBox="1">
            <a:spLocks/>
          </p:cNvSpPr>
          <p:nvPr/>
        </p:nvSpPr>
        <p:spPr>
          <a:xfrm>
            <a:off x="4565448" y="2274753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5400" b="1" dirty="0"/>
              <a:t>ɑ</a:t>
            </a:r>
            <a:endParaRPr lang="en-US" altLang="zh-CN" sz="5400" b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61D8BC2-5EE5-4DDE-8AF0-751907446A07}"/>
              </a:ext>
            </a:extLst>
          </p:cNvPr>
          <p:cNvSpPr txBox="1">
            <a:spLocks/>
          </p:cNvSpPr>
          <p:nvPr/>
        </p:nvSpPr>
        <p:spPr>
          <a:xfrm>
            <a:off x="6864973" y="2274752"/>
            <a:ext cx="880637" cy="7905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1750DBC6-C980-41DC-82DA-CC200C503DE1}"/>
              </a:ext>
            </a:extLst>
          </p:cNvPr>
          <p:cNvSpPr txBox="1">
            <a:spLocks/>
          </p:cNvSpPr>
          <p:nvPr/>
        </p:nvSpPr>
        <p:spPr>
          <a:xfrm>
            <a:off x="1025964" y="3431863"/>
            <a:ext cx="3484674" cy="1118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上下大开，嘴角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下齿龈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536317B-06F1-4AD7-A595-3487D72BBFD6}"/>
              </a:ext>
            </a:extLst>
          </p:cNvPr>
          <p:cNvSpPr txBox="1">
            <a:spLocks/>
          </p:cNvSpPr>
          <p:nvPr/>
        </p:nvSpPr>
        <p:spPr>
          <a:xfrm>
            <a:off x="7681363" y="3350087"/>
            <a:ext cx="4325103" cy="1118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嘴角收拢，形成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圆孔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舌尖放在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最底端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838BF141-9722-4D9C-B7BA-567884DEDE91}"/>
              </a:ext>
            </a:extLst>
          </p:cNvPr>
          <p:cNvCxnSpPr>
            <a:cxnSpLocks/>
          </p:cNvCxnSpPr>
          <p:nvPr/>
        </p:nvCxnSpPr>
        <p:spPr>
          <a:xfrm flipH="1">
            <a:off x="5383437" y="1901934"/>
            <a:ext cx="730879" cy="5782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FF74966D-204B-4A90-8953-4EBBD9F3E616}"/>
              </a:ext>
            </a:extLst>
          </p:cNvPr>
          <p:cNvCxnSpPr>
            <a:cxnSpLocks/>
          </p:cNvCxnSpPr>
          <p:nvPr/>
        </p:nvCxnSpPr>
        <p:spPr>
          <a:xfrm>
            <a:off x="6119713" y="1894985"/>
            <a:ext cx="829903" cy="525101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844E895F-A2A8-48BE-9835-31D46ED4E71F}"/>
              </a:ext>
            </a:extLst>
          </p:cNvPr>
          <p:cNvCxnSpPr>
            <a:cxnSpLocks/>
          </p:cNvCxnSpPr>
          <p:nvPr/>
        </p:nvCxnSpPr>
        <p:spPr>
          <a:xfrm flipH="1">
            <a:off x="4123291" y="2932542"/>
            <a:ext cx="630929" cy="44362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FA750DA7-2AF5-4E22-9498-A64D16D86EED}"/>
              </a:ext>
            </a:extLst>
          </p:cNvPr>
          <p:cNvCxnSpPr>
            <a:cxnSpLocks/>
          </p:cNvCxnSpPr>
          <p:nvPr/>
        </p:nvCxnSpPr>
        <p:spPr>
          <a:xfrm>
            <a:off x="7698146" y="2636824"/>
            <a:ext cx="645891" cy="727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4EB9C96-8DCE-44A1-B60D-4BC72D51F3E7}"/>
              </a:ext>
            </a:extLst>
          </p:cNvPr>
          <p:cNvCxnSpPr>
            <a:cxnSpLocks/>
          </p:cNvCxnSpPr>
          <p:nvPr/>
        </p:nvCxnSpPr>
        <p:spPr>
          <a:xfrm>
            <a:off x="5518131" y="2661957"/>
            <a:ext cx="1409799" cy="694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0E7FB40-9E8A-4D28-BDDE-BD8B8D46D25B}"/>
              </a:ext>
            </a:extLst>
          </p:cNvPr>
          <p:cNvCxnSpPr/>
          <p:nvPr/>
        </p:nvCxnSpPr>
        <p:spPr>
          <a:xfrm>
            <a:off x="6217791" y="2932542"/>
            <a:ext cx="0" cy="142139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内容占位符 2">
            <a:extLst>
              <a:ext uri="{FF2B5EF4-FFF2-40B4-BE49-F238E27FC236}">
                <a16:creationId xmlns:a16="http://schemas.microsoft.com/office/drawing/2014/main" id="{1EC9DC12-82E2-4DAB-B32D-C7811191F3C3}"/>
              </a:ext>
            </a:extLst>
          </p:cNvPr>
          <p:cNvSpPr txBox="1">
            <a:spLocks/>
          </p:cNvSpPr>
          <p:nvPr/>
        </p:nvSpPr>
        <p:spPr>
          <a:xfrm>
            <a:off x="3699974" y="5073359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唇形：</a:t>
            </a:r>
            <a:endParaRPr lang="en-US" altLang="zh-CN" sz="3200" b="1" dirty="0"/>
          </a:p>
        </p:txBody>
      </p:sp>
      <p:sp>
        <p:nvSpPr>
          <p:cNvPr id="27" name="内容占位符 2">
            <a:extLst>
              <a:ext uri="{FF2B5EF4-FFF2-40B4-BE49-F238E27FC236}">
                <a16:creationId xmlns:a16="http://schemas.microsoft.com/office/drawing/2014/main" id="{690FF20D-11B4-415C-9558-5BDFD9CD5F5E}"/>
              </a:ext>
            </a:extLst>
          </p:cNvPr>
          <p:cNvSpPr txBox="1">
            <a:spLocks/>
          </p:cNvSpPr>
          <p:nvPr/>
        </p:nvSpPr>
        <p:spPr>
          <a:xfrm>
            <a:off x="5124864" y="4694943"/>
            <a:ext cx="140980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嘴角：</a:t>
            </a:r>
            <a:endParaRPr lang="en-US" altLang="zh-CN" sz="3200" b="1" dirty="0"/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F3FA55ED-FF62-49B5-AE63-83B4463A0245}"/>
              </a:ext>
            </a:extLst>
          </p:cNvPr>
          <p:cNvSpPr txBox="1">
            <a:spLocks/>
          </p:cNvSpPr>
          <p:nvPr/>
        </p:nvSpPr>
        <p:spPr>
          <a:xfrm>
            <a:off x="3699974" y="5992324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舌位：</a:t>
            </a:r>
            <a:endParaRPr lang="en-US" altLang="zh-CN" sz="3200" b="1" dirty="0"/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BA7DAABB-654B-43CF-9BCD-DFFC63977CAC}"/>
              </a:ext>
            </a:extLst>
          </p:cNvPr>
          <p:cNvSpPr txBox="1">
            <a:spLocks/>
          </p:cNvSpPr>
          <p:nvPr/>
        </p:nvSpPr>
        <p:spPr>
          <a:xfrm>
            <a:off x="5124864" y="5992324"/>
            <a:ext cx="6368079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舌尖始终放在</a:t>
            </a:r>
            <a:r>
              <a:rPr lang="zh-CN" altLang="en-US" sz="3200" b="1" dirty="0">
                <a:solidFill>
                  <a:srgbClr val="FF0000"/>
                </a:solidFill>
              </a:rPr>
              <a:t>最底端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3" name="内容占位符 2">
            <a:extLst>
              <a:ext uri="{FF2B5EF4-FFF2-40B4-BE49-F238E27FC236}">
                <a16:creationId xmlns:a16="http://schemas.microsoft.com/office/drawing/2014/main" id="{3920B6DD-77D6-4245-8E88-E6801B973D7D}"/>
              </a:ext>
            </a:extLst>
          </p:cNvPr>
          <p:cNvSpPr txBox="1">
            <a:spLocks/>
          </p:cNvSpPr>
          <p:nvPr/>
        </p:nvSpPr>
        <p:spPr>
          <a:xfrm>
            <a:off x="6435138" y="4678348"/>
            <a:ext cx="211407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展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圆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7" name="内容占位符 2">
            <a:extLst>
              <a:ext uri="{FF2B5EF4-FFF2-40B4-BE49-F238E27FC236}">
                <a16:creationId xmlns:a16="http://schemas.microsoft.com/office/drawing/2014/main" id="{F9FF0EBF-684B-4EEB-A9D5-9C924F6DEF68}"/>
              </a:ext>
            </a:extLst>
          </p:cNvPr>
          <p:cNvSpPr txBox="1">
            <a:spLocks/>
          </p:cNvSpPr>
          <p:nvPr/>
        </p:nvSpPr>
        <p:spPr>
          <a:xfrm>
            <a:off x="5124864" y="5326394"/>
            <a:ext cx="1601063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打开度：</a:t>
            </a:r>
            <a:endParaRPr lang="en-US" altLang="zh-CN" sz="3200" b="1" dirty="0"/>
          </a:p>
        </p:txBody>
      </p:sp>
      <p:sp>
        <p:nvSpPr>
          <p:cNvPr id="38" name="内容占位符 2">
            <a:extLst>
              <a:ext uri="{FF2B5EF4-FFF2-40B4-BE49-F238E27FC236}">
                <a16:creationId xmlns:a16="http://schemas.microsoft.com/office/drawing/2014/main" id="{19B3E7C7-513D-4BEA-BC86-20783DBCB3AE}"/>
              </a:ext>
            </a:extLst>
          </p:cNvPr>
          <p:cNvSpPr txBox="1">
            <a:spLocks/>
          </p:cNvSpPr>
          <p:nvPr/>
        </p:nvSpPr>
        <p:spPr>
          <a:xfrm>
            <a:off x="6864973" y="5326394"/>
            <a:ext cx="2558946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大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小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9" name="左大括号 38">
            <a:extLst>
              <a:ext uri="{FF2B5EF4-FFF2-40B4-BE49-F238E27FC236}">
                <a16:creationId xmlns:a16="http://schemas.microsoft.com/office/drawing/2014/main" id="{16F1E7FA-0110-4D5B-B940-A5E667EEDD3B}"/>
              </a:ext>
            </a:extLst>
          </p:cNvPr>
          <p:cNvSpPr/>
          <p:nvPr/>
        </p:nvSpPr>
        <p:spPr>
          <a:xfrm>
            <a:off x="4908043" y="4931104"/>
            <a:ext cx="172343" cy="790579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内容占位符 2">
            <a:extLst>
              <a:ext uri="{FF2B5EF4-FFF2-40B4-BE49-F238E27FC236}">
                <a16:creationId xmlns:a16="http://schemas.microsoft.com/office/drawing/2014/main" id="{07446A62-4670-4593-A65A-45237470526A}"/>
              </a:ext>
            </a:extLst>
          </p:cNvPr>
          <p:cNvSpPr txBox="1">
            <a:spLocks/>
          </p:cNvSpPr>
          <p:nvPr/>
        </p:nvSpPr>
        <p:spPr>
          <a:xfrm>
            <a:off x="8490870" y="2225795"/>
            <a:ext cx="880637" cy="7905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</a:rPr>
              <a:t>u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FE4F7877-0CCB-4F68-9AE7-C37C4965EE5C}"/>
              </a:ext>
            </a:extLst>
          </p:cNvPr>
          <p:cNvCxnSpPr>
            <a:cxnSpLocks/>
          </p:cNvCxnSpPr>
          <p:nvPr/>
        </p:nvCxnSpPr>
        <p:spPr>
          <a:xfrm>
            <a:off x="8918689" y="2883290"/>
            <a:ext cx="0" cy="466797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969910B-1721-4095-AB44-BA41CBC875FA}"/>
              </a:ext>
            </a:extLst>
          </p:cNvPr>
          <p:cNvCxnSpPr/>
          <p:nvPr/>
        </p:nvCxnSpPr>
        <p:spPr>
          <a:xfrm>
            <a:off x="2598345" y="4264182"/>
            <a:ext cx="1004934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内容占位符 2">
            <a:extLst>
              <a:ext uri="{FF2B5EF4-FFF2-40B4-BE49-F238E27FC236}">
                <a16:creationId xmlns:a16="http://schemas.microsoft.com/office/drawing/2014/main" id="{C7CF7B64-2094-4DBD-8528-CE9170D5F0C1}"/>
              </a:ext>
            </a:extLst>
          </p:cNvPr>
          <p:cNvSpPr txBox="1">
            <a:spLocks/>
          </p:cNvSpPr>
          <p:nvPr/>
        </p:nvSpPr>
        <p:spPr>
          <a:xfrm>
            <a:off x="742715" y="2120538"/>
            <a:ext cx="2924160" cy="578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舌尖放在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最底端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66EF35A8-FBFB-4101-A9FE-24D362B88242}"/>
              </a:ext>
            </a:extLst>
          </p:cNvPr>
          <p:cNvCxnSpPr>
            <a:cxnSpLocks/>
          </p:cNvCxnSpPr>
          <p:nvPr/>
        </p:nvCxnSpPr>
        <p:spPr>
          <a:xfrm flipV="1">
            <a:off x="2765054" y="2698763"/>
            <a:ext cx="3247" cy="1210627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>
            <a:extLst>
              <a:ext uri="{FF2B5EF4-FFF2-40B4-BE49-F238E27FC236}">
                <a16:creationId xmlns:a16="http://schemas.microsoft.com/office/drawing/2014/main" id="{1FC0F218-269E-4BBC-A60A-619EDE8A513E}"/>
              </a:ext>
            </a:extLst>
          </p:cNvPr>
          <p:cNvSpPr/>
          <p:nvPr/>
        </p:nvSpPr>
        <p:spPr>
          <a:xfrm>
            <a:off x="2261676" y="2166461"/>
            <a:ext cx="1135528" cy="423358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B42B616A-7D51-4138-AC0F-B394B30E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775" y="377963"/>
            <a:ext cx="3267802" cy="738561"/>
          </a:xfrm>
        </p:spPr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复韵母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dirty="0" err="1"/>
              <a:t>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118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AA4CD1F-81F2-43DC-BDC2-C3124E71BAB8}"/>
              </a:ext>
            </a:extLst>
          </p:cNvPr>
          <p:cNvSpPr txBox="1">
            <a:spLocks/>
          </p:cNvSpPr>
          <p:nvPr/>
        </p:nvSpPr>
        <p:spPr>
          <a:xfrm>
            <a:off x="5534399" y="1040919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ou</a:t>
            </a:r>
            <a:endParaRPr lang="en-US" altLang="zh-CN" sz="54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77FBDAD-BBA9-452A-991B-B785ACA904DC}"/>
              </a:ext>
            </a:extLst>
          </p:cNvPr>
          <p:cNvSpPr txBox="1">
            <a:spLocks/>
          </p:cNvSpPr>
          <p:nvPr/>
        </p:nvSpPr>
        <p:spPr>
          <a:xfrm>
            <a:off x="4565448" y="2274753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/>
              <a:t>o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61D8BC2-5EE5-4DDE-8AF0-751907446A07}"/>
              </a:ext>
            </a:extLst>
          </p:cNvPr>
          <p:cNvSpPr txBox="1">
            <a:spLocks/>
          </p:cNvSpPr>
          <p:nvPr/>
        </p:nvSpPr>
        <p:spPr>
          <a:xfrm>
            <a:off x="6864973" y="2274752"/>
            <a:ext cx="880637" cy="7905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/>
              <a:t>u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838BF141-9722-4D9C-B7BA-567884DEDE91}"/>
              </a:ext>
            </a:extLst>
          </p:cNvPr>
          <p:cNvCxnSpPr>
            <a:cxnSpLocks/>
          </p:cNvCxnSpPr>
          <p:nvPr/>
        </p:nvCxnSpPr>
        <p:spPr>
          <a:xfrm flipH="1">
            <a:off x="5383437" y="1901934"/>
            <a:ext cx="730879" cy="5782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FF74966D-204B-4A90-8953-4EBBD9F3E616}"/>
              </a:ext>
            </a:extLst>
          </p:cNvPr>
          <p:cNvCxnSpPr>
            <a:cxnSpLocks/>
          </p:cNvCxnSpPr>
          <p:nvPr/>
        </p:nvCxnSpPr>
        <p:spPr>
          <a:xfrm>
            <a:off x="6119713" y="1894985"/>
            <a:ext cx="829903" cy="525101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844E895F-A2A8-48BE-9835-31D46ED4E71F}"/>
              </a:ext>
            </a:extLst>
          </p:cNvPr>
          <p:cNvCxnSpPr>
            <a:cxnSpLocks/>
          </p:cNvCxnSpPr>
          <p:nvPr/>
        </p:nvCxnSpPr>
        <p:spPr>
          <a:xfrm flipH="1">
            <a:off x="4123291" y="2932542"/>
            <a:ext cx="630929" cy="44362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FA750DA7-2AF5-4E22-9498-A64D16D86EED}"/>
              </a:ext>
            </a:extLst>
          </p:cNvPr>
          <p:cNvCxnSpPr/>
          <p:nvPr/>
        </p:nvCxnSpPr>
        <p:spPr>
          <a:xfrm>
            <a:off x="7564634" y="2838505"/>
            <a:ext cx="516048" cy="3576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4EB9C96-8DCE-44A1-B60D-4BC72D51F3E7}"/>
              </a:ext>
            </a:extLst>
          </p:cNvPr>
          <p:cNvCxnSpPr>
            <a:cxnSpLocks/>
          </p:cNvCxnSpPr>
          <p:nvPr/>
        </p:nvCxnSpPr>
        <p:spPr>
          <a:xfrm>
            <a:off x="5518131" y="2661957"/>
            <a:ext cx="1409799" cy="694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0E7FB40-9E8A-4D28-BDDE-BD8B8D46D25B}"/>
              </a:ext>
            </a:extLst>
          </p:cNvPr>
          <p:cNvCxnSpPr/>
          <p:nvPr/>
        </p:nvCxnSpPr>
        <p:spPr>
          <a:xfrm>
            <a:off x="6217791" y="2932542"/>
            <a:ext cx="0" cy="142139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内容占位符 2">
            <a:extLst>
              <a:ext uri="{FF2B5EF4-FFF2-40B4-BE49-F238E27FC236}">
                <a16:creationId xmlns:a16="http://schemas.microsoft.com/office/drawing/2014/main" id="{1EC9DC12-82E2-4DAB-B32D-C7811191F3C3}"/>
              </a:ext>
            </a:extLst>
          </p:cNvPr>
          <p:cNvSpPr txBox="1">
            <a:spLocks/>
          </p:cNvSpPr>
          <p:nvPr/>
        </p:nvSpPr>
        <p:spPr>
          <a:xfrm>
            <a:off x="3699974" y="5073359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唇形：</a:t>
            </a:r>
            <a:endParaRPr lang="en-US" altLang="zh-CN" sz="3200" b="1" dirty="0"/>
          </a:p>
        </p:txBody>
      </p:sp>
      <p:sp>
        <p:nvSpPr>
          <p:cNvPr id="27" name="内容占位符 2">
            <a:extLst>
              <a:ext uri="{FF2B5EF4-FFF2-40B4-BE49-F238E27FC236}">
                <a16:creationId xmlns:a16="http://schemas.microsoft.com/office/drawing/2014/main" id="{690FF20D-11B4-415C-9558-5BDFD9CD5F5E}"/>
              </a:ext>
            </a:extLst>
          </p:cNvPr>
          <p:cNvSpPr txBox="1">
            <a:spLocks/>
          </p:cNvSpPr>
          <p:nvPr/>
        </p:nvSpPr>
        <p:spPr>
          <a:xfrm>
            <a:off x="5124864" y="4694943"/>
            <a:ext cx="140980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嘴角：</a:t>
            </a:r>
            <a:endParaRPr lang="en-US" altLang="zh-CN" sz="3200" b="1" dirty="0"/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F3FA55ED-FF62-49B5-AE63-83B4463A0245}"/>
              </a:ext>
            </a:extLst>
          </p:cNvPr>
          <p:cNvSpPr txBox="1">
            <a:spLocks/>
          </p:cNvSpPr>
          <p:nvPr/>
        </p:nvSpPr>
        <p:spPr>
          <a:xfrm>
            <a:off x="3699974" y="5992324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舌位：</a:t>
            </a:r>
            <a:endParaRPr lang="en-US" altLang="zh-CN" sz="3200" b="1" dirty="0"/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BA7DAABB-654B-43CF-9BCD-DFFC63977CAC}"/>
              </a:ext>
            </a:extLst>
          </p:cNvPr>
          <p:cNvSpPr txBox="1">
            <a:spLocks/>
          </p:cNvSpPr>
          <p:nvPr/>
        </p:nvSpPr>
        <p:spPr>
          <a:xfrm>
            <a:off x="5124864" y="5992324"/>
            <a:ext cx="6368079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舌尖始终抵住</a:t>
            </a:r>
            <a:r>
              <a:rPr lang="zh-CN" altLang="en-US" sz="3200" b="1" dirty="0">
                <a:solidFill>
                  <a:srgbClr val="FF0000"/>
                </a:solidFill>
              </a:rPr>
              <a:t>最底端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3" name="内容占位符 2">
            <a:extLst>
              <a:ext uri="{FF2B5EF4-FFF2-40B4-BE49-F238E27FC236}">
                <a16:creationId xmlns:a16="http://schemas.microsoft.com/office/drawing/2014/main" id="{3920B6DD-77D6-4245-8E88-E6801B973D7D}"/>
              </a:ext>
            </a:extLst>
          </p:cNvPr>
          <p:cNvSpPr txBox="1">
            <a:spLocks/>
          </p:cNvSpPr>
          <p:nvPr/>
        </p:nvSpPr>
        <p:spPr>
          <a:xfrm>
            <a:off x="6380817" y="4694943"/>
            <a:ext cx="211407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收拢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7" name="内容占位符 2">
            <a:extLst>
              <a:ext uri="{FF2B5EF4-FFF2-40B4-BE49-F238E27FC236}">
                <a16:creationId xmlns:a16="http://schemas.microsoft.com/office/drawing/2014/main" id="{F9FF0EBF-684B-4EEB-A9D5-9C924F6DEF68}"/>
              </a:ext>
            </a:extLst>
          </p:cNvPr>
          <p:cNvSpPr txBox="1">
            <a:spLocks/>
          </p:cNvSpPr>
          <p:nvPr/>
        </p:nvSpPr>
        <p:spPr>
          <a:xfrm>
            <a:off x="5124864" y="5326394"/>
            <a:ext cx="1601063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打开度：</a:t>
            </a:r>
            <a:endParaRPr lang="en-US" altLang="zh-CN" sz="3200" b="1" dirty="0"/>
          </a:p>
        </p:txBody>
      </p:sp>
      <p:sp>
        <p:nvSpPr>
          <p:cNvPr id="38" name="内容占位符 2">
            <a:extLst>
              <a:ext uri="{FF2B5EF4-FFF2-40B4-BE49-F238E27FC236}">
                <a16:creationId xmlns:a16="http://schemas.microsoft.com/office/drawing/2014/main" id="{19B3E7C7-513D-4BEA-BC86-20783DBCB3AE}"/>
              </a:ext>
            </a:extLst>
          </p:cNvPr>
          <p:cNvSpPr txBox="1">
            <a:spLocks/>
          </p:cNvSpPr>
          <p:nvPr/>
        </p:nvSpPr>
        <p:spPr>
          <a:xfrm>
            <a:off x="6725927" y="5326394"/>
            <a:ext cx="2558946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大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小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9" name="左大括号 38">
            <a:extLst>
              <a:ext uri="{FF2B5EF4-FFF2-40B4-BE49-F238E27FC236}">
                <a16:creationId xmlns:a16="http://schemas.microsoft.com/office/drawing/2014/main" id="{16F1E7FA-0110-4D5B-B940-A5E667EEDD3B}"/>
              </a:ext>
            </a:extLst>
          </p:cNvPr>
          <p:cNvSpPr/>
          <p:nvPr/>
        </p:nvSpPr>
        <p:spPr>
          <a:xfrm>
            <a:off x="4908043" y="4931104"/>
            <a:ext cx="172343" cy="790579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内容占位符 2">
            <a:extLst>
              <a:ext uri="{FF2B5EF4-FFF2-40B4-BE49-F238E27FC236}">
                <a16:creationId xmlns:a16="http://schemas.microsoft.com/office/drawing/2014/main" id="{B23BE0C5-33CF-4561-837A-6CA8088F6322}"/>
              </a:ext>
            </a:extLst>
          </p:cNvPr>
          <p:cNvSpPr txBox="1">
            <a:spLocks/>
          </p:cNvSpPr>
          <p:nvPr/>
        </p:nvSpPr>
        <p:spPr>
          <a:xfrm>
            <a:off x="429117" y="3474648"/>
            <a:ext cx="4325103" cy="1118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嘴角收拢，形成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圆孔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舌尖放在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最底端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内容占位符 2">
            <a:extLst>
              <a:ext uri="{FF2B5EF4-FFF2-40B4-BE49-F238E27FC236}">
                <a16:creationId xmlns:a16="http://schemas.microsoft.com/office/drawing/2014/main" id="{A03BB9C1-A3C5-4FE9-90CB-D6E5EF98D37C}"/>
              </a:ext>
            </a:extLst>
          </p:cNvPr>
          <p:cNvSpPr txBox="1">
            <a:spLocks/>
          </p:cNvSpPr>
          <p:nvPr/>
        </p:nvSpPr>
        <p:spPr>
          <a:xfrm>
            <a:off x="7437782" y="3376162"/>
            <a:ext cx="4395098" cy="1118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嘴角收拢，形成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圆孔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舌尖放在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最底端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标题 1">
            <a:extLst>
              <a:ext uri="{FF2B5EF4-FFF2-40B4-BE49-F238E27FC236}">
                <a16:creationId xmlns:a16="http://schemas.microsoft.com/office/drawing/2014/main" id="{348884EC-E700-4660-9F0B-FE0B54610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775" y="377963"/>
            <a:ext cx="3267802" cy="738561"/>
          </a:xfrm>
        </p:spPr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复韵母</a:t>
            </a:r>
            <a:r>
              <a:rPr lang="en-US" altLang="zh-CN" dirty="0" err="1"/>
              <a:t>ou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051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C38CCC8F-1C1E-4E73-9F57-985FC7EB80A0}"/>
              </a:ext>
            </a:extLst>
          </p:cNvPr>
          <p:cNvSpPr txBox="1">
            <a:spLocks/>
          </p:cNvSpPr>
          <p:nvPr/>
        </p:nvSpPr>
        <p:spPr>
          <a:xfrm>
            <a:off x="3426924" y="2216576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5400" b="1" dirty="0"/>
              <a:t>ɑ</a:t>
            </a:r>
            <a:r>
              <a:rPr lang="en-US" altLang="zh-CN" sz="5400" b="1" dirty="0"/>
              <a:t>o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6BD4BC93-E6A4-4E13-BEDB-ADF605C59418}"/>
              </a:ext>
            </a:extLst>
          </p:cNvPr>
          <p:cNvSpPr txBox="1">
            <a:spLocks/>
          </p:cNvSpPr>
          <p:nvPr/>
        </p:nvSpPr>
        <p:spPr>
          <a:xfrm>
            <a:off x="7054156" y="2216576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ou</a:t>
            </a:r>
            <a:endParaRPr lang="en-US" altLang="zh-CN" sz="5400" b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600C40C6-26E3-4749-AEA6-F7F0537526A9}"/>
              </a:ext>
            </a:extLst>
          </p:cNvPr>
          <p:cNvSpPr txBox="1">
            <a:spLocks/>
          </p:cNvSpPr>
          <p:nvPr/>
        </p:nvSpPr>
        <p:spPr>
          <a:xfrm>
            <a:off x="564409" y="726213"/>
            <a:ext cx="4556231" cy="939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上下大开，嘴角</a:t>
            </a:r>
            <a:r>
              <a:rPr lang="zh-CN" altLang="en-US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舌尖放在</a:t>
            </a:r>
            <a:r>
              <a:rPr lang="zh-CN" altLang="en-US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下齿背、下齿龈立面的最底端</a:t>
            </a:r>
            <a:endParaRPr lang="en-US" altLang="zh-CN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C15C80F0-4446-4B6A-A24B-026A08CDF6F8}"/>
              </a:ext>
            </a:extLst>
          </p:cNvPr>
          <p:cNvCxnSpPr>
            <a:cxnSpLocks/>
            <a:endCxn id="6" idx="2"/>
          </p:cNvCxnSpPr>
          <p:nvPr/>
        </p:nvCxnSpPr>
        <p:spPr>
          <a:xfrm flipH="1" flipV="1">
            <a:off x="2842525" y="1666047"/>
            <a:ext cx="797658" cy="7549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3F44E250-D586-4EB3-9419-91A98296270B}"/>
              </a:ext>
            </a:extLst>
          </p:cNvPr>
          <p:cNvSpPr txBox="1">
            <a:spLocks/>
          </p:cNvSpPr>
          <p:nvPr/>
        </p:nvSpPr>
        <p:spPr>
          <a:xfrm>
            <a:off x="6096000" y="689488"/>
            <a:ext cx="4634608" cy="9398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嘴角收拢，形成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较大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圆孔</a:t>
            </a:r>
          </a:p>
          <a:p>
            <a:pPr marL="0" indent="0"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舌尖放在</a:t>
            </a:r>
            <a:r>
              <a:rPr lang="zh-CN" altLang="en-US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下齿背、下齿龈立面的最底端</a:t>
            </a:r>
            <a:endParaRPr lang="en-US" altLang="zh-CN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B15A812D-EF39-4998-84CC-10004009F2C0}"/>
              </a:ext>
            </a:extLst>
          </p:cNvPr>
          <p:cNvCxnSpPr>
            <a:cxnSpLocks/>
            <a:endCxn id="10" idx="2"/>
          </p:cNvCxnSpPr>
          <p:nvPr/>
        </p:nvCxnSpPr>
        <p:spPr>
          <a:xfrm flipV="1">
            <a:off x="7471954" y="1629323"/>
            <a:ext cx="941350" cy="79166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D7A75B72-4633-4803-A79E-5DA953495713}"/>
              </a:ext>
            </a:extLst>
          </p:cNvPr>
          <p:cNvCxnSpPr>
            <a:cxnSpLocks/>
          </p:cNvCxnSpPr>
          <p:nvPr/>
        </p:nvCxnSpPr>
        <p:spPr>
          <a:xfrm>
            <a:off x="4171405" y="2970821"/>
            <a:ext cx="0" cy="53873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FF76F76E-5EA7-4026-8FA3-9F02A4D081A4}"/>
              </a:ext>
            </a:extLst>
          </p:cNvPr>
          <p:cNvSpPr txBox="1">
            <a:spLocks/>
          </p:cNvSpPr>
          <p:nvPr/>
        </p:nvSpPr>
        <p:spPr>
          <a:xfrm>
            <a:off x="3679371" y="3599727"/>
            <a:ext cx="984068" cy="7596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/>
              <a:t>u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33185132-C752-4C17-A7A1-F1372A926A84}"/>
              </a:ext>
            </a:extLst>
          </p:cNvPr>
          <p:cNvCxnSpPr>
            <a:cxnSpLocks/>
            <a:stCxn id="18" idx="2"/>
          </p:cNvCxnSpPr>
          <p:nvPr/>
        </p:nvCxnSpPr>
        <p:spPr>
          <a:xfrm>
            <a:off x="4171405" y="4359332"/>
            <a:ext cx="696686" cy="47392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BD73054E-19B7-4F48-A36F-2EE20F2A7E5C}"/>
              </a:ext>
            </a:extLst>
          </p:cNvPr>
          <p:cNvCxnSpPr>
            <a:cxnSpLocks/>
          </p:cNvCxnSpPr>
          <p:nvPr/>
        </p:nvCxnSpPr>
        <p:spPr>
          <a:xfrm flipH="1">
            <a:off x="5120640" y="2970821"/>
            <a:ext cx="2638697" cy="18624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内容占位符 2">
            <a:extLst>
              <a:ext uri="{FF2B5EF4-FFF2-40B4-BE49-F238E27FC236}">
                <a16:creationId xmlns:a16="http://schemas.microsoft.com/office/drawing/2014/main" id="{C7D801C0-AAED-4840-988B-D839A98AA7E4}"/>
              </a:ext>
            </a:extLst>
          </p:cNvPr>
          <p:cNvSpPr txBox="1">
            <a:spLocks/>
          </p:cNvSpPr>
          <p:nvPr/>
        </p:nvSpPr>
        <p:spPr>
          <a:xfrm>
            <a:off x="3426924" y="5049907"/>
            <a:ext cx="6910150" cy="1118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嘴角收拢，形成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圆孔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舌尖放在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下齿背、下齿龈立面的最底端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3752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722374" y="292078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222797" y="292078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720118" y="292265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毛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173547" y="292078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670868" y="292078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722374" y="439826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223349" y="439826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720117" y="4403683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楼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7173547" y="439826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否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027879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170AB3C4-7132-48D6-9432-31B1E819D7F6}"/>
              </a:ext>
            </a:extLst>
          </p:cNvPr>
          <p:cNvSpPr txBox="1">
            <a:spLocks/>
          </p:cNvSpPr>
          <p:nvPr/>
        </p:nvSpPr>
        <p:spPr>
          <a:xfrm>
            <a:off x="8626977" y="440657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够</a:t>
            </a: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ABD8EE54-CC9D-41C1-B6D3-60A4866AC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417" y="1031106"/>
            <a:ext cx="7828248" cy="738561"/>
          </a:xfrm>
        </p:spPr>
        <p:txBody>
          <a:bodyPr>
            <a:normAutofit/>
          </a:bodyPr>
          <a:lstStyle/>
          <a:p>
            <a:r>
              <a:rPr lang="zh-CN" altLang="en-US" dirty="0"/>
              <a:t>复韵母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dirty="0" err="1"/>
              <a:t>o</a:t>
            </a:r>
            <a:r>
              <a:rPr lang="en-US" altLang="zh-CN" dirty="0"/>
              <a:t> </a:t>
            </a:r>
            <a:r>
              <a:rPr lang="zh-CN" altLang="en-US" dirty="0"/>
              <a:t>和 </a:t>
            </a:r>
            <a:r>
              <a:rPr lang="en-US" altLang="zh-CN" dirty="0" err="1"/>
              <a:t>ou</a:t>
            </a:r>
            <a:r>
              <a:rPr lang="zh-CN" altLang="en-US" dirty="0"/>
              <a:t>的发音训练</a:t>
            </a:r>
          </a:p>
        </p:txBody>
      </p:sp>
    </p:spTree>
    <p:extLst>
      <p:ext uri="{BB962C8B-B14F-4D97-AF65-F5344CB8AC3E}">
        <p14:creationId xmlns:p14="http://schemas.microsoft.com/office/powerpoint/2010/main" val="362425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6811" y="2238103"/>
            <a:ext cx="7549039" cy="2995747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从 </a:t>
            </a:r>
            <a:r>
              <a:rPr lang="en-US" altLang="zh-CN" sz="3600" b="1" dirty="0"/>
              <a:t>ɑ </a:t>
            </a:r>
            <a:r>
              <a:rPr lang="zh-CN" altLang="en-US" sz="3600" b="1" dirty="0"/>
              <a:t>发到 </a:t>
            </a:r>
            <a:r>
              <a:rPr lang="en-US" altLang="zh-CN" sz="3600" b="1" dirty="0"/>
              <a:t>u </a:t>
            </a:r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从 </a:t>
            </a:r>
            <a:r>
              <a:rPr lang="en-US" altLang="zh-CN" sz="3600" b="1" dirty="0"/>
              <a:t>o </a:t>
            </a:r>
            <a:r>
              <a:rPr lang="zh-CN" altLang="en-US" sz="3600" b="1" dirty="0"/>
              <a:t>发到 </a:t>
            </a:r>
            <a:r>
              <a:rPr lang="en-US" altLang="zh-CN" sz="3600" b="1" dirty="0"/>
              <a:t>u </a:t>
            </a:r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    过程不完整</a:t>
            </a:r>
            <a:endParaRPr lang="en-US" altLang="zh-CN" sz="3600" b="1" dirty="0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9466092F-0E5A-434B-B1A1-6292AE01E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775" y="377963"/>
            <a:ext cx="7828248" cy="738561"/>
          </a:xfrm>
        </p:spPr>
        <p:txBody>
          <a:bodyPr>
            <a:normAutofit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复韵母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dirty="0" err="1"/>
              <a:t>o</a:t>
            </a:r>
            <a:r>
              <a:rPr lang="en-US" altLang="zh-CN" dirty="0"/>
              <a:t> </a:t>
            </a:r>
            <a:r>
              <a:rPr lang="zh-CN" altLang="en-US" dirty="0"/>
              <a:t>和 </a:t>
            </a:r>
            <a:r>
              <a:rPr lang="en-US" altLang="zh-CN" dirty="0" err="1"/>
              <a:t>ou</a:t>
            </a:r>
            <a:r>
              <a:rPr lang="zh-CN" altLang="en-US" dirty="0"/>
              <a:t>发音常见问题</a:t>
            </a:r>
          </a:p>
        </p:txBody>
      </p:sp>
    </p:spTree>
    <p:extLst>
      <p:ext uri="{BB962C8B-B14F-4D97-AF65-F5344CB8AC3E}">
        <p14:creationId xmlns:p14="http://schemas.microsoft.com/office/powerpoint/2010/main" val="184315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827" y="1872343"/>
            <a:ext cx="10429593" cy="37770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解决办法：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4000" b="1" dirty="0"/>
              <a:t>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）口腔开合运动放松口腔肌肉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）克服羞涩心理，大胆地模仿发音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</p:txBody>
      </p:sp>
    </p:spTree>
    <p:extLst>
      <p:ext uri="{BB962C8B-B14F-4D97-AF65-F5344CB8AC3E}">
        <p14:creationId xmlns:p14="http://schemas.microsoft.com/office/powerpoint/2010/main" val="243878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4" y="4272485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漏斗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612153" y="4272484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抖擞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818248" y="427248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欧洲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395853" y="4272485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收购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309267" y="267130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报告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314935" y="2671304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懊恼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67130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牢骚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650477" y="267130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逃跑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818248" y="267130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跑道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309266" y="4272485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丑陋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801F3FA1-2526-412A-8617-62479A523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377" y="856934"/>
            <a:ext cx="7828248" cy="738561"/>
          </a:xfrm>
        </p:spPr>
        <p:txBody>
          <a:bodyPr>
            <a:normAutofit/>
          </a:bodyPr>
          <a:lstStyle/>
          <a:p>
            <a:r>
              <a:rPr lang="zh-CN" altLang="en-US" dirty="0"/>
              <a:t>复韵母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dirty="0" err="1"/>
              <a:t>o</a:t>
            </a:r>
            <a:r>
              <a:rPr lang="en-US" altLang="zh-CN" dirty="0"/>
              <a:t> </a:t>
            </a:r>
            <a:r>
              <a:rPr lang="zh-CN" altLang="en-US" dirty="0"/>
              <a:t>和 </a:t>
            </a:r>
            <a:r>
              <a:rPr lang="en-US" altLang="zh-CN" dirty="0" err="1"/>
              <a:t>ou</a:t>
            </a:r>
            <a:r>
              <a:rPr lang="zh-CN" altLang="en-US" dirty="0"/>
              <a:t>的发音训练</a:t>
            </a:r>
          </a:p>
        </p:txBody>
      </p:sp>
    </p:spTree>
    <p:extLst>
      <p:ext uri="{BB962C8B-B14F-4D97-AF65-F5344CB8AC3E}">
        <p14:creationId xmlns:p14="http://schemas.microsoft.com/office/powerpoint/2010/main" val="60902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9PPBG">
  <a:themeElements>
    <a:clrScheme name="自定义 74">
      <a:dk1>
        <a:srgbClr val="47494B"/>
      </a:dk1>
      <a:lt1>
        <a:srgbClr val="FFFFFF"/>
      </a:lt1>
      <a:dk2>
        <a:srgbClr val="454749"/>
      </a:dk2>
      <a:lt2>
        <a:srgbClr val="EAF5FC"/>
      </a:lt2>
      <a:accent1>
        <a:srgbClr val="28ACC6"/>
      </a:accent1>
      <a:accent2>
        <a:srgbClr val="2CB695"/>
      </a:accent2>
      <a:accent3>
        <a:srgbClr val="81BA34"/>
      </a:accent3>
      <a:accent4>
        <a:srgbClr val="6F9FDF"/>
      </a:accent4>
      <a:accent5>
        <a:srgbClr val="9D939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36">
      <a:majorFont>
        <a:latin typeface="Arial"/>
        <a:ea typeface="华文中宋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A000120150508A04KPBG</Template>
  <TotalTime>27</TotalTime>
  <Words>270</Words>
  <Application>Microsoft Office PowerPoint</Application>
  <PresentationFormat>宽屏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黑体</vt:lpstr>
      <vt:lpstr>华文中宋</vt:lpstr>
      <vt:lpstr>楷体</vt:lpstr>
      <vt:lpstr>幼圆</vt:lpstr>
      <vt:lpstr>Arial</vt:lpstr>
      <vt:lpstr>Calibri</vt:lpstr>
      <vt:lpstr>Wingdings 2</vt:lpstr>
      <vt:lpstr>A000120140530A99PPBG</vt:lpstr>
      <vt:lpstr>复韵母 ɑo、ou 的发音</vt:lpstr>
      <vt:lpstr>1.复韵母ɑo</vt:lpstr>
      <vt:lpstr>2.复韵母ou</vt:lpstr>
      <vt:lpstr>PowerPoint 演示文稿</vt:lpstr>
      <vt:lpstr>复韵母ɑo 和 ou的发音训练</vt:lpstr>
      <vt:lpstr>3.复韵母ɑo 和 ou发音常见问题</vt:lpstr>
      <vt:lpstr>PowerPoint 演示文稿</vt:lpstr>
      <vt:lpstr>复韵母ɑo 和 ou的发音训练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复韵母 ɑo 的发音</dc:title>
  <dc:creator>Li Jindai</dc:creator>
  <cp:lastModifiedBy>apple</cp:lastModifiedBy>
  <cp:revision>4</cp:revision>
  <dcterms:created xsi:type="dcterms:W3CDTF">2019-04-25T14:48:57Z</dcterms:created>
  <dcterms:modified xsi:type="dcterms:W3CDTF">2024-04-01T00:16:58Z</dcterms:modified>
</cp:coreProperties>
</file>