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329" r:id="rId3"/>
    <p:sldId id="330" r:id="rId4"/>
    <p:sldId id="331" r:id="rId5"/>
    <p:sldId id="333" r:id="rId6"/>
    <p:sldId id="332" r:id="rId7"/>
  </p:sldIdLst>
  <p:sldSz cx="12192000" cy="6858000"/>
  <p:notesSz cx="6858000" cy="9144000"/>
  <p:defaultTextStyle>
    <a:defPPr>
      <a:defRPr lang="zh-CN"/>
    </a:defPPr>
    <a:lvl1pPr marL="0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585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170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754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8339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7924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57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-23" y="-251"/>
            <a:ext cx="12175033" cy="6872765"/>
            <a:chOff x="-23" y="-251"/>
            <a:chExt cx="12175033" cy="6872765"/>
          </a:xfrm>
        </p:grpSpPr>
        <p:pic>
          <p:nvPicPr>
            <p:cNvPr id="8" name="图片 7"/>
            <p:cNvPicPr>
              <a:picLocks noChangeAspect="1"/>
            </p:cNvPicPr>
            <p:nvPr userDrawn="1"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1" t="22444" r="259"/>
            <a:stretch/>
          </p:blipFill>
          <p:spPr>
            <a:xfrm>
              <a:off x="-23" y="14513"/>
              <a:ext cx="12175033" cy="6858001"/>
            </a:xfrm>
            <a:prstGeom prst="rect">
              <a:avLst/>
            </a:prstGeom>
          </p:spPr>
        </p:pic>
        <p:sp>
          <p:nvSpPr>
            <p:cNvPr id="2" name="矩形 1"/>
            <p:cNvSpPr/>
            <p:nvPr userDrawn="1"/>
          </p:nvSpPr>
          <p:spPr>
            <a:xfrm>
              <a:off x="0" y="-251"/>
              <a:ext cx="12175010" cy="3019222"/>
            </a:xfrm>
            <a:prstGeom prst="rect">
              <a:avLst/>
            </a:prstGeom>
            <a:gradFill flip="none" rotWithShape="1">
              <a:gsLst>
                <a:gs pos="48000">
                  <a:schemeClr val="bg1"/>
                </a:gs>
                <a:gs pos="100000">
                  <a:schemeClr val="bg1">
                    <a:shade val="100000"/>
                    <a:satMod val="115000"/>
                    <a:alpha val="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</p:grp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68BB73-E7C3-4FA4-A8AD-0EB0B50B7857}" type="datetimeFigureOut">
              <a:rPr lang="zh-CN" altLang="en-US" smtClean="0"/>
              <a:t>2024/4/1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0E9370-2663-4357-A53E-63A1B6E617C5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3" name="KSO_CT2"/>
          <p:cNvSpPr>
            <a:spLocks noGrp="1"/>
          </p:cNvSpPr>
          <p:nvPr>
            <p:ph type="subTitle" idx="1" hasCustomPrompt="1"/>
          </p:nvPr>
        </p:nvSpPr>
        <p:spPr>
          <a:xfrm>
            <a:off x="2452620" y="2352612"/>
            <a:ext cx="8996251" cy="547343"/>
          </a:xfrm>
          <a:blipFill dpi="0" rotWithShape="1">
            <a:blip r:embed="rId3"/>
            <a:srcRect/>
            <a:stretch>
              <a:fillRect t="-3000"/>
            </a:stretch>
          </a:blipFill>
        </p:spPr>
        <p:txBody>
          <a:bodyPr anchor="ctr">
            <a:noAutofit/>
          </a:bodyPr>
          <a:lstStyle>
            <a:lvl1pPr marL="0" indent="0" algn="ctr">
              <a:buNone/>
              <a:defRPr sz="1800">
                <a:solidFill>
                  <a:schemeClr val="accent2">
                    <a:lumMod val="75000"/>
                  </a:schemeClr>
                </a:solidFill>
                <a:effectLst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单击此处添加您的副标题</a:t>
            </a:r>
          </a:p>
        </p:txBody>
      </p:sp>
      <p:sp>
        <p:nvSpPr>
          <p:cNvPr id="7" name="KSO_CT1"/>
          <p:cNvSpPr>
            <a:spLocks noGrp="1"/>
          </p:cNvSpPr>
          <p:nvPr>
            <p:ph type="title" hasCustomPrompt="1"/>
          </p:nvPr>
        </p:nvSpPr>
        <p:spPr>
          <a:xfrm>
            <a:off x="2452620" y="1140830"/>
            <a:ext cx="8996251" cy="1097133"/>
          </a:xfrm>
        </p:spPr>
        <p:txBody>
          <a:bodyPr>
            <a:noAutofit/>
          </a:bodyPr>
          <a:lstStyle>
            <a:lvl1pPr algn="ctr">
              <a:lnSpc>
                <a:spcPct val="100000"/>
              </a:lnSpc>
              <a:defRPr sz="4200" baseline="0">
                <a:solidFill>
                  <a:schemeClr val="accent4">
                    <a:lumMod val="75000"/>
                  </a:schemeClr>
                </a:solidFill>
                <a:effectLst/>
                <a:latin typeface="Arial Rounded MT Bold" panose="020F0704030504030204" pitchFamily="34" charset="0"/>
              </a:defRPr>
            </a:lvl1pPr>
          </a:lstStyle>
          <a:p>
            <a:r>
              <a:rPr lang="zh-CN" altLang="en-US" dirty="0"/>
              <a:t>单击此处添加您的标题文字</a:t>
            </a:r>
          </a:p>
        </p:txBody>
      </p:sp>
    </p:spTree>
    <p:extLst>
      <p:ext uri="{BB962C8B-B14F-4D97-AF65-F5344CB8AC3E}">
        <p14:creationId xmlns:p14="http://schemas.microsoft.com/office/powerpoint/2010/main" val="234985190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0" orient="horz" pos="2160">
          <p15:clr>
            <a:srgbClr val="FBAE40"/>
          </p15:clr>
        </p15:guide>
        <p15:guide id="1" pos="4967">
          <p15:clr>
            <a:srgbClr val="FBAE40"/>
          </p15:clr>
        </p15:guide>
        <p15:guide id="2" pos="6623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68BB73-E7C3-4FA4-A8AD-0EB0B50B7857}" type="datetimeFigureOut">
              <a:rPr lang="zh-CN" altLang="en-US" smtClean="0"/>
              <a:t>2024/4/1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0E9370-2663-4357-A53E-63A1B6E617C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73382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 orient="vert"/>
          </p:nvPr>
        </p:nvSpPr>
        <p:spPr>
          <a:xfrm>
            <a:off x="10171290" y="365125"/>
            <a:ext cx="1182511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type="body" orient="vert" idx="1"/>
          </p:nvPr>
        </p:nvSpPr>
        <p:spPr>
          <a:xfrm>
            <a:off x="2113842" y="365125"/>
            <a:ext cx="7933269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68BB73-E7C3-4FA4-A8AD-0EB0B50B7857}" type="datetimeFigureOut">
              <a:rPr lang="zh-CN" altLang="en-US" smtClean="0"/>
              <a:t>2024/4/1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0E9370-2663-4357-A53E-63A1B6E617C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941071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68BB73-E7C3-4FA4-A8AD-0EB0B50B7857}" type="datetimeFigureOut">
              <a:rPr lang="zh-CN" altLang="en-US" smtClean="0"/>
              <a:t>2024/4/1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0E9370-2663-4357-A53E-63A1B6E617C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93307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ST1"/>
          <p:cNvSpPr>
            <a:spLocks noGrp="1"/>
          </p:cNvSpPr>
          <p:nvPr>
            <p:ph type="title" hasCustomPrompt="1"/>
          </p:nvPr>
        </p:nvSpPr>
        <p:spPr>
          <a:xfrm>
            <a:off x="2063839" y="1925311"/>
            <a:ext cx="7994651" cy="1235075"/>
          </a:xfrm>
        </p:spPr>
        <p:txBody>
          <a:bodyPr anchor="b">
            <a:normAutofit/>
          </a:bodyPr>
          <a:lstStyle>
            <a:lvl1pPr algn="ctr">
              <a:defRPr sz="3600">
                <a:solidFill>
                  <a:schemeClr val="accent1">
                    <a:lumMod val="7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此处添加您的标题</a:t>
            </a:r>
            <a:endParaRPr lang="en-US" dirty="0"/>
          </a:p>
        </p:txBody>
      </p:sp>
      <p:sp>
        <p:nvSpPr>
          <p:cNvPr id="3" name="KSO_ST2"/>
          <p:cNvSpPr>
            <a:spLocks noGrp="1"/>
          </p:cNvSpPr>
          <p:nvPr>
            <p:ph type="body" idx="1" hasCustomPrompt="1"/>
          </p:nvPr>
        </p:nvSpPr>
        <p:spPr>
          <a:xfrm>
            <a:off x="2063840" y="3217536"/>
            <a:ext cx="7994649" cy="422638"/>
          </a:xfrm>
          <a:prstGeom prst="rect">
            <a:avLst/>
          </a:prstGeom>
          <a:blipFill>
            <a:blip r:embed="rId2"/>
            <a:stretch>
              <a:fillRect t="-3000"/>
            </a:stretch>
          </a:blipFill>
        </p:spPr>
        <p:txBody>
          <a:bodyPr anchor="ctr">
            <a:normAutofit/>
          </a:bodyPr>
          <a:lstStyle>
            <a:lvl1pPr marL="0" indent="0" algn="ctr">
              <a:buNone/>
              <a:defRPr sz="1600">
                <a:solidFill>
                  <a:schemeClr val="accent2">
                    <a:lumMod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dirty="0"/>
              <a:t>单击此处添加您的副标题</a:t>
            </a:r>
            <a:endParaRPr lang="en-US" altLang="zh-CN" dirty="0"/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68BB73-E7C3-4FA4-A8AD-0EB0B50B7857}" type="datetimeFigureOut">
              <a:rPr lang="zh-CN" altLang="en-US" smtClean="0"/>
              <a:t>2024/4/1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0E9370-2663-4357-A53E-63A1B6E617C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654485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sz="half" idx="1"/>
          </p:nvPr>
        </p:nvSpPr>
        <p:spPr>
          <a:xfrm>
            <a:off x="1399823" y="1244601"/>
            <a:ext cx="5080000" cy="493236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</p:txBody>
      </p:sp>
      <p:sp>
        <p:nvSpPr>
          <p:cNvPr id="4" name="KSO_BC2"/>
          <p:cNvSpPr>
            <a:spLocks noGrp="1"/>
          </p:cNvSpPr>
          <p:nvPr>
            <p:ph sz="half" idx="2"/>
          </p:nvPr>
        </p:nvSpPr>
        <p:spPr>
          <a:xfrm>
            <a:off x="6519333" y="1244601"/>
            <a:ext cx="5094116" cy="493236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</p:txBody>
      </p:sp>
      <p:sp>
        <p:nvSpPr>
          <p:cNvPr id="5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68BB73-E7C3-4FA4-A8AD-0EB0B50B7857}" type="datetimeFigureOut">
              <a:rPr lang="zh-CN" altLang="en-US" smtClean="0"/>
              <a:t>2024/4/1</a:t>
            </a:fld>
            <a:endParaRPr lang="zh-CN" altLang="en-US"/>
          </a:p>
        </p:txBody>
      </p:sp>
      <p:sp>
        <p:nvSpPr>
          <p:cNvPr id="6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0E9370-2663-4357-A53E-63A1B6E617C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67091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2302932" y="118532"/>
            <a:ext cx="9312101" cy="71702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9435" y="1376362"/>
            <a:ext cx="5157787" cy="823912"/>
          </a:xfrm>
        </p:spPr>
        <p:txBody>
          <a:bodyPr anchor="b">
            <a:normAutofit/>
          </a:bodyPr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KSO_BC1"/>
          <p:cNvSpPr>
            <a:spLocks noGrp="1"/>
          </p:cNvSpPr>
          <p:nvPr>
            <p:ph sz="half" idx="2"/>
          </p:nvPr>
        </p:nvSpPr>
        <p:spPr>
          <a:xfrm>
            <a:off x="1099435" y="2200274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31846" y="1376362"/>
            <a:ext cx="5183188" cy="823912"/>
          </a:xfrm>
        </p:spPr>
        <p:txBody>
          <a:bodyPr anchor="b">
            <a:normAutofit/>
          </a:bodyPr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KSO_BC2"/>
          <p:cNvSpPr>
            <a:spLocks noGrp="1"/>
          </p:cNvSpPr>
          <p:nvPr>
            <p:ph sz="quarter" idx="4"/>
          </p:nvPr>
        </p:nvSpPr>
        <p:spPr>
          <a:xfrm>
            <a:off x="6431846" y="2200274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</p:txBody>
      </p:sp>
      <p:sp>
        <p:nvSpPr>
          <p:cNvPr id="7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68BB73-E7C3-4FA4-A8AD-0EB0B50B7857}" type="datetimeFigureOut">
              <a:rPr lang="zh-CN" altLang="en-US" smtClean="0"/>
              <a:t>2024/4/1</a:t>
            </a:fld>
            <a:endParaRPr lang="zh-CN" altLang="en-US"/>
          </a:p>
        </p:txBody>
      </p:sp>
      <p:sp>
        <p:nvSpPr>
          <p:cNvPr id="8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0E9370-2663-4357-A53E-63A1B6E617C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98527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68BB73-E7C3-4FA4-A8AD-0EB0B50B7857}" type="datetimeFigureOut">
              <a:rPr lang="zh-CN" altLang="en-US" smtClean="0"/>
              <a:t>2024/4/1</a:t>
            </a:fld>
            <a:endParaRPr lang="zh-CN" altLang="en-US"/>
          </a:p>
        </p:txBody>
      </p:sp>
      <p:sp>
        <p:nvSpPr>
          <p:cNvPr id="4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0E9370-2663-4357-A53E-63A1B6E617C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05485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68BB73-E7C3-4FA4-A8AD-0EB0B50B7857}" type="datetimeFigureOut">
              <a:rPr lang="zh-CN" altLang="en-US" smtClean="0"/>
              <a:t>2024/4/1</a:t>
            </a:fld>
            <a:endParaRPr lang="zh-CN" altLang="en-US"/>
          </a:p>
        </p:txBody>
      </p:sp>
      <p:sp>
        <p:nvSpPr>
          <p:cNvPr id="3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0E9370-2663-4357-A53E-63A1B6E617C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138944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1144590" y="533402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idx="1"/>
          </p:nvPr>
        </p:nvSpPr>
        <p:spPr>
          <a:xfrm>
            <a:off x="5487989" y="1063629"/>
            <a:ext cx="6172200" cy="4873625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</p:txBody>
      </p:sp>
      <p:sp>
        <p:nvSpPr>
          <p:cNvPr id="4" name="KSO_BC2"/>
          <p:cNvSpPr>
            <a:spLocks noGrp="1"/>
          </p:cNvSpPr>
          <p:nvPr>
            <p:ph type="body" sz="half" idx="2"/>
          </p:nvPr>
        </p:nvSpPr>
        <p:spPr>
          <a:xfrm>
            <a:off x="1144590" y="2133602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68BB73-E7C3-4FA4-A8AD-0EB0B50B7857}" type="datetimeFigureOut">
              <a:rPr lang="zh-CN" altLang="en-US" smtClean="0"/>
              <a:t>2024/4/1</a:t>
            </a:fld>
            <a:endParaRPr lang="zh-CN" altLang="en-US"/>
          </a:p>
        </p:txBody>
      </p:sp>
      <p:sp>
        <p:nvSpPr>
          <p:cNvPr id="6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0E9370-2663-4357-A53E-63A1B6E617C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02924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1246192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 noChangeAspect="1"/>
          </p:cNvSpPr>
          <p:nvPr>
            <p:ph type="pic" idx="1"/>
          </p:nvPr>
        </p:nvSpPr>
        <p:spPr>
          <a:xfrm>
            <a:off x="5442833" y="987427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KSO_BC2"/>
          <p:cNvSpPr>
            <a:spLocks noGrp="1"/>
          </p:cNvSpPr>
          <p:nvPr>
            <p:ph type="body" sz="half" idx="2"/>
          </p:nvPr>
        </p:nvSpPr>
        <p:spPr>
          <a:xfrm>
            <a:off x="1246192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68BB73-E7C3-4FA4-A8AD-0EB0B50B7857}" type="datetimeFigureOut">
              <a:rPr lang="zh-CN" altLang="en-US" smtClean="0"/>
              <a:t>2024/4/1</a:t>
            </a:fld>
            <a:endParaRPr lang="zh-CN" altLang="en-US"/>
          </a:p>
        </p:txBody>
      </p:sp>
      <p:sp>
        <p:nvSpPr>
          <p:cNvPr id="6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0E9370-2663-4357-A53E-63A1B6E617C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46337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6" t="8878" r="944" b="45144"/>
          <a:stretch/>
        </p:blipFill>
        <p:spPr>
          <a:xfrm flipH="1">
            <a:off x="-12492" y="4297674"/>
            <a:ext cx="12304068" cy="2560326"/>
          </a:xfrm>
          <a:prstGeom prst="rect">
            <a:avLst/>
          </a:prstGeom>
        </p:spPr>
      </p:pic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558798" y="84176"/>
            <a:ext cx="11056060" cy="699594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4" name="KSO_FD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68BB73-E7C3-4FA4-A8AD-0EB0B50B7857}" type="datetimeFigureOut">
              <a:rPr lang="zh-CN" altLang="en-US" smtClean="0"/>
              <a:t>2024/4/1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0E9370-2663-4357-A53E-63A1B6E617C5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3" name="KSO_BC1"/>
          <p:cNvSpPr>
            <a:spLocks noGrp="1"/>
          </p:cNvSpPr>
          <p:nvPr>
            <p:ph type="body" idx="1"/>
          </p:nvPr>
        </p:nvSpPr>
        <p:spPr>
          <a:xfrm>
            <a:off x="558799" y="991780"/>
            <a:ext cx="11056060" cy="498229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</p:txBody>
      </p:sp>
    </p:spTree>
    <p:extLst>
      <p:ext uri="{BB962C8B-B14F-4D97-AF65-F5344CB8AC3E}">
        <p14:creationId xmlns:p14="http://schemas.microsoft.com/office/powerpoint/2010/main" val="3116943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i="0" kern="1200" baseline="0">
          <a:solidFill>
            <a:schemeClr val="accent1">
              <a:lumMod val="75000"/>
            </a:schemeClr>
          </a:solidFill>
          <a:effectLst/>
          <a:latin typeface="Arial Black" panose="020B0A040201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449263" indent="-361950" algn="just" defTabSz="914400" rtl="0" eaLnBrk="1" latinLnBrk="0" hangingPunct="1">
        <a:lnSpc>
          <a:spcPct val="110000"/>
        </a:lnSpc>
        <a:spcBef>
          <a:spcPts val="1800"/>
        </a:spcBef>
        <a:spcAft>
          <a:spcPts val="0"/>
        </a:spcAft>
        <a:buClr>
          <a:schemeClr val="accent1"/>
        </a:buClr>
        <a:buSzPct val="70000"/>
        <a:buFontTx/>
        <a:buBlip>
          <a:blip r:embed="rId14"/>
        </a:buBlip>
        <a:defRPr sz="2400" kern="1200" baseline="0">
          <a:solidFill>
            <a:schemeClr val="accent2">
              <a:lumMod val="75000"/>
            </a:schemeClr>
          </a:solidFill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449263" indent="-449263" algn="just" defTabSz="914400" rtl="0" eaLnBrk="1" latinLnBrk="0" hangingPunct="1">
        <a:lnSpc>
          <a:spcPct val="130000"/>
        </a:lnSpc>
        <a:spcBef>
          <a:spcPts val="0"/>
        </a:spcBef>
        <a:spcAft>
          <a:spcPts val="600"/>
        </a:spcAft>
        <a:buClr>
          <a:schemeClr val="accent2">
            <a:lumMod val="60000"/>
            <a:lumOff val="40000"/>
          </a:schemeClr>
        </a:buClr>
        <a:buFont typeface="幼圆" panose="02010509060101010101" pitchFamily="49" charset="-122"/>
        <a:buChar char=" "/>
        <a:defRPr sz="1800" kern="1200" baseline="0">
          <a:solidFill>
            <a:srgbClr val="7D7D7D"/>
          </a:solidFill>
          <a:latin typeface="幼圆" panose="02010509060101010101" pitchFamily="49" charset="-122"/>
          <a:ea typeface="幼圆" panose="02010509060101010101" pitchFamily="49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07172BC-E8AD-45B6-9336-2875E63BAF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61626" y="1741722"/>
            <a:ext cx="8996251" cy="1097133"/>
          </a:xfrm>
        </p:spPr>
        <p:txBody>
          <a:bodyPr/>
          <a:lstStyle/>
          <a:p>
            <a:r>
              <a:rPr lang="zh-CN" altLang="en-US" sz="6000" dirty="0"/>
              <a:t>一般声母 </a:t>
            </a:r>
            <a:r>
              <a:rPr lang="en-US" altLang="zh-CN" sz="6000" dirty="0"/>
              <a:t>n </a:t>
            </a:r>
            <a:r>
              <a:rPr lang="zh-CN" altLang="en-US" sz="6000" dirty="0"/>
              <a:t>的发音</a:t>
            </a:r>
          </a:p>
        </p:txBody>
      </p:sp>
    </p:spTree>
    <p:extLst>
      <p:ext uri="{BB962C8B-B14F-4D97-AF65-F5344CB8AC3E}">
        <p14:creationId xmlns:p14="http://schemas.microsoft.com/office/powerpoint/2010/main" val="26195833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99"/>
    </mc:Choice>
    <mc:Fallback xmlns="">
      <p:transition spd="slow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7F00AD6-C697-4922-B5D6-F2C6CFE243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9569" y="437539"/>
            <a:ext cx="10772863" cy="869968"/>
          </a:xfrm>
        </p:spPr>
        <p:txBody>
          <a:bodyPr/>
          <a:lstStyle/>
          <a:p>
            <a:r>
              <a:rPr lang="zh-CN" altLang="en-US" sz="4000" dirty="0"/>
              <a:t>鼻音声母 </a:t>
            </a:r>
            <a:r>
              <a:rPr lang="en-US" altLang="zh-CN" sz="4000" dirty="0">
                <a:latin typeface="+mn-ea"/>
              </a:rPr>
              <a:t>n</a:t>
            </a:r>
            <a:endParaRPr lang="zh-CN" altLang="en-US" sz="4000" dirty="0">
              <a:latin typeface="+mn-ea"/>
              <a:ea typeface="+mn-ea"/>
            </a:endParaRP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5EBACF1-ACA5-4DD6-9CC1-258C76FE94B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09568" y="1566250"/>
            <a:ext cx="5386432" cy="520574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sz="3600" b="1" dirty="0"/>
              <a:t>  发音要领：</a:t>
            </a:r>
            <a:endParaRPr lang="en-US" altLang="zh-CN" sz="3600" b="1" dirty="0"/>
          </a:p>
          <a:p>
            <a:pPr marL="0" indent="0">
              <a:buNone/>
            </a:pPr>
            <a:endParaRPr lang="en-US" altLang="zh-CN" sz="1000" b="1" dirty="0"/>
          </a:p>
          <a:p>
            <a:pPr marL="0" indent="0">
              <a:buNone/>
            </a:pPr>
            <a:r>
              <a:rPr lang="zh-CN" altLang="en-US" sz="3600" b="1" dirty="0"/>
              <a:t>      （</a:t>
            </a:r>
            <a:r>
              <a:rPr lang="en-US" altLang="zh-CN" sz="3600" b="1" dirty="0"/>
              <a:t>1</a:t>
            </a:r>
            <a:r>
              <a:rPr lang="zh-CN" altLang="en-US" sz="3600" b="1" dirty="0"/>
              <a:t>）位置：</a:t>
            </a:r>
            <a:endParaRPr lang="en-US" altLang="zh-CN" sz="3600" b="1" dirty="0"/>
          </a:p>
          <a:p>
            <a:pPr marL="0" indent="0">
              <a:buNone/>
            </a:pPr>
            <a:endParaRPr lang="en-US" altLang="zh-CN" sz="1400" b="1" dirty="0"/>
          </a:p>
          <a:p>
            <a:pPr marL="0" indent="0">
              <a:buNone/>
            </a:pPr>
            <a:r>
              <a:rPr lang="zh-CN" altLang="en-US" sz="3600" b="1" dirty="0"/>
              <a:t>      （</a:t>
            </a:r>
            <a:r>
              <a:rPr lang="en-US" altLang="zh-CN" sz="3600" b="1" dirty="0"/>
              <a:t>2</a:t>
            </a:r>
            <a:r>
              <a:rPr lang="zh-CN" altLang="en-US" sz="3600" b="1" dirty="0"/>
              <a:t>）方法：</a:t>
            </a:r>
            <a:endParaRPr lang="en-US" altLang="zh-CN" sz="3600" b="1" dirty="0"/>
          </a:p>
          <a:p>
            <a:pPr marL="0" indent="0">
              <a:buNone/>
            </a:pPr>
            <a:r>
              <a:rPr lang="en-US" altLang="zh-CN" sz="3600" b="1" dirty="0"/>
              <a:t>               A.</a:t>
            </a:r>
            <a:r>
              <a:rPr lang="zh-CN" altLang="en-US" sz="3600" b="1" dirty="0"/>
              <a:t>障碍用的方法：</a:t>
            </a:r>
            <a:endParaRPr lang="en-US" altLang="zh-CN" sz="3600" b="1" dirty="0"/>
          </a:p>
          <a:p>
            <a:pPr marL="0" indent="0">
              <a:buNone/>
            </a:pPr>
            <a:r>
              <a:rPr lang="en-US" altLang="zh-CN" sz="3600" b="1" dirty="0"/>
              <a:t>               B.</a:t>
            </a:r>
            <a:r>
              <a:rPr lang="zh-CN" altLang="en-US" sz="3600" b="1" dirty="0"/>
              <a:t>气流用的方法：</a:t>
            </a:r>
          </a:p>
        </p:txBody>
      </p:sp>
      <p:sp>
        <p:nvSpPr>
          <p:cNvPr id="4" name="内容占位符 2">
            <a:extLst>
              <a:ext uri="{FF2B5EF4-FFF2-40B4-BE49-F238E27FC236}">
                <a16:creationId xmlns:a16="http://schemas.microsoft.com/office/drawing/2014/main" id="{8A376A34-A3B0-4EEF-A662-5A7208230B30}"/>
              </a:ext>
            </a:extLst>
          </p:cNvPr>
          <p:cNvSpPr txBox="1">
            <a:spLocks/>
          </p:cNvSpPr>
          <p:nvPr/>
        </p:nvSpPr>
        <p:spPr>
          <a:xfrm>
            <a:off x="4062610" y="2839072"/>
            <a:ext cx="6423802" cy="6817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3600" b="1" dirty="0"/>
              <a:t>舌尖与上牙床</a:t>
            </a:r>
          </a:p>
        </p:txBody>
      </p:sp>
      <p:sp>
        <p:nvSpPr>
          <p:cNvPr id="6" name="内容占位符 2">
            <a:extLst>
              <a:ext uri="{FF2B5EF4-FFF2-40B4-BE49-F238E27FC236}">
                <a16:creationId xmlns:a16="http://schemas.microsoft.com/office/drawing/2014/main" id="{E38875DE-4333-4551-95B2-24BCB81A256A}"/>
              </a:ext>
            </a:extLst>
          </p:cNvPr>
          <p:cNvSpPr txBox="1">
            <a:spLocks/>
          </p:cNvSpPr>
          <p:nvPr/>
        </p:nvSpPr>
        <p:spPr>
          <a:xfrm>
            <a:off x="6329880" y="4988155"/>
            <a:ext cx="3707318" cy="60827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3600" b="1" dirty="0"/>
              <a:t>紧闭</a:t>
            </a:r>
          </a:p>
        </p:txBody>
      </p:sp>
      <p:sp>
        <p:nvSpPr>
          <p:cNvPr id="7" name="内容占位符 2">
            <a:extLst>
              <a:ext uri="{FF2B5EF4-FFF2-40B4-BE49-F238E27FC236}">
                <a16:creationId xmlns:a16="http://schemas.microsoft.com/office/drawing/2014/main" id="{5006B909-D1BB-4F11-A552-C02A7D2079DE}"/>
              </a:ext>
            </a:extLst>
          </p:cNvPr>
          <p:cNvSpPr txBox="1">
            <a:spLocks/>
          </p:cNvSpPr>
          <p:nvPr/>
        </p:nvSpPr>
        <p:spPr>
          <a:xfrm>
            <a:off x="6329880" y="5812190"/>
            <a:ext cx="3817545" cy="60827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3600" b="1" dirty="0"/>
              <a:t>改走鼻腔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7C9F2262-52D4-4DBF-9288-14AE3F90A78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45438" y="437539"/>
            <a:ext cx="4619171" cy="4014140"/>
          </a:xfrm>
          <a:prstGeom prst="rect">
            <a:avLst/>
          </a:prstGeom>
        </p:spPr>
      </p:pic>
      <p:sp>
        <p:nvSpPr>
          <p:cNvPr id="8" name="矩形 7">
            <a:extLst>
              <a:ext uri="{FF2B5EF4-FFF2-40B4-BE49-F238E27FC236}">
                <a16:creationId xmlns:a16="http://schemas.microsoft.com/office/drawing/2014/main" id="{F2B9FF01-52F8-4EF9-A652-DFE0E995C431}"/>
              </a:ext>
            </a:extLst>
          </p:cNvPr>
          <p:cNvSpPr/>
          <p:nvPr/>
        </p:nvSpPr>
        <p:spPr>
          <a:xfrm>
            <a:off x="8238653" y="1699302"/>
            <a:ext cx="1564665" cy="791286"/>
          </a:xfrm>
          <a:prstGeom prst="rect">
            <a:avLst/>
          </a:prstGeom>
          <a:noFill/>
          <a:ln w="508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CD486E05-3F98-41AB-AFA4-7B1ECE46F3F1}"/>
              </a:ext>
            </a:extLst>
          </p:cNvPr>
          <p:cNvCxnSpPr/>
          <p:nvPr/>
        </p:nvCxnSpPr>
        <p:spPr>
          <a:xfrm>
            <a:off x="2531866" y="3520836"/>
            <a:ext cx="4454305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30513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99"/>
    </mc:Choice>
    <mc:Fallback xmlns="">
      <p:transition spd="slow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A099A20-893E-41E2-820A-C09F721462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9569" y="437539"/>
            <a:ext cx="10772863" cy="810147"/>
          </a:xfrm>
        </p:spPr>
        <p:txBody>
          <a:bodyPr/>
          <a:lstStyle/>
          <a:p>
            <a:r>
              <a:rPr lang="zh-CN" altLang="en-US" sz="4000" dirty="0"/>
              <a:t>鼻音声母 </a:t>
            </a:r>
            <a:r>
              <a:rPr lang="en-US" altLang="zh-CN" sz="4000" dirty="0">
                <a:latin typeface="+mn-ea"/>
              </a:rPr>
              <a:t>n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2158B28-A769-4554-9483-988EA7F5EC5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68223" y="1728059"/>
            <a:ext cx="10514177" cy="681764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zh-CN" altLang="en-US" sz="4000" b="1" dirty="0"/>
              <a:t>发音训练：</a:t>
            </a:r>
            <a:endParaRPr lang="en-US" altLang="zh-CN" sz="4000" b="1" dirty="0"/>
          </a:p>
        </p:txBody>
      </p:sp>
      <p:sp>
        <p:nvSpPr>
          <p:cNvPr id="5" name="内容占位符 2">
            <a:extLst>
              <a:ext uri="{FF2B5EF4-FFF2-40B4-BE49-F238E27FC236}">
                <a16:creationId xmlns:a16="http://schemas.microsoft.com/office/drawing/2014/main" id="{DA2E69B7-161C-497A-8D39-142C20B51612}"/>
              </a:ext>
            </a:extLst>
          </p:cNvPr>
          <p:cNvSpPr txBox="1">
            <a:spLocks/>
          </p:cNvSpPr>
          <p:nvPr/>
        </p:nvSpPr>
        <p:spPr>
          <a:xfrm>
            <a:off x="2769368" y="3088115"/>
            <a:ext cx="751763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那</a:t>
            </a:r>
            <a:endParaRPr lang="zh-CN" altLang="en-US" sz="4000" dirty="0"/>
          </a:p>
        </p:txBody>
      </p:sp>
      <p:sp>
        <p:nvSpPr>
          <p:cNvPr id="6" name="内容占位符 2">
            <a:extLst>
              <a:ext uri="{FF2B5EF4-FFF2-40B4-BE49-F238E27FC236}">
                <a16:creationId xmlns:a16="http://schemas.microsoft.com/office/drawing/2014/main" id="{C4BF16EE-E232-453D-86C7-5E0C220488D0}"/>
              </a:ext>
            </a:extLst>
          </p:cNvPr>
          <p:cNvSpPr txBox="1">
            <a:spLocks/>
          </p:cNvSpPr>
          <p:nvPr/>
        </p:nvSpPr>
        <p:spPr>
          <a:xfrm>
            <a:off x="4083996" y="3088116"/>
            <a:ext cx="751763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讷</a:t>
            </a:r>
          </a:p>
        </p:txBody>
      </p:sp>
      <p:sp>
        <p:nvSpPr>
          <p:cNvPr id="7" name="内容占位符 2">
            <a:extLst>
              <a:ext uri="{FF2B5EF4-FFF2-40B4-BE49-F238E27FC236}">
                <a16:creationId xmlns:a16="http://schemas.microsoft.com/office/drawing/2014/main" id="{5EF4B6EB-BA45-44F4-A8F1-1CF8D5ADC528}"/>
              </a:ext>
            </a:extLst>
          </p:cNvPr>
          <p:cNvSpPr txBox="1">
            <a:spLocks/>
          </p:cNvSpPr>
          <p:nvPr/>
        </p:nvSpPr>
        <p:spPr>
          <a:xfrm>
            <a:off x="5398624" y="3088117"/>
            <a:ext cx="751763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内</a:t>
            </a:r>
            <a:endParaRPr lang="zh-CN" altLang="en-US" sz="4000" dirty="0"/>
          </a:p>
        </p:txBody>
      </p:sp>
      <p:sp>
        <p:nvSpPr>
          <p:cNvPr id="8" name="内容占位符 2">
            <a:extLst>
              <a:ext uri="{FF2B5EF4-FFF2-40B4-BE49-F238E27FC236}">
                <a16:creationId xmlns:a16="http://schemas.microsoft.com/office/drawing/2014/main" id="{D5D4FC53-2CDF-43AB-9241-34D17E558DE3}"/>
              </a:ext>
            </a:extLst>
          </p:cNvPr>
          <p:cNvSpPr txBox="1">
            <a:spLocks/>
          </p:cNvSpPr>
          <p:nvPr/>
        </p:nvSpPr>
        <p:spPr>
          <a:xfrm>
            <a:off x="6713252" y="3088118"/>
            <a:ext cx="751763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脑</a:t>
            </a:r>
            <a:endParaRPr lang="zh-CN" altLang="en-US" sz="4000" dirty="0"/>
          </a:p>
        </p:txBody>
      </p:sp>
      <p:sp>
        <p:nvSpPr>
          <p:cNvPr id="9" name="内容占位符 2">
            <a:extLst>
              <a:ext uri="{FF2B5EF4-FFF2-40B4-BE49-F238E27FC236}">
                <a16:creationId xmlns:a16="http://schemas.microsoft.com/office/drawing/2014/main" id="{530E9DBD-74E2-4052-84D4-BEA9F6BB0C40}"/>
              </a:ext>
            </a:extLst>
          </p:cNvPr>
          <p:cNvSpPr txBox="1">
            <a:spLocks/>
          </p:cNvSpPr>
          <p:nvPr/>
        </p:nvSpPr>
        <p:spPr>
          <a:xfrm>
            <a:off x="8027880" y="3088118"/>
            <a:ext cx="751763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难</a:t>
            </a:r>
            <a:endParaRPr lang="zh-CN" altLang="en-US" sz="4000" dirty="0"/>
          </a:p>
        </p:txBody>
      </p:sp>
      <p:sp>
        <p:nvSpPr>
          <p:cNvPr id="10" name="内容占位符 2">
            <a:extLst>
              <a:ext uri="{FF2B5EF4-FFF2-40B4-BE49-F238E27FC236}">
                <a16:creationId xmlns:a16="http://schemas.microsoft.com/office/drawing/2014/main" id="{96E949A5-E1EE-4DDA-A29B-1D9F324F82B1}"/>
              </a:ext>
            </a:extLst>
          </p:cNvPr>
          <p:cNvSpPr txBox="1">
            <a:spLocks/>
          </p:cNvSpPr>
          <p:nvPr/>
        </p:nvSpPr>
        <p:spPr>
          <a:xfrm>
            <a:off x="2769367" y="4444699"/>
            <a:ext cx="751763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嫩</a:t>
            </a:r>
          </a:p>
        </p:txBody>
      </p:sp>
      <p:sp>
        <p:nvSpPr>
          <p:cNvPr id="11" name="内容占位符 2">
            <a:extLst>
              <a:ext uri="{FF2B5EF4-FFF2-40B4-BE49-F238E27FC236}">
                <a16:creationId xmlns:a16="http://schemas.microsoft.com/office/drawing/2014/main" id="{AE656DE1-50E1-4494-A5A6-6EDA66CFAB40}"/>
              </a:ext>
            </a:extLst>
          </p:cNvPr>
          <p:cNvSpPr txBox="1">
            <a:spLocks/>
          </p:cNvSpPr>
          <p:nvPr/>
        </p:nvSpPr>
        <p:spPr>
          <a:xfrm>
            <a:off x="4083996" y="4444699"/>
            <a:ext cx="751763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能</a:t>
            </a:r>
          </a:p>
        </p:txBody>
      </p:sp>
      <p:sp>
        <p:nvSpPr>
          <p:cNvPr id="12" name="内容占位符 2">
            <a:extLst>
              <a:ext uri="{FF2B5EF4-FFF2-40B4-BE49-F238E27FC236}">
                <a16:creationId xmlns:a16="http://schemas.microsoft.com/office/drawing/2014/main" id="{A9DEA754-721A-44DE-991B-FF79E17A508F}"/>
              </a:ext>
            </a:extLst>
          </p:cNvPr>
          <p:cNvSpPr txBox="1">
            <a:spLocks/>
          </p:cNvSpPr>
          <p:nvPr/>
        </p:nvSpPr>
        <p:spPr>
          <a:xfrm>
            <a:off x="5398623" y="4444699"/>
            <a:ext cx="751763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泥</a:t>
            </a:r>
          </a:p>
        </p:txBody>
      </p:sp>
      <p:sp>
        <p:nvSpPr>
          <p:cNvPr id="13" name="内容占位符 2">
            <a:extLst>
              <a:ext uri="{FF2B5EF4-FFF2-40B4-BE49-F238E27FC236}">
                <a16:creationId xmlns:a16="http://schemas.microsoft.com/office/drawing/2014/main" id="{2409C791-D506-4664-A017-096D108FF37C}"/>
              </a:ext>
            </a:extLst>
          </p:cNvPr>
          <p:cNvSpPr txBox="1">
            <a:spLocks/>
          </p:cNvSpPr>
          <p:nvPr/>
        </p:nvSpPr>
        <p:spPr>
          <a:xfrm>
            <a:off x="6713250" y="4444701"/>
            <a:ext cx="751763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聂</a:t>
            </a:r>
          </a:p>
        </p:txBody>
      </p:sp>
      <p:sp>
        <p:nvSpPr>
          <p:cNvPr id="14" name="内容占位符 2">
            <a:extLst>
              <a:ext uri="{FF2B5EF4-FFF2-40B4-BE49-F238E27FC236}">
                <a16:creationId xmlns:a16="http://schemas.microsoft.com/office/drawing/2014/main" id="{F6E09D50-F630-4E8D-BD78-B8CEF7C80B44}"/>
              </a:ext>
            </a:extLst>
          </p:cNvPr>
          <p:cNvSpPr txBox="1">
            <a:spLocks/>
          </p:cNvSpPr>
          <p:nvPr/>
        </p:nvSpPr>
        <p:spPr>
          <a:xfrm>
            <a:off x="8027879" y="4444701"/>
            <a:ext cx="751763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鸟</a:t>
            </a:r>
          </a:p>
        </p:txBody>
      </p:sp>
    </p:spTree>
    <p:extLst>
      <p:ext uri="{BB962C8B-B14F-4D97-AF65-F5344CB8AC3E}">
        <p14:creationId xmlns:p14="http://schemas.microsoft.com/office/powerpoint/2010/main" val="14787107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99"/>
    </mc:Choice>
    <mc:Fallback xmlns="">
      <p:transition spd="slow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C19BC67-AABA-4DA7-A211-5F3818F358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9569" y="437539"/>
            <a:ext cx="10772863" cy="953112"/>
          </a:xfrm>
        </p:spPr>
        <p:txBody>
          <a:bodyPr/>
          <a:lstStyle/>
          <a:p>
            <a:r>
              <a:rPr lang="zh-CN" altLang="en-US" sz="4000" dirty="0"/>
              <a:t>鼻音声母 </a:t>
            </a:r>
            <a:r>
              <a:rPr lang="en-US" altLang="zh-CN" sz="4000" dirty="0">
                <a:latin typeface="+mn-ea"/>
              </a:rPr>
              <a:t>n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F518DD9-9428-468C-914C-23D5E3382FD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25205" y="1787628"/>
            <a:ext cx="6659951" cy="1865014"/>
          </a:xfrm>
        </p:spPr>
        <p:txBody>
          <a:bodyPr>
            <a:normAutofit/>
          </a:bodyPr>
          <a:lstStyle/>
          <a:p>
            <a:pPr marL="0" indent="0">
              <a:lnSpc>
                <a:spcPts val="6000"/>
              </a:lnSpc>
              <a:buNone/>
            </a:pPr>
            <a:r>
              <a:rPr lang="zh-CN" altLang="en-US" sz="3600" b="1" dirty="0"/>
              <a:t>   常见问题：</a:t>
            </a:r>
            <a:endParaRPr lang="en-US" altLang="zh-CN" sz="800" b="1" dirty="0"/>
          </a:p>
          <a:p>
            <a:pPr marL="0" indent="0">
              <a:lnSpc>
                <a:spcPts val="6000"/>
              </a:lnSpc>
              <a:buNone/>
            </a:pPr>
            <a:r>
              <a:rPr lang="zh-CN" altLang="en-US" sz="3600" b="1" dirty="0"/>
              <a:t>          将 </a:t>
            </a:r>
            <a:r>
              <a:rPr lang="en-US" altLang="zh-CN" sz="3600" b="1" dirty="0"/>
              <a:t>n </a:t>
            </a:r>
            <a:r>
              <a:rPr lang="zh-CN" altLang="en-US" sz="3600" b="1" dirty="0"/>
              <a:t>发成 </a:t>
            </a:r>
            <a:r>
              <a:rPr lang="en-US" altLang="zh-CN" sz="3600" b="1" dirty="0"/>
              <a:t>l</a:t>
            </a:r>
          </a:p>
        </p:txBody>
      </p:sp>
      <p:sp>
        <p:nvSpPr>
          <p:cNvPr id="5" name="内容占位符 3">
            <a:extLst>
              <a:ext uri="{FF2B5EF4-FFF2-40B4-BE49-F238E27FC236}">
                <a16:creationId xmlns:a16="http://schemas.microsoft.com/office/drawing/2014/main" id="{9B0DC6DD-5147-4D75-9F54-D771A1AACBDB}"/>
              </a:ext>
            </a:extLst>
          </p:cNvPr>
          <p:cNvSpPr txBox="1">
            <a:spLocks/>
          </p:cNvSpPr>
          <p:nvPr/>
        </p:nvSpPr>
        <p:spPr>
          <a:xfrm>
            <a:off x="3587062" y="4733453"/>
            <a:ext cx="5765169" cy="9531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ts val="6000"/>
              </a:lnSpc>
              <a:buFontTx/>
              <a:buNone/>
            </a:pPr>
            <a:r>
              <a:rPr lang="en-US" altLang="zh-CN" sz="3600" b="1" dirty="0"/>
              <a:t> </a:t>
            </a:r>
            <a:r>
              <a:rPr lang="zh-CN" altLang="en-US" sz="3600" b="1" dirty="0"/>
              <a:t>不知道如何让气流走鼻腔</a:t>
            </a:r>
            <a:endParaRPr lang="en-US" altLang="zh-CN" sz="800" b="1" dirty="0"/>
          </a:p>
        </p:txBody>
      </p:sp>
      <p:sp>
        <p:nvSpPr>
          <p:cNvPr id="3" name="箭头: 右 2">
            <a:extLst>
              <a:ext uri="{FF2B5EF4-FFF2-40B4-BE49-F238E27FC236}">
                <a16:creationId xmlns:a16="http://schemas.microsoft.com/office/drawing/2014/main" id="{025AC407-429C-4D8B-96E5-D01B0A74C96D}"/>
              </a:ext>
            </a:extLst>
          </p:cNvPr>
          <p:cNvSpPr/>
          <p:nvPr/>
        </p:nvSpPr>
        <p:spPr>
          <a:xfrm rot="1946935">
            <a:off x="3597983" y="4030911"/>
            <a:ext cx="1504373" cy="32427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58957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99"/>
    </mc:Choice>
    <mc:Fallback xmlns="">
      <p:transition spd="slow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F884145-000F-431F-BF44-6FDF9358AA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9569" y="437538"/>
            <a:ext cx="10772863" cy="810147"/>
          </a:xfrm>
        </p:spPr>
        <p:txBody>
          <a:bodyPr/>
          <a:lstStyle/>
          <a:p>
            <a:r>
              <a:rPr lang="zh-CN" altLang="en-US" sz="4000" dirty="0"/>
              <a:t>鼻音声母 </a:t>
            </a:r>
            <a:r>
              <a:rPr lang="en-US" altLang="zh-CN" sz="4000" dirty="0">
                <a:latin typeface="+mn-ea"/>
              </a:rPr>
              <a:t>n</a:t>
            </a:r>
            <a:endParaRPr lang="zh-CN" altLang="en-US" sz="3600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46BA1F1B-6DB4-463B-BE1C-330C5AFB234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09569" y="1892174"/>
            <a:ext cx="10878867" cy="4119327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zh-CN" altLang="en-US" sz="4000" b="1" dirty="0"/>
              <a:t>  解决办法：</a:t>
            </a:r>
            <a:endParaRPr lang="en-US" altLang="zh-CN" sz="4000" b="1" dirty="0"/>
          </a:p>
          <a:p>
            <a:pPr marL="0" indent="0">
              <a:buNone/>
            </a:pPr>
            <a:endParaRPr lang="zh-CN" altLang="en-US" sz="800" b="1" dirty="0"/>
          </a:p>
          <a:p>
            <a:pPr marL="0" indent="0">
              <a:buNone/>
            </a:pPr>
            <a:r>
              <a:rPr lang="zh-CN" altLang="en-US" sz="4000" b="1" dirty="0"/>
              <a:t>        （</a:t>
            </a:r>
            <a:r>
              <a:rPr lang="en-US" altLang="zh-CN" sz="4000" b="1" dirty="0"/>
              <a:t>1</a:t>
            </a:r>
            <a:r>
              <a:rPr lang="zh-CN" altLang="en-US" sz="4000" b="1" dirty="0"/>
              <a:t>）读好 </a:t>
            </a:r>
            <a:r>
              <a:rPr lang="en-US" altLang="zh-CN" sz="4000" b="1" dirty="0"/>
              <a:t>n </a:t>
            </a:r>
            <a:r>
              <a:rPr lang="zh-CN" altLang="en-US" sz="4000" b="1" dirty="0"/>
              <a:t>的本音</a:t>
            </a:r>
            <a:endParaRPr lang="en-US" altLang="zh-CN" sz="4000" b="1" dirty="0"/>
          </a:p>
          <a:p>
            <a:pPr marL="0" indent="0">
              <a:buNone/>
            </a:pPr>
            <a:endParaRPr lang="en-US" altLang="zh-CN" sz="800" b="1" dirty="0"/>
          </a:p>
          <a:p>
            <a:pPr marL="0" indent="0">
              <a:buNone/>
            </a:pPr>
            <a:r>
              <a:rPr lang="zh-CN" altLang="en-US" sz="4000" b="1" dirty="0"/>
              <a:t>        （</a:t>
            </a:r>
            <a:r>
              <a:rPr lang="en-US" altLang="zh-CN" sz="4000" b="1" dirty="0"/>
              <a:t>2</a:t>
            </a:r>
            <a:r>
              <a:rPr lang="zh-CN" altLang="en-US" sz="4000" b="1" dirty="0"/>
              <a:t>）朗读音节时，故意延长 </a:t>
            </a:r>
            <a:r>
              <a:rPr lang="en-US" altLang="zh-CN" sz="4000" b="1" dirty="0"/>
              <a:t>n </a:t>
            </a:r>
            <a:r>
              <a:rPr lang="zh-CN" altLang="en-US" sz="4000" b="1" dirty="0"/>
              <a:t>的本音的发</a:t>
            </a:r>
            <a:endParaRPr lang="en-US" altLang="zh-CN" sz="4000" b="1" dirty="0"/>
          </a:p>
          <a:p>
            <a:pPr marL="0" indent="0">
              <a:buNone/>
            </a:pPr>
            <a:r>
              <a:rPr lang="en-US" altLang="zh-CN" sz="4000" b="1" dirty="0"/>
              <a:t>  </a:t>
            </a:r>
            <a:r>
              <a:rPr lang="zh-CN" altLang="en-US" sz="4000" b="1" dirty="0"/>
              <a:t>音时间</a:t>
            </a:r>
            <a:endParaRPr lang="en-US" altLang="zh-CN" sz="4000" b="1" dirty="0"/>
          </a:p>
        </p:txBody>
      </p:sp>
    </p:spTree>
    <p:extLst>
      <p:ext uri="{BB962C8B-B14F-4D97-AF65-F5344CB8AC3E}">
        <p14:creationId xmlns:p14="http://schemas.microsoft.com/office/powerpoint/2010/main" val="13474976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99"/>
    </mc:Choice>
    <mc:Fallback xmlns="">
      <p:transition spd="slow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ED31909-D4B5-4538-AC58-8361EB9D5E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9569" y="437539"/>
            <a:ext cx="10772863" cy="852876"/>
          </a:xfrm>
        </p:spPr>
        <p:txBody>
          <a:bodyPr/>
          <a:lstStyle/>
          <a:p>
            <a:r>
              <a:rPr lang="zh-CN" altLang="en-US" sz="4000" dirty="0"/>
              <a:t>鼻音声母 </a:t>
            </a:r>
            <a:r>
              <a:rPr lang="en-US" altLang="zh-CN" sz="4000" dirty="0">
                <a:latin typeface="+mn-ea"/>
              </a:rPr>
              <a:t>n</a:t>
            </a:r>
            <a:endParaRPr lang="zh-CN" altLang="en-US" sz="3600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0D9B5AB5-2F88-4F0C-B443-2096D449965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79863" y="1803164"/>
            <a:ext cx="10502536" cy="679332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zh-CN" altLang="en-US" sz="4000" b="1" dirty="0"/>
              <a:t>发音训练：</a:t>
            </a:r>
            <a:endParaRPr lang="en-US" altLang="zh-CN" sz="4000" b="1" dirty="0"/>
          </a:p>
        </p:txBody>
      </p:sp>
      <p:sp>
        <p:nvSpPr>
          <p:cNvPr id="7" name="内容占位符 2">
            <a:extLst>
              <a:ext uri="{FF2B5EF4-FFF2-40B4-BE49-F238E27FC236}">
                <a16:creationId xmlns:a16="http://schemas.microsoft.com/office/drawing/2014/main" id="{C5AE4D9D-73F4-4658-B22C-31E81FCB6E26}"/>
              </a:ext>
            </a:extLst>
          </p:cNvPr>
          <p:cNvSpPr txBox="1">
            <a:spLocks/>
          </p:cNvSpPr>
          <p:nvPr/>
        </p:nvSpPr>
        <p:spPr>
          <a:xfrm>
            <a:off x="5057683" y="4954248"/>
            <a:ext cx="1226589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农奴</a:t>
            </a:r>
            <a:endParaRPr lang="zh-CN" altLang="en-US" sz="4000" dirty="0"/>
          </a:p>
        </p:txBody>
      </p:sp>
      <p:sp>
        <p:nvSpPr>
          <p:cNvPr id="8" name="内容占位符 2">
            <a:extLst>
              <a:ext uri="{FF2B5EF4-FFF2-40B4-BE49-F238E27FC236}">
                <a16:creationId xmlns:a16="http://schemas.microsoft.com/office/drawing/2014/main" id="{CF2FFCCC-4999-4556-9607-149C184AEDDB}"/>
              </a:ext>
            </a:extLst>
          </p:cNvPr>
          <p:cNvSpPr txBox="1">
            <a:spLocks/>
          </p:cNvSpPr>
          <p:nvPr/>
        </p:nvSpPr>
        <p:spPr>
          <a:xfrm>
            <a:off x="3277444" y="4920057"/>
            <a:ext cx="1303233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南宁</a:t>
            </a:r>
          </a:p>
        </p:txBody>
      </p:sp>
      <p:sp>
        <p:nvSpPr>
          <p:cNvPr id="9" name="内容占位符 2">
            <a:extLst>
              <a:ext uri="{FF2B5EF4-FFF2-40B4-BE49-F238E27FC236}">
                <a16:creationId xmlns:a16="http://schemas.microsoft.com/office/drawing/2014/main" id="{DB351493-C114-438C-BDC3-7753B441B31A}"/>
              </a:ext>
            </a:extLst>
          </p:cNvPr>
          <p:cNvSpPr txBox="1">
            <a:spLocks/>
          </p:cNvSpPr>
          <p:nvPr/>
        </p:nvSpPr>
        <p:spPr>
          <a:xfrm>
            <a:off x="1573849" y="4954248"/>
            <a:ext cx="1226587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忸怩</a:t>
            </a:r>
          </a:p>
        </p:txBody>
      </p:sp>
      <p:sp>
        <p:nvSpPr>
          <p:cNvPr id="10" name="内容占位符 2">
            <a:extLst>
              <a:ext uri="{FF2B5EF4-FFF2-40B4-BE49-F238E27FC236}">
                <a16:creationId xmlns:a16="http://schemas.microsoft.com/office/drawing/2014/main" id="{58C185F7-99F2-442F-AF4B-FB5531B38E3B}"/>
              </a:ext>
            </a:extLst>
          </p:cNvPr>
          <p:cNvSpPr txBox="1">
            <a:spLocks/>
          </p:cNvSpPr>
          <p:nvPr/>
        </p:nvSpPr>
        <p:spPr>
          <a:xfrm>
            <a:off x="6880522" y="4954248"/>
            <a:ext cx="1226853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袅娜</a:t>
            </a:r>
            <a:endParaRPr lang="zh-CN" altLang="en-US" sz="4000" dirty="0"/>
          </a:p>
        </p:txBody>
      </p:sp>
      <p:sp>
        <p:nvSpPr>
          <p:cNvPr id="11" name="内容占位符 2">
            <a:extLst>
              <a:ext uri="{FF2B5EF4-FFF2-40B4-BE49-F238E27FC236}">
                <a16:creationId xmlns:a16="http://schemas.microsoft.com/office/drawing/2014/main" id="{43516C61-2FC7-455D-B42D-6F2F70F13370}"/>
              </a:ext>
            </a:extLst>
          </p:cNvPr>
          <p:cNvSpPr txBox="1">
            <a:spLocks/>
          </p:cNvSpPr>
          <p:nvPr/>
        </p:nvSpPr>
        <p:spPr>
          <a:xfrm>
            <a:off x="8703625" y="3360397"/>
            <a:ext cx="1226587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恼怒</a:t>
            </a:r>
            <a:endParaRPr lang="zh-CN" altLang="en-US" sz="4000" dirty="0"/>
          </a:p>
        </p:txBody>
      </p:sp>
      <p:sp>
        <p:nvSpPr>
          <p:cNvPr id="12" name="内容占位符 2">
            <a:extLst>
              <a:ext uri="{FF2B5EF4-FFF2-40B4-BE49-F238E27FC236}">
                <a16:creationId xmlns:a16="http://schemas.microsoft.com/office/drawing/2014/main" id="{0A200DFC-D835-429F-B116-81C6193646A5}"/>
              </a:ext>
            </a:extLst>
          </p:cNvPr>
          <p:cNvSpPr txBox="1">
            <a:spLocks/>
          </p:cNvSpPr>
          <p:nvPr/>
        </p:nvSpPr>
        <p:spPr>
          <a:xfrm>
            <a:off x="6799604" y="3360396"/>
            <a:ext cx="1388690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泥泞</a:t>
            </a:r>
            <a:endParaRPr lang="zh-CN" altLang="en-US" sz="4000" dirty="0"/>
          </a:p>
        </p:txBody>
      </p:sp>
      <p:sp>
        <p:nvSpPr>
          <p:cNvPr id="13" name="内容占位符 2">
            <a:extLst>
              <a:ext uri="{FF2B5EF4-FFF2-40B4-BE49-F238E27FC236}">
                <a16:creationId xmlns:a16="http://schemas.microsoft.com/office/drawing/2014/main" id="{BF5E4302-7489-444E-BAA7-E98FDF4BEE4C}"/>
              </a:ext>
            </a:extLst>
          </p:cNvPr>
          <p:cNvSpPr txBox="1">
            <a:spLocks/>
          </p:cNvSpPr>
          <p:nvPr/>
        </p:nvSpPr>
        <p:spPr>
          <a:xfrm>
            <a:off x="5057686" y="3360396"/>
            <a:ext cx="1226587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能耐</a:t>
            </a:r>
            <a:endParaRPr lang="zh-CN" altLang="en-US" sz="4000" dirty="0"/>
          </a:p>
        </p:txBody>
      </p:sp>
      <p:sp>
        <p:nvSpPr>
          <p:cNvPr id="14" name="内容占位符 2">
            <a:extLst>
              <a:ext uri="{FF2B5EF4-FFF2-40B4-BE49-F238E27FC236}">
                <a16:creationId xmlns:a16="http://schemas.microsoft.com/office/drawing/2014/main" id="{CA67379B-8172-4105-AC57-61A459BD7BAF}"/>
              </a:ext>
            </a:extLst>
          </p:cNvPr>
          <p:cNvSpPr txBox="1">
            <a:spLocks/>
          </p:cNvSpPr>
          <p:nvPr/>
        </p:nvSpPr>
        <p:spPr>
          <a:xfrm>
            <a:off x="3315768" y="3360395"/>
            <a:ext cx="1226587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男女</a:t>
            </a:r>
          </a:p>
        </p:txBody>
      </p:sp>
      <p:sp>
        <p:nvSpPr>
          <p:cNvPr id="15" name="内容占位符 2">
            <a:extLst>
              <a:ext uri="{FF2B5EF4-FFF2-40B4-BE49-F238E27FC236}">
                <a16:creationId xmlns:a16="http://schemas.microsoft.com/office/drawing/2014/main" id="{44567E36-41E1-4AE8-9373-933B27583271}"/>
              </a:ext>
            </a:extLst>
          </p:cNvPr>
          <p:cNvSpPr txBox="1">
            <a:spLocks/>
          </p:cNvSpPr>
          <p:nvPr/>
        </p:nvSpPr>
        <p:spPr>
          <a:xfrm>
            <a:off x="1573850" y="3377490"/>
            <a:ext cx="1226587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牛奶</a:t>
            </a:r>
            <a:endParaRPr lang="zh-CN" altLang="en-US" sz="4000" dirty="0"/>
          </a:p>
        </p:txBody>
      </p:sp>
      <p:sp>
        <p:nvSpPr>
          <p:cNvPr id="16" name="内容占位符 2">
            <a:extLst>
              <a:ext uri="{FF2B5EF4-FFF2-40B4-BE49-F238E27FC236}">
                <a16:creationId xmlns:a16="http://schemas.microsoft.com/office/drawing/2014/main" id="{86BED3E4-7C40-406A-9991-82EB94029069}"/>
              </a:ext>
            </a:extLst>
          </p:cNvPr>
          <p:cNvSpPr txBox="1">
            <a:spLocks/>
          </p:cNvSpPr>
          <p:nvPr/>
        </p:nvSpPr>
        <p:spPr>
          <a:xfrm>
            <a:off x="8703625" y="4954248"/>
            <a:ext cx="1226853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难念</a:t>
            </a:r>
          </a:p>
        </p:txBody>
      </p:sp>
    </p:spTree>
    <p:extLst>
      <p:ext uri="{BB962C8B-B14F-4D97-AF65-F5344CB8AC3E}">
        <p14:creationId xmlns:p14="http://schemas.microsoft.com/office/powerpoint/2010/main" val="40391744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99"/>
    </mc:Choice>
    <mc:Fallback xmlns="">
      <p:transition spd="slow"/>
    </mc:Fallback>
  </mc:AlternateContent>
</p:sld>
</file>

<file path=ppt/theme/theme1.xml><?xml version="1.0" encoding="utf-8"?>
<a:theme xmlns:a="http://schemas.openxmlformats.org/drawingml/2006/main" name="A000120140530A99PPBG">
  <a:themeElements>
    <a:clrScheme name="KSO_GREEN7">
      <a:dk1>
        <a:srgbClr val="3F4143"/>
      </a:dk1>
      <a:lt1>
        <a:srgbClr val="FFFFFF"/>
      </a:lt1>
      <a:dk2>
        <a:srgbClr val="3D3F41"/>
      </a:dk2>
      <a:lt2>
        <a:srgbClr val="FFFFFF"/>
      </a:lt2>
      <a:accent1>
        <a:srgbClr val="83B40D"/>
      </a:accent1>
      <a:accent2>
        <a:srgbClr val="C5D12F"/>
      </a:accent2>
      <a:accent3>
        <a:srgbClr val="56B4B6"/>
      </a:accent3>
      <a:accent4>
        <a:srgbClr val="6B8A4B"/>
      </a:accent4>
      <a:accent5>
        <a:srgbClr val="DCAB48"/>
      </a:accent5>
      <a:accent6>
        <a:srgbClr val="B84D30"/>
      </a:accent6>
      <a:hlink>
        <a:srgbClr val="00B0F0"/>
      </a:hlink>
      <a:folHlink>
        <a:srgbClr val="AFB2B4"/>
      </a:folHlink>
    </a:clrScheme>
    <a:fontScheme name="自定义 19">
      <a:majorFont>
        <a:latin typeface="Arial Rounded MT Bold"/>
        <a:ea typeface="微软雅黑"/>
        <a:cs typeface=""/>
      </a:majorFont>
      <a:minorFont>
        <a:latin typeface="Calibri"/>
        <a:ea typeface="幼圆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lnSpc>
            <a:spcPct val="130000"/>
          </a:lnSpc>
          <a:defRPr sz="1400" dirty="0" smtClean="0">
            <a:latin typeface="Arial" panose="020B0604020202020204" pitchFamily="34" charset="0"/>
            <a:ea typeface="微软雅黑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A000120140627A34KPBG</Template>
  <TotalTime>16</TotalTime>
  <Words>137</Words>
  <Application>Microsoft Office PowerPoint</Application>
  <PresentationFormat>宽屏</PresentationFormat>
  <Paragraphs>47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4" baseType="lpstr">
      <vt:lpstr>黑体</vt:lpstr>
      <vt:lpstr>楷体</vt:lpstr>
      <vt:lpstr>幼圆</vt:lpstr>
      <vt:lpstr>Arial</vt:lpstr>
      <vt:lpstr>Arial Black</vt:lpstr>
      <vt:lpstr>Arial Rounded MT Bold</vt:lpstr>
      <vt:lpstr>Calibri</vt:lpstr>
      <vt:lpstr>A000120140530A99PPBG</vt:lpstr>
      <vt:lpstr>一般声母 n 的发音</vt:lpstr>
      <vt:lpstr>鼻音声母 n</vt:lpstr>
      <vt:lpstr>鼻音声母 n</vt:lpstr>
      <vt:lpstr>鼻音声母 n</vt:lpstr>
      <vt:lpstr>鼻音声母 n</vt:lpstr>
      <vt:lpstr>鼻音声母 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一般声母 n 的发音</dc:title>
  <dc:creator>Li Jindai</dc:creator>
  <cp:lastModifiedBy>apple</cp:lastModifiedBy>
  <cp:revision>1</cp:revision>
  <dcterms:created xsi:type="dcterms:W3CDTF">2019-04-06T14:34:47Z</dcterms:created>
  <dcterms:modified xsi:type="dcterms:W3CDTF">2024-04-01T00:13:21Z</dcterms:modified>
</cp:coreProperties>
</file>