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D:\SLIDEtoME\TP模板\新建文件夹 (2)\新建文件夹\bg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80" b="6867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D57-9E87-4C57-A0CE-37E997B1EEE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59B7-F3BC-487C-9CCE-92CFFB9CB73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88846" y="2743204"/>
            <a:ext cx="6400069" cy="1071620"/>
          </a:xfrm>
        </p:spPr>
        <p:txBody>
          <a:bodyPr anchor="ctr">
            <a:noAutofit/>
          </a:bodyPr>
          <a:lstStyle>
            <a:lvl1pPr algn="ctr">
              <a:lnSpc>
                <a:spcPct val="110000"/>
              </a:lnSpc>
              <a:defRPr sz="3600" b="0" i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88846" y="4978811"/>
            <a:ext cx="6400069" cy="323317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20000"/>
              </a:lnSpc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5305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D57-9E87-4C57-A0CE-37E997B1EEE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59B7-F3BC-487C-9CCE-92CFFB9CB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717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D57-9E87-4C57-A0CE-37E997B1EEE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59B7-F3BC-487C-9CCE-92CFFB9CB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493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851" y="461876"/>
            <a:ext cx="10885715" cy="6817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1851" y="1393374"/>
            <a:ext cx="10885715" cy="418410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D57-9E87-4C57-A0CE-37E997B1EEE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59B7-F3BC-487C-9CCE-92CFFB9CB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90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3964" y="2794090"/>
            <a:ext cx="9328147" cy="957127"/>
          </a:xfrm>
        </p:spPr>
        <p:txBody>
          <a:bodyPr anchor="b"/>
          <a:lstStyle>
            <a:lvl1pPr>
              <a:defRPr sz="4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3964" y="3943670"/>
            <a:ext cx="9328147" cy="61826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D57-9E87-4C57-A0CE-37E997B1EEE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59B7-F3BC-487C-9CCE-92CFFB9CB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5413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D57-9E87-4C57-A0CE-37E997B1EEE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59B7-F3BC-487C-9CCE-92CFFB9CB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039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D57-9E87-4C57-A0CE-37E997B1EEE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59B7-F3BC-487C-9CCE-92CFFB9CB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602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D57-9E87-4C57-A0CE-37E997B1EEE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59B7-F3BC-487C-9CCE-92CFFB9CB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119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D57-9E87-4C57-A0CE-37E997B1EEE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59B7-F3BC-487C-9CCE-92CFFB9CB73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Picture 4" descr="D:\SLIDEtoME\TP模板\新建文件夹 (2)\新建文件夹\bg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45"/>
          <a:stretch/>
        </p:blipFill>
        <p:spPr bwMode="auto">
          <a:xfrm>
            <a:off x="0" y="1"/>
            <a:ext cx="12192000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848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D57-9E87-4C57-A0CE-37E997B1EEE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59B7-F3BC-487C-9CCE-92CFFB9CB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015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BD57-9E87-4C57-A0CE-37E997B1EEE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59B7-F3BC-487C-9CCE-92CFFB9CB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331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D:\SLIDEtoME\TP模板\新建文件夹 (2)\新建文件夹\bg3.jp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77"/>
          <a:stretch/>
        </p:blipFill>
        <p:spPr bwMode="auto">
          <a:xfrm>
            <a:off x="0" y="1588"/>
            <a:ext cx="12192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819BD57-9E87-4C57-A0CE-37E997B1EEED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10B59B7-F3BC-487C-9CCE-92CFFB9CB73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3019" y="470585"/>
            <a:ext cx="10733677" cy="681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3019" y="1402081"/>
            <a:ext cx="10733677" cy="44587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155168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75000"/>
          </a:schemeClr>
        </a:buClr>
        <a:buSzPct val="70000"/>
        <a:buFont typeface="Wingdings" panose="05000000000000000000" pitchFamily="2" charset="2"/>
        <a:buChar char=""/>
        <a:defRPr sz="20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20000"/>
        </a:lnSpc>
        <a:spcBef>
          <a:spcPts val="0"/>
        </a:spcBef>
        <a:buFont typeface="Calibri" panose="020F0502020204030204" pitchFamily="34" charset="0"/>
        <a:buChar char=" "/>
        <a:defRPr sz="16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3AEF79-326E-4170-9EFF-5926BFAE68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88846" y="1733006"/>
            <a:ext cx="6400069" cy="2081818"/>
          </a:xfrm>
        </p:spPr>
        <p:txBody>
          <a:bodyPr/>
          <a:lstStyle/>
          <a:p>
            <a:r>
              <a:rPr lang="zh-CN" altLang="en-US" b="1" dirty="0"/>
              <a:t>计算机辅助普通话水平测试</a:t>
            </a:r>
            <a:br>
              <a:rPr lang="zh-CN" altLang="en-US" b="1" dirty="0"/>
            </a:br>
            <a:r>
              <a:rPr lang="zh-CN" altLang="en-US" b="1" dirty="0"/>
              <a:t>题型讲解及应考策略</a:t>
            </a:r>
            <a:br>
              <a:rPr lang="zh-CN" altLang="en-US" b="1" dirty="0"/>
            </a:br>
            <a:r>
              <a:rPr lang="zh-CN" altLang="en-US" b="1" dirty="0"/>
              <a:t>（二）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94CB460-E6A7-4F98-9BD7-4937A8215B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8846" y="4978811"/>
            <a:ext cx="6400069" cy="812389"/>
          </a:xfrm>
        </p:spPr>
        <p:txBody>
          <a:bodyPr>
            <a:normAutofit/>
          </a:bodyPr>
          <a:lstStyle/>
          <a:p>
            <a:pPr algn="r"/>
            <a:r>
              <a:rPr lang="en-US" altLang="zh-CN" sz="3200" b="1" dirty="0"/>
              <a:t>——</a:t>
            </a:r>
            <a:r>
              <a:rPr lang="zh-CN" altLang="en-US" sz="3200" b="1" dirty="0"/>
              <a:t>朗读短文测试题</a:t>
            </a:r>
          </a:p>
        </p:txBody>
      </p:sp>
    </p:spTree>
    <p:extLst>
      <p:ext uri="{BB962C8B-B14F-4D97-AF65-F5344CB8AC3E}">
        <p14:creationId xmlns:p14="http://schemas.microsoft.com/office/powerpoint/2010/main" val="4159288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BB144A-F16C-47F7-80BD-CD45311E3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一、朗读短文题介绍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6864D6-6907-4EF7-B7C8-60203AC1F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851" y="1463039"/>
            <a:ext cx="10885715" cy="44065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b="1" dirty="0"/>
              <a:t>      1.</a:t>
            </a:r>
            <a:r>
              <a:rPr lang="zh-CN" altLang="en-US" sz="2800" b="1" dirty="0"/>
              <a:t>测试内容</a:t>
            </a:r>
          </a:p>
          <a:p>
            <a:pPr marL="0" indent="0">
              <a:buNone/>
            </a:pPr>
            <a:r>
              <a:rPr lang="zh-CN" altLang="en-US" sz="2800" b="1" dirty="0"/>
              <a:t>        以抽签的方式选定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篇进行阅读，每篇作品的字数不同，以</a:t>
            </a:r>
            <a:r>
              <a:rPr lang="en-US" altLang="zh-CN" sz="2800" b="1" dirty="0"/>
              <a:t>400</a:t>
            </a:r>
            <a:r>
              <a:rPr lang="zh-CN" altLang="en-US" sz="2800" b="1" dirty="0"/>
              <a:t>字为限，限时</a:t>
            </a:r>
            <a:r>
              <a:rPr lang="en-US" altLang="zh-CN" sz="2800" b="1" dirty="0"/>
              <a:t>4</a:t>
            </a:r>
            <a:r>
              <a:rPr lang="zh-CN" altLang="en-US" sz="2800" b="1" dirty="0"/>
              <a:t>分钟，朗读题目分值占总分的</a:t>
            </a:r>
            <a:r>
              <a:rPr lang="en-US" altLang="zh-CN" sz="2800" b="1" dirty="0"/>
              <a:t>30%</a:t>
            </a:r>
            <a:r>
              <a:rPr lang="zh-CN" altLang="en-US" sz="2800" b="1" dirty="0"/>
              <a:t>。</a:t>
            </a:r>
            <a:endParaRPr lang="en-US" altLang="zh-CN" sz="2800" b="1" dirty="0"/>
          </a:p>
          <a:p>
            <a:pPr marL="0" indent="0">
              <a:buNone/>
            </a:pPr>
            <a:r>
              <a:rPr lang="zh-CN" altLang="en-US" sz="2800" b="1" dirty="0"/>
              <a:t>        考查应试人用普通话朗读书面作品的水平</a:t>
            </a:r>
            <a:endParaRPr lang="en-US" altLang="zh-CN" sz="2800" b="1" dirty="0"/>
          </a:p>
          <a:p>
            <a:pPr marL="0" indent="0">
              <a:buNone/>
            </a:pPr>
            <a:r>
              <a:rPr lang="zh-CN" altLang="en-US" sz="2800" b="1" dirty="0"/>
              <a:t>                 测查声母、韵母、声调读音标准程度</a:t>
            </a:r>
            <a:endParaRPr lang="en-US" altLang="zh-CN" sz="2800" b="1" dirty="0"/>
          </a:p>
          <a:p>
            <a:pPr marL="0" indent="0">
              <a:buNone/>
            </a:pPr>
            <a:r>
              <a:rPr lang="zh-CN" altLang="en-US" sz="2800" b="1" dirty="0"/>
              <a:t>                 测查连读音变、停连、语调以及流畅程度等。</a:t>
            </a:r>
            <a:endParaRPr lang="en-US" altLang="zh-CN" sz="2800" b="1" dirty="0"/>
          </a:p>
          <a:p>
            <a:pPr marL="0" indent="0">
              <a:buNone/>
            </a:pPr>
            <a:r>
              <a:rPr lang="zh-CN" altLang="en-US" sz="2800" b="1" dirty="0"/>
              <a:t>        这是对应试人普通话综合运用能力的一种考查形式。</a:t>
            </a:r>
          </a:p>
        </p:txBody>
      </p:sp>
    </p:spTree>
    <p:extLst>
      <p:ext uri="{BB962C8B-B14F-4D97-AF65-F5344CB8AC3E}">
        <p14:creationId xmlns:p14="http://schemas.microsoft.com/office/powerpoint/2010/main" val="1987510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7A0499-FCD9-4EB8-BCB1-B68C68B97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851" y="1419497"/>
            <a:ext cx="10885715" cy="45807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600" b="1" dirty="0"/>
              <a:t>         2.</a:t>
            </a:r>
            <a:r>
              <a:rPr lang="zh-CN" altLang="en-US" sz="2600" b="1" dirty="0"/>
              <a:t>基本要求</a:t>
            </a:r>
          </a:p>
          <a:p>
            <a:pPr marL="0" indent="0">
              <a:buNone/>
            </a:pPr>
            <a:r>
              <a:rPr lang="zh-CN" altLang="en-US" sz="2600" b="1" dirty="0"/>
              <a:t>        评分标准包括</a:t>
            </a:r>
            <a:r>
              <a:rPr lang="en-US" altLang="zh-CN" sz="2600" b="1" dirty="0"/>
              <a:t>2</a:t>
            </a:r>
            <a:r>
              <a:rPr lang="zh-CN" altLang="en-US" sz="2600" b="1" dirty="0"/>
              <a:t>个方面：语音标准程度、语言流畅程度</a:t>
            </a:r>
            <a:endParaRPr lang="en-US" altLang="zh-CN" sz="2600" b="1" dirty="0"/>
          </a:p>
          <a:p>
            <a:pPr marL="0" indent="0">
              <a:buNone/>
            </a:pPr>
            <a:r>
              <a:rPr lang="zh-CN" altLang="en-US" sz="2600" b="1" dirty="0"/>
              <a:t>        （</a:t>
            </a:r>
            <a:r>
              <a:rPr lang="en-US" altLang="zh-CN" sz="2600" b="1" dirty="0"/>
              <a:t>1</a:t>
            </a:r>
            <a:r>
              <a:rPr lang="zh-CN" altLang="en-US" sz="2600" b="1" dirty="0"/>
              <a:t>）语音准确</a:t>
            </a:r>
          </a:p>
          <a:p>
            <a:pPr marL="0" indent="0">
              <a:buNone/>
            </a:pPr>
            <a:r>
              <a:rPr lang="zh-CN" altLang="en-US" sz="2600" b="1" dirty="0"/>
              <a:t>        要求声母、韵母、声调、轻声、变调等发音标准。</a:t>
            </a:r>
          </a:p>
          <a:p>
            <a:pPr marL="0" indent="0">
              <a:buNone/>
            </a:pPr>
            <a:r>
              <a:rPr lang="zh-CN" altLang="en-US" sz="2600" b="1" dirty="0"/>
              <a:t>        （</a:t>
            </a:r>
            <a:r>
              <a:rPr lang="en-US" altLang="zh-CN" sz="2600" b="1" dirty="0"/>
              <a:t>2</a:t>
            </a:r>
            <a:r>
              <a:rPr lang="zh-CN" altLang="en-US" sz="2600" b="1" dirty="0"/>
              <a:t>）语言流畅</a:t>
            </a:r>
          </a:p>
          <a:p>
            <a:pPr marL="0" indent="0">
              <a:buNone/>
            </a:pPr>
            <a:r>
              <a:rPr lang="zh-CN" altLang="en-US" sz="2600" b="1" dirty="0"/>
              <a:t>        要求语速、停顿、节奏等恰当适中。</a:t>
            </a:r>
            <a:endParaRPr lang="en-US" altLang="zh-CN" sz="2600" b="1" dirty="0"/>
          </a:p>
          <a:p>
            <a:pPr marL="0" indent="0">
              <a:buNone/>
            </a:pPr>
            <a:r>
              <a:rPr lang="en-US" altLang="zh-CN" sz="2600" b="1" dirty="0"/>
              <a:t>         </a:t>
            </a:r>
            <a:r>
              <a:rPr lang="zh-CN" altLang="en-US" sz="2600" b="1" dirty="0"/>
              <a:t>朗读语速，控制在每分钟</a:t>
            </a:r>
            <a:r>
              <a:rPr lang="en-US" altLang="zh-CN" sz="2600" b="1" dirty="0"/>
              <a:t>200—260</a:t>
            </a:r>
            <a:r>
              <a:rPr lang="zh-CN" altLang="en-US" sz="2600" b="1" dirty="0"/>
              <a:t>字较为合适。</a:t>
            </a:r>
          </a:p>
        </p:txBody>
      </p:sp>
    </p:spTree>
    <p:extLst>
      <p:ext uri="{BB962C8B-B14F-4D97-AF65-F5344CB8AC3E}">
        <p14:creationId xmlns:p14="http://schemas.microsoft.com/office/powerpoint/2010/main" val="2221346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22E146-8F56-4190-B7C5-B306AD54A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二、朗读短文应试策略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8F65C3-0F95-4D3A-BBBB-18CAD3DCB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851" y="1863634"/>
            <a:ext cx="10885715" cy="37138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b="1" dirty="0"/>
              <a:t>        </a:t>
            </a:r>
            <a:r>
              <a:rPr lang="zh-CN" altLang="en-US" sz="3200" b="1" dirty="0"/>
              <a:t>（一）</a:t>
            </a:r>
            <a:r>
              <a:rPr lang="zh-CN" altLang="zh-CN" sz="3200" b="1" dirty="0"/>
              <a:t>考前熟读作品</a:t>
            </a:r>
            <a:endParaRPr lang="zh-CN" altLang="en-US" sz="3200" b="1" dirty="0"/>
          </a:p>
          <a:p>
            <a:pPr marL="0" indent="0">
              <a:lnSpc>
                <a:spcPts val="4500"/>
              </a:lnSpc>
              <a:buNone/>
            </a:pPr>
            <a:r>
              <a:rPr lang="zh-CN" altLang="en-US" sz="3200" b="1" dirty="0"/>
              <a:t>            </a:t>
            </a:r>
            <a:r>
              <a:rPr lang="en-US" altLang="zh-CN" sz="3200" b="1" dirty="0"/>
              <a:t>1. </a:t>
            </a:r>
            <a:r>
              <a:rPr lang="zh-CN" altLang="en-US" sz="3200" b="1" dirty="0"/>
              <a:t>扫清字词障碍</a:t>
            </a:r>
            <a:endParaRPr lang="en-US" altLang="zh-CN" sz="3200" b="1" dirty="0"/>
          </a:p>
          <a:p>
            <a:pPr marL="0" indent="0">
              <a:lnSpc>
                <a:spcPts val="4500"/>
              </a:lnSpc>
              <a:buNone/>
            </a:pPr>
            <a:r>
              <a:rPr lang="zh-CN" altLang="en-US" sz="3200" b="1" dirty="0"/>
              <a:t>            </a:t>
            </a:r>
            <a:r>
              <a:rPr lang="en-US" altLang="zh-CN" sz="3200" b="1" dirty="0"/>
              <a:t>2. </a:t>
            </a:r>
            <a:r>
              <a:rPr lang="zh-CN" altLang="en-US" sz="3200" b="1" dirty="0"/>
              <a:t>熟读每篇作品</a:t>
            </a:r>
            <a:endParaRPr lang="en-US" altLang="zh-CN" sz="3200" b="1" dirty="0"/>
          </a:p>
          <a:p>
            <a:pPr marL="0" indent="0">
              <a:lnSpc>
                <a:spcPts val="4500"/>
              </a:lnSpc>
              <a:buNone/>
            </a:pPr>
            <a:r>
              <a:rPr lang="zh-CN" altLang="en-US" sz="3200" b="1" dirty="0"/>
              <a:t>            </a:t>
            </a:r>
            <a:r>
              <a:rPr lang="en-US" altLang="zh-CN" sz="3200" b="1" dirty="0"/>
              <a:t>3.</a:t>
            </a:r>
            <a:r>
              <a:rPr lang="zh-CN" altLang="en-US" sz="3200" b="1" dirty="0"/>
              <a:t> 进行大量的朗读训练。</a:t>
            </a:r>
          </a:p>
        </p:txBody>
      </p:sp>
    </p:spTree>
    <p:extLst>
      <p:ext uri="{BB962C8B-B14F-4D97-AF65-F5344CB8AC3E}">
        <p14:creationId xmlns:p14="http://schemas.microsoft.com/office/powerpoint/2010/main" val="214410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D234FD-2A76-4428-8152-23FBCE183E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851" y="1105988"/>
            <a:ext cx="10885715" cy="447149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b="1" dirty="0"/>
              <a:t>       </a:t>
            </a:r>
            <a:r>
              <a:rPr lang="zh-CN" altLang="en-US" sz="3600" b="1" dirty="0"/>
              <a:t>（二）避免语音错误</a:t>
            </a:r>
            <a:endParaRPr lang="en-US" altLang="zh-CN" sz="3600" b="1" dirty="0"/>
          </a:p>
          <a:p>
            <a:pPr marL="0" indent="0">
              <a:buNone/>
            </a:pPr>
            <a:endParaRPr lang="zh-CN" altLang="en-US" sz="3600" b="1" dirty="0"/>
          </a:p>
          <a:p>
            <a:pPr marL="0" indent="0">
              <a:buNone/>
            </a:pPr>
            <a:r>
              <a:rPr lang="zh-CN" altLang="en-US" sz="3600" b="1" dirty="0"/>
              <a:t>        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）避免发音错误</a:t>
            </a:r>
            <a:endParaRPr lang="en-US" altLang="zh-CN" sz="3600" b="1" dirty="0"/>
          </a:p>
          <a:p>
            <a:pPr marL="0" indent="0">
              <a:buNone/>
            </a:pPr>
            <a:endParaRPr lang="zh-CN" altLang="en-US" sz="3600" b="1" dirty="0"/>
          </a:p>
          <a:p>
            <a:pPr marL="0" indent="0">
              <a:buNone/>
            </a:pPr>
            <a:r>
              <a:rPr lang="zh-CN" altLang="en-US" sz="3600" b="1" dirty="0"/>
              <a:t>        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）避免使用错误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1337530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82BF5F-5EC1-4A47-BE1D-6685BF94CE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851" y="992776"/>
            <a:ext cx="10885715" cy="51380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/>
              <a:t>        （三）</a:t>
            </a:r>
            <a:r>
              <a:rPr lang="zh-CN" altLang="zh-CN" sz="3200" b="1" dirty="0"/>
              <a:t>避免不必要的失分</a:t>
            </a:r>
            <a:endParaRPr lang="zh-CN" altLang="en-US" sz="3200" b="1" dirty="0"/>
          </a:p>
          <a:p>
            <a:pPr marL="0" indent="0">
              <a:buNone/>
            </a:pPr>
            <a:r>
              <a:rPr lang="zh-CN" altLang="en-US" sz="3200" b="1" dirty="0"/>
              <a:t>         （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）不要添字、漏字或改字</a:t>
            </a:r>
          </a:p>
          <a:p>
            <a:pPr marL="0" indent="0">
              <a:buNone/>
            </a:pPr>
            <a:r>
              <a:rPr lang="zh-CN" altLang="en-US" sz="3200" b="1" dirty="0"/>
              <a:t>         （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）不要读得太快或太慢</a:t>
            </a:r>
          </a:p>
          <a:p>
            <a:pPr marL="0" indent="0">
              <a:buNone/>
            </a:pPr>
            <a:r>
              <a:rPr lang="zh-CN" altLang="en-US" sz="3200" b="1" dirty="0"/>
              <a:t>         （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）不要回读</a:t>
            </a:r>
          </a:p>
          <a:p>
            <a:pPr marL="0" indent="0">
              <a:buNone/>
            </a:pPr>
            <a:r>
              <a:rPr lang="zh-CN" altLang="en-US" sz="3200" b="1" dirty="0"/>
              <a:t>         （</a:t>
            </a:r>
            <a:r>
              <a:rPr lang="en-US" altLang="zh-CN" sz="3200" b="1" dirty="0"/>
              <a:t>4</a:t>
            </a:r>
            <a:r>
              <a:rPr lang="zh-CN" altLang="en-US" sz="3200" b="1" dirty="0"/>
              <a:t>）避免断词断句错误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79063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F466D0-8281-4FF1-9978-EE20E0215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851" y="1541416"/>
            <a:ext cx="10885715" cy="40360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b="1" dirty="0"/>
              <a:t>        </a:t>
            </a:r>
            <a:r>
              <a:rPr lang="zh-CN" altLang="en-US" sz="3200" b="1" dirty="0"/>
              <a:t>（三）集中精神</a:t>
            </a:r>
            <a:endParaRPr lang="en-US" altLang="zh-CN" sz="3200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sz="3200" b="1" dirty="0"/>
              <a:t>        在测试即将开始前，尽量克服紧张情绪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            </a:t>
            </a:r>
            <a:r>
              <a:rPr lang="zh-CN" altLang="en-US" sz="3200" b="1" dirty="0"/>
              <a:t>增强信心，自我鼓励，微笑面对。</a:t>
            </a:r>
          </a:p>
        </p:txBody>
      </p:sp>
    </p:spTree>
    <p:extLst>
      <p:ext uri="{BB962C8B-B14F-4D97-AF65-F5344CB8AC3E}">
        <p14:creationId xmlns:p14="http://schemas.microsoft.com/office/powerpoint/2010/main" val="544109829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1119A01PPBG">
  <a:themeElements>
    <a:clrScheme name="自定义 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80A331"/>
      </a:accent1>
      <a:accent2>
        <a:srgbClr val="B9CE52"/>
      </a:accent2>
      <a:accent3>
        <a:srgbClr val="38A68C"/>
      </a:accent3>
      <a:accent4>
        <a:srgbClr val="C5BE27"/>
      </a:accent4>
      <a:accent5>
        <a:srgbClr val="555835"/>
      </a:accent5>
      <a:accent6>
        <a:srgbClr val="3AA5BA"/>
      </a:accent6>
      <a:hlink>
        <a:srgbClr val="0070C0"/>
      </a:hlink>
      <a:folHlink>
        <a:srgbClr val="7F7F7F"/>
      </a:folHlink>
    </a:clrScheme>
    <a:fontScheme name="KSO主题文字4">
      <a:majorFont>
        <a:latin typeface="Baskerville Old Face"/>
        <a:ea typeface="黑体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A000120141119A67KPBG</Template>
  <TotalTime>121</TotalTime>
  <Words>318</Words>
  <Application>Microsoft Office PowerPoint</Application>
  <PresentationFormat>宽屏</PresentationFormat>
  <Paragraphs>36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Baskerville Old Face</vt:lpstr>
      <vt:lpstr>Calibri</vt:lpstr>
      <vt:lpstr>Wingdings</vt:lpstr>
      <vt:lpstr>A000120141119A01PPBG</vt:lpstr>
      <vt:lpstr>计算机辅助普通话水平测试 题型讲解及应考策略 （二）</vt:lpstr>
      <vt:lpstr>一、朗读短文题介绍</vt:lpstr>
      <vt:lpstr>PowerPoint 演示文稿</vt:lpstr>
      <vt:lpstr>二、朗读短文应试策略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计算机辅助普通话水平测试 题型讲解及应考策略 （二）</dc:title>
  <dc:creator>Li Jindai</dc:creator>
  <cp:lastModifiedBy>apple</cp:lastModifiedBy>
  <cp:revision>8</cp:revision>
  <dcterms:created xsi:type="dcterms:W3CDTF">2019-06-02T01:48:43Z</dcterms:created>
  <dcterms:modified xsi:type="dcterms:W3CDTF">2024-04-01T00:20:39Z</dcterms:modified>
</cp:coreProperties>
</file>