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9" r:id="rId3"/>
    <p:sldId id="302" r:id="rId4"/>
    <p:sldId id="303" r:id="rId5"/>
    <p:sldId id="304" r:id="rId6"/>
    <p:sldId id="307" r:id="rId7"/>
    <p:sldId id="308" r:id="rId8"/>
    <p:sldId id="305" r:id="rId9"/>
    <p:sldId id="306" r:id="rId10"/>
    <p:sldId id="309" r:id="rId11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5" t="16387" r="2810" b="534"/>
          <a:stretch/>
        </p:blipFill>
        <p:spPr>
          <a:xfrm>
            <a:off x="14689" y="1"/>
            <a:ext cx="12177311" cy="685799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9744" y="4553612"/>
            <a:ext cx="8013656" cy="467211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9744" y="2871388"/>
            <a:ext cx="8013656" cy="164464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25400">
              <a:bevelT w="31750" h="38100" prst="divot"/>
            </a:sp3d>
          </a:bodyPr>
          <a:lstStyle>
            <a:lvl1pPr algn="ctr">
              <a:defRPr sz="480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4179585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737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706452" y="1119500"/>
            <a:ext cx="10779097" cy="540784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3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565" y="-957"/>
            <a:ext cx="726643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" y="0"/>
            <a:ext cx="12191996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100000">
                <a:schemeClr val="bg1">
                  <a:shade val="100000"/>
                  <a:satMod val="115000"/>
                  <a:alpha val="7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43098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962877" y="3405162"/>
            <a:ext cx="4266249" cy="397721"/>
          </a:xfrm>
          <a:prstGeom prst="roundRect">
            <a:avLst>
              <a:gd name="adj" fmla="val 23113"/>
            </a:avLst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185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99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764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51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76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58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39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565" y="-957"/>
            <a:ext cx="726643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" y="0"/>
            <a:ext cx="12191996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100000">
                <a:schemeClr val="bg1">
                  <a:shade val="100000"/>
                  <a:satMod val="115000"/>
                  <a:alpha val="7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06452" y="1247686"/>
            <a:ext cx="10779097" cy="5279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C7E7F-3912-44F8-B8B8-FE30EC766A8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A2C07-3D14-4633-8509-80020E9937F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6" t="31708" r="11415" b="23776"/>
          <a:stretch/>
        </p:blipFill>
        <p:spPr>
          <a:xfrm flipH="1">
            <a:off x="-5" y="302714"/>
            <a:ext cx="1472573" cy="51275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341" y="118687"/>
            <a:ext cx="10564817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>
              <a:bevelT w="38100" h="25400" prst="divot"/>
            </a:sp3d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28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blipFill>
            <a:blip r:embed="rId15"/>
            <a:stretch>
              <a:fillRect/>
            </a:stretch>
          </a:blip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5">
            <a:lumMod val="75000"/>
          </a:schemeClr>
        </a:buClr>
        <a:buSzPct val="60000"/>
        <a:buFont typeface="Webdings" panose="05030102010509060703" pitchFamily="18" charset="2"/>
        <a:buChar char=""/>
        <a:defRPr sz="2400" kern="1200" baseline="0">
          <a:solidFill>
            <a:schemeClr val="accent5">
              <a:lumMod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BFEBCB-3D77-4CA5-885E-D4F43969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一般声母</a:t>
            </a:r>
            <a:r>
              <a:rPr lang="en-US" altLang="zh-CN" sz="6000" dirty="0"/>
              <a:t>b</a:t>
            </a:r>
            <a:r>
              <a:rPr lang="zh-CN" altLang="en-US" sz="6000" dirty="0"/>
              <a:t>和</a:t>
            </a:r>
            <a:r>
              <a:rPr lang="en-US" altLang="zh-CN" sz="6000" dirty="0"/>
              <a:t>p</a:t>
            </a:r>
            <a:r>
              <a:rPr lang="zh-CN" altLang="en-US" sz="60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15894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b </a:t>
            </a:r>
            <a:r>
              <a:rPr lang="zh-CN" altLang="en-US" sz="4000" b="1" dirty="0"/>
              <a:t>和 </a:t>
            </a:r>
            <a:r>
              <a:rPr lang="en-US" altLang="zh-CN" sz="4000" b="1" dirty="0"/>
              <a:t>p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6482679" y="4949950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叛变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4456296" y="4950408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拍板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446939" y="494995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旁白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8492038" y="488859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平板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8411120" y="3360394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奔跑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642306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标牌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4435000" y="336039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布匹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44694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摆拍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2852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566250"/>
            <a:ext cx="5386432" cy="5205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1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267333" y="2878771"/>
            <a:ext cx="3657334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双唇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6400799" y="4953443"/>
            <a:ext cx="365733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6400799" y="5744796"/>
            <a:ext cx="2594187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强行冲破</a:t>
            </a:r>
          </a:p>
        </p:txBody>
      </p:sp>
    </p:spTree>
    <p:extLst>
      <p:ext uri="{BB962C8B-B14F-4D97-AF65-F5344CB8AC3E}">
        <p14:creationId xmlns:p14="http://schemas.microsoft.com/office/powerpoint/2010/main" val="267887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913" y="2308635"/>
            <a:ext cx="7686391" cy="2915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</a:t>
            </a:r>
            <a:r>
              <a:rPr lang="en-US" altLang="zh-CN" sz="4800" b="1" dirty="0"/>
              <a:t>b </a:t>
            </a:r>
            <a:r>
              <a:rPr lang="zh-CN" altLang="en-US" sz="4800" b="1" dirty="0"/>
              <a:t>与 </a:t>
            </a:r>
            <a:r>
              <a:rPr lang="en-US" altLang="zh-CN" sz="4800" b="1" dirty="0"/>
              <a:t>p </a:t>
            </a:r>
            <a:r>
              <a:rPr lang="zh-CN" altLang="en-US" sz="4800" b="1" dirty="0"/>
              <a:t>的区别：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   气流强度：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C12E65-9455-44DF-BE30-AC03C6D4E35C}"/>
              </a:ext>
            </a:extLst>
          </p:cNvPr>
          <p:cNvSpPr txBox="1">
            <a:spLocks/>
          </p:cNvSpPr>
          <p:nvPr/>
        </p:nvSpPr>
        <p:spPr>
          <a:xfrm>
            <a:off x="6096000" y="4132003"/>
            <a:ext cx="3608175" cy="681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dirty="0"/>
              <a:t>p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en-US" sz="4400" b="1" dirty="0"/>
              <a:t>  </a:t>
            </a:r>
            <a:r>
              <a:rPr lang="en-US" altLang="zh-CN" sz="4400" b="1" dirty="0"/>
              <a:t>b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11104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b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帮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绷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别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6844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p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牌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炮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喷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棚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8182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9" y="2306949"/>
            <a:ext cx="6659951" cy="2928753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声母 </a:t>
            </a:r>
            <a:r>
              <a:rPr lang="en-US" altLang="zh-CN" sz="3600" b="1" dirty="0"/>
              <a:t>b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不容易</a:t>
            </a:r>
            <a:r>
              <a:rPr lang="zh-CN" altLang="en-US" sz="3600" b="1" dirty="0"/>
              <a:t>出错。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声母 </a:t>
            </a:r>
            <a:r>
              <a:rPr lang="en-US" altLang="zh-CN" sz="3600" b="1" dirty="0"/>
              <a:t>p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容易</a:t>
            </a:r>
            <a:r>
              <a:rPr lang="zh-CN" altLang="en-US" sz="3600" b="1" dirty="0"/>
              <a:t>出问题：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3DB2D60-2EB9-4A85-89FE-04969F07A341}"/>
              </a:ext>
            </a:extLst>
          </p:cNvPr>
          <p:cNvSpPr txBox="1">
            <a:spLocks/>
          </p:cNvSpPr>
          <p:nvPr/>
        </p:nvSpPr>
        <p:spPr>
          <a:xfrm>
            <a:off x="3067332" y="5467349"/>
            <a:ext cx="6442282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冲破障碍的气流的强度不够</a:t>
            </a:r>
            <a:endParaRPr lang="en-US" altLang="zh-CN" sz="36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B40B97B-7E9F-4CA5-B1DD-005A4E1BA7D5}"/>
              </a:ext>
            </a:extLst>
          </p:cNvPr>
          <p:cNvSpPr txBox="1">
            <a:spLocks/>
          </p:cNvSpPr>
          <p:nvPr/>
        </p:nvSpPr>
        <p:spPr>
          <a:xfrm>
            <a:off x="3856776" y="1390651"/>
            <a:ext cx="7891604" cy="142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八百标兵奔北坡（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北坡（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）炮（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）兵并排（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）跑（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839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539" y="2199992"/>
            <a:ext cx="9080626" cy="38115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4400" b="1" dirty="0"/>
          </a:p>
          <a:p>
            <a:pPr marL="0" indent="0">
              <a:buNone/>
            </a:pPr>
            <a:r>
              <a:rPr lang="zh-CN" altLang="en-US" sz="4000" b="1" dirty="0"/>
              <a:t>           用一张纸测试气流强弱。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214761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b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报表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褒贬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斑白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步兵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半边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宝贝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辨别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颁布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标兵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卑鄙</a:t>
            </a:r>
          </a:p>
        </p:txBody>
      </p:sp>
    </p:spTree>
    <p:extLst>
      <p:ext uri="{BB962C8B-B14F-4D97-AF65-F5344CB8AC3E}">
        <p14:creationId xmlns:p14="http://schemas.microsoft.com/office/powerpoint/2010/main" val="234068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双唇声母 </a:t>
            </a:r>
            <a:r>
              <a:rPr lang="en-US" altLang="zh-CN" sz="4000" dirty="0">
                <a:latin typeface="+mn-ea"/>
              </a:rPr>
              <a:t>b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</a:rPr>
              <a:t>p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p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偏旁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瓢泼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品评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爬坡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拼盘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偏僻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匹配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批判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乒乓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婆婆</a:t>
            </a:r>
          </a:p>
        </p:txBody>
      </p:sp>
    </p:spTree>
    <p:extLst>
      <p:ext uri="{BB962C8B-B14F-4D97-AF65-F5344CB8AC3E}">
        <p14:creationId xmlns:p14="http://schemas.microsoft.com/office/powerpoint/2010/main" val="63956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1PPBG">
  <a:themeElements>
    <a:clrScheme name="自定义 1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A000120140530A91KPBG</Template>
  <TotalTime>7</TotalTime>
  <Words>243</Words>
  <Application>Microsoft Office PowerPoint</Application>
  <PresentationFormat>宽屏</PresentationFormat>
  <Paragraphs>86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黑体</vt:lpstr>
      <vt:lpstr>楷体</vt:lpstr>
      <vt:lpstr>幼圆</vt:lpstr>
      <vt:lpstr>Arial</vt:lpstr>
      <vt:lpstr>Arial Black</vt:lpstr>
      <vt:lpstr>Calibri</vt:lpstr>
      <vt:lpstr>Webdings</vt:lpstr>
      <vt:lpstr>A000120140530A91PPBG</vt:lpstr>
      <vt:lpstr>一般声母b和p的发音</vt:lpstr>
      <vt:lpstr>双唇声母 b 和 p</vt:lpstr>
      <vt:lpstr>双唇声母 b 和 p</vt:lpstr>
      <vt:lpstr>双唇声母 b 和 p</vt:lpstr>
      <vt:lpstr>双唇声母 b 和 p</vt:lpstr>
      <vt:lpstr>双唇声母 b 和 p</vt:lpstr>
      <vt:lpstr>双唇声母 b 和 p</vt:lpstr>
      <vt:lpstr>双唇声母 b 和 p</vt:lpstr>
      <vt:lpstr>双唇声母 b 和 p</vt:lpstr>
      <vt:lpstr>双唇声母 b 和 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一般声母b和p的发音</dc:title>
  <dc:creator>Li Jindai</dc:creator>
  <cp:lastModifiedBy>apple</cp:lastModifiedBy>
  <cp:revision>4</cp:revision>
  <dcterms:created xsi:type="dcterms:W3CDTF">2019-03-24T12:31:50Z</dcterms:created>
  <dcterms:modified xsi:type="dcterms:W3CDTF">2024-03-29T06:38:08Z</dcterms:modified>
</cp:coreProperties>
</file>