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58" r:id="rId4"/>
    <p:sldId id="279" r:id="rId5"/>
    <p:sldId id="282" r:id="rId6"/>
    <p:sldId id="280" r:id="rId7"/>
    <p:sldId id="283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219162" y="3225260"/>
            <a:ext cx="7976873" cy="3649675"/>
            <a:chOff x="3164371" y="3225259"/>
            <a:chExt cx="5982655" cy="3649675"/>
          </a:xfrm>
        </p:grpSpPr>
        <p:grpSp>
          <p:nvGrpSpPr>
            <p:cNvPr id="24" name="组合 23"/>
            <p:cNvGrpSpPr/>
            <p:nvPr userDrawn="1"/>
          </p:nvGrpSpPr>
          <p:grpSpPr>
            <a:xfrm>
              <a:off x="3164371" y="3225259"/>
              <a:ext cx="5982655" cy="3649675"/>
              <a:chOff x="1644335" y="2308861"/>
              <a:chExt cx="7499665" cy="4575116"/>
            </a:xfrm>
          </p:grpSpPr>
          <p:cxnSp>
            <p:nvCxnSpPr>
              <p:cNvPr id="25" name="直接连接符 24"/>
              <p:cNvCxnSpPr/>
              <p:nvPr/>
            </p:nvCxnSpPr>
            <p:spPr>
              <a:xfrm flipV="1">
                <a:off x="6256366" y="3097531"/>
                <a:ext cx="1512906" cy="3726179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6995160" y="2308861"/>
                <a:ext cx="2148840" cy="4575116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等腰三角形 26"/>
              <p:cNvSpPr/>
              <p:nvPr/>
            </p:nvSpPr>
            <p:spPr>
              <a:xfrm>
                <a:off x="6244936" y="3305497"/>
                <a:ext cx="2899064" cy="3552503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>
                <a:off x="4892040" y="4474326"/>
                <a:ext cx="2935877" cy="2383674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>
                <a:off x="2401318" y="5640186"/>
                <a:ext cx="1499933" cy="1217814"/>
              </a:xfrm>
              <a:prstGeom prst="triangle">
                <a:avLst/>
              </a:prstGeom>
              <a:solidFill>
                <a:schemeClr val="accent3">
                  <a:lumMod val="20000"/>
                  <a:lumOff val="8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3901251" y="5640186"/>
                <a:ext cx="1499933" cy="1217814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>
                <a:off x="5401184" y="5640186"/>
                <a:ext cx="1499933" cy="1217814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6901117" y="5640186"/>
                <a:ext cx="1499933" cy="1217814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flipV="1">
                <a:off x="1644335" y="5666163"/>
                <a:ext cx="1499933" cy="1217814"/>
              </a:xfrm>
              <a:prstGeom prst="triangle">
                <a:avLst/>
              </a:prstGeom>
              <a:solidFill>
                <a:schemeClr val="accent6">
                  <a:lumMod val="40000"/>
                  <a:lumOff val="6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flipV="1">
                <a:off x="3144268" y="5666163"/>
                <a:ext cx="1499933" cy="1217814"/>
              </a:xfrm>
              <a:prstGeom prst="triangle">
                <a:avLst/>
              </a:prstGeom>
              <a:solidFill>
                <a:schemeClr val="accent3">
                  <a:lumMod val="40000"/>
                  <a:lumOff val="6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flipV="1">
                <a:off x="4644201" y="5666163"/>
                <a:ext cx="1499933" cy="1217814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flipV="1">
                <a:off x="6144134" y="5697334"/>
                <a:ext cx="1499933" cy="1186643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flipV="1">
                <a:off x="7644067" y="5697334"/>
                <a:ext cx="1499933" cy="1186641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>
                <a:off x="4390138" y="4479522"/>
                <a:ext cx="1499933" cy="1217814"/>
              </a:xfrm>
              <a:prstGeom prst="triangle">
                <a:avLst/>
              </a:prstGeom>
              <a:solidFill>
                <a:schemeClr val="accent3">
                  <a:lumMod val="20000"/>
                  <a:lumOff val="8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>
                <a:off x="5890071" y="4479522"/>
                <a:ext cx="1499933" cy="1217814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>
                <a:off x="7390004" y="4479522"/>
                <a:ext cx="1481744" cy="1217814"/>
              </a:xfrm>
              <a:prstGeom prst="triangle">
                <a:avLst/>
              </a:pr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flipV="1">
                <a:off x="3633155" y="4505499"/>
                <a:ext cx="1499933" cy="1217814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flipV="1">
                <a:off x="5133088" y="4505499"/>
                <a:ext cx="1499933" cy="1217814"/>
              </a:xfrm>
              <a:prstGeom prst="triangle">
                <a:avLst/>
              </a:prstGeom>
              <a:solidFill>
                <a:schemeClr val="accent3">
                  <a:lumMod val="40000"/>
                  <a:lumOff val="6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flipV="1">
                <a:off x="6633021" y="4505499"/>
                <a:ext cx="1499933" cy="1217814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flipV="1">
                <a:off x="8132954" y="4505499"/>
                <a:ext cx="1011046" cy="1217814"/>
              </a:xfrm>
              <a:custGeom>
                <a:avLst/>
                <a:gdLst>
                  <a:gd name="connsiteX0" fmla="*/ 0 w 1011046"/>
                  <a:gd name="connsiteY0" fmla="*/ 1217814 h 1217814"/>
                  <a:gd name="connsiteX1" fmla="*/ 1011046 w 1011046"/>
                  <a:gd name="connsiteY1" fmla="*/ 1217814 h 1217814"/>
                  <a:gd name="connsiteX2" fmla="*/ 1011046 w 1011046"/>
                  <a:gd name="connsiteY2" fmla="*/ 423947 h 1217814"/>
                  <a:gd name="connsiteX3" fmla="*/ 749967 w 1011046"/>
                  <a:gd name="connsiteY3" fmla="*/ 0 h 1217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1046" h="1217814">
                    <a:moveTo>
                      <a:pt x="0" y="1217814"/>
                    </a:moveTo>
                    <a:lnTo>
                      <a:pt x="1011046" y="1217814"/>
                    </a:lnTo>
                    <a:lnTo>
                      <a:pt x="1011046" y="423947"/>
                    </a:lnTo>
                    <a:lnTo>
                      <a:pt x="749967" y="0"/>
                    </a:lnTo>
                    <a:close/>
                  </a:path>
                </a:pathLst>
              </a:custGeom>
              <a:solidFill>
                <a:srgbClr val="D37051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0" name="直角三角形 49"/>
            <p:cNvSpPr/>
            <p:nvPr userDrawn="1"/>
          </p:nvSpPr>
          <p:spPr>
            <a:xfrm flipH="1">
              <a:off x="8611489" y="5468983"/>
              <a:ext cx="532509" cy="1385228"/>
            </a:xfrm>
            <a:prstGeom prst="rtTriangle">
              <a:avLst/>
            </a:prstGeom>
            <a:solidFill>
              <a:srgbClr val="F1F6D7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7" name="直接连接符 6"/>
          <p:cNvCxnSpPr>
            <a:stCxn id="11" idx="3"/>
          </p:cNvCxnSpPr>
          <p:nvPr/>
        </p:nvCxnSpPr>
        <p:spPr>
          <a:xfrm flipH="1">
            <a:off x="1384921" y="-1726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2" idx="3"/>
          </p:cNvCxnSpPr>
          <p:nvPr/>
        </p:nvCxnSpPr>
        <p:spPr>
          <a:xfrm flipH="1">
            <a:off x="2270" y="-1726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 flipH="1" flipV="1">
            <a:off x="2271" y="-1726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等腰三角形 9"/>
          <p:cNvSpPr/>
          <p:nvPr/>
        </p:nvSpPr>
        <p:spPr>
          <a:xfrm flipH="1" flipV="1">
            <a:off x="-27344" y="-1726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等腰三角形 10"/>
          <p:cNvSpPr/>
          <p:nvPr/>
        </p:nvSpPr>
        <p:spPr>
          <a:xfrm flipH="1" flipV="1">
            <a:off x="2048269" y="-1726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等腰三角形 11"/>
          <p:cNvSpPr/>
          <p:nvPr/>
        </p:nvSpPr>
        <p:spPr>
          <a:xfrm flipH="1" flipV="1">
            <a:off x="124054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等腰三角形 12"/>
          <p:cNvSpPr/>
          <p:nvPr/>
        </p:nvSpPr>
        <p:spPr>
          <a:xfrm flipH="1" flipV="1">
            <a:off x="43282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-12971" y="-1726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等腰三角形 14"/>
          <p:cNvSpPr/>
          <p:nvPr/>
        </p:nvSpPr>
        <p:spPr>
          <a:xfrm flipH="1">
            <a:off x="2455908" y="-11431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等腰三角形 15"/>
          <p:cNvSpPr/>
          <p:nvPr/>
        </p:nvSpPr>
        <p:spPr>
          <a:xfrm flipH="1">
            <a:off x="1648188" y="-11431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等腰三角形 16"/>
          <p:cNvSpPr/>
          <p:nvPr/>
        </p:nvSpPr>
        <p:spPr>
          <a:xfrm flipH="1">
            <a:off x="840468" y="-11431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等腰三角形 17"/>
          <p:cNvSpPr/>
          <p:nvPr/>
        </p:nvSpPr>
        <p:spPr>
          <a:xfrm flipH="1">
            <a:off x="32748" y="-11431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等腰三角形 18"/>
          <p:cNvSpPr/>
          <p:nvPr/>
        </p:nvSpPr>
        <p:spPr>
          <a:xfrm flipH="1" flipV="1">
            <a:off x="977281" y="431909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等腰三角形 19"/>
          <p:cNvSpPr/>
          <p:nvPr/>
        </p:nvSpPr>
        <p:spPr>
          <a:xfrm flipH="1" flipV="1">
            <a:off x="169561" y="431909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等腰三角形 20"/>
          <p:cNvSpPr/>
          <p:nvPr/>
        </p:nvSpPr>
        <p:spPr>
          <a:xfrm flipH="1">
            <a:off x="1384920" y="422203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等腰三角形 21"/>
          <p:cNvSpPr/>
          <p:nvPr/>
        </p:nvSpPr>
        <p:spPr>
          <a:xfrm flipH="1">
            <a:off x="577200" y="422203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任意多边形 22"/>
          <p:cNvSpPr/>
          <p:nvPr/>
        </p:nvSpPr>
        <p:spPr>
          <a:xfrm flipH="1">
            <a:off x="6220" y="422203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9244478" y="1"/>
            <a:ext cx="2386111" cy="275949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921509" y="1612689"/>
            <a:ext cx="2386111" cy="275949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3210810" y="2633217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CT1"/>
          <p:cNvSpPr>
            <a:spLocks noGrp="1"/>
          </p:cNvSpPr>
          <p:nvPr>
            <p:ph type="ctrTitle" hasCustomPrompt="1"/>
          </p:nvPr>
        </p:nvSpPr>
        <p:spPr>
          <a:xfrm>
            <a:off x="2027105" y="2320094"/>
            <a:ext cx="8137791" cy="904173"/>
          </a:xfrm>
        </p:spPr>
        <p:txBody>
          <a:bodyPr wrap="none" lIns="0" tIns="0" rIns="0" bIns="0" anchor="ctr">
            <a:normAutofit/>
          </a:bodyPr>
          <a:lstStyle>
            <a:lvl1pPr algn="l">
              <a:defRPr sz="4000" baseline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023153" y="3243255"/>
            <a:ext cx="6299815" cy="42406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1563593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580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16897" y="1897381"/>
            <a:ext cx="10879139" cy="4977554"/>
            <a:chOff x="1644335" y="2308861"/>
            <a:chExt cx="7499665" cy="4575116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6256366" y="3097531"/>
              <a:ext cx="1512906" cy="3726179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6995160" y="2308861"/>
              <a:ext cx="2148840" cy="457511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等腰三角形 9"/>
            <p:cNvSpPr/>
            <p:nvPr/>
          </p:nvSpPr>
          <p:spPr>
            <a:xfrm>
              <a:off x="6244936" y="3305497"/>
              <a:ext cx="2899064" cy="35525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892040" y="4474326"/>
              <a:ext cx="2935877" cy="238367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2401318" y="5640186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3901251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5401184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6901117" y="5640186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1644335" y="5666163"/>
              <a:ext cx="1499933" cy="1217814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3144268" y="5666163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4644201" y="5666163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6144134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7644067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4390138" y="4479522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5890071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7390004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3633155" y="4505499"/>
              <a:ext cx="1499933" cy="121781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5133088" y="4505499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6633021" y="4505499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任意多边形 26"/>
            <p:cNvSpPr/>
            <p:nvPr/>
          </p:nvSpPr>
          <p:spPr>
            <a:xfrm flipV="1">
              <a:off x="8132954" y="4505499"/>
              <a:ext cx="1011046" cy="1217814"/>
            </a:xfrm>
            <a:custGeom>
              <a:avLst/>
              <a:gdLst>
                <a:gd name="connsiteX0" fmla="*/ 0 w 1011046"/>
                <a:gd name="connsiteY0" fmla="*/ 1217814 h 1217814"/>
                <a:gd name="connsiteX1" fmla="*/ 1011046 w 1011046"/>
                <a:gd name="connsiteY1" fmla="*/ 1217814 h 1217814"/>
                <a:gd name="connsiteX2" fmla="*/ 1011046 w 1011046"/>
                <a:gd name="connsiteY2" fmla="*/ 423947 h 1217814"/>
                <a:gd name="connsiteX3" fmla="*/ 749967 w 1011046"/>
                <a:gd name="connsiteY3" fmla="*/ 0 h 12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46" h="1217814">
                  <a:moveTo>
                    <a:pt x="0" y="1217814"/>
                  </a:moveTo>
                  <a:lnTo>
                    <a:pt x="1011046" y="1217814"/>
                  </a:lnTo>
                  <a:lnTo>
                    <a:pt x="1011046" y="423947"/>
                  </a:lnTo>
                  <a:lnTo>
                    <a:pt x="749967" y="0"/>
                  </a:lnTo>
                  <a:close/>
                </a:path>
              </a:pathLst>
            </a:cu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8" name="矩形 27"/>
          <p:cNvSpPr/>
          <p:nvPr/>
        </p:nvSpPr>
        <p:spPr>
          <a:xfrm>
            <a:off x="372538" y="1762446"/>
            <a:ext cx="11824807" cy="509555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29" name="直接连接符 28"/>
          <p:cNvCxnSpPr>
            <a:stCxn id="33" idx="3"/>
          </p:cNvCxnSpPr>
          <p:nvPr/>
        </p:nvCxnSpPr>
        <p:spPr>
          <a:xfrm flipH="1">
            <a:off x="1384921" y="-1726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34" idx="3"/>
          </p:cNvCxnSpPr>
          <p:nvPr/>
        </p:nvCxnSpPr>
        <p:spPr>
          <a:xfrm flipH="1">
            <a:off x="2270" y="-1726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 flipH="1" flipV="1">
            <a:off x="2271" y="-1726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等腰三角形 31"/>
          <p:cNvSpPr/>
          <p:nvPr/>
        </p:nvSpPr>
        <p:spPr>
          <a:xfrm flipH="1" flipV="1">
            <a:off x="-27344" y="-1726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等腰三角形 32"/>
          <p:cNvSpPr/>
          <p:nvPr/>
        </p:nvSpPr>
        <p:spPr>
          <a:xfrm flipH="1" flipV="1">
            <a:off x="2048269" y="-1726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等腰三角形 33"/>
          <p:cNvSpPr/>
          <p:nvPr/>
        </p:nvSpPr>
        <p:spPr>
          <a:xfrm flipH="1" flipV="1">
            <a:off x="124054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flipH="1" flipV="1">
            <a:off x="43282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任意多边形 35"/>
          <p:cNvSpPr/>
          <p:nvPr/>
        </p:nvSpPr>
        <p:spPr>
          <a:xfrm flipH="1" flipV="1">
            <a:off x="-12971" y="-1726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等腰三角形 36"/>
          <p:cNvSpPr/>
          <p:nvPr/>
        </p:nvSpPr>
        <p:spPr>
          <a:xfrm flipH="1">
            <a:off x="2455908" y="-11431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等腰三角形 37"/>
          <p:cNvSpPr/>
          <p:nvPr/>
        </p:nvSpPr>
        <p:spPr>
          <a:xfrm flipH="1">
            <a:off x="1648188" y="-11431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等腰三角形 38"/>
          <p:cNvSpPr/>
          <p:nvPr/>
        </p:nvSpPr>
        <p:spPr>
          <a:xfrm flipH="1">
            <a:off x="840468" y="-11431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等腰三角形 39"/>
          <p:cNvSpPr/>
          <p:nvPr/>
        </p:nvSpPr>
        <p:spPr>
          <a:xfrm flipH="1">
            <a:off x="32748" y="-11431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等腰三角形 40"/>
          <p:cNvSpPr/>
          <p:nvPr/>
        </p:nvSpPr>
        <p:spPr>
          <a:xfrm flipH="1" flipV="1">
            <a:off x="977281" y="431909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等腰三角形 41"/>
          <p:cNvSpPr/>
          <p:nvPr/>
        </p:nvSpPr>
        <p:spPr>
          <a:xfrm flipH="1" flipV="1">
            <a:off x="169561" y="431909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等腰三角形 42"/>
          <p:cNvSpPr/>
          <p:nvPr/>
        </p:nvSpPr>
        <p:spPr>
          <a:xfrm flipH="1">
            <a:off x="1384920" y="422203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等腰三角形 43"/>
          <p:cNvSpPr/>
          <p:nvPr/>
        </p:nvSpPr>
        <p:spPr>
          <a:xfrm flipH="1">
            <a:off x="577200" y="422203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任意多边形 44"/>
          <p:cNvSpPr/>
          <p:nvPr/>
        </p:nvSpPr>
        <p:spPr>
          <a:xfrm flipH="1">
            <a:off x="6220" y="422203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69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188" indent="-357188">
              <a:tabLst>
                <a:tab pos="357188" algn="l"/>
              </a:tabLst>
              <a:defRPr/>
            </a:lvl1pPr>
            <a:lvl2pPr marL="357188" indent="-269875">
              <a:tabLst>
                <a:tab pos="539750" algn="l"/>
              </a:tabLst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56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16897" y="1897381"/>
            <a:ext cx="10879139" cy="4977554"/>
            <a:chOff x="1644335" y="2308861"/>
            <a:chExt cx="7499665" cy="4575116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6256366" y="3097531"/>
              <a:ext cx="1512906" cy="3726179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6995160" y="2308861"/>
              <a:ext cx="2148840" cy="457511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等腰三角形 9"/>
            <p:cNvSpPr/>
            <p:nvPr/>
          </p:nvSpPr>
          <p:spPr>
            <a:xfrm>
              <a:off x="6244936" y="3305497"/>
              <a:ext cx="2899064" cy="35525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892040" y="4474326"/>
              <a:ext cx="2935877" cy="238367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2401318" y="5640186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3901251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5401184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6901117" y="5640186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1644335" y="5666163"/>
              <a:ext cx="1499933" cy="1217814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3144268" y="5666163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4644201" y="5666163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6144134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7644067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4390138" y="4479522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5890071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7390004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3633155" y="4505499"/>
              <a:ext cx="1499933" cy="121781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5133088" y="4505499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6633021" y="4505499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任意多边形 26"/>
            <p:cNvSpPr/>
            <p:nvPr/>
          </p:nvSpPr>
          <p:spPr>
            <a:xfrm flipV="1">
              <a:off x="8132954" y="4505499"/>
              <a:ext cx="1011046" cy="1217814"/>
            </a:xfrm>
            <a:custGeom>
              <a:avLst/>
              <a:gdLst>
                <a:gd name="connsiteX0" fmla="*/ 0 w 1011046"/>
                <a:gd name="connsiteY0" fmla="*/ 1217814 h 1217814"/>
                <a:gd name="connsiteX1" fmla="*/ 1011046 w 1011046"/>
                <a:gd name="connsiteY1" fmla="*/ 1217814 h 1217814"/>
                <a:gd name="connsiteX2" fmla="*/ 1011046 w 1011046"/>
                <a:gd name="connsiteY2" fmla="*/ 423947 h 1217814"/>
                <a:gd name="connsiteX3" fmla="*/ 749967 w 1011046"/>
                <a:gd name="connsiteY3" fmla="*/ 0 h 12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46" h="1217814">
                  <a:moveTo>
                    <a:pt x="0" y="1217814"/>
                  </a:moveTo>
                  <a:lnTo>
                    <a:pt x="1011046" y="1217814"/>
                  </a:lnTo>
                  <a:lnTo>
                    <a:pt x="1011046" y="423947"/>
                  </a:lnTo>
                  <a:lnTo>
                    <a:pt x="749967" y="0"/>
                  </a:lnTo>
                  <a:close/>
                </a:path>
              </a:pathLst>
            </a:cu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8" name="矩形 27"/>
          <p:cNvSpPr/>
          <p:nvPr/>
        </p:nvSpPr>
        <p:spPr>
          <a:xfrm>
            <a:off x="372538" y="1762446"/>
            <a:ext cx="11824807" cy="509555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29" name="直接连接符 28"/>
          <p:cNvCxnSpPr>
            <a:stCxn id="33" idx="3"/>
          </p:cNvCxnSpPr>
          <p:nvPr/>
        </p:nvCxnSpPr>
        <p:spPr>
          <a:xfrm flipH="1">
            <a:off x="1384921" y="-1726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34" idx="3"/>
          </p:cNvCxnSpPr>
          <p:nvPr/>
        </p:nvCxnSpPr>
        <p:spPr>
          <a:xfrm flipH="1">
            <a:off x="2270" y="-1726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 flipH="1" flipV="1">
            <a:off x="2271" y="-1726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等腰三角形 31"/>
          <p:cNvSpPr/>
          <p:nvPr/>
        </p:nvSpPr>
        <p:spPr>
          <a:xfrm flipH="1" flipV="1">
            <a:off x="-27344" y="-1726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等腰三角形 32"/>
          <p:cNvSpPr/>
          <p:nvPr/>
        </p:nvSpPr>
        <p:spPr>
          <a:xfrm flipH="1" flipV="1">
            <a:off x="2048269" y="-1726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等腰三角形 33"/>
          <p:cNvSpPr/>
          <p:nvPr/>
        </p:nvSpPr>
        <p:spPr>
          <a:xfrm flipH="1" flipV="1">
            <a:off x="124054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flipH="1" flipV="1">
            <a:off x="43282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任意多边形 35"/>
          <p:cNvSpPr/>
          <p:nvPr/>
        </p:nvSpPr>
        <p:spPr>
          <a:xfrm flipH="1" flipV="1">
            <a:off x="-12971" y="-1726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等腰三角形 36"/>
          <p:cNvSpPr/>
          <p:nvPr/>
        </p:nvSpPr>
        <p:spPr>
          <a:xfrm flipH="1">
            <a:off x="2455908" y="-11431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等腰三角形 37"/>
          <p:cNvSpPr/>
          <p:nvPr/>
        </p:nvSpPr>
        <p:spPr>
          <a:xfrm flipH="1">
            <a:off x="1648188" y="-11431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等腰三角形 38"/>
          <p:cNvSpPr/>
          <p:nvPr/>
        </p:nvSpPr>
        <p:spPr>
          <a:xfrm flipH="1">
            <a:off x="840468" y="-11431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等腰三角形 39"/>
          <p:cNvSpPr/>
          <p:nvPr/>
        </p:nvSpPr>
        <p:spPr>
          <a:xfrm flipH="1">
            <a:off x="32748" y="-11431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等腰三角形 40"/>
          <p:cNvSpPr/>
          <p:nvPr/>
        </p:nvSpPr>
        <p:spPr>
          <a:xfrm flipH="1" flipV="1">
            <a:off x="977281" y="431909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等腰三角形 41"/>
          <p:cNvSpPr/>
          <p:nvPr/>
        </p:nvSpPr>
        <p:spPr>
          <a:xfrm flipH="1" flipV="1">
            <a:off x="169561" y="431909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等腰三角形 42"/>
          <p:cNvSpPr/>
          <p:nvPr/>
        </p:nvSpPr>
        <p:spPr>
          <a:xfrm flipH="1">
            <a:off x="1384920" y="422203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等腰三角形 43"/>
          <p:cNvSpPr/>
          <p:nvPr/>
        </p:nvSpPr>
        <p:spPr>
          <a:xfrm flipH="1">
            <a:off x="577200" y="422203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任意多边形 44"/>
          <p:cNvSpPr/>
          <p:nvPr/>
        </p:nvSpPr>
        <p:spPr>
          <a:xfrm flipH="1">
            <a:off x="6220" y="422203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93427" y="3332452"/>
            <a:ext cx="6097400" cy="634472"/>
          </a:xfrm>
        </p:spPr>
        <p:txBody>
          <a:bodyPr wrap="none">
            <a:normAutofit/>
          </a:bodyPr>
          <a:lstStyle>
            <a:lvl1pPr marL="0" indent="0" algn="l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8007187" y="-34734"/>
            <a:ext cx="2989525" cy="3350251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921509" y="1612689"/>
            <a:ext cx="2386111" cy="275949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3210810" y="2633217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025022" y="2157013"/>
            <a:ext cx="1229396" cy="188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lvl="0" indent="0" algn="just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None/>
              <a:defRPr sz="11500" i="1" baseline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defRPr>
            </a:lvl1pPr>
            <a:lvl2pPr marL="357188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  <a:defRPr sz="16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sz="11500" dirty="0"/>
              <a:t>1</a:t>
            </a:r>
            <a:endParaRPr lang="zh-CN" altLang="en-US" sz="11500" dirty="0"/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4281037" y="2577873"/>
            <a:ext cx="5618795" cy="717186"/>
          </a:xfrm>
        </p:spPr>
        <p:txBody>
          <a:bodyPr wrap="none" anchor="b">
            <a:noAutofit/>
          </a:bodyPr>
          <a:lstStyle>
            <a:lvl1pPr algn="l">
              <a:defRPr sz="4000"/>
            </a:lvl1pPr>
          </a:lstStyle>
          <a:p>
            <a:br>
              <a:rPr lang="en-US" dirty="0"/>
            </a:br>
            <a:r>
              <a:rPr lang="zh-CN" altLang="en-US" dirty="0"/>
              <a:t>此处添加您的标题</a:t>
            </a:r>
            <a:endParaRPr lang="en-US" dirty="0"/>
          </a:p>
        </p:txBody>
      </p:sp>
      <p:grpSp>
        <p:nvGrpSpPr>
          <p:cNvPr id="50" name="组合 49"/>
          <p:cNvGrpSpPr/>
          <p:nvPr/>
        </p:nvGrpSpPr>
        <p:grpSpPr>
          <a:xfrm>
            <a:off x="5826000" y="4484123"/>
            <a:ext cx="540000" cy="540000"/>
            <a:chOff x="4347417" y="5016137"/>
            <a:chExt cx="487680" cy="487680"/>
          </a:xfrm>
        </p:grpSpPr>
        <p:sp>
          <p:nvSpPr>
            <p:cNvPr id="52" name="椭圆 51">
              <a:hlinkClick r:id="" action="ppaction://hlinkshowjump?jump=nextslide"/>
            </p:cNvPr>
            <p:cNvSpPr/>
            <p:nvPr userDrawn="1"/>
          </p:nvSpPr>
          <p:spPr>
            <a:xfrm>
              <a:off x="4347417" y="5016137"/>
              <a:ext cx="487680" cy="48768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>
              <a:outerShdw dist="25400" dir="5400000" algn="t" rotWithShape="0">
                <a:schemeClr val="bg1"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3" name="燕尾形 52">
              <a:hlinkClick r:id="" action="ppaction://hlinkshowjump?jump=nextslide"/>
            </p:cNvPr>
            <p:cNvSpPr/>
            <p:nvPr userDrawn="1"/>
          </p:nvSpPr>
          <p:spPr>
            <a:xfrm>
              <a:off x="4502830" y="5168537"/>
              <a:ext cx="176854" cy="204653"/>
            </a:xfrm>
            <a:prstGeom prst="chevron">
              <a:avLst>
                <a:gd name="adj" fmla="val 61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6229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38200" y="1380067"/>
            <a:ext cx="5181600" cy="479689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172200" y="1380067"/>
            <a:ext cx="5181600" cy="479689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280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9788" y="135467"/>
            <a:ext cx="10515600" cy="74242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215494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9789" y="2167467"/>
            <a:ext cx="5157787" cy="402219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223961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2201" y="2167467"/>
            <a:ext cx="5183188" cy="402219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8606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91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16897" y="1897381"/>
            <a:ext cx="10879139" cy="4977554"/>
            <a:chOff x="1644335" y="2308861"/>
            <a:chExt cx="7499665" cy="4575116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6256366" y="3097531"/>
              <a:ext cx="1512906" cy="3726179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6995160" y="2308861"/>
              <a:ext cx="2148840" cy="457511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等腰三角形 7"/>
            <p:cNvSpPr/>
            <p:nvPr/>
          </p:nvSpPr>
          <p:spPr>
            <a:xfrm>
              <a:off x="6244936" y="3305497"/>
              <a:ext cx="2899064" cy="35525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4892040" y="4474326"/>
              <a:ext cx="2935877" cy="238367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2401318" y="5640186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901251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401184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901117" y="5640186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1644335" y="5666163"/>
              <a:ext cx="1499933" cy="1217814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3144268" y="5666163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4644201" y="5666163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6144134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7644067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390138" y="4479522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890071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7390004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633155" y="4505499"/>
              <a:ext cx="1499933" cy="121781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5133088" y="4505499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6633021" y="4505499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8132954" y="4505499"/>
              <a:ext cx="1011046" cy="1217814"/>
            </a:xfrm>
            <a:custGeom>
              <a:avLst/>
              <a:gdLst>
                <a:gd name="connsiteX0" fmla="*/ 0 w 1011046"/>
                <a:gd name="connsiteY0" fmla="*/ 1217814 h 1217814"/>
                <a:gd name="connsiteX1" fmla="*/ 1011046 w 1011046"/>
                <a:gd name="connsiteY1" fmla="*/ 1217814 h 1217814"/>
                <a:gd name="connsiteX2" fmla="*/ 1011046 w 1011046"/>
                <a:gd name="connsiteY2" fmla="*/ 423947 h 1217814"/>
                <a:gd name="connsiteX3" fmla="*/ 749967 w 1011046"/>
                <a:gd name="connsiteY3" fmla="*/ 0 h 12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46" h="1217814">
                  <a:moveTo>
                    <a:pt x="0" y="1217814"/>
                  </a:moveTo>
                  <a:lnTo>
                    <a:pt x="1011046" y="1217814"/>
                  </a:lnTo>
                  <a:lnTo>
                    <a:pt x="1011046" y="423947"/>
                  </a:lnTo>
                  <a:lnTo>
                    <a:pt x="749967" y="0"/>
                  </a:lnTo>
                  <a:close/>
                </a:path>
              </a:pathLst>
            </a:cu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6" name="矩形 25"/>
          <p:cNvSpPr/>
          <p:nvPr/>
        </p:nvSpPr>
        <p:spPr>
          <a:xfrm>
            <a:off x="371230" y="1761390"/>
            <a:ext cx="11824807" cy="509555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27" name="直接连接符 26"/>
          <p:cNvCxnSpPr>
            <a:stCxn id="31" idx="3"/>
          </p:cNvCxnSpPr>
          <p:nvPr/>
        </p:nvCxnSpPr>
        <p:spPr>
          <a:xfrm flipH="1">
            <a:off x="1383613" y="-2782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32" idx="3"/>
          </p:cNvCxnSpPr>
          <p:nvPr/>
        </p:nvCxnSpPr>
        <p:spPr>
          <a:xfrm flipH="1">
            <a:off x="963" y="-2782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 flipH="1" flipV="1">
            <a:off x="963" y="-2782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等腰三角形 29"/>
          <p:cNvSpPr/>
          <p:nvPr/>
        </p:nvSpPr>
        <p:spPr>
          <a:xfrm flipH="1" flipV="1">
            <a:off x="-28652" y="-2782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等腰三角形 30"/>
          <p:cNvSpPr/>
          <p:nvPr/>
        </p:nvSpPr>
        <p:spPr>
          <a:xfrm flipH="1" flipV="1">
            <a:off x="2046961" y="-2782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等腰三角形 31"/>
          <p:cNvSpPr/>
          <p:nvPr/>
        </p:nvSpPr>
        <p:spPr>
          <a:xfrm flipH="1" flipV="1">
            <a:off x="1239241" y="-2782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等腰三角形 32"/>
          <p:cNvSpPr/>
          <p:nvPr/>
        </p:nvSpPr>
        <p:spPr>
          <a:xfrm flipH="1" flipV="1">
            <a:off x="431521" y="-2782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任意多边形 33"/>
          <p:cNvSpPr/>
          <p:nvPr/>
        </p:nvSpPr>
        <p:spPr>
          <a:xfrm flipH="1" flipV="1">
            <a:off x="-14279" y="-2782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flipH="1">
            <a:off x="2454600" y="-12487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等腰三角形 35"/>
          <p:cNvSpPr/>
          <p:nvPr/>
        </p:nvSpPr>
        <p:spPr>
          <a:xfrm flipH="1">
            <a:off x="1646880" y="-12487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等腰三角形 36"/>
          <p:cNvSpPr/>
          <p:nvPr/>
        </p:nvSpPr>
        <p:spPr>
          <a:xfrm flipH="1">
            <a:off x="839160" y="-12487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等腰三角形 37"/>
          <p:cNvSpPr/>
          <p:nvPr/>
        </p:nvSpPr>
        <p:spPr>
          <a:xfrm flipH="1">
            <a:off x="31440" y="-12487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等腰三角形 38"/>
          <p:cNvSpPr/>
          <p:nvPr/>
        </p:nvSpPr>
        <p:spPr>
          <a:xfrm flipH="1" flipV="1">
            <a:off x="975973" y="430853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等腰三角形 39"/>
          <p:cNvSpPr/>
          <p:nvPr/>
        </p:nvSpPr>
        <p:spPr>
          <a:xfrm flipH="1" flipV="1">
            <a:off x="168253" y="430853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等腰三角形 40"/>
          <p:cNvSpPr/>
          <p:nvPr/>
        </p:nvSpPr>
        <p:spPr>
          <a:xfrm flipH="1">
            <a:off x="1383612" y="421147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等腰三角形 41"/>
          <p:cNvSpPr/>
          <p:nvPr/>
        </p:nvSpPr>
        <p:spPr>
          <a:xfrm flipH="1">
            <a:off x="575892" y="421147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任意多边形 42"/>
          <p:cNvSpPr/>
          <p:nvPr/>
        </p:nvSpPr>
        <p:spPr>
          <a:xfrm flipH="1">
            <a:off x="4912" y="421147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758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16897" y="1897381"/>
            <a:ext cx="10879139" cy="4977554"/>
            <a:chOff x="1644335" y="2308861"/>
            <a:chExt cx="7499665" cy="4575116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6256366" y="3097531"/>
              <a:ext cx="1512906" cy="3726179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995160" y="2308861"/>
              <a:ext cx="2148840" cy="457511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等腰三角形 10"/>
            <p:cNvSpPr/>
            <p:nvPr/>
          </p:nvSpPr>
          <p:spPr>
            <a:xfrm>
              <a:off x="6244936" y="3305497"/>
              <a:ext cx="2899064" cy="35525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4892040" y="4474326"/>
              <a:ext cx="2935877" cy="238367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2401318" y="5640186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3901251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5401184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6901117" y="5640186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1644335" y="5666163"/>
              <a:ext cx="1499933" cy="1217814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3144268" y="5666163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4644201" y="5666163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6144134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7644067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4390138" y="4479522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5890071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7390004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3633155" y="4505499"/>
              <a:ext cx="1499933" cy="121781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5133088" y="4505499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6633021" y="4505499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任意多边形 27"/>
            <p:cNvSpPr/>
            <p:nvPr/>
          </p:nvSpPr>
          <p:spPr>
            <a:xfrm flipV="1">
              <a:off x="8132954" y="4505499"/>
              <a:ext cx="1011046" cy="1217814"/>
            </a:xfrm>
            <a:custGeom>
              <a:avLst/>
              <a:gdLst>
                <a:gd name="connsiteX0" fmla="*/ 0 w 1011046"/>
                <a:gd name="connsiteY0" fmla="*/ 1217814 h 1217814"/>
                <a:gd name="connsiteX1" fmla="*/ 1011046 w 1011046"/>
                <a:gd name="connsiteY1" fmla="*/ 1217814 h 1217814"/>
                <a:gd name="connsiteX2" fmla="*/ 1011046 w 1011046"/>
                <a:gd name="connsiteY2" fmla="*/ 423947 h 1217814"/>
                <a:gd name="connsiteX3" fmla="*/ 749967 w 1011046"/>
                <a:gd name="connsiteY3" fmla="*/ 0 h 12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46" h="1217814">
                  <a:moveTo>
                    <a:pt x="0" y="1217814"/>
                  </a:moveTo>
                  <a:lnTo>
                    <a:pt x="1011046" y="1217814"/>
                  </a:lnTo>
                  <a:lnTo>
                    <a:pt x="1011046" y="423947"/>
                  </a:lnTo>
                  <a:lnTo>
                    <a:pt x="749967" y="0"/>
                  </a:lnTo>
                  <a:close/>
                </a:path>
              </a:pathLst>
            </a:cu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9" name="矩形 28"/>
          <p:cNvSpPr/>
          <p:nvPr/>
        </p:nvSpPr>
        <p:spPr>
          <a:xfrm>
            <a:off x="372538" y="1762446"/>
            <a:ext cx="11824807" cy="509555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0" name="直接连接符 29"/>
          <p:cNvCxnSpPr>
            <a:stCxn id="34" idx="3"/>
          </p:cNvCxnSpPr>
          <p:nvPr/>
        </p:nvCxnSpPr>
        <p:spPr>
          <a:xfrm flipH="1">
            <a:off x="1384921" y="-1726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5" idx="3"/>
          </p:cNvCxnSpPr>
          <p:nvPr/>
        </p:nvCxnSpPr>
        <p:spPr>
          <a:xfrm flipH="1">
            <a:off x="2270" y="-1726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 flipH="1" flipV="1">
            <a:off x="2271" y="-1726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等腰三角形 32"/>
          <p:cNvSpPr/>
          <p:nvPr/>
        </p:nvSpPr>
        <p:spPr>
          <a:xfrm flipH="1" flipV="1">
            <a:off x="-27344" y="-1726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等腰三角形 33"/>
          <p:cNvSpPr/>
          <p:nvPr/>
        </p:nvSpPr>
        <p:spPr>
          <a:xfrm flipH="1" flipV="1">
            <a:off x="2048269" y="-1726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flipH="1" flipV="1">
            <a:off x="124054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等腰三角形 35"/>
          <p:cNvSpPr/>
          <p:nvPr/>
        </p:nvSpPr>
        <p:spPr>
          <a:xfrm flipH="1" flipV="1">
            <a:off x="43282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任意多边形 36"/>
          <p:cNvSpPr/>
          <p:nvPr/>
        </p:nvSpPr>
        <p:spPr>
          <a:xfrm flipH="1" flipV="1">
            <a:off x="-12971" y="-1726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等腰三角形 37"/>
          <p:cNvSpPr/>
          <p:nvPr/>
        </p:nvSpPr>
        <p:spPr>
          <a:xfrm flipH="1">
            <a:off x="2455908" y="-11431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等腰三角形 38"/>
          <p:cNvSpPr/>
          <p:nvPr/>
        </p:nvSpPr>
        <p:spPr>
          <a:xfrm flipH="1">
            <a:off x="1648188" y="-11431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等腰三角形 39"/>
          <p:cNvSpPr/>
          <p:nvPr/>
        </p:nvSpPr>
        <p:spPr>
          <a:xfrm flipH="1">
            <a:off x="840468" y="-11431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等腰三角形 40"/>
          <p:cNvSpPr/>
          <p:nvPr/>
        </p:nvSpPr>
        <p:spPr>
          <a:xfrm flipH="1">
            <a:off x="32748" y="-11431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等腰三角形 41"/>
          <p:cNvSpPr/>
          <p:nvPr/>
        </p:nvSpPr>
        <p:spPr>
          <a:xfrm flipH="1" flipV="1">
            <a:off x="977281" y="431909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等腰三角形 42"/>
          <p:cNvSpPr/>
          <p:nvPr/>
        </p:nvSpPr>
        <p:spPr>
          <a:xfrm flipH="1" flipV="1">
            <a:off x="169561" y="431909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等腰三角形 43"/>
          <p:cNvSpPr/>
          <p:nvPr/>
        </p:nvSpPr>
        <p:spPr>
          <a:xfrm flipH="1">
            <a:off x="1384920" y="422203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等腰三角形 44"/>
          <p:cNvSpPr/>
          <p:nvPr/>
        </p:nvSpPr>
        <p:spPr>
          <a:xfrm flipH="1">
            <a:off x="577200" y="422203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任意多边形 45"/>
          <p:cNvSpPr/>
          <p:nvPr/>
        </p:nvSpPr>
        <p:spPr>
          <a:xfrm flipH="1">
            <a:off x="6220" y="422203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3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16897" y="1897381"/>
            <a:ext cx="10879139" cy="4977554"/>
            <a:chOff x="1644335" y="2308861"/>
            <a:chExt cx="7499665" cy="4575116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6256366" y="3097531"/>
              <a:ext cx="1512906" cy="3726179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995160" y="2308861"/>
              <a:ext cx="2148840" cy="457511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等腰三角形 10"/>
            <p:cNvSpPr/>
            <p:nvPr/>
          </p:nvSpPr>
          <p:spPr>
            <a:xfrm>
              <a:off x="6244936" y="3305497"/>
              <a:ext cx="2899064" cy="35525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4892040" y="4474326"/>
              <a:ext cx="2935877" cy="238367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2401318" y="5640186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3901251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5401184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6901117" y="5640186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1644335" y="5666163"/>
              <a:ext cx="1499933" cy="1217814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3144268" y="5666163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4644201" y="5666163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6144134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7644067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4390138" y="4479522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5890071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7390004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3633155" y="4505499"/>
              <a:ext cx="1499933" cy="121781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5133088" y="4505499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6633021" y="4505499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任意多边形 27"/>
            <p:cNvSpPr/>
            <p:nvPr/>
          </p:nvSpPr>
          <p:spPr>
            <a:xfrm flipV="1">
              <a:off x="8132954" y="4505499"/>
              <a:ext cx="1011046" cy="1217814"/>
            </a:xfrm>
            <a:custGeom>
              <a:avLst/>
              <a:gdLst>
                <a:gd name="connsiteX0" fmla="*/ 0 w 1011046"/>
                <a:gd name="connsiteY0" fmla="*/ 1217814 h 1217814"/>
                <a:gd name="connsiteX1" fmla="*/ 1011046 w 1011046"/>
                <a:gd name="connsiteY1" fmla="*/ 1217814 h 1217814"/>
                <a:gd name="connsiteX2" fmla="*/ 1011046 w 1011046"/>
                <a:gd name="connsiteY2" fmla="*/ 423947 h 1217814"/>
                <a:gd name="connsiteX3" fmla="*/ 749967 w 1011046"/>
                <a:gd name="connsiteY3" fmla="*/ 0 h 12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46" h="1217814">
                  <a:moveTo>
                    <a:pt x="0" y="1217814"/>
                  </a:moveTo>
                  <a:lnTo>
                    <a:pt x="1011046" y="1217814"/>
                  </a:lnTo>
                  <a:lnTo>
                    <a:pt x="1011046" y="423947"/>
                  </a:lnTo>
                  <a:lnTo>
                    <a:pt x="749967" y="0"/>
                  </a:lnTo>
                  <a:close/>
                </a:path>
              </a:pathLst>
            </a:cu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9" name="矩形 28"/>
          <p:cNvSpPr/>
          <p:nvPr/>
        </p:nvSpPr>
        <p:spPr>
          <a:xfrm>
            <a:off x="372538" y="1762446"/>
            <a:ext cx="11824807" cy="509555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0" name="直接连接符 29"/>
          <p:cNvCxnSpPr>
            <a:stCxn id="34" idx="3"/>
          </p:cNvCxnSpPr>
          <p:nvPr/>
        </p:nvCxnSpPr>
        <p:spPr>
          <a:xfrm flipH="1">
            <a:off x="1384921" y="-1726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5" idx="3"/>
          </p:cNvCxnSpPr>
          <p:nvPr/>
        </p:nvCxnSpPr>
        <p:spPr>
          <a:xfrm flipH="1">
            <a:off x="2270" y="-1726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 flipH="1" flipV="1">
            <a:off x="2271" y="-1726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等腰三角形 32"/>
          <p:cNvSpPr/>
          <p:nvPr/>
        </p:nvSpPr>
        <p:spPr>
          <a:xfrm flipH="1" flipV="1">
            <a:off x="-27344" y="-1726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等腰三角形 33"/>
          <p:cNvSpPr/>
          <p:nvPr/>
        </p:nvSpPr>
        <p:spPr>
          <a:xfrm flipH="1" flipV="1">
            <a:off x="2048269" y="-1726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flipH="1" flipV="1">
            <a:off x="124054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等腰三角形 35"/>
          <p:cNvSpPr/>
          <p:nvPr/>
        </p:nvSpPr>
        <p:spPr>
          <a:xfrm flipH="1" flipV="1">
            <a:off x="432829" y="-1726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任意多边形 36"/>
          <p:cNvSpPr/>
          <p:nvPr/>
        </p:nvSpPr>
        <p:spPr>
          <a:xfrm flipH="1" flipV="1">
            <a:off x="-12971" y="-1726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等腰三角形 37"/>
          <p:cNvSpPr/>
          <p:nvPr/>
        </p:nvSpPr>
        <p:spPr>
          <a:xfrm flipH="1">
            <a:off x="2455908" y="-11431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等腰三角形 38"/>
          <p:cNvSpPr/>
          <p:nvPr/>
        </p:nvSpPr>
        <p:spPr>
          <a:xfrm flipH="1">
            <a:off x="1648188" y="-11431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等腰三角形 39"/>
          <p:cNvSpPr/>
          <p:nvPr/>
        </p:nvSpPr>
        <p:spPr>
          <a:xfrm flipH="1">
            <a:off x="840468" y="-11431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等腰三角形 40"/>
          <p:cNvSpPr/>
          <p:nvPr/>
        </p:nvSpPr>
        <p:spPr>
          <a:xfrm flipH="1">
            <a:off x="32748" y="-11431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等腰三角形 41"/>
          <p:cNvSpPr/>
          <p:nvPr/>
        </p:nvSpPr>
        <p:spPr>
          <a:xfrm flipH="1" flipV="1">
            <a:off x="977281" y="431909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等腰三角形 42"/>
          <p:cNvSpPr/>
          <p:nvPr/>
        </p:nvSpPr>
        <p:spPr>
          <a:xfrm flipH="1" flipV="1">
            <a:off x="169561" y="431909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等腰三角形 43"/>
          <p:cNvSpPr/>
          <p:nvPr/>
        </p:nvSpPr>
        <p:spPr>
          <a:xfrm flipH="1">
            <a:off x="1384920" y="422203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等腰三角形 44"/>
          <p:cNvSpPr/>
          <p:nvPr/>
        </p:nvSpPr>
        <p:spPr>
          <a:xfrm flipH="1">
            <a:off x="577200" y="422203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任意多边形 45"/>
          <p:cNvSpPr/>
          <p:nvPr/>
        </p:nvSpPr>
        <p:spPr>
          <a:xfrm flipH="1">
            <a:off x="6220" y="422203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99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316897" y="1897381"/>
            <a:ext cx="10879139" cy="4977554"/>
            <a:chOff x="1644335" y="2308861"/>
            <a:chExt cx="7499665" cy="4575116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6256366" y="3097531"/>
              <a:ext cx="1512906" cy="3726179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6995160" y="2308861"/>
              <a:ext cx="2148840" cy="457511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等腰三角形 26"/>
            <p:cNvSpPr/>
            <p:nvPr/>
          </p:nvSpPr>
          <p:spPr>
            <a:xfrm>
              <a:off x="6244936" y="3305497"/>
              <a:ext cx="2899064" cy="35525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4892040" y="4474326"/>
              <a:ext cx="2935877" cy="238367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2401318" y="5640186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3901251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5401184" y="5640186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6901117" y="5640186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等腰三角形 32"/>
            <p:cNvSpPr/>
            <p:nvPr/>
          </p:nvSpPr>
          <p:spPr>
            <a:xfrm flipV="1">
              <a:off x="1644335" y="5666163"/>
              <a:ext cx="1499933" cy="1217814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3144268" y="5666163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等腰三角形 34"/>
            <p:cNvSpPr/>
            <p:nvPr/>
          </p:nvSpPr>
          <p:spPr>
            <a:xfrm flipV="1">
              <a:off x="4644201" y="5666163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6144134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7644067" y="5666163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4390138" y="4479522"/>
              <a:ext cx="1499933" cy="1217814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5890071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等腰三角形 39"/>
            <p:cNvSpPr/>
            <p:nvPr/>
          </p:nvSpPr>
          <p:spPr>
            <a:xfrm>
              <a:off x="7390004" y="4479522"/>
              <a:ext cx="1499933" cy="1217814"/>
            </a:xfrm>
            <a:prstGeom prst="triangle">
              <a:avLst/>
            </a:pr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等腰三角形 40"/>
            <p:cNvSpPr/>
            <p:nvPr/>
          </p:nvSpPr>
          <p:spPr>
            <a:xfrm flipV="1">
              <a:off x="3633155" y="4505499"/>
              <a:ext cx="1499933" cy="121781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5133088" y="4505499"/>
              <a:ext cx="1499933" cy="1217814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633021" y="4505499"/>
              <a:ext cx="1499933" cy="1217814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8132954" y="4505499"/>
              <a:ext cx="1011046" cy="1217814"/>
            </a:xfrm>
            <a:custGeom>
              <a:avLst/>
              <a:gdLst>
                <a:gd name="connsiteX0" fmla="*/ 0 w 1011046"/>
                <a:gd name="connsiteY0" fmla="*/ 1217814 h 1217814"/>
                <a:gd name="connsiteX1" fmla="*/ 1011046 w 1011046"/>
                <a:gd name="connsiteY1" fmla="*/ 1217814 h 1217814"/>
                <a:gd name="connsiteX2" fmla="*/ 1011046 w 1011046"/>
                <a:gd name="connsiteY2" fmla="*/ 423947 h 1217814"/>
                <a:gd name="connsiteX3" fmla="*/ 749967 w 1011046"/>
                <a:gd name="connsiteY3" fmla="*/ 0 h 12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46" h="1217814">
                  <a:moveTo>
                    <a:pt x="0" y="1217814"/>
                  </a:moveTo>
                  <a:lnTo>
                    <a:pt x="1011046" y="1217814"/>
                  </a:lnTo>
                  <a:lnTo>
                    <a:pt x="1011046" y="423947"/>
                  </a:lnTo>
                  <a:lnTo>
                    <a:pt x="749967" y="0"/>
                  </a:lnTo>
                  <a:close/>
                </a:path>
              </a:pathLst>
            </a:custGeom>
            <a:solidFill>
              <a:srgbClr val="D3705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5" name="矩形 44"/>
          <p:cNvSpPr/>
          <p:nvPr/>
        </p:nvSpPr>
        <p:spPr>
          <a:xfrm>
            <a:off x="371230" y="1761394"/>
            <a:ext cx="11824807" cy="509555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7" name="直接连接符 6"/>
          <p:cNvCxnSpPr>
            <a:stCxn id="11" idx="3"/>
          </p:cNvCxnSpPr>
          <p:nvPr/>
        </p:nvCxnSpPr>
        <p:spPr>
          <a:xfrm flipH="1">
            <a:off x="1383613" y="-2778"/>
            <a:ext cx="1067209" cy="115615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2" idx="3"/>
          </p:cNvCxnSpPr>
          <p:nvPr/>
        </p:nvCxnSpPr>
        <p:spPr>
          <a:xfrm flipH="1">
            <a:off x="963" y="-2778"/>
            <a:ext cx="1642139" cy="189910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 flipH="1" flipV="1">
            <a:off x="963" y="-2778"/>
            <a:ext cx="783916" cy="1327244"/>
          </a:xfrm>
          <a:custGeom>
            <a:avLst/>
            <a:gdLst>
              <a:gd name="connsiteX0" fmla="*/ 587937 w 587937"/>
              <a:gd name="connsiteY0" fmla="*/ 1327244 h 1327244"/>
              <a:gd name="connsiteX1" fmla="*/ 0 w 587937"/>
              <a:gd name="connsiteY1" fmla="*/ 1327244 h 1327244"/>
              <a:gd name="connsiteX2" fmla="*/ 585434 w 587937"/>
              <a:gd name="connsiteY2" fmla="*/ 0 h 1327244"/>
              <a:gd name="connsiteX3" fmla="*/ 587937 w 587937"/>
              <a:gd name="connsiteY3" fmla="*/ 5675 h 132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937" h="1327244">
                <a:moveTo>
                  <a:pt x="587937" y="1327244"/>
                </a:moveTo>
                <a:lnTo>
                  <a:pt x="0" y="1327244"/>
                </a:lnTo>
                <a:lnTo>
                  <a:pt x="585434" y="0"/>
                </a:lnTo>
                <a:lnTo>
                  <a:pt x="587937" y="5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等腰三角形 9"/>
          <p:cNvSpPr/>
          <p:nvPr/>
        </p:nvSpPr>
        <p:spPr>
          <a:xfrm flipH="1" flipV="1">
            <a:off x="-28652" y="-2778"/>
            <a:ext cx="1580981" cy="890560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等腰三角形 10"/>
          <p:cNvSpPr/>
          <p:nvPr/>
        </p:nvSpPr>
        <p:spPr>
          <a:xfrm flipH="1" flipV="1">
            <a:off x="2046961" y="-2777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等腰三角形 11"/>
          <p:cNvSpPr/>
          <p:nvPr/>
        </p:nvSpPr>
        <p:spPr>
          <a:xfrm flipH="1" flipV="1">
            <a:off x="1239241" y="-2777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等腰三角形 12"/>
          <p:cNvSpPr/>
          <p:nvPr/>
        </p:nvSpPr>
        <p:spPr>
          <a:xfrm flipH="1" flipV="1">
            <a:off x="431521" y="-2777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-14279" y="-2777"/>
            <a:ext cx="445800" cy="454985"/>
          </a:xfrm>
          <a:custGeom>
            <a:avLst/>
            <a:gdLst>
              <a:gd name="connsiteX0" fmla="*/ 334350 w 334350"/>
              <a:gd name="connsiteY0" fmla="*/ 454985 h 454985"/>
              <a:gd name="connsiteX1" fmla="*/ 0 w 334350"/>
              <a:gd name="connsiteY1" fmla="*/ 454985 h 454985"/>
              <a:gd name="connsiteX2" fmla="*/ 302895 w 334350"/>
              <a:gd name="connsiteY2" fmla="*/ 0 h 454985"/>
              <a:gd name="connsiteX3" fmla="*/ 334350 w 334350"/>
              <a:gd name="connsiteY3" fmla="*/ 47249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0" h="454985">
                <a:moveTo>
                  <a:pt x="334350" y="454985"/>
                </a:moveTo>
                <a:lnTo>
                  <a:pt x="0" y="454985"/>
                </a:lnTo>
                <a:lnTo>
                  <a:pt x="302895" y="0"/>
                </a:lnTo>
                <a:lnTo>
                  <a:pt x="334350" y="472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等腰三角形 14"/>
          <p:cNvSpPr/>
          <p:nvPr/>
        </p:nvSpPr>
        <p:spPr>
          <a:xfrm flipH="1">
            <a:off x="2454600" y="-12483"/>
            <a:ext cx="807720" cy="454985"/>
          </a:xfrm>
          <a:prstGeom prst="triangle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等腰三角形 15"/>
          <p:cNvSpPr/>
          <p:nvPr/>
        </p:nvSpPr>
        <p:spPr>
          <a:xfrm flipH="1">
            <a:off x="1646880" y="-12483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等腰三角形 16"/>
          <p:cNvSpPr/>
          <p:nvPr/>
        </p:nvSpPr>
        <p:spPr>
          <a:xfrm flipH="1">
            <a:off x="839160" y="-12483"/>
            <a:ext cx="807720" cy="454985"/>
          </a:xfrm>
          <a:prstGeom prst="triangle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等腰三角形 17"/>
          <p:cNvSpPr/>
          <p:nvPr/>
        </p:nvSpPr>
        <p:spPr>
          <a:xfrm flipH="1">
            <a:off x="31440" y="-12483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等腰三角形 18"/>
          <p:cNvSpPr/>
          <p:nvPr/>
        </p:nvSpPr>
        <p:spPr>
          <a:xfrm flipH="1" flipV="1">
            <a:off x="975973" y="430857"/>
            <a:ext cx="807720" cy="454985"/>
          </a:xfrm>
          <a:prstGeom prst="triangle">
            <a:avLst/>
          </a:prstGeom>
          <a:solidFill>
            <a:schemeClr val="accent3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等腰三角形 19"/>
          <p:cNvSpPr/>
          <p:nvPr/>
        </p:nvSpPr>
        <p:spPr>
          <a:xfrm flipH="1" flipV="1">
            <a:off x="168253" y="430857"/>
            <a:ext cx="807720" cy="454985"/>
          </a:xfrm>
          <a:prstGeom prst="triangle">
            <a:avLst/>
          </a:prstGeom>
          <a:solidFill>
            <a:srgbClr val="D370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等腰三角形 20"/>
          <p:cNvSpPr/>
          <p:nvPr/>
        </p:nvSpPr>
        <p:spPr>
          <a:xfrm flipH="1">
            <a:off x="1383612" y="421151"/>
            <a:ext cx="807720" cy="454985"/>
          </a:xfrm>
          <a:prstGeom prst="triangl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等腰三角形 21"/>
          <p:cNvSpPr/>
          <p:nvPr/>
        </p:nvSpPr>
        <p:spPr>
          <a:xfrm flipH="1">
            <a:off x="575892" y="421151"/>
            <a:ext cx="807720" cy="454985"/>
          </a:xfrm>
          <a:prstGeom prst="triangle">
            <a:avLst/>
          </a:prstGeom>
          <a:solidFill>
            <a:schemeClr val="accent3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任意多边形 22"/>
          <p:cNvSpPr/>
          <p:nvPr/>
        </p:nvSpPr>
        <p:spPr>
          <a:xfrm flipH="1">
            <a:off x="4912" y="421151"/>
            <a:ext cx="559691" cy="454985"/>
          </a:xfrm>
          <a:custGeom>
            <a:avLst/>
            <a:gdLst>
              <a:gd name="connsiteX0" fmla="*/ 302895 w 419768"/>
              <a:gd name="connsiteY0" fmla="*/ 0 h 454985"/>
              <a:gd name="connsiteX1" fmla="*/ 0 w 419768"/>
              <a:gd name="connsiteY1" fmla="*/ 454985 h 454985"/>
              <a:gd name="connsiteX2" fmla="*/ 419768 w 419768"/>
              <a:gd name="connsiteY2" fmla="*/ 454985 h 454985"/>
              <a:gd name="connsiteX3" fmla="*/ 419768 w 419768"/>
              <a:gd name="connsiteY3" fmla="*/ 175557 h 4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68" h="454985">
                <a:moveTo>
                  <a:pt x="302895" y="0"/>
                </a:moveTo>
                <a:lnTo>
                  <a:pt x="0" y="454985"/>
                </a:lnTo>
                <a:lnTo>
                  <a:pt x="419768" y="454985"/>
                </a:lnTo>
                <a:lnTo>
                  <a:pt x="419768" y="1755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183775" y="182878"/>
            <a:ext cx="9338911" cy="6163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200" y="1126055"/>
            <a:ext cx="10515600" cy="502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8FEC-DECE-46C9-A0B2-990EA0D69586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BBF3B-AA3A-4D92-85DC-3359E4151AC5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2191333" y="806360"/>
            <a:ext cx="9997417" cy="10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570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 baseline="0">
          <a:solidFill>
            <a:schemeClr val="accent1">
              <a:lumMod val="75000"/>
            </a:schemeClr>
          </a:solidFill>
          <a:latin typeface="华文中宋" panose="02010600040101010101" pitchFamily="2" charset="-122"/>
          <a:ea typeface="华文中宋" panose="02010600040101010101" pitchFamily="2" charset="-122"/>
          <a:cs typeface="Times New Roman" panose="02020603050405020304" pitchFamily="18" charset="0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4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Arial" panose="020B0604020202020204" pitchFamily="34" charset="0"/>
        <a:buChar char="∆"/>
        <a:defRPr sz="2400" kern="1200" baseline="0">
          <a:solidFill>
            <a:schemeClr val="accent1">
              <a:lumMod val="75000"/>
            </a:schemeClr>
          </a:solidFill>
          <a:latin typeface="华文中宋" panose="02010600040101010101" pitchFamily="2" charset="-122"/>
          <a:ea typeface="华文中宋" panose="02010600040101010101" pitchFamily="2" charset="-122"/>
          <a:cs typeface="+mn-cs"/>
        </a:defRPr>
      </a:lvl1pPr>
      <a:lvl2pPr marL="357188" indent="-285750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>
            <a:lumMod val="75000"/>
          </a:schemeClr>
        </a:buClr>
        <a:buFont typeface="幼圆" panose="02010509060101010101" pitchFamily="49" charset="-122"/>
        <a:buChar char=" "/>
        <a:defRPr sz="2000" kern="1200" baseline="0">
          <a:solidFill>
            <a:schemeClr val="bg2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75A3B1-8B26-4A49-AACA-CEB28DDBF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7105" y="2320094"/>
            <a:ext cx="8137791" cy="1108906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鼻韵母的发音特点</a:t>
            </a:r>
          </a:p>
        </p:txBody>
      </p:sp>
    </p:spTree>
    <p:extLst>
      <p:ext uri="{BB962C8B-B14F-4D97-AF65-F5344CB8AC3E}">
        <p14:creationId xmlns:p14="http://schemas.microsoft.com/office/powerpoint/2010/main" val="3530250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591F9-282F-45E9-BB1C-5A4DBDB0B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714" y="95794"/>
            <a:ext cx="10972800" cy="69795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鼻韵母：</a:t>
            </a:r>
            <a:r>
              <a:rPr lang="en-US" altLang="zh-CN" sz="4000" dirty="0"/>
              <a:t>9</a:t>
            </a:r>
            <a:r>
              <a:rPr lang="zh-CN" altLang="en-US" sz="4000" dirty="0"/>
              <a:t>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9819D7-8D78-4AA2-83D6-36B7793F1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606609"/>
            <a:ext cx="10972800" cy="478548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</a:t>
            </a:r>
            <a:r>
              <a:rPr lang="nl-NL" altLang="zh-CN" sz="3600" b="1" dirty="0"/>
              <a:t>         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nl-NL" altLang="zh-CN" sz="3600" b="1" dirty="0">
                <a:solidFill>
                  <a:srgbClr val="FF0000"/>
                </a:solidFill>
              </a:rPr>
              <a:t>n</a:t>
            </a:r>
            <a:r>
              <a:rPr lang="nl-NL" altLang="zh-CN" sz="3600" b="1" dirty="0"/>
              <a:t>    e</a:t>
            </a:r>
            <a:r>
              <a:rPr lang="nl-NL" altLang="zh-CN" sz="3600" b="1" dirty="0">
                <a:solidFill>
                  <a:srgbClr val="FF0000"/>
                </a:solidFill>
              </a:rPr>
              <a:t>n</a:t>
            </a:r>
            <a:r>
              <a:rPr lang="nl-NL" altLang="zh-CN" sz="3600" b="1" dirty="0"/>
              <a:t>    i</a:t>
            </a:r>
            <a:r>
              <a:rPr lang="nl-NL" altLang="zh-CN" sz="3600" b="1" dirty="0">
                <a:solidFill>
                  <a:srgbClr val="FF0000"/>
                </a:solidFill>
              </a:rPr>
              <a:t>n</a:t>
            </a:r>
            <a:r>
              <a:rPr lang="nl-NL" altLang="zh-CN" sz="3600" b="1" dirty="0"/>
              <a:t>    </a:t>
            </a:r>
          </a:p>
          <a:p>
            <a:pPr marL="0" indent="0">
              <a:buNone/>
            </a:pPr>
            <a:r>
              <a:rPr lang="nl-NL" altLang="zh-CN" sz="3600" b="1" dirty="0"/>
              <a:t>                     u</a:t>
            </a:r>
            <a:r>
              <a:rPr lang="nl-NL" altLang="zh-CN" sz="3600" b="1" dirty="0">
                <a:solidFill>
                  <a:srgbClr val="FF0000"/>
                </a:solidFill>
              </a:rPr>
              <a:t>n</a:t>
            </a:r>
            <a:r>
              <a:rPr lang="nl-NL" altLang="zh-CN" sz="3600" b="1" dirty="0"/>
              <a:t>    ü</a:t>
            </a:r>
            <a:r>
              <a:rPr lang="nl-NL" altLang="zh-CN" sz="3600" b="1" dirty="0">
                <a:solidFill>
                  <a:srgbClr val="FF0000"/>
                </a:solidFill>
              </a:rPr>
              <a:t>n</a:t>
            </a:r>
          </a:p>
          <a:p>
            <a:pPr marL="0" indent="0">
              <a:buNone/>
            </a:pPr>
            <a:r>
              <a:rPr lang="nl-NL" altLang="zh-CN" sz="3600" b="1" dirty="0"/>
              <a:t>          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nl-NL" altLang="zh-CN" sz="3600" b="1" dirty="0">
                <a:solidFill>
                  <a:srgbClr val="00B0F0"/>
                </a:solidFill>
              </a:rPr>
              <a:t>n</a:t>
            </a:r>
            <a:r>
              <a:rPr lang="nl-NL" altLang="zh-CN" sz="36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nl-NL" altLang="zh-CN" sz="3600" b="1" dirty="0"/>
              <a:t>    e</a:t>
            </a:r>
            <a:r>
              <a:rPr lang="nl-NL" altLang="zh-CN" sz="3600" b="1" dirty="0">
                <a:solidFill>
                  <a:srgbClr val="00B0F0"/>
                </a:solidFill>
              </a:rPr>
              <a:t>n</a:t>
            </a:r>
            <a:r>
              <a:rPr lang="nl-NL" altLang="zh-CN" sz="36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nl-NL" altLang="zh-CN" sz="3600" b="1" dirty="0"/>
              <a:t>    i</a:t>
            </a:r>
            <a:r>
              <a:rPr lang="nl-NL" altLang="zh-CN" sz="3600" b="1" dirty="0">
                <a:solidFill>
                  <a:srgbClr val="00B0F0"/>
                </a:solidFill>
              </a:rPr>
              <a:t>nɡ</a:t>
            </a:r>
            <a:r>
              <a:rPr lang="nl-NL" altLang="zh-CN" sz="3600" b="1" dirty="0"/>
              <a:t>    o</a:t>
            </a:r>
            <a:r>
              <a:rPr lang="nl-NL" altLang="zh-CN" sz="3600" b="1" dirty="0">
                <a:solidFill>
                  <a:srgbClr val="00B0F0"/>
                </a:solidFill>
              </a:rPr>
              <a:t>nɡ</a:t>
            </a:r>
          </a:p>
          <a:p>
            <a:pPr marL="0" indent="0">
              <a:buNone/>
            </a:pPr>
            <a:endParaRPr lang="en-US" altLang="zh-CN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zh-CN" altLang="en-US" sz="3600" b="1" dirty="0"/>
              <a:t>         鼻韵母：由两个声音构成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      </a:t>
            </a:r>
            <a:r>
              <a:rPr lang="zh-CN" altLang="en-US" sz="3600" b="1" dirty="0"/>
              <a:t>以鼻音 </a:t>
            </a:r>
            <a:r>
              <a:rPr lang="en-US" altLang="zh-CN" sz="3600" b="1" dirty="0">
                <a:solidFill>
                  <a:srgbClr val="FF0000"/>
                </a:solidFill>
              </a:rPr>
              <a:t>n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或者鼻音 </a:t>
            </a:r>
            <a:r>
              <a:rPr lang="en-US" altLang="zh-CN" sz="3600" b="1" dirty="0" err="1">
                <a:solidFill>
                  <a:srgbClr val="00B0F0"/>
                </a:solidFill>
              </a:rPr>
              <a:t>n</a:t>
            </a:r>
            <a:r>
              <a:rPr lang="en-US" altLang="zh-CN" sz="36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08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0A0979-8032-4630-9E9C-93A87CB43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鼻韵母发音的特点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DF8679-E98B-4B9E-83D1-0D12355B7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6629" y="1944660"/>
            <a:ext cx="5155474" cy="616307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2800" b="1" dirty="0"/>
              <a:t>口腔形状改变，舌头位置改变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95EB35C-ED34-4976-8A5A-F9EC438C80CD}"/>
              </a:ext>
            </a:extLst>
          </p:cNvPr>
          <p:cNvSpPr txBox="1">
            <a:spLocks/>
          </p:cNvSpPr>
          <p:nvPr/>
        </p:nvSpPr>
        <p:spPr>
          <a:xfrm>
            <a:off x="3474719" y="1944660"/>
            <a:ext cx="1654629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2800" b="1" dirty="0"/>
              <a:t>两个声音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561C8F35-E2A5-46BE-9217-A8809E137D20}"/>
              </a:ext>
            </a:extLst>
          </p:cNvPr>
          <p:cNvSpPr txBox="1">
            <a:spLocks/>
          </p:cNvSpPr>
          <p:nvPr/>
        </p:nvSpPr>
        <p:spPr>
          <a:xfrm>
            <a:off x="1420484" y="1944660"/>
            <a:ext cx="1345575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2800" b="1" dirty="0"/>
              <a:t>鼻韵母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4F9A6D92-EC62-4EA6-93CE-9B62BCBF02A9}"/>
              </a:ext>
            </a:extLst>
          </p:cNvPr>
          <p:cNvCxnSpPr>
            <a:cxnSpLocks/>
            <a:stCxn id="5" idx="3"/>
            <a:endCxn id="4" idx="1"/>
          </p:cNvCxnSpPr>
          <p:nvPr/>
        </p:nvCxnSpPr>
        <p:spPr>
          <a:xfrm>
            <a:off x="2766059" y="2252814"/>
            <a:ext cx="7086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98D009A-80C6-4754-A351-66D42469532F}"/>
              </a:ext>
            </a:extLst>
          </p:cNvPr>
          <p:cNvCxnSpPr>
            <a:cxnSpLocks/>
            <a:stCxn id="4" idx="3"/>
            <a:endCxn id="3" idx="1"/>
          </p:cNvCxnSpPr>
          <p:nvPr/>
        </p:nvCxnSpPr>
        <p:spPr>
          <a:xfrm>
            <a:off x="5129348" y="2252814"/>
            <a:ext cx="109728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91E81433-6257-406F-8803-2AE2E1023C4A}"/>
              </a:ext>
            </a:extLst>
          </p:cNvPr>
          <p:cNvSpPr txBox="1">
            <a:spLocks/>
          </p:cNvSpPr>
          <p:nvPr/>
        </p:nvSpPr>
        <p:spPr>
          <a:xfrm>
            <a:off x="897971" y="4126156"/>
            <a:ext cx="2108866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3600" b="1" dirty="0"/>
              <a:t>鼻韵母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AB37F27A-516B-48B6-8CFD-5E19F77FD614}"/>
              </a:ext>
            </a:extLst>
          </p:cNvPr>
          <p:cNvSpPr txBox="1">
            <a:spLocks/>
          </p:cNvSpPr>
          <p:nvPr/>
        </p:nvSpPr>
        <p:spPr>
          <a:xfrm>
            <a:off x="3049539" y="3386362"/>
            <a:ext cx="1097281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-n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FDD5FA9-C2D1-4E0D-8CAB-52C9079FCA34}"/>
              </a:ext>
            </a:extLst>
          </p:cNvPr>
          <p:cNvSpPr txBox="1">
            <a:spLocks/>
          </p:cNvSpPr>
          <p:nvPr/>
        </p:nvSpPr>
        <p:spPr>
          <a:xfrm>
            <a:off x="3120389" y="4828064"/>
            <a:ext cx="1097281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B0F0"/>
                </a:solidFill>
              </a:rPr>
              <a:t>-</a:t>
            </a:r>
            <a:r>
              <a:rPr lang="en-US" altLang="zh-CN" sz="3600" b="1" dirty="0" err="1">
                <a:solidFill>
                  <a:srgbClr val="00B0F0"/>
                </a:solidFill>
              </a:rPr>
              <a:t>n</a:t>
            </a:r>
            <a:r>
              <a:rPr lang="en-US" altLang="zh-CN" sz="3600" b="1" dirty="0" err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21BFD3C2-7AC4-48A1-889C-943583A93643}"/>
              </a:ext>
            </a:extLst>
          </p:cNvPr>
          <p:cNvSpPr txBox="1">
            <a:spLocks/>
          </p:cNvSpPr>
          <p:nvPr/>
        </p:nvSpPr>
        <p:spPr>
          <a:xfrm>
            <a:off x="9013516" y="3429000"/>
            <a:ext cx="2163092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前鼻韵母</a:t>
            </a: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7B1B8C91-8F1A-4242-A617-CDBBB5601C5E}"/>
              </a:ext>
            </a:extLst>
          </p:cNvPr>
          <p:cNvSpPr txBox="1">
            <a:spLocks/>
          </p:cNvSpPr>
          <p:nvPr/>
        </p:nvSpPr>
        <p:spPr>
          <a:xfrm>
            <a:off x="9013516" y="4851579"/>
            <a:ext cx="2163092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B0F0"/>
                </a:solidFill>
              </a:rPr>
              <a:t>后鼻韵母</a:t>
            </a:r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C334C1A4-DCDE-4D07-8CCA-7C155FAD05C6}"/>
              </a:ext>
            </a:extLst>
          </p:cNvPr>
          <p:cNvSpPr/>
          <p:nvPr/>
        </p:nvSpPr>
        <p:spPr>
          <a:xfrm>
            <a:off x="2920592" y="3740236"/>
            <a:ext cx="257894" cy="1419497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17CA3822-0DD1-40FE-B190-95CFF4C7FCD3}"/>
              </a:ext>
            </a:extLst>
          </p:cNvPr>
          <p:cNvSpPr txBox="1">
            <a:spLocks/>
          </p:cNvSpPr>
          <p:nvPr/>
        </p:nvSpPr>
        <p:spPr>
          <a:xfrm>
            <a:off x="4241218" y="3397076"/>
            <a:ext cx="4441371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3600" b="1" dirty="0" err="1"/>
              <a:t>n</a:t>
            </a:r>
            <a:r>
              <a:rPr lang="en-US" altLang="zh-CN" sz="3600" b="1" dirty="0"/>
              <a:t>  </a:t>
            </a:r>
            <a:r>
              <a:rPr lang="en-US" altLang="zh-CN" sz="3600" b="1" dirty="0" err="1"/>
              <a:t>en</a:t>
            </a:r>
            <a:r>
              <a:rPr lang="en-US" altLang="zh-CN" sz="3600" b="1" dirty="0"/>
              <a:t>  in  un  </a:t>
            </a:r>
            <a:r>
              <a:rPr lang="en-US" altLang="zh-CN" sz="3600" b="1" dirty="0" err="1"/>
              <a:t>ün</a:t>
            </a:r>
            <a:endParaRPr lang="en-US" altLang="zh-CN" sz="3600" b="1" dirty="0"/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914E6559-E92C-4FFF-85E6-1B5EBF669B99}"/>
              </a:ext>
            </a:extLst>
          </p:cNvPr>
          <p:cNvSpPr txBox="1">
            <a:spLocks/>
          </p:cNvSpPr>
          <p:nvPr/>
        </p:nvSpPr>
        <p:spPr>
          <a:xfrm>
            <a:off x="4241218" y="4851579"/>
            <a:ext cx="4441371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276148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80C89-204A-4C95-BC2C-53002BA2D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-n</a:t>
            </a:r>
            <a:r>
              <a:rPr lang="zh-CN" altLang="en-US" sz="3600" dirty="0"/>
              <a:t>的发音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35DB2D-B4AF-4241-8134-17F5B8215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2" y="1733006"/>
            <a:ext cx="10395857" cy="441379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/>
              <a:t>   -n</a:t>
            </a:r>
            <a:r>
              <a:rPr lang="zh-CN" altLang="en-US" sz="4000" b="1" dirty="0"/>
              <a:t>是鼻音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1.</a:t>
            </a:r>
            <a:r>
              <a:rPr lang="zh-CN" altLang="en-US" sz="4000" b="1" dirty="0"/>
              <a:t>舌尖抵住上齿龈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2.</a:t>
            </a:r>
            <a:r>
              <a:rPr lang="zh-CN" altLang="en-US" sz="4000" b="1" dirty="0"/>
              <a:t>气流走鼻腔</a:t>
            </a:r>
          </a:p>
        </p:txBody>
      </p:sp>
    </p:spTree>
    <p:extLst>
      <p:ext uri="{BB962C8B-B14F-4D97-AF65-F5344CB8AC3E}">
        <p14:creationId xmlns:p14="http://schemas.microsoft.com/office/powerpoint/2010/main" val="365341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04EDE3A-EFF7-438F-B1AD-936EB366B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4782" y="2951907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83F5DA2-FAAA-4AC3-9733-EA7CCDA00F4A}"/>
              </a:ext>
            </a:extLst>
          </p:cNvPr>
          <p:cNvSpPr txBox="1">
            <a:spLocks/>
          </p:cNvSpPr>
          <p:nvPr/>
        </p:nvSpPr>
        <p:spPr>
          <a:xfrm>
            <a:off x="3685906" y="2957410"/>
            <a:ext cx="957940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48A934A-B73A-4985-A574-0BB90A09D2A3}"/>
              </a:ext>
            </a:extLst>
          </p:cNvPr>
          <p:cNvSpPr txBox="1">
            <a:spLocks/>
          </p:cNvSpPr>
          <p:nvPr/>
        </p:nvSpPr>
        <p:spPr>
          <a:xfrm>
            <a:off x="5617030" y="2963509"/>
            <a:ext cx="957940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56ABA30-7CE0-4E38-A0C0-C69C51D9D5CF}"/>
              </a:ext>
            </a:extLst>
          </p:cNvPr>
          <p:cNvCxnSpPr>
            <a:cxnSpLocks/>
          </p:cNvCxnSpPr>
          <p:nvPr/>
        </p:nvCxnSpPr>
        <p:spPr>
          <a:xfrm>
            <a:off x="2555969" y="3539953"/>
            <a:ext cx="3661951" cy="126717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EA21F261-495B-48F0-8AA4-890C46F5357C}"/>
              </a:ext>
            </a:extLst>
          </p:cNvPr>
          <p:cNvCxnSpPr/>
          <p:nvPr/>
        </p:nvCxnSpPr>
        <p:spPr>
          <a:xfrm>
            <a:off x="6217920" y="3581818"/>
            <a:ext cx="0" cy="12253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70728735-DA51-4AF4-81ED-CF01C366B556}"/>
              </a:ext>
            </a:extLst>
          </p:cNvPr>
          <p:cNvCxnSpPr>
            <a:cxnSpLocks/>
          </p:cNvCxnSpPr>
          <p:nvPr/>
        </p:nvCxnSpPr>
        <p:spPr>
          <a:xfrm flipH="1">
            <a:off x="6217920" y="3534450"/>
            <a:ext cx="1931124" cy="127268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1239139D-57BC-488B-A178-25B8D63F4AD4}"/>
              </a:ext>
            </a:extLst>
          </p:cNvPr>
          <p:cNvSpPr txBox="1">
            <a:spLocks/>
          </p:cNvSpPr>
          <p:nvPr/>
        </p:nvSpPr>
        <p:spPr>
          <a:xfrm>
            <a:off x="4876799" y="4959949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上齿龈</a:t>
            </a:r>
            <a:endParaRPr lang="en-US" altLang="zh-CN" sz="5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BB9E1EF4-B40C-4C46-B706-FDB1D838D202}"/>
              </a:ext>
            </a:extLst>
          </p:cNvPr>
          <p:cNvCxnSpPr>
            <a:cxnSpLocks/>
          </p:cNvCxnSpPr>
          <p:nvPr/>
        </p:nvCxnSpPr>
        <p:spPr>
          <a:xfrm flipV="1">
            <a:off x="2209805" y="1802674"/>
            <a:ext cx="3720731" cy="13759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0CC03D0B-8E75-4135-83E3-F908FA8C1E29}"/>
              </a:ext>
            </a:extLst>
          </p:cNvPr>
          <p:cNvCxnSpPr/>
          <p:nvPr/>
        </p:nvCxnSpPr>
        <p:spPr>
          <a:xfrm flipV="1">
            <a:off x="5930537" y="1802674"/>
            <a:ext cx="0" cy="125403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573C3B30-A950-4B25-A227-6251077A348F}"/>
              </a:ext>
            </a:extLst>
          </p:cNvPr>
          <p:cNvCxnSpPr>
            <a:cxnSpLocks/>
          </p:cNvCxnSpPr>
          <p:nvPr/>
        </p:nvCxnSpPr>
        <p:spPr>
          <a:xfrm flipH="1" flipV="1">
            <a:off x="5930538" y="1802675"/>
            <a:ext cx="1942011" cy="13759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74BC889C-0B97-48A9-AA90-EB6F5563C932}"/>
              </a:ext>
            </a:extLst>
          </p:cNvPr>
          <p:cNvSpPr txBox="1">
            <a:spLocks/>
          </p:cNvSpPr>
          <p:nvPr/>
        </p:nvSpPr>
        <p:spPr>
          <a:xfrm>
            <a:off x="5429796" y="930693"/>
            <a:ext cx="1210488" cy="888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68B64514-1365-45B7-9526-E5ADBBB29916}"/>
              </a:ext>
            </a:extLst>
          </p:cNvPr>
          <p:cNvSpPr txBox="1">
            <a:spLocks/>
          </p:cNvSpPr>
          <p:nvPr/>
        </p:nvSpPr>
        <p:spPr>
          <a:xfrm>
            <a:off x="7548154" y="2951907"/>
            <a:ext cx="957940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12EB5038-57EA-4500-B726-B2A3F945E40A}"/>
              </a:ext>
            </a:extLst>
          </p:cNvPr>
          <p:cNvSpPr txBox="1">
            <a:spLocks/>
          </p:cNvSpPr>
          <p:nvPr/>
        </p:nvSpPr>
        <p:spPr>
          <a:xfrm>
            <a:off x="9668687" y="2951907"/>
            <a:ext cx="957940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FE6BB53B-FA4E-4FC4-B76B-88D6B22C95BA}"/>
              </a:ext>
            </a:extLst>
          </p:cNvPr>
          <p:cNvCxnSpPr/>
          <p:nvPr/>
        </p:nvCxnSpPr>
        <p:spPr>
          <a:xfrm>
            <a:off x="4386944" y="3539953"/>
            <a:ext cx="1830976" cy="126717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311A56B8-8150-4494-A0B4-9ACA399BDAC5}"/>
              </a:ext>
            </a:extLst>
          </p:cNvPr>
          <p:cNvCxnSpPr>
            <a:cxnSpLocks/>
          </p:cNvCxnSpPr>
          <p:nvPr/>
        </p:nvCxnSpPr>
        <p:spPr>
          <a:xfrm flipH="1">
            <a:off x="6239691" y="3534450"/>
            <a:ext cx="3984172" cy="127268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774388F-9139-4B05-926E-AFE9D8BDBC94}"/>
              </a:ext>
            </a:extLst>
          </p:cNvPr>
          <p:cNvCxnSpPr/>
          <p:nvPr/>
        </p:nvCxnSpPr>
        <p:spPr>
          <a:xfrm flipV="1">
            <a:off x="4070170" y="1802674"/>
            <a:ext cx="1860366" cy="13759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452B934-BF2F-4C71-994A-0EBEF7096B68}"/>
              </a:ext>
            </a:extLst>
          </p:cNvPr>
          <p:cNvCxnSpPr/>
          <p:nvPr/>
        </p:nvCxnSpPr>
        <p:spPr>
          <a:xfrm flipH="1" flipV="1">
            <a:off x="5930536" y="1802674"/>
            <a:ext cx="3953693" cy="13759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97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80C89-204A-4C95-BC2C-53002BA2D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-</a:t>
            </a:r>
            <a:r>
              <a:rPr lang="en-US" altLang="zh-CN" sz="3600" dirty="0" err="1"/>
              <a:t>n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dirty="0"/>
              <a:t>的发音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35DB2D-B4AF-4241-8134-17F5B8215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2" y="1733007"/>
            <a:ext cx="10395857" cy="441379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/>
              <a:t>   -</a:t>
            </a:r>
            <a:r>
              <a:rPr lang="en-US" altLang="zh-CN" sz="4000" b="1" dirty="0" err="1"/>
              <a:t>n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4000" b="1" dirty="0"/>
              <a:t>是鼻音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1.</a:t>
            </a:r>
            <a:r>
              <a:rPr lang="zh-CN" altLang="en-US" sz="4000" b="1" dirty="0"/>
              <a:t>舌根抵住软腭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6600" b="1" dirty="0"/>
          </a:p>
          <a:p>
            <a:pPr marL="0" indent="0">
              <a:buNone/>
            </a:pPr>
            <a:r>
              <a:rPr lang="en-US" altLang="zh-CN" sz="4000" b="1" dirty="0"/>
              <a:t>      2.</a:t>
            </a:r>
            <a:r>
              <a:rPr lang="zh-CN" altLang="en-US" sz="4000" b="1" dirty="0"/>
              <a:t>气流走鼻腔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6717B7C-13AF-4F14-8AB0-E1C36E17BD3A}"/>
              </a:ext>
            </a:extLst>
          </p:cNvPr>
          <p:cNvSpPr txBox="1">
            <a:spLocks/>
          </p:cNvSpPr>
          <p:nvPr/>
        </p:nvSpPr>
        <p:spPr>
          <a:xfrm>
            <a:off x="2018312" y="3826240"/>
            <a:ext cx="7219404" cy="6163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Arial" panose="020B0604020202020204" pitchFamily="34" charset="0"/>
              <a:buChar char="∆"/>
              <a:tabLst>
                <a:tab pos="357188" algn="l"/>
              </a:tabLst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357188" indent="-26987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幼圆" panose="02010509060101010101" pitchFamily="49" charset="-122"/>
              <a:buChar char=" "/>
              <a:tabLst>
                <a:tab pos="539750" algn="l"/>
              </a:tabLst>
              <a:defRPr sz="2000" kern="1200" baseline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3600" b="1" dirty="0"/>
              <a:t>与一般声母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的位置相同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36706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04EDE3A-EFF7-438F-B1AD-936EB366B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897" y="2926385"/>
            <a:ext cx="1158239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83F5DA2-FAAA-4AC3-9733-EA7CCDA00F4A}"/>
              </a:ext>
            </a:extLst>
          </p:cNvPr>
          <p:cNvSpPr txBox="1">
            <a:spLocks/>
          </p:cNvSpPr>
          <p:nvPr/>
        </p:nvSpPr>
        <p:spPr>
          <a:xfrm>
            <a:off x="4312921" y="2926385"/>
            <a:ext cx="1084214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48A934A-B73A-4985-A574-0BB90A09D2A3}"/>
              </a:ext>
            </a:extLst>
          </p:cNvPr>
          <p:cNvSpPr txBox="1">
            <a:spLocks/>
          </p:cNvSpPr>
          <p:nvPr/>
        </p:nvSpPr>
        <p:spPr>
          <a:xfrm>
            <a:off x="6794867" y="2926385"/>
            <a:ext cx="1084214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56ABA30-7CE0-4E38-A0C0-C69C51D9D5CF}"/>
              </a:ext>
            </a:extLst>
          </p:cNvPr>
          <p:cNvCxnSpPr>
            <a:cxnSpLocks/>
          </p:cNvCxnSpPr>
          <p:nvPr/>
        </p:nvCxnSpPr>
        <p:spPr>
          <a:xfrm>
            <a:off x="3196046" y="3581818"/>
            <a:ext cx="3021874" cy="12253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EA21F261-495B-48F0-8AA4-890C46F5357C}"/>
              </a:ext>
            </a:extLst>
          </p:cNvPr>
          <p:cNvCxnSpPr>
            <a:cxnSpLocks/>
          </p:cNvCxnSpPr>
          <p:nvPr/>
        </p:nvCxnSpPr>
        <p:spPr>
          <a:xfrm>
            <a:off x="5146766" y="3581818"/>
            <a:ext cx="1071154" cy="12253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70728735-DA51-4AF4-81ED-CF01C366B556}"/>
              </a:ext>
            </a:extLst>
          </p:cNvPr>
          <p:cNvCxnSpPr>
            <a:cxnSpLocks/>
          </p:cNvCxnSpPr>
          <p:nvPr/>
        </p:nvCxnSpPr>
        <p:spPr>
          <a:xfrm flipH="1">
            <a:off x="6217920" y="3500846"/>
            <a:ext cx="3067597" cy="130628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1239139D-57BC-488B-A178-25B8D63F4AD4}"/>
              </a:ext>
            </a:extLst>
          </p:cNvPr>
          <p:cNvSpPr txBox="1">
            <a:spLocks/>
          </p:cNvSpPr>
          <p:nvPr/>
        </p:nvSpPr>
        <p:spPr>
          <a:xfrm>
            <a:off x="4876799" y="4959949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舌根抵住软腭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BB9E1EF4-B40C-4C46-B706-FDB1D838D202}"/>
              </a:ext>
            </a:extLst>
          </p:cNvPr>
          <p:cNvCxnSpPr>
            <a:cxnSpLocks/>
          </p:cNvCxnSpPr>
          <p:nvPr/>
        </p:nvCxnSpPr>
        <p:spPr>
          <a:xfrm flipV="1">
            <a:off x="2734491" y="1802675"/>
            <a:ext cx="3196046" cy="13585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0CC03D0B-8E75-4135-83E3-F908FA8C1E29}"/>
              </a:ext>
            </a:extLst>
          </p:cNvPr>
          <p:cNvCxnSpPr>
            <a:cxnSpLocks/>
          </p:cNvCxnSpPr>
          <p:nvPr/>
        </p:nvCxnSpPr>
        <p:spPr>
          <a:xfrm flipV="1">
            <a:off x="4632960" y="1802675"/>
            <a:ext cx="1297577" cy="13585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573C3B30-A950-4B25-A227-6251077A348F}"/>
              </a:ext>
            </a:extLst>
          </p:cNvPr>
          <p:cNvCxnSpPr>
            <a:cxnSpLocks/>
          </p:cNvCxnSpPr>
          <p:nvPr/>
        </p:nvCxnSpPr>
        <p:spPr>
          <a:xfrm flipH="1" flipV="1">
            <a:off x="5930538" y="1802675"/>
            <a:ext cx="1079862" cy="127145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74BC889C-0B97-48A9-AA90-EB6F5563C932}"/>
              </a:ext>
            </a:extLst>
          </p:cNvPr>
          <p:cNvSpPr txBox="1">
            <a:spLocks/>
          </p:cNvSpPr>
          <p:nvPr/>
        </p:nvSpPr>
        <p:spPr>
          <a:xfrm>
            <a:off x="5490756" y="833171"/>
            <a:ext cx="1210488" cy="888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E5668B16-37AA-4E97-AED5-AC1B85FD8136}"/>
              </a:ext>
            </a:extLst>
          </p:cNvPr>
          <p:cNvSpPr txBox="1">
            <a:spLocks/>
          </p:cNvSpPr>
          <p:nvPr/>
        </p:nvSpPr>
        <p:spPr>
          <a:xfrm>
            <a:off x="8743410" y="2926385"/>
            <a:ext cx="1084214" cy="699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9D07E37-24F2-4782-AD76-273B25AD3962}"/>
              </a:ext>
            </a:extLst>
          </p:cNvPr>
          <p:cNvCxnSpPr>
            <a:cxnSpLocks/>
          </p:cNvCxnSpPr>
          <p:nvPr/>
        </p:nvCxnSpPr>
        <p:spPr>
          <a:xfrm flipH="1">
            <a:off x="6217920" y="3552792"/>
            <a:ext cx="1201783" cy="12543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F282C4D3-E8F8-41FA-B0CE-FF2E1A38E1ED}"/>
              </a:ext>
            </a:extLst>
          </p:cNvPr>
          <p:cNvCxnSpPr/>
          <p:nvPr/>
        </p:nvCxnSpPr>
        <p:spPr>
          <a:xfrm flipH="1" flipV="1">
            <a:off x="5974082" y="1802675"/>
            <a:ext cx="2926078" cy="13585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071529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19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F28711"/>
      </a:accent1>
      <a:accent2>
        <a:srgbClr val="D37051"/>
      </a:accent2>
      <a:accent3>
        <a:srgbClr val="C8460C"/>
      </a:accent3>
      <a:accent4>
        <a:srgbClr val="BAD038"/>
      </a:accent4>
      <a:accent5>
        <a:srgbClr val="D2689D"/>
      </a:accent5>
      <a:accent6>
        <a:srgbClr val="E4DD48"/>
      </a:accent6>
      <a:hlink>
        <a:srgbClr val="FFC00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solidFill>
              <a:schemeClr val="bg1">
                <a:lumMod val="50000"/>
              </a:schemeClr>
            </a:solidFill>
            <a:latin typeface="幼圆" panose="02010509060101010101" pitchFamily="49" charset="-122"/>
            <a:ea typeface="幼圆" panose="020105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A000120140530A19KPBG</Template>
  <TotalTime>120</TotalTime>
  <Words>153</Words>
  <Application>Microsoft Office PowerPoint</Application>
  <PresentationFormat>宽屏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华文中宋</vt:lpstr>
      <vt:lpstr>楷体</vt:lpstr>
      <vt:lpstr>幼圆</vt:lpstr>
      <vt:lpstr>Arial</vt:lpstr>
      <vt:lpstr>Times New Roman</vt:lpstr>
      <vt:lpstr>Wingdings</vt:lpstr>
      <vt:lpstr>A000120140530A19PPBG</vt:lpstr>
      <vt:lpstr>鼻韵母的发音特点</vt:lpstr>
      <vt:lpstr>鼻韵母：9个</vt:lpstr>
      <vt:lpstr>鼻韵母发音的特点</vt:lpstr>
      <vt:lpstr>-n的发音</vt:lpstr>
      <vt:lpstr>PowerPoint 演示文稿</vt:lpstr>
      <vt:lpstr>-nɡ的发音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鼻韵母的发音特点</dc:title>
  <dc:creator>Li Jindai</dc:creator>
  <cp:lastModifiedBy>apple</cp:lastModifiedBy>
  <cp:revision>5</cp:revision>
  <dcterms:created xsi:type="dcterms:W3CDTF">2019-05-14T12:13:58Z</dcterms:created>
  <dcterms:modified xsi:type="dcterms:W3CDTF">2024-04-01T00:17:35Z</dcterms:modified>
</cp:coreProperties>
</file>