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55" r:id="rId3"/>
    <p:sldId id="353" r:id="rId4"/>
    <p:sldId id="354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3E71-BE58-4C28-807C-C2178862ECF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80915-1C34-45D2-B918-F351D18C514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388706" y="1761277"/>
            <a:ext cx="9414589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effectLst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324646" y="892388"/>
            <a:ext cx="9542713" cy="835880"/>
          </a:xfrm>
        </p:spPr>
        <p:txBody>
          <a:bodyPr>
            <a:noAutofit/>
          </a:bodyPr>
          <a:lstStyle>
            <a:lvl1pPr algn="ctr">
              <a:defRPr sz="42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18059540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1620">
          <p15:clr>
            <a:srgbClr val="FBAE40"/>
          </p15:clr>
        </p15:guide>
        <p15:guide id="1" orient="horz" pos="2160">
          <p15:clr>
            <a:srgbClr val="FBAE40"/>
          </p15:clr>
        </p15:guide>
        <p15:guide id="2" pos="496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3E71-BE58-4C28-807C-C2178862ECF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80915-1C34-45D2-B918-F351D18C5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948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6"/>
            <a:ext cx="1182511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6"/>
            <a:ext cx="7933269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3E71-BE58-4C28-807C-C2178862ECF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80915-1C34-45D2-B918-F351D18C5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474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3E71-BE58-4C28-807C-C2178862ECF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80915-1C34-45D2-B918-F351D18C5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785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4"/>
            <a:ext cx="4090217" cy="357479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3E71-BE58-4C28-807C-C2178862ECF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80915-1C34-45D2-B918-F351D18C5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6864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3E71-BE58-4C28-807C-C2178862ECF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80915-1C34-45D2-B918-F351D18C5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935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3E71-BE58-4C28-807C-C2178862ECF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80915-1C34-45D2-B918-F351D18C5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694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3E71-BE58-4C28-807C-C2178862ECF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80915-1C34-45D2-B918-F351D18C5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57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3E71-BE58-4C28-807C-C2178862ECF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80915-1C34-45D2-B918-F351D18C5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171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3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3E71-BE58-4C28-807C-C2178862ECF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80915-1C34-45D2-B918-F351D18C5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827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3E71-BE58-4C28-807C-C2178862ECF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80915-1C34-45D2-B918-F351D18C5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898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" y="4023360"/>
            <a:ext cx="12209527" cy="283464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9" y="162557"/>
            <a:ext cx="11056060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3E71-BE58-4C28-807C-C2178862ECF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80915-1C34-45D2-B918-F351D18C514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801" y="1026615"/>
            <a:ext cx="11056060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496418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79" indent="-357179" algn="just" defTabSz="914377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100000"/>
        <a:buFont typeface="Wingdings 2" panose="05020102010507070707" pitchFamily="18" charset="2"/>
        <a:buChar char=""/>
        <a:defRPr sz="2000" kern="1200" baseline="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79" indent="-357179" algn="just" defTabSz="914377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chemeClr val="tx1">
              <a:lumMod val="65000"/>
              <a:lumOff val="35000"/>
            </a:schemeClr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2A3E0D-A041-41C1-8A7E-A05AC1ACE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643" y="1040434"/>
            <a:ext cx="9542713" cy="835880"/>
          </a:xfrm>
        </p:spPr>
        <p:txBody>
          <a:bodyPr/>
          <a:lstStyle/>
          <a:p>
            <a:r>
              <a:rPr lang="zh-CN" altLang="en-US" dirty="0"/>
              <a:t>复韵母的发音特点</a:t>
            </a:r>
          </a:p>
        </p:txBody>
      </p:sp>
    </p:spTree>
    <p:extLst>
      <p:ext uri="{BB962C8B-B14F-4D97-AF65-F5344CB8AC3E}">
        <p14:creationId xmlns:p14="http://schemas.microsoft.com/office/powerpoint/2010/main" val="240849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FE18A0-6564-4033-828F-6A3DB93AE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什么是复韵母？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A252F6E-CE60-48DA-9456-FE088D504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0822" y="1402080"/>
            <a:ext cx="10090861" cy="486129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/>
              <a:t>共</a:t>
            </a:r>
            <a:r>
              <a:rPr lang="en-US" altLang="zh-CN" sz="4000" b="1" dirty="0"/>
              <a:t>8</a:t>
            </a:r>
            <a:r>
              <a:rPr lang="zh-CN" altLang="en-US" sz="4000" b="1" dirty="0"/>
              <a:t>个</a:t>
            </a:r>
            <a:endParaRPr lang="en-US" altLang="zh-CN" sz="4000" b="1" dirty="0"/>
          </a:p>
          <a:p>
            <a:pPr marL="0" indent="0">
              <a:buNone/>
            </a:pPr>
            <a:r>
              <a:rPr lang="en-US" altLang="zh-CN" sz="4000" b="1" dirty="0"/>
              <a:t>                           </a:t>
            </a:r>
            <a:r>
              <a:rPr lang="en-US" altLang="zh-CN" sz="4000" b="1" dirty="0" err="1"/>
              <a:t>ɑi</a:t>
            </a:r>
            <a:r>
              <a:rPr lang="zh-CN" altLang="en-US" sz="4000" b="1" dirty="0"/>
              <a:t>、</a:t>
            </a:r>
            <a:r>
              <a:rPr lang="en-US" altLang="zh-CN" sz="4000" b="1" dirty="0" err="1"/>
              <a:t>ei</a:t>
            </a:r>
            <a:endParaRPr lang="en-US" altLang="zh-CN" sz="4000" b="1" dirty="0"/>
          </a:p>
          <a:p>
            <a:pPr marL="0" indent="0">
              <a:buNone/>
            </a:pPr>
            <a:r>
              <a:rPr lang="en-US" altLang="zh-CN" sz="4000" b="1" dirty="0"/>
              <a:t>                           </a:t>
            </a:r>
            <a:r>
              <a:rPr lang="en-US" altLang="zh-CN" sz="4000" b="1" dirty="0" err="1"/>
              <a:t>ɑo</a:t>
            </a:r>
            <a:r>
              <a:rPr lang="zh-CN" altLang="en-US" sz="4000" b="1" dirty="0"/>
              <a:t>、</a:t>
            </a:r>
            <a:r>
              <a:rPr lang="en-US" altLang="zh-CN" sz="4000" b="1" dirty="0" err="1"/>
              <a:t>ou</a:t>
            </a:r>
            <a:endParaRPr lang="en-US" altLang="zh-CN" sz="4000" b="1" dirty="0"/>
          </a:p>
          <a:p>
            <a:pPr marL="0" indent="0">
              <a:buNone/>
            </a:pPr>
            <a:r>
              <a:rPr lang="en-US" altLang="zh-CN" sz="4000" b="1" dirty="0"/>
              <a:t>                           </a:t>
            </a:r>
            <a:r>
              <a:rPr lang="en-US" altLang="zh-CN" sz="4000" b="1" dirty="0" err="1"/>
              <a:t>ui</a:t>
            </a:r>
            <a:r>
              <a:rPr lang="zh-CN" altLang="en-US" sz="4000" b="1" dirty="0"/>
              <a:t>、</a:t>
            </a:r>
            <a:r>
              <a:rPr lang="en-US" altLang="zh-CN" sz="4000" b="1" dirty="0" err="1"/>
              <a:t>iu</a:t>
            </a:r>
            <a:endParaRPr lang="en-US" altLang="zh-CN" sz="4000" b="1" dirty="0"/>
          </a:p>
          <a:p>
            <a:pPr marL="0" indent="0">
              <a:buNone/>
            </a:pPr>
            <a:r>
              <a:rPr lang="en-US" altLang="zh-CN" sz="4000" b="1" dirty="0"/>
              <a:t>                           </a:t>
            </a:r>
            <a:r>
              <a:rPr lang="en-US" altLang="zh-CN" sz="4000" b="1" dirty="0" err="1"/>
              <a:t>ie</a:t>
            </a:r>
            <a:r>
              <a:rPr lang="zh-CN" altLang="en-US" sz="4000" b="1" dirty="0"/>
              <a:t>、</a:t>
            </a:r>
            <a:r>
              <a:rPr lang="en-US" altLang="zh-CN" sz="4000" b="1" dirty="0" err="1"/>
              <a:t>üe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4796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F2E39A-D751-40AE-9F3B-7BE9A4209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2264229"/>
            <a:ext cx="10872832" cy="41683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b="1" dirty="0"/>
              <a:t>     复韵母是由</a:t>
            </a:r>
            <a:r>
              <a:rPr lang="zh-CN" altLang="en-US" sz="4400" b="1" dirty="0">
                <a:solidFill>
                  <a:srgbClr val="FF0000"/>
                </a:solidFill>
              </a:rPr>
              <a:t>多个声音</a:t>
            </a:r>
            <a:r>
              <a:rPr lang="zh-CN" altLang="en-US" sz="4400" b="1" dirty="0"/>
              <a:t>构成的韵母。</a:t>
            </a:r>
            <a:endParaRPr lang="en-US" altLang="zh-CN" sz="4400" b="1" dirty="0"/>
          </a:p>
          <a:p>
            <a:pPr marL="0" indent="0">
              <a:buNone/>
            </a:pPr>
            <a:endParaRPr lang="en-US" altLang="zh-CN" sz="4400" b="1" dirty="0"/>
          </a:p>
          <a:p>
            <a:pPr marL="0" indent="0">
              <a:buNone/>
            </a:pPr>
            <a:r>
              <a:rPr lang="zh-CN" altLang="en-US" sz="4400" b="1" dirty="0"/>
              <a:t>     一般来说由两个声音构成。</a:t>
            </a:r>
          </a:p>
        </p:txBody>
      </p:sp>
    </p:spTree>
    <p:extLst>
      <p:ext uri="{BB962C8B-B14F-4D97-AF65-F5344CB8AC3E}">
        <p14:creationId xmlns:p14="http://schemas.microsoft.com/office/powerpoint/2010/main" val="1642562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F8E0B3-022B-4DDE-9BD6-87D93748D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409183"/>
            <a:ext cx="10772863" cy="820202"/>
          </a:xfrm>
        </p:spPr>
        <p:txBody>
          <a:bodyPr/>
          <a:lstStyle/>
          <a:p>
            <a:r>
              <a:rPr lang="zh-CN" altLang="en-US" sz="4000" dirty="0"/>
              <a:t>复韵母的发音特点：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72119A-98BE-4640-840B-42AB04866E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615" y="1687239"/>
            <a:ext cx="1580958" cy="53773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单</a:t>
            </a:r>
            <a:r>
              <a:rPr lang="zh-CN" altLang="en-US" sz="3200" b="1" dirty="0"/>
              <a:t>韵母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06AFFF8B-F039-4ADC-864F-34D719CF5A25}"/>
              </a:ext>
            </a:extLst>
          </p:cNvPr>
          <p:cNvSpPr txBox="1">
            <a:spLocks/>
          </p:cNvSpPr>
          <p:nvPr/>
        </p:nvSpPr>
        <p:spPr>
          <a:xfrm>
            <a:off x="3455218" y="1687239"/>
            <a:ext cx="2125675" cy="537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一个声音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3A251CC5-2C2F-48B4-BB07-69A352C73E31}"/>
              </a:ext>
            </a:extLst>
          </p:cNvPr>
          <p:cNvSpPr txBox="1">
            <a:spLocks/>
          </p:cNvSpPr>
          <p:nvPr/>
        </p:nvSpPr>
        <p:spPr>
          <a:xfrm>
            <a:off x="6466062" y="1670741"/>
            <a:ext cx="4570112" cy="5707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口腔状态</a:t>
            </a:r>
            <a:r>
              <a:rPr lang="zh-CN" altLang="en-US" sz="3200" b="1" dirty="0">
                <a:solidFill>
                  <a:srgbClr val="FF0000"/>
                </a:solidFill>
              </a:rPr>
              <a:t>始终不能改变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D81F8D16-B0BA-4E5F-8513-1DA7A1AA4F51}"/>
              </a:ext>
            </a:extLst>
          </p:cNvPr>
          <p:cNvSpPr txBox="1">
            <a:spLocks/>
          </p:cNvSpPr>
          <p:nvPr/>
        </p:nvSpPr>
        <p:spPr>
          <a:xfrm>
            <a:off x="1066615" y="2570310"/>
            <a:ext cx="1580958" cy="537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复</a:t>
            </a:r>
            <a:r>
              <a:rPr lang="zh-CN" altLang="en-US" sz="3200" b="1" dirty="0"/>
              <a:t>韵母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73E4AD16-2A33-411E-9C71-0230D459AA47}"/>
              </a:ext>
            </a:extLst>
          </p:cNvPr>
          <p:cNvSpPr txBox="1">
            <a:spLocks/>
          </p:cNvSpPr>
          <p:nvPr/>
        </p:nvSpPr>
        <p:spPr>
          <a:xfrm>
            <a:off x="3455218" y="2570310"/>
            <a:ext cx="2125675" cy="537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多个声音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3EAFC357-6844-45A2-B4CC-9408BA1DAAD6}"/>
              </a:ext>
            </a:extLst>
          </p:cNvPr>
          <p:cNvSpPr txBox="1">
            <a:spLocks/>
          </p:cNvSpPr>
          <p:nvPr/>
        </p:nvSpPr>
        <p:spPr>
          <a:xfrm>
            <a:off x="6466062" y="2534951"/>
            <a:ext cx="4162706" cy="611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口腔状态</a:t>
            </a:r>
            <a:r>
              <a:rPr lang="zh-CN" altLang="en-US" sz="3200" b="1" dirty="0">
                <a:solidFill>
                  <a:srgbClr val="FF0000"/>
                </a:solidFill>
              </a:rPr>
              <a:t>一定会改变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DAB6356-D899-4090-B169-3FBAAAA601A2}"/>
              </a:ext>
            </a:extLst>
          </p:cNvPr>
          <p:cNvSpPr txBox="1">
            <a:spLocks/>
          </p:cNvSpPr>
          <p:nvPr/>
        </p:nvSpPr>
        <p:spPr>
          <a:xfrm>
            <a:off x="1235330" y="5070953"/>
            <a:ext cx="2125675" cy="537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重点关注</a:t>
            </a:r>
            <a:endParaRPr lang="zh-CN" altLang="en-US" sz="3200" b="1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6DCC351-163A-49CC-96F8-6635D1DC5D36}"/>
              </a:ext>
            </a:extLst>
          </p:cNvPr>
          <p:cNvSpPr txBox="1">
            <a:spLocks/>
          </p:cNvSpPr>
          <p:nvPr/>
        </p:nvSpPr>
        <p:spPr>
          <a:xfrm>
            <a:off x="3571215" y="3956402"/>
            <a:ext cx="2263367" cy="554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唇形的变化</a:t>
            </a: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7FD8C568-73E0-4E6D-A41D-49CA69394702}"/>
              </a:ext>
            </a:extLst>
          </p:cNvPr>
          <p:cNvCxnSpPr>
            <a:stCxn id="3" idx="3"/>
            <a:endCxn id="4" idx="1"/>
          </p:cNvCxnSpPr>
          <p:nvPr/>
        </p:nvCxnSpPr>
        <p:spPr>
          <a:xfrm>
            <a:off x="2647573" y="1956107"/>
            <a:ext cx="807645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AB6DFB62-AD9D-4617-817D-01AFBC4FBAC4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2647573" y="2839178"/>
            <a:ext cx="807645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58CE1FD2-A8F8-493F-B527-F12AF9AF4C0C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>
            <a:off x="5580893" y="1956107"/>
            <a:ext cx="885169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238E81D8-97A3-44B0-A4F9-B8F83256F2A1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>
            <a:off x="5580893" y="2839178"/>
            <a:ext cx="885169" cy="161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16BD53F2-5A90-4C3A-B69E-80E81A707A4A}"/>
              </a:ext>
            </a:extLst>
          </p:cNvPr>
          <p:cNvCxnSpPr>
            <a:cxnSpLocks/>
          </p:cNvCxnSpPr>
          <p:nvPr/>
        </p:nvCxnSpPr>
        <p:spPr>
          <a:xfrm>
            <a:off x="1913134" y="3329094"/>
            <a:ext cx="11861" cy="16308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内容占位符 2">
            <a:extLst>
              <a:ext uri="{FF2B5EF4-FFF2-40B4-BE49-F238E27FC236}">
                <a16:creationId xmlns:a16="http://schemas.microsoft.com/office/drawing/2014/main" id="{8588B865-CCB7-4155-AFF9-8991BAC3CD89}"/>
              </a:ext>
            </a:extLst>
          </p:cNvPr>
          <p:cNvSpPr txBox="1">
            <a:spLocks/>
          </p:cNvSpPr>
          <p:nvPr/>
        </p:nvSpPr>
        <p:spPr>
          <a:xfrm>
            <a:off x="3543936" y="5236866"/>
            <a:ext cx="2290645" cy="59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舌位的变化</a:t>
            </a:r>
          </a:p>
        </p:txBody>
      </p:sp>
      <p:sp>
        <p:nvSpPr>
          <p:cNvPr id="36" name="左大括号 35">
            <a:extLst>
              <a:ext uri="{FF2B5EF4-FFF2-40B4-BE49-F238E27FC236}">
                <a16:creationId xmlns:a16="http://schemas.microsoft.com/office/drawing/2014/main" id="{1A054C45-78DC-4F32-8E83-59EC2591B89C}"/>
              </a:ext>
            </a:extLst>
          </p:cNvPr>
          <p:cNvSpPr/>
          <p:nvPr/>
        </p:nvSpPr>
        <p:spPr>
          <a:xfrm>
            <a:off x="3388283" y="4230841"/>
            <a:ext cx="155654" cy="221796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内容占位符 2">
            <a:extLst>
              <a:ext uri="{FF2B5EF4-FFF2-40B4-BE49-F238E27FC236}">
                <a16:creationId xmlns:a16="http://schemas.microsoft.com/office/drawing/2014/main" id="{08564F12-F5C9-44E4-B507-64A3AB8D3803}"/>
              </a:ext>
            </a:extLst>
          </p:cNvPr>
          <p:cNvSpPr txBox="1">
            <a:spLocks/>
          </p:cNvSpPr>
          <p:nvPr/>
        </p:nvSpPr>
        <p:spPr>
          <a:xfrm>
            <a:off x="9651222" y="3956402"/>
            <a:ext cx="2104696" cy="5707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变）</a:t>
            </a:r>
          </a:p>
        </p:txBody>
      </p:sp>
      <p:sp>
        <p:nvSpPr>
          <p:cNvPr id="39" name="内容占位符 2">
            <a:extLst>
              <a:ext uri="{FF2B5EF4-FFF2-40B4-BE49-F238E27FC236}">
                <a16:creationId xmlns:a16="http://schemas.microsoft.com/office/drawing/2014/main" id="{8FAF6132-25CF-4EA6-87A8-9C8CB7E46E23}"/>
              </a:ext>
            </a:extLst>
          </p:cNvPr>
          <p:cNvSpPr txBox="1">
            <a:spLocks/>
          </p:cNvSpPr>
          <p:nvPr/>
        </p:nvSpPr>
        <p:spPr>
          <a:xfrm>
            <a:off x="9194257" y="5248639"/>
            <a:ext cx="2561661" cy="611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不一定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变）</a:t>
            </a:r>
          </a:p>
        </p:txBody>
      </p:sp>
      <p:sp>
        <p:nvSpPr>
          <p:cNvPr id="32" name="内容占位符 2">
            <a:extLst>
              <a:ext uri="{FF2B5EF4-FFF2-40B4-BE49-F238E27FC236}">
                <a16:creationId xmlns:a16="http://schemas.microsoft.com/office/drawing/2014/main" id="{8EB3F846-8FB7-48E3-BCB2-897CC8E0A4E4}"/>
              </a:ext>
            </a:extLst>
          </p:cNvPr>
          <p:cNvSpPr txBox="1">
            <a:spLocks/>
          </p:cNvSpPr>
          <p:nvPr/>
        </p:nvSpPr>
        <p:spPr>
          <a:xfrm>
            <a:off x="6019986" y="3510062"/>
            <a:ext cx="1822766" cy="554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嘴角变化</a:t>
            </a:r>
          </a:p>
        </p:txBody>
      </p:sp>
      <p:sp>
        <p:nvSpPr>
          <p:cNvPr id="33" name="内容占位符 2">
            <a:extLst>
              <a:ext uri="{FF2B5EF4-FFF2-40B4-BE49-F238E27FC236}">
                <a16:creationId xmlns:a16="http://schemas.microsoft.com/office/drawing/2014/main" id="{22EF7B1B-F49F-4444-A7F5-0F064A44C0D0}"/>
              </a:ext>
            </a:extLst>
          </p:cNvPr>
          <p:cNvSpPr txBox="1">
            <a:spLocks/>
          </p:cNvSpPr>
          <p:nvPr/>
        </p:nvSpPr>
        <p:spPr>
          <a:xfrm>
            <a:off x="6043819" y="4415213"/>
            <a:ext cx="1409325" cy="554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打开度</a:t>
            </a:r>
          </a:p>
        </p:txBody>
      </p:sp>
      <p:sp>
        <p:nvSpPr>
          <p:cNvPr id="27" name="左大括号 26">
            <a:extLst>
              <a:ext uri="{FF2B5EF4-FFF2-40B4-BE49-F238E27FC236}">
                <a16:creationId xmlns:a16="http://schemas.microsoft.com/office/drawing/2014/main" id="{6A883AE0-7BAF-4BC6-89BB-D7ED5435A1CC}"/>
              </a:ext>
            </a:extLst>
          </p:cNvPr>
          <p:cNvSpPr/>
          <p:nvPr/>
        </p:nvSpPr>
        <p:spPr>
          <a:xfrm>
            <a:off x="5849457" y="3783780"/>
            <a:ext cx="155654" cy="894122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内容占位符 2">
            <a:extLst>
              <a:ext uri="{FF2B5EF4-FFF2-40B4-BE49-F238E27FC236}">
                <a16:creationId xmlns:a16="http://schemas.microsoft.com/office/drawing/2014/main" id="{A3A10AEF-B7A7-4258-AC1F-B65EF771EBCB}"/>
              </a:ext>
            </a:extLst>
          </p:cNvPr>
          <p:cNvSpPr txBox="1">
            <a:spLocks/>
          </p:cNvSpPr>
          <p:nvPr/>
        </p:nvSpPr>
        <p:spPr>
          <a:xfrm>
            <a:off x="8404629" y="3501661"/>
            <a:ext cx="1705069" cy="554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圆展变化</a:t>
            </a:r>
          </a:p>
        </p:txBody>
      </p:sp>
      <p:sp>
        <p:nvSpPr>
          <p:cNvPr id="37" name="内容占位符 2">
            <a:extLst>
              <a:ext uri="{FF2B5EF4-FFF2-40B4-BE49-F238E27FC236}">
                <a16:creationId xmlns:a16="http://schemas.microsoft.com/office/drawing/2014/main" id="{7D67CABE-3174-40D5-8ED5-0B09957E22F9}"/>
              </a:ext>
            </a:extLst>
          </p:cNvPr>
          <p:cNvSpPr txBox="1">
            <a:spLocks/>
          </p:cNvSpPr>
          <p:nvPr/>
        </p:nvSpPr>
        <p:spPr>
          <a:xfrm>
            <a:off x="8042488" y="4405624"/>
            <a:ext cx="1705069" cy="5542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大小变化</a:t>
            </a:r>
          </a:p>
        </p:txBody>
      </p: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id="{0B7876D8-E9AB-455E-8991-9C70FB2FCC54}"/>
              </a:ext>
            </a:extLst>
          </p:cNvPr>
          <p:cNvCxnSpPr>
            <a:cxnSpLocks/>
            <a:stCxn id="32" idx="3"/>
            <a:endCxn id="35" idx="1"/>
          </p:cNvCxnSpPr>
          <p:nvPr/>
        </p:nvCxnSpPr>
        <p:spPr>
          <a:xfrm flipV="1">
            <a:off x="7842752" y="3778802"/>
            <a:ext cx="561877" cy="840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id="{457F2F50-70A6-4CCC-B023-D632AB20CEA4}"/>
              </a:ext>
            </a:extLst>
          </p:cNvPr>
          <p:cNvCxnSpPr>
            <a:cxnSpLocks/>
            <a:stCxn id="33" idx="3"/>
            <a:endCxn id="37" idx="1"/>
          </p:cNvCxnSpPr>
          <p:nvPr/>
        </p:nvCxnSpPr>
        <p:spPr>
          <a:xfrm flipV="1">
            <a:off x="7453144" y="4682765"/>
            <a:ext cx="589344" cy="958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内容占位符 2">
            <a:extLst>
              <a:ext uri="{FF2B5EF4-FFF2-40B4-BE49-F238E27FC236}">
                <a16:creationId xmlns:a16="http://schemas.microsoft.com/office/drawing/2014/main" id="{07ABC7AF-53E5-4735-90D3-4939A5640B34}"/>
              </a:ext>
            </a:extLst>
          </p:cNvPr>
          <p:cNvSpPr txBox="1">
            <a:spLocks/>
          </p:cNvSpPr>
          <p:nvPr/>
        </p:nvSpPr>
        <p:spPr>
          <a:xfrm>
            <a:off x="6482842" y="5261088"/>
            <a:ext cx="2774321" cy="554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舌尖位置移动</a:t>
            </a:r>
          </a:p>
        </p:txBody>
      </p:sp>
      <p:cxnSp>
        <p:nvCxnSpPr>
          <p:cNvPr id="60" name="直接箭头连接符 59">
            <a:extLst>
              <a:ext uri="{FF2B5EF4-FFF2-40B4-BE49-F238E27FC236}">
                <a16:creationId xmlns:a16="http://schemas.microsoft.com/office/drawing/2014/main" id="{4E6F0EC8-B82C-4B4A-839D-E2B5F97B71D0}"/>
              </a:ext>
            </a:extLst>
          </p:cNvPr>
          <p:cNvCxnSpPr>
            <a:stCxn id="34" idx="3"/>
            <a:endCxn id="58" idx="1"/>
          </p:cNvCxnSpPr>
          <p:nvPr/>
        </p:nvCxnSpPr>
        <p:spPr>
          <a:xfrm>
            <a:off x="5834581" y="5535257"/>
            <a:ext cx="648261" cy="297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10D5A389-286E-45D5-A330-5C339D8683F6}"/>
              </a:ext>
            </a:extLst>
          </p:cNvPr>
          <p:cNvSpPr txBox="1">
            <a:spLocks/>
          </p:cNvSpPr>
          <p:nvPr/>
        </p:nvSpPr>
        <p:spPr>
          <a:xfrm>
            <a:off x="3571215" y="6132038"/>
            <a:ext cx="3909208" cy="59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200" b="1" dirty="0"/>
              <a:t>结尾的声音</a:t>
            </a:r>
          </a:p>
        </p:txBody>
      </p:sp>
    </p:spTree>
    <p:extLst>
      <p:ext uri="{BB962C8B-B14F-4D97-AF65-F5344CB8AC3E}">
        <p14:creationId xmlns:p14="http://schemas.microsoft.com/office/powerpoint/2010/main" val="896377880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0530A99PPBG">
  <a:themeElements>
    <a:clrScheme name="自定义 168">
      <a:dk1>
        <a:srgbClr val="5F5F5F"/>
      </a:dk1>
      <a:lt1>
        <a:sysClr val="window" lastClr="FFFFFF"/>
      </a:lt1>
      <a:dk2>
        <a:srgbClr val="4D4D4D"/>
      </a:dk2>
      <a:lt2>
        <a:srgbClr val="E5DEDB"/>
      </a:lt2>
      <a:accent1>
        <a:srgbClr val="0EA5EC"/>
      </a:accent1>
      <a:accent2>
        <a:srgbClr val="448AD8"/>
      </a:accent2>
      <a:accent3>
        <a:srgbClr val="6FB7CB"/>
      </a:accent3>
      <a:accent4>
        <a:srgbClr val="EBCE21"/>
      </a:accent4>
      <a:accent5>
        <a:srgbClr val="EE7C51"/>
      </a:accent5>
      <a:accent6>
        <a:srgbClr val="64C46E"/>
      </a:accent6>
      <a:hlink>
        <a:srgbClr val="A04E65"/>
      </a:hlink>
      <a:folHlink>
        <a:srgbClr val="FFC00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A000120140929A44KPBG</Template>
  <TotalTime>3</TotalTime>
  <Words>108</Words>
  <Application>Microsoft Office PowerPoint</Application>
  <PresentationFormat>宽屏</PresentationFormat>
  <Paragraphs>28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楷体</vt:lpstr>
      <vt:lpstr>幼圆</vt:lpstr>
      <vt:lpstr>Arial</vt:lpstr>
      <vt:lpstr>Arial Black</vt:lpstr>
      <vt:lpstr>Wingdings 2</vt:lpstr>
      <vt:lpstr>A000120140530A99PPBG</vt:lpstr>
      <vt:lpstr>复韵母的发音特点</vt:lpstr>
      <vt:lpstr>什么是复韵母？</vt:lpstr>
      <vt:lpstr>PowerPoint 演示文稿</vt:lpstr>
      <vt:lpstr>复韵母的发音特点：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复韵母的发音特点</dc:title>
  <dc:creator>Li Jindai</dc:creator>
  <cp:lastModifiedBy>apple</cp:lastModifiedBy>
  <cp:revision>3</cp:revision>
  <dcterms:created xsi:type="dcterms:W3CDTF">2019-05-14T09:34:03Z</dcterms:created>
  <dcterms:modified xsi:type="dcterms:W3CDTF">2024-04-01T00:16:25Z</dcterms:modified>
</cp:coreProperties>
</file>