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81" r:id="rId3"/>
    <p:sldId id="278" r:id="rId4"/>
    <p:sldId id="279" r:id="rId5"/>
    <p:sldId id="280" r:id="rId6"/>
    <p:sldId id="282" r:id="rId7"/>
    <p:sldId id="283" r:id="rId8"/>
    <p:sldId id="284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47B51-1462-4333-A94B-220FE8030DB2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07B95-D8CD-4231-B58D-FDF3A9E99C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2775485" y="2648704"/>
            <a:ext cx="9408915" cy="467211"/>
          </a:xfrm>
          <a:noFill/>
        </p:spPr>
        <p:txBody>
          <a:bodyPr rIns="180000">
            <a:noAutofit/>
          </a:bodyPr>
          <a:lstStyle>
            <a:lvl1pPr marL="0" indent="0" algn="r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  <a:effectLst/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zh-CN" altLang="en-US" dirty="0"/>
              <a:t>单击此处添加您的副标题</a:t>
            </a:r>
          </a:p>
        </p:txBody>
      </p:sp>
      <p:sp>
        <p:nvSpPr>
          <p:cNvPr id="7" name="KSO_CT1"/>
          <p:cNvSpPr>
            <a:spLocks noGrp="1"/>
          </p:cNvSpPr>
          <p:nvPr>
            <p:ph type="title" hasCustomPrompt="1"/>
          </p:nvPr>
        </p:nvSpPr>
        <p:spPr>
          <a:xfrm>
            <a:off x="2647440" y="813978"/>
            <a:ext cx="9536960" cy="1720077"/>
          </a:xfrm>
        </p:spPr>
        <p:txBody>
          <a:bodyPr rIns="180000">
            <a:noAutofit/>
          </a:bodyPr>
          <a:lstStyle>
            <a:lvl1pPr algn="r">
              <a:defRPr sz="4200">
                <a:solidFill>
                  <a:schemeClr val="accent1">
                    <a:lumMod val="7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单击此处添加您的标题文字</a:t>
            </a:r>
          </a:p>
        </p:txBody>
      </p:sp>
    </p:spTree>
    <p:extLst>
      <p:ext uri="{BB962C8B-B14F-4D97-AF65-F5344CB8AC3E}">
        <p14:creationId xmlns:p14="http://schemas.microsoft.com/office/powerpoint/2010/main" val="25580766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0" orient="horz" pos="1620">
          <p15:clr>
            <a:srgbClr val="FBAE40"/>
          </p15:clr>
        </p15:guide>
        <p15:guide id="1" orient="horz" pos="2160">
          <p15:clr>
            <a:srgbClr val="FBAE40"/>
          </p15:clr>
        </p15:guide>
        <p15:guide id="2" pos="4967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47B51-1462-4333-A94B-220FE8030DB2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07B95-D8CD-4231-B58D-FDF3A9E99C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4679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10171290" y="365126"/>
            <a:ext cx="1182511" cy="581183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2113842" y="365126"/>
            <a:ext cx="7933269" cy="581183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47B51-1462-4333-A94B-220FE8030DB2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07B95-D8CD-4231-B58D-FDF3A9E99C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97076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47B51-1462-4333-A94B-220FE8030DB2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07B95-D8CD-4231-B58D-FDF3A9E99C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28170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098675" y="2108200"/>
            <a:ext cx="7994651" cy="1235075"/>
          </a:xfrm>
        </p:spPr>
        <p:txBody>
          <a:bodyPr anchor="b">
            <a:normAutofit/>
          </a:bodyPr>
          <a:lstStyle>
            <a:lvl1pPr algn="ctr">
              <a:defRPr sz="3600">
                <a:solidFill>
                  <a:schemeClr val="tx1">
                    <a:lumMod val="65000"/>
                    <a:lumOff val="3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此处添加您的标题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 hasCustomPrompt="1"/>
          </p:nvPr>
        </p:nvSpPr>
        <p:spPr>
          <a:xfrm>
            <a:off x="4050894" y="3400424"/>
            <a:ext cx="4090217" cy="357479"/>
          </a:xfrm>
          <a:prstGeom prst="roundRect">
            <a:avLst>
              <a:gd name="adj" fmla="val 0"/>
            </a:avLst>
          </a:prstGeom>
          <a:solidFill>
            <a:schemeClr val="accent1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单击此处添加您的副标题</a:t>
            </a:r>
            <a:endParaRPr lang="en-US" altLang="zh-CN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47B51-1462-4333-A94B-220FE8030DB2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07B95-D8CD-4231-B58D-FDF3A9E99C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05354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399823" y="1244601"/>
            <a:ext cx="5080000" cy="493236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519334" y="1244601"/>
            <a:ext cx="5094116" cy="493236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47B51-1462-4333-A94B-220FE8030DB2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07B95-D8CD-4231-B58D-FDF3A9E99C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75186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2302932" y="118532"/>
            <a:ext cx="9312101" cy="71702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9435" y="1376363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1099435" y="22002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31847" y="1376363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6431847" y="22002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47B51-1462-4333-A94B-220FE8030DB2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07B95-D8CD-4231-B58D-FDF3A9E99C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86131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47B51-1462-4333-A94B-220FE8030DB2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07B95-D8CD-4231-B58D-FDF3A9E99C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55557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47B51-1462-4333-A94B-220FE8030DB2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07B95-D8CD-4231-B58D-FDF3A9E99C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22264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144590" y="533403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5487989" y="1063629"/>
            <a:ext cx="6172200" cy="487362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144590" y="2133603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47B51-1462-4333-A94B-220FE8030DB2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07B95-D8CD-4231-B58D-FDF3A9E99C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8230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246192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5442833" y="987428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246192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47B51-1462-4333-A94B-220FE8030DB2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07B95-D8CD-4231-B58D-FDF3A9E99C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2597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558799" y="162557"/>
            <a:ext cx="11056060" cy="69959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147B51-1462-4333-A94B-220FE8030DB2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E07B95-D8CD-4231-B58D-FDF3A9E99C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558801" y="1026615"/>
            <a:ext cx="11056060" cy="51932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val="4123325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3200" b="1" i="0" kern="1200" baseline="0">
          <a:solidFill>
            <a:schemeClr val="accent1">
              <a:lumMod val="75000"/>
            </a:schemeClr>
          </a:solidFill>
          <a:effectLst/>
          <a:latin typeface="Arial Black" panose="020B0A040201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357179" indent="-357179" algn="just" defTabSz="914377" rtl="0" eaLnBrk="1" latinLnBrk="0" hangingPunct="1">
        <a:lnSpc>
          <a:spcPct val="110000"/>
        </a:lnSpc>
        <a:spcBef>
          <a:spcPts val="1800"/>
        </a:spcBef>
        <a:spcAft>
          <a:spcPts val="0"/>
        </a:spcAft>
        <a:buClr>
          <a:schemeClr val="accent1">
            <a:lumMod val="75000"/>
          </a:schemeClr>
        </a:buClr>
        <a:buSzPct val="100000"/>
        <a:buFont typeface="Wingdings 2" panose="05020102010507070707" pitchFamily="18" charset="2"/>
        <a:buChar char=""/>
        <a:defRPr sz="2000" kern="1200" baseline="0">
          <a:solidFill>
            <a:schemeClr val="accent1">
              <a:lumMod val="75000"/>
            </a:schemeClr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357179" indent="-357179" algn="just" defTabSz="914377" rtl="0" eaLnBrk="1" latinLnBrk="0" hangingPunct="1">
        <a:lnSpc>
          <a:spcPct val="130000"/>
        </a:lnSpc>
        <a:spcBef>
          <a:spcPts val="0"/>
        </a:spcBef>
        <a:spcAft>
          <a:spcPts val="600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1600" kern="1200" baseline="0">
          <a:solidFill>
            <a:srgbClr val="7D7D7D"/>
          </a:solidFill>
          <a:latin typeface="幼圆" panose="02010509060101010101" pitchFamily="49" charset="-122"/>
          <a:ea typeface="幼圆" panose="02010509060101010101" pitchFamily="49" charset="-122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CE1AC63-079E-48DF-A7E6-D1BBDE6072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30617" y="2490651"/>
            <a:ext cx="7985726" cy="792341"/>
          </a:xfrm>
        </p:spPr>
        <p:txBody>
          <a:bodyPr/>
          <a:lstStyle/>
          <a:p>
            <a:r>
              <a:rPr lang="zh-CN" altLang="en-US" dirty="0"/>
              <a:t>关于西南官话</a:t>
            </a:r>
          </a:p>
        </p:txBody>
      </p:sp>
    </p:spTree>
    <p:extLst>
      <p:ext uri="{BB962C8B-B14F-4D97-AF65-F5344CB8AC3E}">
        <p14:creationId xmlns:p14="http://schemas.microsoft.com/office/powerpoint/2010/main" val="16235103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3B09152-691A-4E33-BAFE-44F5E65DFF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一、西南官话简介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6279D87-CE77-4383-A222-ACFA1DDEF4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8799" y="1471749"/>
            <a:ext cx="11056060" cy="4991918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/>
              <a:t>       </a:t>
            </a:r>
            <a:r>
              <a:rPr lang="zh-CN" altLang="en-US" sz="3200" b="1" dirty="0"/>
              <a:t>西南官话，是北方方言在西南地区的次方言，是官话的一个分支，主要分布于四川省、重庆市、云南省、贵州省的绝大多数汉语地区。</a:t>
            </a:r>
            <a:endParaRPr lang="en-US" altLang="zh-CN" sz="3200" b="1" dirty="0"/>
          </a:p>
          <a:p>
            <a:pPr marL="0" indent="0">
              <a:buNone/>
            </a:pPr>
            <a:r>
              <a:rPr lang="zh-CN" altLang="en-US" sz="3200" b="1" dirty="0"/>
              <a:t>       西南官话是使用人口最多、分布区域面积最广的汉语分支之一。据统计使用西南官话的人口超过</a:t>
            </a:r>
            <a:r>
              <a:rPr lang="en-US" altLang="zh-CN" sz="3200" b="1" dirty="0"/>
              <a:t>2.7</a:t>
            </a:r>
            <a:r>
              <a:rPr lang="zh-CN" altLang="en-US" sz="3200" b="1" dirty="0"/>
              <a:t>亿，占中国全国人口的五分之一，占官话人口的三分之一。</a:t>
            </a:r>
          </a:p>
          <a:p>
            <a:pPr marL="0" indent="0">
              <a:buNone/>
            </a:pPr>
            <a:r>
              <a:rPr lang="zh-CN" altLang="en-US" sz="3200" b="1" dirty="0"/>
              <a:t>       其中，川黔片区和西蜀片区的使用人口都超过</a:t>
            </a:r>
            <a:r>
              <a:rPr lang="en-US" altLang="zh-CN" sz="3200" b="1" dirty="0"/>
              <a:t>1.5</a:t>
            </a:r>
            <a:r>
              <a:rPr lang="zh-CN" altLang="en-US" sz="3200" b="1" dirty="0"/>
              <a:t>亿。</a:t>
            </a:r>
          </a:p>
        </p:txBody>
      </p:sp>
    </p:spTree>
    <p:extLst>
      <p:ext uri="{BB962C8B-B14F-4D97-AF65-F5344CB8AC3E}">
        <p14:creationId xmlns:p14="http://schemas.microsoft.com/office/powerpoint/2010/main" val="17377271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3AD9ECA-0B80-443E-AE42-9EB7496443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8801" y="1663337"/>
            <a:ext cx="11056060" cy="4556489"/>
          </a:xfrm>
        </p:spPr>
        <p:txBody>
          <a:bodyPr>
            <a:normAutofit/>
          </a:bodyPr>
          <a:lstStyle/>
          <a:p>
            <a:pPr marL="0" indent="0">
              <a:lnSpc>
                <a:spcPts val="4500"/>
              </a:lnSpc>
              <a:buNone/>
            </a:pPr>
            <a:r>
              <a:rPr lang="en-US" altLang="zh-CN" sz="3200" b="1" dirty="0"/>
              <a:t>       </a:t>
            </a:r>
            <a:r>
              <a:rPr lang="zh-CN" altLang="en-US" sz="3200" b="1" dirty="0"/>
              <a:t>西南官话是从明代开始，因汉族迁移西南而逐渐形成的官话方言。</a:t>
            </a:r>
          </a:p>
          <a:p>
            <a:pPr marL="0" indent="0">
              <a:lnSpc>
                <a:spcPts val="4500"/>
              </a:lnSpc>
              <a:buNone/>
            </a:pPr>
            <a:r>
              <a:rPr lang="zh-CN" altLang="en-US" sz="3200" b="1" dirty="0"/>
              <a:t>       移民在西南官话形成的过程中起到了重要作用。</a:t>
            </a:r>
          </a:p>
          <a:p>
            <a:pPr marL="0" indent="0">
              <a:lnSpc>
                <a:spcPts val="4500"/>
              </a:lnSpc>
              <a:buNone/>
            </a:pPr>
            <a:r>
              <a:rPr lang="zh-CN" altLang="en-US" sz="3200" b="1" dirty="0"/>
              <a:t>       明清两代是汉族大规模移民西南的重要时期，西南官话即在这段时期中，因语言或方言间的不断影响、融合而逐步形成、定型。</a:t>
            </a:r>
          </a:p>
        </p:txBody>
      </p:sp>
      <p:sp>
        <p:nvSpPr>
          <p:cNvPr id="4" name="标题 1">
            <a:extLst>
              <a:ext uri="{FF2B5EF4-FFF2-40B4-BE49-F238E27FC236}">
                <a16:creationId xmlns:a16="http://schemas.microsoft.com/office/drawing/2014/main" id="{97F2A515-AD67-488D-A2D2-9D686FB9D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8274" y="519608"/>
            <a:ext cx="10735756" cy="699595"/>
          </a:xfrm>
        </p:spPr>
        <p:txBody>
          <a:bodyPr/>
          <a:lstStyle/>
          <a:p>
            <a:r>
              <a:rPr lang="zh-CN" altLang="en-US" dirty="0"/>
              <a:t>二、西南官话的形成</a:t>
            </a:r>
          </a:p>
        </p:txBody>
      </p:sp>
    </p:spTree>
    <p:extLst>
      <p:ext uri="{BB962C8B-B14F-4D97-AF65-F5344CB8AC3E}">
        <p14:creationId xmlns:p14="http://schemas.microsoft.com/office/powerpoint/2010/main" val="11365007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98F3790-1580-49CC-948E-5DC55AB669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8801" y="714103"/>
            <a:ext cx="11056060" cy="57912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2800" b="1" dirty="0"/>
              <a:t>     （</a:t>
            </a:r>
            <a:r>
              <a:rPr lang="en-US" altLang="zh-CN" sz="2800" b="1" dirty="0"/>
              <a:t>1</a:t>
            </a:r>
            <a:r>
              <a:rPr lang="zh-CN" altLang="en-US" sz="2800" b="1" dirty="0"/>
              <a:t>）明代的移民</a:t>
            </a:r>
          </a:p>
          <a:p>
            <a:pPr marL="0" indent="0">
              <a:buNone/>
            </a:pPr>
            <a:r>
              <a:rPr lang="zh-CN" altLang="en-US" sz="2800" b="1" dirty="0"/>
              <a:t>       明代大移民，彻底改变了西南原少数民族地区的民族结构。</a:t>
            </a:r>
          </a:p>
          <a:p>
            <a:pPr marL="0" indent="0">
              <a:buNone/>
            </a:pPr>
            <a:r>
              <a:rPr lang="zh-CN" altLang="en-US" sz="2800" b="1" dirty="0"/>
              <a:t>       明代到西南的移民主要是卫所军士及其家眷组成的军事移民。</a:t>
            </a:r>
          </a:p>
          <a:p>
            <a:pPr marL="0" indent="0">
              <a:buNone/>
            </a:pPr>
            <a:r>
              <a:rPr lang="zh-CN" altLang="en-US" sz="2800" b="1" dirty="0"/>
              <a:t>       明代西南官话已经成型。</a:t>
            </a:r>
          </a:p>
          <a:p>
            <a:pPr marL="0" indent="0">
              <a:buNone/>
            </a:pPr>
            <a:endParaRPr lang="zh-CN" altLang="en-US" sz="800" b="1" dirty="0"/>
          </a:p>
          <a:p>
            <a:pPr marL="0" indent="0">
              <a:buNone/>
            </a:pPr>
            <a:r>
              <a:rPr lang="zh-CN" altLang="en-US" sz="2800" b="1" dirty="0"/>
              <a:t>      （</a:t>
            </a:r>
            <a:r>
              <a:rPr lang="en-US" altLang="zh-CN" sz="2800" b="1" dirty="0"/>
              <a:t>2</a:t>
            </a:r>
            <a:r>
              <a:rPr lang="zh-CN" altLang="en-US" sz="2800" b="1" dirty="0"/>
              <a:t>）清代的移民</a:t>
            </a:r>
          </a:p>
          <a:p>
            <a:pPr marL="0" indent="0">
              <a:buNone/>
            </a:pPr>
            <a:r>
              <a:rPr lang="zh-CN" altLang="en-US" sz="2800" b="1" dirty="0"/>
              <a:t>       清代西南的移民，整体上主要体现为区域内部的扩散式移民。</a:t>
            </a:r>
          </a:p>
          <a:p>
            <a:pPr marL="0" indent="0">
              <a:buNone/>
            </a:pPr>
            <a:r>
              <a:rPr lang="zh-CN" altLang="en-US" sz="2800" b="1" dirty="0"/>
              <a:t>       西南官话随着内部扩散式移民而不断得以扩张和整合，形成了内聚力较强的区域性语言集团</a:t>
            </a:r>
          </a:p>
        </p:txBody>
      </p:sp>
    </p:spTree>
    <p:extLst>
      <p:ext uri="{BB962C8B-B14F-4D97-AF65-F5344CB8AC3E}">
        <p14:creationId xmlns:p14="http://schemas.microsoft.com/office/powerpoint/2010/main" val="6629474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B2CA774-D57E-4F3D-A97E-C865B7BE9F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三、西南官话的特点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2883AAD-123D-4754-94AD-E301C3043A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8801" y="1045030"/>
            <a:ext cx="11056060" cy="541673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dirty="0"/>
              <a:t>        </a:t>
            </a:r>
            <a:r>
              <a:rPr lang="zh-CN" altLang="en-US" sz="3200" b="1" dirty="0"/>
              <a:t>（一）西南官话的语音特点</a:t>
            </a:r>
            <a:endParaRPr lang="en-US" altLang="zh-CN" sz="3200" b="1" dirty="0"/>
          </a:p>
          <a:p>
            <a:pPr marL="0" indent="0">
              <a:buNone/>
            </a:pPr>
            <a:endParaRPr lang="en-US" altLang="zh-CN" sz="800" b="1" dirty="0"/>
          </a:p>
          <a:p>
            <a:pPr marL="0" indent="0">
              <a:buNone/>
            </a:pPr>
            <a:r>
              <a:rPr lang="zh-CN" altLang="en-US" sz="3200" b="1" dirty="0"/>
              <a:t>          </a:t>
            </a:r>
            <a:r>
              <a:rPr lang="en-US" altLang="zh-CN" sz="3200" b="1" dirty="0"/>
              <a:t>1.</a:t>
            </a:r>
            <a:r>
              <a:rPr lang="zh-CN" altLang="en-US" sz="3200" b="1" dirty="0"/>
              <a:t>声母</a:t>
            </a:r>
            <a:endParaRPr lang="en-US" altLang="zh-CN" sz="3200" b="1" dirty="0"/>
          </a:p>
          <a:p>
            <a:pPr marL="0" indent="0">
              <a:buNone/>
            </a:pPr>
            <a:endParaRPr lang="en-US" altLang="zh-CN" sz="800" b="1" dirty="0"/>
          </a:p>
          <a:p>
            <a:pPr marL="0" indent="0">
              <a:buNone/>
            </a:pPr>
            <a:r>
              <a:rPr lang="en-US" altLang="zh-CN" sz="3200" b="1" dirty="0"/>
              <a:t>           </a:t>
            </a:r>
            <a:r>
              <a:rPr lang="zh-CN" altLang="en-US" sz="3200" b="1" dirty="0"/>
              <a:t>（</a:t>
            </a:r>
            <a:r>
              <a:rPr lang="en-US" altLang="zh-CN" sz="3200" b="1" dirty="0"/>
              <a:t>1</a:t>
            </a:r>
            <a:r>
              <a:rPr lang="zh-CN" altLang="en-US" sz="3200" b="1" dirty="0"/>
              <a:t>）多数不分平、翘舌音</a:t>
            </a:r>
            <a:endParaRPr lang="en-US" altLang="zh-CN" sz="900" b="1" dirty="0"/>
          </a:p>
          <a:p>
            <a:pPr marL="0" indent="0">
              <a:buNone/>
            </a:pPr>
            <a:r>
              <a:rPr lang="zh-CN" altLang="en-US" sz="3200" b="1" dirty="0"/>
              <a:t>           （</a:t>
            </a:r>
            <a:r>
              <a:rPr lang="en-US" altLang="zh-CN" sz="3200" b="1" dirty="0"/>
              <a:t>2</a:t>
            </a:r>
            <a:r>
              <a:rPr lang="zh-CN" altLang="en-US" sz="3200" b="1" dirty="0"/>
              <a:t>）鼻音</a:t>
            </a:r>
            <a:r>
              <a:rPr lang="en-US" altLang="zh-CN" sz="3200" b="1" dirty="0"/>
              <a:t>n</a:t>
            </a:r>
            <a:r>
              <a:rPr lang="zh-CN" altLang="en-US" sz="3200" b="1" dirty="0"/>
              <a:t>和边音</a:t>
            </a:r>
            <a:r>
              <a:rPr lang="en-US" altLang="zh-CN" sz="3200" b="1" dirty="0"/>
              <a:t>l</a:t>
            </a:r>
            <a:r>
              <a:rPr lang="zh-CN" altLang="en-US" sz="3200" b="1" dirty="0"/>
              <a:t>不分</a:t>
            </a:r>
            <a:endParaRPr lang="en-US" altLang="zh-CN" sz="3200" b="1" dirty="0"/>
          </a:p>
          <a:p>
            <a:pPr marL="0" indent="0">
              <a:buNone/>
            </a:pPr>
            <a:r>
              <a:rPr lang="en-US" altLang="zh-CN" sz="3200" b="1" dirty="0"/>
              <a:t>           </a:t>
            </a:r>
            <a:r>
              <a:rPr lang="zh-CN" altLang="en-US" sz="3200" b="1" dirty="0"/>
              <a:t>（</a:t>
            </a:r>
            <a:r>
              <a:rPr lang="en-US" altLang="zh-CN" sz="3200" b="1" dirty="0"/>
              <a:t>3</a:t>
            </a:r>
            <a:r>
              <a:rPr lang="zh-CN" altLang="en-US" sz="3200" b="1" dirty="0"/>
              <a:t>）</a:t>
            </a:r>
            <a:r>
              <a:rPr lang="en-US" altLang="zh-CN" sz="3200" b="1" dirty="0" err="1"/>
              <a:t>fu</a:t>
            </a:r>
            <a:r>
              <a:rPr lang="zh-CN" altLang="en-US" sz="3200" b="1" dirty="0"/>
              <a:t>和</a:t>
            </a:r>
            <a:r>
              <a:rPr lang="en-US" altLang="zh-CN" sz="3200" b="1" dirty="0"/>
              <a:t>hu</a:t>
            </a:r>
            <a:r>
              <a:rPr lang="zh-CN" altLang="en-US" sz="3200" b="1" dirty="0"/>
              <a:t>不分</a:t>
            </a:r>
            <a:endParaRPr lang="en-US" altLang="zh-CN" sz="800" b="1" dirty="0"/>
          </a:p>
          <a:p>
            <a:pPr marL="0" indent="0">
              <a:buNone/>
            </a:pPr>
            <a:r>
              <a:rPr lang="en-US" altLang="zh-CN" sz="3200" b="1" dirty="0"/>
              <a:t>           </a:t>
            </a:r>
            <a:r>
              <a:rPr lang="zh-CN" altLang="en-US" sz="3200" b="1" dirty="0"/>
              <a:t>（</a:t>
            </a:r>
            <a:r>
              <a:rPr lang="en-US" altLang="zh-CN" sz="3200" b="1" dirty="0"/>
              <a:t>4</a:t>
            </a:r>
            <a:r>
              <a:rPr lang="zh-CN" altLang="en-US" sz="3200" b="1" dirty="0"/>
              <a:t>）存在声母</a:t>
            </a:r>
            <a:r>
              <a:rPr lang="en-US" altLang="zh-CN" sz="3200" b="1" dirty="0"/>
              <a:t>ng</a:t>
            </a:r>
            <a:endParaRPr lang="en-US" altLang="zh-CN" b="1" dirty="0"/>
          </a:p>
        </p:txBody>
      </p:sp>
    </p:spTree>
    <p:extLst>
      <p:ext uri="{BB962C8B-B14F-4D97-AF65-F5344CB8AC3E}">
        <p14:creationId xmlns:p14="http://schemas.microsoft.com/office/powerpoint/2010/main" val="34525474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A77B4B6-E71C-422B-83EF-2BF2F0650C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8801" y="1358537"/>
            <a:ext cx="11056060" cy="486129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dirty="0"/>
              <a:t>          </a:t>
            </a:r>
            <a:r>
              <a:rPr lang="en-US" altLang="zh-CN" sz="2800" b="1" dirty="0"/>
              <a:t>2.</a:t>
            </a:r>
            <a:r>
              <a:rPr lang="zh-CN" altLang="en-US" sz="2800" b="1" dirty="0"/>
              <a:t>韵母</a:t>
            </a:r>
            <a:endParaRPr lang="en-US" altLang="zh-CN" sz="2800" b="1" dirty="0"/>
          </a:p>
          <a:p>
            <a:pPr marL="0" indent="0">
              <a:buNone/>
            </a:pPr>
            <a:endParaRPr lang="zh-CN" altLang="en-US" sz="800" b="1" dirty="0"/>
          </a:p>
          <a:p>
            <a:pPr marL="0" indent="0">
              <a:buNone/>
            </a:pPr>
            <a:r>
              <a:rPr lang="zh-CN" altLang="en-US" sz="2800" b="1" dirty="0"/>
              <a:t>      （</a:t>
            </a:r>
            <a:r>
              <a:rPr lang="en-US" altLang="zh-CN" sz="2800" b="1" dirty="0"/>
              <a:t>1</a:t>
            </a:r>
            <a:r>
              <a:rPr lang="zh-CN" altLang="en-US" sz="2800" b="1" dirty="0"/>
              <a:t>）不分</a:t>
            </a:r>
            <a:r>
              <a:rPr lang="en-US" altLang="zh-CN" sz="2800" b="1" dirty="0" err="1"/>
              <a:t>ing</a:t>
            </a:r>
            <a:r>
              <a:rPr lang="zh-CN" altLang="en-US" sz="2800" b="1" dirty="0"/>
              <a:t>和</a:t>
            </a:r>
            <a:r>
              <a:rPr lang="en-US" altLang="zh-CN" sz="2800" b="1" dirty="0"/>
              <a:t>in</a:t>
            </a:r>
          </a:p>
          <a:p>
            <a:pPr marL="0" indent="0">
              <a:buNone/>
            </a:pPr>
            <a:r>
              <a:rPr lang="zh-CN" altLang="en-US" sz="2800" b="1" dirty="0"/>
              <a:t>      （</a:t>
            </a:r>
            <a:r>
              <a:rPr lang="en-US" altLang="zh-CN" sz="2800" b="1" dirty="0"/>
              <a:t>2</a:t>
            </a:r>
            <a:r>
              <a:rPr lang="zh-CN" altLang="en-US" sz="2800" b="1" dirty="0"/>
              <a:t>）不分</a:t>
            </a:r>
            <a:r>
              <a:rPr lang="en-US" altLang="zh-CN" sz="2800" b="1" dirty="0" err="1"/>
              <a:t>eng</a:t>
            </a:r>
            <a:r>
              <a:rPr lang="zh-CN" altLang="en-US" sz="2800" b="1" dirty="0"/>
              <a:t>和</a:t>
            </a:r>
            <a:r>
              <a:rPr lang="en-US" altLang="zh-CN" sz="2800" b="1" dirty="0" err="1"/>
              <a:t>en</a:t>
            </a:r>
            <a:endParaRPr lang="en-US" altLang="zh-CN" sz="800" b="1" dirty="0"/>
          </a:p>
          <a:p>
            <a:pPr marL="0" indent="0">
              <a:buNone/>
            </a:pPr>
            <a:r>
              <a:rPr lang="en-US" altLang="zh-CN" sz="2800" b="1" dirty="0"/>
              <a:t>      </a:t>
            </a:r>
            <a:r>
              <a:rPr lang="zh-CN" altLang="en-US" sz="2800" b="1" dirty="0"/>
              <a:t>（</a:t>
            </a:r>
            <a:r>
              <a:rPr lang="en-US" altLang="zh-CN" sz="2800" b="1" dirty="0"/>
              <a:t>3</a:t>
            </a:r>
            <a:r>
              <a:rPr lang="zh-CN" altLang="en-US" sz="2800" b="1" dirty="0"/>
              <a:t>）当</a:t>
            </a:r>
            <a:r>
              <a:rPr lang="en-US" altLang="zh-CN" sz="2800" b="1" dirty="0" err="1"/>
              <a:t>eng</a:t>
            </a:r>
            <a:r>
              <a:rPr lang="zh-CN" altLang="en-US" sz="2800" b="1" dirty="0"/>
              <a:t>与声母</a:t>
            </a:r>
            <a:r>
              <a:rPr lang="en-US" altLang="zh-CN" sz="2800" b="1" dirty="0"/>
              <a:t>b</a:t>
            </a:r>
            <a:r>
              <a:rPr lang="zh-CN" altLang="en-US" sz="2800" b="1" dirty="0"/>
              <a:t>、</a:t>
            </a:r>
            <a:r>
              <a:rPr lang="en-US" altLang="zh-CN" sz="2800" b="1" dirty="0"/>
              <a:t>p</a:t>
            </a:r>
            <a:r>
              <a:rPr lang="zh-CN" altLang="en-US" sz="2800" b="1" dirty="0"/>
              <a:t>、</a:t>
            </a:r>
            <a:r>
              <a:rPr lang="en-US" altLang="zh-CN" sz="2800" b="1" dirty="0"/>
              <a:t>m</a:t>
            </a:r>
            <a:r>
              <a:rPr lang="zh-CN" altLang="en-US" sz="2800" b="1" dirty="0"/>
              <a:t>、</a:t>
            </a:r>
            <a:r>
              <a:rPr lang="en-US" altLang="zh-CN" sz="2800" b="1" dirty="0"/>
              <a:t>f</a:t>
            </a:r>
            <a:r>
              <a:rPr lang="zh-CN" altLang="en-US" sz="2800" b="1" dirty="0"/>
              <a:t>相拼时常常被读为</a:t>
            </a:r>
            <a:r>
              <a:rPr lang="en-US" altLang="zh-CN" sz="2800" b="1" dirty="0" err="1"/>
              <a:t>ong</a:t>
            </a:r>
            <a:endParaRPr lang="en-US" altLang="zh-CN" sz="2800" b="1" dirty="0"/>
          </a:p>
        </p:txBody>
      </p:sp>
    </p:spTree>
    <p:extLst>
      <p:ext uri="{BB962C8B-B14F-4D97-AF65-F5344CB8AC3E}">
        <p14:creationId xmlns:p14="http://schemas.microsoft.com/office/powerpoint/2010/main" val="25604954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58F8E9A-8410-42E4-968C-5870D839CA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4697" y="1297577"/>
            <a:ext cx="9683932" cy="4922250"/>
          </a:xfrm>
        </p:spPr>
        <p:txBody>
          <a:bodyPr>
            <a:normAutofit/>
          </a:bodyPr>
          <a:lstStyle/>
          <a:p>
            <a:pPr marL="0" indent="0">
              <a:lnSpc>
                <a:spcPts val="4500"/>
              </a:lnSpc>
              <a:buNone/>
            </a:pPr>
            <a:r>
              <a:rPr lang="en-US" altLang="zh-CN" sz="3200" b="1" dirty="0"/>
              <a:t>       3. </a:t>
            </a:r>
            <a:r>
              <a:rPr lang="zh-CN" altLang="en-US" sz="3200" b="1" dirty="0"/>
              <a:t>声调</a:t>
            </a:r>
            <a:endParaRPr lang="en-US" altLang="zh-CN" sz="800" b="1" dirty="0"/>
          </a:p>
          <a:p>
            <a:pPr marL="0" indent="0">
              <a:lnSpc>
                <a:spcPts val="4500"/>
              </a:lnSpc>
              <a:buNone/>
            </a:pPr>
            <a:r>
              <a:rPr lang="zh-CN" altLang="en-US" sz="3200" b="1" dirty="0"/>
              <a:t>       西南官话具有阴平、阳平、上声、去声、入声五个声调，部分地区由于入声消失而只有四个声调。</a:t>
            </a:r>
            <a:endParaRPr lang="en-US" altLang="zh-CN" sz="3200" b="1" dirty="0"/>
          </a:p>
          <a:p>
            <a:pPr marL="0" indent="0">
              <a:lnSpc>
                <a:spcPts val="4500"/>
              </a:lnSpc>
              <a:buNone/>
            </a:pPr>
            <a:r>
              <a:rPr lang="en-US" altLang="zh-CN" sz="3200" b="1" dirty="0"/>
              <a:t>       </a:t>
            </a:r>
            <a:r>
              <a:rPr lang="zh-CN" altLang="en-US" sz="3200" b="1" dirty="0"/>
              <a:t>在西南不同地区四个声调的调值都不相同。</a:t>
            </a:r>
          </a:p>
        </p:txBody>
      </p:sp>
    </p:spTree>
    <p:extLst>
      <p:ext uri="{BB962C8B-B14F-4D97-AF65-F5344CB8AC3E}">
        <p14:creationId xmlns:p14="http://schemas.microsoft.com/office/powerpoint/2010/main" val="14636922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9F094B3-C796-4C30-8938-F857D795AD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8801" y="1288869"/>
            <a:ext cx="11056060" cy="4930958"/>
          </a:xfrm>
        </p:spPr>
        <p:txBody>
          <a:bodyPr/>
          <a:lstStyle/>
          <a:p>
            <a:pPr marL="0" indent="0">
              <a:buNone/>
            </a:pPr>
            <a:r>
              <a:rPr lang="en-US" altLang="zh-CN" dirty="0"/>
              <a:t>        </a:t>
            </a:r>
            <a:r>
              <a:rPr lang="zh-CN" altLang="en-US" sz="3600" b="1" dirty="0"/>
              <a:t>（二）西南官话的词汇系统</a:t>
            </a:r>
            <a:endParaRPr lang="en-US" altLang="zh-CN" sz="3600" b="1" dirty="0"/>
          </a:p>
          <a:p>
            <a:pPr marL="0" indent="0">
              <a:buNone/>
            </a:pPr>
            <a:r>
              <a:rPr lang="en-US" altLang="zh-CN" sz="3600" b="1" dirty="0"/>
              <a:t>       </a:t>
            </a:r>
            <a:r>
              <a:rPr lang="zh-CN" altLang="en-US" sz="3600" b="1" dirty="0"/>
              <a:t>西南官话的词汇系统与普通话的词汇系统差异不算大。</a:t>
            </a:r>
            <a:endParaRPr lang="en-US" altLang="zh-CN" sz="3600" b="1" dirty="0"/>
          </a:p>
          <a:p>
            <a:pPr marL="0" indent="0">
              <a:buNone/>
            </a:pPr>
            <a:endParaRPr lang="en-US" altLang="zh-CN" sz="1400" b="1" dirty="0"/>
          </a:p>
          <a:p>
            <a:pPr marL="0" indent="0">
              <a:buNone/>
            </a:pPr>
            <a:r>
              <a:rPr lang="en-US" altLang="zh-CN" sz="3600" b="1" dirty="0"/>
              <a:t>     </a:t>
            </a:r>
            <a:r>
              <a:rPr lang="zh-CN" altLang="en-US" sz="3600" b="1" dirty="0"/>
              <a:t>（三）西南官话的语法系统</a:t>
            </a:r>
            <a:endParaRPr lang="en-US" altLang="zh-CN" sz="3600" b="1" dirty="0"/>
          </a:p>
          <a:p>
            <a:pPr marL="0" indent="0">
              <a:buNone/>
            </a:pPr>
            <a:r>
              <a:rPr lang="en-US" altLang="zh-CN" sz="3600" b="1" dirty="0"/>
              <a:t>       </a:t>
            </a:r>
            <a:r>
              <a:rPr lang="zh-CN" altLang="en-US" sz="3600" b="1" dirty="0"/>
              <a:t>西南官话语法系统也与普通话有着较大的一致性。</a:t>
            </a:r>
          </a:p>
        </p:txBody>
      </p:sp>
    </p:spTree>
    <p:extLst>
      <p:ext uri="{BB962C8B-B14F-4D97-AF65-F5344CB8AC3E}">
        <p14:creationId xmlns:p14="http://schemas.microsoft.com/office/powerpoint/2010/main" val="461331120"/>
      </p:ext>
    </p:extLst>
  </p:cSld>
  <p:clrMapOvr>
    <a:masterClrMapping/>
  </p:clrMapOvr>
</p:sld>
</file>

<file path=ppt/theme/theme1.xml><?xml version="1.0" encoding="utf-8"?>
<a:theme xmlns:a="http://schemas.openxmlformats.org/drawingml/2006/main" name="A000120140530A99PPBG">
  <a:themeElements>
    <a:clrScheme name="自定义 1">
      <a:dk1>
        <a:srgbClr val="595959"/>
      </a:dk1>
      <a:lt1>
        <a:sysClr val="window" lastClr="FFFFFF"/>
      </a:lt1>
      <a:dk2>
        <a:srgbClr val="595959"/>
      </a:dk2>
      <a:lt2>
        <a:srgbClr val="FFFFFF"/>
      </a:lt2>
      <a:accent1>
        <a:srgbClr val="5E8CB6"/>
      </a:accent1>
      <a:accent2>
        <a:srgbClr val="706D95"/>
      </a:accent2>
      <a:accent3>
        <a:srgbClr val="3D92DF"/>
      </a:accent3>
      <a:accent4>
        <a:srgbClr val="967926"/>
      </a:accent4>
      <a:accent5>
        <a:srgbClr val="50407C"/>
      </a:accent5>
      <a:accent6>
        <a:srgbClr val="9E6C50"/>
      </a:accent6>
      <a:hlink>
        <a:srgbClr val="D5B737"/>
      </a:hlink>
      <a:folHlink>
        <a:srgbClr val="C74227"/>
      </a:folHlink>
    </a:clrScheme>
    <a:fontScheme name="自定义 15">
      <a:majorFont>
        <a:latin typeface="Arial Black"/>
        <a:ea typeface="微软雅黑"/>
        <a:cs typeface=""/>
      </a:majorFont>
      <a:minorFont>
        <a:latin typeface="Arial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A000120140929A04KPBG</Template>
  <TotalTime>117</TotalTime>
  <Words>466</Words>
  <Application>Microsoft Office PowerPoint</Application>
  <PresentationFormat>宽屏</PresentationFormat>
  <Paragraphs>39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3" baseType="lpstr">
      <vt:lpstr>幼圆</vt:lpstr>
      <vt:lpstr>Arial</vt:lpstr>
      <vt:lpstr>Arial Black</vt:lpstr>
      <vt:lpstr>Wingdings 2</vt:lpstr>
      <vt:lpstr>A000120140530A99PPBG</vt:lpstr>
      <vt:lpstr>关于西南官话</vt:lpstr>
      <vt:lpstr>一、西南官话简介</vt:lpstr>
      <vt:lpstr>二、西南官话的形成</vt:lpstr>
      <vt:lpstr>PowerPoint 演示文稿</vt:lpstr>
      <vt:lpstr>三、西南官话的特点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关于西南官话</dc:title>
  <dc:creator>Li Jindai</dc:creator>
  <cp:lastModifiedBy>apple</cp:lastModifiedBy>
  <cp:revision>15</cp:revision>
  <dcterms:created xsi:type="dcterms:W3CDTF">2019-03-02T15:39:16Z</dcterms:created>
  <dcterms:modified xsi:type="dcterms:W3CDTF">2024-03-29T06:36:15Z</dcterms:modified>
</cp:coreProperties>
</file>