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0" r:id="rId4"/>
    <p:sldId id="281" r:id="rId5"/>
    <p:sldId id="357" r:id="rId6"/>
    <p:sldId id="456" r:id="rId7"/>
    <p:sldId id="361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" t="2286"/>
          <a:stretch/>
        </p:blipFill>
        <p:spPr>
          <a:xfrm>
            <a:off x="1" y="1"/>
            <a:ext cx="12195572" cy="685945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264230" y="3653575"/>
            <a:ext cx="883339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264230" y="2520443"/>
            <a:ext cx="8833399" cy="1128449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3200" dirty="0">
                <a:gradFill flip="none" rotWithShape="1">
                  <a:gsLst>
                    <a:gs pos="43000">
                      <a:schemeClr val="accent1"/>
                    </a:gs>
                    <a:gs pos="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Baskerville Old Face" panose="02020602080505020303" pitchFamily="18" charset="0"/>
              </a:defRPr>
            </a:lvl1pPr>
          </a:lstStyle>
          <a:p>
            <a:pPr lvl="0" algn="ctr"/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96307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47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7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024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455817" y="2058127"/>
            <a:ext cx="7280369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998682" y="3320191"/>
            <a:ext cx="4194637" cy="415788"/>
          </a:xfrm>
          <a:prstGeom prst="roundRect">
            <a:avLst>
              <a:gd name="adj" fmla="val 50000"/>
            </a:avLst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248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41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117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5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874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65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3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" r="286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241074" y="0"/>
              <a:ext cx="4902926" cy="424107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7000">
                  <a:schemeClr val="bg1">
                    <a:shade val="100000"/>
                    <a:satMod val="115000"/>
                    <a:alpha val="73000"/>
                  </a:schemeClr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7150" y="240937"/>
            <a:ext cx="10902548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27020" y="1123092"/>
            <a:ext cx="10891520" cy="5399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379B-EEDA-41F9-9C41-06217B0C91F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04AD7-9DB3-43A1-89BD-5BE2995CC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47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gradFill flip="none" rotWithShape="1">
            <a:gsLst>
              <a:gs pos="43000">
                <a:schemeClr val="accent1"/>
              </a:gs>
              <a:gs pos="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atin typeface="Baskerville Old Face" panose="02020602080505020303" pitchFamily="18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60000"/>
        <a:buFont typeface="Wingdings" panose="05000000000000000000" pitchFamily="2" charset="2"/>
        <a:buChar char="Ø"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1717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FDF48C-BEA6-4BA8-9F27-E2E78DE9E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前鼻韵母</a:t>
            </a:r>
            <a:r>
              <a:rPr lang="en-US" altLang="zh-CN" sz="4400" dirty="0" err="1"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dirty="0" err="1"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的发音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7738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前鼻韵母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862281" y="3274004"/>
            <a:ext cx="3500713" cy="1193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上下大开，嘴角咧开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828875" y="3230822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5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8D85A9A-88CB-4862-9387-2D9DB17E6FB8}"/>
              </a:ext>
            </a:extLst>
          </p:cNvPr>
          <p:cNvCxnSpPr/>
          <p:nvPr/>
        </p:nvCxnSpPr>
        <p:spPr>
          <a:xfrm>
            <a:off x="2351314" y="4110446"/>
            <a:ext cx="1236617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4E65D6A1-B2B1-4614-9C53-E556472C6974}"/>
              </a:ext>
            </a:extLst>
          </p:cNvPr>
          <p:cNvCxnSpPr/>
          <p:nvPr/>
        </p:nvCxnSpPr>
        <p:spPr>
          <a:xfrm flipV="1">
            <a:off x="2612637" y="2632009"/>
            <a:ext cx="0" cy="115622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C346881B-5486-4E59-8094-2A90B533638C}"/>
              </a:ext>
            </a:extLst>
          </p:cNvPr>
          <p:cNvSpPr txBox="1">
            <a:spLocks/>
          </p:cNvSpPr>
          <p:nvPr/>
        </p:nvSpPr>
        <p:spPr>
          <a:xfrm>
            <a:off x="540062" y="1931910"/>
            <a:ext cx="2756064" cy="487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B7CE7AA-49DF-4AD0-A3ED-8F00E87A9564}"/>
              </a:ext>
            </a:extLst>
          </p:cNvPr>
          <p:cNvSpPr/>
          <p:nvPr/>
        </p:nvSpPr>
        <p:spPr>
          <a:xfrm>
            <a:off x="2068351" y="1931909"/>
            <a:ext cx="1088572" cy="48768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0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前鼻韵母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814383" y="3450823"/>
            <a:ext cx="5281611" cy="11934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上下打开一指宽，嘴角咧开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828875" y="3230822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5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8D85A9A-88CB-4862-9387-2D9DB17E6FB8}"/>
              </a:ext>
            </a:extLst>
          </p:cNvPr>
          <p:cNvCxnSpPr>
            <a:cxnSpLocks/>
          </p:cNvCxnSpPr>
          <p:nvPr/>
        </p:nvCxnSpPr>
        <p:spPr>
          <a:xfrm>
            <a:off x="2059509" y="4188823"/>
            <a:ext cx="364460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4E65D6A1-B2B1-4614-9C53-E556472C6974}"/>
              </a:ext>
            </a:extLst>
          </p:cNvPr>
          <p:cNvCxnSpPr/>
          <p:nvPr/>
        </p:nvCxnSpPr>
        <p:spPr>
          <a:xfrm flipV="1">
            <a:off x="2612637" y="2632009"/>
            <a:ext cx="0" cy="115622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C346881B-5486-4E59-8094-2A90B533638C}"/>
              </a:ext>
            </a:extLst>
          </p:cNvPr>
          <p:cNvSpPr txBox="1">
            <a:spLocks/>
          </p:cNvSpPr>
          <p:nvPr/>
        </p:nvSpPr>
        <p:spPr>
          <a:xfrm>
            <a:off x="540062" y="1931910"/>
            <a:ext cx="2756064" cy="487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下齿龈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B7CE7AA-49DF-4AD0-A3ED-8F00E87A9564}"/>
              </a:ext>
            </a:extLst>
          </p:cNvPr>
          <p:cNvSpPr/>
          <p:nvPr/>
        </p:nvSpPr>
        <p:spPr>
          <a:xfrm>
            <a:off x="2068351" y="1931909"/>
            <a:ext cx="1088572" cy="48768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99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前鼻韵母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in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1293223" y="3429000"/>
            <a:ext cx="3548743" cy="1408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浅浅微笑，嘴角咧开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AC67EBF-7252-450E-BF86-2B015B55933C}"/>
              </a:ext>
            </a:extLst>
          </p:cNvPr>
          <p:cNvSpPr txBox="1">
            <a:spLocks/>
          </p:cNvSpPr>
          <p:nvPr/>
        </p:nvSpPr>
        <p:spPr>
          <a:xfrm>
            <a:off x="7341326" y="3429000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5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11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1736095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3373214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4901560" y="27170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538679" y="271146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175798" y="271146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9812917" y="27114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1736095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3373214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4901560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6538679" y="41038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74D43148-00D6-4885-B256-EC4F599D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930" y="676780"/>
            <a:ext cx="10902548" cy="84473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前鼻韵母 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8172709" y="41038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C75988E1-4DAA-45E4-8D57-9D24246B9C51}"/>
              </a:ext>
            </a:extLst>
          </p:cNvPr>
          <p:cNvSpPr txBox="1">
            <a:spLocks/>
          </p:cNvSpPr>
          <p:nvPr/>
        </p:nvSpPr>
        <p:spPr>
          <a:xfrm>
            <a:off x="9812917" y="410381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</a:t>
            </a: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C7B00FBC-19C5-4A33-B329-72432DA215D5}"/>
              </a:ext>
            </a:extLst>
          </p:cNvPr>
          <p:cNvSpPr txBox="1">
            <a:spLocks/>
          </p:cNvSpPr>
          <p:nvPr/>
        </p:nvSpPr>
        <p:spPr>
          <a:xfrm>
            <a:off x="1907177" y="5598354"/>
            <a:ext cx="827314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注：边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+ </a:t>
            </a:r>
            <a:r>
              <a:rPr lang="en-US" altLang="zh-CN" sz="4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en-US" altLang="zh-CN" sz="4000" dirty="0"/>
              <a:t>4.</a:t>
            </a:r>
            <a:r>
              <a:rPr lang="zh-CN" altLang="en-US" sz="4000" dirty="0"/>
              <a:t>整体认读音节</a:t>
            </a:r>
            <a:r>
              <a:rPr lang="en-US" altLang="zh-CN" sz="4000" dirty="0">
                <a:latin typeface="+mn-ea"/>
                <a:ea typeface="+mn-ea"/>
              </a:rPr>
              <a:t>—— yin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2331730" y="4611187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4147458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银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5963186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7776758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26856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辛勤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深沉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根本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贫民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振奋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传唤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全员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肝胆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拼音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F75AACE1-DE3D-42E1-B8AE-551AE54F9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930" y="676780"/>
            <a:ext cx="10902548" cy="84473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前鼻韵母 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73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D2689D"/>
      </a:accent4>
      <a:accent5>
        <a:srgbClr val="E4DD48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A000120140530A73KPBG</Template>
  <TotalTime>74</TotalTime>
  <Words>185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楷体</vt:lpstr>
      <vt:lpstr>幼圆</vt:lpstr>
      <vt:lpstr>Arial</vt:lpstr>
      <vt:lpstr>Baskerville Old Face</vt:lpstr>
      <vt:lpstr>Calibri</vt:lpstr>
      <vt:lpstr>Wingdings</vt:lpstr>
      <vt:lpstr>A000120140530A73PPBG</vt:lpstr>
      <vt:lpstr>前鼻韵母ɑn、en、in的发音</vt:lpstr>
      <vt:lpstr>1.前鼻韵母 ɑn</vt:lpstr>
      <vt:lpstr>1.前鼻韵母 en</vt:lpstr>
      <vt:lpstr>1.前鼻韵母 in</vt:lpstr>
      <vt:lpstr>前鼻韵母 ɑn、en、in发音训练</vt:lpstr>
      <vt:lpstr>4.整体认读音节—— yin</vt:lpstr>
      <vt:lpstr>前鼻韵母 ɑn、en、in发音训练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前鼻韵母ɑn、en、in的发音</dc:title>
  <dc:creator>Li Jindai</dc:creator>
  <cp:lastModifiedBy>apple</cp:lastModifiedBy>
  <cp:revision>10</cp:revision>
  <dcterms:created xsi:type="dcterms:W3CDTF">2019-05-14T12:36:38Z</dcterms:created>
  <dcterms:modified xsi:type="dcterms:W3CDTF">2024-04-01T00:17:44Z</dcterms:modified>
</cp:coreProperties>
</file>