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57" r:id="rId4"/>
    <p:sldId id="358" r:id="rId5"/>
    <p:sldId id="361" r:id="rId6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"/>
            <a:ext cx="12192000" cy="6857565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414191" y="3997231"/>
            <a:ext cx="5003676" cy="416258"/>
          </a:xfrm>
          <a:prstGeom prst="roundRect">
            <a:avLst>
              <a:gd name="adj" fmla="val 50000"/>
            </a:avLst>
          </a:prstGeom>
          <a:solidFill>
            <a:srgbClr val="FFFF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50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008783" y="2032984"/>
            <a:ext cx="7814491" cy="1776762"/>
          </a:xfrm>
          <a:prstGeom prst="roundRect">
            <a:avLst>
              <a:gd name="adj" fmla="val 20211"/>
            </a:avLst>
          </a:prstGeom>
          <a:solidFill>
            <a:srgbClr val="FFFFFF">
              <a:alpha val="94118"/>
            </a:srgbClr>
          </a:solidFill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4200">
                <a:gradFill flip="none" rotWithShape="1">
                  <a:gsLst>
                    <a:gs pos="0">
                      <a:schemeClr val="accent1"/>
                    </a:gs>
                    <a:gs pos="31000">
                      <a:schemeClr val="accent2">
                        <a:lumMod val="75000"/>
                      </a:schemeClr>
                    </a:gs>
                    <a:gs pos="66000">
                      <a:schemeClr val="accent5">
                        <a:lumMod val="75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0" scaled="1"/>
                  <a:tileRect/>
                </a:gradFill>
                <a:effectLst>
                  <a:outerShdw dist="25400" dir="5400000" algn="t" rotWithShape="0">
                    <a:schemeClr val="bg1">
                      <a:alpha val="56000"/>
                    </a:schemeClr>
                  </a:outerShdw>
                </a:effectLst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9216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588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827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24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gradFill>
                  <a:gsLst>
                    <a:gs pos="0">
                      <a:schemeClr val="accent1"/>
                    </a:gs>
                    <a:gs pos="31000">
                      <a:schemeClr val="accent2">
                        <a:lumMod val="75000"/>
                      </a:schemeClr>
                    </a:gs>
                    <a:gs pos="66000">
                      <a:schemeClr val="accent5">
                        <a:lumMod val="75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0" scaled="1"/>
                </a:gra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414000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  <a:lumOff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0056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82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949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23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67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258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462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75FEB-8C7C-4D4E-B4F2-F1597B0A7684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DC8CC-D5D3-4C24-9EA4-DD3817509D3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9" y="1026615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9" name="矩形 8"/>
          <p:cNvSpPr/>
          <p:nvPr/>
        </p:nvSpPr>
        <p:spPr>
          <a:xfrm>
            <a:off x="2" y="0"/>
            <a:ext cx="558797" cy="803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558795" y="0"/>
            <a:ext cx="11633204" cy="80379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1" y="715652"/>
            <a:ext cx="12191999" cy="224882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矩形 11"/>
          <p:cNvSpPr/>
          <p:nvPr/>
        </p:nvSpPr>
        <p:spPr>
          <a:xfrm>
            <a:off x="2" y="3041"/>
            <a:ext cx="12191999" cy="224882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463" y="86623"/>
            <a:ext cx="10941395" cy="679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669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bg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70000"/>
        <a:buFont typeface="Webdings" panose="05030102010509060703" pitchFamily="18" charset="2"/>
        <a:buChar char=""/>
        <a:defRPr sz="2000" kern="1200" baseline="0">
          <a:solidFill>
            <a:schemeClr val="accent2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6F6F6F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5366F7-EF15-4398-A1CD-BE12723D7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/>
              <a:t>后鼻韵母</a:t>
            </a:r>
            <a:r>
              <a:rPr lang="en-US" altLang="zh-CN" sz="4800" dirty="0" err="1"/>
              <a:t>ɑnɡ</a:t>
            </a:r>
            <a:r>
              <a:rPr lang="zh-CN" altLang="en-US" sz="48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646639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FC960-8303-4AEF-977A-8F9DDCDF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后鼻韵母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ɑnɡ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AD36A1-5EC4-4771-A052-BD00525E4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030" y="1236304"/>
            <a:ext cx="957940" cy="69959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ɑnɡ</a:t>
            </a:r>
            <a:endParaRPr lang="zh-CN" altLang="en-US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C7507FA-BC9F-4D28-AAB4-754CE33DF553}"/>
              </a:ext>
            </a:extLst>
          </p:cNvPr>
          <p:cNvSpPr txBox="1">
            <a:spLocks/>
          </p:cNvSpPr>
          <p:nvPr/>
        </p:nvSpPr>
        <p:spPr>
          <a:xfrm>
            <a:off x="4685212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endParaRPr lang="zh-CN" altLang="en-US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38BD351-6B2F-4BF6-8B11-8ACBB6F8DE0B}"/>
              </a:ext>
            </a:extLst>
          </p:cNvPr>
          <p:cNvSpPr txBox="1">
            <a:spLocks/>
          </p:cNvSpPr>
          <p:nvPr/>
        </p:nvSpPr>
        <p:spPr>
          <a:xfrm>
            <a:off x="6709956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endParaRPr lang="zh-CN" altLang="en-US" sz="4000" b="1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E9B77B-1B47-43AE-9114-13A4EEA6D540}"/>
              </a:ext>
            </a:extLst>
          </p:cNvPr>
          <p:cNvCxnSpPr>
            <a:stCxn id="3" idx="2"/>
          </p:cNvCxnSpPr>
          <p:nvPr/>
        </p:nvCxnSpPr>
        <p:spPr>
          <a:xfrm flipH="1">
            <a:off x="5373189" y="1935898"/>
            <a:ext cx="722811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55C216A-4644-4969-96D1-F911A14FAA2E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096000" y="1935898"/>
            <a:ext cx="687977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724A2A5-864D-4EB8-9A22-F302EF52CF5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482045" y="2632009"/>
            <a:ext cx="122791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AD1A63E-859F-40BC-A89E-EF5797BF4ADC}"/>
              </a:ext>
            </a:extLst>
          </p:cNvPr>
          <p:cNvSpPr txBox="1">
            <a:spLocks/>
          </p:cNvSpPr>
          <p:nvPr/>
        </p:nvSpPr>
        <p:spPr>
          <a:xfrm>
            <a:off x="862281" y="3274004"/>
            <a:ext cx="3500713" cy="1193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上下大开，嘴角咧开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下齿龈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B4BB1A6-9C7C-417E-80ED-29B5464490AB}"/>
              </a:ext>
            </a:extLst>
          </p:cNvPr>
          <p:cNvCxnSpPr>
            <a:cxnSpLocks/>
          </p:cNvCxnSpPr>
          <p:nvPr/>
        </p:nvCxnSpPr>
        <p:spPr>
          <a:xfrm flipH="1">
            <a:off x="4258492" y="2865120"/>
            <a:ext cx="583474" cy="487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CAC67EBF-7252-450E-BF86-2B015B55933C}"/>
              </a:ext>
            </a:extLst>
          </p:cNvPr>
          <p:cNvSpPr txBox="1">
            <a:spLocks/>
          </p:cNvSpPr>
          <p:nvPr/>
        </p:nvSpPr>
        <p:spPr>
          <a:xfrm>
            <a:off x="7828875" y="3230822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舌根抵住软腭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0AA2CB6-9E69-4281-A914-5F5436190F48}"/>
              </a:ext>
            </a:extLst>
          </p:cNvPr>
          <p:cNvCxnSpPr/>
          <p:nvPr/>
        </p:nvCxnSpPr>
        <p:spPr>
          <a:xfrm>
            <a:off x="7341326" y="2865120"/>
            <a:ext cx="487680" cy="4088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8D85A9A-88CB-4862-9387-2D9DB17E6FB8}"/>
              </a:ext>
            </a:extLst>
          </p:cNvPr>
          <p:cNvCxnSpPr/>
          <p:nvPr/>
        </p:nvCxnSpPr>
        <p:spPr>
          <a:xfrm>
            <a:off x="2351314" y="4110446"/>
            <a:ext cx="1236617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4E65D6A1-B2B1-4614-9C53-E556472C6974}"/>
              </a:ext>
            </a:extLst>
          </p:cNvPr>
          <p:cNvCxnSpPr/>
          <p:nvPr/>
        </p:nvCxnSpPr>
        <p:spPr>
          <a:xfrm flipV="1">
            <a:off x="2612637" y="2632009"/>
            <a:ext cx="0" cy="115622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内容占位符 2">
            <a:extLst>
              <a:ext uri="{FF2B5EF4-FFF2-40B4-BE49-F238E27FC236}">
                <a16:creationId xmlns:a16="http://schemas.microsoft.com/office/drawing/2014/main" id="{C346881B-5486-4E59-8094-2A90B533638C}"/>
              </a:ext>
            </a:extLst>
          </p:cNvPr>
          <p:cNvSpPr txBox="1">
            <a:spLocks/>
          </p:cNvSpPr>
          <p:nvPr/>
        </p:nvSpPr>
        <p:spPr>
          <a:xfrm>
            <a:off x="478976" y="1504146"/>
            <a:ext cx="5003067" cy="91544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下齿背、下齿龈立面的最底端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B7CE7AA-49DF-4AD0-A3ED-8F00E87A9564}"/>
              </a:ext>
            </a:extLst>
          </p:cNvPr>
          <p:cNvSpPr/>
          <p:nvPr/>
        </p:nvSpPr>
        <p:spPr>
          <a:xfrm>
            <a:off x="558798" y="1931909"/>
            <a:ext cx="4335420" cy="487681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308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404070" y="174961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绑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35968" y="174961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667866" y="175472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粮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299764" y="175472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931662" y="17583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2389527" y="308398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4035968" y="308398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5667306" y="308398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7313747" y="308398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E9A316F8-198B-4D53-B9E7-975A05464FC3}"/>
              </a:ext>
            </a:extLst>
          </p:cNvPr>
          <p:cNvSpPr txBox="1">
            <a:spLocks/>
          </p:cNvSpPr>
          <p:nvPr/>
        </p:nvSpPr>
        <p:spPr>
          <a:xfrm>
            <a:off x="8960188" y="308398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</a:p>
        </p:txBody>
      </p: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C7B00FBC-19C5-4A33-B329-72432DA215D5}"/>
              </a:ext>
            </a:extLst>
          </p:cNvPr>
          <p:cNvSpPr txBox="1">
            <a:spLocks/>
          </p:cNvSpPr>
          <p:nvPr/>
        </p:nvSpPr>
        <p:spPr>
          <a:xfrm>
            <a:off x="1907177" y="4223657"/>
            <a:ext cx="8273143" cy="2455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注：粮  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 + </a:t>
            </a:r>
            <a:r>
              <a:rPr lang="en-US" altLang="zh-CN" sz="4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+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ánɡ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ánɡ</a:t>
            </a:r>
            <a:endParaRPr lang="en-US" altLang="zh-CN" sz="40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  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 + u +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ánɡ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——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ku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ánɡ</a:t>
            </a:r>
            <a:endParaRPr lang="en-US" altLang="zh-CN" sz="40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x +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+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ǎnɡ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——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xi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ǎnɡ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B17AEEB0-9D28-4497-B426-3C1BB3C9631A}"/>
              </a:ext>
            </a:extLst>
          </p:cNvPr>
          <p:cNvSpPr txBox="1">
            <a:spLocks/>
          </p:cNvSpPr>
          <p:nvPr/>
        </p:nvSpPr>
        <p:spPr>
          <a:xfrm>
            <a:off x="673463" y="86623"/>
            <a:ext cx="10941395" cy="679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后鼻韵母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ɑnɡ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02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5B47EA-F210-442C-86D6-146C5FBF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后鼻韵母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ɑnɡ</a:t>
            </a:r>
            <a:r>
              <a:rPr lang="zh-CN" altLang="en-US" dirty="0">
                <a:latin typeface="+mj-lt"/>
                <a:ea typeface="黑体" panose="02010609060101010101" pitchFamily="49" charset="-122"/>
              </a:rPr>
              <a:t>发音常见问题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27BAD0-66D2-4E7A-A7A6-49EC87558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783" y="2151017"/>
            <a:ext cx="10413076" cy="40688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后鼻音韵母</a:t>
            </a:r>
            <a:r>
              <a:rPr lang="en-US" altLang="zh-CN" sz="3600" b="1" dirty="0" err="1"/>
              <a:t>ɑng</a:t>
            </a:r>
            <a:r>
              <a:rPr lang="zh-CN" altLang="en-US" sz="3600" b="1" dirty="0"/>
              <a:t>发音一般没有问题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    注意开始发音时嘴唇的打开度</a:t>
            </a:r>
          </a:p>
        </p:txBody>
      </p:sp>
    </p:spTree>
    <p:extLst>
      <p:ext uri="{BB962C8B-B14F-4D97-AF65-F5344CB8AC3E}">
        <p14:creationId xmlns:p14="http://schemas.microsoft.com/office/powerpoint/2010/main" val="1872359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2224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沧桑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11724" y="422244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响亮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17389" y="422244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状况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96282" y="422244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长廊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10125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帮忙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15364" y="274723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肮脏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73990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狂妄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50048" y="273991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洋相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17390" y="27643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10123" y="417867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良将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1D0A7185-AEDB-4D2D-8204-C979D3CE4F83}"/>
              </a:ext>
            </a:extLst>
          </p:cNvPr>
          <p:cNvSpPr txBox="1">
            <a:spLocks/>
          </p:cNvSpPr>
          <p:nvPr/>
        </p:nvSpPr>
        <p:spPr>
          <a:xfrm>
            <a:off x="673463" y="86623"/>
            <a:ext cx="10941395" cy="679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后鼻韵母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ɑnɡ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13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D3481D"/>
      </a:accent1>
      <a:accent2>
        <a:srgbClr val="EE9808"/>
      </a:accent2>
      <a:accent3>
        <a:srgbClr val="ECCC0A"/>
      </a:accent3>
      <a:accent4>
        <a:srgbClr val="D5E14B"/>
      </a:accent4>
      <a:accent5>
        <a:srgbClr val="62B56D"/>
      </a:accent5>
      <a:accent6>
        <a:srgbClr val="3E91D5"/>
      </a:accent6>
      <a:hlink>
        <a:srgbClr val="2998E3"/>
      </a:hlink>
      <a:folHlink>
        <a:srgbClr val="7F723D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A000120140627A44KPBG</Template>
  <TotalTime>17</TotalTime>
  <Words>127</Words>
  <Application>Microsoft Office PowerPoint</Application>
  <PresentationFormat>宽屏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黑体</vt:lpstr>
      <vt:lpstr>楷体</vt:lpstr>
      <vt:lpstr>幼圆</vt:lpstr>
      <vt:lpstr>Arial</vt:lpstr>
      <vt:lpstr>Arial Black</vt:lpstr>
      <vt:lpstr>Webdings</vt:lpstr>
      <vt:lpstr>Wingdings</vt:lpstr>
      <vt:lpstr>A000120140530A99PPBG</vt:lpstr>
      <vt:lpstr>后鼻韵母ɑnɡ的发音</vt:lpstr>
      <vt:lpstr>1.后鼻韵母 ɑnɡ</vt:lpstr>
      <vt:lpstr>PowerPoint 演示文稿</vt:lpstr>
      <vt:lpstr>后鼻韵母 ɑnɡ发音常见问题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后鼻韵母ɑnɡ的发音</dc:title>
  <dc:creator>Li Jindai</dc:creator>
  <cp:lastModifiedBy>apple</cp:lastModifiedBy>
  <cp:revision>2</cp:revision>
  <dcterms:created xsi:type="dcterms:W3CDTF">2019-05-14T14:08:21Z</dcterms:created>
  <dcterms:modified xsi:type="dcterms:W3CDTF">2024-04-01T00:18:00Z</dcterms:modified>
</cp:coreProperties>
</file>