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62" r:id="rId3"/>
    <p:sldId id="363" r:id="rId4"/>
    <p:sldId id="364" r:id="rId5"/>
    <p:sldId id="367" r:id="rId6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8"/>
            <a:ext cx="12192000" cy="6854503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9F92-0B17-45D2-A7B3-86161DF2BB8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0E1E-2F5C-461D-9224-66B6AF84FE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652453" y="3835945"/>
            <a:ext cx="8763000" cy="46531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652453" y="2473235"/>
            <a:ext cx="8763000" cy="1362711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1" baseline="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1">
                        <a:lumMod val="7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7001307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9F92-0B17-45D2-A7B3-86161DF2BB8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0E1E-2F5C-461D-9224-66B6AF84F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813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9F92-0B17-45D2-A7B3-86161DF2BB8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0E1E-2F5C-461D-9224-66B6AF84F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068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9F92-0B17-45D2-A7B3-86161DF2BB8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0E1E-2F5C-461D-9224-66B6AF84F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87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9F92-0B17-45D2-A7B3-86161DF2BB8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0E1E-2F5C-461D-9224-66B6AF84F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1668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9F92-0B17-45D2-A7B3-86161DF2BB8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0E1E-2F5C-461D-9224-66B6AF84F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797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9F92-0B17-45D2-A7B3-86161DF2BB8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0E1E-2F5C-461D-9224-66B6AF84F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795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9F92-0B17-45D2-A7B3-86161DF2BB8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0E1E-2F5C-461D-9224-66B6AF84F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837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9F92-0B17-45D2-A7B3-86161DF2BB8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0E1E-2F5C-461D-9224-66B6AF84F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692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9F92-0B17-45D2-A7B3-86161DF2BB8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0E1E-2F5C-461D-9224-66B6AF84F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51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9F92-0B17-45D2-A7B3-86161DF2BB8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0E1E-2F5C-461D-9224-66B6AF84F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83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29F92-0B17-45D2-A7B3-86161DF2BB8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90E1E-2F5C-461D-9224-66B6AF84FE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293239"/>
            <a:ext cx="10795002" cy="7306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8" y="1184366"/>
            <a:ext cx="10795002" cy="53545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325546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6200000" scaled="1"/>
          </a:gra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80000"/>
        <a:buFont typeface="Wingdings 2" panose="05020102010507070707" pitchFamily="18" charset="2"/>
        <a:buChar char=""/>
        <a:defRPr lang="zh-CN" altLang="en-US" sz="28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C08522-A345-42BA-BB2C-A211ADD5A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2453" y="2473235"/>
            <a:ext cx="8763000" cy="1210491"/>
          </a:xfrm>
        </p:spPr>
        <p:txBody>
          <a:bodyPr/>
          <a:lstStyle/>
          <a:p>
            <a:r>
              <a:rPr lang="zh-CN" altLang="en-US" sz="4800" dirty="0"/>
              <a:t>复韵母 </a:t>
            </a:r>
            <a:r>
              <a:rPr lang="en-US" altLang="zh-CN" sz="4800" dirty="0" err="1"/>
              <a:t>ei</a:t>
            </a:r>
            <a:r>
              <a:rPr lang="en-US" altLang="zh-CN" sz="4800" dirty="0"/>
              <a:t> </a:t>
            </a:r>
            <a:r>
              <a:rPr lang="zh-CN" altLang="en-US" sz="48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328494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AA4CD1F-81F2-43DC-BDC2-C3124E71BAB8}"/>
              </a:ext>
            </a:extLst>
          </p:cNvPr>
          <p:cNvSpPr txBox="1">
            <a:spLocks/>
          </p:cNvSpPr>
          <p:nvPr/>
        </p:nvSpPr>
        <p:spPr>
          <a:xfrm>
            <a:off x="5534401" y="555153"/>
            <a:ext cx="1123197" cy="832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 err="1"/>
              <a:t>ei</a:t>
            </a:r>
            <a:endParaRPr lang="en-US" altLang="zh-CN" sz="54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77FBDAD-BBA9-452A-991B-B785ACA904DC}"/>
              </a:ext>
            </a:extLst>
          </p:cNvPr>
          <p:cNvSpPr txBox="1">
            <a:spLocks/>
          </p:cNvSpPr>
          <p:nvPr/>
        </p:nvSpPr>
        <p:spPr>
          <a:xfrm>
            <a:off x="4650643" y="1847349"/>
            <a:ext cx="952683" cy="7905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F61D8BC2-5EE5-4DDE-8AF0-751907446A07}"/>
              </a:ext>
            </a:extLst>
          </p:cNvPr>
          <p:cNvSpPr txBox="1">
            <a:spLocks/>
          </p:cNvSpPr>
          <p:nvPr/>
        </p:nvSpPr>
        <p:spPr>
          <a:xfrm>
            <a:off x="6809266" y="1847500"/>
            <a:ext cx="880637" cy="7905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 err="1"/>
              <a:t>i</a:t>
            </a:r>
            <a:endParaRPr lang="en-US" altLang="zh-CN" sz="54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1750DBC6-C980-41DC-82DA-CC200C503DE1}"/>
              </a:ext>
            </a:extLst>
          </p:cNvPr>
          <p:cNvSpPr txBox="1">
            <a:spLocks/>
          </p:cNvSpPr>
          <p:nvPr/>
        </p:nvSpPr>
        <p:spPr>
          <a:xfrm>
            <a:off x="333742" y="2975579"/>
            <a:ext cx="5200659" cy="1059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上下打开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一指宽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，嘴角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咧开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下齿背、下齿龈立面最底端</a:t>
            </a:r>
            <a:endParaRPr lang="en-US" altLang="zh-CN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536317B-06F1-4AD7-A595-3487D72BBFD6}"/>
              </a:ext>
            </a:extLst>
          </p:cNvPr>
          <p:cNvSpPr txBox="1">
            <a:spLocks/>
          </p:cNvSpPr>
          <p:nvPr/>
        </p:nvSpPr>
        <p:spPr>
          <a:xfrm>
            <a:off x="7998180" y="2518897"/>
            <a:ext cx="3914404" cy="1272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浅浅微笑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，嘴角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咧开</a:t>
            </a:r>
            <a:endParaRPr lang="en-US" altLang="zh-CN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</a:t>
            </a:r>
            <a:endParaRPr lang="en-US" altLang="zh-CN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838BF141-9722-4D9C-B7BA-567884DEDE91}"/>
              </a:ext>
            </a:extLst>
          </p:cNvPr>
          <p:cNvCxnSpPr>
            <a:cxnSpLocks/>
          </p:cNvCxnSpPr>
          <p:nvPr/>
        </p:nvCxnSpPr>
        <p:spPr>
          <a:xfrm flipH="1">
            <a:off x="5380444" y="1404191"/>
            <a:ext cx="730879" cy="57822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FF74966D-204B-4A90-8953-4EBBD9F3E616}"/>
              </a:ext>
            </a:extLst>
          </p:cNvPr>
          <p:cNvCxnSpPr>
            <a:cxnSpLocks/>
          </p:cNvCxnSpPr>
          <p:nvPr/>
        </p:nvCxnSpPr>
        <p:spPr>
          <a:xfrm>
            <a:off x="6102890" y="1391846"/>
            <a:ext cx="829903" cy="525101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844E895F-A2A8-48BE-9835-31D46ED4E71F}"/>
              </a:ext>
            </a:extLst>
          </p:cNvPr>
          <p:cNvCxnSpPr>
            <a:cxnSpLocks/>
          </p:cNvCxnSpPr>
          <p:nvPr/>
        </p:nvCxnSpPr>
        <p:spPr>
          <a:xfrm flipH="1">
            <a:off x="4169154" y="2445465"/>
            <a:ext cx="630929" cy="44362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FA750DA7-2AF5-4E22-9498-A64D16D86EED}"/>
              </a:ext>
            </a:extLst>
          </p:cNvPr>
          <p:cNvCxnSpPr/>
          <p:nvPr/>
        </p:nvCxnSpPr>
        <p:spPr>
          <a:xfrm>
            <a:off x="7456447" y="2280317"/>
            <a:ext cx="516048" cy="3576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4EB9C96-8DCE-44A1-B60D-4BC72D51F3E7}"/>
              </a:ext>
            </a:extLst>
          </p:cNvPr>
          <p:cNvCxnSpPr>
            <a:cxnSpLocks/>
          </p:cNvCxnSpPr>
          <p:nvPr/>
        </p:nvCxnSpPr>
        <p:spPr>
          <a:xfrm>
            <a:off x="5501397" y="2184101"/>
            <a:ext cx="1409799" cy="694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0E7FB40-9E8A-4D28-BDDE-BD8B8D46D25B}"/>
              </a:ext>
            </a:extLst>
          </p:cNvPr>
          <p:cNvCxnSpPr/>
          <p:nvPr/>
        </p:nvCxnSpPr>
        <p:spPr>
          <a:xfrm>
            <a:off x="6206296" y="2444488"/>
            <a:ext cx="0" cy="142139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内容占位符 2">
            <a:extLst>
              <a:ext uri="{FF2B5EF4-FFF2-40B4-BE49-F238E27FC236}">
                <a16:creationId xmlns:a16="http://schemas.microsoft.com/office/drawing/2014/main" id="{1EC9DC12-82E2-4DAB-B32D-C7811191F3C3}"/>
              </a:ext>
            </a:extLst>
          </p:cNvPr>
          <p:cNvSpPr txBox="1">
            <a:spLocks/>
          </p:cNvSpPr>
          <p:nvPr/>
        </p:nvSpPr>
        <p:spPr>
          <a:xfrm>
            <a:off x="3664206" y="4656804"/>
            <a:ext cx="1368578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唇形：</a:t>
            </a:r>
            <a:endParaRPr lang="en-US" altLang="zh-CN" sz="3200" b="1" dirty="0"/>
          </a:p>
        </p:txBody>
      </p:sp>
      <p:sp>
        <p:nvSpPr>
          <p:cNvPr id="27" name="内容占位符 2">
            <a:extLst>
              <a:ext uri="{FF2B5EF4-FFF2-40B4-BE49-F238E27FC236}">
                <a16:creationId xmlns:a16="http://schemas.microsoft.com/office/drawing/2014/main" id="{690FF20D-11B4-415C-9558-5BDFD9CD5F5E}"/>
              </a:ext>
            </a:extLst>
          </p:cNvPr>
          <p:cNvSpPr txBox="1">
            <a:spLocks/>
          </p:cNvSpPr>
          <p:nvPr/>
        </p:nvSpPr>
        <p:spPr>
          <a:xfrm>
            <a:off x="5106284" y="4286427"/>
            <a:ext cx="1409799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嘴角：</a:t>
            </a:r>
            <a:endParaRPr lang="en-US" altLang="zh-CN" sz="3200" b="1" dirty="0"/>
          </a:p>
        </p:txBody>
      </p:sp>
      <p:sp>
        <p:nvSpPr>
          <p:cNvPr id="28" name="内容占位符 2">
            <a:extLst>
              <a:ext uri="{FF2B5EF4-FFF2-40B4-BE49-F238E27FC236}">
                <a16:creationId xmlns:a16="http://schemas.microsoft.com/office/drawing/2014/main" id="{F3FA55ED-FF62-49B5-AE63-83B4463A0245}"/>
              </a:ext>
            </a:extLst>
          </p:cNvPr>
          <p:cNvSpPr txBox="1">
            <a:spLocks/>
          </p:cNvSpPr>
          <p:nvPr/>
        </p:nvSpPr>
        <p:spPr>
          <a:xfrm>
            <a:off x="3665201" y="5790392"/>
            <a:ext cx="1368578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舌位：</a:t>
            </a:r>
            <a:endParaRPr lang="en-US" altLang="zh-CN" sz="3200" b="1" dirty="0"/>
          </a:p>
        </p:txBody>
      </p: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BA7DAABB-654B-43CF-9BCD-DFFC63977CAC}"/>
              </a:ext>
            </a:extLst>
          </p:cNvPr>
          <p:cNvSpPr txBox="1">
            <a:spLocks/>
          </p:cNvSpPr>
          <p:nvPr/>
        </p:nvSpPr>
        <p:spPr>
          <a:xfrm>
            <a:off x="5106284" y="5790392"/>
            <a:ext cx="6368079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舌尖始终抵住</a:t>
            </a:r>
            <a:r>
              <a:rPr lang="zh-CN" altLang="en-US" sz="3200" b="1" dirty="0">
                <a:solidFill>
                  <a:srgbClr val="FF0000"/>
                </a:solidFill>
              </a:rPr>
              <a:t>下齿背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1" name="内容占位符 2">
            <a:extLst>
              <a:ext uri="{FF2B5EF4-FFF2-40B4-BE49-F238E27FC236}">
                <a16:creationId xmlns:a16="http://schemas.microsoft.com/office/drawing/2014/main" id="{4FD39928-38CE-411B-B7C1-0117687E2FC2}"/>
              </a:ext>
            </a:extLst>
          </p:cNvPr>
          <p:cNvSpPr txBox="1">
            <a:spLocks/>
          </p:cNvSpPr>
          <p:nvPr/>
        </p:nvSpPr>
        <p:spPr>
          <a:xfrm>
            <a:off x="993740" y="1034956"/>
            <a:ext cx="3607562" cy="4955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</a:t>
            </a:r>
            <a:endParaRPr lang="en-US" altLang="zh-CN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13B727DC-A0CC-436E-942F-93752F5B10E3}"/>
              </a:ext>
            </a:extLst>
          </p:cNvPr>
          <p:cNvCxnSpPr>
            <a:cxnSpLocks/>
          </p:cNvCxnSpPr>
          <p:nvPr/>
        </p:nvCxnSpPr>
        <p:spPr>
          <a:xfrm flipV="1">
            <a:off x="2797521" y="1576804"/>
            <a:ext cx="0" cy="192828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内容占位符 2">
            <a:extLst>
              <a:ext uri="{FF2B5EF4-FFF2-40B4-BE49-F238E27FC236}">
                <a16:creationId xmlns:a16="http://schemas.microsoft.com/office/drawing/2014/main" id="{757B4574-902D-4A7C-B2B0-05E77B19C20F}"/>
              </a:ext>
            </a:extLst>
          </p:cNvPr>
          <p:cNvSpPr txBox="1">
            <a:spLocks/>
          </p:cNvSpPr>
          <p:nvPr/>
        </p:nvSpPr>
        <p:spPr>
          <a:xfrm>
            <a:off x="6399412" y="4282836"/>
            <a:ext cx="2114070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咧开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30" name="内容占位符 2">
            <a:extLst>
              <a:ext uri="{FF2B5EF4-FFF2-40B4-BE49-F238E27FC236}">
                <a16:creationId xmlns:a16="http://schemas.microsoft.com/office/drawing/2014/main" id="{8ADB6C99-AC96-49C2-83BF-9FE8189E996B}"/>
              </a:ext>
            </a:extLst>
          </p:cNvPr>
          <p:cNvSpPr txBox="1">
            <a:spLocks/>
          </p:cNvSpPr>
          <p:nvPr/>
        </p:nvSpPr>
        <p:spPr>
          <a:xfrm>
            <a:off x="5106284" y="4999410"/>
            <a:ext cx="1601063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打开度：</a:t>
            </a:r>
            <a:endParaRPr lang="en-US" altLang="zh-CN" sz="3200" b="1" dirty="0"/>
          </a:p>
        </p:txBody>
      </p:sp>
      <p:sp>
        <p:nvSpPr>
          <p:cNvPr id="31" name="内容占位符 2">
            <a:extLst>
              <a:ext uri="{FF2B5EF4-FFF2-40B4-BE49-F238E27FC236}">
                <a16:creationId xmlns:a16="http://schemas.microsoft.com/office/drawing/2014/main" id="{49026F36-484E-4EC5-8EE2-DA0630F77ECF}"/>
              </a:ext>
            </a:extLst>
          </p:cNvPr>
          <p:cNvSpPr txBox="1">
            <a:spLocks/>
          </p:cNvSpPr>
          <p:nvPr/>
        </p:nvSpPr>
        <p:spPr>
          <a:xfrm>
            <a:off x="6809266" y="4999410"/>
            <a:ext cx="2558946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微大</a:t>
            </a:r>
            <a:r>
              <a:rPr lang="en-US" altLang="zh-CN" sz="3200" b="1" dirty="0">
                <a:solidFill>
                  <a:srgbClr val="FF0000"/>
                </a:solidFill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</a:rPr>
              <a:t>小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15" name="左大括号 14">
            <a:extLst>
              <a:ext uri="{FF2B5EF4-FFF2-40B4-BE49-F238E27FC236}">
                <a16:creationId xmlns:a16="http://schemas.microsoft.com/office/drawing/2014/main" id="{B9A93C47-E739-4735-92ED-8AFF06CC7B6C}"/>
              </a:ext>
            </a:extLst>
          </p:cNvPr>
          <p:cNvSpPr/>
          <p:nvPr/>
        </p:nvSpPr>
        <p:spPr>
          <a:xfrm>
            <a:off x="4957799" y="4566878"/>
            <a:ext cx="93131" cy="681984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7044D98-34B0-4516-ACF2-8B872F4BE35F}"/>
              </a:ext>
            </a:extLst>
          </p:cNvPr>
          <p:cNvCxnSpPr>
            <a:cxnSpLocks/>
          </p:cNvCxnSpPr>
          <p:nvPr/>
        </p:nvCxnSpPr>
        <p:spPr>
          <a:xfrm>
            <a:off x="1677305" y="3759885"/>
            <a:ext cx="3639775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1AAFA530-6730-4019-98B1-AF11AFA67CDD}"/>
              </a:ext>
            </a:extLst>
          </p:cNvPr>
          <p:cNvSpPr/>
          <p:nvPr/>
        </p:nvSpPr>
        <p:spPr>
          <a:xfrm>
            <a:off x="2563571" y="1046159"/>
            <a:ext cx="1068309" cy="47311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8B7AC947-C834-413E-8FC1-91E7ACC135B6}"/>
              </a:ext>
            </a:extLst>
          </p:cNvPr>
          <p:cNvCxnSpPr>
            <a:cxnSpLocks/>
          </p:cNvCxnSpPr>
          <p:nvPr/>
        </p:nvCxnSpPr>
        <p:spPr>
          <a:xfrm>
            <a:off x="3741861" y="1487859"/>
            <a:ext cx="1095118" cy="540879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293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2158B28-A769-4554-9483-988EA7F5E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681" y="1214253"/>
            <a:ext cx="10514177" cy="6817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769368" y="308811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83996" y="30881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398624" y="308811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6713252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备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027880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陪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769367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肥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083996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内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398623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累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6713250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枚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027879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雷</a:t>
            </a:r>
          </a:p>
        </p:txBody>
      </p:sp>
    </p:spTree>
    <p:extLst>
      <p:ext uri="{BB962C8B-B14F-4D97-AF65-F5344CB8AC3E}">
        <p14:creationId xmlns:p14="http://schemas.microsoft.com/office/powerpoint/2010/main" val="301246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477" y="1637211"/>
            <a:ext cx="9229757" cy="4691161"/>
          </a:xfrm>
        </p:spPr>
        <p:txBody>
          <a:bodyPr>
            <a:normAutofit/>
          </a:bodyPr>
          <a:lstStyle/>
          <a:p>
            <a:pPr marL="0" indent="0">
              <a:lnSpc>
                <a:spcPts val="5000"/>
              </a:lnSpc>
              <a:buNone/>
            </a:pPr>
            <a:r>
              <a:rPr lang="zh-CN" altLang="en-US" sz="3600" b="1" dirty="0"/>
              <a:t>   常见问题：</a:t>
            </a:r>
            <a:endParaRPr lang="en-US" altLang="zh-CN" sz="3600" b="1" dirty="0"/>
          </a:p>
          <a:p>
            <a:pPr marL="0" indent="0">
              <a:lnSpc>
                <a:spcPts val="5000"/>
              </a:lnSpc>
              <a:buNone/>
            </a:pPr>
            <a:endParaRPr lang="en-US" altLang="zh-CN" sz="1200" b="1" dirty="0"/>
          </a:p>
          <a:p>
            <a:pPr marL="0" indent="0">
              <a:lnSpc>
                <a:spcPts val="5000"/>
              </a:lnSpc>
              <a:buNone/>
            </a:pPr>
            <a:r>
              <a:rPr lang="zh-CN" altLang="en-US" sz="3600" b="1" dirty="0"/>
              <a:t>     复韵母 </a:t>
            </a:r>
            <a:r>
              <a:rPr lang="en-US" altLang="zh-CN" sz="3600" b="1" dirty="0" err="1"/>
              <a:t>ei</a:t>
            </a:r>
            <a:r>
              <a:rPr lang="en-US" altLang="zh-CN" sz="3600" b="1" dirty="0"/>
              <a:t> </a:t>
            </a:r>
            <a:r>
              <a:rPr lang="zh-CN" altLang="en-US" sz="3600" b="1" dirty="0">
                <a:solidFill>
                  <a:srgbClr val="FF0000"/>
                </a:solidFill>
              </a:rPr>
              <a:t>不容易</a:t>
            </a:r>
            <a:r>
              <a:rPr lang="zh-CN" altLang="en-US" sz="3600" b="1" dirty="0"/>
              <a:t>发错</a:t>
            </a:r>
            <a:endParaRPr lang="en-US" altLang="zh-CN" sz="3600" b="1" dirty="0"/>
          </a:p>
          <a:p>
            <a:pPr marL="0" indent="0">
              <a:lnSpc>
                <a:spcPts val="5000"/>
              </a:lnSpc>
              <a:buNone/>
            </a:pPr>
            <a:r>
              <a:rPr lang="en-US" altLang="zh-CN" sz="3600" b="1" dirty="0"/>
              <a:t>       </a:t>
            </a:r>
            <a:r>
              <a:rPr lang="zh-CN" altLang="en-US" sz="3600" b="1" dirty="0"/>
              <a:t>注意：</a:t>
            </a:r>
            <a:endParaRPr lang="en-US" altLang="zh-CN" sz="3600" b="1" dirty="0"/>
          </a:p>
          <a:p>
            <a:pPr marL="0" indent="0">
              <a:lnSpc>
                <a:spcPts val="5000"/>
              </a:lnSpc>
              <a:buNone/>
            </a:pPr>
            <a:r>
              <a:rPr lang="zh-CN" altLang="en-US" sz="3600" b="1" dirty="0"/>
              <a:t>    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）开始发音时口腔的状态</a:t>
            </a:r>
            <a:endParaRPr lang="en-US" altLang="zh-CN" sz="3600" b="1" dirty="0"/>
          </a:p>
          <a:p>
            <a:pPr marL="0" indent="0">
              <a:lnSpc>
                <a:spcPts val="5000"/>
              </a:lnSpc>
              <a:buNone/>
            </a:pPr>
            <a:r>
              <a:rPr lang="en-US" altLang="zh-CN" sz="3600" b="1" dirty="0"/>
              <a:t>        </a:t>
            </a:r>
            <a:r>
              <a:rPr lang="zh-CN" altLang="en-US" sz="3600" b="1" dirty="0"/>
              <a:t>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）发音动程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72AD83CF-3624-4089-8B23-2672D617FE79}"/>
              </a:ext>
            </a:extLst>
          </p:cNvPr>
          <p:cNvSpPr txBox="1">
            <a:spLocks/>
          </p:cNvSpPr>
          <p:nvPr/>
        </p:nvSpPr>
        <p:spPr>
          <a:xfrm>
            <a:off x="7155397" y="1365963"/>
            <a:ext cx="4628249" cy="1152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上下打开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一指宽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，嘴角咧开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</a:t>
            </a:r>
            <a:endParaRPr lang="en-US" altLang="zh-CN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6EFEF18F-6874-414E-84E1-7583906E1A73}"/>
              </a:ext>
            </a:extLst>
          </p:cNvPr>
          <p:cNvCxnSpPr>
            <a:cxnSpLocks/>
          </p:cNvCxnSpPr>
          <p:nvPr/>
        </p:nvCxnSpPr>
        <p:spPr>
          <a:xfrm flipV="1">
            <a:off x="7832713" y="2760752"/>
            <a:ext cx="624689" cy="133649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425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9B5AB5-2F88-4F0C-B443-2096D4499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9531" y="1221989"/>
            <a:ext cx="10502536" cy="6793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4" y="4050121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肥美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747619" y="4048556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妹妹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2089180" y="404855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北非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260386" y="4048556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黑煤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038333" y="2580563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贝类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179468" y="2580564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北美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2706" y="2548816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累累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785943" y="254881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配备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2089181" y="2580564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蓓蕾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038067" y="4048555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飞贼</a:t>
            </a:r>
          </a:p>
        </p:txBody>
      </p:sp>
    </p:spTree>
    <p:extLst>
      <p:ext uri="{BB962C8B-B14F-4D97-AF65-F5344CB8AC3E}">
        <p14:creationId xmlns:p14="http://schemas.microsoft.com/office/powerpoint/2010/main" val="298535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99PPBG">
  <a:themeElements>
    <a:clrScheme name="KSO_BLUE4">
      <a:dk1>
        <a:srgbClr val="3D3F41"/>
      </a:dk1>
      <a:lt1>
        <a:srgbClr val="FFFFFF"/>
      </a:lt1>
      <a:dk2>
        <a:srgbClr val="3D3F41"/>
      </a:dk2>
      <a:lt2>
        <a:srgbClr val="EAF5FC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7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A000120150318A02KPBG</Template>
  <TotalTime>209</TotalTime>
  <Words>145</Words>
  <Application>Microsoft Office PowerPoint</Application>
  <PresentationFormat>宽屏</PresentationFormat>
  <Paragraphs>46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楷体</vt:lpstr>
      <vt:lpstr>微软雅黑</vt:lpstr>
      <vt:lpstr>幼圆</vt:lpstr>
      <vt:lpstr>Arial</vt:lpstr>
      <vt:lpstr>Wingdings 2</vt:lpstr>
      <vt:lpstr>A000120140530A99PPBG</vt:lpstr>
      <vt:lpstr>复韵母 ei 的发音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复韵母 ei 的发音</dc:title>
  <dc:creator>Li Jindai</dc:creator>
  <cp:lastModifiedBy>apple</cp:lastModifiedBy>
  <cp:revision>7</cp:revision>
  <dcterms:created xsi:type="dcterms:W3CDTF">2019-04-18T13:42:21Z</dcterms:created>
  <dcterms:modified xsi:type="dcterms:W3CDTF">2024-04-01T00:16:46Z</dcterms:modified>
</cp:coreProperties>
</file>