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1" r:id="rId4"/>
    <p:sldId id="262" r:id="rId5"/>
    <p:sldId id="273" r:id="rId6"/>
    <p:sldId id="264" r:id="rId7"/>
    <p:sldId id="265" r:id="rId8"/>
    <p:sldId id="274" r:id="rId9"/>
    <p:sldId id="266" r:id="rId10"/>
    <p:sldId id="267" r:id="rId11"/>
    <p:sldId id="268" r:id="rId12"/>
    <p:sldId id="263" r:id="rId13"/>
    <p:sldId id="269" r:id="rId14"/>
    <p:sldId id="270" r:id="rId15"/>
    <p:sldId id="271" r:id="rId16"/>
    <p:sldId id="272" r:id="rId17"/>
  </p:sldIdLst>
  <p:sldSz cx="12192000" cy="6858000"/>
  <p:notesSz cx="6858000" cy="9144000"/>
  <p:defaultTextStyle>
    <a:defPPr>
      <a:defRPr lang="zh-CN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1170" r="-9750" b="3622"/>
          <a:stretch/>
        </p:blipFill>
        <p:spPr>
          <a:xfrm>
            <a:off x="999314" y="0"/>
            <a:ext cx="105791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03207" y="2202184"/>
            <a:ext cx="6454232" cy="1188524"/>
          </a:xfrm>
        </p:spPr>
        <p:txBody>
          <a:bodyPr anchor="b">
            <a:normAutofit/>
          </a:bodyPr>
          <a:lstStyle>
            <a:lvl1pPr algn="ctr">
              <a:lnSpc>
                <a:spcPct val="110000"/>
              </a:lnSpc>
              <a:defRPr sz="3600" b="1" i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03208" y="3465490"/>
            <a:ext cx="6438476" cy="423361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rgbClr val="808588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FC064-63B5-4F2B-A090-62D4EAE1EE82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F94C9-0CF2-420D-897B-B546E24E66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576347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62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FC064-63B5-4F2B-A090-62D4EAE1EE82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F94C9-0CF2-420D-897B-B546E24E66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61914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FC064-63B5-4F2B-A090-62D4EAE1EE82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F94C9-0CF2-420D-897B-B546E24E66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00737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FC064-63B5-4F2B-A090-62D4EAE1EE82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F94C9-0CF2-420D-897B-B546E24E66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97801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2786743"/>
            <a:ext cx="10515600" cy="1070339"/>
          </a:xfrm>
        </p:spPr>
        <p:txBody>
          <a:bodyPr anchor="b"/>
          <a:lstStyle>
            <a:lvl1pPr>
              <a:defRPr sz="4800"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3884070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FC064-63B5-4F2B-A090-62D4EAE1EE82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F94C9-0CF2-420D-897B-B546E24E66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199564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FC064-63B5-4F2B-A090-62D4EAE1EE82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F94C9-0CF2-420D-897B-B546E24E66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9492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FC064-63B5-4F2B-A090-62D4EAE1EE82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F94C9-0CF2-420D-897B-B546E24E66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68706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FC064-63B5-4F2B-A090-62D4EAE1EE82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F94C9-0CF2-420D-897B-B546E24E66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1907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FC064-63B5-4F2B-A090-62D4EAE1EE82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F94C9-0CF2-420D-897B-B546E24E66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53068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FC064-63B5-4F2B-A090-62D4EAE1EE82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F94C9-0CF2-420D-897B-B546E24E66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71671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FC064-63B5-4F2B-A090-62D4EAE1EE82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F94C9-0CF2-420D-897B-B546E24E66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46075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" t="11334" r="67" b="6641"/>
          <a:stretch/>
        </p:blipFill>
        <p:spPr>
          <a:xfrm>
            <a:off x="0" y="0"/>
            <a:ext cx="12077699" cy="68580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85098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4746" y="1337939"/>
            <a:ext cx="10680337" cy="50184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0EFC064-63B5-4F2B-A090-62D4EAE1EE82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0B8F94C9-0CF2-420D-897B-B546E24E66B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54746" y="253816"/>
            <a:ext cx="10680337" cy="6015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1970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57188" indent="-357188" algn="l" defTabSz="914400" rtl="0" eaLnBrk="1" latinLnBrk="0" hangingPunct="1">
        <a:lnSpc>
          <a:spcPct val="90000"/>
        </a:lnSpc>
        <a:spcBef>
          <a:spcPts val="1800"/>
        </a:spcBef>
        <a:buClr>
          <a:schemeClr val="accent4"/>
        </a:buClr>
        <a:buSzPct val="80000"/>
        <a:buFont typeface="Wingdings" panose="05000000000000000000" pitchFamily="2" charset="2"/>
        <a:buChar char=""/>
        <a:defRPr sz="2400" kern="1200">
          <a:solidFill>
            <a:schemeClr val="accent4">
              <a:lumMod val="75000"/>
            </a:schemeClr>
          </a:solidFill>
          <a:latin typeface="+mn-lt"/>
          <a:ea typeface="+mn-ea"/>
          <a:cs typeface="+mn-cs"/>
        </a:defRPr>
      </a:lvl1pPr>
      <a:lvl2pPr marL="357188" indent="-357188" algn="l" defTabSz="914400" rtl="0" eaLnBrk="1" latinLnBrk="0" hangingPunct="1">
        <a:lnSpc>
          <a:spcPct val="130000"/>
        </a:lnSpc>
        <a:spcBef>
          <a:spcPts val="0"/>
        </a:spcBef>
        <a:buFont typeface="Calibri" panose="020F0502020204030204" pitchFamily="34" charset="0"/>
        <a:buChar char=" 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D271080-C0E4-40CE-AC26-C2ACAAB7A6B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03207" y="1576251"/>
            <a:ext cx="6454232" cy="1814457"/>
          </a:xfrm>
        </p:spPr>
        <p:txBody>
          <a:bodyPr>
            <a:normAutofit fontScale="90000"/>
          </a:bodyPr>
          <a:lstStyle/>
          <a:p>
            <a:r>
              <a:rPr lang="zh-CN" altLang="en-US" dirty="0"/>
              <a:t>计算机辅助普通话水平测试</a:t>
            </a:r>
            <a:br>
              <a:rPr lang="zh-CN" altLang="en-US" dirty="0"/>
            </a:br>
            <a:r>
              <a:rPr lang="zh-CN" altLang="en-US" dirty="0"/>
              <a:t>题型讲解及应考策略</a:t>
            </a:r>
            <a:br>
              <a:rPr lang="zh-CN" altLang="en-US" dirty="0"/>
            </a:br>
            <a:r>
              <a:rPr lang="zh-CN" altLang="en-US" dirty="0"/>
              <a:t>（三）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533BFEB5-38F5-41C9-B134-14ECDF74C1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25984" y="3390708"/>
            <a:ext cx="5608678" cy="557870"/>
          </a:xfrm>
        </p:spPr>
        <p:txBody>
          <a:bodyPr>
            <a:normAutofit/>
          </a:bodyPr>
          <a:lstStyle/>
          <a:p>
            <a:pPr algn="r"/>
            <a:r>
              <a:rPr lang="en-US" altLang="zh-CN" sz="3200" b="1" dirty="0"/>
              <a:t>——</a:t>
            </a:r>
            <a:r>
              <a:rPr lang="zh-CN" altLang="en-US" sz="3200" b="1" dirty="0"/>
              <a:t>命题说话题</a:t>
            </a:r>
          </a:p>
        </p:txBody>
      </p:sp>
    </p:spTree>
    <p:extLst>
      <p:ext uri="{BB962C8B-B14F-4D97-AF65-F5344CB8AC3E}">
        <p14:creationId xmlns:p14="http://schemas.microsoft.com/office/powerpoint/2010/main" val="37965654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4795D97-9A68-4049-BCFE-0C16C75E11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例如：</a:t>
            </a:r>
            <a:r>
              <a:rPr lang="en-US" altLang="zh-CN" b="1" dirty="0"/>
              <a:t>《</a:t>
            </a:r>
            <a:r>
              <a:rPr lang="zh-CN" altLang="en-US" b="1" dirty="0"/>
              <a:t>我最尊敬的人</a:t>
            </a:r>
            <a:r>
              <a:rPr lang="en-US" altLang="zh-CN" b="1" dirty="0"/>
              <a:t>》</a:t>
            </a:r>
            <a:endParaRPr lang="zh-CN" altLang="en-US" b="1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ABDC4DE-5BC7-4531-9575-1EB9BB2DCC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11086" y="1846217"/>
            <a:ext cx="9823997" cy="451013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3200" b="1" dirty="0"/>
              <a:t>（</a:t>
            </a:r>
            <a:r>
              <a:rPr lang="en-US" altLang="zh-CN" sz="3200" b="1" dirty="0"/>
              <a:t>1</a:t>
            </a:r>
            <a:r>
              <a:rPr lang="zh-CN" altLang="en-US" sz="3200" b="1" dirty="0"/>
              <a:t>）我尊敬的人是</a:t>
            </a:r>
            <a:r>
              <a:rPr lang="zh-CN" altLang="en-US" sz="3200" b="1" dirty="0">
                <a:solidFill>
                  <a:srgbClr val="FF0000"/>
                </a:solidFill>
              </a:rPr>
              <a:t>谁</a:t>
            </a:r>
            <a:endParaRPr lang="en-US" altLang="zh-CN" sz="32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altLang="zh-CN" sz="800" b="1" dirty="0"/>
          </a:p>
          <a:p>
            <a:pPr marL="0" indent="0">
              <a:buNone/>
            </a:pPr>
            <a:r>
              <a:rPr lang="zh-CN" altLang="en-US" sz="3200" b="1" dirty="0"/>
              <a:t>（</a:t>
            </a:r>
            <a:r>
              <a:rPr lang="en-US" altLang="zh-CN" sz="3200" b="1" dirty="0"/>
              <a:t>2</a:t>
            </a:r>
            <a:r>
              <a:rPr lang="zh-CN" altLang="en-US" sz="3200" b="1" dirty="0"/>
              <a:t>）我</a:t>
            </a:r>
            <a:r>
              <a:rPr lang="zh-CN" altLang="en-US" sz="3200" b="1" dirty="0">
                <a:solidFill>
                  <a:srgbClr val="FF0000"/>
                </a:solidFill>
              </a:rPr>
              <a:t>为什么</a:t>
            </a:r>
            <a:r>
              <a:rPr lang="zh-CN" altLang="en-US" sz="3200" b="1" dirty="0"/>
              <a:t>尊敬他（她），是因为</a:t>
            </a:r>
            <a:r>
              <a:rPr lang="en-US" altLang="zh-CN" sz="3200" b="1" dirty="0"/>
              <a:t>……</a:t>
            </a:r>
          </a:p>
          <a:p>
            <a:pPr marL="0" indent="0">
              <a:buNone/>
            </a:pPr>
            <a:endParaRPr lang="zh-CN" altLang="en-US" sz="800" b="1" dirty="0"/>
          </a:p>
          <a:p>
            <a:pPr marL="0" indent="0">
              <a:buNone/>
            </a:pPr>
            <a:r>
              <a:rPr lang="zh-CN" altLang="en-US" sz="3200" b="1" dirty="0"/>
              <a:t>（</a:t>
            </a:r>
            <a:r>
              <a:rPr lang="en-US" altLang="zh-CN" sz="3200" b="1" dirty="0"/>
              <a:t>3</a:t>
            </a:r>
            <a:r>
              <a:rPr lang="zh-CN" altLang="en-US" sz="3200" b="1" dirty="0"/>
              <a:t>）</a:t>
            </a:r>
            <a:r>
              <a:rPr lang="zh-CN" altLang="en-US" sz="3200" b="1" dirty="0">
                <a:solidFill>
                  <a:srgbClr val="FF0000"/>
                </a:solidFill>
              </a:rPr>
              <a:t>举例说明</a:t>
            </a:r>
            <a:r>
              <a:rPr lang="zh-CN" altLang="en-US" sz="3200" b="1" dirty="0"/>
              <a:t>我为什么尊敬他（她）</a:t>
            </a:r>
            <a:endParaRPr lang="en-US" altLang="zh-CN" sz="3200" b="1" dirty="0"/>
          </a:p>
          <a:p>
            <a:pPr marL="0" indent="0">
              <a:buNone/>
            </a:pPr>
            <a:endParaRPr lang="zh-CN" altLang="en-US" sz="800" b="1" dirty="0"/>
          </a:p>
          <a:p>
            <a:pPr marL="0" indent="0">
              <a:buNone/>
            </a:pPr>
            <a:r>
              <a:rPr lang="zh-CN" altLang="en-US" sz="3200" b="1" dirty="0"/>
              <a:t>（</a:t>
            </a:r>
            <a:r>
              <a:rPr lang="en-US" altLang="zh-CN" sz="3200" b="1" dirty="0"/>
              <a:t>4</a:t>
            </a:r>
            <a:r>
              <a:rPr lang="zh-CN" altLang="en-US" sz="3200" b="1" dirty="0"/>
              <a:t>）</a:t>
            </a:r>
            <a:r>
              <a:rPr lang="zh-CN" altLang="en-US" sz="3200" b="1" dirty="0">
                <a:solidFill>
                  <a:srgbClr val="FF0000"/>
                </a:solidFill>
              </a:rPr>
              <a:t>所以</a:t>
            </a:r>
            <a:r>
              <a:rPr lang="zh-CN" altLang="en-US" sz="3200" b="1" dirty="0"/>
              <a:t>他（她）是我所尊敬的人</a:t>
            </a:r>
          </a:p>
        </p:txBody>
      </p:sp>
    </p:spTree>
    <p:extLst>
      <p:ext uri="{BB962C8B-B14F-4D97-AF65-F5344CB8AC3E}">
        <p14:creationId xmlns:p14="http://schemas.microsoft.com/office/powerpoint/2010/main" val="18068091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EB43A00-9F2B-431C-92F1-F0F30BFC47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4746" y="1828799"/>
            <a:ext cx="10680337" cy="452755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3600" b="1" dirty="0"/>
              <a:t>       </a:t>
            </a:r>
            <a:r>
              <a:rPr lang="en-US" altLang="zh-CN" sz="3600" b="1" dirty="0"/>
              <a:t>3.</a:t>
            </a:r>
            <a:r>
              <a:rPr lang="zh-CN" altLang="en-US" sz="3600" b="1" dirty="0"/>
              <a:t> 适当选材</a:t>
            </a:r>
            <a:endParaRPr lang="en-US" altLang="zh-CN" sz="3600" b="1" dirty="0"/>
          </a:p>
          <a:p>
            <a:pPr marL="0" indent="0">
              <a:buNone/>
            </a:pPr>
            <a:endParaRPr lang="en-US" altLang="zh-CN" sz="800" b="1" dirty="0"/>
          </a:p>
          <a:p>
            <a:pPr marL="0" indent="0">
              <a:buNone/>
            </a:pPr>
            <a:r>
              <a:rPr lang="zh-CN" altLang="en-US" sz="3600" b="1" dirty="0"/>
              <a:t>       平时注意搜集身边的语言材料</a:t>
            </a:r>
            <a:endParaRPr lang="en-US" altLang="zh-CN" sz="3600" b="1" dirty="0"/>
          </a:p>
          <a:p>
            <a:pPr marL="0" indent="0">
              <a:buNone/>
            </a:pPr>
            <a:endParaRPr lang="en-US" altLang="zh-CN" sz="800" b="1" dirty="0"/>
          </a:p>
          <a:p>
            <a:pPr marL="0" indent="0">
              <a:buNone/>
            </a:pPr>
            <a:r>
              <a:rPr lang="zh-CN" altLang="en-US" sz="3600" b="1" dirty="0"/>
              <a:t>       选择自己熟悉的、感兴趣的、真实清晰的材料</a:t>
            </a:r>
          </a:p>
        </p:txBody>
      </p:sp>
    </p:spTree>
    <p:extLst>
      <p:ext uri="{BB962C8B-B14F-4D97-AF65-F5344CB8AC3E}">
        <p14:creationId xmlns:p14="http://schemas.microsoft.com/office/powerpoint/2010/main" val="2349869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57DC505-C4B2-4DC9-99E4-3CBFB73AE4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4746" y="966652"/>
            <a:ext cx="10680337" cy="53897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3200" b="1" dirty="0"/>
              <a:t>        </a:t>
            </a:r>
            <a:r>
              <a:rPr lang="zh-CN" altLang="en-US" sz="3200" b="1" dirty="0"/>
              <a:t>（二）测试中</a:t>
            </a:r>
            <a:endParaRPr lang="en-US" altLang="zh-CN" sz="3200" b="1" dirty="0"/>
          </a:p>
          <a:p>
            <a:pPr marL="0" indent="0">
              <a:buNone/>
            </a:pPr>
            <a:endParaRPr lang="en-US" altLang="zh-CN" sz="800" b="1" dirty="0"/>
          </a:p>
          <a:p>
            <a:pPr marL="0" indent="0">
              <a:buNone/>
            </a:pPr>
            <a:r>
              <a:rPr lang="zh-CN" altLang="en-US" sz="3200" b="1" dirty="0"/>
              <a:t>          </a:t>
            </a:r>
            <a:r>
              <a:rPr lang="en-US" altLang="zh-CN" sz="3200" b="1" dirty="0"/>
              <a:t>1.</a:t>
            </a:r>
            <a:r>
              <a:rPr lang="zh-CN" altLang="en-US" sz="3200" b="1" dirty="0"/>
              <a:t> 认真审题</a:t>
            </a:r>
            <a:endParaRPr lang="en-US" altLang="zh-CN" sz="3200" b="1" dirty="0"/>
          </a:p>
          <a:p>
            <a:pPr marL="0" indent="0">
              <a:buNone/>
            </a:pPr>
            <a:endParaRPr lang="zh-CN" altLang="en-US" sz="800" b="1" dirty="0"/>
          </a:p>
          <a:p>
            <a:pPr marL="0" indent="0">
              <a:buNone/>
            </a:pPr>
            <a:r>
              <a:rPr lang="zh-CN" altLang="en-US" sz="3200" b="1" dirty="0"/>
              <a:t>          参加测试时一定要认真审题，说话时不能跑题。</a:t>
            </a:r>
            <a:endParaRPr lang="en-US" altLang="zh-CN" sz="3200" b="1" dirty="0"/>
          </a:p>
          <a:p>
            <a:pPr marL="0" indent="0">
              <a:buNone/>
            </a:pPr>
            <a:r>
              <a:rPr lang="en-US" altLang="zh-CN" sz="3200" b="1" dirty="0"/>
              <a:t>         30</a:t>
            </a:r>
            <a:r>
              <a:rPr lang="zh-CN" altLang="en-US" sz="3200" b="1" dirty="0"/>
              <a:t>个话题可以进行合并归类，大致可分为记叙类、议论类两类。</a:t>
            </a:r>
            <a:endParaRPr lang="en-US" altLang="zh-CN" sz="3200" b="1" dirty="0"/>
          </a:p>
          <a:p>
            <a:pPr marL="0" indent="0">
              <a:buNone/>
            </a:pPr>
            <a:r>
              <a:rPr lang="zh-CN" altLang="en-US" sz="3200" b="1" dirty="0"/>
              <a:t>         归类之后，可以缩减需要准备的话题内容、也可减少所花费的时间。</a:t>
            </a:r>
          </a:p>
        </p:txBody>
      </p:sp>
    </p:spTree>
    <p:extLst>
      <p:ext uri="{BB962C8B-B14F-4D97-AF65-F5344CB8AC3E}">
        <p14:creationId xmlns:p14="http://schemas.microsoft.com/office/powerpoint/2010/main" val="876968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36999E1-F966-4CAC-9997-6AC3EB0EC7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4746" y="1602377"/>
            <a:ext cx="10680337" cy="475397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3200" b="1" dirty="0"/>
              <a:t>         </a:t>
            </a:r>
            <a:r>
              <a:rPr lang="en-US" altLang="zh-CN" sz="3200" b="1" dirty="0"/>
              <a:t>2.</a:t>
            </a:r>
            <a:r>
              <a:rPr lang="zh-CN" altLang="en-US" sz="3200" b="1" dirty="0"/>
              <a:t> 随机应变</a:t>
            </a:r>
            <a:endParaRPr lang="en-US" altLang="zh-CN" sz="3200" b="1" dirty="0"/>
          </a:p>
          <a:p>
            <a:pPr marL="0" indent="0">
              <a:buNone/>
            </a:pPr>
            <a:endParaRPr lang="en-US" altLang="zh-CN" sz="800" b="1" dirty="0"/>
          </a:p>
          <a:p>
            <a:pPr marL="0" indent="0">
              <a:buNone/>
            </a:pPr>
            <a:r>
              <a:rPr lang="zh-CN" altLang="en-US" sz="3200" b="1" dirty="0"/>
              <a:t>         命题说话的话题如果与应试人事先准备的不一致，可以随机应变转换话题</a:t>
            </a:r>
            <a:endParaRPr lang="en-US" altLang="zh-CN" sz="3200" b="1" dirty="0"/>
          </a:p>
          <a:p>
            <a:pPr marL="0" indent="0">
              <a:buNone/>
            </a:pPr>
            <a:endParaRPr lang="en-US" altLang="zh-CN" sz="800" b="1" dirty="0"/>
          </a:p>
          <a:p>
            <a:pPr marL="0" indent="0">
              <a:buNone/>
            </a:pPr>
            <a:r>
              <a:rPr lang="zh-CN" altLang="en-US" sz="3200" b="1" dirty="0"/>
              <a:t>         议论类话题难度较大，可以设法将议论转换成叙述</a:t>
            </a:r>
          </a:p>
        </p:txBody>
      </p:sp>
    </p:spTree>
    <p:extLst>
      <p:ext uri="{BB962C8B-B14F-4D97-AF65-F5344CB8AC3E}">
        <p14:creationId xmlns:p14="http://schemas.microsoft.com/office/powerpoint/2010/main" val="35673828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59E1AC7-529A-4C50-8DA4-0EBF0130D4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4746" y="1010193"/>
            <a:ext cx="10680337" cy="534615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3200" b="1" dirty="0"/>
              <a:t>    （三）规范表述</a:t>
            </a:r>
            <a:endParaRPr lang="en-US" altLang="zh-CN" sz="3200" b="1" dirty="0"/>
          </a:p>
          <a:p>
            <a:pPr marL="0" indent="0">
              <a:buNone/>
            </a:pPr>
            <a:r>
              <a:rPr lang="zh-CN" altLang="en-US" sz="3200" b="1" dirty="0"/>
              <a:t>        “规范”是基础要求，它涵盖语音、词汇、语法三方面的内容。</a:t>
            </a:r>
            <a:endParaRPr lang="en-US" altLang="zh-CN" sz="3200" b="1" dirty="0"/>
          </a:p>
          <a:p>
            <a:pPr marL="0" indent="0">
              <a:buNone/>
            </a:pPr>
            <a:r>
              <a:rPr lang="zh-CN" altLang="en-US" sz="3200" b="1" dirty="0"/>
              <a:t>        语音规范是指说话过程中，始终注意每个字声母、韵母、声调的发音标准。</a:t>
            </a:r>
            <a:endParaRPr lang="en-US" altLang="zh-CN" sz="3200" b="1" dirty="0"/>
          </a:p>
          <a:p>
            <a:pPr marL="0" indent="0">
              <a:buNone/>
            </a:pPr>
            <a:r>
              <a:rPr lang="zh-CN" altLang="en-US" sz="3200" b="1" dirty="0"/>
              <a:t>        词汇规范是指说话时，一定要使用普通话词汇，不能出现方言词汇。</a:t>
            </a:r>
            <a:endParaRPr lang="en-US" altLang="zh-CN" sz="3200" b="1" dirty="0"/>
          </a:p>
          <a:p>
            <a:pPr marL="0" indent="0">
              <a:buNone/>
            </a:pPr>
            <a:r>
              <a:rPr lang="zh-CN" altLang="en-US" sz="3200" b="1" dirty="0"/>
              <a:t>        语法规范是指组织句子和选用句式时，一定要按照普通话语法规则进行，不能使用方言的或杜撰的句子和句式。</a:t>
            </a:r>
          </a:p>
        </p:txBody>
      </p:sp>
    </p:spTree>
    <p:extLst>
      <p:ext uri="{BB962C8B-B14F-4D97-AF65-F5344CB8AC3E}">
        <p14:creationId xmlns:p14="http://schemas.microsoft.com/office/powerpoint/2010/main" val="6870881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BFD637A-A357-4B06-B2DC-9B79C449D6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4746" y="1576251"/>
            <a:ext cx="10680337" cy="4780100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/>
              <a:t>    </a:t>
            </a:r>
            <a:r>
              <a:rPr lang="zh-CN" altLang="en-US" sz="4000" b="1" dirty="0"/>
              <a:t>（四）沉着应对</a:t>
            </a:r>
            <a:endParaRPr lang="en-US" altLang="zh-CN" sz="4000" b="1" dirty="0"/>
          </a:p>
          <a:p>
            <a:pPr marL="0" indent="0">
              <a:buNone/>
            </a:pPr>
            <a:endParaRPr lang="zh-CN" altLang="en-US" sz="800" b="1" dirty="0"/>
          </a:p>
          <a:p>
            <a:pPr marL="0" indent="0">
              <a:buNone/>
            </a:pPr>
            <a:r>
              <a:rPr lang="en-US" altLang="zh-CN" sz="4000" b="1" dirty="0"/>
              <a:t>      1.</a:t>
            </a:r>
            <a:r>
              <a:rPr lang="zh-CN" altLang="en-US" sz="4000" b="1" dirty="0"/>
              <a:t> 说话时神态自然、镇静自若、充满自信</a:t>
            </a:r>
            <a:endParaRPr lang="en-US" altLang="zh-CN" sz="4000" b="1" dirty="0"/>
          </a:p>
          <a:p>
            <a:pPr marL="0" indent="0">
              <a:buNone/>
            </a:pPr>
            <a:endParaRPr lang="zh-CN" altLang="en-US" sz="800" b="1" dirty="0"/>
          </a:p>
          <a:p>
            <a:pPr marL="0" indent="0">
              <a:buNone/>
            </a:pPr>
            <a:r>
              <a:rPr lang="en-US" altLang="zh-CN" sz="4000" b="1" dirty="0"/>
              <a:t>      2.</a:t>
            </a:r>
            <a:r>
              <a:rPr lang="zh-CN" altLang="en-US" sz="4000" b="1" dirty="0"/>
              <a:t> 掌握好说话时间，正确把握语速和节奏</a:t>
            </a:r>
          </a:p>
        </p:txBody>
      </p:sp>
    </p:spTree>
    <p:extLst>
      <p:ext uri="{BB962C8B-B14F-4D97-AF65-F5344CB8AC3E}">
        <p14:creationId xmlns:p14="http://schemas.microsoft.com/office/powerpoint/2010/main" val="25466929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D66D406-D2CD-4E59-9DB3-8043F8F53F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4746" y="1654629"/>
            <a:ext cx="10680337" cy="470172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3600" b="1" dirty="0"/>
              <a:t>        命题说话成功与否的关键在于</a:t>
            </a:r>
            <a:r>
              <a:rPr lang="en-US" altLang="zh-CN" sz="3600" b="1" dirty="0"/>
              <a:t>:</a:t>
            </a:r>
          </a:p>
          <a:p>
            <a:pPr marL="0" indent="0">
              <a:buNone/>
            </a:pPr>
            <a:endParaRPr lang="en-US" altLang="zh-CN" sz="3600" b="1" dirty="0"/>
          </a:p>
          <a:p>
            <a:pPr marL="0" indent="0">
              <a:lnSpc>
                <a:spcPts val="5000"/>
              </a:lnSpc>
              <a:buNone/>
            </a:pPr>
            <a:r>
              <a:rPr lang="zh-CN" altLang="en-US" sz="3600" b="1" dirty="0"/>
              <a:t>         平时说话是否坚持使用标准普通话，有没有养成用普通话说话和思维的习惯。</a:t>
            </a:r>
          </a:p>
        </p:txBody>
      </p:sp>
    </p:spTree>
    <p:extLst>
      <p:ext uri="{BB962C8B-B14F-4D97-AF65-F5344CB8AC3E}">
        <p14:creationId xmlns:p14="http://schemas.microsoft.com/office/powerpoint/2010/main" val="33622816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1C2066F-294E-49E5-818B-681B1BDFEE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一、命题说话题介绍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85C24F9-7D96-499A-8A28-164FDCAD31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4746" y="1776549"/>
            <a:ext cx="10680337" cy="457980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2800" b="1" dirty="0"/>
              <a:t>       </a:t>
            </a:r>
            <a:r>
              <a:rPr lang="en-US" altLang="zh-CN" sz="3200" b="1" dirty="0"/>
              <a:t>1.</a:t>
            </a:r>
            <a:r>
              <a:rPr lang="zh-CN" altLang="en-US" sz="3200" b="1" dirty="0"/>
              <a:t>测查内容</a:t>
            </a:r>
          </a:p>
          <a:p>
            <a:pPr marL="0" indent="0">
              <a:buNone/>
            </a:pPr>
            <a:r>
              <a:rPr lang="zh-CN" altLang="en-US" sz="3200" b="1" dirty="0"/>
              <a:t>       以抽签方式获得两个话题，任选一个话题，连续说一段话，限时</a:t>
            </a:r>
            <a:r>
              <a:rPr lang="en-US" altLang="zh-CN" sz="3200" b="1" dirty="0"/>
              <a:t>3</a:t>
            </a:r>
            <a:r>
              <a:rPr lang="zh-CN" altLang="en-US" sz="3200" b="1" dirty="0"/>
              <a:t>分钟</a:t>
            </a:r>
            <a:endParaRPr lang="en-US" altLang="zh-CN" sz="3200" b="1" dirty="0"/>
          </a:p>
          <a:p>
            <a:pPr marL="0" indent="0">
              <a:buNone/>
            </a:pPr>
            <a:r>
              <a:rPr lang="zh-CN" altLang="en-US" sz="3200" b="1" dirty="0"/>
              <a:t>       测查应试人在无文字凭借的情况下说普通话的水平</a:t>
            </a:r>
            <a:endParaRPr lang="en-US" altLang="zh-CN" sz="3200" b="1" dirty="0"/>
          </a:p>
          <a:p>
            <a:pPr marL="0" indent="0">
              <a:buNone/>
            </a:pPr>
            <a:r>
              <a:rPr lang="zh-CN" altLang="en-US" sz="3200" b="1" dirty="0"/>
              <a:t>       命题说话题目分值占</a:t>
            </a:r>
            <a:r>
              <a:rPr lang="en-US" altLang="zh-CN" sz="3200" b="1" dirty="0"/>
              <a:t>40%</a:t>
            </a:r>
            <a:r>
              <a:rPr lang="zh-CN" altLang="en-US" sz="3200" b="1" dirty="0"/>
              <a:t>，没有文字可凭借</a:t>
            </a:r>
            <a:endParaRPr lang="en-US" altLang="zh-CN" sz="3200" b="1" dirty="0"/>
          </a:p>
          <a:p>
            <a:pPr marL="0" indent="0">
              <a:buNone/>
            </a:pPr>
            <a:r>
              <a:rPr lang="zh-CN" altLang="en-US" sz="3200" b="1" dirty="0"/>
              <a:t>       这一题是对应试人普通话水平的一个综合测试。</a:t>
            </a:r>
          </a:p>
        </p:txBody>
      </p:sp>
    </p:spTree>
    <p:extLst>
      <p:ext uri="{BB962C8B-B14F-4D97-AF65-F5344CB8AC3E}">
        <p14:creationId xmlns:p14="http://schemas.microsoft.com/office/powerpoint/2010/main" val="21645518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0E2AB2D-AD76-4AD9-A90E-0D1B0E11D6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4746" y="862149"/>
            <a:ext cx="10680337" cy="5651862"/>
          </a:xfrm>
        </p:spPr>
        <p:txBody>
          <a:bodyPr/>
          <a:lstStyle/>
          <a:p>
            <a:pPr marL="0" indent="0">
              <a:buNone/>
            </a:pPr>
            <a:r>
              <a:rPr lang="en-US" altLang="zh-CN" dirty="0"/>
              <a:t>        </a:t>
            </a:r>
            <a:r>
              <a:rPr lang="en-US" altLang="zh-CN" b="1" dirty="0"/>
              <a:t>2.</a:t>
            </a:r>
            <a:r>
              <a:rPr lang="zh-CN" altLang="en-US" b="1" dirty="0"/>
              <a:t>基本要求</a:t>
            </a:r>
          </a:p>
          <a:p>
            <a:pPr marL="0" indent="0">
              <a:buNone/>
            </a:pPr>
            <a:r>
              <a:rPr lang="zh-CN" altLang="en-US" b="1" dirty="0"/>
              <a:t>        评分标准：语音的标准程度、词语和语法的规范程度、语言的流畅程度。</a:t>
            </a:r>
            <a:endParaRPr lang="en-US" altLang="zh-CN" b="1" dirty="0"/>
          </a:p>
          <a:p>
            <a:pPr marL="0" indent="0">
              <a:buNone/>
            </a:pPr>
            <a:endParaRPr lang="zh-CN" altLang="en-US" sz="800" b="1" dirty="0"/>
          </a:p>
          <a:p>
            <a:pPr marL="0" indent="0">
              <a:buNone/>
            </a:pPr>
            <a:r>
              <a:rPr lang="zh-CN" altLang="en-US" b="1" dirty="0"/>
              <a:t>      （</a:t>
            </a:r>
            <a:r>
              <a:rPr lang="en-US" altLang="zh-CN" b="1" dirty="0"/>
              <a:t>1</a:t>
            </a:r>
            <a:r>
              <a:rPr lang="zh-CN" altLang="en-US" b="1" dirty="0"/>
              <a:t>）语音清晰自然</a:t>
            </a:r>
          </a:p>
          <a:p>
            <a:pPr marL="0" indent="0">
              <a:buNone/>
            </a:pPr>
            <a:r>
              <a:rPr lang="zh-CN" altLang="en-US" b="1" dirty="0"/>
              <a:t>         力求语音标准，避免方言字音和方言语调的出现，努力做到语音清晰、语速适中。</a:t>
            </a:r>
            <a:endParaRPr lang="en-US" altLang="zh-CN" b="1" dirty="0"/>
          </a:p>
          <a:p>
            <a:pPr marL="0" indent="0">
              <a:buNone/>
            </a:pPr>
            <a:r>
              <a:rPr lang="zh-CN" altLang="en-US" b="1" dirty="0"/>
              <a:t>      （</a:t>
            </a:r>
            <a:r>
              <a:rPr lang="en-US" altLang="zh-CN" b="1" dirty="0"/>
              <a:t>2</a:t>
            </a:r>
            <a:r>
              <a:rPr lang="zh-CN" altLang="en-US" b="1" dirty="0"/>
              <a:t>）用词恰当，语法规范</a:t>
            </a:r>
            <a:endParaRPr lang="en-US" altLang="zh-CN" b="1" dirty="0"/>
          </a:p>
          <a:p>
            <a:pPr marL="0" indent="0">
              <a:buNone/>
            </a:pPr>
            <a:r>
              <a:rPr lang="zh-CN" altLang="en-US" b="1" dirty="0"/>
              <a:t>        表述要符合语法规范，避免出现方言句式以及常见的一些语法错误，多用短句，少用长句。</a:t>
            </a:r>
            <a:endParaRPr lang="en-US" altLang="zh-CN" b="1" dirty="0"/>
          </a:p>
          <a:p>
            <a:pPr marL="0" indent="0">
              <a:buNone/>
            </a:pPr>
            <a:r>
              <a:rPr lang="zh-CN" altLang="en-US" b="1" dirty="0"/>
              <a:t>      （</a:t>
            </a:r>
            <a:r>
              <a:rPr lang="en-US" altLang="zh-CN" b="1" dirty="0"/>
              <a:t>3</a:t>
            </a:r>
            <a:r>
              <a:rPr lang="zh-CN" altLang="en-US" b="1" dirty="0"/>
              <a:t>）语句自然流畅</a:t>
            </a:r>
            <a:endParaRPr lang="en-US" altLang="zh-CN" b="1" dirty="0"/>
          </a:p>
          <a:p>
            <a:pPr marL="0" indent="0">
              <a:buNone/>
            </a:pPr>
            <a:r>
              <a:rPr lang="zh-CN" altLang="en-US" b="1" dirty="0"/>
              <a:t>        表述要思路清晰，符合逻辑，避免反复使用某一词语，句式及口头禅。</a:t>
            </a:r>
          </a:p>
        </p:txBody>
      </p:sp>
    </p:spTree>
    <p:extLst>
      <p:ext uri="{BB962C8B-B14F-4D97-AF65-F5344CB8AC3E}">
        <p14:creationId xmlns:p14="http://schemas.microsoft.com/office/powerpoint/2010/main" val="42298890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F182A34-B78B-45CA-BB1D-F2915597BF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二、命题说话应试策略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C0A61E2-4460-4D54-ABF9-E5F56CA1B7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4746" y="1863633"/>
            <a:ext cx="10680337" cy="449271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3200" b="1" dirty="0"/>
              <a:t>      </a:t>
            </a:r>
            <a:r>
              <a:rPr lang="zh-CN" altLang="en-US" sz="3200" b="1" dirty="0"/>
              <a:t>（一）测试前</a:t>
            </a:r>
            <a:r>
              <a:rPr lang="en-US" altLang="zh-CN" sz="3200" b="1" dirty="0"/>
              <a:t>——</a:t>
            </a:r>
            <a:r>
              <a:rPr lang="zh-CN" altLang="en-US" sz="3200" b="1" dirty="0"/>
              <a:t>充分准备</a:t>
            </a:r>
          </a:p>
          <a:p>
            <a:pPr marL="0" indent="0">
              <a:buNone/>
            </a:pPr>
            <a:endParaRPr lang="en-US" altLang="zh-CN" sz="800" b="1" dirty="0"/>
          </a:p>
          <a:p>
            <a:pPr marL="0" indent="0">
              <a:buNone/>
            </a:pPr>
            <a:r>
              <a:rPr lang="zh-CN" altLang="en-US" sz="3200" b="1" dirty="0"/>
              <a:t>         从语音、口语、语流、心理、思维等诸多方面进行循序渐进的训练。</a:t>
            </a:r>
          </a:p>
          <a:p>
            <a:pPr marL="0" indent="0">
              <a:buNone/>
            </a:pPr>
            <a:r>
              <a:rPr lang="zh-CN" altLang="en-US" sz="3200" b="1" dirty="0"/>
              <a:t>         在日常生活中，用普通话思维来训练自己，用普通话与人交往。</a:t>
            </a:r>
            <a:endParaRPr lang="en-US" altLang="zh-CN" sz="3200" b="1" dirty="0"/>
          </a:p>
        </p:txBody>
      </p:sp>
    </p:spTree>
    <p:extLst>
      <p:ext uri="{BB962C8B-B14F-4D97-AF65-F5344CB8AC3E}">
        <p14:creationId xmlns:p14="http://schemas.microsoft.com/office/powerpoint/2010/main" val="8455784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2493541-CB29-4C8C-A098-57B719F2A0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4746" y="1776549"/>
            <a:ext cx="10680337" cy="457980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3600" b="1" dirty="0"/>
              <a:t>    1.</a:t>
            </a:r>
            <a:r>
              <a:rPr lang="zh-CN" altLang="en-US" sz="3600" b="1" dirty="0"/>
              <a:t>将话题归类</a:t>
            </a:r>
            <a:endParaRPr lang="en-US" altLang="zh-CN" sz="3600" b="1" dirty="0"/>
          </a:p>
          <a:p>
            <a:pPr marL="0" indent="0">
              <a:buNone/>
            </a:pPr>
            <a:endParaRPr lang="en-US" altLang="zh-CN" sz="3600" b="1" dirty="0"/>
          </a:p>
          <a:p>
            <a:pPr marL="0" indent="0">
              <a:buNone/>
            </a:pPr>
            <a:r>
              <a:rPr lang="zh-CN" altLang="en-US" sz="3600" b="1" dirty="0"/>
              <a:t>        将</a:t>
            </a:r>
            <a:r>
              <a:rPr lang="en-US" altLang="zh-CN" sz="3600" b="1" dirty="0"/>
              <a:t>30</a:t>
            </a:r>
            <a:r>
              <a:rPr lang="zh-CN" altLang="en-US" sz="3600" b="1" dirty="0"/>
              <a:t>个话题大致可以分为记叙类和议论类两个大类。</a:t>
            </a:r>
          </a:p>
        </p:txBody>
      </p:sp>
    </p:spTree>
    <p:extLst>
      <p:ext uri="{BB962C8B-B14F-4D97-AF65-F5344CB8AC3E}">
        <p14:creationId xmlns:p14="http://schemas.microsoft.com/office/powerpoint/2010/main" val="29484134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03912AC-D491-4D69-87F9-73912E1AEB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记叙类话题：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C552467-4EA2-4122-BAAF-3F7BA49E63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3200" b="1" dirty="0"/>
              <a:t>        记人，如我的家庭、我的老师、我的朋友、我尊敬的人等；</a:t>
            </a:r>
          </a:p>
          <a:p>
            <a:pPr marL="0" indent="0">
              <a:buNone/>
            </a:pPr>
            <a:r>
              <a:rPr lang="zh-CN" altLang="en-US" sz="3200" b="1" dirty="0"/>
              <a:t>        记事、记生活，如童年的记忆、难忘的旅行、我的学习生活、我的业余生活、我的假日生活、喜欢的职业、我的体育、我知道的风俗等；</a:t>
            </a:r>
          </a:p>
          <a:p>
            <a:pPr marL="0" indent="0">
              <a:buNone/>
            </a:pPr>
            <a:r>
              <a:rPr lang="zh-CN" altLang="en-US" sz="3200" b="1" dirty="0"/>
              <a:t>        记物，如我喜爱的文学艺术形式、我喜爱的动植物、美食等；</a:t>
            </a:r>
          </a:p>
          <a:p>
            <a:pPr marL="0" indent="0">
              <a:buNone/>
            </a:pPr>
            <a:r>
              <a:rPr lang="zh-CN" altLang="en-US" sz="3200" b="1" dirty="0"/>
              <a:t>        记心愿，如我的理想或愿望、我向往的地方等。</a:t>
            </a:r>
          </a:p>
        </p:txBody>
      </p:sp>
    </p:spTree>
    <p:extLst>
      <p:ext uri="{BB962C8B-B14F-4D97-AF65-F5344CB8AC3E}">
        <p14:creationId xmlns:p14="http://schemas.microsoft.com/office/powerpoint/2010/main" val="10264512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4C7E5DB-0810-4971-A41A-BF24D830C3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议论类话题：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5440360-47F7-4A68-87BD-8DB77D0EBB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4746" y="1889759"/>
            <a:ext cx="10680337" cy="4466591"/>
          </a:xfrm>
        </p:spPr>
        <p:txBody>
          <a:bodyPr>
            <a:normAutofit/>
          </a:bodyPr>
          <a:lstStyle/>
          <a:p>
            <a:pPr marL="0" indent="0">
              <a:lnSpc>
                <a:spcPts val="5000"/>
              </a:lnSpc>
              <a:buNone/>
            </a:pPr>
            <a:r>
              <a:rPr lang="zh-CN" altLang="en-US" sz="3600" b="1" dirty="0"/>
              <a:t>     主要针对一些自然、社会现象进行评论，如我心目中的教师职业、学习普通话的体会、谈谈社会公德或职业道德、谈谈服饰、谈谈个人修养、谈谈对环境保护的认识、谈谈购物（消费）的感受、谈谈科技发展与社会生活、谈谈卫生与健康等</a:t>
            </a:r>
          </a:p>
        </p:txBody>
      </p:sp>
    </p:spTree>
    <p:extLst>
      <p:ext uri="{BB962C8B-B14F-4D97-AF65-F5344CB8AC3E}">
        <p14:creationId xmlns:p14="http://schemas.microsoft.com/office/powerpoint/2010/main" val="2442363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CE83DE5-D7E8-4B3C-9599-BC408030B9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3600" b="1" dirty="0"/>
              <a:t>    注意：</a:t>
            </a:r>
            <a:endParaRPr lang="en-US" altLang="zh-CN" sz="3600" b="1" dirty="0"/>
          </a:p>
          <a:p>
            <a:pPr marL="0" indent="0">
              <a:buNone/>
            </a:pPr>
            <a:endParaRPr lang="en-US" altLang="zh-CN" sz="3600" b="1" dirty="0"/>
          </a:p>
          <a:p>
            <a:pPr marL="0" indent="0">
              <a:buNone/>
            </a:pPr>
            <a:r>
              <a:rPr lang="zh-CN" altLang="en-US" sz="3600" b="1" dirty="0"/>
              <a:t>         不能把每类题目中的一个话题写成一篇文章来死记硬背</a:t>
            </a:r>
          </a:p>
        </p:txBody>
      </p:sp>
    </p:spTree>
    <p:extLst>
      <p:ext uri="{BB962C8B-B14F-4D97-AF65-F5344CB8AC3E}">
        <p14:creationId xmlns:p14="http://schemas.microsoft.com/office/powerpoint/2010/main" val="34261188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85AD8D4-67DA-49C7-A0AD-56D9BE61CD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4746" y="809897"/>
            <a:ext cx="10680337" cy="582603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2800" b="1" dirty="0"/>
              <a:t>          </a:t>
            </a:r>
            <a:r>
              <a:rPr lang="en-US" altLang="zh-CN" sz="2800" b="1" dirty="0"/>
              <a:t>2. </a:t>
            </a:r>
            <a:r>
              <a:rPr lang="zh-CN" altLang="en-US" sz="2800" b="1" dirty="0"/>
              <a:t>列出提纲</a:t>
            </a:r>
            <a:endParaRPr lang="en-US" altLang="zh-CN" sz="2800" b="1" dirty="0"/>
          </a:p>
          <a:p>
            <a:pPr marL="0" indent="0">
              <a:buNone/>
            </a:pPr>
            <a:r>
              <a:rPr lang="zh-CN" altLang="en-US" sz="2800" b="1" dirty="0"/>
              <a:t>         记人的，应当既有对人物外貌特征的描述，又包括对其性格和精神的描述；</a:t>
            </a:r>
            <a:endParaRPr lang="en-US" altLang="zh-CN" sz="2800" b="1" dirty="0"/>
          </a:p>
          <a:p>
            <a:pPr marL="0" indent="0">
              <a:buNone/>
            </a:pPr>
            <a:r>
              <a:rPr lang="zh-CN" altLang="en-US" sz="2800" b="1" dirty="0"/>
              <a:t>         记事的，应当说清楚事情的时间、地点、经过以及结果，保证叙述相对完整；</a:t>
            </a:r>
            <a:endParaRPr lang="en-US" altLang="zh-CN" sz="2800" b="1" dirty="0"/>
          </a:p>
          <a:p>
            <a:pPr marL="0" indent="0">
              <a:buNone/>
            </a:pPr>
            <a:r>
              <a:rPr lang="zh-CN" altLang="en-US" sz="2800" b="1" dirty="0"/>
              <a:t>         议论的，要求立论明确、观点鲜明、论述充分严密。</a:t>
            </a:r>
            <a:endParaRPr lang="en-US" altLang="zh-CN" sz="2800" b="1" dirty="0"/>
          </a:p>
          <a:p>
            <a:pPr marL="0" indent="0">
              <a:buNone/>
            </a:pPr>
            <a:endParaRPr lang="en-US" altLang="zh-CN" sz="800" b="1" dirty="0"/>
          </a:p>
          <a:p>
            <a:pPr marL="0" indent="0">
              <a:buNone/>
            </a:pPr>
            <a:r>
              <a:rPr lang="zh-CN" altLang="en-US" sz="2800" b="1" dirty="0"/>
              <a:t>         注意：各个类别的话题没有绝对界线，有的话题既可以作为记叙类，也可以作为议论类。</a:t>
            </a:r>
            <a:endParaRPr lang="en-US" altLang="zh-CN" sz="2800" b="1" dirty="0"/>
          </a:p>
          <a:p>
            <a:pPr marL="0" indent="0">
              <a:buNone/>
            </a:pPr>
            <a:endParaRPr lang="en-US" altLang="zh-CN" sz="800" b="1" dirty="0"/>
          </a:p>
          <a:p>
            <a:pPr marL="0" indent="0">
              <a:buNone/>
            </a:pPr>
            <a:r>
              <a:rPr lang="zh-CN" altLang="en-US" sz="2800" b="1" dirty="0"/>
              <a:t>        在准备阶段可以简单列出提纲，做到心中有数。</a:t>
            </a:r>
          </a:p>
        </p:txBody>
      </p:sp>
    </p:spTree>
    <p:extLst>
      <p:ext uri="{BB962C8B-B14F-4D97-AF65-F5344CB8AC3E}">
        <p14:creationId xmlns:p14="http://schemas.microsoft.com/office/powerpoint/2010/main" val="2984501424"/>
      </p:ext>
    </p:extLst>
  </p:cSld>
  <p:clrMapOvr>
    <a:masterClrMapping/>
  </p:clrMapOvr>
</p:sld>
</file>

<file path=ppt/theme/theme1.xml><?xml version="1.0" encoding="utf-8"?>
<a:theme xmlns:a="http://schemas.openxmlformats.org/drawingml/2006/main" name="A000120141119A01PPBG">
  <a:themeElements>
    <a:clrScheme name="自定义 231">
      <a:dk1>
        <a:srgbClr val="6D6F71"/>
      </a:dk1>
      <a:lt1>
        <a:srgbClr val="FFFFFF"/>
      </a:lt1>
      <a:dk2>
        <a:srgbClr val="6D6F71"/>
      </a:dk2>
      <a:lt2>
        <a:srgbClr val="FFFFFF"/>
      </a:lt2>
      <a:accent1>
        <a:srgbClr val="678556"/>
      </a:accent1>
      <a:accent2>
        <a:srgbClr val="C2A188"/>
      </a:accent2>
      <a:accent3>
        <a:srgbClr val="7FA6BA"/>
      </a:accent3>
      <a:accent4>
        <a:srgbClr val="CFB3E2"/>
      </a:accent4>
      <a:accent5>
        <a:srgbClr val="FF5050"/>
      </a:accent5>
      <a:accent6>
        <a:srgbClr val="FFC000"/>
      </a:accent6>
      <a:hlink>
        <a:srgbClr val="00B0F0"/>
      </a:hlink>
      <a:folHlink>
        <a:srgbClr val="AFB2B4"/>
      </a:folHlink>
    </a:clrScheme>
    <a:fontScheme name="自定义 12">
      <a:majorFont>
        <a:latin typeface="Tempus Sans ITC"/>
        <a:ea typeface="幼圆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A000120141203A13KPBG</Template>
  <TotalTime>155</TotalTime>
  <Words>924</Words>
  <Application>Microsoft Office PowerPoint</Application>
  <PresentationFormat>宽屏</PresentationFormat>
  <Paragraphs>81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1" baseType="lpstr">
      <vt:lpstr>Arial</vt:lpstr>
      <vt:lpstr>Calibri</vt:lpstr>
      <vt:lpstr>Tempus Sans ITC</vt:lpstr>
      <vt:lpstr>Wingdings</vt:lpstr>
      <vt:lpstr>A000120141119A01PPBG</vt:lpstr>
      <vt:lpstr>计算机辅助普通话水平测试 题型讲解及应考策略 （三）</vt:lpstr>
      <vt:lpstr>一、命题说话题介绍</vt:lpstr>
      <vt:lpstr>PowerPoint 演示文稿</vt:lpstr>
      <vt:lpstr>二、命题说话应试策略</vt:lpstr>
      <vt:lpstr>PowerPoint 演示文稿</vt:lpstr>
      <vt:lpstr>记叙类话题：</vt:lpstr>
      <vt:lpstr>议论类话题：</vt:lpstr>
      <vt:lpstr>PowerPoint 演示文稿</vt:lpstr>
      <vt:lpstr>PowerPoint 演示文稿</vt:lpstr>
      <vt:lpstr>例如：《我最尊敬的人》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计算机辅助普通话水平测试 题型讲解及应考策略 （三）</dc:title>
  <dc:creator>Li Jindai</dc:creator>
  <cp:lastModifiedBy>apple</cp:lastModifiedBy>
  <cp:revision>9</cp:revision>
  <dcterms:created xsi:type="dcterms:W3CDTF">2019-06-02T02:07:45Z</dcterms:created>
  <dcterms:modified xsi:type="dcterms:W3CDTF">2024-04-01T00:20:58Z</dcterms:modified>
</cp:coreProperties>
</file>