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91" r:id="rId3"/>
    <p:sldId id="368" r:id="rId4"/>
    <p:sldId id="385" r:id="rId5"/>
    <p:sldId id="386" r:id="rId6"/>
    <p:sldId id="387" r:id="rId7"/>
    <p:sldId id="390" r:id="rId8"/>
    <p:sldId id="389" r:id="rId9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5" t="16387" r="2810" b="534"/>
          <a:stretch/>
        </p:blipFill>
        <p:spPr>
          <a:xfrm>
            <a:off x="14689" y="1"/>
            <a:ext cx="12177311" cy="685799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9744" y="4553612"/>
            <a:ext cx="8013656" cy="467211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9744" y="2871388"/>
            <a:ext cx="8013656" cy="164464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25400">
              <a:bevelT w="31750" h="38100" prst="divot"/>
            </a:sp3d>
          </a:bodyPr>
          <a:lstStyle>
            <a:lvl1pPr algn="ctr">
              <a:defRPr sz="480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721124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7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94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706452" y="1119500"/>
            <a:ext cx="10779097" cy="540784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9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565" y="-957"/>
            <a:ext cx="726643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" y="0"/>
            <a:ext cx="12191996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100000">
                <a:schemeClr val="bg1">
                  <a:shade val="100000"/>
                  <a:satMod val="115000"/>
                  <a:alpha val="7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43098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962877" y="3405162"/>
            <a:ext cx="4266249" cy="397721"/>
          </a:xfrm>
          <a:prstGeom prst="roundRect">
            <a:avLst>
              <a:gd name="adj" fmla="val 23113"/>
            </a:avLst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93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970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976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66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68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8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391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565" y="-957"/>
            <a:ext cx="726643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" y="0"/>
            <a:ext cx="12191996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100000">
                <a:schemeClr val="bg1">
                  <a:shade val="100000"/>
                  <a:satMod val="115000"/>
                  <a:alpha val="7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06452" y="1247686"/>
            <a:ext cx="10779097" cy="5279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65870-0657-4AC5-B585-DFAA6870C92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9A489-1110-4567-96E6-34018C10745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6" t="31708" r="11415" b="23776"/>
          <a:stretch/>
        </p:blipFill>
        <p:spPr>
          <a:xfrm flipH="1">
            <a:off x="-5" y="302714"/>
            <a:ext cx="1472573" cy="51275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341" y="118687"/>
            <a:ext cx="10564817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>
              <a:bevelT w="38100" h="25400" prst="divot"/>
            </a:sp3d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420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blipFill>
            <a:blip r:embed="rId15"/>
            <a:stretch>
              <a:fillRect/>
            </a:stretch>
          </a:blip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5">
            <a:lumMod val="75000"/>
          </a:schemeClr>
        </a:buClr>
        <a:buSzPct val="60000"/>
        <a:buFont typeface="Webdings" panose="05030102010509060703" pitchFamily="18" charset="2"/>
        <a:buChar char=""/>
        <a:defRPr sz="2400" kern="1200" baseline="0">
          <a:solidFill>
            <a:schemeClr val="accent5">
              <a:lumMod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BD02AC-E06B-40F2-BAE9-1A9FD4DC4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/>
              <a:t>复韵母 </a:t>
            </a:r>
            <a:r>
              <a:rPr lang="en-US" altLang="zh-CN" sz="5400" dirty="0" err="1"/>
              <a:t>ui</a:t>
            </a:r>
            <a:r>
              <a:rPr lang="en-US" altLang="zh-CN" sz="5400" dirty="0"/>
              <a:t> </a:t>
            </a:r>
            <a:r>
              <a:rPr lang="zh-CN" altLang="en-US" sz="5400" dirty="0"/>
              <a:t>和 </a:t>
            </a:r>
            <a:r>
              <a:rPr lang="en-US" altLang="zh-CN" sz="5400" dirty="0" err="1"/>
              <a:t>iu</a:t>
            </a:r>
            <a:r>
              <a:rPr lang="en-US" altLang="zh-CN" sz="5400" dirty="0"/>
              <a:t> </a:t>
            </a:r>
            <a:r>
              <a:rPr lang="zh-CN" altLang="en-US" sz="5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09047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77ACD10F-9488-4943-A51D-9B3151BD7D9D}"/>
              </a:ext>
            </a:extLst>
          </p:cNvPr>
          <p:cNvSpPr txBox="1">
            <a:spLocks/>
          </p:cNvSpPr>
          <p:nvPr/>
        </p:nvSpPr>
        <p:spPr>
          <a:xfrm>
            <a:off x="2965370" y="2038736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ui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64832A3C-87EB-488A-BA74-159DA86ECD01}"/>
              </a:ext>
            </a:extLst>
          </p:cNvPr>
          <p:cNvSpPr txBox="1">
            <a:spLocks/>
          </p:cNvSpPr>
          <p:nvPr/>
        </p:nvSpPr>
        <p:spPr>
          <a:xfrm>
            <a:off x="7615747" y="2038736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iu</a:t>
            </a:r>
            <a:endParaRPr lang="en-US" altLang="zh-CN" sz="54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34D320E-9F82-4E5B-890A-2B81A0D1C838}"/>
              </a:ext>
            </a:extLst>
          </p:cNvPr>
          <p:cNvSpPr txBox="1">
            <a:spLocks/>
          </p:cNvSpPr>
          <p:nvPr/>
        </p:nvSpPr>
        <p:spPr>
          <a:xfrm>
            <a:off x="2141226" y="3677863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u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EEDBED59-54D8-40CF-8E29-4982C2FB84B9}"/>
              </a:ext>
            </a:extLst>
          </p:cNvPr>
          <p:cNvSpPr txBox="1">
            <a:spLocks/>
          </p:cNvSpPr>
          <p:nvPr/>
        </p:nvSpPr>
        <p:spPr>
          <a:xfrm>
            <a:off x="4088567" y="3699358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i</a:t>
            </a:r>
            <a:endParaRPr lang="en-US" altLang="zh-CN" sz="5400" b="1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22A167F5-12C9-48E4-BFDB-DC506126C06B}"/>
              </a:ext>
            </a:extLst>
          </p:cNvPr>
          <p:cNvCxnSpPr>
            <a:cxnSpLocks/>
          </p:cNvCxnSpPr>
          <p:nvPr/>
        </p:nvCxnSpPr>
        <p:spPr>
          <a:xfrm flipH="1">
            <a:off x="2814408" y="2871358"/>
            <a:ext cx="712560" cy="82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3DF2E16-A749-4987-95F2-3E306566A270}"/>
              </a:ext>
            </a:extLst>
          </p:cNvPr>
          <p:cNvCxnSpPr>
            <a:cxnSpLocks/>
          </p:cNvCxnSpPr>
          <p:nvPr/>
        </p:nvCxnSpPr>
        <p:spPr>
          <a:xfrm>
            <a:off x="3526968" y="2871358"/>
            <a:ext cx="853618" cy="76792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4D3BA8F-12C3-4E84-8763-269EE42E1BA4}"/>
              </a:ext>
            </a:extLst>
          </p:cNvPr>
          <p:cNvCxnSpPr>
            <a:cxnSpLocks/>
          </p:cNvCxnSpPr>
          <p:nvPr/>
        </p:nvCxnSpPr>
        <p:spPr>
          <a:xfrm>
            <a:off x="2950608" y="4066207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D2B472AB-1E8C-4D0B-A615-73339C517C29}"/>
              </a:ext>
            </a:extLst>
          </p:cNvPr>
          <p:cNvSpPr txBox="1">
            <a:spLocks/>
          </p:cNvSpPr>
          <p:nvPr/>
        </p:nvSpPr>
        <p:spPr>
          <a:xfrm>
            <a:off x="6858733" y="3670917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i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318147C0-D563-4CFD-9B4B-936B822B538E}"/>
              </a:ext>
            </a:extLst>
          </p:cNvPr>
          <p:cNvSpPr txBox="1">
            <a:spLocks/>
          </p:cNvSpPr>
          <p:nvPr/>
        </p:nvSpPr>
        <p:spPr>
          <a:xfrm>
            <a:off x="8665034" y="3591353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u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3803B730-4CC3-4345-A9CF-5014A2C0A68E}"/>
              </a:ext>
            </a:extLst>
          </p:cNvPr>
          <p:cNvCxnSpPr>
            <a:cxnSpLocks/>
          </p:cNvCxnSpPr>
          <p:nvPr/>
        </p:nvCxnSpPr>
        <p:spPr>
          <a:xfrm flipH="1">
            <a:off x="7390875" y="2857138"/>
            <a:ext cx="712560" cy="82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20C9065C-4CAE-4336-AE16-CD63C1905717}"/>
              </a:ext>
            </a:extLst>
          </p:cNvPr>
          <p:cNvCxnSpPr>
            <a:cxnSpLocks/>
          </p:cNvCxnSpPr>
          <p:nvPr/>
        </p:nvCxnSpPr>
        <p:spPr>
          <a:xfrm>
            <a:off x="8110198" y="2860380"/>
            <a:ext cx="853618" cy="76792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DE78A497-1BFF-49E6-ACA5-CC14AE8CAF09}"/>
              </a:ext>
            </a:extLst>
          </p:cNvPr>
          <p:cNvCxnSpPr>
            <a:cxnSpLocks/>
          </p:cNvCxnSpPr>
          <p:nvPr/>
        </p:nvCxnSpPr>
        <p:spPr>
          <a:xfrm>
            <a:off x="7480685" y="4001648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6641D86-EEF1-4B5F-BD1F-7CABF99C45B7}"/>
              </a:ext>
            </a:extLst>
          </p:cNvPr>
          <p:cNvSpPr txBox="1">
            <a:spLocks/>
          </p:cNvSpPr>
          <p:nvPr/>
        </p:nvSpPr>
        <p:spPr>
          <a:xfrm>
            <a:off x="3114896" y="3334105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5EF21933-13CC-4B85-9096-9AA1E1F55EA1}"/>
              </a:ext>
            </a:extLst>
          </p:cNvPr>
          <p:cNvSpPr txBox="1">
            <a:spLocks/>
          </p:cNvSpPr>
          <p:nvPr/>
        </p:nvSpPr>
        <p:spPr>
          <a:xfrm>
            <a:off x="7701003" y="3304069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99174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399" y="819536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ui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565448" y="2274753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u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864973" y="2274752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i</a:t>
            </a:r>
            <a:endParaRPr lang="en-US" altLang="zh-CN" sz="54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750DBC6-C980-41DC-82DA-CC200C503DE1}"/>
              </a:ext>
            </a:extLst>
          </p:cNvPr>
          <p:cNvSpPr txBox="1">
            <a:spLocks/>
          </p:cNvSpPr>
          <p:nvPr/>
        </p:nvSpPr>
        <p:spPr>
          <a:xfrm>
            <a:off x="369951" y="3264304"/>
            <a:ext cx="5200659" cy="105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嘴角圆拢，形成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小圆孔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下齿背、下齿龈立面最底端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536317B-06F1-4AD7-A595-3487D72BBFD6}"/>
              </a:ext>
            </a:extLst>
          </p:cNvPr>
          <p:cNvSpPr txBox="1">
            <a:spLocks/>
          </p:cNvSpPr>
          <p:nvPr/>
        </p:nvSpPr>
        <p:spPr>
          <a:xfrm>
            <a:off x="8117648" y="3065332"/>
            <a:ext cx="3914404" cy="1272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浅浅微笑，嘴角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  <a:stCxn id="4" idx="2"/>
          </p:cNvCxnSpPr>
          <p:nvPr/>
        </p:nvCxnSpPr>
        <p:spPr>
          <a:xfrm flipH="1">
            <a:off x="5383438" y="1652158"/>
            <a:ext cx="712560" cy="82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095998" y="1652158"/>
            <a:ext cx="853618" cy="76792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115165" y="2905624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/>
          <p:nvPr/>
        </p:nvCxnSpPr>
        <p:spPr>
          <a:xfrm>
            <a:off x="7564634" y="2838505"/>
            <a:ext cx="516048" cy="3576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4EB9C96-8DCE-44A1-B60D-4BC72D51F3E7}"/>
              </a:ext>
            </a:extLst>
          </p:cNvPr>
          <p:cNvCxnSpPr>
            <a:cxnSpLocks/>
          </p:cNvCxnSpPr>
          <p:nvPr/>
        </p:nvCxnSpPr>
        <p:spPr>
          <a:xfrm>
            <a:off x="5518131" y="2661957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0E7FB40-9E8A-4D28-BDDE-BD8B8D46D25B}"/>
              </a:ext>
            </a:extLst>
          </p:cNvPr>
          <p:cNvCxnSpPr/>
          <p:nvPr/>
        </p:nvCxnSpPr>
        <p:spPr>
          <a:xfrm>
            <a:off x="6217791" y="2932542"/>
            <a:ext cx="0" cy="14213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765065" y="4876746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287588" y="4555522"/>
            <a:ext cx="1275137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765065" y="5915377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287588" y="5902800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舌尖从</a:t>
            </a:r>
            <a:r>
              <a:rPr lang="zh-CN" altLang="en-US" sz="3200" b="1" dirty="0">
                <a:solidFill>
                  <a:srgbClr val="FF0000"/>
                </a:solidFill>
              </a:rPr>
              <a:t>最底端</a:t>
            </a:r>
            <a:r>
              <a:rPr lang="zh-CN" altLang="en-US" sz="3200" b="1" dirty="0"/>
              <a:t>上抬至</a:t>
            </a:r>
            <a:r>
              <a:rPr lang="zh-CN" altLang="en-US" sz="3200" b="1" dirty="0">
                <a:solidFill>
                  <a:srgbClr val="FF0000"/>
                </a:solidFill>
              </a:rPr>
              <a:t>下齿背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4FD39928-38CE-411B-B7C1-0117687E2FC2}"/>
              </a:ext>
            </a:extLst>
          </p:cNvPr>
          <p:cNvSpPr txBox="1">
            <a:spLocks/>
          </p:cNvSpPr>
          <p:nvPr/>
        </p:nvSpPr>
        <p:spPr>
          <a:xfrm>
            <a:off x="366909" y="1185044"/>
            <a:ext cx="5011131" cy="1152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上下打开一指宽，嘴角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3B727DC-A0CC-436E-942F-93752F5B10E3}"/>
              </a:ext>
            </a:extLst>
          </p:cNvPr>
          <p:cNvCxnSpPr>
            <a:cxnSpLocks/>
          </p:cNvCxnSpPr>
          <p:nvPr/>
        </p:nvCxnSpPr>
        <p:spPr>
          <a:xfrm flipH="1" flipV="1">
            <a:off x="4342130" y="1917504"/>
            <a:ext cx="1583027" cy="35648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B0AB36BF-41AF-4997-9679-D3658C7733B8}"/>
              </a:ext>
            </a:extLst>
          </p:cNvPr>
          <p:cNvSpPr txBox="1">
            <a:spLocks/>
          </p:cNvSpPr>
          <p:nvPr/>
        </p:nvSpPr>
        <p:spPr>
          <a:xfrm>
            <a:off x="5741449" y="1915135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ê</a:t>
            </a:r>
          </a:p>
        </p:txBody>
      </p: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EB98FAF0-3990-4755-BD28-043CD830CDB3}"/>
              </a:ext>
            </a:extLst>
          </p:cNvPr>
          <p:cNvSpPr txBox="1">
            <a:spLocks/>
          </p:cNvSpPr>
          <p:nvPr/>
        </p:nvSpPr>
        <p:spPr>
          <a:xfrm>
            <a:off x="6522807" y="4549458"/>
            <a:ext cx="211407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圆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展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1" name="内容占位符 2">
            <a:extLst>
              <a:ext uri="{FF2B5EF4-FFF2-40B4-BE49-F238E27FC236}">
                <a16:creationId xmlns:a16="http://schemas.microsoft.com/office/drawing/2014/main" id="{76036355-FEE1-4098-9DF3-1D3F926640C5}"/>
              </a:ext>
            </a:extLst>
          </p:cNvPr>
          <p:cNvSpPr txBox="1">
            <a:spLocks/>
          </p:cNvSpPr>
          <p:nvPr/>
        </p:nvSpPr>
        <p:spPr>
          <a:xfrm>
            <a:off x="5263910" y="5177880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96E9BA63-0F64-41B3-A75F-DCF0B7D22A70}"/>
              </a:ext>
            </a:extLst>
          </p:cNvPr>
          <p:cNvSpPr txBox="1">
            <a:spLocks/>
          </p:cNvSpPr>
          <p:nvPr/>
        </p:nvSpPr>
        <p:spPr>
          <a:xfrm>
            <a:off x="6949616" y="5172775"/>
            <a:ext cx="377874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微大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7" name="左大括号 16">
            <a:extLst>
              <a:ext uri="{FF2B5EF4-FFF2-40B4-BE49-F238E27FC236}">
                <a16:creationId xmlns:a16="http://schemas.microsoft.com/office/drawing/2014/main" id="{11D403DE-0ACE-4CDC-A706-1801734D1044}"/>
              </a:ext>
            </a:extLst>
          </p:cNvPr>
          <p:cNvSpPr/>
          <p:nvPr/>
        </p:nvSpPr>
        <p:spPr>
          <a:xfrm>
            <a:off x="5015620" y="4770775"/>
            <a:ext cx="171318" cy="741482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81E51FBF-AB55-4C71-8D0F-68E69F4AA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846" y="236758"/>
            <a:ext cx="2784219" cy="699594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1.</a:t>
            </a:r>
            <a:r>
              <a:rPr lang="zh-CN" altLang="en-US" sz="3600" dirty="0"/>
              <a:t>复韵母 </a:t>
            </a:r>
            <a:r>
              <a:rPr lang="en-US" altLang="zh-CN" sz="3600" dirty="0" err="1"/>
              <a:t>ui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8311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399" y="819536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iu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565448" y="2274753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i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864973" y="2274752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u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  <a:stCxn id="4" idx="2"/>
          </p:cNvCxnSpPr>
          <p:nvPr/>
        </p:nvCxnSpPr>
        <p:spPr>
          <a:xfrm flipH="1">
            <a:off x="5383438" y="1652158"/>
            <a:ext cx="712560" cy="82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095998" y="1652158"/>
            <a:ext cx="853618" cy="76792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115165" y="2905624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/>
          <p:nvPr/>
        </p:nvCxnSpPr>
        <p:spPr>
          <a:xfrm>
            <a:off x="7564634" y="2838505"/>
            <a:ext cx="516048" cy="3576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4EB9C96-8DCE-44A1-B60D-4BC72D51F3E7}"/>
              </a:ext>
            </a:extLst>
          </p:cNvPr>
          <p:cNvCxnSpPr>
            <a:cxnSpLocks/>
          </p:cNvCxnSpPr>
          <p:nvPr/>
        </p:nvCxnSpPr>
        <p:spPr>
          <a:xfrm>
            <a:off x="5518131" y="2661957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0E7FB40-9E8A-4D28-BDDE-BD8B8D46D25B}"/>
              </a:ext>
            </a:extLst>
          </p:cNvPr>
          <p:cNvCxnSpPr/>
          <p:nvPr/>
        </p:nvCxnSpPr>
        <p:spPr>
          <a:xfrm>
            <a:off x="6217791" y="2932542"/>
            <a:ext cx="0" cy="14213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765065" y="4876746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287588" y="4555522"/>
            <a:ext cx="1275137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765065" y="5915377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287588" y="5902800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舌尖从</a:t>
            </a:r>
            <a:r>
              <a:rPr lang="zh-CN" altLang="en-US" sz="3200" b="1" dirty="0">
                <a:solidFill>
                  <a:srgbClr val="FF0000"/>
                </a:solidFill>
              </a:rPr>
              <a:t>下齿背</a:t>
            </a:r>
            <a:r>
              <a:rPr lang="zh-CN" altLang="en-US" sz="3200" b="1" dirty="0"/>
              <a:t>上抬至</a:t>
            </a:r>
            <a:r>
              <a:rPr lang="zh-CN" altLang="en-US" sz="3200" b="1" dirty="0">
                <a:solidFill>
                  <a:srgbClr val="FF0000"/>
                </a:solidFill>
              </a:rPr>
              <a:t>最底端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3B727DC-A0CC-436E-942F-93752F5B10E3}"/>
              </a:ext>
            </a:extLst>
          </p:cNvPr>
          <p:cNvCxnSpPr>
            <a:cxnSpLocks/>
          </p:cNvCxnSpPr>
          <p:nvPr/>
        </p:nvCxnSpPr>
        <p:spPr>
          <a:xfrm flipH="1" flipV="1">
            <a:off x="4342130" y="1917504"/>
            <a:ext cx="1583027" cy="35648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B0AB36BF-41AF-4997-9679-D3658C7733B8}"/>
              </a:ext>
            </a:extLst>
          </p:cNvPr>
          <p:cNvSpPr txBox="1">
            <a:spLocks/>
          </p:cNvSpPr>
          <p:nvPr/>
        </p:nvSpPr>
        <p:spPr>
          <a:xfrm>
            <a:off x="5741449" y="1915135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EB98FAF0-3990-4755-BD28-043CD830CDB3}"/>
              </a:ext>
            </a:extLst>
          </p:cNvPr>
          <p:cNvSpPr txBox="1">
            <a:spLocks/>
          </p:cNvSpPr>
          <p:nvPr/>
        </p:nvSpPr>
        <p:spPr>
          <a:xfrm>
            <a:off x="6522806" y="4549458"/>
            <a:ext cx="197839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展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圆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1" name="内容占位符 2">
            <a:extLst>
              <a:ext uri="{FF2B5EF4-FFF2-40B4-BE49-F238E27FC236}">
                <a16:creationId xmlns:a16="http://schemas.microsoft.com/office/drawing/2014/main" id="{76036355-FEE1-4098-9DF3-1D3F926640C5}"/>
              </a:ext>
            </a:extLst>
          </p:cNvPr>
          <p:cNvSpPr txBox="1">
            <a:spLocks/>
          </p:cNvSpPr>
          <p:nvPr/>
        </p:nvSpPr>
        <p:spPr>
          <a:xfrm>
            <a:off x="5263910" y="5177880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96E9BA63-0F64-41B3-A75F-DCF0B7D22A70}"/>
              </a:ext>
            </a:extLst>
          </p:cNvPr>
          <p:cNvSpPr txBox="1">
            <a:spLocks/>
          </p:cNvSpPr>
          <p:nvPr/>
        </p:nvSpPr>
        <p:spPr>
          <a:xfrm>
            <a:off x="6949616" y="5172775"/>
            <a:ext cx="377874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微大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7" name="左大括号 16">
            <a:extLst>
              <a:ext uri="{FF2B5EF4-FFF2-40B4-BE49-F238E27FC236}">
                <a16:creationId xmlns:a16="http://schemas.microsoft.com/office/drawing/2014/main" id="{11D403DE-0ACE-4CDC-A706-1801734D1044}"/>
              </a:ext>
            </a:extLst>
          </p:cNvPr>
          <p:cNvSpPr/>
          <p:nvPr/>
        </p:nvSpPr>
        <p:spPr>
          <a:xfrm>
            <a:off x="5015620" y="4770775"/>
            <a:ext cx="171318" cy="741482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D8FF174E-8DEA-4F12-9677-595649E41B2C}"/>
              </a:ext>
            </a:extLst>
          </p:cNvPr>
          <p:cNvSpPr txBox="1">
            <a:spLocks/>
          </p:cNvSpPr>
          <p:nvPr/>
        </p:nvSpPr>
        <p:spPr>
          <a:xfrm>
            <a:off x="7437782" y="3342662"/>
            <a:ext cx="4395098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，形成很小圆孔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内容占位符 2">
            <a:extLst>
              <a:ext uri="{FF2B5EF4-FFF2-40B4-BE49-F238E27FC236}">
                <a16:creationId xmlns:a16="http://schemas.microsoft.com/office/drawing/2014/main" id="{E5FCB065-ACCD-4D81-8CD4-A6C80371DBF2}"/>
              </a:ext>
            </a:extLst>
          </p:cNvPr>
          <p:cNvSpPr txBox="1">
            <a:spLocks/>
          </p:cNvSpPr>
          <p:nvPr/>
        </p:nvSpPr>
        <p:spPr>
          <a:xfrm>
            <a:off x="778467" y="3429000"/>
            <a:ext cx="3563663" cy="1152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浅浅微笑，嘴角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内容占位符 2">
            <a:extLst>
              <a:ext uri="{FF2B5EF4-FFF2-40B4-BE49-F238E27FC236}">
                <a16:creationId xmlns:a16="http://schemas.microsoft.com/office/drawing/2014/main" id="{CC224669-6A7D-4091-BF8D-BC485B8FA3C9}"/>
              </a:ext>
            </a:extLst>
          </p:cNvPr>
          <p:cNvSpPr txBox="1">
            <a:spLocks/>
          </p:cNvSpPr>
          <p:nvPr/>
        </p:nvSpPr>
        <p:spPr>
          <a:xfrm>
            <a:off x="600313" y="1235847"/>
            <a:ext cx="4325103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，形成较大圆孔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9728D0EC-E619-4655-BEB3-7804C94B0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846" y="236758"/>
            <a:ext cx="2784219" cy="70344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2.</a:t>
            </a:r>
            <a:r>
              <a:rPr lang="zh-CN" altLang="en-US" sz="3600" dirty="0"/>
              <a:t>复韵母 </a:t>
            </a:r>
            <a:r>
              <a:rPr lang="en-US" altLang="zh-CN" sz="3600" dirty="0" err="1"/>
              <a:t>iu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90868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608122" y="24950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164120" y="248722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8" y="248722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76116" y="248722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修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829024" y="248722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608121" y="425288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164120" y="42528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8" y="425288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276116" y="425288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829024" y="42528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E63D803D-A4A2-4CE6-BD5D-4A8749CE4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846" y="236758"/>
            <a:ext cx="7047033" cy="825688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复韵母 </a:t>
            </a:r>
            <a:r>
              <a:rPr lang="en-US" altLang="zh-CN" sz="4000" dirty="0" err="1"/>
              <a:t>ui</a:t>
            </a:r>
            <a:r>
              <a:rPr lang="en-US" altLang="zh-CN" sz="4000" dirty="0"/>
              <a:t> </a:t>
            </a:r>
            <a:r>
              <a:rPr lang="zh-CN" altLang="en-US" sz="4000" dirty="0"/>
              <a:t>和 </a:t>
            </a:r>
            <a:r>
              <a:rPr lang="en-US" altLang="zh-CN" sz="4000" dirty="0" err="1"/>
              <a:t>iu</a:t>
            </a:r>
            <a:r>
              <a:rPr lang="en-US" altLang="zh-CN" sz="4000" dirty="0"/>
              <a:t> </a:t>
            </a:r>
            <a:r>
              <a:rPr lang="zh-CN" altLang="en-US" sz="4000" dirty="0"/>
              <a:t>的发音训练</a:t>
            </a:r>
          </a:p>
        </p:txBody>
      </p:sp>
    </p:spTree>
    <p:extLst>
      <p:ext uri="{BB962C8B-B14F-4D97-AF65-F5344CB8AC3E}">
        <p14:creationId xmlns:p14="http://schemas.microsoft.com/office/powerpoint/2010/main" val="31778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0325" y="1541417"/>
            <a:ext cx="10040293" cy="5079825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口腔的运动程度不够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         </a:t>
            </a:r>
            <a:r>
              <a:rPr lang="zh-CN" altLang="en-US" sz="3600" b="1" dirty="0"/>
              <a:t>没有很好地完成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                </a:t>
            </a:r>
            <a:r>
              <a:rPr lang="zh-CN" altLang="en-US" sz="3600" b="1" dirty="0"/>
              <a:t>从</a:t>
            </a:r>
            <a:r>
              <a:rPr lang="en-US" altLang="zh-CN" sz="3600" b="1" dirty="0"/>
              <a:t>u</a:t>
            </a:r>
            <a:r>
              <a:rPr lang="zh-CN" altLang="en-US" sz="3600" b="1" dirty="0"/>
              <a:t>到</a:t>
            </a:r>
            <a:r>
              <a:rPr lang="en-US" altLang="zh-CN" sz="3600" b="1" dirty="0"/>
              <a:t>e</a:t>
            </a:r>
            <a:r>
              <a:rPr lang="zh-CN" altLang="en-US" sz="3600" b="1" dirty="0"/>
              <a:t>再到</a:t>
            </a:r>
            <a:r>
              <a:rPr lang="en-US" altLang="zh-CN" sz="3600" b="1" dirty="0" err="1"/>
              <a:t>i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                </a:t>
            </a:r>
            <a:r>
              <a:rPr lang="zh-CN" altLang="en-US" sz="3600" b="1" dirty="0"/>
              <a:t>从</a:t>
            </a:r>
            <a:r>
              <a:rPr lang="en-US" altLang="zh-CN" sz="3600" b="1" dirty="0" err="1"/>
              <a:t>i</a:t>
            </a:r>
            <a:r>
              <a:rPr lang="zh-CN" altLang="en-US" sz="3600" b="1" dirty="0"/>
              <a:t>到</a:t>
            </a:r>
            <a:r>
              <a:rPr lang="en-US" altLang="zh-CN" sz="3600" b="1" dirty="0"/>
              <a:t>o</a:t>
            </a:r>
            <a:r>
              <a:rPr lang="zh-CN" altLang="en-US" sz="3600" b="1" dirty="0"/>
              <a:t>再到</a:t>
            </a:r>
            <a:r>
              <a:rPr lang="en-US" altLang="zh-CN" sz="3600" b="1" dirty="0"/>
              <a:t>u</a:t>
            </a:r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                              </a:t>
            </a:r>
            <a:r>
              <a:rPr lang="zh-CN" altLang="en-US" sz="3600" b="1" dirty="0"/>
              <a:t>的发音路径</a:t>
            </a:r>
            <a:endParaRPr lang="en-US" altLang="zh-CN" sz="3600" b="1" dirty="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B795BEA-7841-4F21-90F4-8C85707CA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846" y="236758"/>
            <a:ext cx="8102194" cy="825688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复韵母 </a:t>
            </a:r>
            <a:r>
              <a:rPr lang="en-US" altLang="zh-CN" sz="4000" dirty="0" err="1"/>
              <a:t>ui</a:t>
            </a:r>
            <a:r>
              <a:rPr lang="en-US" altLang="zh-CN" sz="4000" dirty="0"/>
              <a:t> </a:t>
            </a:r>
            <a:r>
              <a:rPr lang="zh-CN" altLang="en-US" sz="4000" dirty="0"/>
              <a:t>和 </a:t>
            </a:r>
            <a:r>
              <a:rPr lang="en-US" altLang="zh-CN" sz="4000" dirty="0" err="1"/>
              <a:t>iu</a:t>
            </a:r>
            <a:r>
              <a:rPr lang="en-US" altLang="zh-CN" sz="4000" dirty="0"/>
              <a:t> </a:t>
            </a:r>
            <a:r>
              <a:rPr lang="zh-CN" altLang="en-US" sz="4000" dirty="0"/>
              <a:t>发音常见问题</a:t>
            </a:r>
          </a:p>
        </p:txBody>
      </p:sp>
    </p:spTree>
    <p:extLst>
      <p:ext uri="{BB962C8B-B14F-4D97-AF65-F5344CB8AC3E}">
        <p14:creationId xmlns:p14="http://schemas.microsoft.com/office/powerpoint/2010/main" val="320739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6859" y="931817"/>
            <a:ext cx="10772863" cy="54886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）发好单韵母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）按顺序连贯发音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）气息不中断、声音不停顿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345523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 flipH="1">
            <a:off x="5482705" y="2456267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摧毁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492912" y="245626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悔罪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9632" y="245626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汇兑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395854" y="2480829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追随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46466" y="415720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舅舅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33534" y="4151763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牛柳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5" y="415176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久留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506785" y="415176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绣球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30865" y="415176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求救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09267" y="245626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兑水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B1C414E8-771A-4014-AAF6-A5C29EADD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846" y="236758"/>
            <a:ext cx="7047033" cy="825688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复韵母 </a:t>
            </a:r>
            <a:r>
              <a:rPr lang="en-US" altLang="zh-CN" sz="4000" dirty="0" err="1"/>
              <a:t>ui</a:t>
            </a:r>
            <a:r>
              <a:rPr lang="en-US" altLang="zh-CN" sz="4000" dirty="0"/>
              <a:t> </a:t>
            </a:r>
            <a:r>
              <a:rPr lang="zh-CN" altLang="en-US" sz="4000" dirty="0"/>
              <a:t>和 </a:t>
            </a:r>
            <a:r>
              <a:rPr lang="en-US" altLang="zh-CN" sz="4000" dirty="0" err="1"/>
              <a:t>iu</a:t>
            </a:r>
            <a:r>
              <a:rPr lang="en-US" altLang="zh-CN" sz="4000" dirty="0"/>
              <a:t> </a:t>
            </a:r>
            <a:r>
              <a:rPr lang="zh-CN" altLang="en-US" sz="4000" dirty="0"/>
              <a:t>的发音训练</a:t>
            </a:r>
          </a:p>
        </p:txBody>
      </p:sp>
    </p:spTree>
    <p:extLst>
      <p:ext uri="{BB962C8B-B14F-4D97-AF65-F5344CB8AC3E}">
        <p14:creationId xmlns:p14="http://schemas.microsoft.com/office/powerpoint/2010/main" val="91197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1PPBG">
  <a:themeElements>
    <a:clrScheme name="自定义 1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A000120140530A91KPBG</Template>
  <TotalTime>70</TotalTime>
  <Words>285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楷体</vt:lpstr>
      <vt:lpstr>幼圆</vt:lpstr>
      <vt:lpstr>Arial</vt:lpstr>
      <vt:lpstr>Arial Black</vt:lpstr>
      <vt:lpstr>Calibri</vt:lpstr>
      <vt:lpstr>Webdings</vt:lpstr>
      <vt:lpstr>A000120140530A91PPBG</vt:lpstr>
      <vt:lpstr>复韵母 ui 和 iu 的发音</vt:lpstr>
      <vt:lpstr>PowerPoint 演示文稿</vt:lpstr>
      <vt:lpstr>1.复韵母 ui</vt:lpstr>
      <vt:lpstr>2.复韵母 iu</vt:lpstr>
      <vt:lpstr>复韵母 ui 和 iu 的发音训练</vt:lpstr>
      <vt:lpstr>3. 复韵母 ui 和 iu 发音常见问题</vt:lpstr>
      <vt:lpstr>PowerPoint 演示文稿</vt:lpstr>
      <vt:lpstr>复韵母 ui 和 iu 的发音训练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复韵母 iu 的发音</dc:title>
  <dc:creator>Li Jindai</dc:creator>
  <cp:lastModifiedBy>apple</cp:lastModifiedBy>
  <cp:revision>8</cp:revision>
  <dcterms:created xsi:type="dcterms:W3CDTF">2019-05-09T14:50:11Z</dcterms:created>
  <dcterms:modified xsi:type="dcterms:W3CDTF">2024-04-01T00:17:08Z</dcterms:modified>
</cp:coreProperties>
</file>