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46" r:id="rId3"/>
    <p:sldId id="351" r:id="rId4"/>
    <p:sldId id="352" r:id="rId5"/>
    <p:sldId id="340" r:id="rId6"/>
    <p:sldId id="345" r:id="rId7"/>
    <p:sldId id="341" r:id="rId8"/>
    <p:sldId id="342" r:id="rId9"/>
    <p:sldId id="344" r:id="rId10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2" y="0"/>
            <a:ext cx="12198133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7072" y="0"/>
            <a:ext cx="12199072" cy="687460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732731" y="3010158"/>
            <a:ext cx="4726539" cy="380743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08521" y="2085976"/>
            <a:ext cx="10374961" cy="866415"/>
          </a:xfrm>
        </p:spPr>
        <p:txBody>
          <a:bodyPr>
            <a:noAutofit/>
          </a:bodyPr>
          <a:lstStyle>
            <a:lvl1pPr algn="ctr">
              <a:defRPr sz="360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265986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1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47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2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012950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48101" y="3292432"/>
            <a:ext cx="4495801" cy="373878"/>
          </a:xfrm>
          <a:prstGeom prst="roundRect">
            <a:avLst>
              <a:gd name="adj" fmla="val 50000"/>
            </a:avLst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29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53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1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83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397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"/>
            <a:ext cx="12192000" cy="684847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84201" y="273045"/>
            <a:ext cx="1102924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84067" y="1164726"/>
            <a:ext cx="11018093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C370A-B596-4F54-9EE0-B3BD7C66FD99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D6263-2E2E-4FDF-8060-F446DC303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75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/>
        </a:buClr>
        <a:buSzPct val="60000"/>
        <a:buFont typeface="Wingdings 2" panose="05020102010507070707" pitchFamily="18" charset="2"/>
        <a:buChar char=""/>
        <a:defRPr sz="24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01C22D-A954-41ED-95A4-2C11F391F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521" y="2085977"/>
            <a:ext cx="10374961" cy="1179738"/>
          </a:xfrm>
        </p:spPr>
        <p:txBody>
          <a:bodyPr/>
          <a:lstStyle/>
          <a:p>
            <a:r>
              <a:rPr lang="zh-CN" altLang="en-US" sz="4800" dirty="0"/>
              <a:t>一般声母 </a:t>
            </a:r>
            <a:r>
              <a:rPr lang="pt-BR" altLang="zh-CN" sz="4800" dirty="0"/>
              <a:t>n </a:t>
            </a:r>
            <a:r>
              <a:rPr lang="zh-CN" altLang="pt-BR" sz="4800" dirty="0"/>
              <a:t>与 </a:t>
            </a:r>
            <a:r>
              <a:rPr lang="pt-BR" altLang="zh-CN" sz="4800" dirty="0"/>
              <a:t>l </a:t>
            </a:r>
            <a:r>
              <a:rPr lang="zh-CN" altLang="pt-BR" sz="4800" dirty="0"/>
              <a:t>的辨正</a:t>
            </a:r>
            <a:r>
              <a:rPr lang="zh-CN" altLang="en-US" sz="4800" dirty="0"/>
              <a:t>与训练</a:t>
            </a:r>
          </a:p>
        </p:txBody>
      </p:sp>
    </p:spTree>
    <p:extLst>
      <p:ext uri="{BB962C8B-B14F-4D97-AF65-F5344CB8AC3E}">
        <p14:creationId xmlns:p14="http://schemas.microsoft.com/office/powerpoint/2010/main" val="182279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E09E5F-36EB-42D4-86F9-3B3DD1783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57" y="717182"/>
            <a:ext cx="11029249" cy="893903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n</a:t>
            </a:r>
            <a:r>
              <a:rPr lang="zh-CN" altLang="en-US" sz="3600" dirty="0"/>
              <a:t>声母与</a:t>
            </a:r>
            <a:r>
              <a:rPr lang="en-US" altLang="zh-CN" sz="3600" dirty="0"/>
              <a:t>l</a:t>
            </a:r>
            <a:r>
              <a:rPr lang="zh-CN" altLang="en-US" sz="3600" dirty="0"/>
              <a:t>声母不能正确区分主要表现在两个方面：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535B43-7E39-4E09-A11F-5C0C75574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067" y="2307771"/>
            <a:ext cx="11018093" cy="40501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/>
              <a:t>      1.</a:t>
            </a:r>
            <a:r>
              <a:rPr lang="zh-CN" altLang="en-US" sz="4000" b="1" dirty="0"/>
              <a:t>声母</a:t>
            </a:r>
            <a:r>
              <a:rPr lang="en-US" altLang="zh-CN" sz="4000" b="1" dirty="0"/>
              <a:t>n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l</a:t>
            </a:r>
            <a:r>
              <a:rPr lang="zh-CN" altLang="en-US" sz="4000" b="1" dirty="0"/>
              <a:t>的发音问题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2.</a:t>
            </a:r>
            <a:r>
              <a:rPr lang="zh-CN" altLang="en-US" sz="4000" b="1" dirty="0"/>
              <a:t>不能辨字</a:t>
            </a:r>
          </a:p>
        </p:txBody>
      </p:sp>
    </p:spTree>
    <p:extLst>
      <p:ext uri="{BB962C8B-B14F-4D97-AF65-F5344CB8AC3E}">
        <p14:creationId xmlns:p14="http://schemas.microsoft.com/office/powerpoint/2010/main" val="159232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F6DD3F-52D7-4156-BFD7-5222F3D67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944533"/>
            <a:ext cx="10772863" cy="681763"/>
          </a:xfrm>
        </p:spPr>
        <p:txBody>
          <a:bodyPr>
            <a:normAutofit fontScale="90000"/>
          </a:bodyPr>
          <a:lstStyle/>
          <a:p>
            <a:r>
              <a:rPr lang="zh-CN" altLang="en-US" sz="4400" dirty="0"/>
              <a:t>发音问题：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1B98E3-F37C-4826-9F7A-03AFA3186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2" y="2154725"/>
            <a:ext cx="10502537" cy="427782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         1.</a:t>
            </a:r>
            <a:r>
              <a:rPr lang="zh-CN" altLang="en-US" sz="3600" b="1" dirty="0"/>
              <a:t>声母</a:t>
            </a:r>
            <a:r>
              <a:rPr lang="en-US" altLang="zh-CN" sz="3600" b="1" dirty="0"/>
              <a:t>n</a:t>
            </a:r>
            <a:r>
              <a:rPr lang="zh-CN" altLang="en-US" sz="3600" b="1" dirty="0"/>
              <a:t>发音要着重关注：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000" b="1" dirty="0"/>
          </a:p>
          <a:p>
            <a:pPr marL="0" indent="0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）舌尖抵住上牙床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000" b="1" dirty="0"/>
          </a:p>
          <a:p>
            <a:pPr marL="0" indent="0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）气流走鼻腔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2128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B4F814-31B1-478C-85ED-982640E2A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817785"/>
            <a:ext cx="10772863" cy="681763"/>
          </a:xfrm>
        </p:spPr>
        <p:txBody>
          <a:bodyPr>
            <a:normAutofit fontScale="90000"/>
          </a:bodyPr>
          <a:lstStyle/>
          <a:p>
            <a:r>
              <a:rPr lang="zh-CN" altLang="en-US" sz="4400" dirty="0"/>
              <a:t>发音问题：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A41C11-7B98-41D2-87FD-FDF161ED4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2037030"/>
            <a:ext cx="10872832" cy="4395523"/>
          </a:xfrm>
        </p:spPr>
        <p:txBody>
          <a:bodyPr/>
          <a:lstStyle/>
          <a:p>
            <a:pPr marL="0" indent="0">
              <a:lnSpc>
                <a:spcPts val="5400"/>
              </a:lnSpc>
              <a:buNone/>
            </a:pPr>
            <a:r>
              <a:rPr lang="zh-CN" altLang="en-US" sz="3600" dirty="0"/>
              <a:t>        </a:t>
            </a:r>
            <a:r>
              <a:rPr lang="en-US" altLang="zh-CN" sz="3600" b="1" dirty="0"/>
              <a:t>2.</a:t>
            </a:r>
            <a:r>
              <a:rPr lang="zh-CN" altLang="en-US" sz="3600" b="1" dirty="0"/>
              <a:t>声母 </a:t>
            </a:r>
            <a:r>
              <a:rPr lang="en-US" altLang="zh-CN" sz="3600" b="1" dirty="0"/>
              <a:t>l </a:t>
            </a:r>
            <a:r>
              <a:rPr lang="zh-CN" altLang="en-US" sz="3600" b="1" dirty="0"/>
              <a:t>发音要着重关注：</a:t>
            </a:r>
          </a:p>
          <a:p>
            <a:pPr marL="0" indent="0">
              <a:lnSpc>
                <a:spcPts val="5400"/>
              </a:lnSpc>
              <a:buNone/>
            </a:pPr>
            <a:r>
              <a:rPr lang="zh-CN" altLang="en-US" sz="3600" b="1" dirty="0"/>
              <a:t>    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）舌尖抵住上牙床</a:t>
            </a:r>
          </a:p>
          <a:p>
            <a:pPr marL="0" indent="0">
              <a:lnSpc>
                <a:spcPts val="5400"/>
              </a:lnSpc>
              <a:buNone/>
            </a:pPr>
            <a:r>
              <a:rPr lang="zh-CN" altLang="en-US" sz="3600" b="1" dirty="0"/>
              <a:t>    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）气流走口腔，学会口腔出气</a:t>
            </a:r>
          </a:p>
          <a:p>
            <a:pPr marL="0" indent="0">
              <a:lnSpc>
                <a:spcPts val="5400"/>
              </a:lnSpc>
              <a:buNone/>
            </a:pPr>
            <a:r>
              <a:rPr lang="zh-CN" altLang="en-US" sz="3600" b="1" dirty="0"/>
              <a:t>          （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）舌尖</a:t>
            </a:r>
            <a:r>
              <a:rPr lang="zh-CN" altLang="en-US" sz="3600" b="1" dirty="0">
                <a:solidFill>
                  <a:srgbClr val="FF0000"/>
                </a:solidFill>
              </a:rPr>
              <a:t>弹离</a:t>
            </a:r>
            <a:r>
              <a:rPr lang="zh-CN" altLang="en-US" sz="3600" b="1" dirty="0"/>
              <a:t>上牙床的感受</a:t>
            </a:r>
          </a:p>
        </p:txBody>
      </p:sp>
    </p:spTree>
    <p:extLst>
      <p:ext uri="{BB962C8B-B14F-4D97-AF65-F5344CB8AC3E}">
        <p14:creationId xmlns:p14="http://schemas.microsoft.com/office/powerpoint/2010/main" val="122940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75173D-EB07-438B-82DE-E702C2419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823" y="1639855"/>
            <a:ext cx="10388781" cy="956695"/>
          </a:xfrm>
        </p:spPr>
        <p:txBody>
          <a:bodyPr/>
          <a:lstStyle/>
          <a:p>
            <a:r>
              <a:rPr lang="en-US" altLang="zh-CN" sz="4000" dirty="0"/>
              <a:t>1.</a:t>
            </a:r>
            <a:r>
              <a:rPr lang="zh-CN" altLang="en-US" sz="4000" dirty="0"/>
              <a:t>利用形声字偏旁类推记忆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AE0CBD-6395-4D40-B2F1-3700669BA3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823" y="3051196"/>
            <a:ext cx="10341608" cy="956696"/>
          </a:xfrm>
        </p:spPr>
        <p:txBody>
          <a:bodyPr/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记住常用的声母是 </a:t>
            </a:r>
            <a:r>
              <a:rPr lang="en-US" altLang="zh-CN" sz="3600" b="1" dirty="0"/>
              <a:t>n </a:t>
            </a:r>
            <a:r>
              <a:rPr lang="zh-CN" altLang="en-US" sz="3600" b="1" dirty="0"/>
              <a:t>或 </a:t>
            </a:r>
            <a:r>
              <a:rPr lang="en-US" altLang="zh-CN" sz="3600" b="1" dirty="0"/>
              <a:t>l </a:t>
            </a:r>
            <a:r>
              <a:rPr lang="zh-CN" altLang="en-US" sz="3600" b="1" dirty="0"/>
              <a:t>的简单字</a:t>
            </a:r>
            <a:endParaRPr lang="en-US" altLang="zh-CN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3B8D991-376D-4B04-9F06-1B7A200F9E58}"/>
              </a:ext>
            </a:extLst>
          </p:cNvPr>
          <p:cNvSpPr txBox="1">
            <a:spLocks/>
          </p:cNvSpPr>
          <p:nvPr/>
        </p:nvSpPr>
        <p:spPr>
          <a:xfrm>
            <a:off x="1719944" y="4480557"/>
            <a:ext cx="1232443" cy="83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lang="zh-CN" altLang="en-US" sz="240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偏旁</a:t>
            </a:r>
            <a:endParaRPr lang="en-US" altLang="zh-CN" sz="36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58A3E00-3C06-4050-A522-91D9DC86B3F2}"/>
              </a:ext>
            </a:extLst>
          </p:cNvPr>
          <p:cNvSpPr txBox="1">
            <a:spLocks/>
          </p:cNvSpPr>
          <p:nvPr/>
        </p:nvSpPr>
        <p:spPr>
          <a:xfrm>
            <a:off x="2950482" y="4471842"/>
            <a:ext cx="662033" cy="83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lang="zh-CN" altLang="en-US" sz="240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03116D1-14D2-4B66-8611-08A1D91A79BF}"/>
              </a:ext>
            </a:extLst>
          </p:cNvPr>
          <p:cNvSpPr txBox="1">
            <a:spLocks/>
          </p:cNvSpPr>
          <p:nvPr/>
        </p:nvSpPr>
        <p:spPr>
          <a:xfrm>
            <a:off x="3494722" y="4480557"/>
            <a:ext cx="1828619" cy="83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lang="zh-CN" altLang="en-US" sz="240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简单字</a:t>
            </a:r>
            <a:endParaRPr lang="en-US" altLang="zh-CN" sz="3600" b="1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7542AB5F-1A0E-46F8-BB49-2C7A822FC9D5}"/>
              </a:ext>
            </a:extLst>
          </p:cNvPr>
          <p:cNvCxnSpPr/>
          <p:nvPr/>
        </p:nvCxnSpPr>
        <p:spPr>
          <a:xfrm>
            <a:off x="5401400" y="4976943"/>
            <a:ext cx="86214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54EA4B0-0443-4593-8ED0-93FA27C58ADF}"/>
              </a:ext>
            </a:extLst>
          </p:cNvPr>
          <p:cNvSpPr txBox="1">
            <a:spLocks/>
          </p:cNvSpPr>
          <p:nvPr/>
        </p:nvSpPr>
        <p:spPr>
          <a:xfrm>
            <a:off x="6378304" y="4433750"/>
            <a:ext cx="4402365" cy="878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lang="zh-CN" altLang="en-US" sz="240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6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声母与简单字的声母相同</a:t>
            </a:r>
            <a:endParaRPr lang="en-US" altLang="zh-CN" sz="3600" b="1" dirty="0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B601B4A7-1EF9-40D8-BCBB-EDC2530DB183}"/>
              </a:ext>
            </a:extLst>
          </p:cNvPr>
          <p:cNvSpPr txBox="1">
            <a:spLocks/>
          </p:cNvSpPr>
          <p:nvPr/>
        </p:nvSpPr>
        <p:spPr>
          <a:xfrm>
            <a:off x="709568" y="446827"/>
            <a:ext cx="10772863" cy="9566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gradFill flip="none" rotWithShape="1">
                  <a:gsLst>
                    <a:gs pos="0">
                      <a:schemeClr val="accent1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000" dirty="0"/>
              <a:t>辨字方法：</a:t>
            </a:r>
          </a:p>
        </p:txBody>
      </p:sp>
    </p:spTree>
    <p:extLst>
      <p:ext uri="{BB962C8B-B14F-4D97-AF65-F5344CB8AC3E}">
        <p14:creationId xmlns:p14="http://schemas.microsoft.com/office/powerpoint/2010/main" val="1283907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72AC1E-720B-4865-9410-EA87F6236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6" y="666372"/>
            <a:ext cx="10772863" cy="766570"/>
          </a:xfrm>
        </p:spPr>
        <p:txBody>
          <a:bodyPr/>
          <a:lstStyle/>
          <a:p>
            <a:r>
              <a:rPr lang="zh-CN" altLang="en-US" sz="4400" dirty="0"/>
              <a:t>例如：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D2AB61-340E-4B97-93C0-BBE990995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8522" y="2176982"/>
            <a:ext cx="1571905" cy="53773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sz="3200" b="1" dirty="0"/>
              <a:t>柠 </a:t>
            </a:r>
            <a:r>
              <a:rPr lang="en-US" altLang="zh-CN" sz="3200" b="1" dirty="0" err="1"/>
              <a:t>nín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49D6A23A-4299-42FB-9DA8-EAED7B8F3D5F}"/>
              </a:ext>
            </a:extLst>
          </p:cNvPr>
          <p:cNvSpPr txBox="1">
            <a:spLocks/>
          </p:cNvSpPr>
          <p:nvPr/>
        </p:nvSpPr>
        <p:spPr>
          <a:xfrm>
            <a:off x="1432335" y="2181885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宁 </a:t>
            </a:r>
            <a:r>
              <a:rPr lang="en-US" altLang="zh-CN" sz="3200" b="1" dirty="0" err="1"/>
              <a:t>nín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178CAA4-B589-4726-A201-8FB28A51675A}"/>
              </a:ext>
            </a:extLst>
          </p:cNvPr>
          <p:cNvSpPr txBox="1">
            <a:spLocks/>
          </p:cNvSpPr>
          <p:nvPr/>
        </p:nvSpPr>
        <p:spPr>
          <a:xfrm>
            <a:off x="6095997" y="2176981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泞 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01B7614-65E4-4A9A-8180-C21AFB3A35EC}"/>
              </a:ext>
            </a:extLst>
          </p:cNvPr>
          <p:cNvSpPr txBox="1">
            <a:spLocks/>
          </p:cNvSpPr>
          <p:nvPr/>
        </p:nvSpPr>
        <p:spPr>
          <a:xfrm>
            <a:off x="7933469" y="2176980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狞 </a:t>
            </a:r>
            <a:r>
              <a:rPr lang="en-US" altLang="zh-CN" sz="3200" b="1" dirty="0" err="1"/>
              <a:t>nín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5EACDB7-7A8A-4696-8FF0-E49F9A18D39E}"/>
              </a:ext>
            </a:extLst>
          </p:cNvPr>
          <p:cNvSpPr txBox="1">
            <a:spLocks/>
          </p:cNvSpPr>
          <p:nvPr/>
        </p:nvSpPr>
        <p:spPr>
          <a:xfrm>
            <a:off x="9770944" y="2176979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拧 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9AD1854E-9981-4E75-8DEC-B69B8F20F59F}"/>
              </a:ext>
            </a:extLst>
          </p:cNvPr>
          <p:cNvSpPr txBox="1">
            <a:spLocks/>
          </p:cNvSpPr>
          <p:nvPr/>
        </p:nvSpPr>
        <p:spPr>
          <a:xfrm>
            <a:off x="1432334" y="3471816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令 </a:t>
            </a:r>
            <a:r>
              <a:rPr lang="en-US" altLang="zh-CN" sz="3200" b="1" dirty="0" err="1"/>
              <a:t>l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B1F026F2-5A5B-4681-A22A-16D0CEC82CDB}"/>
              </a:ext>
            </a:extLst>
          </p:cNvPr>
          <p:cNvSpPr txBox="1">
            <a:spLocks/>
          </p:cNvSpPr>
          <p:nvPr/>
        </p:nvSpPr>
        <p:spPr>
          <a:xfrm>
            <a:off x="4258521" y="3471815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铃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23E1ED32-EA43-478D-9BF3-A3D49C0AC0EA}"/>
              </a:ext>
            </a:extLst>
          </p:cNvPr>
          <p:cNvSpPr txBox="1">
            <a:spLocks/>
          </p:cNvSpPr>
          <p:nvPr/>
        </p:nvSpPr>
        <p:spPr>
          <a:xfrm>
            <a:off x="6095994" y="3471814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龄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E802CC79-4A46-4A50-8732-5B0AFD3EEA78}"/>
              </a:ext>
            </a:extLst>
          </p:cNvPr>
          <p:cNvSpPr txBox="1">
            <a:spLocks/>
          </p:cNvSpPr>
          <p:nvPr/>
        </p:nvSpPr>
        <p:spPr>
          <a:xfrm>
            <a:off x="7933467" y="3471813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伶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F8497817-A0AE-489A-BD8C-22FEDD05F34F}"/>
              </a:ext>
            </a:extLst>
          </p:cNvPr>
          <p:cNvSpPr txBox="1">
            <a:spLocks/>
          </p:cNvSpPr>
          <p:nvPr/>
        </p:nvSpPr>
        <p:spPr>
          <a:xfrm>
            <a:off x="9770940" y="3471812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玲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FF1309BE-FCC9-475F-AF24-4EE8F649BBD0}"/>
              </a:ext>
            </a:extLst>
          </p:cNvPr>
          <p:cNvSpPr txBox="1">
            <a:spLocks/>
          </p:cNvSpPr>
          <p:nvPr/>
        </p:nvSpPr>
        <p:spPr>
          <a:xfrm>
            <a:off x="4258520" y="4372114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羚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4F564137-EA51-405F-B29C-5B51FB58905C}"/>
              </a:ext>
            </a:extLst>
          </p:cNvPr>
          <p:cNvSpPr txBox="1">
            <a:spLocks/>
          </p:cNvSpPr>
          <p:nvPr/>
        </p:nvSpPr>
        <p:spPr>
          <a:xfrm>
            <a:off x="6095993" y="4372113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零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DDAB5F41-6E9C-400B-9E7C-579F7D7BF2F4}"/>
              </a:ext>
            </a:extLst>
          </p:cNvPr>
          <p:cNvSpPr txBox="1">
            <a:spLocks/>
          </p:cNvSpPr>
          <p:nvPr/>
        </p:nvSpPr>
        <p:spPr>
          <a:xfrm>
            <a:off x="7933467" y="4372113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聆 </a:t>
            </a:r>
            <a:r>
              <a:rPr lang="en-US" altLang="zh-CN" sz="3200" b="1" dirty="0" err="1"/>
              <a:t>lín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9EF21232-6D04-44F7-A9DF-BECFEE8D8AB6}"/>
              </a:ext>
            </a:extLst>
          </p:cNvPr>
          <p:cNvSpPr txBox="1">
            <a:spLocks/>
          </p:cNvSpPr>
          <p:nvPr/>
        </p:nvSpPr>
        <p:spPr>
          <a:xfrm>
            <a:off x="9770939" y="4372112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领 </a:t>
            </a:r>
            <a:r>
              <a:rPr lang="en-US" altLang="zh-CN" sz="3200" b="1" dirty="0" err="1"/>
              <a:t>l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ǐ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200" b="1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31F8F4A-EF34-4E37-89E7-DE5E5ECC9B3A}"/>
              </a:ext>
            </a:extLst>
          </p:cNvPr>
          <p:cNvCxnSpPr/>
          <p:nvPr/>
        </p:nvCxnSpPr>
        <p:spPr>
          <a:xfrm>
            <a:off x="3223034" y="2450753"/>
            <a:ext cx="8691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FCE9D65-98BC-48B2-964E-F5BE91DE25B3}"/>
              </a:ext>
            </a:extLst>
          </p:cNvPr>
          <p:cNvCxnSpPr/>
          <p:nvPr/>
        </p:nvCxnSpPr>
        <p:spPr>
          <a:xfrm>
            <a:off x="3223034" y="3718909"/>
            <a:ext cx="8691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053BF496-3814-4F4C-9862-A6BB420DF2D8}"/>
              </a:ext>
            </a:extLst>
          </p:cNvPr>
          <p:cNvSpPr txBox="1">
            <a:spLocks/>
          </p:cNvSpPr>
          <p:nvPr/>
        </p:nvSpPr>
        <p:spPr>
          <a:xfrm>
            <a:off x="1432335" y="5653891"/>
            <a:ext cx="1571905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内 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èi</a:t>
            </a:r>
            <a:endParaRPr lang="zh-CN" altLang="en-US" sz="3200" b="1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F988FA4-BD4E-4E49-9E89-B33908DEF38F}"/>
              </a:ext>
            </a:extLst>
          </p:cNvPr>
          <p:cNvCxnSpPr/>
          <p:nvPr/>
        </p:nvCxnSpPr>
        <p:spPr>
          <a:xfrm>
            <a:off x="3223034" y="5922759"/>
            <a:ext cx="8691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1332E31B-9B7F-4D80-9AB2-5A04F002E109}"/>
              </a:ext>
            </a:extLst>
          </p:cNvPr>
          <p:cNvSpPr txBox="1">
            <a:spLocks/>
          </p:cNvSpPr>
          <p:nvPr/>
        </p:nvSpPr>
        <p:spPr>
          <a:xfrm>
            <a:off x="4258522" y="5653891"/>
            <a:ext cx="4066872" cy="598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/>
              <a:t>纳、呐、衲、钠、讷</a:t>
            </a:r>
          </a:p>
        </p:txBody>
      </p: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3A74CBCD-E006-4AA3-87C4-507AF5F38F09}"/>
              </a:ext>
            </a:extLst>
          </p:cNvPr>
          <p:cNvSpPr txBox="1">
            <a:spLocks/>
          </p:cNvSpPr>
          <p:nvPr/>
        </p:nvSpPr>
        <p:spPr>
          <a:xfrm>
            <a:off x="8793723" y="5649203"/>
            <a:ext cx="711651" cy="53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200" b="1" dirty="0"/>
              <a:t>n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2175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19414F-F737-4803-92B2-0478772E0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220257"/>
            <a:ext cx="10772863" cy="757518"/>
          </a:xfrm>
        </p:spPr>
        <p:txBody>
          <a:bodyPr/>
          <a:lstStyle/>
          <a:p>
            <a:r>
              <a:rPr lang="zh-CN" altLang="en-US" sz="3200" dirty="0"/>
              <a:t>辨字方法：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D5122F-A85A-4CB3-A406-9B48FDBED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186004"/>
            <a:ext cx="10872832" cy="55407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/>
              <a:t>           </a:t>
            </a:r>
            <a:r>
              <a:rPr lang="en-US" altLang="zh-CN" sz="2400" b="1" dirty="0"/>
              <a:t>2.</a:t>
            </a:r>
            <a:r>
              <a:rPr lang="zh-CN" altLang="en-US" sz="2400" b="1" dirty="0"/>
              <a:t>利用普通话声韵配合规律类推</a:t>
            </a:r>
            <a:endParaRPr lang="en-US" altLang="zh-CN" sz="2400" b="1" dirty="0"/>
          </a:p>
          <a:p>
            <a:pPr marL="0" indent="0">
              <a:buNone/>
            </a:pPr>
            <a:r>
              <a:rPr lang="zh-CN" altLang="en-US" sz="2400" b="1" dirty="0"/>
              <a:t>             例如：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）俩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            n</a:t>
            </a:r>
            <a:r>
              <a:rPr lang="zh-CN" altLang="en-US" sz="2400" b="1" dirty="0"/>
              <a:t>不与韵母</a:t>
            </a:r>
            <a:r>
              <a:rPr lang="en-US" altLang="zh-CN" sz="2400" b="1" dirty="0" err="1"/>
              <a:t>iɑ</a:t>
            </a:r>
            <a:r>
              <a:rPr lang="zh-CN" altLang="en-US" sz="2400" b="1" dirty="0"/>
              <a:t>相拼，因此“俩”念边音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）嫩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            l</a:t>
            </a:r>
            <a:r>
              <a:rPr lang="zh-CN" altLang="en-US" sz="2400" b="1" dirty="0"/>
              <a:t>不与韵母</a:t>
            </a:r>
            <a:r>
              <a:rPr lang="en-US" altLang="zh-CN" sz="2400" b="1" dirty="0" err="1"/>
              <a:t>en</a:t>
            </a:r>
            <a:r>
              <a:rPr lang="zh-CN" altLang="en-US" sz="2400" b="1" dirty="0"/>
              <a:t>相拼，因此“嫩”念鼻音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）搂、楼、篓、漏、露、陋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           n</a:t>
            </a:r>
            <a:r>
              <a:rPr lang="zh-CN" altLang="en-US" sz="2400" b="1" dirty="0"/>
              <a:t>不与韵母</a:t>
            </a:r>
            <a:r>
              <a:rPr lang="en-US" altLang="zh-CN" sz="2400" b="1" dirty="0" err="1"/>
              <a:t>ou</a:t>
            </a:r>
            <a:r>
              <a:rPr lang="zh-CN" altLang="en-US" sz="2400" b="1" dirty="0"/>
              <a:t>相拼，因此这些字都念边音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）抡、轮、论、沦、仑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/>
              <a:t>                          n</a:t>
            </a:r>
            <a:r>
              <a:rPr lang="zh-CN" altLang="en-US" sz="2400" b="1" dirty="0"/>
              <a:t>不与韵母</a:t>
            </a:r>
            <a:r>
              <a:rPr lang="en-US" altLang="zh-CN" sz="2400" b="1" dirty="0"/>
              <a:t>un</a:t>
            </a:r>
            <a:r>
              <a:rPr lang="zh-CN" altLang="en-US" sz="2400" b="1" dirty="0"/>
              <a:t>相拼，因此这些字都念边音</a:t>
            </a:r>
            <a:endParaRPr lang="en-US" altLang="zh-CN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9017F846-7862-47E1-9D74-B75913E375D3}"/>
              </a:ext>
            </a:extLst>
          </p:cNvPr>
          <p:cNvSpPr txBox="1">
            <a:spLocks/>
          </p:cNvSpPr>
          <p:nvPr/>
        </p:nvSpPr>
        <p:spPr>
          <a:xfrm>
            <a:off x="3316965" y="2241678"/>
            <a:ext cx="8385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200" b="1" dirty="0" err="1">
                <a:solidFill>
                  <a:srgbClr val="FF0000"/>
                </a:solidFill>
              </a:rPr>
              <a:t>l</a:t>
            </a:r>
            <a:r>
              <a:rPr lang="en-US" altLang="zh-CN" sz="3200" b="1" dirty="0" err="1"/>
              <a:t>i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endParaRPr lang="zh-CN" altLang="en-US" sz="32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07DA6C6-66C9-40FA-93B9-690F53D2B9E8}"/>
              </a:ext>
            </a:extLst>
          </p:cNvPr>
          <p:cNvSpPr txBox="1">
            <a:spLocks/>
          </p:cNvSpPr>
          <p:nvPr/>
        </p:nvSpPr>
        <p:spPr>
          <a:xfrm>
            <a:off x="3316965" y="3297352"/>
            <a:ext cx="920057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200" b="1" dirty="0" err="1">
                <a:solidFill>
                  <a:srgbClr val="FF0000"/>
                </a:solidFill>
              </a:rPr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èn</a:t>
            </a:r>
            <a:endParaRPr lang="zh-CN" altLang="en-US" sz="32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6A10F234-2ABA-4107-A662-56E36BAC775B}"/>
              </a:ext>
            </a:extLst>
          </p:cNvPr>
          <p:cNvSpPr txBox="1">
            <a:spLocks/>
          </p:cNvSpPr>
          <p:nvPr/>
        </p:nvSpPr>
        <p:spPr>
          <a:xfrm>
            <a:off x="6440412" y="4459777"/>
            <a:ext cx="8385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200" b="1" dirty="0" err="1">
                <a:solidFill>
                  <a:srgbClr val="FF0000"/>
                </a:solidFill>
              </a:rPr>
              <a:t>l</a:t>
            </a:r>
            <a:r>
              <a:rPr lang="en-US" altLang="zh-CN" sz="3200" b="1" dirty="0" err="1"/>
              <a:t>ou</a:t>
            </a:r>
            <a:endParaRPr lang="zh-CN" altLang="en-US" sz="32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A464D39-AEDA-4442-9A1B-321808389B36}"/>
              </a:ext>
            </a:extLst>
          </p:cNvPr>
          <p:cNvSpPr txBox="1">
            <a:spLocks/>
          </p:cNvSpPr>
          <p:nvPr/>
        </p:nvSpPr>
        <p:spPr>
          <a:xfrm>
            <a:off x="5726696" y="5593251"/>
            <a:ext cx="8385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200" b="1" dirty="0" err="1">
                <a:solidFill>
                  <a:srgbClr val="FF0000"/>
                </a:solidFill>
              </a:rPr>
              <a:t>l</a:t>
            </a:r>
            <a:r>
              <a:rPr lang="en-US" altLang="zh-CN" sz="3200" b="1" dirty="0" err="1"/>
              <a:t>un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945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0B5DBE-D5F8-4390-BC4F-6BA20E53A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74390"/>
          </a:xfrm>
        </p:spPr>
        <p:txBody>
          <a:bodyPr/>
          <a:lstStyle/>
          <a:p>
            <a:r>
              <a:rPr lang="zh-CN" altLang="en-US" sz="4800" dirty="0"/>
              <a:t>辨字方法：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F7FFEF-4408-4FDC-A2F9-DCADFF9BC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915884"/>
            <a:ext cx="10872832" cy="1854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/>
              <a:t>       </a:t>
            </a:r>
            <a:r>
              <a:rPr lang="en-US" altLang="zh-CN" sz="4000" b="1" dirty="0"/>
              <a:t>3.</a:t>
            </a:r>
            <a:r>
              <a:rPr lang="zh-CN" altLang="en-US" sz="4000" b="1" dirty="0"/>
              <a:t>记少不记多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      n</a:t>
            </a:r>
            <a:r>
              <a:rPr lang="zh-CN" altLang="en-US" sz="4000" b="1" dirty="0"/>
              <a:t>声母的字比 </a:t>
            </a:r>
            <a:r>
              <a:rPr lang="en-US" altLang="zh-CN" sz="4000" b="1" dirty="0"/>
              <a:t>l </a:t>
            </a:r>
            <a:r>
              <a:rPr lang="zh-CN" altLang="en-US" sz="4000" b="1" dirty="0"/>
              <a:t>声母的字少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D197A8C-C0DB-41DF-9D70-DA5AA49728B6}"/>
              </a:ext>
            </a:extLst>
          </p:cNvPr>
          <p:cNvSpPr txBox="1">
            <a:spLocks/>
          </p:cNvSpPr>
          <p:nvPr/>
        </p:nvSpPr>
        <p:spPr>
          <a:xfrm>
            <a:off x="1745844" y="4270561"/>
            <a:ext cx="901562" cy="6323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600" b="1" dirty="0"/>
              <a:t>nu</a:t>
            </a:r>
            <a:endParaRPr lang="zh-CN" altLang="en-US" sz="36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66002287-0794-4B92-B25D-58573DBB526A}"/>
              </a:ext>
            </a:extLst>
          </p:cNvPr>
          <p:cNvSpPr txBox="1">
            <a:spLocks/>
          </p:cNvSpPr>
          <p:nvPr/>
        </p:nvSpPr>
        <p:spPr>
          <a:xfrm>
            <a:off x="3406913" y="4300457"/>
            <a:ext cx="2739071" cy="585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/>
              <a:t>奴、怒、努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13547F9-000A-40ED-81E4-61D84A27D54E}"/>
              </a:ext>
            </a:extLst>
          </p:cNvPr>
          <p:cNvSpPr txBox="1">
            <a:spLocks/>
          </p:cNvSpPr>
          <p:nvPr/>
        </p:nvSpPr>
        <p:spPr>
          <a:xfrm>
            <a:off x="1745844" y="5306881"/>
            <a:ext cx="901562" cy="6323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3600" b="1" dirty="0" err="1"/>
              <a:t>lu</a:t>
            </a:r>
            <a:endParaRPr lang="zh-CN" altLang="en-US" sz="36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D4FABD8F-01EE-4398-A27E-7B6EBF12D458}"/>
              </a:ext>
            </a:extLst>
          </p:cNvPr>
          <p:cNvSpPr txBox="1">
            <a:spLocks/>
          </p:cNvSpPr>
          <p:nvPr/>
        </p:nvSpPr>
        <p:spPr>
          <a:xfrm>
            <a:off x="3406913" y="5321383"/>
            <a:ext cx="8075519" cy="1235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zh-CN" altLang="en-US" sz="3200" b="1" dirty="0"/>
              <a:t>卢、炉、芦、庐、颅、鲁、橹、卤、路、露、赂、陆、录、鹿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0975680-17F0-4613-87F6-AC157AAEBBEE}"/>
              </a:ext>
            </a:extLst>
          </p:cNvPr>
          <p:cNvCxnSpPr/>
          <p:nvPr/>
        </p:nvCxnSpPr>
        <p:spPr>
          <a:xfrm>
            <a:off x="2725783" y="4586743"/>
            <a:ext cx="60089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2CB4A4-4275-4117-8621-B1BDB023ACB6}"/>
              </a:ext>
            </a:extLst>
          </p:cNvPr>
          <p:cNvCxnSpPr/>
          <p:nvPr/>
        </p:nvCxnSpPr>
        <p:spPr>
          <a:xfrm>
            <a:off x="2725782" y="5623063"/>
            <a:ext cx="60089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090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1899" y="4338613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男女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4551" y="4338613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女客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33861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新娘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77630" y="4338613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恼怒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2" y="251898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留恋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2" y="2518983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老路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5" y="251898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褴褛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6" y="251898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旅客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49" y="251898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新粮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356" y="433861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留念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E85B3AAE-A87A-47BE-A2C0-4FC93A943476}"/>
              </a:ext>
            </a:extLst>
          </p:cNvPr>
          <p:cNvSpPr txBox="1">
            <a:spLocks/>
          </p:cNvSpPr>
          <p:nvPr/>
        </p:nvSpPr>
        <p:spPr>
          <a:xfrm>
            <a:off x="709568" y="570369"/>
            <a:ext cx="10772863" cy="10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n </a:t>
            </a:r>
            <a:r>
              <a:rPr lang="zh-CN" altLang="en-US" sz="4400" dirty="0"/>
              <a:t>与 </a:t>
            </a:r>
            <a:r>
              <a:rPr lang="en-US" altLang="zh-CN" sz="4800" dirty="0">
                <a:latin typeface="+mn-ea"/>
              </a:rPr>
              <a:t>l </a:t>
            </a:r>
            <a:r>
              <a:rPr lang="zh-CN" altLang="en-US" sz="4400" dirty="0"/>
              <a:t>的辨正练习：</a:t>
            </a:r>
            <a:endParaRPr lang="zh-CN" altLang="en-US" sz="4000" dirty="0"/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172A7035-88E5-4CE0-8C19-5670BDF0A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652" y="1937590"/>
            <a:ext cx="600299" cy="6995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B36A6EA1-004B-4A94-93E5-8F4B07663BAF}"/>
              </a:ext>
            </a:extLst>
          </p:cNvPr>
          <p:cNvSpPr txBox="1">
            <a:spLocks/>
          </p:cNvSpPr>
          <p:nvPr/>
        </p:nvSpPr>
        <p:spPr>
          <a:xfrm>
            <a:off x="3350003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0CA82CD1-479E-4989-A015-2FD095408410}"/>
              </a:ext>
            </a:extLst>
          </p:cNvPr>
          <p:cNvSpPr txBox="1">
            <a:spLocks/>
          </p:cNvSpPr>
          <p:nvPr/>
        </p:nvSpPr>
        <p:spPr>
          <a:xfrm>
            <a:off x="5134405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1A003543-ADD6-4C87-A88B-FAC3EE7E1DED}"/>
              </a:ext>
            </a:extLst>
          </p:cNvPr>
          <p:cNvSpPr txBox="1">
            <a:spLocks/>
          </p:cNvSpPr>
          <p:nvPr/>
        </p:nvSpPr>
        <p:spPr>
          <a:xfrm>
            <a:off x="5649736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00E5B89C-EBB7-4483-B34A-83AFD745F2E0}"/>
              </a:ext>
            </a:extLst>
          </p:cNvPr>
          <p:cNvSpPr txBox="1">
            <a:spLocks/>
          </p:cNvSpPr>
          <p:nvPr/>
        </p:nvSpPr>
        <p:spPr>
          <a:xfrm>
            <a:off x="6918807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E127F2F6-A3F2-40FB-9FC1-3514C06DA3D3}"/>
              </a:ext>
            </a:extLst>
          </p:cNvPr>
          <p:cNvSpPr txBox="1">
            <a:spLocks/>
          </p:cNvSpPr>
          <p:nvPr/>
        </p:nvSpPr>
        <p:spPr>
          <a:xfrm>
            <a:off x="7468374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DC07D388-7945-49F9-B7C8-E2954A2AB312}"/>
              </a:ext>
            </a:extLst>
          </p:cNvPr>
          <p:cNvSpPr txBox="1">
            <a:spLocks/>
          </p:cNvSpPr>
          <p:nvPr/>
        </p:nvSpPr>
        <p:spPr>
          <a:xfrm>
            <a:off x="8737859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C8098187-E80C-44A4-9A27-72A31AD4B5B9}"/>
              </a:ext>
            </a:extLst>
          </p:cNvPr>
          <p:cNvSpPr txBox="1">
            <a:spLocks/>
          </p:cNvSpPr>
          <p:nvPr/>
        </p:nvSpPr>
        <p:spPr>
          <a:xfrm>
            <a:off x="9287426" y="1937590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5D35D7A9-6D37-4A21-ADC3-984E75A63EBC}"/>
              </a:ext>
            </a:extLst>
          </p:cNvPr>
          <p:cNvSpPr txBox="1">
            <a:spLocks/>
          </p:cNvSpPr>
          <p:nvPr/>
        </p:nvSpPr>
        <p:spPr>
          <a:xfrm>
            <a:off x="2157651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D99FA1FA-EF5A-4C74-94D6-8E49160171F2}"/>
              </a:ext>
            </a:extLst>
          </p:cNvPr>
          <p:cNvSpPr txBox="1">
            <a:spLocks/>
          </p:cNvSpPr>
          <p:nvPr/>
        </p:nvSpPr>
        <p:spPr>
          <a:xfrm>
            <a:off x="3384238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781018F0-4245-4411-AC3A-AE6C20EEC29C}"/>
              </a:ext>
            </a:extLst>
          </p:cNvPr>
          <p:cNvSpPr txBox="1">
            <a:spLocks/>
          </p:cNvSpPr>
          <p:nvPr/>
        </p:nvSpPr>
        <p:spPr>
          <a:xfrm>
            <a:off x="5123882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4AA90E5A-CE73-444E-8409-BCFF6043018B}"/>
              </a:ext>
            </a:extLst>
          </p:cNvPr>
          <p:cNvSpPr txBox="1">
            <a:spLocks/>
          </p:cNvSpPr>
          <p:nvPr/>
        </p:nvSpPr>
        <p:spPr>
          <a:xfrm>
            <a:off x="5649735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9F5131B6-A482-46CE-AC59-D0687B2C8F75}"/>
              </a:ext>
            </a:extLst>
          </p:cNvPr>
          <p:cNvSpPr txBox="1">
            <a:spLocks/>
          </p:cNvSpPr>
          <p:nvPr/>
        </p:nvSpPr>
        <p:spPr>
          <a:xfrm>
            <a:off x="6918807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1" name="内容占位符 2">
            <a:extLst>
              <a:ext uri="{FF2B5EF4-FFF2-40B4-BE49-F238E27FC236}">
                <a16:creationId xmlns:a16="http://schemas.microsoft.com/office/drawing/2014/main" id="{C6B5983D-AB81-4F01-A17C-B337483BD60F}"/>
              </a:ext>
            </a:extLst>
          </p:cNvPr>
          <p:cNvSpPr txBox="1">
            <a:spLocks/>
          </p:cNvSpPr>
          <p:nvPr/>
        </p:nvSpPr>
        <p:spPr>
          <a:xfrm>
            <a:off x="7434284" y="3734587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2" name="内容占位符 2">
            <a:extLst>
              <a:ext uri="{FF2B5EF4-FFF2-40B4-BE49-F238E27FC236}">
                <a16:creationId xmlns:a16="http://schemas.microsoft.com/office/drawing/2014/main" id="{FA22F6A2-D633-47E6-A8B7-5975ED9820DA}"/>
              </a:ext>
            </a:extLst>
          </p:cNvPr>
          <p:cNvSpPr txBox="1">
            <a:spLocks/>
          </p:cNvSpPr>
          <p:nvPr/>
        </p:nvSpPr>
        <p:spPr>
          <a:xfrm>
            <a:off x="9287425" y="3734579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5C1C3B87-ACB8-4C05-8841-F98E23BBD572}"/>
              </a:ext>
            </a:extLst>
          </p:cNvPr>
          <p:cNvSpPr txBox="1">
            <a:spLocks/>
          </p:cNvSpPr>
          <p:nvPr/>
        </p:nvSpPr>
        <p:spPr>
          <a:xfrm>
            <a:off x="8744802" y="3729763"/>
            <a:ext cx="600299" cy="699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8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58CC1"/>
      </a:accent1>
      <a:accent2>
        <a:srgbClr val="5FACC0"/>
      </a:accent2>
      <a:accent3>
        <a:srgbClr val="A4C37B"/>
      </a:accent3>
      <a:accent4>
        <a:srgbClr val="C6BBA6"/>
      </a:accent4>
      <a:accent5>
        <a:srgbClr val="C5D8F2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A000120140530A89KPBG</Template>
  <TotalTime>113</TotalTime>
  <Words>396</Words>
  <Application>Microsoft Office PowerPoint</Application>
  <PresentationFormat>宽屏</PresentationFormat>
  <Paragraphs>90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黑体</vt:lpstr>
      <vt:lpstr>楷体</vt:lpstr>
      <vt:lpstr>幼圆</vt:lpstr>
      <vt:lpstr>Arial</vt:lpstr>
      <vt:lpstr>Arial Black</vt:lpstr>
      <vt:lpstr>Arial Rounded MT Bold</vt:lpstr>
      <vt:lpstr>Calibri</vt:lpstr>
      <vt:lpstr>Wingdings</vt:lpstr>
      <vt:lpstr>Wingdings 2</vt:lpstr>
      <vt:lpstr>A000120140530A89PPBG</vt:lpstr>
      <vt:lpstr>一般声母 n 与 l 的辨正与训练</vt:lpstr>
      <vt:lpstr>n声母与l声母不能正确区分主要表现在两个方面：</vt:lpstr>
      <vt:lpstr>发音问题：</vt:lpstr>
      <vt:lpstr>发音问题：</vt:lpstr>
      <vt:lpstr>1.利用形声字偏旁类推记忆</vt:lpstr>
      <vt:lpstr>例如：</vt:lpstr>
      <vt:lpstr>辨字方法：</vt:lpstr>
      <vt:lpstr>辨字方法：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 与 l 的辨正方法</dc:title>
  <dc:creator>Li Jindai</dc:creator>
  <cp:lastModifiedBy>apple</cp:lastModifiedBy>
  <cp:revision>9</cp:revision>
  <dcterms:created xsi:type="dcterms:W3CDTF">2019-04-10T09:50:29Z</dcterms:created>
  <dcterms:modified xsi:type="dcterms:W3CDTF">2024-04-01T00:13:34Z</dcterms:modified>
</cp:coreProperties>
</file>