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9" r:id="rId5"/>
    <p:sldId id="258" r:id="rId6"/>
    <p:sldId id="261" r:id="rId7"/>
    <p:sldId id="263" r:id="rId8"/>
    <p:sldId id="264" r:id="rId9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90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290352" y="1503643"/>
            <a:ext cx="3611294" cy="3855614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CEF8-A891-4C76-91A8-97DF2EB8A2D3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B8B3-37FC-4AF6-A8CB-EFA4BCFF95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389120" y="4472819"/>
            <a:ext cx="3376246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286D6D"/>
                </a:solidFill>
                <a:effectLst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271596" y="2359379"/>
            <a:ext cx="3611294" cy="1720077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800" baseline="0">
                <a:solidFill>
                  <a:srgbClr val="286C6E"/>
                </a:solidFill>
                <a:effectLst/>
                <a:latin typeface="+mj-lt"/>
              </a:defRPr>
            </a:lvl1pPr>
          </a:lstStyle>
          <a:p>
            <a:r>
              <a:rPr lang="zh-CN" altLang="en-US" dirty="0"/>
              <a:t>单击此处</a:t>
            </a:r>
            <a:br>
              <a:rPr lang="en-US" altLang="zh-CN" dirty="0"/>
            </a:br>
            <a:r>
              <a:rPr lang="zh-CN" altLang="en-US" dirty="0"/>
              <a:t>添加您的标题文字</a:t>
            </a:r>
          </a:p>
        </p:txBody>
      </p:sp>
      <p:sp>
        <p:nvSpPr>
          <p:cNvPr id="9" name="图文框 8"/>
          <p:cNvSpPr/>
          <p:nvPr/>
        </p:nvSpPr>
        <p:spPr>
          <a:xfrm>
            <a:off x="3914921" y="1110281"/>
            <a:ext cx="4362157" cy="4642339"/>
          </a:xfrm>
          <a:prstGeom prst="frame">
            <a:avLst>
              <a:gd name="adj1" fmla="val 1535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389120" y="4234375"/>
            <a:ext cx="3376246" cy="14068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053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CEF8-A891-4C76-91A8-97DF2EB8A2D3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B8B3-37FC-4AF6-A8CB-EFA4BCFF9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4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90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40829" y="1165378"/>
            <a:ext cx="11074033" cy="5052209"/>
          </a:xfrm>
          <a:prstGeom prst="rect">
            <a:avLst/>
          </a:prstGeom>
          <a:solidFill>
            <a:srgbClr val="FFFF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1165378"/>
            <a:ext cx="1182511" cy="50115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838200" y="1165378"/>
            <a:ext cx="9208911" cy="50115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CEF8-A891-4C76-91A8-97DF2EB8A2D3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B8B3-37FC-4AF6-A8CB-EFA4BCFF9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145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CEF8-A891-4C76-91A8-97DF2EB8A2D3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B8B3-37FC-4AF6-A8CB-EFA4BCFF9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9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902"/>
          </a:xfrm>
          <a:prstGeom prst="rect">
            <a:avLst/>
          </a:prstGeom>
        </p:spPr>
      </p:pic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5794374" y="1833172"/>
            <a:ext cx="5632451" cy="1235075"/>
          </a:xfrm>
        </p:spPr>
        <p:txBody>
          <a:bodyPr anchor="b">
            <a:normAutofit/>
          </a:bodyPr>
          <a:lstStyle>
            <a:lvl1pPr algn="r">
              <a:defRPr sz="4000">
                <a:solidFill>
                  <a:srgbClr val="286C6E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432176" y="3197451"/>
            <a:ext cx="7994649" cy="46800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 algn="r">
              <a:buNone/>
              <a:defRPr sz="1800">
                <a:solidFill>
                  <a:srgbClr val="286D6D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CEF8-A891-4C76-91A8-97DF2EB8A2D3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B8B3-37FC-4AF6-A8CB-EFA4BCFF9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2482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2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5" y="1244602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CEF8-A891-4C76-91A8-97DF2EB8A2D3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B8B3-37FC-4AF6-A8CB-EFA4BCFF9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269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9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9" y="22002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CEF8-A891-4C76-91A8-97DF2EB8A2D3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B8B3-37FC-4AF6-A8CB-EFA4BCFF9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22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CEF8-A891-4C76-91A8-97DF2EB8A2D3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B8B3-37FC-4AF6-A8CB-EFA4BCFF9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463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CEF8-A891-4C76-91A8-97DF2EB8A2D3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B8B3-37FC-4AF6-A8CB-EFA4BCFF954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9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30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90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0829" y="1165378"/>
            <a:ext cx="11074033" cy="5052209"/>
          </a:xfrm>
          <a:prstGeom prst="rect">
            <a:avLst/>
          </a:prstGeom>
          <a:solidFill>
            <a:srgbClr val="FFFF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99263" y="1333367"/>
            <a:ext cx="3932237" cy="1069973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42662" y="1333368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099263" y="240334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CEF8-A891-4C76-91A8-97DF2EB8A2D3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B8B3-37FC-4AF6-A8CB-EFA4BCFF9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50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90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0829" y="1165378"/>
            <a:ext cx="11074033" cy="5052209"/>
          </a:xfrm>
          <a:prstGeom prst="rect">
            <a:avLst/>
          </a:prstGeom>
          <a:solidFill>
            <a:srgbClr val="FFFF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84959" y="1333368"/>
            <a:ext cx="3932237" cy="10699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181600" y="133336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84959" y="240334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CEF8-A891-4C76-91A8-97DF2EB8A2D3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B8B3-37FC-4AF6-A8CB-EFA4BCFF9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638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90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40829" y="1165378"/>
            <a:ext cx="11074033" cy="5190974"/>
          </a:xfrm>
          <a:prstGeom prst="rect">
            <a:avLst/>
          </a:prstGeom>
          <a:solidFill>
            <a:srgbClr val="FFFF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52474" y="327020"/>
            <a:ext cx="10601325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66B9CEF8-A891-4C76-91A8-97DF2EB8A2D3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895EB8B3-37FC-4AF6-A8CB-EFA4BCFF95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52474" y="1232054"/>
            <a:ext cx="10601325" cy="5052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76901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1"/>
        </a:buClr>
        <a:buSzPct val="120000"/>
        <a:buFont typeface="Webdings" panose="05030102010509060703" pitchFamily="18" charset="2"/>
        <a:buChar char=""/>
        <a:defRPr sz="2200" kern="1200" baseline="0">
          <a:solidFill>
            <a:schemeClr val="accent1"/>
          </a:solidFill>
          <a:latin typeface="+mj-ea"/>
          <a:ea typeface="+mj-ea"/>
          <a:cs typeface="+mn-cs"/>
        </a:defRPr>
      </a:lvl1pPr>
      <a:lvl2pPr marL="361950" indent="-361950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621C0B-507B-4DF6-A228-7BC5CD7C0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/>
              <a:t>声    调</a:t>
            </a:r>
          </a:p>
        </p:txBody>
      </p:sp>
    </p:spTree>
    <p:extLst>
      <p:ext uri="{BB962C8B-B14F-4D97-AF65-F5344CB8AC3E}">
        <p14:creationId xmlns:p14="http://schemas.microsoft.com/office/powerpoint/2010/main" val="373782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2273128C-636F-4FDA-B119-787407A0D20D}"/>
              </a:ext>
            </a:extLst>
          </p:cNvPr>
          <p:cNvSpPr txBox="1">
            <a:spLocks/>
          </p:cNvSpPr>
          <p:nvPr/>
        </p:nvSpPr>
        <p:spPr>
          <a:xfrm>
            <a:off x="1248147" y="2621461"/>
            <a:ext cx="9695706" cy="24291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67891" indent="-267891" algn="just" defTabSz="685800" rtl="0" eaLnBrk="1" latinLnBrk="0" hangingPunct="1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Webdings" panose="05030102010509060703" pitchFamily="18" charset="2"/>
              <a:buChar char=""/>
              <a:defRPr sz="2200" kern="120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61950" indent="-361950" algn="just" defTabSz="6858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7000"/>
              </a:lnSpc>
              <a:buFont typeface="Webdings" panose="05030102010509060703" pitchFamily="18" charset="2"/>
              <a:buNone/>
            </a:pPr>
            <a:r>
              <a:rPr lang="zh-CN" altLang="en-US" sz="3600" b="1" dirty="0"/>
              <a:t>    </a:t>
            </a:r>
            <a:r>
              <a:rPr lang="zh-CN" altLang="en-US" sz="4400" b="1" dirty="0"/>
              <a:t>声调的准确与否直接影响汉语普通话是否正确规范。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91175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2400CD-205E-4A15-98F1-D7BDA456B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270" y="327020"/>
            <a:ext cx="10674530" cy="699595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普通话有四个声调：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FD1BC0-D67B-4621-B917-531C242BF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474" y="1480457"/>
            <a:ext cx="10601325" cy="48038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      第一声      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</a:p>
          <a:p>
            <a:pPr marL="0" indent="0">
              <a:buNone/>
            </a:pPr>
            <a:endParaRPr lang="en-US" altLang="zh-CN" sz="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000" b="1" dirty="0"/>
              <a:t>        第二声        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</a:p>
          <a:p>
            <a:pPr marL="0" indent="0">
              <a:buNone/>
            </a:pPr>
            <a:endParaRPr lang="en-US" altLang="zh-CN" sz="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第三声        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</a:p>
          <a:p>
            <a:pPr marL="0" indent="0">
              <a:buNone/>
            </a:pPr>
            <a:endParaRPr lang="en-US" altLang="zh-CN" sz="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第四声        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</a:p>
        </p:txBody>
      </p:sp>
    </p:spTree>
    <p:extLst>
      <p:ext uri="{BB962C8B-B14F-4D97-AF65-F5344CB8AC3E}">
        <p14:creationId xmlns:p14="http://schemas.microsoft.com/office/powerpoint/2010/main" val="3516804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35DC3-B85C-49B9-BBC9-E0B31B0F2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3982" y="1336513"/>
            <a:ext cx="501560" cy="6362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CN" sz="3200" b="1" dirty="0"/>
              <a:t>5</a:t>
            </a:r>
            <a:endParaRPr lang="zh-CN" altLang="en-US" sz="3200" b="1" dirty="0"/>
          </a:p>
        </p:txBody>
      </p:sp>
      <p:sp>
        <p:nvSpPr>
          <p:cNvPr id="4" name="左中括号 3">
            <a:extLst>
              <a:ext uri="{FF2B5EF4-FFF2-40B4-BE49-F238E27FC236}">
                <a16:creationId xmlns:a16="http://schemas.microsoft.com/office/drawing/2014/main" id="{01D0EB91-C4C8-405C-909A-C2E82D17495B}"/>
              </a:ext>
            </a:extLst>
          </p:cNvPr>
          <p:cNvSpPr/>
          <p:nvPr/>
        </p:nvSpPr>
        <p:spPr>
          <a:xfrm>
            <a:off x="8858794" y="1654630"/>
            <a:ext cx="217714" cy="4110444"/>
          </a:xfrm>
          <a:prstGeom prst="leftBracket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304042E-55F9-4D11-B5BD-440F221085BE}"/>
              </a:ext>
            </a:extLst>
          </p:cNvPr>
          <p:cNvCxnSpPr>
            <a:cxnSpLocks/>
            <a:stCxn id="4" idx="1"/>
          </p:cNvCxnSpPr>
          <p:nvPr/>
        </p:nvCxnSpPr>
        <p:spPr>
          <a:xfrm flipV="1">
            <a:off x="8858794" y="3701146"/>
            <a:ext cx="217714" cy="870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3F55E40-D4C7-42D7-85B8-B3C5B35BCDB0}"/>
              </a:ext>
            </a:extLst>
          </p:cNvPr>
          <p:cNvCxnSpPr/>
          <p:nvPr/>
        </p:nvCxnSpPr>
        <p:spPr>
          <a:xfrm flipV="1">
            <a:off x="8858794" y="2673533"/>
            <a:ext cx="217714" cy="870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E2A87D6-90D0-435F-9468-597F934060FD}"/>
              </a:ext>
            </a:extLst>
          </p:cNvPr>
          <p:cNvCxnSpPr/>
          <p:nvPr/>
        </p:nvCxnSpPr>
        <p:spPr>
          <a:xfrm flipV="1">
            <a:off x="8858794" y="4728756"/>
            <a:ext cx="217714" cy="870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79BBDA9B-6316-43B3-AEA9-35EC314D249C}"/>
              </a:ext>
            </a:extLst>
          </p:cNvPr>
          <p:cNvSpPr txBox="1">
            <a:spLocks/>
          </p:cNvSpPr>
          <p:nvPr/>
        </p:nvSpPr>
        <p:spPr>
          <a:xfrm>
            <a:off x="7923982" y="2355416"/>
            <a:ext cx="501560" cy="636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67891" indent="-267891" algn="just" defTabSz="685800" rtl="0" eaLnBrk="1" latinLnBrk="0" hangingPunct="1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Webdings" panose="05030102010509060703" pitchFamily="18" charset="2"/>
              <a:buChar char=""/>
              <a:defRPr sz="2200" kern="120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61950" indent="-361950" algn="just" defTabSz="6858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ebdings" panose="05030102010509060703" pitchFamily="18" charset="2"/>
              <a:buNone/>
            </a:pPr>
            <a:r>
              <a:rPr lang="en-US" altLang="zh-CN" sz="3200" b="1" dirty="0"/>
              <a:t>4</a:t>
            </a:r>
            <a:endParaRPr lang="zh-CN" altLang="en-US" sz="3200" b="1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8284F638-6B9A-4BE8-B47E-034FE76A8259}"/>
              </a:ext>
            </a:extLst>
          </p:cNvPr>
          <p:cNvSpPr txBox="1">
            <a:spLocks/>
          </p:cNvSpPr>
          <p:nvPr/>
        </p:nvSpPr>
        <p:spPr>
          <a:xfrm>
            <a:off x="7923982" y="3396346"/>
            <a:ext cx="501560" cy="636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67891" indent="-267891" algn="just" defTabSz="685800" rtl="0" eaLnBrk="1" latinLnBrk="0" hangingPunct="1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Webdings" panose="05030102010509060703" pitchFamily="18" charset="2"/>
              <a:buChar char=""/>
              <a:defRPr sz="2200" kern="120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61950" indent="-361950" algn="just" defTabSz="6858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ebdings" panose="05030102010509060703" pitchFamily="18" charset="2"/>
              <a:buNone/>
            </a:pPr>
            <a:r>
              <a:rPr lang="en-US" altLang="zh-CN" sz="3200" b="1" dirty="0"/>
              <a:t>3</a:t>
            </a:r>
            <a:endParaRPr lang="zh-CN" altLang="en-US" sz="3200" b="1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1203D580-C049-41A7-9D30-4CFFD1441CEC}"/>
              </a:ext>
            </a:extLst>
          </p:cNvPr>
          <p:cNvSpPr txBox="1">
            <a:spLocks/>
          </p:cNvSpPr>
          <p:nvPr/>
        </p:nvSpPr>
        <p:spPr>
          <a:xfrm>
            <a:off x="7923982" y="4410639"/>
            <a:ext cx="501560" cy="636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67891" indent="-267891" algn="just" defTabSz="685800" rtl="0" eaLnBrk="1" latinLnBrk="0" hangingPunct="1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Webdings" panose="05030102010509060703" pitchFamily="18" charset="2"/>
              <a:buChar char=""/>
              <a:defRPr sz="2200" kern="120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61950" indent="-361950" algn="just" defTabSz="6858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ebdings" panose="05030102010509060703" pitchFamily="18" charset="2"/>
              <a:buNone/>
            </a:pPr>
            <a:r>
              <a:rPr lang="en-US" altLang="zh-CN" sz="3200" b="1" dirty="0"/>
              <a:t>2</a:t>
            </a:r>
            <a:endParaRPr lang="zh-CN" altLang="en-US" sz="3200" b="1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CE191C26-33E6-484C-8740-B999E39D93B8}"/>
              </a:ext>
            </a:extLst>
          </p:cNvPr>
          <p:cNvSpPr txBox="1">
            <a:spLocks/>
          </p:cNvSpPr>
          <p:nvPr/>
        </p:nvSpPr>
        <p:spPr>
          <a:xfrm>
            <a:off x="7923982" y="5446957"/>
            <a:ext cx="501560" cy="636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67891" indent="-267891" algn="just" defTabSz="685800" rtl="0" eaLnBrk="1" latinLnBrk="0" hangingPunct="1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Webdings" panose="05030102010509060703" pitchFamily="18" charset="2"/>
              <a:buChar char=""/>
              <a:defRPr sz="2200" kern="120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61950" indent="-361950" algn="just" defTabSz="6858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ebdings" panose="05030102010509060703" pitchFamily="18" charset="2"/>
              <a:buNone/>
            </a:pPr>
            <a:r>
              <a:rPr lang="en-US" altLang="zh-CN" sz="3200" b="1" dirty="0"/>
              <a:t>1</a:t>
            </a:r>
            <a:endParaRPr lang="zh-CN" altLang="en-US" sz="3200" b="1" dirty="0"/>
          </a:p>
        </p:txBody>
      </p:sp>
      <p:sp>
        <p:nvSpPr>
          <p:cNvPr id="35" name="内容占位符 2">
            <a:extLst>
              <a:ext uri="{FF2B5EF4-FFF2-40B4-BE49-F238E27FC236}">
                <a16:creationId xmlns:a16="http://schemas.microsoft.com/office/drawing/2014/main" id="{771B6152-7C8C-4399-B094-0F4A99AA5532}"/>
              </a:ext>
            </a:extLst>
          </p:cNvPr>
          <p:cNvSpPr txBox="1">
            <a:spLocks/>
          </p:cNvSpPr>
          <p:nvPr/>
        </p:nvSpPr>
        <p:spPr>
          <a:xfrm>
            <a:off x="1258385" y="2703022"/>
            <a:ext cx="5406734" cy="2343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67891" indent="-267891" algn="just" defTabSz="685800" rtl="0" eaLnBrk="1" latinLnBrk="0" hangingPunct="1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Webdings" panose="05030102010509060703" pitchFamily="18" charset="2"/>
              <a:buChar char=""/>
              <a:defRPr sz="2200" kern="120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61950" indent="-361950" algn="just" defTabSz="6858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6000"/>
              </a:lnSpc>
              <a:buNone/>
            </a:pPr>
            <a:r>
              <a:rPr lang="zh-CN" altLang="en-US" sz="4000" b="1" dirty="0"/>
              <a:t>    声调是由声音高低升降变化形成的。</a:t>
            </a:r>
            <a:endParaRPr lang="zh-CN" altLang="en-US" sz="4200" b="1" dirty="0"/>
          </a:p>
        </p:txBody>
      </p:sp>
    </p:spTree>
    <p:extLst>
      <p:ext uri="{BB962C8B-B14F-4D97-AF65-F5344CB8AC3E}">
        <p14:creationId xmlns:p14="http://schemas.microsoft.com/office/powerpoint/2010/main" val="680022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2F47E-F06E-40DC-BAFC-CDABB9662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第一声        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ā        55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A59711-A2FF-46B7-AE23-A194E2D9BA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474" y="1436914"/>
            <a:ext cx="6806566" cy="482702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3600" b="1" dirty="0"/>
              <a:t>  发音特点：</a:t>
            </a:r>
            <a:endParaRPr lang="en-US" altLang="zh-CN" sz="3600" b="1" dirty="0"/>
          </a:p>
          <a:p>
            <a:pPr marL="0" indent="0">
              <a:buNone/>
            </a:pPr>
            <a:r>
              <a:rPr lang="zh-CN" altLang="en-US" sz="3600" b="1" dirty="0"/>
              <a:t>         </a:t>
            </a:r>
            <a:r>
              <a:rPr lang="zh-CN" altLang="en-US" sz="4400" b="1" dirty="0">
                <a:latin typeface="+mn-ea"/>
                <a:ea typeface="+mn-ea"/>
              </a:rPr>
              <a:t>高      平</a:t>
            </a:r>
            <a:endParaRPr lang="en-US" altLang="zh-CN" sz="3600" b="1" dirty="0">
              <a:latin typeface="+mn-ea"/>
              <a:ea typeface="+mn-ea"/>
            </a:endParaRPr>
          </a:p>
          <a:p>
            <a:pPr marL="0" indent="0">
              <a:buNone/>
            </a:pPr>
            <a:endParaRPr lang="en-US" altLang="zh-CN" sz="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</a:rPr>
              <a:t>          ā</a:t>
            </a:r>
          </a:p>
          <a:p>
            <a:pPr marL="0" indent="0">
              <a:buNone/>
            </a:pPr>
            <a:endParaRPr lang="en-US" altLang="zh-CN" sz="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/>
              <a:t>  发音时需注意：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1.</a:t>
            </a:r>
            <a:r>
              <a:rPr lang="zh-CN" altLang="en-US" sz="3200" b="1" dirty="0"/>
              <a:t>起音高度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</a:t>
            </a:r>
            <a:r>
              <a:rPr lang="en-US" altLang="zh-CN" sz="3200" b="1" dirty="0"/>
              <a:t>2.</a:t>
            </a:r>
            <a:r>
              <a:rPr lang="zh-CN" altLang="en-US" sz="3200" b="1" dirty="0"/>
              <a:t>始终保持在“嗦”的高度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26F034B-6EF7-4E78-A598-AA697AE766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040" y="1336120"/>
            <a:ext cx="3954005" cy="4927816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F6811BE-0D22-4539-99EC-D06492C9AC82}"/>
              </a:ext>
            </a:extLst>
          </p:cNvPr>
          <p:cNvSpPr/>
          <p:nvPr/>
        </p:nvSpPr>
        <p:spPr>
          <a:xfrm>
            <a:off x="9091749" y="1724297"/>
            <a:ext cx="2343955" cy="2134658"/>
          </a:xfrm>
          <a:custGeom>
            <a:avLst/>
            <a:gdLst>
              <a:gd name="connsiteX0" fmla="*/ 0 w 2343955"/>
              <a:gd name="connsiteY0" fmla="*/ 0 h 2134658"/>
              <a:gd name="connsiteX1" fmla="*/ 2116182 w 2343955"/>
              <a:gd name="connsiteY1" fmla="*/ 1942012 h 2134658"/>
              <a:gd name="connsiteX2" fmla="*/ 2185851 w 2343955"/>
              <a:gd name="connsiteY2" fmla="*/ 1959429 h 213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3955" h="2134658">
                <a:moveTo>
                  <a:pt x="0" y="0"/>
                </a:moveTo>
                <a:lnTo>
                  <a:pt x="2116182" y="1942012"/>
                </a:lnTo>
                <a:cubicBezTo>
                  <a:pt x="2480490" y="2268583"/>
                  <a:pt x="2333170" y="2114006"/>
                  <a:pt x="2185851" y="1959429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93A0DCEA-732F-4ED1-A5AD-4EF93B283A6E}"/>
              </a:ext>
            </a:extLst>
          </p:cNvPr>
          <p:cNvCxnSpPr>
            <a:cxnSpLocks/>
          </p:cNvCxnSpPr>
          <p:nvPr/>
        </p:nvCxnSpPr>
        <p:spPr>
          <a:xfrm>
            <a:off x="9013639" y="1724297"/>
            <a:ext cx="1733005" cy="1463040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7ED7ED75-8E25-49BB-8200-70F7E7911922}"/>
              </a:ext>
            </a:extLst>
          </p:cNvPr>
          <p:cNvSpPr txBox="1">
            <a:spLocks/>
          </p:cNvSpPr>
          <p:nvPr/>
        </p:nvSpPr>
        <p:spPr>
          <a:xfrm>
            <a:off x="10720685" y="2933891"/>
            <a:ext cx="721716" cy="736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67891" indent="-267891" algn="just" defTabSz="685800" rtl="0" eaLnBrk="1" latinLnBrk="0" hangingPunct="1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Webdings" panose="05030102010509060703" pitchFamily="18" charset="2"/>
              <a:buChar char=""/>
              <a:defRPr sz="2200" kern="120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61950" indent="-361950" algn="just" defTabSz="6858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ebdings" panose="05030102010509060703" pitchFamily="18" charset="2"/>
              <a:buNone/>
            </a:pPr>
            <a:r>
              <a:rPr lang="en-US" altLang="zh-CN" sz="40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4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717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2F47E-F06E-40DC-BAFC-CDABB9662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第二声        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á        35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A59711-A2FF-46B7-AE23-A194E2D9BA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651" y="1785257"/>
            <a:ext cx="5474155" cy="4537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发音特点：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600" b="1" dirty="0"/>
          </a:p>
          <a:p>
            <a:pPr marL="0" indent="0">
              <a:buNone/>
            </a:pPr>
            <a:r>
              <a:rPr lang="zh-CN" altLang="en-US" sz="4400" b="1" dirty="0"/>
              <a:t>     </a:t>
            </a:r>
            <a:r>
              <a:rPr lang="zh-CN" altLang="en-US" sz="4400" b="1" dirty="0">
                <a:latin typeface="+mn-ea"/>
                <a:ea typeface="+mn-ea"/>
              </a:rPr>
              <a:t>声音上扬</a:t>
            </a:r>
            <a:endParaRPr lang="en-US" altLang="zh-CN" sz="4400" b="1" dirty="0">
              <a:latin typeface="+mn-ea"/>
              <a:ea typeface="+mn-ea"/>
            </a:endParaRPr>
          </a:p>
          <a:p>
            <a:pPr marL="0" indent="0">
              <a:buNone/>
            </a:pPr>
            <a:endParaRPr lang="en-US" altLang="zh-CN" sz="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</a:rPr>
              <a:t>        á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F6811BE-0D22-4539-99EC-D06492C9AC82}"/>
              </a:ext>
            </a:extLst>
          </p:cNvPr>
          <p:cNvSpPr/>
          <p:nvPr/>
        </p:nvSpPr>
        <p:spPr>
          <a:xfrm>
            <a:off x="9091749" y="1724297"/>
            <a:ext cx="2343955" cy="2134658"/>
          </a:xfrm>
          <a:custGeom>
            <a:avLst/>
            <a:gdLst>
              <a:gd name="connsiteX0" fmla="*/ 0 w 2343955"/>
              <a:gd name="connsiteY0" fmla="*/ 0 h 2134658"/>
              <a:gd name="connsiteX1" fmla="*/ 2116182 w 2343955"/>
              <a:gd name="connsiteY1" fmla="*/ 1942012 h 2134658"/>
              <a:gd name="connsiteX2" fmla="*/ 2185851 w 2343955"/>
              <a:gd name="connsiteY2" fmla="*/ 1959429 h 213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3955" h="2134658">
                <a:moveTo>
                  <a:pt x="0" y="0"/>
                </a:moveTo>
                <a:lnTo>
                  <a:pt x="2116182" y="1942012"/>
                </a:lnTo>
                <a:cubicBezTo>
                  <a:pt x="2480490" y="2268583"/>
                  <a:pt x="2333170" y="2114006"/>
                  <a:pt x="2185851" y="1959429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9D11B97-984C-483F-A0A5-720BC6F79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0034" y="1336120"/>
            <a:ext cx="4217890" cy="4927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496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2F47E-F06E-40DC-BAFC-CDABB9662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第三声        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ǎ        214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A59711-A2FF-46B7-AE23-A194E2D9BA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560" y="1445444"/>
            <a:ext cx="6475640" cy="4827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发音特点：</a:t>
            </a:r>
            <a:endParaRPr lang="en-US" altLang="zh-CN" sz="3600" b="1" dirty="0"/>
          </a:p>
          <a:p>
            <a:pPr marL="0" indent="0">
              <a:buNone/>
            </a:pPr>
            <a:r>
              <a:rPr lang="zh-CN" altLang="en-US" sz="3600" b="1" dirty="0"/>
              <a:t>         </a:t>
            </a:r>
            <a:r>
              <a:rPr lang="zh-CN" altLang="en-US" sz="4400" b="1" dirty="0">
                <a:latin typeface="+mn-ea"/>
                <a:ea typeface="+mn-ea"/>
              </a:rPr>
              <a:t>先降后升</a:t>
            </a:r>
            <a:endParaRPr lang="en-US" altLang="zh-CN" sz="3600" b="1" dirty="0">
              <a:latin typeface="+mn-ea"/>
              <a:ea typeface="+mn-ea"/>
            </a:endParaRPr>
          </a:p>
          <a:p>
            <a:pPr marL="0" indent="0">
              <a:buNone/>
            </a:pPr>
            <a:endParaRPr lang="en-US" altLang="zh-CN" sz="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</a:rPr>
              <a:t>          ǎ</a:t>
            </a:r>
          </a:p>
          <a:p>
            <a:pPr marL="0" indent="0">
              <a:buNone/>
            </a:pPr>
            <a:endParaRPr lang="en-US" altLang="zh-CN" sz="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/>
              <a:t>发音时需注意：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一定要有一个先降后升的过程</a:t>
            </a:r>
            <a:endParaRPr lang="en-US" altLang="zh-CN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F6811BE-0D22-4539-99EC-D06492C9AC82}"/>
              </a:ext>
            </a:extLst>
          </p:cNvPr>
          <p:cNvSpPr/>
          <p:nvPr/>
        </p:nvSpPr>
        <p:spPr>
          <a:xfrm>
            <a:off x="9091749" y="1724297"/>
            <a:ext cx="2343955" cy="2134658"/>
          </a:xfrm>
          <a:custGeom>
            <a:avLst/>
            <a:gdLst>
              <a:gd name="connsiteX0" fmla="*/ 0 w 2343955"/>
              <a:gd name="connsiteY0" fmla="*/ 0 h 2134658"/>
              <a:gd name="connsiteX1" fmla="*/ 2116182 w 2343955"/>
              <a:gd name="connsiteY1" fmla="*/ 1942012 h 2134658"/>
              <a:gd name="connsiteX2" fmla="*/ 2185851 w 2343955"/>
              <a:gd name="connsiteY2" fmla="*/ 1959429 h 213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3955" h="2134658">
                <a:moveTo>
                  <a:pt x="0" y="0"/>
                </a:moveTo>
                <a:lnTo>
                  <a:pt x="2116182" y="1942012"/>
                </a:lnTo>
                <a:cubicBezTo>
                  <a:pt x="2480490" y="2268583"/>
                  <a:pt x="2333170" y="2114006"/>
                  <a:pt x="2185851" y="1959429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924D4F3-8EFF-4089-BE29-14A89D040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040" y="1291668"/>
            <a:ext cx="4019772" cy="482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942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2F47E-F06E-40DC-BAFC-CDABB9662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第四声        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à         51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A59711-A2FF-46B7-AE23-A194E2D9BA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2440" y="1576251"/>
            <a:ext cx="5909583" cy="46743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发音特点：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800" b="1" dirty="0"/>
          </a:p>
          <a:p>
            <a:pPr marL="0" indent="0">
              <a:buNone/>
            </a:pPr>
            <a:r>
              <a:rPr lang="zh-CN" altLang="en-US" sz="3600" b="1" dirty="0"/>
              <a:t>       </a:t>
            </a:r>
            <a:r>
              <a:rPr lang="zh-CN" altLang="en-US" sz="4400" b="1" dirty="0">
                <a:latin typeface="+mn-ea"/>
                <a:ea typeface="+mn-ea"/>
              </a:rPr>
              <a:t>全降到底</a:t>
            </a:r>
            <a:endParaRPr lang="en-US" altLang="zh-CN" sz="4400" b="1" dirty="0">
              <a:latin typeface="+mn-ea"/>
              <a:ea typeface="+mn-ea"/>
            </a:endParaRPr>
          </a:p>
          <a:p>
            <a:pPr marL="0" indent="0">
              <a:buNone/>
            </a:pPr>
            <a:endParaRPr lang="en-US" altLang="zh-CN" sz="2000" b="1" dirty="0">
              <a:latin typeface="+mn-ea"/>
              <a:ea typeface="+mn-ea"/>
            </a:endParaRPr>
          </a:p>
          <a:p>
            <a:pPr marL="0" indent="0">
              <a:buNone/>
            </a:pPr>
            <a:endParaRPr lang="en-US" altLang="zh-CN" sz="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</a:rPr>
              <a:t>         à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F6811BE-0D22-4539-99EC-D06492C9AC82}"/>
              </a:ext>
            </a:extLst>
          </p:cNvPr>
          <p:cNvSpPr/>
          <p:nvPr/>
        </p:nvSpPr>
        <p:spPr>
          <a:xfrm>
            <a:off x="9091749" y="1724297"/>
            <a:ext cx="2343955" cy="2134658"/>
          </a:xfrm>
          <a:custGeom>
            <a:avLst/>
            <a:gdLst>
              <a:gd name="connsiteX0" fmla="*/ 0 w 2343955"/>
              <a:gd name="connsiteY0" fmla="*/ 0 h 2134658"/>
              <a:gd name="connsiteX1" fmla="*/ 2116182 w 2343955"/>
              <a:gd name="connsiteY1" fmla="*/ 1942012 h 2134658"/>
              <a:gd name="connsiteX2" fmla="*/ 2185851 w 2343955"/>
              <a:gd name="connsiteY2" fmla="*/ 1959429 h 213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3955" h="2134658">
                <a:moveTo>
                  <a:pt x="0" y="0"/>
                </a:moveTo>
                <a:lnTo>
                  <a:pt x="2116182" y="1942012"/>
                </a:lnTo>
                <a:cubicBezTo>
                  <a:pt x="2480490" y="2268583"/>
                  <a:pt x="2333170" y="2114006"/>
                  <a:pt x="2185851" y="1959429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945ECB5-99FE-48DD-B554-A608CD0C3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1263867"/>
            <a:ext cx="4160343" cy="493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57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99PPBG">
  <a:themeElements>
    <a:clrScheme name="自定义 717">
      <a:dk1>
        <a:srgbClr val="474747"/>
      </a:dk1>
      <a:lt1>
        <a:srgbClr val="FFFFFF"/>
      </a:lt1>
      <a:dk2>
        <a:srgbClr val="5F5F5F"/>
      </a:dk2>
      <a:lt2>
        <a:srgbClr val="FFFFFF"/>
      </a:lt2>
      <a:accent1>
        <a:srgbClr val="276B6E"/>
      </a:accent1>
      <a:accent2>
        <a:srgbClr val="64768A"/>
      </a:accent2>
      <a:accent3>
        <a:srgbClr val="4CC8AD"/>
      </a:accent3>
      <a:accent4>
        <a:srgbClr val="3F9162"/>
      </a:accent4>
      <a:accent5>
        <a:srgbClr val="B59C41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48">
      <a:majorFont>
        <a:latin typeface="Calibri"/>
        <a:ea typeface="幼圆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A000120150910A23KPBG</Template>
  <TotalTime>304</TotalTime>
  <Words>147</Words>
  <Application>Microsoft Office PowerPoint</Application>
  <PresentationFormat>宽屏</PresentationFormat>
  <Paragraphs>48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微软雅黑</vt:lpstr>
      <vt:lpstr>幼圆</vt:lpstr>
      <vt:lpstr>Arial</vt:lpstr>
      <vt:lpstr>Calibri</vt:lpstr>
      <vt:lpstr>Webdings</vt:lpstr>
      <vt:lpstr>A000120140530A99PPBG</vt:lpstr>
      <vt:lpstr>声    调</vt:lpstr>
      <vt:lpstr>PowerPoint 演示文稿</vt:lpstr>
      <vt:lpstr>普通话有四个声调：</vt:lpstr>
      <vt:lpstr>PowerPoint 演示文稿</vt:lpstr>
      <vt:lpstr>第一声        ā        55</vt:lpstr>
      <vt:lpstr>第二声        á        35</vt:lpstr>
      <vt:lpstr>第三声        ǎ        214</vt:lpstr>
      <vt:lpstr>第四声        à         51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声    调</dc:title>
  <dc:creator>Li Jindai</dc:creator>
  <cp:lastModifiedBy>apple</cp:lastModifiedBy>
  <cp:revision>16</cp:revision>
  <dcterms:created xsi:type="dcterms:W3CDTF">2019-03-12T01:54:01Z</dcterms:created>
  <dcterms:modified xsi:type="dcterms:W3CDTF">2024-03-29T06:37:21Z</dcterms:modified>
</cp:coreProperties>
</file>