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357" r:id="rId4"/>
    <p:sldId id="456" r:id="rId5"/>
    <p:sldId id="361" r:id="rId6"/>
    <p:sldId id="358" r:id="rId7"/>
    <p:sldId id="359" r:id="rId8"/>
    <p:sldId id="362" r:id="rId9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" y="0"/>
            <a:ext cx="12181337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923249" y="3492798"/>
            <a:ext cx="723245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923249" y="1827439"/>
            <a:ext cx="7232455" cy="165521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31750">
              <a:bevelT w="38100" h="38100" prst="riblet"/>
            </a:sp3d>
          </a:bodyPr>
          <a:lstStyle>
            <a:lvl1pPr algn="ctr">
              <a:lnSpc>
                <a:spcPct val="100000"/>
              </a:lnSpc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26124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662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74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52845" y="1002801"/>
            <a:ext cx="11149315" cy="51932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3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17725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5" y="3379789"/>
            <a:ext cx="7994651" cy="477837"/>
          </a:xfrm>
          <a:blipFill dpi="0" rotWithShape="1">
            <a:blip r:embed="rId2"/>
            <a:srcRect/>
            <a:stretch>
              <a:fillRect t="-3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894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085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57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881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5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27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59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2" y="0"/>
            <a:ext cx="12181337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2223" y="2"/>
            <a:ext cx="12184445" cy="6858001"/>
          </a:xfrm>
          <a:prstGeom prst="rect">
            <a:avLst/>
          </a:prstGeom>
          <a:gradFill flip="none" rotWithShape="1">
            <a:gsLst>
              <a:gs pos="66954">
                <a:srgbClr val="FFFFFF">
                  <a:alpha val="97000"/>
                </a:srgbClr>
              </a:gs>
              <a:gs pos="18000">
                <a:schemeClr val="bg1"/>
              </a:gs>
              <a:gs pos="100000">
                <a:schemeClr val="bg1">
                  <a:shade val="100000"/>
                  <a:satMod val="115000"/>
                  <a:alpha val="7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87320"/>
            <a:ext cx="1116060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31750">
              <a:bevelT w="38100" h="38100" prst="riblet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164726"/>
            <a:ext cx="1114931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8A03-A384-4B59-B9C6-B281336BA242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2D9F0-632F-467E-A063-9306C940B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4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solidFill>
            <a:schemeClr val="accent1">
              <a:lumMod val="75000"/>
            </a:schemeClr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100000"/>
        <a:buFont typeface="Arial" panose="020B0604020202020204" pitchFamily="34" charset="0"/>
        <a:buChar char="›"/>
        <a:defRPr sz="24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rgbClr val="6F6F6F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3A59D3-7F14-4B19-A819-67C9B6297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/>
              <a:t>后鼻韵母</a:t>
            </a:r>
            <a:r>
              <a:rPr lang="en-US" altLang="zh-CN" sz="4800" dirty="0" err="1"/>
              <a:t>in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48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440344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后鼻韵母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1293223" y="3429000"/>
            <a:ext cx="3548743" cy="1408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浅浅微笑，嘴角咧开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DEBFD488-2759-4FC7-B906-1D2999F06835}"/>
              </a:ext>
            </a:extLst>
          </p:cNvPr>
          <p:cNvSpPr txBox="1">
            <a:spLocks/>
          </p:cNvSpPr>
          <p:nvPr/>
        </p:nvSpPr>
        <p:spPr>
          <a:xfrm>
            <a:off x="7828875" y="3230822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舌根抵住软腭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</p:spTree>
    <p:extLst>
      <p:ext uri="{BB962C8B-B14F-4D97-AF65-F5344CB8AC3E}">
        <p14:creationId xmlns:p14="http://schemas.microsoft.com/office/powerpoint/2010/main" val="245411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04064" y="23151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35966" y="23168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667864" y="23151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99760" y="230455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31662" y="23045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2404068" y="386105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4035967" y="386105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5667865" y="38610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7299763" y="38610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8931662" y="386105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B17AEEB0-9D28-4497-B426-3C1BB3C9631A}"/>
              </a:ext>
            </a:extLst>
          </p:cNvPr>
          <p:cNvSpPr txBox="1">
            <a:spLocks/>
          </p:cNvSpPr>
          <p:nvPr/>
        </p:nvSpPr>
        <p:spPr>
          <a:xfrm>
            <a:off x="625302" y="521277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C93232C3-21E6-4EF8-9459-E3D28FD1862B}"/>
              </a:ext>
            </a:extLst>
          </p:cNvPr>
          <p:cNvSpPr txBox="1">
            <a:spLocks/>
          </p:cNvSpPr>
          <p:nvPr/>
        </p:nvSpPr>
        <p:spPr>
          <a:xfrm>
            <a:off x="8931662" y="386105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F4CF0-BCA1-41FE-A3A3-B53CD713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1008084"/>
          </a:xfrm>
        </p:spPr>
        <p:txBody>
          <a:bodyPr/>
          <a:lstStyle/>
          <a:p>
            <a:r>
              <a:rPr lang="zh-CN" altLang="en-US" sz="4000" dirty="0"/>
              <a:t>整体认读音节</a:t>
            </a:r>
            <a:r>
              <a:rPr lang="en-US" altLang="zh-CN" sz="4000" dirty="0">
                <a:latin typeface="+mn-ea"/>
                <a:ea typeface="+mn-ea"/>
              </a:rPr>
              <a:t>—— </a:t>
            </a:r>
            <a:r>
              <a:rPr lang="en-US" altLang="zh-CN" sz="4000" dirty="0" err="1">
                <a:latin typeface="+mn-ea"/>
                <a:ea typeface="+mn-ea"/>
              </a:rPr>
              <a:t>yin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8775C3-C1B2-4D34-9407-0206EB64D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7883" y="1947320"/>
            <a:ext cx="5390607" cy="6466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dirty="0"/>
              <a:t>不能拼读，直接认读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6F88CE5A-3FA1-4C89-A25E-2E8701064AEA}"/>
              </a:ext>
            </a:extLst>
          </p:cNvPr>
          <p:cNvSpPr txBox="1">
            <a:spLocks/>
          </p:cNvSpPr>
          <p:nvPr/>
        </p:nvSpPr>
        <p:spPr>
          <a:xfrm>
            <a:off x="2331730" y="4611187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BE74C-619F-4ECA-91FE-0DAEAB9C322A}"/>
              </a:ext>
            </a:extLst>
          </p:cNvPr>
          <p:cNvSpPr txBox="1">
            <a:spLocks/>
          </p:cNvSpPr>
          <p:nvPr/>
        </p:nvSpPr>
        <p:spPr>
          <a:xfrm>
            <a:off x="4147458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赢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69C36A6-46DD-4BE9-AA0F-1E92CB17D400}"/>
              </a:ext>
            </a:extLst>
          </p:cNvPr>
          <p:cNvSpPr txBox="1">
            <a:spLocks/>
          </p:cNvSpPr>
          <p:nvPr/>
        </p:nvSpPr>
        <p:spPr>
          <a:xfrm>
            <a:off x="5963186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F6F768-07CA-4C53-B334-BD8F36ACEAD0}"/>
              </a:ext>
            </a:extLst>
          </p:cNvPr>
          <p:cNvSpPr txBox="1">
            <a:spLocks/>
          </p:cNvSpPr>
          <p:nvPr/>
        </p:nvSpPr>
        <p:spPr>
          <a:xfrm>
            <a:off x="7776758" y="4611188"/>
            <a:ext cx="640080" cy="6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1EABEBD0-04A0-4B2E-99FC-2060D7A3ABDC}"/>
              </a:ext>
            </a:extLst>
          </p:cNvPr>
          <p:cNvSpPr txBox="1">
            <a:spLocks/>
          </p:cNvSpPr>
          <p:nvPr/>
        </p:nvSpPr>
        <p:spPr>
          <a:xfrm>
            <a:off x="1079860" y="3095628"/>
            <a:ext cx="5390607" cy="59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3600" b="1" dirty="0"/>
              <a:t>发音训练：</a:t>
            </a:r>
          </a:p>
        </p:txBody>
      </p:sp>
    </p:spTree>
    <p:extLst>
      <p:ext uri="{BB962C8B-B14F-4D97-AF65-F5344CB8AC3E}">
        <p14:creationId xmlns:p14="http://schemas.microsoft.com/office/powerpoint/2010/main" val="3026856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轻盈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明星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惊醒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精明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零星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姓名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定型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庆幸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英明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性情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25302" y="905692"/>
            <a:ext cx="10941395" cy="89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B47EA-F210-442C-86D6-146C5FBF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r>
              <a:rPr lang="zh-CN" altLang="en-US" dirty="0">
                <a:latin typeface="+mj-lt"/>
                <a:ea typeface="黑体" panose="02010609060101010101" pitchFamily="49" charset="-122"/>
              </a:rPr>
              <a:t>发音常见问题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7BAD0-66D2-4E7A-A7A6-49EC87558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783" y="1367247"/>
            <a:ext cx="10413076" cy="241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西南方言区的方言语音系统中往往没有</a:t>
            </a:r>
            <a:r>
              <a:rPr lang="en-US" altLang="zh-CN" sz="3600" b="1" dirty="0" err="1"/>
              <a:t>ing</a:t>
            </a:r>
            <a:r>
              <a:rPr lang="zh-CN" altLang="en-US" sz="3600" b="1" dirty="0"/>
              <a:t>韵母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                   </a:t>
            </a:r>
            <a:r>
              <a:rPr lang="en-US" altLang="zh-CN" sz="3600" b="1" dirty="0" err="1"/>
              <a:t>ing</a:t>
            </a:r>
            <a:r>
              <a:rPr lang="en-US" altLang="zh-CN" sz="3600" b="1" dirty="0"/>
              <a:t>——in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FD66061-4831-4FAA-A93C-396D81E9E817}"/>
              </a:ext>
            </a:extLst>
          </p:cNvPr>
          <p:cNvSpPr txBox="1">
            <a:spLocks/>
          </p:cNvSpPr>
          <p:nvPr/>
        </p:nvSpPr>
        <p:spPr>
          <a:xfrm>
            <a:off x="2043918" y="4127863"/>
            <a:ext cx="4364403" cy="2137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sz="3600" b="1" dirty="0"/>
              <a:t>例如：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——min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听说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——tin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jin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</a:p>
        </p:txBody>
      </p:sp>
    </p:spTree>
    <p:extLst>
      <p:ext uri="{BB962C8B-B14F-4D97-AF65-F5344CB8AC3E}">
        <p14:creationId xmlns:p14="http://schemas.microsoft.com/office/powerpoint/2010/main" val="1872359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9F73D-B6C9-4788-BA39-61FF3B5A5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1" y="273045"/>
            <a:ext cx="11029249" cy="1085492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解决办法：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44BCBC-55CB-48DC-9E13-BBF3124E2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571" y="1802674"/>
            <a:ext cx="10513589" cy="4555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1.</a:t>
            </a:r>
            <a:r>
              <a:rPr lang="zh-CN" altLang="en-US" sz="3600" b="1" dirty="0"/>
              <a:t>学会发</a:t>
            </a:r>
            <a:r>
              <a:rPr lang="en-US" altLang="zh-CN" sz="3600" b="1" dirty="0"/>
              <a:t>in</a:t>
            </a:r>
            <a:r>
              <a:rPr lang="zh-CN" altLang="en-US" sz="3600" b="1" dirty="0"/>
              <a:t>韵母和</a:t>
            </a:r>
            <a:r>
              <a:rPr lang="en-US" altLang="zh-CN" sz="3600" b="1" dirty="0" err="1"/>
              <a:t>in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韵母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找对舌面后移推高舌根的方法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3.</a:t>
            </a:r>
            <a:r>
              <a:rPr lang="zh-CN" altLang="en-US" sz="3600" b="1" dirty="0"/>
              <a:t>对比前后鼻韵母的发音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900" b="1" dirty="0"/>
          </a:p>
          <a:p>
            <a:pPr marL="0" indent="0">
              <a:buNone/>
            </a:pPr>
            <a:r>
              <a:rPr lang="en-US" altLang="zh-CN" sz="3600" b="1" dirty="0"/>
              <a:t>    4.</a:t>
            </a:r>
            <a:r>
              <a:rPr lang="zh-CN" altLang="en-US" sz="3600" b="1" dirty="0"/>
              <a:t>注意积累</a:t>
            </a:r>
            <a:r>
              <a:rPr lang="en-US" altLang="zh-CN" sz="3600" b="1" dirty="0" err="1"/>
              <a:t>in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韵母的字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1020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鲸鱼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清静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布景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紧抱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金鱼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信服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亲近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警报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25302" y="905692"/>
            <a:ext cx="10941395" cy="89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inɡ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和前鼻韵母 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4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75PPBG">
  <a:themeElements>
    <a:clrScheme name="自定义 1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A000120140530A75KPBG</Template>
  <TotalTime>12</TotalTime>
  <Words>181</Words>
  <Application>Microsoft Office PowerPoint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楷体</vt:lpstr>
      <vt:lpstr>幼圆</vt:lpstr>
      <vt:lpstr>Arial</vt:lpstr>
      <vt:lpstr>Arial Black</vt:lpstr>
      <vt:lpstr>Wingdings</vt:lpstr>
      <vt:lpstr>Wingdings 2</vt:lpstr>
      <vt:lpstr>A000120140530A75PPBG</vt:lpstr>
      <vt:lpstr>后鼻韵母inɡ的发音</vt:lpstr>
      <vt:lpstr>后鼻韵母 inɡ</vt:lpstr>
      <vt:lpstr>PowerPoint 演示文稿</vt:lpstr>
      <vt:lpstr>整体认读音节—— yinɡ</vt:lpstr>
      <vt:lpstr>PowerPoint 演示文稿</vt:lpstr>
      <vt:lpstr>后鼻韵母 inɡ发音常见问题</vt:lpstr>
      <vt:lpstr>解决办法：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后鼻韵母inɡ的发音</dc:title>
  <dc:creator>Li Jindai</dc:creator>
  <cp:lastModifiedBy>apple</cp:lastModifiedBy>
  <cp:revision>3</cp:revision>
  <dcterms:created xsi:type="dcterms:W3CDTF">2019-05-14T14:42:59Z</dcterms:created>
  <dcterms:modified xsi:type="dcterms:W3CDTF">2024-04-01T00:18:17Z</dcterms:modified>
</cp:coreProperties>
</file>