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5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194"/>
          </a:xfrm>
          <a:prstGeom prst="rect">
            <a:avLst/>
          </a:prstGeom>
        </p:spPr>
      </p:pic>
      <p:sp>
        <p:nvSpPr>
          <p:cNvPr id="4"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
        <p:nvSpPr>
          <p:cNvPr id="3" name="KSO_CT2"/>
          <p:cNvSpPr>
            <a:spLocks noGrp="1"/>
          </p:cNvSpPr>
          <p:nvPr>
            <p:ph type="subTitle" idx="1" hasCustomPrompt="1"/>
          </p:nvPr>
        </p:nvSpPr>
        <p:spPr>
          <a:xfrm>
            <a:off x="1941863" y="4979702"/>
            <a:ext cx="8569529" cy="467211"/>
          </a:xfrm>
          <a:noFill/>
        </p:spPr>
        <p:txBody>
          <a:bodyPr>
            <a:noAutofit/>
          </a:bodyPr>
          <a:lstStyle>
            <a:lvl1pPr marL="0" indent="0" algn="ctr">
              <a:buNone/>
              <a:defRPr sz="1800">
                <a:solidFill>
                  <a:srgbClr val="6499AA"/>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单击此处添加您的副标题</a:t>
            </a:r>
          </a:p>
        </p:txBody>
      </p:sp>
      <p:sp>
        <p:nvSpPr>
          <p:cNvPr id="7" name="KSO_CT1"/>
          <p:cNvSpPr>
            <a:spLocks noGrp="1"/>
          </p:cNvSpPr>
          <p:nvPr>
            <p:ph type="title" hasCustomPrompt="1"/>
          </p:nvPr>
        </p:nvSpPr>
        <p:spPr>
          <a:xfrm>
            <a:off x="3120571" y="3018971"/>
            <a:ext cx="6212115" cy="1051291"/>
          </a:xfrm>
        </p:spPr>
        <p:txBody>
          <a:bodyPr>
            <a:noAutofit/>
          </a:bodyPr>
          <a:lstStyle>
            <a:lvl1pPr algn="ctr">
              <a:defRPr sz="3200" baseline="0">
                <a:solidFill>
                  <a:srgbClr val="733C30"/>
                </a:solidFill>
                <a:effectLst/>
                <a:latin typeface="+mj-lt"/>
              </a:defRPr>
            </a:lvl1pPr>
          </a:lstStyle>
          <a:p>
            <a:r>
              <a:rPr lang="zh-CN" altLang="en-US" dirty="0"/>
              <a:t>单击此处</a:t>
            </a:r>
            <a:br>
              <a:rPr lang="en-US" altLang="zh-CN" dirty="0"/>
            </a:br>
            <a:r>
              <a:rPr lang="zh-CN" altLang="en-US" dirty="0"/>
              <a:t>添加您的标题文字</a:t>
            </a:r>
          </a:p>
        </p:txBody>
      </p:sp>
    </p:spTree>
    <p:extLst>
      <p:ext uri="{BB962C8B-B14F-4D97-AF65-F5344CB8AC3E}">
        <p14:creationId xmlns:p14="http://schemas.microsoft.com/office/powerpoint/2010/main" val="2292143236"/>
      </p:ext>
    </p:extLst>
  </p:cSld>
  <p:clrMapOvr>
    <a:masterClrMapping/>
  </p:clrMapOvr>
  <p:extLst>
    <p:ext uri="{DCECCB84-F9BA-43D5-87BE-67443E8EF086}">
      <p15:sldGuideLst xmlns:p15="http://schemas.microsoft.com/office/powerpoint/2012/main">
        <p15:guide id="0" orient="horz" pos="2160">
          <p15:clr>
            <a:srgbClr val="FBAE40"/>
          </p15:clr>
        </p15:guide>
        <p15:guide id="1" orient="horz" pos="1620">
          <p15:clr>
            <a:srgbClr val="FBAE40"/>
          </p15:clr>
        </p15:guide>
        <p15:guide id="2" pos="4967">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430688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KSO_BT1"/>
          <p:cNvSpPr>
            <a:spLocks noGrp="1"/>
          </p:cNvSpPr>
          <p:nvPr>
            <p:ph type="title" orient="vert"/>
          </p:nvPr>
        </p:nvSpPr>
        <p:spPr>
          <a:xfrm>
            <a:off x="9808433" y="870858"/>
            <a:ext cx="1182511" cy="5094514"/>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119011" y="870857"/>
            <a:ext cx="8387846" cy="5094514"/>
          </a:xfrm>
        </p:spPr>
        <p:txBody>
          <a:bodyPr vert="eaVert"/>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3852824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p>
            <a:pPr lvl="0"/>
            <a:r>
              <a:rPr lang="zh-CN" altLang="en-US"/>
              <a:t>单击此处编辑母版文本样式</a:t>
            </a:r>
          </a:p>
          <a:p>
            <a:pPr lvl="1"/>
            <a:r>
              <a:rPr lang="zh-CN" altLang="en-US"/>
              <a:t>二级</a:t>
            </a:r>
          </a:p>
        </p:txBody>
      </p:sp>
      <p:sp>
        <p:nvSpPr>
          <p:cNvPr id="4"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3738561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604"/>
            <a:ext cx="12171022" cy="6845395"/>
          </a:xfrm>
          <a:prstGeom prst="rect">
            <a:avLst/>
          </a:prstGeom>
        </p:spPr>
      </p:pic>
      <p:sp>
        <p:nvSpPr>
          <p:cNvPr id="2" name="KSO_ST1"/>
          <p:cNvSpPr>
            <a:spLocks noGrp="1"/>
          </p:cNvSpPr>
          <p:nvPr>
            <p:ph type="title" hasCustomPrompt="1"/>
          </p:nvPr>
        </p:nvSpPr>
        <p:spPr>
          <a:xfrm>
            <a:off x="4194629" y="4223657"/>
            <a:ext cx="3788228" cy="643610"/>
          </a:xfrm>
        </p:spPr>
        <p:txBody>
          <a:bodyPr anchor="b">
            <a:normAutofit/>
          </a:bodyPr>
          <a:lstStyle>
            <a:lvl1pPr algn="ctr">
              <a:defRPr sz="3200">
                <a:solidFill>
                  <a:srgbClr val="733C30"/>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4201886" y="5377810"/>
            <a:ext cx="3788227" cy="468000"/>
          </a:xfrm>
          <a:prstGeom prst="rect">
            <a:avLst/>
          </a:prstGeom>
          <a:noFill/>
        </p:spPr>
        <p:txBody>
          <a:bodyPr anchor="ctr">
            <a:normAutofit/>
          </a:bodyPr>
          <a:lstStyle>
            <a:lvl1pPr marL="0" indent="0" algn="ctr">
              <a:buNone/>
              <a:defRPr sz="1800">
                <a:solidFill>
                  <a:srgbClr val="6499AA"/>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
        <p:nvSpPr>
          <p:cNvPr id="8" name="文本框 7"/>
          <p:cNvSpPr txBox="1"/>
          <p:nvPr/>
        </p:nvSpPr>
        <p:spPr>
          <a:xfrm>
            <a:off x="5551713" y="827314"/>
            <a:ext cx="1407886" cy="2012859"/>
          </a:xfrm>
          <a:prstGeom prst="rect">
            <a:avLst/>
          </a:prstGeom>
          <a:noFill/>
        </p:spPr>
        <p:txBody>
          <a:bodyPr wrap="square" rtlCol="0">
            <a:spAutoFit/>
          </a:bodyPr>
          <a:lstStyle/>
          <a:p>
            <a:pPr>
              <a:lnSpc>
                <a:spcPct val="130000"/>
              </a:lnSpc>
            </a:pPr>
            <a:r>
              <a:rPr lang="en-US" altLang="zh-CN" sz="9600">
                <a:solidFill>
                  <a:srgbClr val="733C30"/>
                </a:solidFill>
                <a:latin typeface="Algerian" panose="04020705040A02060702" pitchFamily="82" charset="0"/>
                <a:ea typeface="微软雅黑" panose="020B0503020204020204" pitchFamily="34" charset="-122"/>
              </a:rPr>
              <a:t>A</a:t>
            </a:r>
            <a:endParaRPr lang="zh-CN" altLang="en-US" sz="9600" dirty="0">
              <a:solidFill>
                <a:srgbClr val="733C30"/>
              </a:solidFill>
              <a:latin typeface="Algerian" panose="04020705040A02060702" pitchFamily="82" charset="0"/>
              <a:ea typeface="微软雅黑" panose="020B0503020204020204" pitchFamily="34" charset="-122"/>
            </a:endParaRPr>
          </a:p>
        </p:txBody>
      </p:sp>
    </p:spTree>
    <p:extLst>
      <p:ext uri="{BB962C8B-B14F-4D97-AF65-F5344CB8AC3E}">
        <p14:creationId xmlns:p14="http://schemas.microsoft.com/office/powerpoint/2010/main" val="45051742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974271" y="1698171"/>
            <a:ext cx="5080000" cy="4281715"/>
          </a:xfrm>
        </p:spPr>
        <p:txBody>
          <a:bodyPr/>
          <a:lstStyle/>
          <a:p>
            <a:pPr lvl="0"/>
            <a:r>
              <a:rPr lang="zh-CN" altLang="en-US"/>
              <a:t>单击此处编辑母版文本样式</a:t>
            </a:r>
          </a:p>
          <a:p>
            <a:pPr lvl="1"/>
            <a:r>
              <a:rPr lang="zh-CN" altLang="en-US"/>
              <a:t>二级</a:t>
            </a:r>
          </a:p>
        </p:txBody>
      </p:sp>
      <p:sp>
        <p:nvSpPr>
          <p:cNvPr id="4" name="KSO_BC2"/>
          <p:cNvSpPr>
            <a:spLocks noGrp="1"/>
          </p:cNvSpPr>
          <p:nvPr>
            <p:ph sz="half" idx="2"/>
          </p:nvPr>
        </p:nvSpPr>
        <p:spPr>
          <a:xfrm>
            <a:off x="6093783" y="1698171"/>
            <a:ext cx="5094116" cy="4281715"/>
          </a:xfrm>
        </p:spPr>
        <p:txBody>
          <a:bodyPr/>
          <a:lstStyle/>
          <a:p>
            <a:pPr lvl="0"/>
            <a:r>
              <a:rPr lang="zh-CN" altLang="en-US"/>
              <a:t>单击此处编辑母版文本样式</a:t>
            </a:r>
          </a:p>
          <a:p>
            <a:pPr lvl="1"/>
            <a:r>
              <a:rPr lang="zh-CN" altLang="en-US"/>
              <a:t>二级</a:t>
            </a:r>
          </a:p>
        </p:txBody>
      </p:sp>
      <p:sp>
        <p:nvSpPr>
          <p:cNvPr id="5"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116770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996647" y="659340"/>
            <a:ext cx="9312101" cy="71702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996647" y="150699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KSO_BC1"/>
          <p:cNvSpPr>
            <a:spLocks noGrp="1"/>
          </p:cNvSpPr>
          <p:nvPr>
            <p:ph sz="half" idx="2"/>
          </p:nvPr>
        </p:nvSpPr>
        <p:spPr>
          <a:xfrm>
            <a:off x="996647" y="2330904"/>
            <a:ext cx="5157787" cy="3684588"/>
          </a:xfrm>
        </p:spPr>
        <p:txBody>
          <a:bodyPr/>
          <a:lstStyle/>
          <a:p>
            <a:pPr lvl="0"/>
            <a:r>
              <a:rPr lang="zh-CN" altLang="en-US"/>
              <a:t>单击此处编辑母版文本样式</a:t>
            </a:r>
          </a:p>
          <a:p>
            <a:pPr lvl="1"/>
            <a:r>
              <a:rPr lang="zh-CN" altLang="en-US"/>
              <a:t>二级</a:t>
            </a:r>
          </a:p>
        </p:txBody>
      </p:sp>
      <p:sp>
        <p:nvSpPr>
          <p:cNvPr id="5" name="Text Placeholder 4"/>
          <p:cNvSpPr>
            <a:spLocks noGrp="1"/>
          </p:cNvSpPr>
          <p:nvPr>
            <p:ph type="body" sz="quarter" idx="3"/>
          </p:nvPr>
        </p:nvSpPr>
        <p:spPr>
          <a:xfrm>
            <a:off x="6293141" y="1506992"/>
            <a:ext cx="5060659"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KSO_BC2"/>
          <p:cNvSpPr>
            <a:spLocks noGrp="1"/>
          </p:cNvSpPr>
          <p:nvPr>
            <p:ph sz="quarter" idx="4"/>
          </p:nvPr>
        </p:nvSpPr>
        <p:spPr>
          <a:xfrm>
            <a:off x="6293141" y="2330904"/>
            <a:ext cx="5060659" cy="3684588"/>
          </a:xfrm>
        </p:spPr>
        <p:txBody>
          <a:bodyPr/>
          <a:lstStyle/>
          <a:p>
            <a:pPr lvl="0"/>
            <a:r>
              <a:rPr lang="zh-CN" altLang="en-US"/>
              <a:t>单击此处编辑母版文本样式</a:t>
            </a:r>
          </a:p>
          <a:p>
            <a:pPr lvl="1"/>
            <a:r>
              <a:rPr lang="zh-CN" altLang="en-US"/>
              <a:t>二级</a:t>
            </a:r>
          </a:p>
        </p:txBody>
      </p:sp>
      <p:sp>
        <p:nvSpPr>
          <p:cNvPr id="7"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33851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1962991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187103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KSO_BT1"/>
          <p:cNvSpPr>
            <a:spLocks noGrp="1"/>
          </p:cNvSpPr>
          <p:nvPr>
            <p:ph type="title"/>
          </p:nvPr>
        </p:nvSpPr>
        <p:spPr>
          <a:xfrm>
            <a:off x="1144590" y="870857"/>
            <a:ext cx="3932237" cy="1262746"/>
          </a:xfrm>
        </p:spPr>
        <p:txBody>
          <a:bodyPr anchor="b"/>
          <a:lstStyle>
            <a:lvl1pPr>
              <a:defRPr sz="2400"/>
            </a:lvl1pPr>
          </a:lstStyle>
          <a:p>
            <a:r>
              <a:rPr lang="zh-CN" altLang="en-US"/>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2756789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KSO_BT1"/>
          <p:cNvSpPr>
            <a:spLocks noGrp="1"/>
          </p:cNvSpPr>
          <p:nvPr>
            <p:ph type="title"/>
          </p:nvPr>
        </p:nvSpPr>
        <p:spPr>
          <a:xfrm>
            <a:off x="1246192" y="812800"/>
            <a:ext cx="3932237" cy="1244600"/>
          </a:xfrm>
        </p:spPr>
        <p:txBody>
          <a:bodyPr anchor="b"/>
          <a:lstStyle>
            <a:lvl1pPr>
              <a:defRPr sz="24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KSO_FD"/>
          <p:cNvSpPr>
            <a:spLocks noGrp="1"/>
          </p:cNvSpPr>
          <p:nvPr>
            <p:ph type="dt" sz="half" idx="10"/>
          </p:nvPr>
        </p:nvSpPr>
        <p:spPr/>
        <p:txBody>
          <a:bodyPr/>
          <a:lstStyle/>
          <a:p>
            <a:fld id="{000588FD-E408-4587-954B-00E47C0A4196}" type="datetimeFigureOut">
              <a:rPr lang="zh-CN" altLang="en-US" smtClean="0"/>
              <a:t>2024/4/1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2ADB919-537F-42FA-A7D0-04F4893A03A4}" type="slidenum">
              <a:rPr lang="zh-CN" altLang="en-US" smtClean="0"/>
              <a:t>‹#›</a:t>
            </a:fld>
            <a:endParaRPr lang="zh-CN" altLang="en-US"/>
          </a:p>
        </p:txBody>
      </p:sp>
    </p:spTree>
    <p:extLst>
      <p:ext uri="{BB962C8B-B14F-4D97-AF65-F5344CB8AC3E}">
        <p14:creationId xmlns:p14="http://schemas.microsoft.com/office/powerpoint/2010/main" val="160203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KSO_BT1"/>
          <p:cNvSpPr>
            <a:spLocks noGrp="1"/>
          </p:cNvSpPr>
          <p:nvPr>
            <p:ph type="title"/>
          </p:nvPr>
        </p:nvSpPr>
        <p:spPr>
          <a:xfrm>
            <a:off x="974271" y="809898"/>
            <a:ext cx="10225117" cy="699595"/>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00588FD-E408-4587-954B-00E47C0A4196}" type="datetimeFigureOut">
              <a:rPr lang="zh-CN" altLang="en-US" smtClean="0"/>
              <a:t>2024/4/1</a:t>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2ADB919-537F-42FA-A7D0-04F4893A03A4}" type="slidenum">
              <a:rPr lang="zh-CN" altLang="en-US" smtClean="0"/>
              <a:t>‹#›</a:t>
            </a:fld>
            <a:endParaRPr lang="zh-CN" altLang="en-US"/>
          </a:p>
        </p:txBody>
      </p:sp>
      <p:sp>
        <p:nvSpPr>
          <p:cNvPr id="3" name="KSO_BC1"/>
          <p:cNvSpPr>
            <a:spLocks noGrp="1"/>
          </p:cNvSpPr>
          <p:nvPr>
            <p:ph type="body" idx="1"/>
          </p:nvPr>
        </p:nvSpPr>
        <p:spPr>
          <a:xfrm>
            <a:off x="974272" y="1673722"/>
            <a:ext cx="10225117" cy="432045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33863237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rgbClr val="733C30"/>
          </a:solidFill>
          <a:effectLst/>
          <a:latin typeface="+mj-ea"/>
          <a:ea typeface="+mj-ea"/>
          <a:cs typeface="+mj-cs"/>
        </a:defRPr>
      </a:lvl1pPr>
    </p:titleStyle>
    <p:bodyStyle>
      <a:lvl1pPr marL="267891" indent="-267891" algn="just" defTabSz="685800" rtl="0" eaLnBrk="1" latinLnBrk="0" hangingPunct="1">
        <a:lnSpc>
          <a:spcPct val="110000"/>
        </a:lnSpc>
        <a:spcBef>
          <a:spcPts val="1350"/>
        </a:spcBef>
        <a:spcAft>
          <a:spcPts val="0"/>
        </a:spcAft>
        <a:buClr>
          <a:schemeClr val="accent1"/>
        </a:buClr>
        <a:buSzPct val="100000"/>
        <a:buFont typeface="Wingdings" panose="05000000000000000000" pitchFamily="2" charset="2"/>
        <a:buChar char=""/>
        <a:defRPr sz="2200" kern="1200" baseline="0">
          <a:solidFill>
            <a:srgbClr val="6499AA"/>
          </a:solidFill>
          <a:latin typeface="+mj-ea"/>
          <a:ea typeface="+mj-ea"/>
          <a:cs typeface="+mn-cs"/>
        </a:defRPr>
      </a:lvl1pPr>
      <a:lvl2pPr marL="267891" indent="-267891" algn="just" defTabSz="685800" rtl="0" eaLnBrk="1" latinLnBrk="0" hangingPunct="1">
        <a:lnSpc>
          <a:spcPct val="15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chemeClr val="tx1">
              <a:lumMod val="50000"/>
            </a:schemeClr>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801939-DE69-4392-BAC9-06BDDA795967}"/>
              </a:ext>
            </a:extLst>
          </p:cNvPr>
          <p:cNvSpPr>
            <a:spLocks noGrp="1"/>
          </p:cNvSpPr>
          <p:nvPr>
            <p:ph type="title"/>
          </p:nvPr>
        </p:nvSpPr>
        <p:spPr>
          <a:xfrm>
            <a:off x="3120571" y="3018971"/>
            <a:ext cx="6212115" cy="943429"/>
          </a:xfrm>
        </p:spPr>
        <p:txBody>
          <a:bodyPr/>
          <a:lstStyle/>
          <a:p>
            <a:r>
              <a:rPr lang="zh-CN" altLang="en-US" sz="4000" dirty="0"/>
              <a:t>普通话水平测试概说</a:t>
            </a:r>
          </a:p>
        </p:txBody>
      </p:sp>
    </p:spTree>
    <p:extLst>
      <p:ext uri="{BB962C8B-B14F-4D97-AF65-F5344CB8AC3E}">
        <p14:creationId xmlns:p14="http://schemas.microsoft.com/office/powerpoint/2010/main" val="1622396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88DB4C-B0C0-4F4B-867C-9AAFD2C69BE2}"/>
              </a:ext>
            </a:extLst>
          </p:cNvPr>
          <p:cNvSpPr>
            <a:spLocks noGrp="1"/>
          </p:cNvSpPr>
          <p:nvPr>
            <p:ph type="title"/>
          </p:nvPr>
        </p:nvSpPr>
        <p:spPr/>
        <p:txBody>
          <a:bodyPr/>
          <a:lstStyle/>
          <a:p>
            <a:r>
              <a:rPr lang="zh-CN" altLang="en-US" dirty="0"/>
              <a:t>第二部分：测试内容和范围</a:t>
            </a:r>
          </a:p>
        </p:txBody>
      </p:sp>
      <p:sp>
        <p:nvSpPr>
          <p:cNvPr id="3" name="内容占位符 2">
            <a:extLst>
              <a:ext uri="{FF2B5EF4-FFF2-40B4-BE49-F238E27FC236}">
                <a16:creationId xmlns:a16="http://schemas.microsoft.com/office/drawing/2014/main" id="{83E2E061-D6E5-4F34-9299-119676CB7439}"/>
              </a:ext>
            </a:extLst>
          </p:cNvPr>
          <p:cNvSpPr>
            <a:spLocks noGrp="1"/>
          </p:cNvSpPr>
          <p:nvPr>
            <p:ph idx="1"/>
          </p:nvPr>
        </p:nvSpPr>
        <p:spPr>
          <a:xfrm>
            <a:off x="974272" y="2177142"/>
            <a:ext cx="10225117" cy="3817033"/>
          </a:xfrm>
        </p:spPr>
        <p:txBody>
          <a:bodyPr>
            <a:normAutofit/>
          </a:bodyPr>
          <a:lstStyle/>
          <a:p>
            <a:pPr marL="0" indent="0">
              <a:buNone/>
            </a:pPr>
            <a:r>
              <a:rPr lang="en-US" altLang="zh-CN" sz="3600" b="1" dirty="0">
                <a:solidFill>
                  <a:schemeClr val="accent1">
                    <a:lumMod val="75000"/>
                  </a:schemeClr>
                </a:solidFill>
              </a:rPr>
              <a:t>    1.</a:t>
            </a:r>
            <a:r>
              <a:rPr lang="zh-CN" altLang="en-US" sz="3600" b="1" dirty="0">
                <a:solidFill>
                  <a:schemeClr val="accent1">
                    <a:lumMod val="75000"/>
                  </a:schemeClr>
                </a:solidFill>
              </a:rPr>
              <a:t>测试内容：</a:t>
            </a:r>
            <a:r>
              <a:rPr lang="zh-CN" altLang="en-US" sz="3600" b="1" dirty="0"/>
              <a:t>涵盖了普通话的语音、词汇和语法</a:t>
            </a:r>
            <a:endParaRPr lang="en-US" altLang="zh-CN" sz="3600" b="1" dirty="0"/>
          </a:p>
          <a:p>
            <a:pPr marL="0" indent="0">
              <a:buNone/>
            </a:pPr>
            <a:endParaRPr lang="en-US" altLang="zh-CN" sz="800" b="1" dirty="0"/>
          </a:p>
          <a:p>
            <a:pPr marL="0" indent="0">
              <a:buNone/>
            </a:pPr>
            <a:r>
              <a:rPr lang="en-US" altLang="zh-CN" sz="3600" b="1" dirty="0">
                <a:solidFill>
                  <a:schemeClr val="accent1">
                    <a:lumMod val="75000"/>
                  </a:schemeClr>
                </a:solidFill>
              </a:rPr>
              <a:t>    2.</a:t>
            </a:r>
            <a:r>
              <a:rPr lang="zh-CN" altLang="en-US" sz="3600" b="1" dirty="0">
                <a:solidFill>
                  <a:schemeClr val="accent1">
                    <a:lumMod val="75000"/>
                  </a:schemeClr>
                </a:solidFill>
              </a:rPr>
              <a:t>测试范围：</a:t>
            </a:r>
            <a:r>
              <a:rPr lang="zh-CN" altLang="en-US" sz="3600" b="1" dirty="0"/>
              <a:t>本省语言文字工作委员会编著的普通话水平测试专用教材</a:t>
            </a:r>
          </a:p>
        </p:txBody>
      </p:sp>
    </p:spTree>
    <p:extLst>
      <p:ext uri="{BB962C8B-B14F-4D97-AF65-F5344CB8AC3E}">
        <p14:creationId xmlns:p14="http://schemas.microsoft.com/office/powerpoint/2010/main" val="2708209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CFE16A-C3B5-4EF9-8BA3-107964D633E0}"/>
              </a:ext>
            </a:extLst>
          </p:cNvPr>
          <p:cNvSpPr>
            <a:spLocks noGrp="1"/>
          </p:cNvSpPr>
          <p:nvPr>
            <p:ph type="title"/>
          </p:nvPr>
        </p:nvSpPr>
        <p:spPr/>
        <p:txBody>
          <a:bodyPr/>
          <a:lstStyle/>
          <a:p>
            <a:r>
              <a:rPr lang="zh-CN" altLang="en-US" dirty="0"/>
              <a:t>第三部分：试卷构成和评分</a:t>
            </a:r>
          </a:p>
        </p:txBody>
      </p:sp>
      <p:sp>
        <p:nvSpPr>
          <p:cNvPr id="3" name="内容占位符 2">
            <a:extLst>
              <a:ext uri="{FF2B5EF4-FFF2-40B4-BE49-F238E27FC236}">
                <a16:creationId xmlns:a16="http://schemas.microsoft.com/office/drawing/2014/main" id="{97051538-CD4B-4FE4-A063-1EB352C7A60B}"/>
              </a:ext>
            </a:extLst>
          </p:cNvPr>
          <p:cNvSpPr>
            <a:spLocks noGrp="1"/>
          </p:cNvSpPr>
          <p:nvPr>
            <p:ph idx="1"/>
          </p:nvPr>
        </p:nvSpPr>
        <p:spPr>
          <a:xfrm>
            <a:off x="974272" y="1811382"/>
            <a:ext cx="10225117" cy="4182793"/>
          </a:xfrm>
        </p:spPr>
        <p:txBody>
          <a:bodyPr/>
          <a:lstStyle/>
          <a:p>
            <a:pPr marL="0" indent="0">
              <a:buNone/>
            </a:pPr>
            <a:r>
              <a:rPr lang="en-US" altLang="zh-CN" sz="2800" b="1" dirty="0">
                <a:solidFill>
                  <a:schemeClr val="accent1">
                    <a:lumMod val="75000"/>
                  </a:schemeClr>
                </a:solidFill>
              </a:rPr>
              <a:t>1.</a:t>
            </a:r>
            <a:r>
              <a:rPr lang="zh-CN" altLang="en-US" sz="2800" b="1" dirty="0">
                <a:solidFill>
                  <a:schemeClr val="accent1">
                    <a:lumMod val="75000"/>
                  </a:schemeClr>
                </a:solidFill>
              </a:rPr>
              <a:t>试卷构成：</a:t>
            </a:r>
            <a:endParaRPr lang="en-US" altLang="zh-CN" sz="2800" b="1" dirty="0">
              <a:solidFill>
                <a:schemeClr val="accent1">
                  <a:lumMod val="75000"/>
                </a:schemeClr>
              </a:solidFill>
            </a:endParaRPr>
          </a:p>
          <a:p>
            <a:pPr marL="0" indent="0">
              <a:buNone/>
            </a:pPr>
            <a:r>
              <a:rPr lang="zh-CN" altLang="en-US" sz="2800" b="1" dirty="0"/>
              <a:t>      西南地区的试卷由四道大题构成</a:t>
            </a:r>
            <a:endParaRPr lang="en-US" altLang="zh-CN" sz="2800" b="1" dirty="0"/>
          </a:p>
          <a:p>
            <a:pPr marL="0" indent="0" algn="ctr">
              <a:buNone/>
            </a:pPr>
            <a:r>
              <a:rPr lang="zh-CN" altLang="en-US" sz="2800" b="1" dirty="0"/>
              <a:t>读单音节字词</a:t>
            </a:r>
            <a:endParaRPr lang="en-US" altLang="zh-CN" sz="2800" b="1" dirty="0"/>
          </a:p>
          <a:p>
            <a:pPr marL="0" indent="0" algn="ctr">
              <a:buNone/>
            </a:pPr>
            <a:r>
              <a:rPr lang="zh-CN" altLang="en-US" sz="2800" b="1" dirty="0"/>
              <a:t>读多音节词语</a:t>
            </a:r>
            <a:endParaRPr lang="en-US" altLang="zh-CN" sz="2800" b="1" dirty="0"/>
          </a:p>
          <a:p>
            <a:pPr marL="0" indent="0" algn="ctr">
              <a:buNone/>
            </a:pPr>
            <a:r>
              <a:rPr lang="zh-CN" altLang="en-US" sz="2800" b="1" dirty="0"/>
              <a:t>朗读短文</a:t>
            </a:r>
            <a:endParaRPr lang="en-US" altLang="zh-CN" sz="2800" b="1" dirty="0"/>
          </a:p>
          <a:p>
            <a:pPr marL="0" indent="0" algn="ctr">
              <a:buNone/>
            </a:pPr>
            <a:r>
              <a:rPr lang="zh-CN" altLang="en-US" sz="2800" b="1" dirty="0"/>
              <a:t>命题说话</a:t>
            </a:r>
            <a:endParaRPr lang="zh-CN" altLang="en-US" b="1" dirty="0"/>
          </a:p>
        </p:txBody>
      </p:sp>
    </p:spTree>
    <p:extLst>
      <p:ext uri="{BB962C8B-B14F-4D97-AF65-F5344CB8AC3E}">
        <p14:creationId xmlns:p14="http://schemas.microsoft.com/office/powerpoint/2010/main" val="3378987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5130CC-7F17-4BDF-A419-C62C85CC6CCA}"/>
              </a:ext>
            </a:extLst>
          </p:cNvPr>
          <p:cNvSpPr>
            <a:spLocks noGrp="1"/>
          </p:cNvSpPr>
          <p:nvPr>
            <p:ph type="title"/>
          </p:nvPr>
        </p:nvSpPr>
        <p:spPr/>
        <p:txBody>
          <a:bodyPr/>
          <a:lstStyle/>
          <a:p>
            <a:r>
              <a:rPr lang="zh-CN" altLang="en-US" dirty="0"/>
              <a:t>一、普通话水平测试简介</a:t>
            </a:r>
          </a:p>
        </p:txBody>
      </p:sp>
      <p:sp>
        <p:nvSpPr>
          <p:cNvPr id="3" name="内容占位符 2">
            <a:extLst>
              <a:ext uri="{FF2B5EF4-FFF2-40B4-BE49-F238E27FC236}">
                <a16:creationId xmlns:a16="http://schemas.microsoft.com/office/drawing/2014/main" id="{3E9B9CA5-8758-46DC-BABC-1B0F5D14E420}"/>
              </a:ext>
            </a:extLst>
          </p:cNvPr>
          <p:cNvSpPr>
            <a:spLocks noGrp="1"/>
          </p:cNvSpPr>
          <p:nvPr>
            <p:ph idx="1"/>
          </p:nvPr>
        </p:nvSpPr>
        <p:spPr/>
        <p:txBody>
          <a:bodyPr>
            <a:normAutofit/>
          </a:bodyPr>
          <a:lstStyle/>
          <a:p>
            <a:pPr marL="0" indent="0">
              <a:buNone/>
            </a:pPr>
            <a:r>
              <a:rPr lang="en-US" altLang="zh-CN" sz="3200" b="1" dirty="0"/>
              <a:t>2000</a:t>
            </a:r>
            <a:r>
              <a:rPr lang="zh-CN" altLang="en-US" sz="3200" b="1" dirty="0"/>
              <a:t>年</a:t>
            </a:r>
            <a:r>
              <a:rPr lang="en-US" altLang="zh-CN" sz="3200" b="1" dirty="0"/>
              <a:t>10</a:t>
            </a:r>
            <a:r>
              <a:rPr lang="zh-CN" altLang="en-US" sz="3200" b="1" dirty="0"/>
              <a:t>月</a:t>
            </a:r>
            <a:r>
              <a:rPr lang="en-US" altLang="zh-CN" sz="3200" b="1" dirty="0"/>
              <a:t>31</a:t>
            </a:r>
            <a:r>
              <a:rPr lang="zh-CN" altLang="en-US" sz="3200" b="1" dirty="0"/>
              <a:t>日</a:t>
            </a:r>
            <a:endParaRPr lang="en-US" altLang="zh-CN" sz="3200" b="1" dirty="0"/>
          </a:p>
          <a:p>
            <a:pPr marL="0" indent="0">
              <a:buNone/>
            </a:pPr>
            <a:endParaRPr lang="en-US" altLang="zh-CN" sz="3200" b="1" dirty="0"/>
          </a:p>
          <a:p>
            <a:pPr marL="0" indent="0">
              <a:buNone/>
            </a:pPr>
            <a:r>
              <a:rPr lang="zh-CN" altLang="en-US" sz="3200" b="1" dirty="0"/>
              <a:t>第九届全国人民代表大会常务委员会第十八次会议</a:t>
            </a:r>
            <a:endParaRPr lang="en-US" altLang="zh-CN" sz="3200" b="1" dirty="0"/>
          </a:p>
          <a:p>
            <a:pPr marL="0" indent="0">
              <a:buNone/>
            </a:pPr>
            <a:endParaRPr lang="en-US" altLang="zh-CN" sz="3200" b="1" dirty="0"/>
          </a:p>
          <a:p>
            <a:pPr marL="0" indent="0">
              <a:buNone/>
            </a:pPr>
            <a:r>
              <a:rPr lang="en-US" altLang="zh-CN" sz="3200" b="1" dirty="0"/>
              <a:t>《</a:t>
            </a:r>
            <a:r>
              <a:rPr lang="zh-CN" altLang="en-US" sz="3200" b="1" dirty="0"/>
              <a:t>中华人民共和国国家通用语言文字法</a:t>
            </a:r>
            <a:r>
              <a:rPr lang="en-US" altLang="zh-CN" sz="3200" b="1" dirty="0"/>
              <a:t>》</a:t>
            </a:r>
            <a:endParaRPr lang="zh-CN" altLang="en-US" sz="3200" b="1" dirty="0"/>
          </a:p>
        </p:txBody>
      </p:sp>
    </p:spTree>
    <p:extLst>
      <p:ext uri="{BB962C8B-B14F-4D97-AF65-F5344CB8AC3E}">
        <p14:creationId xmlns:p14="http://schemas.microsoft.com/office/powerpoint/2010/main" val="329012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348B51-A7D5-46B2-8D58-81319EEC9697}"/>
              </a:ext>
            </a:extLst>
          </p:cNvPr>
          <p:cNvSpPr>
            <a:spLocks noGrp="1"/>
          </p:cNvSpPr>
          <p:nvPr>
            <p:ph type="title"/>
          </p:nvPr>
        </p:nvSpPr>
        <p:spPr/>
        <p:txBody>
          <a:bodyPr>
            <a:normAutofit/>
          </a:bodyPr>
          <a:lstStyle/>
          <a:p>
            <a:r>
              <a:rPr lang="zh-CN" altLang="en-US" dirty="0"/>
              <a:t>第十九条：</a:t>
            </a:r>
          </a:p>
        </p:txBody>
      </p:sp>
      <p:sp>
        <p:nvSpPr>
          <p:cNvPr id="3" name="内容占位符 2">
            <a:extLst>
              <a:ext uri="{FF2B5EF4-FFF2-40B4-BE49-F238E27FC236}">
                <a16:creationId xmlns:a16="http://schemas.microsoft.com/office/drawing/2014/main" id="{78B1DFC9-B0F1-44EB-BCC1-C2CC4612E003}"/>
              </a:ext>
            </a:extLst>
          </p:cNvPr>
          <p:cNvSpPr>
            <a:spLocks noGrp="1"/>
          </p:cNvSpPr>
          <p:nvPr>
            <p:ph idx="1"/>
          </p:nvPr>
        </p:nvSpPr>
        <p:spPr>
          <a:xfrm>
            <a:off x="974272" y="1924594"/>
            <a:ext cx="10225117" cy="4069582"/>
          </a:xfrm>
        </p:spPr>
        <p:txBody>
          <a:bodyPr>
            <a:normAutofit/>
          </a:bodyPr>
          <a:lstStyle/>
          <a:p>
            <a:pPr marL="0" indent="0">
              <a:buNone/>
            </a:pPr>
            <a:r>
              <a:rPr lang="zh-CN" altLang="en-US" sz="3200" b="1" dirty="0"/>
              <a:t>       凡以普通话作为工作语言的岗位，其工作人员应当具备说普通话的能力。以普通话作为工作语言的播音员、节目主持人和影视话剧演员、教师、国家机关工作人员的普通话的水平，应当分别达到国家规定的等级标准；对尚未达到国家规定的普通话等级标准的，分别情况进行培训。</a:t>
            </a:r>
          </a:p>
        </p:txBody>
      </p:sp>
    </p:spTree>
    <p:extLst>
      <p:ext uri="{BB962C8B-B14F-4D97-AF65-F5344CB8AC3E}">
        <p14:creationId xmlns:p14="http://schemas.microsoft.com/office/powerpoint/2010/main" val="3055733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98F1B9-17D1-4EA1-BC7C-DB756CC0FF90}"/>
              </a:ext>
            </a:extLst>
          </p:cNvPr>
          <p:cNvSpPr>
            <a:spLocks noGrp="1"/>
          </p:cNvSpPr>
          <p:nvPr>
            <p:ph type="title"/>
          </p:nvPr>
        </p:nvSpPr>
        <p:spPr/>
        <p:txBody>
          <a:bodyPr/>
          <a:lstStyle/>
          <a:p>
            <a:r>
              <a:rPr lang="zh-CN" altLang="en-US" dirty="0"/>
              <a:t>第二十四条：</a:t>
            </a:r>
          </a:p>
        </p:txBody>
      </p:sp>
      <p:sp>
        <p:nvSpPr>
          <p:cNvPr id="3" name="内容占位符 2">
            <a:extLst>
              <a:ext uri="{FF2B5EF4-FFF2-40B4-BE49-F238E27FC236}">
                <a16:creationId xmlns:a16="http://schemas.microsoft.com/office/drawing/2014/main" id="{E3004AFF-D3A9-4AA5-B3A8-ABDF9FBD3324}"/>
              </a:ext>
            </a:extLst>
          </p:cNvPr>
          <p:cNvSpPr>
            <a:spLocks noGrp="1"/>
          </p:cNvSpPr>
          <p:nvPr>
            <p:ph idx="1"/>
          </p:nvPr>
        </p:nvSpPr>
        <p:spPr>
          <a:xfrm>
            <a:off x="974272" y="2621280"/>
            <a:ext cx="10225117" cy="3372896"/>
          </a:xfrm>
        </p:spPr>
        <p:txBody>
          <a:bodyPr>
            <a:normAutofit/>
          </a:bodyPr>
          <a:lstStyle/>
          <a:p>
            <a:pPr marL="0" indent="0">
              <a:buNone/>
            </a:pPr>
            <a:r>
              <a:rPr lang="zh-CN" altLang="en-US" sz="3600" b="1" dirty="0"/>
              <a:t>       国务院语言文字工作部门颁布普通话水平测试等级标准。</a:t>
            </a:r>
          </a:p>
        </p:txBody>
      </p:sp>
    </p:spTree>
    <p:extLst>
      <p:ext uri="{BB962C8B-B14F-4D97-AF65-F5344CB8AC3E}">
        <p14:creationId xmlns:p14="http://schemas.microsoft.com/office/powerpoint/2010/main" val="95429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8EFC2D-0D84-4C37-86F7-1D168C6F3C1C}"/>
              </a:ext>
            </a:extLst>
          </p:cNvPr>
          <p:cNvSpPr>
            <a:spLocks noGrp="1"/>
          </p:cNvSpPr>
          <p:nvPr>
            <p:ph idx="1"/>
          </p:nvPr>
        </p:nvSpPr>
        <p:spPr>
          <a:xfrm>
            <a:off x="974272" y="2185850"/>
            <a:ext cx="10225117" cy="3808325"/>
          </a:xfrm>
        </p:spPr>
        <p:txBody>
          <a:bodyPr>
            <a:normAutofit/>
          </a:bodyPr>
          <a:lstStyle/>
          <a:p>
            <a:pPr marL="0" indent="0">
              <a:buNone/>
            </a:pPr>
            <a:r>
              <a:rPr lang="zh-CN" altLang="en-US" sz="3600" b="1" dirty="0"/>
              <a:t>       普通话水平测试是推广普通话工作的重要组成部分，是使推广普通话工作逐步走向科学化、规范化、制度化的重要举措。</a:t>
            </a:r>
          </a:p>
        </p:txBody>
      </p:sp>
    </p:spTree>
    <p:extLst>
      <p:ext uri="{BB962C8B-B14F-4D97-AF65-F5344CB8AC3E}">
        <p14:creationId xmlns:p14="http://schemas.microsoft.com/office/powerpoint/2010/main" val="1730029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60B9FCB-BBD9-4F62-AC05-CE2C321396F9}"/>
              </a:ext>
            </a:extLst>
          </p:cNvPr>
          <p:cNvSpPr>
            <a:spLocks noGrp="1"/>
          </p:cNvSpPr>
          <p:nvPr>
            <p:ph idx="1"/>
          </p:nvPr>
        </p:nvSpPr>
        <p:spPr/>
        <p:txBody>
          <a:bodyPr/>
          <a:lstStyle/>
          <a:p>
            <a:pPr marL="0" indent="0">
              <a:buNone/>
            </a:pPr>
            <a:r>
              <a:rPr lang="zh-CN" altLang="en-US" dirty="0"/>
              <a:t>          </a:t>
            </a:r>
            <a:r>
              <a:rPr lang="zh-CN" altLang="en-US" sz="3200" b="1" dirty="0"/>
              <a:t>普通话水平测试是应试人运用普通话所达到的标准流利程度的检测和评定。</a:t>
            </a:r>
            <a:endParaRPr lang="en-US" altLang="zh-CN" sz="3200" b="1" dirty="0"/>
          </a:p>
          <a:p>
            <a:pPr marL="0" indent="0">
              <a:buNone/>
            </a:pPr>
            <a:r>
              <a:rPr lang="zh-CN" altLang="en-US" sz="3200" b="1" dirty="0"/>
              <a:t>       为了便于操作和突出口头检测的特点，测试一律采用口试。</a:t>
            </a:r>
            <a:endParaRPr lang="en-US" altLang="zh-CN" sz="3200" b="1" dirty="0"/>
          </a:p>
          <a:p>
            <a:pPr marL="0" indent="0">
              <a:buNone/>
            </a:pPr>
            <a:r>
              <a:rPr lang="zh-CN" altLang="en-US" sz="3200" b="1" dirty="0"/>
              <a:t>       测试的试题类型包括有</a:t>
            </a:r>
            <a:r>
              <a:rPr lang="zh-CN" altLang="en-US" sz="3200" b="1" dirty="0">
                <a:solidFill>
                  <a:srgbClr val="FF0000"/>
                </a:solidFill>
              </a:rPr>
              <a:t>文字凭借</a:t>
            </a:r>
            <a:r>
              <a:rPr lang="zh-CN" altLang="en-US" sz="3200" b="1" dirty="0"/>
              <a:t>和</a:t>
            </a:r>
            <a:r>
              <a:rPr lang="zh-CN" altLang="en-US" sz="3200" b="1" dirty="0">
                <a:solidFill>
                  <a:srgbClr val="FF0000"/>
                </a:solidFill>
              </a:rPr>
              <a:t>没有文字凭借</a:t>
            </a:r>
            <a:r>
              <a:rPr lang="zh-CN" altLang="en-US" sz="3200" b="1" dirty="0"/>
              <a:t>的两部分。</a:t>
            </a:r>
          </a:p>
        </p:txBody>
      </p:sp>
    </p:spTree>
    <p:extLst>
      <p:ext uri="{BB962C8B-B14F-4D97-AF65-F5344CB8AC3E}">
        <p14:creationId xmlns:p14="http://schemas.microsoft.com/office/powerpoint/2010/main" val="2615255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5DAEFFD-F15F-4391-A52A-423C1C56D3AB}"/>
              </a:ext>
            </a:extLst>
          </p:cNvPr>
          <p:cNvSpPr>
            <a:spLocks noGrp="1"/>
          </p:cNvSpPr>
          <p:nvPr>
            <p:ph idx="1"/>
          </p:nvPr>
        </p:nvSpPr>
        <p:spPr>
          <a:xfrm>
            <a:off x="974272" y="2377440"/>
            <a:ext cx="10225117" cy="3616736"/>
          </a:xfrm>
        </p:spPr>
        <p:txBody>
          <a:bodyPr>
            <a:normAutofit/>
          </a:bodyPr>
          <a:lstStyle/>
          <a:p>
            <a:pPr marL="0" indent="0">
              <a:buNone/>
            </a:pPr>
            <a:r>
              <a:rPr lang="zh-CN" altLang="en-US" sz="3200" b="1" dirty="0"/>
              <a:t>       普通话水平测试工作按照国家语言文字工作委员会组织审定的</a:t>
            </a:r>
            <a:r>
              <a:rPr lang="en-US" altLang="zh-CN" sz="3200" b="1" dirty="0"/>
              <a:t>《</a:t>
            </a:r>
            <a:r>
              <a:rPr lang="zh-CN" altLang="en-US" sz="3200" b="1" dirty="0"/>
              <a:t>普通话水平测试大纲</a:t>
            </a:r>
            <a:r>
              <a:rPr lang="en-US" altLang="zh-CN" sz="3200" b="1" dirty="0"/>
              <a:t>》</a:t>
            </a:r>
            <a:r>
              <a:rPr lang="zh-CN" altLang="en-US" sz="3200" b="1" dirty="0"/>
              <a:t>统一测试内容和要求。</a:t>
            </a:r>
          </a:p>
        </p:txBody>
      </p:sp>
    </p:spTree>
    <p:extLst>
      <p:ext uri="{BB962C8B-B14F-4D97-AF65-F5344CB8AC3E}">
        <p14:creationId xmlns:p14="http://schemas.microsoft.com/office/powerpoint/2010/main" val="3217263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B896D7-0396-4F71-93C4-3C94B62D7E2E}"/>
              </a:ext>
            </a:extLst>
          </p:cNvPr>
          <p:cNvSpPr>
            <a:spLocks noGrp="1"/>
          </p:cNvSpPr>
          <p:nvPr>
            <p:ph type="title"/>
          </p:nvPr>
        </p:nvSpPr>
        <p:spPr/>
        <p:txBody>
          <a:bodyPr/>
          <a:lstStyle/>
          <a:p>
            <a:r>
              <a:rPr lang="zh-CN" altLang="en-US" dirty="0"/>
              <a:t> 二、</a:t>
            </a:r>
            <a:r>
              <a:rPr lang="en-US" altLang="zh-CN" dirty="0"/>
              <a:t>《</a:t>
            </a:r>
            <a:r>
              <a:rPr lang="zh-CN" altLang="en-US" dirty="0"/>
              <a:t>普通话水平测试大纲</a:t>
            </a:r>
            <a:r>
              <a:rPr lang="en-US" altLang="zh-CN" dirty="0"/>
              <a:t>》</a:t>
            </a:r>
            <a:r>
              <a:rPr lang="zh-CN" altLang="en-US" dirty="0"/>
              <a:t>解读</a:t>
            </a:r>
          </a:p>
        </p:txBody>
      </p:sp>
      <p:sp>
        <p:nvSpPr>
          <p:cNvPr id="3" name="内容占位符 2">
            <a:extLst>
              <a:ext uri="{FF2B5EF4-FFF2-40B4-BE49-F238E27FC236}">
                <a16:creationId xmlns:a16="http://schemas.microsoft.com/office/drawing/2014/main" id="{2BA6EA35-AD05-4845-84ED-825D55993B1F}"/>
              </a:ext>
            </a:extLst>
          </p:cNvPr>
          <p:cNvSpPr>
            <a:spLocks noGrp="1"/>
          </p:cNvSpPr>
          <p:nvPr>
            <p:ph idx="1"/>
          </p:nvPr>
        </p:nvSpPr>
        <p:spPr>
          <a:xfrm>
            <a:off x="974272" y="2046514"/>
            <a:ext cx="10225117" cy="3947662"/>
          </a:xfrm>
        </p:spPr>
        <p:txBody>
          <a:bodyPr>
            <a:normAutofit/>
          </a:bodyPr>
          <a:lstStyle/>
          <a:p>
            <a:pPr marL="0" indent="0">
              <a:buNone/>
            </a:pPr>
            <a:r>
              <a:rPr lang="en-US" altLang="zh-CN" sz="3600" b="1" dirty="0"/>
              <a:t>《</a:t>
            </a:r>
            <a:r>
              <a:rPr lang="zh-CN" altLang="en-US" sz="3600" b="1" dirty="0"/>
              <a:t>普通话水平测试大纲</a:t>
            </a:r>
            <a:r>
              <a:rPr lang="en-US" altLang="zh-CN" sz="3600" b="1" dirty="0"/>
              <a:t>》</a:t>
            </a:r>
            <a:r>
              <a:rPr lang="zh-CN" altLang="en-US" sz="3600" b="1" dirty="0"/>
              <a:t>主要由三大部分构成：</a:t>
            </a:r>
            <a:endParaRPr lang="en-US" altLang="zh-CN" sz="3600" b="1" dirty="0"/>
          </a:p>
          <a:p>
            <a:pPr marL="0" indent="0">
              <a:buNone/>
            </a:pPr>
            <a:endParaRPr lang="en-US" altLang="zh-CN" sz="800" b="1" dirty="0"/>
          </a:p>
          <a:p>
            <a:pPr marL="0" indent="0">
              <a:buNone/>
            </a:pPr>
            <a:r>
              <a:rPr lang="zh-CN" altLang="en-US" sz="3600" b="1" dirty="0"/>
              <a:t>      第一部分：测试的名称、性质、方式</a:t>
            </a:r>
            <a:endParaRPr lang="en-US" altLang="zh-CN" sz="3600" b="1" dirty="0"/>
          </a:p>
          <a:p>
            <a:pPr marL="0" indent="0">
              <a:buNone/>
            </a:pPr>
            <a:r>
              <a:rPr lang="zh-CN" altLang="en-US" sz="3600" b="1" dirty="0"/>
              <a:t>      第二部分：测试内容和范围</a:t>
            </a:r>
            <a:endParaRPr lang="en-US" altLang="zh-CN" sz="3600" b="1" dirty="0"/>
          </a:p>
          <a:p>
            <a:pPr marL="0" indent="0">
              <a:buNone/>
            </a:pPr>
            <a:r>
              <a:rPr lang="zh-CN" altLang="en-US" sz="3600" b="1" dirty="0"/>
              <a:t>      第三部分：试卷构成和评分</a:t>
            </a:r>
          </a:p>
        </p:txBody>
      </p:sp>
    </p:spTree>
    <p:extLst>
      <p:ext uri="{BB962C8B-B14F-4D97-AF65-F5344CB8AC3E}">
        <p14:creationId xmlns:p14="http://schemas.microsoft.com/office/powerpoint/2010/main" val="881449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5899B3-793A-4893-B332-B2BE024B4F59}"/>
              </a:ext>
            </a:extLst>
          </p:cNvPr>
          <p:cNvSpPr>
            <a:spLocks noGrp="1"/>
          </p:cNvSpPr>
          <p:nvPr>
            <p:ph type="title"/>
          </p:nvPr>
        </p:nvSpPr>
        <p:spPr/>
        <p:txBody>
          <a:bodyPr/>
          <a:lstStyle/>
          <a:p>
            <a:r>
              <a:rPr lang="zh-CN" altLang="en-US" dirty="0"/>
              <a:t>第一部分：测试的名称、性质、方式</a:t>
            </a:r>
          </a:p>
        </p:txBody>
      </p:sp>
      <p:sp>
        <p:nvSpPr>
          <p:cNvPr id="3" name="内容占位符 2">
            <a:extLst>
              <a:ext uri="{FF2B5EF4-FFF2-40B4-BE49-F238E27FC236}">
                <a16:creationId xmlns:a16="http://schemas.microsoft.com/office/drawing/2014/main" id="{EB479289-71F5-4BC7-B981-FE29DB58993E}"/>
              </a:ext>
            </a:extLst>
          </p:cNvPr>
          <p:cNvSpPr>
            <a:spLocks noGrp="1"/>
          </p:cNvSpPr>
          <p:nvPr>
            <p:ph idx="1"/>
          </p:nvPr>
        </p:nvSpPr>
        <p:spPr>
          <a:xfrm>
            <a:off x="974272" y="2133600"/>
            <a:ext cx="10225117" cy="3860576"/>
          </a:xfrm>
        </p:spPr>
        <p:txBody>
          <a:bodyPr>
            <a:normAutofit/>
          </a:bodyPr>
          <a:lstStyle/>
          <a:p>
            <a:pPr marL="0" indent="0">
              <a:buNone/>
            </a:pPr>
            <a:r>
              <a:rPr lang="en-US" altLang="zh-CN" sz="3200" b="1" dirty="0">
                <a:solidFill>
                  <a:schemeClr val="accent1">
                    <a:lumMod val="75000"/>
                  </a:schemeClr>
                </a:solidFill>
              </a:rPr>
              <a:t>    1.</a:t>
            </a:r>
            <a:r>
              <a:rPr lang="zh-CN" altLang="en-US" sz="3200" b="1" dirty="0">
                <a:solidFill>
                  <a:schemeClr val="accent1">
                    <a:lumMod val="75000"/>
                  </a:schemeClr>
                </a:solidFill>
              </a:rPr>
              <a:t>名称</a:t>
            </a:r>
            <a:r>
              <a:rPr lang="zh-CN" altLang="en-US" sz="3200" b="1" dirty="0"/>
              <a:t>：普通话水平测试，缩写为“</a:t>
            </a:r>
            <a:r>
              <a:rPr lang="en-US" altLang="zh-CN" sz="3200" b="1" dirty="0"/>
              <a:t>PSC”</a:t>
            </a:r>
          </a:p>
          <a:p>
            <a:pPr marL="0" indent="0">
              <a:buNone/>
            </a:pPr>
            <a:r>
              <a:rPr lang="en-US" altLang="zh-CN" sz="3200" b="1" dirty="0">
                <a:solidFill>
                  <a:schemeClr val="accent1">
                    <a:lumMod val="75000"/>
                  </a:schemeClr>
                </a:solidFill>
              </a:rPr>
              <a:t>    2.</a:t>
            </a:r>
            <a:r>
              <a:rPr lang="zh-CN" altLang="en-US" sz="3200" b="1" dirty="0">
                <a:solidFill>
                  <a:schemeClr val="accent1">
                    <a:lumMod val="75000"/>
                  </a:schemeClr>
                </a:solidFill>
              </a:rPr>
              <a:t>性质</a:t>
            </a:r>
            <a:r>
              <a:rPr lang="zh-CN" altLang="en-US" sz="3200" b="1" dirty="0"/>
              <a:t>：主要考察应试人使用普通话的规范度、熟练度，并评定应试的普通话水平等级，不考察应试人的文化水平、文学修养</a:t>
            </a:r>
            <a:endParaRPr lang="en-US" altLang="zh-CN" sz="3200" b="1" dirty="0"/>
          </a:p>
          <a:p>
            <a:pPr marL="0" indent="0">
              <a:buNone/>
            </a:pPr>
            <a:r>
              <a:rPr lang="en-US" altLang="zh-CN" sz="3200" b="1" dirty="0">
                <a:solidFill>
                  <a:schemeClr val="accent1">
                    <a:lumMod val="75000"/>
                  </a:schemeClr>
                </a:solidFill>
              </a:rPr>
              <a:t>    3.</a:t>
            </a:r>
            <a:r>
              <a:rPr lang="zh-CN" altLang="en-US" sz="3200" b="1" dirty="0">
                <a:solidFill>
                  <a:schemeClr val="accent1">
                    <a:lumMod val="75000"/>
                  </a:schemeClr>
                </a:solidFill>
              </a:rPr>
              <a:t>方式</a:t>
            </a:r>
            <a:r>
              <a:rPr lang="zh-CN" altLang="en-US" sz="3200" b="1" dirty="0"/>
              <a:t>：以口试方式进行</a:t>
            </a:r>
          </a:p>
        </p:txBody>
      </p:sp>
    </p:spTree>
    <p:extLst>
      <p:ext uri="{BB962C8B-B14F-4D97-AF65-F5344CB8AC3E}">
        <p14:creationId xmlns:p14="http://schemas.microsoft.com/office/powerpoint/2010/main" val="2055703697"/>
      </p:ext>
    </p:extLst>
  </p:cSld>
  <p:clrMapOvr>
    <a:masterClrMapping/>
  </p:clrMapOvr>
</p:sld>
</file>

<file path=ppt/theme/theme1.xml><?xml version="1.0" encoding="utf-8"?>
<a:theme xmlns:a="http://schemas.openxmlformats.org/drawingml/2006/main" name="A000120140530A99PPBG">
  <a:themeElements>
    <a:clrScheme name="自定义 673">
      <a:dk1>
        <a:srgbClr val="5F5F5F"/>
      </a:dk1>
      <a:lt1>
        <a:srgbClr val="FFFFFF"/>
      </a:lt1>
      <a:dk2>
        <a:srgbClr val="FFFFFF"/>
      </a:dk2>
      <a:lt2>
        <a:srgbClr val="5F5F5F"/>
      </a:lt2>
      <a:accent1>
        <a:srgbClr val="82493A"/>
      </a:accent1>
      <a:accent2>
        <a:srgbClr val="967A50"/>
      </a:accent2>
      <a:accent3>
        <a:srgbClr val="827D3E"/>
      </a:accent3>
      <a:accent4>
        <a:srgbClr val="63884E"/>
      </a:accent4>
      <a:accent5>
        <a:srgbClr val="429098"/>
      </a:accent5>
      <a:accent6>
        <a:srgbClr val="00B05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A000120150822A19KPBG</Template>
  <TotalTime>21</TotalTime>
  <Words>411</Words>
  <Application>Microsoft Office PowerPoint</Application>
  <PresentationFormat>宽屏</PresentationFormat>
  <Paragraphs>37</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微软雅黑</vt:lpstr>
      <vt:lpstr>幼圆</vt:lpstr>
      <vt:lpstr>Algerian</vt:lpstr>
      <vt:lpstr>Arial</vt:lpstr>
      <vt:lpstr>Calibri</vt:lpstr>
      <vt:lpstr>Wingdings</vt:lpstr>
      <vt:lpstr>A000120140530A99PPBG</vt:lpstr>
      <vt:lpstr>普通话水平测试概说</vt:lpstr>
      <vt:lpstr>一、普通话水平测试简介</vt:lpstr>
      <vt:lpstr>第十九条：</vt:lpstr>
      <vt:lpstr>第二十四条：</vt:lpstr>
      <vt:lpstr>PowerPoint 演示文稿</vt:lpstr>
      <vt:lpstr>PowerPoint 演示文稿</vt:lpstr>
      <vt:lpstr>PowerPoint 演示文稿</vt:lpstr>
      <vt:lpstr> 二、《普通话水平测试大纲》解读</vt:lpstr>
      <vt:lpstr>第一部分：测试的名称、性质、方式</vt:lpstr>
      <vt:lpstr>第二部分：测试内容和范围</vt:lpstr>
      <vt:lpstr>第三部分：试卷构成和评分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普通话水平测试概说</dc:title>
  <dc:creator>Li Jindai</dc:creator>
  <cp:lastModifiedBy>apple</cp:lastModifiedBy>
  <cp:revision>2</cp:revision>
  <dcterms:created xsi:type="dcterms:W3CDTF">2019-05-19T14:37:40Z</dcterms:created>
  <dcterms:modified xsi:type="dcterms:W3CDTF">2024-04-01T00:19:32Z</dcterms:modified>
</cp:coreProperties>
</file>