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62" r:id="rId3"/>
    <p:sldId id="357" r:id="rId4"/>
    <p:sldId id="361" r:id="rId5"/>
    <p:sldId id="358" r:id="rId6"/>
    <p:sldId id="3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55"/>
            <a:stretch/>
          </p:blipFill>
          <p:spPr>
            <a:xfrm>
              <a:off x="0" y="277651"/>
              <a:ext cx="9144000" cy="6580349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/>
          </p:nvSpPr>
          <p:spPr>
            <a:xfrm>
              <a:off x="0" y="0"/>
              <a:ext cx="9144000" cy="2020389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FFFFF">
                    <a:shade val="100000"/>
                    <a:satMod val="115000"/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847420" y="2857692"/>
            <a:ext cx="8224281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5">
                    <a:lumMod val="50000"/>
                  </a:schemeClr>
                </a:solidFill>
                <a:effectLst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847419" y="1022966"/>
            <a:ext cx="8229892" cy="1720077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>
            <a:lvl1pPr algn="ctr">
              <a:defRPr sz="4200" baseline="0">
                <a:gradFill flip="none" rotWithShape="1">
                  <a:gsLst>
                    <a:gs pos="0">
                      <a:schemeClr val="accent2"/>
                    </a:gs>
                    <a:gs pos="78000">
                      <a:schemeClr val="accent1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latin typeface="+mj-lt"/>
              </a:defRPr>
            </a:lvl1pPr>
          </a:lstStyle>
          <a:p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1336350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162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3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389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7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4320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640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474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66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72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06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08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648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55"/>
            <a:stretch/>
          </p:blipFill>
          <p:spPr>
            <a:xfrm>
              <a:off x="0" y="277651"/>
              <a:ext cx="9144000" cy="6580349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/>
          </p:nvSpPr>
          <p:spPr>
            <a:xfrm>
              <a:off x="0" y="0"/>
              <a:ext cx="9144000" cy="2020389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FFFFF">
                    <a:shade val="100000"/>
                    <a:satMod val="115000"/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 extrusionH="31750">
              <a:bevelT w="50800" h="44450" prst="divot"/>
            </a:sp3d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4984A-C759-4A9B-98BF-C6D79D70ED8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0D294-18B3-4066-BD8E-B885F256CF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73881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gradFill>
            <a:gsLst>
              <a:gs pos="0">
                <a:schemeClr val="accent2"/>
              </a:gs>
              <a:gs pos="78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f"/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75F744-2F62-4126-A38E-956FB4C6C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dirty="0"/>
              <a:t>后鼻韵母</a:t>
            </a:r>
            <a:r>
              <a:rPr lang="en-US" altLang="zh-CN" sz="5400" dirty="0" err="1"/>
              <a:t>on</a:t>
            </a:r>
            <a:r>
              <a:rPr lang="en-US" altLang="zh-CN" sz="5400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rPr>
              <a:t>的发音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363802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后鼻韵母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onɡ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onɡ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1264192" y="3326672"/>
            <a:ext cx="4923247" cy="10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嘴角收拢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形成大圆孔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DEBFD488-2759-4FC7-B906-1D2999F06835}"/>
              </a:ext>
            </a:extLst>
          </p:cNvPr>
          <p:cNvSpPr txBox="1">
            <a:spLocks/>
          </p:cNvSpPr>
          <p:nvPr/>
        </p:nvSpPr>
        <p:spPr>
          <a:xfrm>
            <a:off x="7828875" y="3230822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舌根抵住软腭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</p:spTree>
    <p:extLst>
      <p:ext uri="{BB962C8B-B14F-4D97-AF65-F5344CB8AC3E}">
        <p14:creationId xmlns:p14="http://schemas.microsoft.com/office/powerpoint/2010/main" val="204409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04068" y="18484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35966" y="18484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662099" y="184850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288232" y="18484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14365" y="18484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2404067" y="318234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肿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4094386" y="318234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5662099" y="317469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7288231" y="317469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穷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9A316F8-198B-4D53-B9E7-975A05464FC3}"/>
              </a:ext>
            </a:extLst>
          </p:cNvPr>
          <p:cNvSpPr txBox="1">
            <a:spLocks/>
          </p:cNvSpPr>
          <p:nvPr/>
        </p:nvSpPr>
        <p:spPr>
          <a:xfrm>
            <a:off x="8914363" y="318234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C7B00FBC-19C5-4A33-B329-72432DA215D5}"/>
              </a:ext>
            </a:extLst>
          </p:cNvPr>
          <p:cNvSpPr txBox="1">
            <a:spLocks/>
          </p:cNvSpPr>
          <p:nvPr/>
        </p:nvSpPr>
        <p:spPr>
          <a:xfrm>
            <a:off x="1959427" y="4615121"/>
            <a:ext cx="8908869" cy="1620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注：兄  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ōnɡ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——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xiōnɡ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  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ònɡ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——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ònɡ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B17AEEB0-9D28-4497-B426-3C1BB3C9631A}"/>
              </a:ext>
            </a:extLst>
          </p:cNvPr>
          <p:cNvSpPr txBox="1">
            <a:spLocks/>
          </p:cNvSpPr>
          <p:nvPr/>
        </p:nvSpPr>
        <p:spPr>
          <a:xfrm>
            <a:off x="625302" y="521277"/>
            <a:ext cx="10941395" cy="67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onɡ</a:t>
            </a: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2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汹涌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穷窘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红肿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熊熊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中东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通融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恐龙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动容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炯炯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1D0A7185-AEDB-4D2D-8204-C979D3CE4F83}"/>
              </a:ext>
            </a:extLst>
          </p:cNvPr>
          <p:cNvSpPr txBox="1">
            <a:spLocks/>
          </p:cNvSpPr>
          <p:nvPr/>
        </p:nvSpPr>
        <p:spPr>
          <a:xfrm>
            <a:off x="625302" y="905692"/>
            <a:ext cx="10941395" cy="89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onɡ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3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5B47EA-F210-442C-86D6-146C5FBF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后鼻韵母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onɡ</a:t>
            </a:r>
            <a:r>
              <a:rPr lang="zh-CN" altLang="en-US" dirty="0">
                <a:latin typeface="+mj-lt"/>
                <a:ea typeface="黑体" panose="02010609060101010101" pitchFamily="49" charset="-122"/>
              </a:rPr>
              <a:t>发音常见问题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27BAD0-66D2-4E7A-A7A6-49EC87558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783" y="1367247"/>
            <a:ext cx="10413076" cy="2412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     当</a:t>
            </a:r>
            <a:r>
              <a:rPr lang="en-US" altLang="zh-CN" sz="3600" b="1" dirty="0" err="1"/>
              <a:t>eng</a:t>
            </a:r>
            <a:r>
              <a:rPr lang="zh-CN" altLang="en-US" sz="3600" b="1" dirty="0"/>
              <a:t>韵母与声音</a:t>
            </a:r>
            <a:r>
              <a:rPr lang="en-US" altLang="zh-CN" sz="3600" b="1" dirty="0"/>
              <a:t>b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p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m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f</a:t>
            </a:r>
            <a:r>
              <a:rPr lang="zh-CN" altLang="en-US" sz="3600" b="1" dirty="0"/>
              <a:t>相拼时，西南方言区的人容易把</a:t>
            </a:r>
            <a:r>
              <a:rPr lang="en-US" altLang="zh-CN" sz="3600" b="1" dirty="0" err="1"/>
              <a:t>eng</a:t>
            </a:r>
            <a:r>
              <a:rPr lang="zh-CN" altLang="en-US" sz="3600" b="1" dirty="0"/>
              <a:t>韵母的音节发为</a:t>
            </a:r>
            <a:r>
              <a:rPr lang="en-US" altLang="zh-CN" sz="3600" b="1" dirty="0" err="1"/>
              <a:t>ong</a:t>
            </a:r>
            <a:r>
              <a:rPr lang="zh-CN" altLang="en-US" sz="3600" b="1" dirty="0"/>
              <a:t>韵母</a:t>
            </a: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    b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p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m + </a:t>
            </a:r>
            <a:r>
              <a:rPr lang="en-US" altLang="zh-CN" sz="3600" b="1" dirty="0" err="1"/>
              <a:t>eng</a:t>
            </a:r>
            <a:r>
              <a:rPr lang="en-US" altLang="zh-CN" sz="3600" b="1" dirty="0"/>
              <a:t> —— b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p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m + </a:t>
            </a:r>
            <a:r>
              <a:rPr lang="en-US" altLang="zh-CN" sz="3600" b="1" dirty="0" err="1"/>
              <a:t>on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en-US" altLang="zh-CN" sz="36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FD66061-4831-4FAA-A93C-396D81E9E817}"/>
              </a:ext>
            </a:extLst>
          </p:cNvPr>
          <p:cNvSpPr txBox="1">
            <a:spLocks/>
          </p:cNvSpPr>
          <p:nvPr/>
        </p:nvSpPr>
        <p:spPr>
          <a:xfrm>
            <a:off x="2043918" y="4127863"/>
            <a:ext cx="4609431" cy="2137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sz="3600" b="1" dirty="0"/>
              <a:t>例如：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龙凤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龙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fon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刮风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刮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fonɡ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萌芽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mon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2359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9F73D-B6C9-4788-BA39-61FF3B5A5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1" y="273045"/>
            <a:ext cx="11029249" cy="1085492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解决办法：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44BCBC-55CB-48DC-9E13-BBF3124E2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571" y="2142309"/>
            <a:ext cx="10513589" cy="34050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在普通话中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b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m + </a:t>
            </a:r>
            <a:r>
              <a:rPr lang="en-US" altLang="zh-CN" sz="4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eng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  <a:p>
            <a:pPr marL="0" indent="0"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b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m + </a:t>
            </a:r>
            <a:r>
              <a:rPr lang="en-US" altLang="zh-CN" sz="4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onɡ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 </a:t>
            </a:r>
          </a:p>
        </p:txBody>
      </p:sp>
    </p:spTree>
    <p:extLst>
      <p:ext uri="{BB962C8B-B14F-4D97-AF65-F5344CB8AC3E}">
        <p14:creationId xmlns:p14="http://schemas.microsoft.com/office/powerpoint/2010/main" val="2310205869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196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A67EDB"/>
      </a:accent1>
      <a:accent2>
        <a:srgbClr val="B739E1"/>
      </a:accent2>
      <a:accent3>
        <a:srgbClr val="FB697A"/>
      </a:accent3>
      <a:accent4>
        <a:srgbClr val="F9A261"/>
      </a:accent4>
      <a:accent5>
        <a:srgbClr val="4FE6F5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5">
      <a:majorFont>
        <a:latin typeface="Century Schoolbook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A000120140929A39KPBG</Template>
  <TotalTime>15</TotalTime>
  <Words>180</Words>
  <Application>Microsoft Office PowerPoint</Application>
  <PresentationFormat>宽屏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黑体</vt:lpstr>
      <vt:lpstr>楷体</vt:lpstr>
      <vt:lpstr>幼圆</vt:lpstr>
      <vt:lpstr>Arial</vt:lpstr>
      <vt:lpstr>Arial Black</vt:lpstr>
      <vt:lpstr>Calibri</vt:lpstr>
      <vt:lpstr>Wingdings</vt:lpstr>
      <vt:lpstr>Wingdings 2</vt:lpstr>
      <vt:lpstr>A000120140530A99PPBG</vt:lpstr>
      <vt:lpstr>后鼻韵母onɡ的发音</vt:lpstr>
      <vt:lpstr>后鼻韵母 onɡ</vt:lpstr>
      <vt:lpstr>PowerPoint 演示文稿</vt:lpstr>
      <vt:lpstr>PowerPoint 演示文稿</vt:lpstr>
      <vt:lpstr>后鼻韵母 onɡ发音常见问题</vt:lpstr>
      <vt:lpstr>解决办法：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后鼻韵母onɡ的发音</dc:title>
  <dc:creator>Li Jindai</dc:creator>
  <cp:lastModifiedBy>apple</cp:lastModifiedBy>
  <cp:revision>3</cp:revision>
  <dcterms:created xsi:type="dcterms:W3CDTF">2019-05-14T14:54:59Z</dcterms:created>
  <dcterms:modified xsi:type="dcterms:W3CDTF">2024-04-01T00:18:25Z</dcterms:modified>
</cp:coreProperties>
</file>