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63" r:id="rId13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60" y="122914"/>
            <a:ext cx="11835040" cy="657801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6158" y="1920209"/>
            <a:ext cx="6299684" cy="3246181"/>
          </a:xfrm>
          <a:prstGeom prst="rect">
            <a:avLst/>
          </a:prstGeom>
          <a:solidFill>
            <a:srgbClr val="EBE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57327" y="2098880"/>
            <a:ext cx="6077345" cy="2905489"/>
          </a:xfrm>
          <a:prstGeom prst="rect">
            <a:avLst/>
          </a:prstGeom>
          <a:noFill/>
          <a:ln w="76200">
            <a:solidFill>
              <a:srgbClr val="8F8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286538" y="2207984"/>
            <a:ext cx="5658679" cy="1720077"/>
          </a:xfrm>
        </p:spPr>
        <p:txBody>
          <a:bodyPr>
            <a:noAutofit/>
          </a:bodyPr>
          <a:lstStyle>
            <a:lvl1pPr algn="ctr">
              <a:defRPr sz="4000" baseline="0">
                <a:solidFill>
                  <a:srgbClr val="543715"/>
                </a:solidFill>
                <a:effectLst/>
                <a:latin typeface="+mj-lt"/>
              </a:defRPr>
            </a:lvl1pPr>
          </a:lstStyle>
          <a:p>
            <a:r>
              <a:rPr lang="zh-CN" altLang="en-US"/>
              <a:t>单击此处</a:t>
            </a:r>
            <a:br>
              <a:rPr lang="en-US" altLang="zh-CN"/>
            </a:br>
            <a:r>
              <a:rPr lang="zh-CN" altLang="en-US"/>
              <a:t>添加</a:t>
            </a:r>
            <a:r>
              <a:rPr lang="zh-CN" altLang="en-US" dirty="0"/>
              <a:t>您的标题文字</a:t>
            </a:r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286538" y="4378213"/>
            <a:ext cx="565867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8F8363"/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581400" y="4119432"/>
            <a:ext cx="5178287" cy="0"/>
          </a:xfrm>
          <a:prstGeom prst="line">
            <a:avLst/>
          </a:prstGeom>
          <a:ln>
            <a:solidFill>
              <a:srgbClr val="8F83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020191" y="4019427"/>
            <a:ext cx="191371" cy="19137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865093" y="4051344"/>
            <a:ext cx="115021" cy="11502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57529" y="4051343"/>
            <a:ext cx="115021" cy="11502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8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860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7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7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934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1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" y="165262"/>
            <a:ext cx="11785821" cy="6628745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432313" y="2949531"/>
            <a:ext cx="5287618" cy="696644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58918" y="4418942"/>
            <a:ext cx="7994649" cy="46800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3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736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244602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39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826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2" b="23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34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3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8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178573"/>
            <a:ext cx="11633200" cy="65429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2601" y="381000"/>
            <a:ext cx="11184214" cy="6146800"/>
          </a:xfrm>
          <a:prstGeom prst="rect">
            <a:avLst/>
          </a:prstGeom>
          <a:solidFill>
            <a:srgbClr val="EBE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D105E-EAF9-4883-BB39-A993951B6867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57012-8DB4-44A9-86DC-2F158E5CD1A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23900" y="1452812"/>
            <a:ext cx="10629900" cy="4767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334171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543715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100000"/>
        <a:buFont typeface="Webdings" panose="05030102010509060703" pitchFamily="18" charset="2"/>
        <a:buChar char=""/>
        <a:defRPr sz="2400" kern="1200" baseline="0">
          <a:solidFill>
            <a:srgbClr val="8F8363"/>
          </a:solidFill>
          <a:latin typeface="+mj-ea"/>
          <a:ea typeface="+mj-ea"/>
          <a:cs typeface="+mn-cs"/>
        </a:defRPr>
      </a:lvl1pPr>
      <a:lvl2pPr marL="267891" indent="-267891" algn="just" defTabSz="685800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6F5534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C0B395-64C0-4C84-ADAF-31B3697C7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普通话概念解读</a:t>
            </a:r>
          </a:p>
        </p:txBody>
      </p:sp>
    </p:spTree>
    <p:extLst>
      <p:ext uri="{BB962C8B-B14F-4D97-AF65-F5344CB8AC3E}">
        <p14:creationId xmlns:p14="http://schemas.microsoft.com/office/powerpoint/2010/main" val="9869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1655FD-BD26-4CBB-8FEB-708AEA87E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576949"/>
            <a:ext cx="10842625" cy="681309"/>
          </a:xfrm>
        </p:spPr>
        <p:txBody>
          <a:bodyPr/>
          <a:lstStyle/>
          <a:p>
            <a:r>
              <a:rPr lang="zh-CN" altLang="en-US" b="1" dirty="0"/>
              <a:t>普通话的词汇标准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北方方言</a:t>
            </a:r>
            <a:r>
              <a:rPr lang="zh-CN" altLang="en-US" b="1" dirty="0"/>
              <a:t>为基础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3736B2-392E-4847-B131-CC133C555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515291"/>
            <a:ext cx="10842625" cy="5182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          </a:t>
            </a:r>
            <a:r>
              <a:rPr lang="en-US" altLang="zh-CN" sz="3200" b="1" dirty="0"/>
              <a:t>3.</a:t>
            </a:r>
            <a:r>
              <a:rPr lang="zh-CN" altLang="en-US" sz="3200" b="1" dirty="0"/>
              <a:t>普通话的词汇系统也吸收其它语言或方言的精华通用成分</a:t>
            </a: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）其他方言：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）其他语言：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）少数民族语言：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 </a:t>
            </a:r>
            <a:r>
              <a:rPr lang="en-US" altLang="zh-CN" sz="3200" b="1" dirty="0">
                <a:solidFill>
                  <a:srgbClr val="FF0000"/>
                </a:solidFill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现代汉语词典</a:t>
            </a:r>
            <a:r>
              <a:rPr lang="en-US" altLang="zh-CN" sz="3200" b="1" dirty="0">
                <a:solidFill>
                  <a:srgbClr val="FF0000"/>
                </a:solidFill>
              </a:rPr>
              <a:t>》</a:t>
            </a:r>
            <a:r>
              <a:rPr lang="zh-CN" altLang="en-US" sz="3200" b="1" dirty="0"/>
              <a:t>是普通话语音、词汇的标准。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F0E6E67C-2267-448E-9C51-B96E3C6C95E2}"/>
              </a:ext>
            </a:extLst>
          </p:cNvPr>
          <p:cNvSpPr txBox="1">
            <a:spLocks/>
          </p:cNvSpPr>
          <p:nvPr/>
        </p:nvSpPr>
        <p:spPr bwMode="auto">
          <a:xfrm>
            <a:off x="4136525" y="2825955"/>
            <a:ext cx="4920389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搞、垃圾、尴尬、晓得、名堂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0899BABC-1107-4801-88D4-518BDC036256}"/>
              </a:ext>
            </a:extLst>
          </p:cNvPr>
          <p:cNvSpPr txBox="1">
            <a:spLocks/>
          </p:cNvSpPr>
          <p:nvPr/>
        </p:nvSpPr>
        <p:spPr bwMode="auto">
          <a:xfrm>
            <a:off x="4136525" y="3890951"/>
            <a:ext cx="5939292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沙发、咖啡、香波、柠檬、可口可乐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BEDD8F97-6F79-4A4A-B04B-A3E6AA4FB63D}"/>
              </a:ext>
            </a:extLst>
          </p:cNvPr>
          <p:cNvSpPr txBox="1">
            <a:spLocks/>
          </p:cNvSpPr>
          <p:nvPr/>
        </p:nvSpPr>
        <p:spPr bwMode="auto">
          <a:xfrm>
            <a:off x="4798378" y="4845504"/>
            <a:ext cx="1994308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哈达、阿訇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150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91EE35-F56F-4751-8C12-28390A870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632371"/>
            <a:ext cx="11408273" cy="629058"/>
          </a:xfrm>
        </p:spPr>
        <p:txBody>
          <a:bodyPr/>
          <a:lstStyle/>
          <a:p>
            <a:r>
              <a:rPr lang="zh-CN" altLang="en-US" b="1" dirty="0"/>
              <a:t>普通话的语法标准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典范的现代白话文著作</a:t>
            </a:r>
            <a:r>
              <a:rPr lang="zh-CN" altLang="en-US" b="1" dirty="0"/>
              <a:t>为规范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BFEF58-6D0F-430E-8F3F-0B4BF2409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550127"/>
            <a:ext cx="10842625" cy="49281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典范的现代白话文著作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典范：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现代：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白话文：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C08437E-C8D2-4305-90ED-78D87527E4BD}"/>
              </a:ext>
            </a:extLst>
          </p:cNvPr>
          <p:cNvSpPr txBox="1">
            <a:spLocks/>
          </p:cNvSpPr>
          <p:nvPr/>
        </p:nvSpPr>
        <p:spPr bwMode="auto">
          <a:xfrm>
            <a:off x="2821534" y="2524669"/>
            <a:ext cx="8395108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现代著名作家、政治家的重要著作，国家和政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E5D2B079-0648-4AD7-AC62-1AE17EB1B94B}"/>
              </a:ext>
            </a:extLst>
          </p:cNvPr>
          <p:cNvSpPr txBox="1">
            <a:spLocks/>
          </p:cNvSpPr>
          <p:nvPr/>
        </p:nvSpPr>
        <p:spPr bwMode="auto">
          <a:xfrm>
            <a:off x="670517" y="3149917"/>
            <a:ext cx="3152548" cy="5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府的重要文件。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4">
            <a:extLst>
              <a:ext uri="{FF2B5EF4-FFF2-40B4-BE49-F238E27FC236}">
                <a16:creationId xmlns:a16="http://schemas.microsoft.com/office/drawing/2014/main" id="{2D01DB74-7848-414F-9200-434A39402D30}"/>
              </a:ext>
            </a:extLst>
          </p:cNvPr>
          <p:cNvSpPr txBox="1">
            <a:spLocks/>
          </p:cNvSpPr>
          <p:nvPr/>
        </p:nvSpPr>
        <p:spPr bwMode="auto">
          <a:xfrm>
            <a:off x="2664780" y="4209313"/>
            <a:ext cx="8395108" cy="58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“五四”运动之后的作品，区别于“五四”运</a:t>
            </a:r>
            <a:endParaRPr lang="zh-CN" altLang="en-US" sz="3200" dirty="0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10005ACD-0FC4-4F4D-9870-B76F5D0A54E2}"/>
              </a:ext>
            </a:extLst>
          </p:cNvPr>
          <p:cNvSpPr txBox="1">
            <a:spLocks/>
          </p:cNvSpPr>
          <p:nvPr/>
        </p:nvSpPr>
        <p:spPr bwMode="auto">
          <a:xfrm>
            <a:off x="757603" y="4836750"/>
            <a:ext cx="3065462" cy="5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动之前的作品。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C4224C5D-6CD6-4983-9829-765E5744DCC4}"/>
              </a:ext>
            </a:extLst>
          </p:cNvPr>
          <p:cNvSpPr txBox="1">
            <a:spLocks/>
          </p:cNvSpPr>
          <p:nvPr/>
        </p:nvSpPr>
        <p:spPr bwMode="auto">
          <a:xfrm>
            <a:off x="3248232" y="5824289"/>
            <a:ext cx="3770856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区别于“文言文”。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16612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489D71-1CBA-4D03-9F1E-CD9FABA1DF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1081088"/>
            <a:ext cx="10842625" cy="509587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656372"/>
                </a:solidFill>
              </a:rPr>
              <a:t>      </a:t>
            </a:r>
            <a:r>
              <a:rPr lang="zh-CN" altLang="en-US" sz="3200" b="1" dirty="0">
                <a:solidFill>
                  <a:srgbClr val="656372"/>
                </a:solidFill>
              </a:rPr>
              <a:t>二、普通话的特点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   1. </a:t>
            </a:r>
            <a:r>
              <a:rPr lang="zh-CN" altLang="en-US" sz="3200" b="1" dirty="0">
                <a:solidFill>
                  <a:srgbClr val="656372"/>
                </a:solidFill>
              </a:rPr>
              <a:t>音节简单，声音响亮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</a:rPr>
              <a:t>             </a:t>
            </a:r>
            <a:r>
              <a:rPr lang="en-US" altLang="zh-CN" sz="3200" b="1" dirty="0">
                <a:solidFill>
                  <a:srgbClr val="656372"/>
                </a:solidFill>
              </a:rPr>
              <a:t>2. </a:t>
            </a:r>
            <a:r>
              <a:rPr lang="zh-CN" altLang="en-US" sz="3200" b="1" dirty="0">
                <a:solidFill>
                  <a:srgbClr val="656372"/>
                </a:solidFill>
              </a:rPr>
              <a:t>音节分明，节律感强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800" b="1" dirty="0">
                <a:solidFill>
                  <a:srgbClr val="656372"/>
                </a:solidFill>
              </a:rPr>
              <a:t> 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   3. </a:t>
            </a:r>
            <a:r>
              <a:rPr lang="zh-CN" altLang="en-US" sz="3200" b="1" dirty="0">
                <a:solidFill>
                  <a:srgbClr val="656372"/>
                </a:solidFill>
              </a:rPr>
              <a:t>声调抑扬顿挫，优美动听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   4. </a:t>
            </a:r>
            <a:r>
              <a:rPr lang="zh-CN" altLang="en-US" sz="3200" b="1" dirty="0">
                <a:solidFill>
                  <a:srgbClr val="656372"/>
                </a:solidFill>
              </a:rPr>
              <a:t>语汇丰富，语法规范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6BB5CB-175F-40ED-BE19-615F223716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71749" y="1181100"/>
            <a:ext cx="8403771" cy="467042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en-US" altLang="zh-CN" sz="20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656372"/>
                </a:solidFill>
              </a:rPr>
              <a:t>      </a:t>
            </a:r>
            <a:r>
              <a:rPr lang="zh-CN" altLang="en-US" sz="3200" b="1" dirty="0">
                <a:solidFill>
                  <a:schemeClr val="accent1"/>
                </a:solidFill>
              </a:rPr>
              <a:t>一、普通话的含义</a:t>
            </a:r>
            <a:endParaRPr lang="en-US" altLang="zh-CN" sz="3200" b="1" dirty="0">
              <a:solidFill>
                <a:schemeClr val="accent1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chemeClr val="accent1"/>
              </a:solidFill>
            </a:endParaRPr>
          </a:p>
          <a:p>
            <a:pPr marL="0" indent="0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accent1"/>
                </a:solidFill>
              </a:rPr>
              <a:t>     </a:t>
            </a:r>
            <a:r>
              <a:rPr lang="zh-CN" altLang="en-US" sz="2800" b="1" dirty="0">
                <a:solidFill>
                  <a:schemeClr val="accent1"/>
                </a:solidFill>
              </a:rPr>
              <a:t>普通话是以北京语音为标准音，以北方话为基础方言，以典范的现代白话文著作为语法规范的现代汉民族共同语。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183B8F-49E0-416D-944F-CA4DCAEFA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282" y="837117"/>
            <a:ext cx="10630709" cy="650993"/>
          </a:xfrm>
        </p:spPr>
        <p:txBody>
          <a:bodyPr>
            <a:normAutofit/>
          </a:bodyPr>
          <a:lstStyle/>
          <a:p>
            <a:r>
              <a:rPr lang="zh-CN" altLang="en-US" dirty="0"/>
              <a:t>    </a:t>
            </a:r>
            <a:r>
              <a:rPr lang="zh-CN" altLang="en-US" b="1" dirty="0"/>
              <a:t>普通话是现代汉民族共同语。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C0D9DF-48B0-4558-A23A-FEC252B2D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4" y="1727201"/>
            <a:ext cx="11373396" cy="386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         </a:t>
            </a:r>
            <a:r>
              <a:rPr lang="zh-CN" altLang="en-US" sz="2800" b="1" dirty="0"/>
              <a:t>现代：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汉民族：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共同语：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现代汉民族共同语：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sz="28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1158BB0-B819-49FE-B819-06222E7591FF}"/>
              </a:ext>
            </a:extLst>
          </p:cNvPr>
          <p:cNvSpPr txBox="1">
            <a:spLocks/>
          </p:cNvSpPr>
          <p:nvPr/>
        </p:nvSpPr>
        <p:spPr bwMode="auto">
          <a:xfrm>
            <a:off x="2473190" y="1742897"/>
            <a:ext cx="9161462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一般认为，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年“五四”运动之后直至现在是“现代”。</a:t>
            </a:r>
          </a:p>
        </p:txBody>
      </p:sp>
      <p:sp>
        <p:nvSpPr>
          <p:cNvPr id="5" name="内容占位符 3">
            <a:extLst>
              <a:ext uri="{FF2B5EF4-FFF2-40B4-BE49-F238E27FC236}">
                <a16:creationId xmlns:a16="http://schemas.microsoft.com/office/drawing/2014/main" id="{7DC1AAB6-6572-4C12-9D83-5611F4EDDB0B}"/>
              </a:ext>
            </a:extLst>
          </p:cNvPr>
          <p:cNvSpPr txBox="1">
            <a:spLocks/>
          </p:cNvSpPr>
          <p:nvPr/>
        </p:nvSpPr>
        <p:spPr bwMode="auto">
          <a:xfrm>
            <a:off x="2577694" y="2438233"/>
            <a:ext cx="8952455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即“汉族”，中华人民共和国的主体民族，约占全国人</a:t>
            </a:r>
            <a:endParaRPr lang="zh-CN" altLang="en-US" sz="2800" dirty="0"/>
          </a:p>
        </p:txBody>
      </p:sp>
      <p:sp>
        <p:nvSpPr>
          <p:cNvPr id="6" name="内容占位符 4">
            <a:extLst>
              <a:ext uri="{FF2B5EF4-FFF2-40B4-BE49-F238E27FC236}">
                <a16:creationId xmlns:a16="http://schemas.microsoft.com/office/drawing/2014/main" id="{CC672BE1-A172-40B7-93FD-6E80A8E17E97}"/>
              </a:ext>
            </a:extLst>
          </p:cNvPr>
          <p:cNvSpPr txBox="1">
            <a:spLocks/>
          </p:cNvSpPr>
          <p:nvPr/>
        </p:nvSpPr>
        <p:spPr bwMode="auto">
          <a:xfrm>
            <a:off x="613841" y="2923087"/>
            <a:ext cx="1837598" cy="50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口的九成。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5">
            <a:extLst>
              <a:ext uri="{FF2B5EF4-FFF2-40B4-BE49-F238E27FC236}">
                <a16:creationId xmlns:a16="http://schemas.microsoft.com/office/drawing/2014/main" id="{4A3D454D-40A0-417B-BAAC-DFBB7C262CCB}"/>
              </a:ext>
            </a:extLst>
          </p:cNvPr>
          <p:cNvSpPr txBox="1">
            <a:spLocks/>
          </p:cNvSpPr>
          <p:nvPr/>
        </p:nvSpPr>
        <p:spPr bwMode="auto">
          <a:xfrm>
            <a:off x="2673488" y="3712068"/>
            <a:ext cx="9065668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一个民族内部大多数成员所共同掌握、共同使用的语言。</a:t>
            </a:r>
          </a:p>
        </p:txBody>
      </p:sp>
      <p:sp>
        <p:nvSpPr>
          <p:cNvPr id="8" name="内容占位符 6">
            <a:extLst>
              <a:ext uri="{FF2B5EF4-FFF2-40B4-BE49-F238E27FC236}">
                <a16:creationId xmlns:a16="http://schemas.microsoft.com/office/drawing/2014/main" id="{73F07A09-F605-447B-8C84-B471D10D8538}"/>
              </a:ext>
            </a:extLst>
          </p:cNvPr>
          <p:cNvSpPr txBox="1">
            <a:spLocks/>
          </p:cNvSpPr>
          <p:nvPr/>
        </p:nvSpPr>
        <p:spPr bwMode="auto">
          <a:xfrm>
            <a:off x="4371658" y="4688964"/>
            <a:ext cx="7454582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年“五四”运动之后，汉民族大多数成员</a:t>
            </a:r>
            <a:endParaRPr lang="zh-CN" altLang="en-US" sz="2800" dirty="0"/>
          </a:p>
        </p:txBody>
      </p:sp>
      <p:sp>
        <p:nvSpPr>
          <p:cNvPr id="9" name="内容占位符 7">
            <a:extLst>
              <a:ext uri="{FF2B5EF4-FFF2-40B4-BE49-F238E27FC236}">
                <a16:creationId xmlns:a16="http://schemas.microsoft.com/office/drawing/2014/main" id="{D27A80E7-5EC0-4A0D-9301-2E1F5D8C24CC}"/>
              </a:ext>
            </a:extLst>
          </p:cNvPr>
          <p:cNvSpPr txBox="1">
            <a:spLocks/>
          </p:cNvSpPr>
          <p:nvPr/>
        </p:nvSpPr>
        <p:spPr bwMode="auto">
          <a:xfrm>
            <a:off x="513804" y="5160910"/>
            <a:ext cx="3021919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共同使用的语言。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579594BD-00A5-41CC-BD9E-1FAEFEBAC1A6}"/>
              </a:ext>
            </a:extLst>
          </p:cNvPr>
          <p:cNvSpPr/>
          <p:nvPr/>
        </p:nvSpPr>
        <p:spPr>
          <a:xfrm rot="944772">
            <a:off x="3776565" y="5349368"/>
            <a:ext cx="1402080" cy="2786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D9D4AD8A-A993-41EB-8675-57377600B0EC}"/>
              </a:ext>
            </a:extLst>
          </p:cNvPr>
          <p:cNvSpPr txBox="1">
            <a:spLocks/>
          </p:cNvSpPr>
          <p:nvPr/>
        </p:nvSpPr>
        <p:spPr bwMode="auto">
          <a:xfrm>
            <a:off x="5252647" y="5454459"/>
            <a:ext cx="2095968" cy="74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普通话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9EDD170-ADCC-462E-8D14-EC171A236683}"/>
              </a:ext>
            </a:extLst>
          </p:cNvPr>
          <p:cNvSpPr/>
          <p:nvPr/>
        </p:nvSpPr>
        <p:spPr>
          <a:xfrm>
            <a:off x="5394940" y="5455696"/>
            <a:ext cx="1811382" cy="6487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79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FED6CC-CD86-43BA-8AC6-C34E1A066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095" y="814250"/>
            <a:ext cx="10630709" cy="699595"/>
          </a:xfrm>
        </p:spPr>
        <p:txBody>
          <a:bodyPr/>
          <a:lstStyle/>
          <a:p>
            <a:r>
              <a:rPr lang="zh-CN" altLang="en-US" b="1" dirty="0"/>
              <a:t>普通话的语音标准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北京语音</a:t>
            </a:r>
            <a:r>
              <a:rPr lang="zh-CN" altLang="en-US" b="1" dirty="0"/>
              <a:t>为标准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6F1321-20BD-41A1-AFC7-A84F4935F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2063932"/>
            <a:ext cx="10842625" cy="397981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3600" b="1" dirty="0"/>
              <a:t>        </a:t>
            </a:r>
            <a:r>
              <a:rPr lang="en-US" altLang="zh-CN" sz="3200" b="1" dirty="0"/>
              <a:t>1.</a:t>
            </a:r>
            <a:r>
              <a:rPr lang="zh-CN" altLang="en-US" sz="3200" b="1" dirty="0"/>
              <a:t>普通话语音以北京语音为标准的原因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）外部原因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</a:t>
            </a:r>
            <a:r>
              <a:rPr lang="zh-CN" altLang="en-US" sz="3200" b="1" dirty="0"/>
              <a:t>北京的历史地位，特别是它的政治、经济、文化的地位。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900" b="1" dirty="0"/>
          </a:p>
          <a:p>
            <a:pPr marL="0" indent="0">
              <a:buNone/>
            </a:pPr>
            <a:r>
              <a:rPr lang="en-US" altLang="zh-CN" sz="3600" b="1" dirty="0"/>
              <a:t>       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）内部原因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 北京语音符合汉语由繁趋简的发展规律。</a:t>
            </a: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3153828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7F8342-2844-420A-98C0-8091B1A55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738188"/>
            <a:ext cx="10842625" cy="759686"/>
          </a:xfrm>
        </p:spPr>
        <p:txBody>
          <a:bodyPr/>
          <a:lstStyle/>
          <a:p>
            <a:r>
              <a:rPr lang="zh-CN" altLang="en-US" b="1" dirty="0"/>
              <a:t>普通话的语音标准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北京语音</a:t>
            </a:r>
            <a:r>
              <a:rPr lang="zh-CN" altLang="en-US" b="1" dirty="0"/>
              <a:t>为标准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11F8FE-F625-4FFE-9636-607CD4A22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9" y="1811383"/>
            <a:ext cx="9466262" cy="45545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/>
              <a:t>        </a:t>
            </a:r>
            <a:r>
              <a:rPr lang="en-US" altLang="zh-CN" sz="3000" b="1" dirty="0"/>
              <a:t>2.</a:t>
            </a:r>
            <a:r>
              <a:rPr lang="zh-CN" altLang="en-US" sz="3000" b="1" dirty="0"/>
              <a:t> </a:t>
            </a:r>
            <a:r>
              <a:rPr lang="zh-CN" altLang="en-US" sz="3000" b="1" dirty="0">
                <a:solidFill>
                  <a:srgbClr val="FF0000"/>
                </a:solidFill>
              </a:rPr>
              <a:t>注意</a:t>
            </a:r>
            <a:r>
              <a:rPr lang="zh-CN" altLang="en-US" sz="3000" b="1" dirty="0"/>
              <a:t>：北京语音 </a:t>
            </a:r>
            <a:r>
              <a:rPr lang="zh-CN" altLang="en-US" sz="3000" b="1" dirty="0">
                <a:solidFill>
                  <a:srgbClr val="FF0000"/>
                </a:solidFill>
              </a:rPr>
              <a:t>≠</a:t>
            </a:r>
            <a:r>
              <a:rPr lang="zh-CN" altLang="en-US" sz="3000" b="1" dirty="0"/>
              <a:t> 普通话语音</a:t>
            </a:r>
            <a:endParaRPr lang="en-US" altLang="zh-CN" sz="3000" b="1" dirty="0"/>
          </a:p>
          <a:p>
            <a:pPr marL="0" indent="0">
              <a:buNone/>
            </a:pPr>
            <a:r>
              <a:rPr lang="en-US" altLang="zh-CN" sz="3000" b="1" dirty="0"/>
              <a:t>                        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北京语音       普通话语音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/>
              <a:t>    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果脯</a:t>
            </a:r>
            <a:endParaRPr lang="en-US" altLang="zh-CN" sz="30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气馁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endParaRPr lang="en-US" altLang="zh-CN" sz="30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</a:t>
            </a:r>
            <a:endParaRPr lang="zh-CN" altLang="en-US" sz="3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2E688C-CE8A-42E8-9D3F-B8CB1317063F}"/>
              </a:ext>
            </a:extLst>
          </p:cNvPr>
          <p:cNvSpPr txBox="1">
            <a:spLocks/>
          </p:cNvSpPr>
          <p:nvPr/>
        </p:nvSpPr>
        <p:spPr bwMode="auto">
          <a:xfrm>
            <a:off x="4084276" y="3090726"/>
            <a:ext cx="151533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ɡào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sonɡ</a:t>
            </a:r>
            <a:endParaRPr lang="zh-CN" altLang="en-US" sz="2800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BCC69B1-17AC-44DF-874B-5BC6B5CD0815}"/>
              </a:ext>
            </a:extLst>
          </p:cNvPr>
          <p:cNvSpPr txBox="1">
            <a:spLocks/>
          </p:cNvSpPr>
          <p:nvPr/>
        </p:nvSpPr>
        <p:spPr bwMode="auto">
          <a:xfrm>
            <a:off x="7315361" y="3088957"/>
            <a:ext cx="120182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ɡào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</a:t>
            </a:r>
            <a:endParaRPr lang="zh-CN" altLang="en-US" sz="28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4F7668-0C7C-4AF2-BBFB-019745B525B6}"/>
              </a:ext>
            </a:extLst>
          </p:cNvPr>
          <p:cNvSpPr txBox="1">
            <a:spLocks/>
          </p:cNvSpPr>
          <p:nvPr/>
        </p:nvSpPr>
        <p:spPr bwMode="auto">
          <a:xfrm>
            <a:off x="4241030" y="3709851"/>
            <a:ext cx="120182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ɡuó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pǔ</a:t>
            </a:r>
            <a:endParaRPr lang="zh-CN" altLang="en-US" sz="28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43867F5-9548-4108-84BD-25DE9487B0C8}"/>
              </a:ext>
            </a:extLst>
          </p:cNvPr>
          <p:cNvSpPr txBox="1">
            <a:spLocks/>
          </p:cNvSpPr>
          <p:nvPr/>
        </p:nvSpPr>
        <p:spPr bwMode="auto">
          <a:xfrm>
            <a:off x="7158606" y="3709851"/>
            <a:ext cx="151533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ɡuó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fǔ</a:t>
            </a:r>
            <a:endParaRPr lang="zh-CN" altLang="en-US" sz="28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B64AB4E3-B00C-435B-A283-2C4587B53164}"/>
              </a:ext>
            </a:extLst>
          </p:cNvPr>
          <p:cNvSpPr txBox="1">
            <a:spLocks/>
          </p:cNvSpPr>
          <p:nvPr/>
        </p:nvSpPr>
        <p:spPr bwMode="auto">
          <a:xfrm>
            <a:off x="4241031" y="4366531"/>
            <a:ext cx="120182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qì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nuǐ</a:t>
            </a:r>
            <a:endParaRPr lang="zh-CN" altLang="en-US" sz="2800" dirty="0">
              <a:solidFill>
                <a:srgbClr val="00B0F0"/>
              </a:solidFill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864CA9E5-D5E4-48A8-8E46-8460D9A8B59E}"/>
              </a:ext>
            </a:extLst>
          </p:cNvPr>
          <p:cNvSpPr txBox="1">
            <a:spLocks/>
          </p:cNvSpPr>
          <p:nvPr/>
        </p:nvSpPr>
        <p:spPr bwMode="auto">
          <a:xfrm>
            <a:off x="7315361" y="4362176"/>
            <a:ext cx="120182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qì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něi</a:t>
            </a:r>
            <a:endParaRPr lang="zh-CN" altLang="en-US" sz="2800" dirty="0">
              <a:solidFill>
                <a:srgbClr val="00B0F0"/>
              </a:solidFill>
            </a:endParaRP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84486357-FA47-4D15-BD23-E2FDC3C5CC35}"/>
              </a:ext>
            </a:extLst>
          </p:cNvPr>
          <p:cNvSpPr txBox="1">
            <a:spLocks/>
          </p:cNvSpPr>
          <p:nvPr/>
        </p:nvSpPr>
        <p:spPr bwMode="auto">
          <a:xfrm>
            <a:off x="4084276" y="4997903"/>
            <a:ext cx="151533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jiào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shǐ</a:t>
            </a:r>
            <a:endParaRPr lang="zh-CN" altLang="en-US" sz="28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CDD23E62-6C1E-4998-98C6-D84337382E1E}"/>
              </a:ext>
            </a:extLst>
          </p:cNvPr>
          <p:cNvSpPr txBox="1">
            <a:spLocks/>
          </p:cNvSpPr>
          <p:nvPr/>
        </p:nvSpPr>
        <p:spPr bwMode="auto">
          <a:xfrm>
            <a:off x="7158606" y="4989194"/>
            <a:ext cx="151533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jiào</a:t>
            </a: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shì</a:t>
            </a:r>
            <a:endParaRPr lang="zh-CN" altLang="en-US" sz="28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20113F9-8BB1-41C2-BF60-2D7C60825798}"/>
              </a:ext>
            </a:extLst>
          </p:cNvPr>
          <p:cNvSpPr txBox="1">
            <a:spLocks/>
          </p:cNvSpPr>
          <p:nvPr/>
        </p:nvSpPr>
        <p:spPr bwMode="auto">
          <a:xfrm>
            <a:off x="3927517" y="5681525"/>
            <a:ext cx="1828853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zhǐ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liànɡ</a:t>
            </a:r>
            <a:endParaRPr lang="zh-CN" altLang="en-US" sz="28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5472FD05-DC50-4369-96A8-BC26A3768EC6}"/>
              </a:ext>
            </a:extLst>
          </p:cNvPr>
          <p:cNvSpPr txBox="1">
            <a:spLocks/>
          </p:cNvSpPr>
          <p:nvPr/>
        </p:nvSpPr>
        <p:spPr bwMode="auto">
          <a:xfrm>
            <a:off x="7078929" y="5656757"/>
            <a:ext cx="1674690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en-US" altLang="zh-CN" sz="28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liànɡ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64619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1F4787-17BF-4EF9-82C5-71F961C07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738188"/>
            <a:ext cx="10842625" cy="681309"/>
          </a:xfrm>
        </p:spPr>
        <p:txBody>
          <a:bodyPr/>
          <a:lstStyle/>
          <a:p>
            <a:r>
              <a:rPr lang="zh-CN" altLang="en-US" b="1" dirty="0"/>
              <a:t>普通话的词汇标准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北方方言</a:t>
            </a:r>
            <a:r>
              <a:rPr lang="zh-CN" altLang="en-US" b="1" dirty="0"/>
              <a:t>为基础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A6F838-8D7B-43D3-B465-F956D878D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802674"/>
            <a:ext cx="10842625" cy="304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sz="3600" b="1" dirty="0"/>
              <a:t>普通话词汇系统取词的基本范围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北方方言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   </a:t>
            </a:r>
            <a:r>
              <a:rPr lang="zh-CN" altLang="en-US" sz="3600" b="1" dirty="0"/>
              <a:t>狭义的北方方言：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900" b="1" dirty="0"/>
          </a:p>
          <a:p>
            <a:pPr marL="0" indent="0">
              <a:lnSpc>
                <a:spcPts val="4600"/>
              </a:lnSpc>
              <a:buNone/>
            </a:pPr>
            <a:r>
              <a:rPr lang="en-US" altLang="zh-CN" sz="3600" b="1" dirty="0"/>
              <a:t>       </a:t>
            </a:r>
            <a:r>
              <a:rPr lang="zh-CN" altLang="en-US" sz="3600" b="1" dirty="0"/>
              <a:t>广义的北方方言：</a:t>
            </a:r>
            <a:endParaRPr lang="en-US" altLang="zh-CN" sz="36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952BDDC-B9DE-4C9E-8A2A-BDACE655CA9B}"/>
              </a:ext>
            </a:extLst>
          </p:cNvPr>
          <p:cNvSpPr txBox="1">
            <a:spLocks/>
          </p:cNvSpPr>
          <p:nvPr/>
        </p:nvSpPr>
        <p:spPr bwMode="auto">
          <a:xfrm>
            <a:off x="4998674" y="2978603"/>
            <a:ext cx="4720091" cy="647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3600" b="1" dirty="0"/>
              <a:t>东北方言、华北方言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61B8A55C-C9AE-4A26-BD89-37EBE3C792CF}"/>
              </a:ext>
            </a:extLst>
          </p:cNvPr>
          <p:cNvSpPr txBox="1">
            <a:spLocks/>
          </p:cNvSpPr>
          <p:nvPr/>
        </p:nvSpPr>
        <p:spPr bwMode="auto">
          <a:xfrm>
            <a:off x="5207680" y="4035333"/>
            <a:ext cx="4720090" cy="209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3600" b="1" dirty="0"/>
              <a:t>东北方言、华北方言、</a:t>
            </a:r>
            <a:endParaRPr lang="en-US" altLang="zh-CN" sz="3600" b="1" dirty="0"/>
          </a:p>
          <a:p>
            <a:pPr marL="0" indent="0" algn="ctr" defTabSz="914400" eaLnBrk="1" hangingPunct="1">
              <a:buNone/>
            </a:pPr>
            <a:r>
              <a:rPr lang="zh-CN" altLang="en-US" sz="3600" b="1" dirty="0"/>
              <a:t>西北方言、西南方言、</a:t>
            </a:r>
            <a:endParaRPr lang="en-US" altLang="zh-CN" sz="3600" b="1" dirty="0"/>
          </a:p>
          <a:p>
            <a:pPr marL="0" indent="0" defTabSz="914400" eaLnBrk="1" hangingPunct="1">
              <a:buNone/>
            </a:pPr>
            <a:r>
              <a:rPr lang="zh-CN" altLang="en-US" sz="3600" b="1" dirty="0"/>
              <a:t>江淮方言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1693977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EFEB08-2E24-43F6-8557-0F1033375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607560"/>
            <a:ext cx="10842625" cy="724852"/>
          </a:xfrm>
        </p:spPr>
        <p:txBody>
          <a:bodyPr/>
          <a:lstStyle/>
          <a:p>
            <a:r>
              <a:rPr lang="zh-CN" altLang="en-US" b="1" dirty="0"/>
              <a:t>普通话的词汇标准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北方方言</a:t>
            </a:r>
            <a:r>
              <a:rPr lang="zh-CN" altLang="en-US" b="1" dirty="0"/>
              <a:t>为基础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8E666F-B3E8-4385-BA99-2B413A24D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689464"/>
            <a:ext cx="10842625" cy="47722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3200" b="1" dirty="0"/>
              <a:t>      1. </a:t>
            </a:r>
            <a:r>
              <a:rPr lang="zh-CN" altLang="en-US" sz="3200" b="1" dirty="0"/>
              <a:t>普通话词汇系统以北方方言为基础的原因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）历时原因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北方方言从十三世纪以来就随官话和白话文学传播开来，已经成为书面语白话文的基础；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）共时原因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使用北方方言的总人口超过</a:t>
            </a:r>
            <a:r>
              <a:rPr lang="en-US" altLang="zh-CN" sz="3200" b="1" dirty="0"/>
              <a:t>70%</a:t>
            </a:r>
            <a:r>
              <a:rPr lang="zh-CN" altLang="en-US" sz="3200" b="1" dirty="0"/>
              <a:t>，非北方方言区的人们都能听懂北方话。</a:t>
            </a: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828826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0E2896-D46F-4B2B-84C8-0D208A635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620273"/>
            <a:ext cx="10842625" cy="707435"/>
          </a:xfrm>
        </p:spPr>
        <p:txBody>
          <a:bodyPr/>
          <a:lstStyle/>
          <a:p>
            <a:r>
              <a:rPr lang="zh-CN" altLang="en-US" b="1" dirty="0"/>
              <a:t>普通话的词汇标准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北方方言</a:t>
            </a:r>
            <a:r>
              <a:rPr lang="zh-CN" altLang="en-US" b="1" dirty="0"/>
              <a:t>为基础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85D82C-94EE-44B7-AB05-A4DA3AD86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489691"/>
            <a:ext cx="10842625" cy="12916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      </a:t>
            </a:r>
            <a:r>
              <a:rPr lang="en-US" altLang="zh-CN" sz="2800" b="1" dirty="0"/>
              <a:t>2. </a:t>
            </a:r>
            <a:r>
              <a:rPr lang="zh-CN" altLang="en-US" sz="2800" b="1" dirty="0"/>
              <a:t>普通话词汇系统的取词规则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）选取北方方言通用词语，剔除其个别方言偏用的词语</a:t>
            </a:r>
            <a:endParaRPr lang="en-US" altLang="zh-CN" sz="28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569A057-7D69-45A9-8E17-49809D775D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069" y="2850968"/>
            <a:ext cx="1275806" cy="1807392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8CD2DFE9-75AB-4CA4-806D-9BD2E5371BF5}"/>
              </a:ext>
            </a:extLst>
          </p:cNvPr>
          <p:cNvSpPr txBox="1">
            <a:spLocks/>
          </p:cNvSpPr>
          <p:nvPr/>
        </p:nvSpPr>
        <p:spPr bwMode="auto">
          <a:xfrm>
            <a:off x="3234690" y="3479867"/>
            <a:ext cx="8294959" cy="54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玉米、玉麦、包谷、棒子、苞米、老玉米、珍珠米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44877DA-0F66-42C9-BAE2-65A90304C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253" y="4792978"/>
            <a:ext cx="1701437" cy="1701437"/>
          </a:xfrm>
          <a:prstGeom prst="rect">
            <a:avLst/>
          </a:prstGeom>
        </p:spPr>
      </p:pic>
      <p:sp>
        <p:nvSpPr>
          <p:cNvPr id="7" name="内容占位符 3">
            <a:extLst>
              <a:ext uri="{FF2B5EF4-FFF2-40B4-BE49-F238E27FC236}">
                <a16:creationId xmlns:a16="http://schemas.microsoft.com/office/drawing/2014/main" id="{9E337826-BFA7-4E66-BBAF-AEFC816B8E33}"/>
              </a:ext>
            </a:extLst>
          </p:cNvPr>
          <p:cNvSpPr txBox="1">
            <a:spLocks/>
          </p:cNvSpPr>
          <p:nvPr/>
        </p:nvSpPr>
        <p:spPr bwMode="auto">
          <a:xfrm>
            <a:off x="3234690" y="5390739"/>
            <a:ext cx="7123656" cy="5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马铃薯、土豆、地蛋、洋芋、山药、山药蛋</a:t>
            </a:r>
          </a:p>
        </p:txBody>
      </p:sp>
    </p:spTree>
    <p:extLst>
      <p:ext uri="{BB962C8B-B14F-4D97-AF65-F5344CB8AC3E}">
        <p14:creationId xmlns:p14="http://schemas.microsoft.com/office/powerpoint/2010/main" val="155130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B4E884-9FBD-4982-BBA0-C500D38B1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564227"/>
            <a:ext cx="10842625" cy="655183"/>
          </a:xfrm>
        </p:spPr>
        <p:txBody>
          <a:bodyPr/>
          <a:lstStyle/>
          <a:p>
            <a:r>
              <a:rPr lang="zh-CN" altLang="en-US" b="1" dirty="0"/>
              <a:t>普通话的词汇标准</a:t>
            </a:r>
            <a:r>
              <a:rPr lang="en-US" altLang="zh-CN" b="1" dirty="0"/>
              <a:t>——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北方方言</a:t>
            </a:r>
            <a:r>
              <a:rPr lang="zh-CN" altLang="en-US" b="1" dirty="0"/>
              <a:t>为基础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26FCEF1-9F8B-4772-8BA9-E36370BDA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419497"/>
            <a:ext cx="10842625" cy="25167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          </a:t>
            </a:r>
            <a:r>
              <a:rPr lang="en-US" altLang="zh-CN" sz="2800" b="1" dirty="0"/>
              <a:t>2. </a:t>
            </a:r>
            <a:r>
              <a:rPr lang="zh-CN" altLang="en-US" sz="2800" b="1" dirty="0"/>
              <a:t>普通话词汇系统的取词规则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）舍土俗，取文雅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注意</a:t>
            </a:r>
            <a:r>
              <a:rPr lang="zh-CN" altLang="en-US" sz="2800" b="1" dirty="0"/>
              <a:t>：北京话 </a:t>
            </a:r>
            <a:r>
              <a:rPr lang="zh-CN" altLang="en-US" sz="2800" b="1" dirty="0">
                <a:solidFill>
                  <a:srgbClr val="FF0000"/>
                </a:solidFill>
              </a:rPr>
              <a:t>≠</a:t>
            </a:r>
            <a:r>
              <a:rPr lang="zh-CN" altLang="en-US" sz="2800" b="1" dirty="0"/>
              <a:t> 普通话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                  </a:t>
            </a:r>
            <a:r>
              <a:rPr lang="zh-CN" altLang="en-US" sz="2800" b="1" dirty="0"/>
              <a:t>普通话                      北京话</a:t>
            </a:r>
            <a:endParaRPr lang="en-US" altLang="zh-CN" sz="28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0E6BE6EE-DA76-413F-9179-98F2980EF58B}"/>
              </a:ext>
            </a:extLst>
          </p:cNvPr>
          <p:cNvSpPr txBox="1">
            <a:spLocks/>
          </p:cNvSpPr>
          <p:nvPr/>
        </p:nvSpPr>
        <p:spPr bwMode="auto">
          <a:xfrm>
            <a:off x="3827420" y="4573216"/>
            <a:ext cx="688021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6F3ACF7-A93F-4D30-8D64-B7F8E2DED11A}"/>
              </a:ext>
            </a:extLst>
          </p:cNvPr>
          <p:cNvSpPr txBox="1">
            <a:spLocks/>
          </p:cNvSpPr>
          <p:nvPr/>
        </p:nvSpPr>
        <p:spPr bwMode="auto">
          <a:xfrm>
            <a:off x="6096000" y="4573216"/>
            <a:ext cx="2987085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Font typeface="Wingdings" panose="05000000000000000000" pitchFamily="2" charset="2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颠儿、撒鸭子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6B74FA18-A141-4012-BCD3-391D7F0C0058}"/>
              </a:ext>
            </a:extLst>
          </p:cNvPr>
          <p:cNvSpPr txBox="1">
            <a:spLocks/>
          </p:cNvSpPr>
          <p:nvPr/>
        </p:nvSpPr>
        <p:spPr bwMode="auto">
          <a:xfrm>
            <a:off x="6609830" y="3932323"/>
            <a:ext cx="1802674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一丢丢儿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2A733334-044E-46E6-8790-9EF8B872AFB6}"/>
              </a:ext>
            </a:extLst>
          </p:cNvPr>
          <p:cNvSpPr txBox="1">
            <a:spLocks/>
          </p:cNvSpPr>
          <p:nvPr/>
        </p:nvSpPr>
        <p:spPr bwMode="auto">
          <a:xfrm>
            <a:off x="3827420" y="3932323"/>
            <a:ext cx="688022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18CD98E-66DE-4698-B900-B4D8A31A3A7D}"/>
              </a:ext>
            </a:extLst>
          </p:cNvPr>
          <p:cNvSpPr txBox="1">
            <a:spLocks/>
          </p:cNvSpPr>
          <p:nvPr/>
        </p:nvSpPr>
        <p:spPr bwMode="auto">
          <a:xfrm>
            <a:off x="3705508" y="5210157"/>
            <a:ext cx="931839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麻雀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83AD0513-29FD-4750-8486-489EB9889C8B}"/>
              </a:ext>
            </a:extLst>
          </p:cNvPr>
          <p:cNvSpPr txBox="1">
            <a:spLocks/>
          </p:cNvSpPr>
          <p:nvPr/>
        </p:nvSpPr>
        <p:spPr bwMode="auto">
          <a:xfrm>
            <a:off x="6851504" y="5210157"/>
            <a:ext cx="1319325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家巧儿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38F27F6-89A3-4EEB-9AE1-32D94C99F90A}"/>
              </a:ext>
            </a:extLst>
          </p:cNvPr>
          <p:cNvSpPr txBox="1">
            <a:spLocks/>
          </p:cNvSpPr>
          <p:nvPr/>
        </p:nvSpPr>
        <p:spPr bwMode="auto">
          <a:xfrm>
            <a:off x="7016964" y="5851052"/>
            <a:ext cx="1145155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格涩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E53FD9A0-471B-4CC3-BF98-72E16C5DD92B}"/>
              </a:ext>
            </a:extLst>
          </p:cNvPr>
          <p:cNvSpPr txBox="1">
            <a:spLocks/>
          </p:cNvSpPr>
          <p:nvPr/>
        </p:nvSpPr>
        <p:spPr bwMode="auto">
          <a:xfrm>
            <a:off x="3681560" y="5851052"/>
            <a:ext cx="979737" cy="5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57188" indent="-357188" algn="l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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 eaLnBrk="1" hangingPunct="1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古怪</a:t>
            </a:r>
          </a:p>
        </p:txBody>
      </p:sp>
    </p:spTree>
    <p:extLst>
      <p:ext uri="{BB962C8B-B14F-4D97-AF65-F5344CB8AC3E}">
        <p14:creationId xmlns:p14="http://schemas.microsoft.com/office/powerpoint/2010/main" val="2884888005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689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6F654D"/>
      </a:accent1>
      <a:accent2>
        <a:srgbClr val="8A684E"/>
      </a:accent2>
      <a:accent3>
        <a:srgbClr val="B89746"/>
      </a:accent3>
      <a:accent4>
        <a:srgbClr val="A2A945"/>
      </a:accent4>
      <a:accent5>
        <a:srgbClr val="747718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A000120150822A02KPBG</Template>
  <TotalTime>431</TotalTime>
  <Words>667</Words>
  <Application>Microsoft Office PowerPoint</Application>
  <PresentationFormat>宽屏</PresentationFormat>
  <Paragraphs>116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黑体</vt:lpstr>
      <vt:lpstr>楷体</vt:lpstr>
      <vt:lpstr>微软雅黑</vt:lpstr>
      <vt:lpstr>幼圆</vt:lpstr>
      <vt:lpstr>Arial</vt:lpstr>
      <vt:lpstr>Calibri</vt:lpstr>
      <vt:lpstr>Webdings</vt:lpstr>
      <vt:lpstr>Wingdings</vt:lpstr>
      <vt:lpstr>A000120140530A99PPBG</vt:lpstr>
      <vt:lpstr>普通话概念解读</vt:lpstr>
      <vt:lpstr>PowerPoint 演示文稿</vt:lpstr>
      <vt:lpstr>    普通话是现代汉民族共同语。</vt:lpstr>
      <vt:lpstr>普通话的语音标准——以北京语音为标准</vt:lpstr>
      <vt:lpstr>普通话的语音标准——以北京语音为标准</vt:lpstr>
      <vt:lpstr>普通话的词汇标准——以北方方言为基础</vt:lpstr>
      <vt:lpstr>普通话的词汇标准——以北方方言为基础</vt:lpstr>
      <vt:lpstr>普通话的词汇标准——以北方方言为基础</vt:lpstr>
      <vt:lpstr>普通话的词汇标准——以北方方言为基础</vt:lpstr>
      <vt:lpstr>普通话的词汇标准——以北方方言为基础</vt:lpstr>
      <vt:lpstr>普通话的语法标准——以典范的现代白话文著作为规范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普通话的概念解读</dc:title>
  <dc:creator>Li Jindai</dc:creator>
  <cp:lastModifiedBy>apple</cp:lastModifiedBy>
  <cp:revision>15</cp:revision>
  <dcterms:created xsi:type="dcterms:W3CDTF">2019-02-27T06:04:36Z</dcterms:created>
  <dcterms:modified xsi:type="dcterms:W3CDTF">2024-03-29T06:35:30Z</dcterms:modified>
</cp:coreProperties>
</file>