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2" r:id="rId4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08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60" y="122914"/>
            <a:ext cx="11835040" cy="6578019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18DC6-4AB5-4437-9C7C-EFEA5BD9CB60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F0018-EC28-4074-BB0D-68B1607C46C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46158" y="1920209"/>
            <a:ext cx="6299684" cy="3246181"/>
          </a:xfrm>
          <a:prstGeom prst="rect">
            <a:avLst/>
          </a:prstGeom>
          <a:solidFill>
            <a:srgbClr val="EBE4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57327" y="2098880"/>
            <a:ext cx="6077345" cy="2905489"/>
          </a:xfrm>
          <a:prstGeom prst="rect">
            <a:avLst/>
          </a:prstGeom>
          <a:noFill/>
          <a:ln w="76200">
            <a:solidFill>
              <a:srgbClr val="8F83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3286538" y="2207984"/>
            <a:ext cx="5658679" cy="1720077"/>
          </a:xfrm>
        </p:spPr>
        <p:txBody>
          <a:bodyPr>
            <a:noAutofit/>
          </a:bodyPr>
          <a:lstStyle>
            <a:lvl1pPr algn="ctr">
              <a:defRPr sz="4000" baseline="0">
                <a:solidFill>
                  <a:srgbClr val="543715"/>
                </a:solidFill>
                <a:effectLst/>
                <a:latin typeface="+mj-lt"/>
              </a:defRPr>
            </a:lvl1pPr>
          </a:lstStyle>
          <a:p>
            <a:r>
              <a:rPr lang="zh-CN" altLang="en-US"/>
              <a:t>单击此处</a:t>
            </a:r>
            <a:br>
              <a:rPr lang="en-US" altLang="zh-CN"/>
            </a:br>
            <a:r>
              <a:rPr lang="zh-CN" altLang="en-US"/>
              <a:t>添加</a:t>
            </a:r>
            <a:r>
              <a:rPr lang="zh-CN" altLang="en-US" dirty="0"/>
              <a:t>您的标题文字</a:t>
            </a:r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3286538" y="4378213"/>
            <a:ext cx="5658679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rgbClr val="8F8363"/>
                </a:solidFill>
                <a:effectLst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581400" y="4119432"/>
            <a:ext cx="5178287" cy="0"/>
          </a:xfrm>
          <a:prstGeom prst="line">
            <a:avLst/>
          </a:prstGeom>
          <a:ln>
            <a:solidFill>
              <a:srgbClr val="8F83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6020191" y="4019427"/>
            <a:ext cx="191371" cy="191371"/>
          </a:xfrm>
          <a:prstGeom prst="ellipse">
            <a:avLst/>
          </a:prstGeom>
          <a:solidFill>
            <a:srgbClr val="5437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865093" y="4051344"/>
            <a:ext cx="115021" cy="115021"/>
          </a:xfrm>
          <a:prstGeom prst="ellipse">
            <a:avLst/>
          </a:prstGeom>
          <a:solidFill>
            <a:srgbClr val="5437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257529" y="4051343"/>
            <a:ext cx="115021" cy="115021"/>
          </a:xfrm>
          <a:prstGeom prst="ellipse">
            <a:avLst/>
          </a:prstGeom>
          <a:solidFill>
            <a:srgbClr val="5437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7816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18DC6-4AB5-4437-9C7C-EFEA5BD9CB60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F0018-EC28-4074-BB0D-68B1607C46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237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7"/>
            <a:ext cx="1182511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7"/>
            <a:ext cx="7933269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18DC6-4AB5-4437-9C7C-EFEA5BD9CB60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F0018-EC28-4074-BB0D-68B1607C46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60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18DC6-4AB5-4437-9C7C-EFEA5BD9CB60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F0018-EC28-4074-BB0D-68B1607C46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812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08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39" y="165262"/>
            <a:ext cx="11785821" cy="6628745"/>
          </a:xfrm>
          <a:prstGeom prst="rect">
            <a:avLst/>
          </a:prstGeom>
        </p:spPr>
      </p:pic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3432313" y="2949531"/>
            <a:ext cx="5287618" cy="696644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2058918" y="4418942"/>
            <a:ext cx="7994649" cy="46800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3">
                    <a:lumMod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18DC6-4AB5-4437-9C7C-EFEA5BD9CB60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F0018-EC28-4074-BB0D-68B1607C46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4229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2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5" y="1244602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18DC6-4AB5-4437-9C7C-EFEA5BD9CB60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F0018-EC28-4074-BB0D-68B1607C46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500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9" y="13763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9" y="22002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18DC6-4AB5-4437-9C7C-EFEA5BD9CB60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F0018-EC28-4074-BB0D-68B1607C46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633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18DC6-4AB5-4437-9C7C-EFEA5BD9CB60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F0018-EC28-4074-BB0D-68B1607C46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786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2" b="23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18DC6-4AB5-4437-9C7C-EFEA5BD9CB60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F0018-EC28-4074-BB0D-68B1607C46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649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3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0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3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18DC6-4AB5-4437-9C7C-EFEA5BD9CB60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F0018-EC28-4074-BB0D-68B1607C46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52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1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18DC6-4AB5-4437-9C7C-EFEA5BD9CB60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F0018-EC28-4074-BB0D-68B1607C46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791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08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178573"/>
            <a:ext cx="11633200" cy="654290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82601" y="381000"/>
            <a:ext cx="11184214" cy="6146800"/>
          </a:xfrm>
          <a:prstGeom prst="rect">
            <a:avLst/>
          </a:prstGeom>
          <a:solidFill>
            <a:srgbClr val="EBE4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23091" y="550790"/>
            <a:ext cx="10630709" cy="6995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C18DC6-4AB5-4437-9C7C-EFEA5BD9CB60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7F0018-EC28-4074-BB0D-68B1607C46C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723900" y="1452812"/>
            <a:ext cx="10629900" cy="4767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508242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rgbClr val="543715"/>
          </a:solidFill>
          <a:effectLst/>
          <a:latin typeface="+mj-ea"/>
          <a:ea typeface="+mj-ea"/>
          <a:cs typeface="+mj-cs"/>
        </a:defRPr>
      </a:lvl1pPr>
    </p:titleStyle>
    <p:bodyStyle>
      <a:lvl1pPr marL="267891" indent="-267891" algn="just" defTabSz="685800" rtl="0" eaLnBrk="1" latinLnBrk="0" hangingPunct="1">
        <a:lnSpc>
          <a:spcPct val="110000"/>
        </a:lnSpc>
        <a:spcBef>
          <a:spcPts val="1350"/>
        </a:spcBef>
        <a:spcAft>
          <a:spcPts val="0"/>
        </a:spcAft>
        <a:buClr>
          <a:schemeClr val="accent1"/>
        </a:buClr>
        <a:buSzPct val="100000"/>
        <a:buFont typeface="Webdings" panose="05030102010509060703" pitchFamily="18" charset="2"/>
        <a:buChar char=""/>
        <a:defRPr sz="2400" kern="1200" baseline="0">
          <a:solidFill>
            <a:srgbClr val="8F8363"/>
          </a:solidFill>
          <a:latin typeface="+mj-ea"/>
          <a:ea typeface="+mj-ea"/>
          <a:cs typeface="+mn-cs"/>
        </a:defRPr>
      </a:lvl1pPr>
      <a:lvl2pPr marL="267891" indent="-267891" algn="just" defTabSz="685800" rtl="0" eaLnBrk="1" latinLnBrk="0" hangingPunct="1">
        <a:lnSpc>
          <a:spcPct val="15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rgbClr val="6F5534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CECA47-D479-4937-8FA3-E663C8595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6538" y="2207984"/>
            <a:ext cx="5658679" cy="1467033"/>
          </a:xfrm>
        </p:spPr>
        <p:txBody>
          <a:bodyPr/>
          <a:lstStyle/>
          <a:p>
            <a:r>
              <a:rPr lang="zh-CN" altLang="en-US" sz="5400" dirty="0"/>
              <a:t>声母的发音特点</a:t>
            </a:r>
          </a:p>
        </p:txBody>
      </p:sp>
    </p:spTree>
    <p:extLst>
      <p:ext uri="{BB962C8B-B14F-4D97-AF65-F5344CB8AC3E}">
        <p14:creationId xmlns:p14="http://schemas.microsoft.com/office/powerpoint/2010/main" val="385768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288483-1FC1-4196-84EE-F2C960AB5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550790"/>
            <a:ext cx="10256520" cy="868707"/>
          </a:xfrm>
        </p:spPr>
        <p:txBody>
          <a:bodyPr>
            <a:normAutofit/>
          </a:bodyPr>
          <a:lstStyle/>
          <a:p>
            <a:r>
              <a:rPr lang="zh-CN" altLang="en-US" sz="4000" dirty="0"/>
              <a:t>声母的特点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628DDF-7463-4957-91F2-180E85EA3F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5623" y="2299063"/>
            <a:ext cx="9908176" cy="39207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4000" b="1" dirty="0"/>
              <a:t>    1. </a:t>
            </a:r>
            <a:r>
              <a:rPr lang="zh-CN" altLang="en-US" sz="4000" b="1" dirty="0"/>
              <a:t>声母发音时气流会遇到障碍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sz="4000" b="1" dirty="0"/>
          </a:p>
          <a:p>
            <a:pPr marL="0" indent="0">
              <a:buNone/>
            </a:pPr>
            <a:r>
              <a:rPr lang="en-US" altLang="zh-CN" sz="4000" b="1" dirty="0"/>
              <a:t>    2. </a:t>
            </a:r>
            <a:r>
              <a:rPr lang="zh-CN" altLang="en-US" sz="4000" b="1" dirty="0"/>
              <a:t>声音发出的过程，也就是发音过程</a:t>
            </a:r>
          </a:p>
        </p:txBody>
      </p:sp>
    </p:spTree>
    <p:extLst>
      <p:ext uri="{BB962C8B-B14F-4D97-AF65-F5344CB8AC3E}">
        <p14:creationId xmlns:p14="http://schemas.microsoft.com/office/powerpoint/2010/main" val="1501847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EFD015-8AFA-42B3-A5B3-2F6A56BD2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6617" y="550790"/>
            <a:ext cx="10117183" cy="903541"/>
          </a:xfrm>
        </p:spPr>
        <p:txBody>
          <a:bodyPr>
            <a:normAutofit/>
          </a:bodyPr>
          <a:lstStyle/>
          <a:p>
            <a:r>
              <a:rPr lang="zh-CN" altLang="en-US" sz="4000" dirty="0"/>
              <a:t>发好一般声母需特别关注：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48456A0-14CE-417C-8D6E-0AF5D4304C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417" y="2255520"/>
            <a:ext cx="3907730" cy="2542904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/>
              <a:t>           </a:t>
            </a:r>
            <a:r>
              <a:rPr lang="en-US" altLang="zh-CN" sz="4000" b="1" dirty="0"/>
              <a:t>1. </a:t>
            </a:r>
            <a:r>
              <a:rPr lang="zh-CN" altLang="en-US" sz="4000" b="1" dirty="0"/>
              <a:t>位置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sz="4000" b="1" dirty="0"/>
          </a:p>
          <a:p>
            <a:pPr marL="0" indent="0">
              <a:buNone/>
            </a:pPr>
            <a:r>
              <a:rPr lang="zh-CN" altLang="en-US" sz="4000" b="1" dirty="0"/>
              <a:t>           </a:t>
            </a:r>
            <a:r>
              <a:rPr lang="en-US" altLang="zh-CN" sz="4000" b="1" dirty="0"/>
              <a:t>2. </a:t>
            </a:r>
            <a:r>
              <a:rPr lang="zh-CN" altLang="en-US" sz="4000" b="1" dirty="0"/>
              <a:t>方法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sz="3200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CDC76426-83E8-4262-A1FF-0CAC230EA588}"/>
              </a:ext>
            </a:extLst>
          </p:cNvPr>
          <p:cNvSpPr txBox="1">
            <a:spLocks/>
          </p:cNvSpPr>
          <p:nvPr/>
        </p:nvSpPr>
        <p:spPr bwMode="auto">
          <a:xfrm>
            <a:off x="4387580" y="2354837"/>
            <a:ext cx="4067224" cy="618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891" indent="-342891" algn="l" rtl="0" eaLnBrk="1" fontAlgn="base" hangingPunct="1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7179" indent="-357179" algn="l" rtl="0" eaLnBrk="1" fontAlgn="base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buFontTx/>
              <a:buNone/>
            </a:pPr>
            <a:r>
              <a:rPr lang="en-US" altLang="zh-CN" sz="3200" b="1" dirty="0"/>
              <a:t>—— </a:t>
            </a:r>
            <a:r>
              <a:rPr lang="zh-CN" altLang="en-US" sz="3200" b="1" dirty="0"/>
              <a:t>障碍产生的位置</a:t>
            </a:r>
            <a:endParaRPr lang="zh-CN" altLang="en-US" sz="3200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9FCB7C8D-F199-43A9-8A13-FD297763A45E}"/>
              </a:ext>
            </a:extLst>
          </p:cNvPr>
          <p:cNvSpPr txBox="1">
            <a:spLocks/>
          </p:cNvSpPr>
          <p:nvPr/>
        </p:nvSpPr>
        <p:spPr bwMode="auto">
          <a:xfrm>
            <a:off x="4387580" y="4013481"/>
            <a:ext cx="3503202" cy="618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891" indent="-342891" algn="l" rtl="0" eaLnBrk="1" fontAlgn="base" hangingPunct="1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7179" indent="-357179" algn="l" rtl="0" eaLnBrk="1" fontAlgn="base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buFontTx/>
              <a:buNone/>
            </a:pPr>
            <a:r>
              <a:rPr lang="en-US" altLang="zh-CN" sz="3200" b="1" dirty="0"/>
              <a:t>—— </a:t>
            </a:r>
            <a:r>
              <a:rPr lang="zh-CN" altLang="en-US" sz="3200" b="1" dirty="0"/>
              <a:t>障碍用的方法</a:t>
            </a:r>
            <a:endParaRPr lang="zh-CN" altLang="en-US" sz="3200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1345AE29-FBFC-48BF-91C7-2B0DF6F00B0E}"/>
              </a:ext>
            </a:extLst>
          </p:cNvPr>
          <p:cNvSpPr txBox="1">
            <a:spLocks/>
          </p:cNvSpPr>
          <p:nvPr/>
        </p:nvSpPr>
        <p:spPr bwMode="auto">
          <a:xfrm>
            <a:off x="5240735" y="4957253"/>
            <a:ext cx="2650047" cy="618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891" indent="-342891" algn="l" rtl="0" eaLnBrk="1" fontAlgn="base" hangingPunct="1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7179" indent="-357179" algn="l" rtl="0" eaLnBrk="1" fontAlgn="base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buFontTx/>
              <a:buNone/>
            </a:pPr>
            <a:r>
              <a:rPr lang="zh-CN" altLang="en-US" sz="3200" b="1" dirty="0"/>
              <a:t>气流用的方法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404114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A000120140530A99PPBG">
  <a:themeElements>
    <a:clrScheme name="自定义 689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6F654D"/>
      </a:accent1>
      <a:accent2>
        <a:srgbClr val="8A684E"/>
      </a:accent2>
      <a:accent3>
        <a:srgbClr val="B89746"/>
      </a:accent3>
      <a:accent4>
        <a:srgbClr val="A2A945"/>
      </a:accent4>
      <a:accent5>
        <a:srgbClr val="747718"/>
      </a:accent5>
      <a:accent6>
        <a:srgbClr val="C00000"/>
      </a:accent6>
      <a:hlink>
        <a:srgbClr val="00B0F0"/>
      </a:hlink>
      <a:folHlink>
        <a:srgbClr val="AFB2B4"/>
      </a:folHlink>
    </a:clrScheme>
    <a:fontScheme name="自定义 2">
      <a:majorFont>
        <a:latin typeface="Baskerville Old Face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A000120150822A02KPBG</Template>
  <TotalTime>70</TotalTime>
  <Words>58</Words>
  <Application>Microsoft Office PowerPoint</Application>
  <PresentationFormat>宽屏</PresentationFormat>
  <Paragraphs>12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微软雅黑</vt:lpstr>
      <vt:lpstr>幼圆</vt:lpstr>
      <vt:lpstr>Arial</vt:lpstr>
      <vt:lpstr>Calibri</vt:lpstr>
      <vt:lpstr>Webdings</vt:lpstr>
      <vt:lpstr>A000120140530A99PPBG</vt:lpstr>
      <vt:lpstr>声母的发音特点</vt:lpstr>
      <vt:lpstr>声母的特点</vt:lpstr>
      <vt:lpstr>发好一般声母需特别关注：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声母的发音特点</dc:title>
  <dc:creator>Li Jindai</dc:creator>
  <cp:lastModifiedBy>apple</cp:lastModifiedBy>
  <cp:revision>3</cp:revision>
  <dcterms:created xsi:type="dcterms:W3CDTF">2019-03-19T12:01:23Z</dcterms:created>
  <dcterms:modified xsi:type="dcterms:W3CDTF">2024-03-29T06:37:47Z</dcterms:modified>
</cp:coreProperties>
</file>