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421" r:id="rId3"/>
    <p:sldId id="422" r:id="rId4"/>
    <p:sldId id="423" r:id="rId5"/>
    <p:sldId id="424" r:id="rId6"/>
    <p:sldId id="425" r:id="rId7"/>
  </p:sldIdLst>
  <p:sldSz cx="12192000" cy="6858000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" r="422" b="1677"/>
          <a:stretch/>
        </p:blipFill>
        <p:spPr>
          <a:xfrm>
            <a:off x="4920" y="0"/>
            <a:ext cx="12187081" cy="6858000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22763-BCB7-46CD-BA3F-23FD115A58DF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42CA2-E5AB-4FEF-ADDC-69799E212BC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4644575" y="4675537"/>
            <a:ext cx="7559039" cy="435489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4644575" y="3953688"/>
            <a:ext cx="7559039" cy="695722"/>
          </a:xfrm>
        </p:spPr>
        <p:txBody>
          <a:bodyPr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Arial Rounded MT Bold" panose="020F0704030504030204" pitchFamily="34" charset="0"/>
              </a:defRPr>
            </a:lvl1pPr>
          </a:lstStyle>
          <a:p>
            <a:r>
              <a:rPr lang="zh-CN" altLang="en-US" dirty="0"/>
              <a:t>单击此处添加您的标题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6941" y="2177371"/>
            <a:ext cx="2820183" cy="1676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5903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2160">
          <p15:clr>
            <a:srgbClr val="FBAE40"/>
          </p15:clr>
        </p15:guide>
        <p15:guide id="1" pos="4967">
          <p15:clr>
            <a:srgbClr val="FBAE40"/>
          </p15:clr>
        </p15:guide>
        <p15:guide id="2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22763-BCB7-46CD-BA3F-23FD115A58DF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42CA2-E5AB-4FEF-ADDC-69799E212B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0875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5"/>
            <a:ext cx="1182511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22763-BCB7-46CD-BA3F-23FD115A58DF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42CA2-E5AB-4FEF-ADDC-69799E212B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561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1404983" y="1166637"/>
            <a:ext cx="10232012" cy="533866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22763-BCB7-46CD-BA3F-23FD115A58DF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42CA2-E5AB-4FEF-ADDC-69799E212B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823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9"/>
          <a:stretch/>
        </p:blipFill>
        <p:spPr>
          <a:xfrm>
            <a:off x="-172" y="-2449"/>
            <a:ext cx="12097344" cy="6860449"/>
          </a:xfrm>
          <a:prstGeom prst="rect">
            <a:avLst/>
          </a:prstGeom>
        </p:spPr>
      </p:pic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3007357" y="2406476"/>
            <a:ext cx="7512596" cy="1235075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zh-CN" altLang="en-US" dirty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3007357" y="3668540"/>
            <a:ext cx="7512596" cy="433203"/>
          </a:xfrm>
          <a:blipFill dpi="0" rotWithShape="1">
            <a:blip r:embed="rId3"/>
            <a:srcRect/>
            <a:stretch>
              <a:fillRect t="-2000"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22763-BCB7-46CD-BA3F-23FD115A58DF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42CA2-E5AB-4FEF-ADDC-69799E212BC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4587" y="1901807"/>
            <a:ext cx="1698132" cy="1009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7810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3" y="1244601"/>
            <a:ext cx="5094116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22763-BCB7-46CD-BA3F-23FD115A58DF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42CA2-E5AB-4FEF-ADDC-69799E212B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805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4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6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6" y="2200274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22763-BCB7-46CD-BA3F-23FD115A58DF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42CA2-E5AB-4FEF-ADDC-69799E212B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127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22763-BCB7-46CD-BA3F-23FD115A58DF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42CA2-E5AB-4FEF-ADDC-69799E212B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5538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22763-BCB7-46CD-BA3F-23FD115A58DF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42CA2-E5AB-4FEF-ADDC-69799E212B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261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2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22763-BCB7-46CD-BA3F-23FD115A58DF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42CA2-E5AB-4FEF-ADDC-69799E212B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2979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22763-BCB7-46CD-BA3F-23FD115A58DF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42CA2-E5AB-4FEF-ADDC-69799E212B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501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5" b="529"/>
          <a:stretch/>
        </p:blipFill>
        <p:spPr>
          <a:xfrm>
            <a:off x="0" y="0"/>
            <a:ext cx="11586269" cy="6860449"/>
          </a:xfrm>
          <a:prstGeom prst="rect">
            <a:avLst/>
          </a:prstGeom>
        </p:spPr>
      </p:pic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405914" y="188682"/>
            <a:ext cx="10242372" cy="6995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1404983" y="1157928"/>
            <a:ext cx="10232012" cy="53822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E22763-BCB7-46CD-BA3F-23FD115A58DF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142CA2-E5AB-4FEF-ADDC-69799E212BC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94605" y="418012"/>
            <a:ext cx="197395" cy="4702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3069526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800" b="1" i="0" kern="1200" baseline="0">
          <a:solidFill>
            <a:schemeClr val="accent1">
              <a:lumMod val="75000"/>
            </a:schemeClr>
          </a:solidFill>
          <a:latin typeface="Arial Black" panose="020B0A040201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357188" indent="-357188" algn="just" defTabSz="914400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rgbClr val="963B22"/>
        </a:buClr>
        <a:buSzPct val="100000"/>
        <a:buFontTx/>
        <a:buBlip>
          <a:blip r:embed="rId14"/>
        </a:buBlip>
        <a:defRPr sz="2400" kern="1200" baseline="0">
          <a:solidFill>
            <a:schemeClr val="accent1">
              <a:lumMod val="7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57188" indent="-357188" algn="just" defTabSz="914400" rtl="0" eaLnBrk="1" latinLnBrk="0" hangingPunct="1">
        <a:lnSpc>
          <a:spcPct val="13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2000" kern="1200" baseline="0">
          <a:solidFill>
            <a:srgbClr val="7D7D7D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013C2B-93DE-4481-8A52-EE3600BA8F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2961" y="3857897"/>
            <a:ext cx="7559039" cy="974393"/>
          </a:xfrm>
        </p:spPr>
        <p:txBody>
          <a:bodyPr>
            <a:normAutofit/>
          </a:bodyPr>
          <a:lstStyle/>
          <a:p>
            <a:r>
              <a:rPr lang="zh-CN" altLang="en-US" sz="4800" dirty="0"/>
              <a:t>单韵母 </a:t>
            </a:r>
            <a:r>
              <a:rPr lang="en-US" altLang="zh-CN" sz="4800" dirty="0" err="1"/>
              <a:t>er</a:t>
            </a:r>
            <a:r>
              <a:rPr lang="en-US" altLang="zh-CN" sz="4800" dirty="0"/>
              <a:t> </a:t>
            </a:r>
            <a:r>
              <a:rPr lang="zh-CN" altLang="en-US" sz="4800" dirty="0"/>
              <a:t>的发音</a:t>
            </a:r>
          </a:p>
        </p:txBody>
      </p:sp>
    </p:spTree>
    <p:extLst>
      <p:ext uri="{BB962C8B-B14F-4D97-AF65-F5344CB8AC3E}">
        <p14:creationId xmlns:p14="http://schemas.microsoft.com/office/powerpoint/2010/main" val="32741369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>
            <a:extLst>
              <a:ext uri="{FF2B5EF4-FFF2-40B4-BE49-F238E27FC236}">
                <a16:creationId xmlns:a16="http://schemas.microsoft.com/office/drawing/2014/main" id="{3AA4CD1F-81F2-43DC-BDC2-C3124E71BAB8}"/>
              </a:ext>
            </a:extLst>
          </p:cNvPr>
          <p:cNvSpPr txBox="1">
            <a:spLocks/>
          </p:cNvSpPr>
          <p:nvPr/>
        </p:nvSpPr>
        <p:spPr>
          <a:xfrm>
            <a:off x="5534399" y="1040919"/>
            <a:ext cx="1123197" cy="8326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zh-CN" sz="5400" b="1" dirty="0" err="1"/>
              <a:t>er</a:t>
            </a:r>
            <a:endParaRPr lang="en-US" altLang="zh-CN" sz="5400" b="1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A77FBDAD-BBA9-452A-991B-B785ACA904DC}"/>
              </a:ext>
            </a:extLst>
          </p:cNvPr>
          <p:cNvSpPr txBox="1">
            <a:spLocks/>
          </p:cNvSpPr>
          <p:nvPr/>
        </p:nvSpPr>
        <p:spPr>
          <a:xfrm>
            <a:off x="4565448" y="2274753"/>
            <a:ext cx="952683" cy="79057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zh-CN" sz="5400" b="1" dirty="0"/>
              <a:t>e</a:t>
            </a: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F61D8BC2-5EE5-4DDE-8AF0-751907446A07}"/>
              </a:ext>
            </a:extLst>
          </p:cNvPr>
          <p:cNvSpPr txBox="1">
            <a:spLocks/>
          </p:cNvSpPr>
          <p:nvPr/>
        </p:nvSpPr>
        <p:spPr>
          <a:xfrm>
            <a:off x="6864973" y="2274752"/>
            <a:ext cx="880637" cy="7905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zh-CN" sz="5400" b="1" dirty="0">
                <a:solidFill>
                  <a:srgbClr val="FF0000"/>
                </a:solidFill>
              </a:rPr>
              <a:t>r</a:t>
            </a:r>
          </a:p>
        </p:txBody>
      </p: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838BF141-9722-4D9C-B7BA-567884DEDE91}"/>
              </a:ext>
            </a:extLst>
          </p:cNvPr>
          <p:cNvCxnSpPr>
            <a:cxnSpLocks/>
          </p:cNvCxnSpPr>
          <p:nvPr/>
        </p:nvCxnSpPr>
        <p:spPr>
          <a:xfrm flipH="1">
            <a:off x="5383437" y="1901934"/>
            <a:ext cx="730879" cy="57822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FF74966D-204B-4A90-8953-4EBBD9F3E616}"/>
              </a:ext>
            </a:extLst>
          </p:cNvPr>
          <p:cNvCxnSpPr>
            <a:cxnSpLocks/>
          </p:cNvCxnSpPr>
          <p:nvPr/>
        </p:nvCxnSpPr>
        <p:spPr>
          <a:xfrm>
            <a:off x="6119713" y="1894985"/>
            <a:ext cx="829903" cy="525101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844E895F-A2A8-48BE-9835-31D46ED4E71F}"/>
              </a:ext>
            </a:extLst>
          </p:cNvPr>
          <p:cNvCxnSpPr>
            <a:cxnSpLocks/>
          </p:cNvCxnSpPr>
          <p:nvPr/>
        </p:nvCxnSpPr>
        <p:spPr>
          <a:xfrm flipH="1">
            <a:off x="4123291" y="2932542"/>
            <a:ext cx="630929" cy="44362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FA750DA7-2AF5-4E22-9498-A64D16D86EED}"/>
              </a:ext>
            </a:extLst>
          </p:cNvPr>
          <p:cNvCxnSpPr/>
          <p:nvPr/>
        </p:nvCxnSpPr>
        <p:spPr>
          <a:xfrm>
            <a:off x="7564634" y="2838505"/>
            <a:ext cx="516048" cy="35761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内容占位符 2">
            <a:extLst>
              <a:ext uri="{FF2B5EF4-FFF2-40B4-BE49-F238E27FC236}">
                <a16:creationId xmlns:a16="http://schemas.microsoft.com/office/drawing/2014/main" id="{1EC9DC12-82E2-4DAB-B32D-C7811191F3C3}"/>
              </a:ext>
            </a:extLst>
          </p:cNvPr>
          <p:cNvSpPr txBox="1">
            <a:spLocks/>
          </p:cNvSpPr>
          <p:nvPr/>
        </p:nvSpPr>
        <p:spPr>
          <a:xfrm>
            <a:off x="3699974" y="5073359"/>
            <a:ext cx="1368578" cy="592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3200" b="1" dirty="0"/>
              <a:t>唇形：</a:t>
            </a:r>
            <a:endParaRPr lang="en-US" altLang="zh-CN" sz="3200" b="1" dirty="0"/>
          </a:p>
        </p:txBody>
      </p:sp>
      <p:sp>
        <p:nvSpPr>
          <p:cNvPr id="27" name="内容占位符 2">
            <a:extLst>
              <a:ext uri="{FF2B5EF4-FFF2-40B4-BE49-F238E27FC236}">
                <a16:creationId xmlns:a16="http://schemas.microsoft.com/office/drawing/2014/main" id="{690FF20D-11B4-415C-9558-5BDFD9CD5F5E}"/>
              </a:ext>
            </a:extLst>
          </p:cNvPr>
          <p:cNvSpPr txBox="1">
            <a:spLocks/>
          </p:cNvSpPr>
          <p:nvPr/>
        </p:nvSpPr>
        <p:spPr>
          <a:xfrm>
            <a:off x="5124864" y="4694943"/>
            <a:ext cx="1409800" cy="592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200" b="1" dirty="0"/>
              <a:t>嘴角：</a:t>
            </a:r>
            <a:endParaRPr lang="en-US" altLang="zh-CN" sz="3200" b="1" dirty="0"/>
          </a:p>
        </p:txBody>
      </p:sp>
      <p:sp>
        <p:nvSpPr>
          <p:cNvPr id="28" name="内容占位符 2">
            <a:extLst>
              <a:ext uri="{FF2B5EF4-FFF2-40B4-BE49-F238E27FC236}">
                <a16:creationId xmlns:a16="http://schemas.microsoft.com/office/drawing/2014/main" id="{F3FA55ED-FF62-49B5-AE63-83B4463A0245}"/>
              </a:ext>
            </a:extLst>
          </p:cNvPr>
          <p:cNvSpPr txBox="1">
            <a:spLocks/>
          </p:cNvSpPr>
          <p:nvPr/>
        </p:nvSpPr>
        <p:spPr>
          <a:xfrm>
            <a:off x="3699974" y="5992324"/>
            <a:ext cx="1368578" cy="592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3200" b="1" dirty="0"/>
              <a:t>舌位：</a:t>
            </a:r>
            <a:endParaRPr lang="en-US" altLang="zh-CN" sz="3200" b="1" dirty="0"/>
          </a:p>
        </p:txBody>
      </p:sp>
      <p:sp>
        <p:nvSpPr>
          <p:cNvPr id="29" name="内容占位符 2">
            <a:extLst>
              <a:ext uri="{FF2B5EF4-FFF2-40B4-BE49-F238E27FC236}">
                <a16:creationId xmlns:a16="http://schemas.microsoft.com/office/drawing/2014/main" id="{BA7DAABB-654B-43CF-9BCD-DFFC63977CAC}"/>
              </a:ext>
            </a:extLst>
          </p:cNvPr>
          <p:cNvSpPr txBox="1">
            <a:spLocks/>
          </p:cNvSpPr>
          <p:nvPr/>
        </p:nvSpPr>
        <p:spPr>
          <a:xfrm>
            <a:off x="5124864" y="5992324"/>
            <a:ext cx="6368079" cy="592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200" b="1" dirty="0"/>
              <a:t>舌尖从</a:t>
            </a:r>
            <a:r>
              <a:rPr lang="zh-CN" altLang="en-US" sz="3200" b="1" dirty="0">
                <a:solidFill>
                  <a:srgbClr val="FF0000"/>
                </a:solidFill>
              </a:rPr>
              <a:t>下齿龈</a:t>
            </a:r>
            <a:r>
              <a:rPr lang="zh-CN" altLang="en-US" sz="3200" b="1" dirty="0"/>
              <a:t>开始向上</a:t>
            </a:r>
            <a:r>
              <a:rPr lang="zh-CN" altLang="en-US" sz="3200" b="1" dirty="0">
                <a:solidFill>
                  <a:srgbClr val="FF0000"/>
                </a:solidFill>
              </a:rPr>
              <a:t>卷</a:t>
            </a:r>
            <a:r>
              <a:rPr lang="zh-CN" altLang="en-US" sz="3200" b="1" dirty="0"/>
              <a:t>起</a:t>
            </a:r>
            <a:endParaRPr lang="en-US" altLang="zh-CN" sz="3200" b="1" dirty="0"/>
          </a:p>
        </p:txBody>
      </p:sp>
      <p:sp>
        <p:nvSpPr>
          <p:cNvPr id="33" name="内容占位符 2">
            <a:extLst>
              <a:ext uri="{FF2B5EF4-FFF2-40B4-BE49-F238E27FC236}">
                <a16:creationId xmlns:a16="http://schemas.microsoft.com/office/drawing/2014/main" id="{3920B6DD-77D6-4245-8E88-E6801B973D7D}"/>
              </a:ext>
            </a:extLst>
          </p:cNvPr>
          <p:cNvSpPr txBox="1">
            <a:spLocks/>
          </p:cNvSpPr>
          <p:nvPr/>
        </p:nvSpPr>
        <p:spPr>
          <a:xfrm>
            <a:off x="6435138" y="4678348"/>
            <a:ext cx="2114070" cy="592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200" b="1" dirty="0">
                <a:solidFill>
                  <a:srgbClr val="FF0000"/>
                </a:solidFill>
              </a:rPr>
              <a:t>咧开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37" name="内容占位符 2">
            <a:extLst>
              <a:ext uri="{FF2B5EF4-FFF2-40B4-BE49-F238E27FC236}">
                <a16:creationId xmlns:a16="http://schemas.microsoft.com/office/drawing/2014/main" id="{F9FF0EBF-684B-4EEB-A9D5-9C924F6DEF68}"/>
              </a:ext>
            </a:extLst>
          </p:cNvPr>
          <p:cNvSpPr txBox="1">
            <a:spLocks/>
          </p:cNvSpPr>
          <p:nvPr/>
        </p:nvSpPr>
        <p:spPr>
          <a:xfrm>
            <a:off x="5124864" y="5326394"/>
            <a:ext cx="1601063" cy="592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200" b="1" dirty="0"/>
              <a:t>打开度：</a:t>
            </a:r>
            <a:endParaRPr lang="en-US" altLang="zh-CN" sz="3200" b="1" dirty="0"/>
          </a:p>
        </p:txBody>
      </p:sp>
      <p:sp>
        <p:nvSpPr>
          <p:cNvPr id="38" name="内容占位符 2">
            <a:extLst>
              <a:ext uri="{FF2B5EF4-FFF2-40B4-BE49-F238E27FC236}">
                <a16:creationId xmlns:a16="http://schemas.microsoft.com/office/drawing/2014/main" id="{19B3E7C7-513D-4BEA-BC86-20783DBCB3AE}"/>
              </a:ext>
            </a:extLst>
          </p:cNvPr>
          <p:cNvSpPr txBox="1">
            <a:spLocks/>
          </p:cNvSpPr>
          <p:nvPr/>
        </p:nvSpPr>
        <p:spPr>
          <a:xfrm>
            <a:off x="6864973" y="5326394"/>
            <a:ext cx="2558946" cy="592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200" b="1" dirty="0">
                <a:solidFill>
                  <a:srgbClr val="FF0000"/>
                </a:solidFill>
              </a:rPr>
              <a:t>大</a:t>
            </a:r>
            <a:r>
              <a:rPr lang="en-US" altLang="zh-CN" sz="3200" b="1" dirty="0">
                <a:solidFill>
                  <a:srgbClr val="FF0000"/>
                </a:solidFill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</a:rPr>
              <a:t>小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39" name="左大括号 38">
            <a:extLst>
              <a:ext uri="{FF2B5EF4-FFF2-40B4-BE49-F238E27FC236}">
                <a16:creationId xmlns:a16="http://schemas.microsoft.com/office/drawing/2014/main" id="{16F1E7FA-0110-4D5B-B940-A5E667EEDD3B}"/>
              </a:ext>
            </a:extLst>
          </p:cNvPr>
          <p:cNvSpPr/>
          <p:nvPr/>
        </p:nvSpPr>
        <p:spPr>
          <a:xfrm>
            <a:off x="4908043" y="4931104"/>
            <a:ext cx="172343" cy="790579"/>
          </a:xfrm>
          <a:prstGeom prst="lef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内容占位符 2">
            <a:extLst>
              <a:ext uri="{FF2B5EF4-FFF2-40B4-BE49-F238E27FC236}">
                <a16:creationId xmlns:a16="http://schemas.microsoft.com/office/drawing/2014/main" id="{449F141D-90DE-47E4-A713-913789504A92}"/>
              </a:ext>
            </a:extLst>
          </p:cNvPr>
          <p:cNvSpPr txBox="1">
            <a:spLocks/>
          </p:cNvSpPr>
          <p:nvPr/>
        </p:nvSpPr>
        <p:spPr>
          <a:xfrm>
            <a:off x="548217" y="3465426"/>
            <a:ext cx="5200659" cy="10590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上下打开</a:t>
            </a:r>
            <a:r>
              <a:rPr lang="zh-CN" altLang="en-US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一指宽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，嘴角</a:t>
            </a:r>
            <a:r>
              <a:rPr lang="zh-CN" altLang="en-US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咧开</a:t>
            </a:r>
            <a:endParaRPr lang="en-US" altLang="zh-CN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舌尖抵住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下齿背、下齿龈立面最底端</a:t>
            </a:r>
            <a:endParaRPr lang="en-US" altLang="zh-CN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内容占位符 2">
            <a:extLst>
              <a:ext uri="{FF2B5EF4-FFF2-40B4-BE49-F238E27FC236}">
                <a16:creationId xmlns:a16="http://schemas.microsoft.com/office/drawing/2014/main" id="{1AAB4422-8A6F-4CE3-8CC3-664F49EC36B5}"/>
              </a:ext>
            </a:extLst>
          </p:cNvPr>
          <p:cNvSpPr txBox="1">
            <a:spLocks/>
          </p:cNvSpPr>
          <p:nvPr/>
        </p:nvSpPr>
        <p:spPr>
          <a:xfrm>
            <a:off x="8080682" y="3384747"/>
            <a:ext cx="2558939" cy="6101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卷舌的动作</a:t>
            </a:r>
            <a:endParaRPr lang="en-US" altLang="zh-CN" sz="3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89A88809-1990-4430-8DD8-1ACD9FD6F854}"/>
              </a:ext>
            </a:extLst>
          </p:cNvPr>
          <p:cNvCxnSpPr>
            <a:cxnSpLocks/>
          </p:cNvCxnSpPr>
          <p:nvPr/>
        </p:nvCxnSpPr>
        <p:spPr>
          <a:xfrm>
            <a:off x="1898469" y="4241074"/>
            <a:ext cx="3718560" cy="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9CE4FF3B-9E96-476A-BB46-61EAAA5CB809}"/>
              </a:ext>
            </a:extLst>
          </p:cNvPr>
          <p:cNvCxnSpPr>
            <a:cxnSpLocks/>
          </p:cNvCxnSpPr>
          <p:nvPr/>
        </p:nvCxnSpPr>
        <p:spPr>
          <a:xfrm flipV="1">
            <a:off x="2987040" y="2743200"/>
            <a:ext cx="0" cy="1251733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内容占位符 2">
            <a:extLst>
              <a:ext uri="{FF2B5EF4-FFF2-40B4-BE49-F238E27FC236}">
                <a16:creationId xmlns:a16="http://schemas.microsoft.com/office/drawing/2014/main" id="{1609094C-2563-4774-BF27-5BFB33955BF4}"/>
              </a:ext>
            </a:extLst>
          </p:cNvPr>
          <p:cNvSpPr txBox="1">
            <a:spLocks/>
          </p:cNvSpPr>
          <p:nvPr/>
        </p:nvSpPr>
        <p:spPr>
          <a:xfrm>
            <a:off x="1204467" y="2186132"/>
            <a:ext cx="2486688" cy="4979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舌尖抵住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下齿龈</a:t>
            </a:r>
            <a:endParaRPr lang="en-US" altLang="zh-CN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F96848DE-E6E6-4F66-A620-98C241C032D7}"/>
              </a:ext>
            </a:extLst>
          </p:cNvPr>
          <p:cNvSpPr/>
          <p:nvPr/>
        </p:nvSpPr>
        <p:spPr>
          <a:xfrm>
            <a:off x="2525486" y="2186132"/>
            <a:ext cx="914400" cy="386564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3353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2158B28-A769-4554-9483-988EA7F5EC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6600" y="1893522"/>
            <a:ext cx="10514177" cy="681764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CN" altLang="en-US" sz="4000" b="1" dirty="0"/>
              <a:t>发音训练：</a:t>
            </a:r>
            <a:endParaRPr lang="en-US" altLang="zh-CN" sz="4000" b="1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DA2E69B7-161C-497A-8D39-142C20B51612}"/>
              </a:ext>
            </a:extLst>
          </p:cNvPr>
          <p:cNvSpPr txBox="1">
            <a:spLocks/>
          </p:cNvSpPr>
          <p:nvPr/>
        </p:nvSpPr>
        <p:spPr>
          <a:xfrm>
            <a:off x="2915244" y="3426192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C4BF16EE-E232-453D-86C7-5E0C220488D0}"/>
              </a:ext>
            </a:extLst>
          </p:cNvPr>
          <p:cNvSpPr txBox="1">
            <a:spLocks/>
          </p:cNvSpPr>
          <p:nvPr/>
        </p:nvSpPr>
        <p:spPr>
          <a:xfrm>
            <a:off x="4317681" y="3428061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5EF4B6EB-BA45-44F4-A8F1-1CF8D5ADC528}"/>
              </a:ext>
            </a:extLst>
          </p:cNvPr>
          <p:cNvSpPr txBox="1">
            <a:spLocks/>
          </p:cNvSpPr>
          <p:nvPr/>
        </p:nvSpPr>
        <p:spPr>
          <a:xfrm>
            <a:off x="5720118" y="342899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耳</a:t>
            </a:r>
            <a:endParaRPr lang="zh-CN" altLang="en-US" sz="4000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D5D4FC53-2CDF-43AB-9241-34D17E558DE3}"/>
              </a:ext>
            </a:extLst>
          </p:cNvPr>
          <p:cNvSpPr txBox="1">
            <a:spLocks/>
          </p:cNvSpPr>
          <p:nvPr/>
        </p:nvSpPr>
        <p:spPr>
          <a:xfrm>
            <a:off x="7122555" y="3428062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饵</a:t>
            </a:r>
            <a:endParaRPr lang="zh-CN" altLang="en-US" sz="4000" dirty="0"/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530E9DBD-74E2-4052-84D4-BEA9F6BB0C40}"/>
              </a:ext>
            </a:extLst>
          </p:cNvPr>
          <p:cNvSpPr txBox="1">
            <a:spLocks/>
          </p:cNvSpPr>
          <p:nvPr/>
        </p:nvSpPr>
        <p:spPr>
          <a:xfrm>
            <a:off x="8524992" y="3428062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儿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357437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F518DD9-9428-468C-914C-23D5E3382F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0157" y="2299580"/>
            <a:ext cx="8075693" cy="2716557"/>
          </a:xfrm>
        </p:spPr>
        <p:txBody>
          <a:bodyPr>
            <a:normAutofit/>
          </a:bodyPr>
          <a:lstStyle/>
          <a:p>
            <a:pPr marL="0" indent="0">
              <a:lnSpc>
                <a:spcPts val="6000"/>
              </a:lnSpc>
              <a:buNone/>
            </a:pPr>
            <a:r>
              <a:rPr lang="zh-CN" altLang="en-US" sz="3600" b="1" dirty="0"/>
              <a:t>   </a:t>
            </a:r>
            <a:r>
              <a:rPr lang="zh-CN" altLang="en-US" sz="4400" b="1" dirty="0"/>
              <a:t>常见问题：</a:t>
            </a:r>
            <a:endParaRPr lang="en-US" altLang="zh-CN" sz="4400" b="1" dirty="0"/>
          </a:p>
          <a:p>
            <a:pPr marL="0" indent="0">
              <a:lnSpc>
                <a:spcPts val="6000"/>
              </a:lnSpc>
              <a:buNone/>
            </a:pPr>
            <a:r>
              <a:rPr lang="zh-CN" altLang="en-US" sz="4400" b="1" dirty="0"/>
              <a:t>             舌头僵硬，不会卷舌</a:t>
            </a:r>
            <a:endParaRPr lang="en-US" altLang="zh-CN" sz="4400" b="1" dirty="0"/>
          </a:p>
        </p:txBody>
      </p:sp>
    </p:spTree>
    <p:extLst>
      <p:ext uri="{BB962C8B-B14F-4D97-AF65-F5344CB8AC3E}">
        <p14:creationId xmlns:p14="http://schemas.microsoft.com/office/powerpoint/2010/main" val="2646712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6BA1F1B-6DB4-463B-BE1C-330C5AFB2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2797" y="1584960"/>
            <a:ext cx="11046926" cy="48355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000" b="1" dirty="0"/>
              <a:t>      解决办法</a:t>
            </a:r>
            <a:endParaRPr lang="en-US" altLang="zh-CN" sz="4000" b="1" dirty="0"/>
          </a:p>
          <a:p>
            <a:pPr marL="0" indent="0">
              <a:buNone/>
            </a:pPr>
            <a:endParaRPr lang="zh-CN" altLang="en-US" b="1" dirty="0"/>
          </a:p>
          <a:p>
            <a:pPr marL="0" indent="0">
              <a:buNone/>
            </a:pPr>
            <a:r>
              <a:rPr lang="zh-CN" altLang="en-US" sz="4000" b="1" dirty="0"/>
              <a:t>        （</a:t>
            </a:r>
            <a:r>
              <a:rPr lang="en-US" altLang="zh-CN" sz="4000" b="1" dirty="0"/>
              <a:t>1</a:t>
            </a:r>
            <a:r>
              <a:rPr lang="zh-CN" altLang="en-US" sz="4000" b="1" dirty="0"/>
              <a:t>）增加舌头的灵活度</a:t>
            </a:r>
            <a:endParaRPr lang="en-US" altLang="zh-CN" sz="4000" b="1" dirty="0"/>
          </a:p>
          <a:p>
            <a:pPr marL="0" indent="0">
              <a:buNone/>
            </a:pPr>
            <a:endParaRPr lang="en-US" altLang="zh-CN" b="1" dirty="0"/>
          </a:p>
          <a:p>
            <a:pPr marL="0" indent="0">
              <a:buNone/>
            </a:pPr>
            <a:r>
              <a:rPr lang="en-US" altLang="zh-CN" sz="4000" b="1" dirty="0"/>
              <a:t>        </a:t>
            </a:r>
            <a:r>
              <a:rPr lang="zh-CN" altLang="en-US" sz="4000" b="1" dirty="0"/>
              <a:t>（</a:t>
            </a:r>
            <a:r>
              <a:rPr lang="en-US" altLang="zh-CN" sz="4000" b="1" dirty="0"/>
              <a:t>2</a:t>
            </a:r>
            <a:r>
              <a:rPr lang="zh-CN" altLang="en-US" sz="4000" b="1" dirty="0"/>
              <a:t>）增加嘴唇的打开宽度帮助舌头卷起来</a:t>
            </a:r>
            <a:endParaRPr lang="en-US" altLang="zh-CN" sz="4000" b="1" dirty="0"/>
          </a:p>
        </p:txBody>
      </p:sp>
    </p:spTree>
    <p:extLst>
      <p:ext uri="{BB962C8B-B14F-4D97-AF65-F5344CB8AC3E}">
        <p14:creationId xmlns:p14="http://schemas.microsoft.com/office/powerpoint/2010/main" val="2330416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D9B5AB5-2F88-4F0C-B443-2096D44996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9863" y="1803164"/>
            <a:ext cx="10502536" cy="67933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CN" altLang="en-US" sz="4000" b="1" dirty="0"/>
              <a:t>发音训练：</a:t>
            </a:r>
            <a:endParaRPr lang="en-US" altLang="zh-CN" sz="4000" b="1" dirty="0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C5AE4D9D-73F4-4658-B22C-31E81FCB6E26}"/>
              </a:ext>
            </a:extLst>
          </p:cNvPr>
          <p:cNvSpPr txBox="1">
            <a:spLocks/>
          </p:cNvSpPr>
          <p:nvPr/>
        </p:nvSpPr>
        <p:spPr>
          <a:xfrm>
            <a:off x="4055996" y="4728468"/>
            <a:ext cx="1226589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儿戏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CF2FFCCC-4999-4556-9607-149C184AEDDB}"/>
              </a:ext>
            </a:extLst>
          </p:cNvPr>
          <p:cNvSpPr txBox="1">
            <a:spLocks/>
          </p:cNvSpPr>
          <p:nvPr/>
        </p:nvSpPr>
        <p:spPr>
          <a:xfrm>
            <a:off x="1537022" y="4728469"/>
            <a:ext cx="130323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二胡</a:t>
            </a:r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58C185F7-99F2-442F-AF4B-FB5531B38E3B}"/>
              </a:ext>
            </a:extLst>
          </p:cNvPr>
          <p:cNvSpPr txBox="1">
            <a:spLocks/>
          </p:cNvSpPr>
          <p:nvPr/>
        </p:nvSpPr>
        <p:spPr>
          <a:xfrm>
            <a:off x="6537877" y="4728467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而今</a:t>
            </a:r>
            <a:endParaRPr lang="zh-CN" altLang="en-US" sz="4000" dirty="0"/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43516C61-2FC7-455D-B42D-6F2F70F13370}"/>
              </a:ext>
            </a:extLst>
          </p:cNvPr>
          <p:cNvSpPr txBox="1">
            <a:spLocks/>
          </p:cNvSpPr>
          <p:nvPr/>
        </p:nvSpPr>
        <p:spPr>
          <a:xfrm>
            <a:off x="9020022" y="4728466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耳目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0A200DFC-D835-429F-B116-81C6193646A5}"/>
              </a:ext>
            </a:extLst>
          </p:cNvPr>
          <p:cNvSpPr txBox="1">
            <a:spLocks/>
          </p:cNvSpPr>
          <p:nvPr/>
        </p:nvSpPr>
        <p:spPr>
          <a:xfrm>
            <a:off x="9020289" y="3002096"/>
            <a:ext cx="1388690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耳朵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BF5E4302-7489-444E-BAA7-E98FDF4BEE4C}"/>
              </a:ext>
            </a:extLst>
          </p:cNvPr>
          <p:cNvSpPr txBox="1">
            <a:spLocks/>
          </p:cNvSpPr>
          <p:nvPr/>
        </p:nvSpPr>
        <p:spPr>
          <a:xfrm>
            <a:off x="6538143" y="2995245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儿化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CA67379B-8172-4105-AC57-61A459BD7BAF}"/>
              </a:ext>
            </a:extLst>
          </p:cNvPr>
          <p:cNvSpPr txBox="1">
            <a:spLocks/>
          </p:cNvSpPr>
          <p:nvPr/>
        </p:nvSpPr>
        <p:spPr>
          <a:xfrm>
            <a:off x="4055996" y="2995244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儿女</a:t>
            </a:r>
          </a:p>
        </p:txBody>
      </p:sp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44567E36-41E1-4AE8-9373-933B27583271}"/>
              </a:ext>
            </a:extLst>
          </p:cNvPr>
          <p:cNvSpPr txBox="1">
            <a:spLocks/>
          </p:cNvSpPr>
          <p:nvPr/>
        </p:nvSpPr>
        <p:spPr>
          <a:xfrm>
            <a:off x="1573849" y="2995243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而且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659591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A000120140530A32PPBG">
  <a:themeElements>
    <a:clrScheme name="自定义 1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6BAE12"/>
      </a:accent1>
      <a:accent2>
        <a:srgbClr val="B9D856"/>
      </a:accent2>
      <a:accent3>
        <a:srgbClr val="85D7A6"/>
      </a:accent3>
      <a:accent4>
        <a:srgbClr val="31C5C1"/>
      </a:accent4>
      <a:accent5>
        <a:srgbClr val="BAD038"/>
      </a:accent5>
      <a:accent6>
        <a:srgbClr val="968CE4"/>
      </a:accent6>
      <a:hlink>
        <a:srgbClr val="FFC000"/>
      </a:hlink>
      <a:folHlink>
        <a:srgbClr val="AFB2B4"/>
      </a:folHlink>
    </a:clrScheme>
    <a:fontScheme name="自定义 19">
      <a:majorFont>
        <a:latin typeface="Arial Rounded MT Bold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A000120140530A32KPBG</Template>
  <TotalTime>2</TotalTime>
  <Words>116</Words>
  <Application>Microsoft Office PowerPoint</Application>
  <PresentationFormat>宽屏</PresentationFormat>
  <Paragraphs>37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楷体</vt:lpstr>
      <vt:lpstr>幼圆</vt:lpstr>
      <vt:lpstr>Arial</vt:lpstr>
      <vt:lpstr>Arial Black</vt:lpstr>
      <vt:lpstr>Arial Rounded MT Bold</vt:lpstr>
      <vt:lpstr>Calibri</vt:lpstr>
      <vt:lpstr>A000120140530A32PPBG</vt:lpstr>
      <vt:lpstr>单韵母 er 的发音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单韵母 er 的发音</dc:title>
  <dc:creator>Li Jindai</dc:creator>
  <cp:lastModifiedBy>apple</cp:lastModifiedBy>
  <cp:revision>2</cp:revision>
  <dcterms:created xsi:type="dcterms:W3CDTF">2019-05-08T14:38:17Z</dcterms:created>
  <dcterms:modified xsi:type="dcterms:W3CDTF">2024-04-01T00:16:11Z</dcterms:modified>
</cp:coreProperties>
</file>