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7" r:id="rId4"/>
    <p:sldId id="268" r:id="rId5"/>
    <p:sldId id="269" r:id="rId6"/>
    <p:sldId id="270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404" r:id="rId15"/>
    <p:sldId id="405" r:id="rId16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0" name="Picture 7" descr="桃花3_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912307" cy="286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8" descr="桃花3_副本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317" y="5014914"/>
            <a:ext cx="5034683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6" descr="水墨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1" y="3141663"/>
            <a:ext cx="8331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6" descr="水墨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1" y="3141663"/>
            <a:ext cx="8331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12" descr="qyjz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2" y="6019801"/>
            <a:ext cx="2673351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871135" y="2399934"/>
            <a:ext cx="8928100" cy="1109663"/>
          </a:xfrm>
        </p:spPr>
        <p:txBody>
          <a:bodyPr/>
          <a:lstStyle>
            <a:lvl1pPr algn="ctr">
              <a:defRPr sz="3200" smtClean="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871136" y="4365625"/>
            <a:ext cx="8930217" cy="649288"/>
          </a:xfrm>
        </p:spPr>
        <p:txBody>
          <a:bodyPr/>
          <a:lstStyle>
            <a:lvl1pPr marL="0" indent="0" algn="ctr">
              <a:buFontTx/>
              <a:buNone/>
              <a:defRPr sz="1800" smtClean="0">
                <a:solidFill>
                  <a:schemeClr val="folHlink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400" smtClean="0"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ctr">
              <a:defRPr sz="1400" smtClean="0"/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 algn="r">
              <a:defRPr sz="1400" smtClean="0"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4703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024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4017" y="260351"/>
            <a:ext cx="2743200" cy="58959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260351"/>
            <a:ext cx="8026400" cy="589597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3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10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189" indent="0">
              <a:buNone/>
              <a:defRPr sz="2000"/>
            </a:lvl2pPr>
            <a:lvl3pPr marL="914377" indent="0">
              <a:buNone/>
              <a:defRPr sz="18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1770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917701"/>
            <a:ext cx="5384800" cy="42386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2417" y="1917701"/>
            <a:ext cx="5384800" cy="42386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13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44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94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84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1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472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1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658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7" descr="桃花3_副本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6371" cy="269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8" descr="桃花3_副本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909" y="4885571"/>
            <a:ext cx="5824092" cy="197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9804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6" name="Picture 12" descr="qyjz[1]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2" y="6019801"/>
            <a:ext cx="2673351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333375"/>
            <a:ext cx="10972800" cy="79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7" y="1252728"/>
            <a:ext cx="10972800" cy="4903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fld id="{4319B63B-744C-4B44-A7AC-B28E24D529D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fld id="{862368DE-82CF-4DE4-81E5-C1516449A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3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ritannic Bold" panose="020B0903060703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ritannic Bold" panose="020B0903060703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ritannic Bold" panose="020B0903060703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ritannic Bold" panose="020B0903060703020204" pitchFamily="34" charset="0"/>
          <a:ea typeface="微软雅黑" panose="020B0503020204020204" pitchFamily="34" charset="-122"/>
        </a:defRPr>
      </a:lvl5pPr>
      <a:lvl6pPr marL="457189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377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566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754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891" indent="-342891" algn="l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57179" indent="-357179" algn="l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01CBC8-3E56-4C23-9115-4D00DFE2E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5876" y="2420983"/>
            <a:ext cx="7560248" cy="1005840"/>
          </a:xfrm>
        </p:spPr>
        <p:txBody>
          <a:bodyPr/>
          <a:lstStyle/>
          <a:p>
            <a:r>
              <a:rPr lang="zh-CN" altLang="en-US" sz="4400" dirty="0"/>
              <a:t>普通话的几个概念</a:t>
            </a:r>
          </a:p>
        </p:txBody>
      </p:sp>
    </p:spTree>
    <p:extLst>
      <p:ext uri="{BB962C8B-B14F-4D97-AF65-F5344CB8AC3E}">
        <p14:creationId xmlns:p14="http://schemas.microsoft.com/office/powerpoint/2010/main" val="118759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E76F49-FC57-411A-B4E0-4AD18557E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417" y="427379"/>
            <a:ext cx="10972800" cy="793751"/>
          </a:xfrm>
        </p:spPr>
        <p:txBody>
          <a:bodyPr/>
          <a:lstStyle/>
          <a:p>
            <a:r>
              <a:rPr lang="zh-CN" altLang="en-US" sz="3600" dirty="0"/>
              <a:t>（二）复韵母：</a:t>
            </a:r>
            <a:r>
              <a:rPr lang="en-US" altLang="zh-CN" sz="3600" dirty="0"/>
              <a:t>8</a:t>
            </a:r>
            <a:r>
              <a:rPr lang="zh-CN" altLang="en-US" sz="3600" dirty="0"/>
              <a:t>个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4F71E5-84CC-42F1-BABA-400079CB3D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555335"/>
            <a:ext cx="10972800" cy="46009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 dirty="0"/>
              <a:t>      复韵母是由两个声音构成的韵母。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sz="4000" b="1" dirty="0"/>
              <a:t>                   </a:t>
            </a:r>
            <a:r>
              <a:rPr lang="en-US" altLang="zh-CN" sz="4000" b="1" dirty="0" err="1"/>
              <a:t>ɑi</a:t>
            </a:r>
            <a:r>
              <a:rPr lang="en-US" altLang="zh-CN" sz="4000" b="1" dirty="0"/>
              <a:t>    </a:t>
            </a:r>
            <a:r>
              <a:rPr lang="en-US" altLang="zh-CN" sz="4000" b="1" dirty="0" err="1"/>
              <a:t>ei</a:t>
            </a:r>
            <a:r>
              <a:rPr lang="en-US" altLang="zh-CN" sz="4000" b="1" dirty="0"/>
              <a:t>    </a:t>
            </a:r>
            <a:r>
              <a:rPr lang="en-US" altLang="zh-CN" sz="4000" b="1" dirty="0" err="1"/>
              <a:t>ui</a:t>
            </a:r>
            <a:r>
              <a:rPr lang="en-US" altLang="zh-CN" sz="4000" b="1" dirty="0"/>
              <a:t>    </a:t>
            </a:r>
          </a:p>
          <a:p>
            <a:pPr marL="0" indent="0">
              <a:buNone/>
            </a:pPr>
            <a:r>
              <a:rPr lang="en-US" altLang="zh-CN" sz="4000" b="1" dirty="0"/>
              <a:t>                   </a:t>
            </a:r>
            <a:r>
              <a:rPr lang="en-US" altLang="zh-CN" sz="4000" b="1" dirty="0" err="1"/>
              <a:t>ɑo</a:t>
            </a:r>
            <a:r>
              <a:rPr lang="en-US" altLang="zh-CN" sz="4000" b="1" dirty="0"/>
              <a:t>    </a:t>
            </a:r>
            <a:r>
              <a:rPr lang="en-US" altLang="zh-CN" sz="4000" b="1" dirty="0" err="1"/>
              <a:t>ou</a:t>
            </a:r>
            <a:r>
              <a:rPr lang="en-US" altLang="zh-CN" sz="4000" b="1" dirty="0"/>
              <a:t>    </a:t>
            </a:r>
            <a:r>
              <a:rPr lang="en-US" altLang="zh-CN" sz="4000" b="1" dirty="0" err="1"/>
              <a:t>iu</a:t>
            </a:r>
            <a:r>
              <a:rPr lang="en-US" altLang="zh-CN" sz="4000" b="1" dirty="0"/>
              <a:t>    </a:t>
            </a:r>
          </a:p>
          <a:p>
            <a:pPr marL="0" indent="0">
              <a:buNone/>
            </a:pPr>
            <a:r>
              <a:rPr lang="en-US" altLang="zh-CN" sz="4000" b="1" dirty="0"/>
              <a:t>                   </a:t>
            </a:r>
            <a:r>
              <a:rPr lang="en-US" altLang="zh-CN" sz="4000" b="1" dirty="0" err="1"/>
              <a:t>ie</a:t>
            </a:r>
            <a:r>
              <a:rPr lang="en-US" altLang="zh-CN" sz="4000" b="1" dirty="0"/>
              <a:t>    </a:t>
            </a:r>
            <a:r>
              <a:rPr lang="en-US" altLang="zh-CN" sz="4000" b="1" dirty="0" err="1"/>
              <a:t>üe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54649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591F9-282F-45E9-BB1C-5A4DBDB0B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417" y="487199"/>
            <a:ext cx="10972800" cy="793751"/>
          </a:xfrm>
        </p:spPr>
        <p:txBody>
          <a:bodyPr/>
          <a:lstStyle/>
          <a:p>
            <a:r>
              <a:rPr lang="zh-CN" altLang="en-US" sz="3600" dirty="0"/>
              <a:t>（三）鼻韵母：</a:t>
            </a:r>
            <a:r>
              <a:rPr lang="en-US" altLang="zh-CN" sz="3600" dirty="0"/>
              <a:t>9</a:t>
            </a:r>
            <a:r>
              <a:rPr lang="zh-CN" altLang="en-US" sz="3600" dirty="0"/>
              <a:t>个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9819D7-8D78-4AA2-83D6-36B7793F1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606609"/>
            <a:ext cx="10972800" cy="4549716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 dirty="0"/>
              <a:t>        鼻韵母是以 </a:t>
            </a:r>
            <a:r>
              <a:rPr lang="en-US" altLang="zh-CN" sz="3200" b="1" dirty="0"/>
              <a:t>n </a:t>
            </a:r>
            <a:r>
              <a:rPr lang="zh-CN" altLang="en-US" sz="3200" b="1" dirty="0"/>
              <a:t>或者 </a:t>
            </a:r>
            <a:r>
              <a:rPr lang="en-US" altLang="zh-CN" sz="3200" b="1" dirty="0" err="1"/>
              <a:t>n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结尾的韵母。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nl-NL" altLang="zh-CN" sz="3600" b="1" dirty="0"/>
              <a:t>                     ɑn    en    in    </a:t>
            </a:r>
          </a:p>
          <a:p>
            <a:pPr marL="0" indent="0">
              <a:buNone/>
            </a:pPr>
            <a:r>
              <a:rPr lang="nl-NL" altLang="zh-CN" sz="3600" b="1" dirty="0"/>
              <a:t>                     un    ün</a:t>
            </a:r>
          </a:p>
          <a:p>
            <a:pPr marL="0" indent="0">
              <a:buNone/>
            </a:pPr>
            <a:r>
              <a:rPr lang="nl-NL" altLang="zh-CN" sz="3600" b="1" dirty="0"/>
              <a:t>                     ɑn</a:t>
            </a:r>
            <a:r>
              <a:rPr lang="nl-NL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nl-NL" altLang="zh-CN" sz="3600" b="1" dirty="0"/>
              <a:t>    en</a:t>
            </a:r>
            <a:r>
              <a:rPr lang="nl-NL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nl-NL" altLang="zh-CN" sz="3600" b="1" dirty="0"/>
              <a:t>    inɡ    onɡ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089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BFB20D-CB90-448F-93F3-E8FE3A7EF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495" y="435925"/>
            <a:ext cx="10571722" cy="793751"/>
          </a:xfrm>
        </p:spPr>
        <p:txBody>
          <a:bodyPr/>
          <a:lstStyle/>
          <a:p>
            <a:r>
              <a:rPr lang="zh-CN" altLang="en-US" sz="3600" dirty="0"/>
              <a:t>四、声调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00AB90-CB7E-4CAD-877D-13C6B7A74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880075"/>
            <a:ext cx="10972800" cy="42762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 dirty="0"/>
              <a:t>        声调是音节中高低升降变化的调子，是声音高低的表现。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普通话有</a:t>
            </a:r>
            <a:r>
              <a:rPr lang="en-US" altLang="zh-CN" sz="3200" b="1" dirty="0"/>
              <a:t>4</a:t>
            </a:r>
            <a:r>
              <a:rPr lang="zh-CN" altLang="en-US" sz="3200" b="1" dirty="0"/>
              <a:t>个声调。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</a:t>
            </a:r>
            <a:r>
              <a:rPr lang="zh-CN" altLang="en-US" sz="3200" b="1" dirty="0"/>
              <a:t>第一声、第二声、第三声、第四声</a:t>
            </a:r>
          </a:p>
        </p:txBody>
      </p:sp>
    </p:spTree>
    <p:extLst>
      <p:ext uri="{BB962C8B-B14F-4D97-AF65-F5344CB8AC3E}">
        <p14:creationId xmlns:p14="http://schemas.microsoft.com/office/powerpoint/2010/main" val="1990161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9C806F-3F4D-4969-B463-282577D42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487" y="333375"/>
            <a:ext cx="10759729" cy="793751"/>
          </a:xfrm>
        </p:spPr>
        <p:txBody>
          <a:bodyPr/>
          <a:lstStyle/>
          <a:p>
            <a:r>
              <a:rPr lang="zh-CN" altLang="en-US" sz="3600" dirty="0"/>
              <a:t>声调的作用：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9B43A5-A50C-473B-BD05-59F8231CA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542516"/>
            <a:ext cx="10972800" cy="461380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 dirty="0"/>
              <a:t>        声调起到区别意义的作用。例如：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t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汤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减肥秘籍  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tánɡ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糖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tǎnɡ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躺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tànɡ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烫</a:t>
            </a:r>
            <a:endParaRPr lang="zh-CN" altLang="en-US" b="1" dirty="0"/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F2DC2CE3-98B1-4BE3-B8CA-4B87CB965035}"/>
              </a:ext>
            </a:extLst>
          </p:cNvPr>
          <p:cNvSpPr/>
          <p:nvPr/>
        </p:nvSpPr>
        <p:spPr bwMode="auto">
          <a:xfrm>
            <a:off x="4153255" y="3033756"/>
            <a:ext cx="273466" cy="2384277"/>
          </a:xfrm>
          <a:prstGeom prst="leftBrace">
            <a:avLst>
              <a:gd name="adj1" fmla="val 8333"/>
              <a:gd name="adj2" fmla="val 3100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6726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143AE2-C6A2-4A74-9DF3-5B706292C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/>
              <a:t>五、普通话音节的拼读方法</a:t>
            </a:r>
            <a:r>
              <a:rPr lang="en-US" altLang="zh-CN" sz="3200" dirty="0"/>
              <a:t>——</a:t>
            </a:r>
            <a:r>
              <a:rPr lang="zh-CN" altLang="en-US" sz="3200" dirty="0"/>
              <a:t>二拼法和三拼法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709603-0E18-4823-8ECA-4DC422F76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490" y="1811383"/>
            <a:ext cx="1553025" cy="7228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</a:rPr>
              <a:t>声母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7F4AA218-2811-44B0-899B-467A423206D2}"/>
              </a:ext>
            </a:extLst>
          </p:cNvPr>
          <p:cNvSpPr txBox="1">
            <a:spLocks/>
          </p:cNvSpPr>
          <p:nvPr/>
        </p:nvSpPr>
        <p:spPr>
          <a:xfrm>
            <a:off x="4046580" y="1811383"/>
            <a:ext cx="1553025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韵母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9ACAA246-B3A8-43FE-99CF-98C3B400225D}"/>
              </a:ext>
            </a:extLst>
          </p:cNvPr>
          <p:cNvSpPr txBox="1">
            <a:spLocks/>
          </p:cNvSpPr>
          <p:nvPr/>
        </p:nvSpPr>
        <p:spPr>
          <a:xfrm>
            <a:off x="6329670" y="1811383"/>
            <a:ext cx="1553025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声调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5B86964D-0660-4451-AC9F-606DF1C60343}"/>
              </a:ext>
            </a:extLst>
          </p:cNvPr>
          <p:cNvSpPr txBox="1">
            <a:spLocks/>
          </p:cNvSpPr>
          <p:nvPr/>
        </p:nvSpPr>
        <p:spPr>
          <a:xfrm>
            <a:off x="3316515" y="1789616"/>
            <a:ext cx="730065" cy="592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3600" b="1" dirty="0"/>
              <a:t>+</a:t>
            </a:r>
            <a:endParaRPr lang="zh-CN" altLang="en-US" sz="36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EE596392-EA91-407E-9585-90CC3AFB76A5}"/>
              </a:ext>
            </a:extLst>
          </p:cNvPr>
          <p:cNvSpPr txBox="1">
            <a:spLocks/>
          </p:cNvSpPr>
          <p:nvPr/>
        </p:nvSpPr>
        <p:spPr>
          <a:xfrm>
            <a:off x="5599605" y="1783083"/>
            <a:ext cx="730065" cy="592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3600" b="1" dirty="0"/>
              <a:t>+</a:t>
            </a:r>
            <a:endParaRPr lang="zh-CN" altLang="en-US" sz="3600" b="1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7F94709-B2F2-42CB-89FB-7DC854D97D44}"/>
              </a:ext>
            </a:extLst>
          </p:cNvPr>
          <p:cNvSpPr txBox="1">
            <a:spLocks/>
          </p:cNvSpPr>
          <p:nvPr/>
        </p:nvSpPr>
        <p:spPr>
          <a:xfrm rot="1193812">
            <a:off x="8152804" y="3415138"/>
            <a:ext cx="2865278" cy="889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rgbClr val="FF0000"/>
                </a:solidFill>
              </a:rPr>
              <a:t>二拼法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09E700B-A4CC-49BF-8B41-2FBE7B285F66}"/>
              </a:ext>
            </a:extLst>
          </p:cNvPr>
          <p:cNvSpPr txBox="1">
            <a:spLocks/>
          </p:cNvSpPr>
          <p:nvPr/>
        </p:nvSpPr>
        <p:spPr>
          <a:xfrm>
            <a:off x="2477581" y="4369767"/>
            <a:ext cx="4123504" cy="678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600" b="1" dirty="0"/>
              <a:t>b +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á —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bá</a:t>
            </a:r>
            <a:endParaRPr lang="zh-CN" altLang="en-US" sz="3600" b="1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BF462141-FC32-4007-A611-641607D88ABB}"/>
              </a:ext>
            </a:extLst>
          </p:cNvPr>
          <p:cNvSpPr txBox="1">
            <a:spLocks/>
          </p:cNvSpPr>
          <p:nvPr/>
        </p:nvSpPr>
        <p:spPr>
          <a:xfrm>
            <a:off x="2416621" y="5379103"/>
            <a:ext cx="4123504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600" b="1" dirty="0"/>
              <a:t>d +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ǒu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—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dǒu</a:t>
            </a:r>
            <a:endParaRPr lang="zh-CN" altLang="en-US" sz="3600" b="1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5C3F646-6C9E-40DE-B8DF-3C3C1A13DC76}"/>
              </a:ext>
            </a:extLst>
          </p:cNvPr>
          <p:cNvSpPr txBox="1">
            <a:spLocks/>
          </p:cNvSpPr>
          <p:nvPr/>
        </p:nvSpPr>
        <p:spPr>
          <a:xfrm>
            <a:off x="7355447" y="5377102"/>
            <a:ext cx="4123504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600" b="1" dirty="0"/>
              <a:t>n +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èn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—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nèn</a:t>
            </a:r>
            <a:endParaRPr lang="zh-CN" altLang="en-US" sz="3600" b="1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D832D55-63A4-4C76-8665-746E9E695E54}"/>
              </a:ext>
            </a:extLst>
          </p:cNvPr>
          <p:cNvSpPr txBox="1">
            <a:spLocks/>
          </p:cNvSpPr>
          <p:nvPr/>
        </p:nvSpPr>
        <p:spPr>
          <a:xfrm>
            <a:off x="1767747" y="3051821"/>
            <a:ext cx="1872409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单韵母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5B92C3B-5A72-4770-862A-027903ABFF17}"/>
              </a:ext>
            </a:extLst>
          </p:cNvPr>
          <p:cNvSpPr txBox="1">
            <a:spLocks/>
          </p:cNvSpPr>
          <p:nvPr/>
        </p:nvSpPr>
        <p:spPr>
          <a:xfrm>
            <a:off x="4010650" y="3049911"/>
            <a:ext cx="1624883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复韵母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803627C0-68A4-4131-BDDE-463E548594F6}"/>
              </a:ext>
            </a:extLst>
          </p:cNvPr>
          <p:cNvSpPr txBox="1">
            <a:spLocks/>
          </p:cNvSpPr>
          <p:nvPr/>
        </p:nvSpPr>
        <p:spPr>
          <a:xfrm>
            <a:off x="6006027" y="3049911"/>
            <a:ext cx="1624883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鼻韵母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6A45502C-9A4E-4724-B238-6FC01A1C9282}"/>
              </a:ext>
            </a:extLst>
          </p:cNvPr>
          <p:cNvCxnSpPr>
            <a:stCxn id="4" idx="2"/>
            <a:endCxn id="12" idx="0"/>
          </p:cNvCxnSpPr>
          <p:nvPr/>
        </p:nvCxnSpPr>
        <p:spPr>
          <a:xfrm flipH="1">
            <a:off x="2703952" y="2534193"/>
            <a:ext cx="2119141" cy="51762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E0568FEF-22F9-4437-8186-11BA1E053397}"/>
              </a:ext>
            </a:extLst>
          </p:cNvPr>
          <p:cNvCxnSpPr>
            <a:stCxn id="4" idx="2"/>
            <a:endCxn id="13" idx="0"/>
          </p:cNvCxnSpPr>
          <p:nvPr/>
        </p:nvCxnSpPr>
        <p:spPr>
          <a:xfrm flipH="1">
            <a:off x="4823092" y="2534193"/>
            <a:ext cx="1" cy="51571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D193B18D-8B84-4AAA-A2CD-0BA73AA09C6D}"/>
              </a:ext>
            </a:extLst>
          </p:cNvPr>
          <p:cNvCxnSpPr>
            <a:stCxn id="4" idx="2"/>
            <a:endCxn id="14" idx="0"/>
          </p:cNvCxnSpPr>
          <p:nvPr/>
        </p:nvCxnSpPr>
        <p:spPr>
          <a:xfrm>
            <a:off x="4823093" y="2534193"/>
            <a:ext cx="1995376" cy="51571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CCB22888-F050-4BF1-ACB6-283C7EDC25F9}"/>
              </a:ext>
            </a:extLst>
          </p:cNvPr>
          <p:cNvSpPr txBox="1">
            <a:spLocks/>
          </p:cNvSpPr>
          <p:nvPr/>
        </p:nvSpPr>
        <p:spPr>
          <a:xfrm>
            <a:off x="8210808" y="1462347"/>
            <a:ext cx="3205594" cy="793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一般音节</a:t>
            </a:r>
          </a:p>
        </p:txBody>
      </p:sp>
    </p:spTree>
    <p:extLst>
      <p:ext uri="{BB962C8B-B14F-4D97-AF65-F5344CB8AC3E}">
        <p14:creationId xmlns:p14="http://schemas.microsoft.com/office/powerpoint/2010/main" val="2205489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709603-0E18-4823-8ECA-4DC422F76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2949" y="1763087"/>
            <a:ext cx="1553025" cy="7228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</a:rPr>
              <a:t>声母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7F4AA218-2811-44B0-899B-467A423206D2}"/>
              </a:ext>
            </a:extLst>
          </p:cNvPr>
          <p:cNvSpPr txBox="1">
            <a:spLocks/>
          </p:cNvSpPr>
          <p:nvPr/>
        </p:nvSpPr>
        <p:spPr>
          <a:xfrm>
            <a:off x="5629414" y="1735131"/>
            <a:ext cx="1553025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韵母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9ACAA246-B3A8-43FE-99CF-98C3B400225D}"/>
              </a:ext>
            </a:extLst>
          </p:cNvPr>
          <p:cNvSpPr txBox="1">
            <a:spLocks/>
          </p:cNvSpPr>
          <p:nvPr/>
        </p:nvSpPr>
        <p:spPr>
          <a:xfrm>
            <a:off x="8078054" y="1735131"/>
            <a:ext cx="1553025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声调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5B86964D-0660-4451-AC9F-606DF1C60343}"/>
              </a:ext>
            </a:extLst>
          </p:cNvPr>
          <p:cNvSpPr txBox="1">
            <a:spLocks/>
          </p:cNvSpPr>
          <p:nvPr/>
        </p:nvSpPr>
        <p:spPr>
          <a:xfrm>
            <a:off x="2893426" y="1762982"/>
            <a:ext cx="730065" cy="592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3600" b="1" dirty="0"/>
              <a:t>+</a:t>
            </a:r>
            <a:endParaRPr lang="zh-CN" altLang="en-US" sz="36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EE596392-EA91-407E-9585-90CC3AFB76A5}"/>
              </a:ext>
            </a:extLst>
          </p:cNvPr>
          <p:cNvSpPr txBox="1">
            <a:spLocks/>
          </p:cNvSpPr>
          <p:nvPr/>
        </p:nvSpPr>
        <p:spPr>
          <a:xfrm>
            <a:off x="7179878" y="1735131"/>
            <a:ext cx="730065" cy="592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3600" b="1" dirty="0"/>
              <a:t>+</a:t>
            </a:r>
            <a:endParaRPr lang="zh-CN" altLang="en-US" sz="3600" b="1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7F94709-B2F2-42CB-89FB-7DC854D97D44}"/>
              </a:ext>
            </a:extLst>
          </p:cNvPr>
          <p:cNvSpPr txBox="1">
            <a:spLocks/>
          </p:cNvSpPr>
          <p:nvPr/>
        </p:nvSpPr>
        <p:spPr>
          <a:xfrm rot="1193812">
            <a:off x="9032002" y="3219723"/>
            <a:ext cx="2865278" cy="889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rgbClr val="FF0000"/>
                </a:solidFill>
              </a:rPr>
              <a:t>三拼法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09E700B-A4CC-49BF-8B41-2FBE7B285F66}"/>
              </a:ext>
            </a:extLst>
          </p:cNvPr>
          <p:cNvSpPr txBox="1">
            <a:spLocks/>
          </p:cNvSpPr>
          <p:nvPr/>
        </p:nvSpPr>
        <p:spPr>
          <a:xfrm>
            <a:off x="1342949" y="4534025"/>
            <a:ext cx="4123504" cy="678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600" b="1" dirty="0"/>
              <a:t>t + </a:t>
            </a:r>
            <a:r>
              <a:rPr lang="en-US" altLang="zh-CN" sz="3600" b="1" dirty="0">
                <a:solidFill>
                  <a:srgbClr val="FF0000"/>
                </a:solidFill>
              </a:rPr>
              <a:t>u</a:t>
            </a:r>
            <a:r>
              <a:rPr lang="en-US" altLang="zh-CN" sz="3600" b="1" dirty="0"/>
              <a:t> +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ò —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tuò</a:t>
            </a:r>
            <a:endParaRPr lang="zh-CN" altLang="en-US" sz="3600" b="1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BF462141-FC32-4007-A611-641607D88ABB}"/>
              </a:ext>
            </a:extLst>
          </p:cNvPr>
          <p:cNvSpPr txBox="1">
            <a:spLocks/>
          </p:cNvSpPr>
          <p:nvPr/>
        </p:nvSpPr>
        <p:spPr>
          <a:xfrm>
            <a:off x="1342949" y="5532915"/>
            <a:ext cx="4123504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3600" b="1" dirty="0"/>
              <a:t> + </a:t>
            </a:r>
            <a:r>
              <a:rPr lang="en-US" altLang="zh-CN" sz="3600" b="1" dirty="0">
                <a:solidFill>
                  <a:srgbClr val="FF0000"/>
                </a:solidFill>
              </a:rPr>
              <a:t>i</a:t>
            </a:r>
            <a:r>
              <a:rPr lang="en-US" altLang="zh-CN" sz="3600" b="1" dirty="0"/>
              <a:t> +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ào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—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jiào</a:t>
            </a:r>
            <a:endParaRPr lang="zh-CN" altLang="en-US" sz="3600" b="1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D832D55-63A4-4C76-8665-746E9E695E54}"/>
              </a:ext>
            </a:extLst>
          </p:cNvPr>
          <p:cNvSpPr txBox="1">
            <a:spLocks/>
          </p:cNvSpPr>
          <p:nvPr/>
        </p:nvSpPr>
        <p:spPr>
          <a:xfrm>
            <a:off x="3794389" y="3209690"/>
            <a:ext cx="1872409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单韵母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5B92C3B-5A72-4770-862A-027903ABFF17}"/>
              </a:ext>
            </a:extLst>
          </p:cNvPr>
          <p:cNvSpPr txBox="1">
            <a:spLocks/>
          </p:cNvSpPr>
          <p:nvPr/>
        </p:nvSpPr>
        <p:spPr>
          <a:xfrm>
            <a:off x="5593484" y="3209690"/>
            <a:ext cx="1624883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复韵母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803627C0-68A4-4131-BDDE-463E548594F6}"/>
              </a:ext>
            </a:extLst>
          </p:cNvPr>
          <p:cNvSpPr txBox="1">
            <a:spLocks/>
          </p:cNvSpPr>
          <p:nvPr/>
        </p:nvSpPr>
        <p:spPr>
          <a:xfrm>
            <a:off x="7341289" y="3209690"/>
            <a:ext cx="1624883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鼻韵母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6A45502C-9A4E-4724-B238-6FC01A1C9282}"/>
              </a:ext>
            </a:extLst>
          </p:cNvPr>
          <p:cNvCxnSpPr>
            <a:stCxn id="4" idx="2"/>
            <a:endCxn id="12" idx="0"/>
          </p:cNvCxnSpPr>
          <p:nvPr/>
        </p:nvCxnSpPr>
        <p:spPr>
          <a:xfrm flipH="1">
            <a:off x="4730594" y="2457941"/>
            <a:ext cx="1675333" cy="75174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E0568FEF-22F9-4437-8186-11BA1E053397}"/>
              </a:ext>
            </a:extLst>
          </p:cNvPr>
          <p:cNvCxnSpPr>
            <a:stCxn id="4" idx="2"/>
            <a:endCxn id="13" idx="0"/>
          </p:cNvCxnSpPr>
          <p:nvPr/>
        </p:nvCxnSpPr>
        <p:spPr>
          <a:xfrm flipH="1">
            <a:off x="6405926" y="2457941"/>
            <a:ext cx="1" cy="75174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D193B18D-8B84-4AAA-A2CD-0BA73AA09C6D}"/>
              </a:ext>
            </a:extLst>
          </p:cNvPr>
          <p:cNvCxnSpPr>
            <a:stCxn id="4" idx="2"/>
            <a:endCxn id="14" idx="0"/>
          </p:cNvCxnSpPr>
          <p:nvPr/>
        </p:nvCxnSpPr>
        <p:spPr>
          <a:xfrm>
            <a:off x="6405927" y="2457941"/>
            <a:ext cx="1747804" cy="75174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内容占位符 2">
            <a:extLst>
              <a:ext uri="{FF2B5EF4-FFF2-40B4-BE49-F238E27FC236}">
                <a16:creationId xmlns:a16="http://schemas.microsoft.com/office/drawing/2014/main" id="{D241B982-80D7-4EFC-A310-CB8A77A1F5E0}"/>
              </a:ext>
            </a:extLst>
          </p:cNvPr>
          <p:cNvSpPr txBox="1">
            <a:spLocks/>
          </p:cNvSpPr>
          <p:nvPr/>
        </p:nvSpPr>
        <p:spPr>
          <a:xfrm>
            <a:off x="3799759" y="1156784"/>
            <a:ext cx="730065" cy="601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3600" b="1" dirty="0" err="1">
                <a:solidFill>
                  <a:srgbClr val="FF0000"/>
                </a:solidFill>
              </a:rPr>
              <a:t>i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06E9FFBB-40AD-4F7D-AAFD-6C4A907BF935}"/>
              </a:ext>
            </a:extLst>
          </p:cNvPr>
          <p:cNvSpPr txBox="1">
            <a:spLocks/>
          </p:cNvSpPr>
          <p:nvPr/>
        </p:nvSpPr>
        <p:spPr>
          <a:xfrm>
            <a:off x="3799759" y="1758309"/>
            <a:ext cx="730065" cy="601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u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7" name="内容占位符 2">
            <a:extLst>
              <a:ext uri="{FF2B5EF4-FFF2-40B4-BE49-F238E27FC236}">
                <a16:creationId xmlns:a16="http://schemas.microsoft.com/office/drawing/2014/main" id="{D6DF70F8-A8D8-49FD-A0B3-0939396AC345}"/>
              </a:ext>
            </a:extLst>
          </p:cNvPr>
          <p:cNvSpPr txBox="1">
            <a:spLocks/>
          </p:cNvSpPr>
          <p:nvPr/>
        </p:nvSpPr>
        <p:spPr>
          <a:xfrm>
            <a:off x="3794389" y="2457941"/>
            <a:ext cx="730065" cy="601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09C36D1B-A02C-4D1F-978B-A61EC4599426}"/>
              </a:ext>
            </a:extLst>
          </p:cNvPr>
          <p:cNvSpPr txBox="1">
            <a:spLocks/>
          </p:cNvSpPr>
          <p:nvPr/>
        </p:nvSpPr>
        <p:spPr>
          <a:xfrm>
            <a:off x="4729200" y="1762980"/>
            <a:ext cx="730065" cy="592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3600" b="1" dirty="0"/>
              <a:t>+</a:t>
            </a:r>
            <a:endParaRPr lang="zh-CN" altLang="en-US" sz="3600" b="1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C29B263-ED9D-42C0-BFBE-EC1C58DC4E44}"/>
              </a:ext>
            </a:extLst>
          </p:cNvPr>
          <p:cNvSpPr/>
          <p:nvPr/>
        </p:nvSpPr>
        <p:spPr>
          <a:xfrm>
            <a:off x="3794389" y="1156784"/>
            <a:ext cx="732887" cy="190268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B2DEF2B3-FC06-43F8-B66E-3C01BBD4DACC}"/>
              </a:ext>
            </a:extLst>
          </p:cNvPr>
          <p:cNvCxnSpPr>
            <a:cxnSpLocks/>
            <a:stCxn id="36" idx="1"/>
            <a:endCxn id="39" idx="0"/>
          </p:cNvCxnSpPr>
          <p:nvPr/>
        </p:nvCxnSpPr>
        <p:spPr>
          <a:xfrm flipH="1">
            <a:off x="2746125" y="2108125"/>
            <a:ext cx="1048264" cy="95134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内容占位符 2">
            <a:extLst>
              <a:ext uri="{FF2B5EF4-FFF2-40B4-BE49-F238E27FC236}">
                <a16:creationId xmlns:a16="http://schemas.microsoft.com/office/drawing/2014/main" id="{4B65C16C-0160-4373-B810-F2542FE5745D}"/>
              </a:ext>
            </a:extLst>
          </p:cNvPr>
          <p:cNvSpPr txBox="1">
            <a:spLocks/>
          </p:cNvSpPr>
          <p:nvPr/>
        </p:nvSpPr>
        <p:spPr>
          <a:xfrm>
            <a:off x="1969612" y="3059466"/>
            <a:ext cx="1553025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介音</a:t>
            </a:r>
          </a:p>
        </p:txBody>
      </p:sp>
      <p:sp>
        <p:nvSpPr>
          <p:cNvPr id="42" name="内容占位符 2">
            <a:extLst>
              <a:ext uri="{FF2B5EF4-FFF2-40B4-BE49-F238E27FC236}">
                <a16:creationId xmlns:a16="http://schemas.microsoft.com/office/drawing/2014/main" id="{8D1AB407-C84F-4643-9B7F-7BBC537C3776}"/>
              </a:ext>
            </a:extLst>
          </p:cNvPr>
          <p:cNvSpPr txBox="1">
            <a:spLocks/>
          </p:cNvSpPr>
          <p:nvPr/>
        </p:nvSpPr>
        <p:spPr>
          <a:xfrm>
            <a:off x="6249171" y="5531829"/>
            <a:ext cx="4123504" cy="72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en-US" altLang="zh-CN" sz="3600" b="1" dirty="0"/>
              <a:t> +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r>
              <a:rPr lang="en-US" altLang="zh-CN" sz="3600" b="1" dirty="0"/>
              <a:t> +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ān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— 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quān</a:t>
            </a:r>
            <a:endParaRPr lang="zh-CN" altLang="en-US" sz="3600" b="1" dirty="0"/>
          </a:p>
        </p:txBody>
      </p:sp>
      <p:sp>
        <p:nvSpPr>
          <p:cNvPr id="19" name="左大括号 18">
            <a:extLst>
              <a:ext uri="{FF2B5EF4-FFF2-40B4-BE49-F238E27FC236}">
                <a16:creationId xmlns:a16="http://schemas.microsoft.com/office/drawing/2014/main" id="{8A8C564D-5CBE-4DEF-80FA-F24E21255E18}"/>
              </a:ext>
            </a:extLst>
          </p:cNvPr>
          <p:cNvSpPr/>
          <p:nvPr/>
        </p:nvSpPr>
        <p:spPr bwMode="auto">
          <a:xfrm rot="5400000">
            <a:off x="6316239" y="-1507632"/>
            <a:ext cx="444139" cy="4855726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0B94C50B-59D6-4953-A567-C7899E4B8261}"/>
              </a:ext>
            </a:extLst>
          </p:cNvPr>
          <p:cNvSpPr txBox="1">
            <a:spLocks/>
          </p:cNvSpPr>
          <p:nvPr/>
        </p:nvSpPr>
        <p:spPr>
          <a:xfrm>
            <a:off x="5239364" y="171625"/>
            <a:ext cx="2597888" cy="657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600" b="1" dirty="0"/>
              <a:t>复合韵母</a:t>
            </a:r>
          </a:p>
        </p:txBody>
      </p:sp>
      <p:sp>
        <p:nvSpPr>
          <p:cNvPr id="26" name="内容占位符 2">
            <a:extLst>
              <a:ext uri="{FF2B5EF4-FFF2-40B4-BE49-F238E27FC236}">
                <a16:creationId xmlns:a16="http://schemas.microsoft.com/office/drawing/2014/main" id="{B2871DB2-69C5-40EA-9C71-2226CD46EDAC}"/>
              </a:ext>
            </a:extLst>
          </p:cNvPr>
          <p:cNvSpPr txBox="1">
            <a:spLocks/>
          </p:cNvSpPr>
          <p:nvPr/>
        </p:nvSpPr>
        <p:spPr>
          <a:xfrm>
            <a:off x="452919" y="441828"/>
            <a:ext cx="3205594" cy="793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特殊音节</a:t>
            </a:r>
          </a:p>
        </p:txBody>
      </p:sp>
    </p:spTree>
    <p:extLst>
      <p:ext uri="{BB962C8B-B14F-4D97-AF65-F5344CB8AC3E}">
        <p14:creationId xmlns:p14="http://schemas.microsoft.com/office/powerpoint/2010/main" val="642025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56BFB-C20F-424A-936D-A6A5B939D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   </a:t>
            </a:r>
            <a:r>
              <a:rPr lang="zh-CN" altLang="en-US" sz="3600" dirty="0"/>
              <a:t>一、音节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75B3A8-8553-48E1-AEE3-75CD21BB8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478422"/>
            <a:ext cx="10972800" cy="467790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 dirty="0"/>
              <a:t>        </a:t>
            </a:r>
            <a:r>
              <a:rPr lang="zh-CN" altLang="en-US" sz="2800" b="1" dirty="0"/>
              <a:t>音节是能够自然感知到的最小的语音音位。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        </a:t>
            </a:r>
            <a:r>
              <a:rPr lang="zh-CN" altLang="en-US" sz="2800" b="1" dirty="0"/>
              <a:t>一般来说，一个汉字的发音就是一个音节。例如：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        </a:t>
            </a:r>
            <a:r>
              <a:rPr lang="zh-CN" altLang="en-US" sz="2800" b="1" dirty="0"/>
              <a:t>“语言”</a:t>
            </a:r>
            <a:r>
              <a:rPr lang="en-US" altLang="zh-CN" sz="2800" b="1" dirty="0"/>
              <a:t>—— 2</a:t>
            </a:r>
            <a:r>
              <a:rPr lang="zh-CN" altLang="en-US" sz="2800" b="1" dirty="0"/>
              <a:t>个音节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        </a:t>
            </a:r>
            <a:r>
              <a:rPr lang="zh-CN" altLang="en-US" sz="2800" b="1" dirty="0"/>
              <a:t>“图书馆”</a:t>
            </a:r>
            <a:r>
              <a:rPr lang="en-US" altLang="zh-CN" sz="2800" b="1" dirty="0"/>
              <a:t>—— 3</a:t>
            </a:r>
            <a:r>
              <a:rPr lang="zh-CN" altLang="en-US" sz="2800" b="1" dirty="0"/>
              <a:t>个音节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        </a:t>
            </a:r>
            <a:r>
              <a:rPr lang="zh-CN" altLang="en-US" sz="2800" b="1" dirty="0"/>
              <a:t>“清华大学”</a:t>
            </a:r>
            <a:r>
              <a:rPr lang="en-US" altLang="zh-CN" sz="2800" b="1" dirty="0"/>
              <a:t>—— 4</a:t>
            </a:r>
            <a:r>
              <a:rPr lang="zh-CN" altLang="en-US" sz="2800" b="1" dirty="0"/>
              <a:t>个音节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        </a:t>
            </a:r>
            <a:r>
              <a:rPr lang="zh-CN" altLang="en-US" sz="2800" b="1" dirty="0"/>
              <a:t>“中央电视台”</a:t>
            </a:r>
            <a:r>
              <a:rPr lang="en-US" altLang="zh-CN" sz="2800" b="1" dirty="0"/>
              <a:t>—— 5</a:t>
            </a:r>
            <a:r>
              <a:rPr lang="zh-CN" altLang="en-US" sz="2800" b="1" dirty="0"/>
              <a:t>个音节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3457990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DEAC24-97E2-4240-9F1C-5F86F1627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普通话音节的构成：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C7BD95-1672-416C-948A-FD29EC080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2580829"/>
            <a:ext cx="10972800" cy="1256233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400" b="1" dirty="0"/>
              <a:t>音节 </a:t>
            </a:r>
            <a:r>
              <a:rPr lang="en-US" altLang="zh-CN" sz="4400" b="1" dirty="0"/>
              <a:t>= </a:t>
            </a:r>
            <a:r>
              <a:rPr lang="zh-CN" altLang="en-US" sz="4400" b="1" dirty="0"/>
              <a:t>声母 </a:t>
            </a:r>
            <a:r>
              <a:rPr lang="en-US" altLang="zh-CN" sz="4400" b="1" dirty="0"/>
              <a:t>+ </a:t>
            </a:r>
            <a:r>
              <a:rPr lang="zh-CN" altLang="en-US" sz="4400" b="1" dirty="0"/>
              <a:t>韵母 </a:t>
            </a:r>
            <a:r>
              <a:rPr lang="en-US" altLang="zh-CN" sz="4400" b="1" dirty="0"/>
              <a:t>+ </a:t>
            </a:r>
            <a:r>
              <a:rPr lang="zh-CN" altLang="en-US" sz="4400" b="1" dirty="0"/>
              <a:t>声调</a:t>
            </a:r>
          </a:p>
        </p:txBody>
      </p:sp>
    </p:spTree>
    <p:extLst>
      <p:ext uri="{BB962C8B-B14F-4D97-AF65-F5344CB8AC3E}">
        <p14:creationId xmlns:p14="http://schemas.microsoft.com/office/powerpoint/2010/main" val="2567893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5EF923-F385-4F27-81E1-0479679A9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二、声母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0E1E21-7876-457A-8B5B-1A7AF96AD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264777"/>
            <a:ext cx="10972800" cy="48915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/>
              <a:t>     </a:t>
            </a:r>
            <a:r>
              <a:rPr lang="zh-CN" altLang="en-US" sz="3200" b="1" dirty="0"/>
              <a:t>（一）声母的概念和分类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声母是一个音节中开头的那个声音。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en-US" altLang="zh-CN" sz="3200" b="1" dirty="0"/>
              <a:t>                                                                  21</a:t>
            </a:r>
            <a:r>
              <a:rPr lang="zh-CN" altLang="en-US" sz="3200" b="1" dirty="0"/>
              <a:t>个一般声母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</a:t>
            </a:r>
            <a:r>
              <a:rPr lang="zh-CN" altLang="en-US" sz="3200" b="1" dirty="0"/>
              <a:t>普通话的声母一共</a:t>
            </a:r>
            <a:r>
              <a:rPr lang="en-US" altLang="zh-CN" sz="3200" b="1" dirty="0"/>
              <a:t>23</a:t>
            </a:r>
            <a:r>
              <a:rPr lang="zh-CN" altLang="en-US" sz="3200" b="1" dirty="0"/>
              <a:t>个。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                                             2</a:t>
            </a:r>
            <a:r>
              <a:rPr lang="zh-CN" altLang="en-US" sz="3200" b="1" dirty="0"/>
              <a:t>个特殊声母</a:t>
            </a:r>
            <a:endParaRPr lang="zh-CN" altLang="en-US" sz="2800" b="1" dirty="0"/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500AAA08-3C27-4102-AE21-68471547337E}"/>
              </a:ext>
            </a:extLst>
          </p:cNvPr>
          <p:cNvSpPr/>
          <p:nvPr/>
        </p:nvSpPr>
        <p:spPr bwMode="auto">
          <a:xfrm>
            <a:off x="6306796" y="4195986"/>
            <a:ext cx="299103" cy="1538243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8494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E50A63-8168-43B6-AE24-97BE840DD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17" y="333375"/>
            <a:ext cx="10717000" cy="793751"/>
          </a:xfrm>
        </p:spPr>
        <p:txBody>
          <a:bodyPr/>
          <a:lstStyle/>
          <a:p>
            <a:r>
              <a:rPr lang="zh-CN" altLang="en-US" sz="3600" dirty="0"/>
              <a:t>一般声母：</a:t>
            </a:r>
            <a:r>
              <a:rPr lang="en-US" altLang="zh-CN" sz="3600" dirty="0"/>
              <a:t>21</a:t>
            </a:r>
            <a:r>
              <a:rPr lang="zh-CN" altLang="en-US" sz="3600" dirty="0"/>
              <a:t>个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7510E9-C330-45A9-8864-D7DE08304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640794"/>
            <a:ext cx="10972800" cy="4515532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7200" b="1" dirty="0"/>
              <a:t>      b  p  m  f          d  t  n  l</a:t>
            </a:r>
          </a:p>
          <a:p>
            <a:pPr marL="0" indent="0">
              <a:buNone/>
            </a:pPr>
            <a:r>
              <a:rPr lang="en-US" altLang="zh-CN" sz="7200" b="1" dirty="0"/>
              <a:t>      </a:t>
            </a:r>
            <a:r>
              <a:rPr lang="en-US" altLang="zh-CN" sz="7200" b="1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7200" b="1" dirty="0"/>
              <a:t>  k  h                j  q  x</a:t>
            </a:r>
          </a:p>
          <a:p>
            <a:pPr marL="0" indent="0">
              <a:buNone/>
            </a:pPr>
            <a:r>
              <a:rPr lang="en-US" altLang="zh-CN" sz="7200" b="1" dirty="0"/>
              <a:t>      </a:t>
            </a:r>
            <a:r>
              <a:rPr lang="en-US" altLang="zh-CN" sz="7200" b="1" dirty="0" err="1"/>
              <a:t>zh</a:t>
            </a:r>
            <a:r>
              <a:rPr lang="en-US" altLang="zh-CN" sz="7200" b="1" dirty="0"/>
              <a:t> </a:t>
            </a:r>
            <a:r>
              <a:rPr lang="en-US" altLang="zh-CN" sz="7200" b="1" dirty="0" err="1"/>
              <a:t>ch</a:t>
            </a:r>
            <a:r>
              <a:rPr lang="en-US" altLang="zh-CN" sz="7200" b="1" dirty="0"/>
              <a:t> </a:t>
            </a:r>
            <a:r>
              <a:rPr lang="en-US" altLang="zh-CN" sz="7200" b="1" dirty="0" err="1"/>
              <a:t>sh</a:t>
            </a:r>
            <a:r>
              <a:rPr lang="en-US" altLang="zh-CN" sz="7200" b="1" dirty="0"/>
              <a:t> r         z  c  s</a:t>
            </a:r>
            <a:endParaRPr lang="zh-CN" alt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1628843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562DA6-3FBA-4195-9A3D-4FBA3764E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特殊声母：</a:t>
            </a:r>
            <a:r>
              <a:rPr lang="en-US" altLang="zh-CN" sz="3600" dirty="0"/>
              <a:t>2</a:t>
            </a:r>
            <a:r>
              <a:rPr lang="zh-CN" altLang="en-US" sz="3600" dirty="0"/>
              <a:t>个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69375D-1FE4-48B0-8AEC-59510C9C7D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2016807"/>
            <a:ext cx="10972800" cy="413951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6600" b="1" dirty="0"/>
              <a:t>Y</a:t>
            </a:r>
          </a:p>
          <a:p>
            <a:pPr marL="0" indent="0" algn="ctr">
              <a:buNone/>
            </a:pPr>
            <a:r>
              <a:rPr lang="en-US" altLang="zh-CN" sz="1200" b="1" dirty="0"/>
              <a:t>    </a:t>
            </a:r>
          </a:p>
          <a:p>
            <a:pPr marL="0" indent="0" algn="ctr">
              <a:buNone/>
            </a:pPr>
            <a:r>
              <a:rPr lang="en-US" altLang="zh-CN" sz="6600" b="1" dirty="0"/>
              <a:t>W</a:t>
            </a:r>
            <a:endParaRPr lang="zh-CN" alt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3277520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5ADA66-ADB6-4420-9234-BC6DEB8A9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（二）声母的本音与呼读音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CB2E13-18DE-4E74-ADAC-9E41FAA659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563880"/>
            <a:ext cx="10972800" cy="459244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/>
              <a:t>      1.</a:t>
            </a:r>
            <a:r>
              <a:rPr lang="zh-CN" altLang="en-US" sz="3200" b="1" dirty="0"/>
              <a:t>本音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声母的本音指声母原本的发音。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2.</a:t>
            </a:r>
            <a:r>
              <a:rPr lang="zh-CN" altLang="en-US" sz="3200" b="1" dirty="0"/>
              <a:t>呼读音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声母的呼读音是为了教学的需要而产生的。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          呼读音</a:t>
            </a:r>
            <a:r>
              <a:rPr lang="en-US" altLang="zh-CN" sz="3200" b="1" dirty="0"/>
              <a:t>=</a:t>
            </a:r>
            <a:r>
              <a:rPr lang="zh-CN" altLang="en-US" sz="3200" b="1" dirty="0"/>
              <a:t>本音</a:t>
            </a:r>
            <a:r>
              <a:rPr lang="en-US" altLang="zh-CN" sz="3200" b="1" dirty="0"/>
              <a:t>+</a:t>
            </a:r>
            <a:r>
              <a:rPr lang="zh-CN" altLang="en-US" sz="3200" b="1" dirty="0"/>
              <a:t>单韵母</a:t>
            </a:r>
          </a:p>
        </p:txBody>
      </p:sp>
    </p:spTree>
    <p:extLst>
      <p:ext uri="{BB962C8B-B14F-4D97-AF65-F5344CB8AC3E}">
        <p14:creationId xmlns:p14="http://schemas.microsoft.com/office/powerpoint/2010/main" val="4165221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1F22E3-A14E-477A-8BD2-0EBC74B8B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125" y="459127"/>
            <a:ext cx="10657180" cy="793751"/>
          </a:xfrm>
        </p:spPr>
        <p:txBody>
          <a:bodyPr/>
          <a:lstStyle/>
          <a:p>
            <a:r>
              <a:rPr lang="zh-CN" altLang="en-US" sz="3600" dirty="0"/>
              <a:t>三、韵母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D98254-B6E0-478F-916F-B53AAD18B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580972"/>
            <a:ext cx="10972800" cy="4575353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 dirty="0"/>
              <a:t>        韵母是音节中声母后面的那部分声音。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普通话韵母有</a:t>
            </a:r>
            <a:r>
              <a:rPr lang="en-US" altLang="zh-CN" sz="3200" b="1" dirty="0"/>
              <a:t>24</a:t>
            </a:r>
            <a:r>
              <a:rPr lang="zh-CN" altLang="en-US" sz="3200" b="1" dirty="0"/>
              <a:t>个。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                          单韵母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             韵母     复韵母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              </a:t>
            </a:r>
            <a:r>
              <a:rPr lang="zh-CN" altLang="en-US" sz="3200" b="1" dirty="0"/>
              <a:t>鼻韵母</a:t>
            </a:r>
            <a:endParaRPr lang="zh-CN" altLang="en-US" sz="2800" b="1" dirty="0"/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61EB0A8B-FBE5-430B-BAE4-CDA0475357B7}"/>
              </a:ext>
            </a:extLst>
          </p:cNvPr>
          <p:cNvSpPr/>
          <p:nvPr/>
        </p:nvSpPr>
        <p:spPr bwMode="auto">
          <a:xfrm>
            <a:off x="3649055" y="4067798"/>
            <a:ext cx="213645" cy="1760433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672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6B93E0-97E0-4E7C-A8F6-672CB0F6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417" y="538474"/>
            <a:ext cx="10972800" cy="793751"/>
          </a:xfrm>
        </p:spPr>
        <p:txBody>
          <a:bodyPr/>
          <a:lstStyle/>
          <a:p>
            <a:r>
              <a:rPr lang="zh-CN" altLang="en-US" sz="3600" dirty="0"/>
              <a:t>（一）单韵母：</a:t>
            </a:r>
            <a:r>
              <a:rPr lang="en-US" altLang="zh-CN" sz="3600" dirty="0"/>
              <a:t>7</a:t>
            </a:r>
            <a:r>
              <a:rPr lang="zh-CN" altLang="en-US" sz="3600" dirty="0"/>
              <a:t>个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E0B4CC-A9F6-40E0-BC95-4C7F6090B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7" y="1733007"/>
            <a:ext cx="10972800" cy="442331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 dirty="0"/>
              <a:t>        单韵母就是由 </a:t>
            </a:r>
            <a:r>
              <a:rPr lang="en-US" altLang="zh-CN" sz="3200" b="1" dirty="0"/>
              <a:t>1 </a:t>
            </a:r>
            <a:r>
              <a:rPr lang="zh-CN" altLang="en-US" sz="3200" b="1" dirty="0"/>
              <a:t>个声音构成的韵母。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dirty="0"/>
          </a:p>
          <a:p>
            <a:pPr marL="0" indent="0" algn="ctr">
              <a:buNone/>
            </a:pPr>
            <a:r>
              <a:rPr lang="pt-BR" altLang="zh-CN" sz="5400" b="1" dirty="0"/>
              <a:t>ɑ      o      e</a:t>
            </a:r>
          </a:p>
          <a:p>
            <a:pPr marL="0" indent="0" algn="ctr">
              <a:buNone/>
            </a:pPr>
            <a:r>
              <a:rPr lang="pt-BR" altLang="zh-CN" sz="5400" b="1" dirty="0"/>
              <a:t>i       u      ü</a:t>
            </a:r>
          </a:p>
          <a:p>
            <a:pPr marL="0" indent="0" algn="ctr">
              <a:buNone/>
            </a:pPr>
            <a:r>
              <a:rPr lang="pt-BR" altLang="zh-CN" sz="5400" b="1" dirty="0"/>
              <a:t>er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79370171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1114A20PWBG">
  <a:themeElements>
    <a:clrScheme name="自定义 1">
      <a:dk1>
        <a:srgbClr val="4B4D4F"/>
      </a:dk1>
      <a:lt1>
        <a:srgbClr val="FFFFFF"/>
      </a:lt1>
      <a:dk2>
        <a:srgbClr val="3D3F41"/>
      </a:dk2>
      <a:lt2>
        <a:srgbClr val="FFFFFF"/>
      </a:lt2>
      <a:accent1>
        <a:srgbClr val="F0B4CD"/>
      </a:accent1>
      <a:accent2>
        <a:srgbClr val="C767C2"/>
      </a:accent2>
      <a:accent3>
        <a:srgbClr val="F793CE"/>
      </a:accent3>
      <a:accent4>
        <a:srgbClr val="D46E5A"/>
      </a:accent4>
      <a:accent5>
        <a:srgbClr val="FF79FF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3">
      <a:majorFont>
        <a:latin typeface="Britannic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A000120141114A20KPBG</Template>
  <TotalTime>343</TotalTime>
  <Words>485</Words>
  <Application>Microsoft Office PowerPoint</Application>
  <PresentationFormat>宽屏</PresentationFormat>
  <Paragraphs>105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黑体</vt:lpstr>
      <vt:lpstr>Arial</vt:lpstr>
      <vt:lpstr>Britannic Bold</vt:lpstr>
      <vt:lpstr>Calibri</vt:lpstr>
      <vt:lpstr>Wingdings</vt:lpstr>
      <vt:lpstr>A000120141114A20PWBG</vt:lpstr>
      <vt:lpstr>普通话的几个概念</vt:lpstr>
      <vt:lpstr>    一、音节</vt:lpstr>
      <vt:lpstr>普通话音节的构成：</vt:lpstr>
      <vt:lpstr>二、声母</vt:lpstr>
      <vt:lpstr>一般声母：21个</vt:lpstr>
      <vt:lpstr>特殊声母：2个</vt:lpstr>
      <vt:lpstr>（二）声母的本音与呼读音</vt:lpstr>
      <vt:lpstr>三、韵母</vt:lpstr>
      <vt:lpstr>（一）单韵母：7个</vt:lpstr>
      <vt:lpstr>（二）复韵母：8个</vt:lpstr>
      <vt:lpstr>（三）鼻韵母：9个</vt:lpstr>
      <vt:lpstr>四、声调</vt:lpstr>
      <vt:lpstr>声调的作用：</vt:lpstr>
      <vt:lpstr>五、普通话音节的拼读方法——二拼法和三拼法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      普通话语音</dc:title>
  <dc:creator>Li Jindai</dc:creator>
  <cp:lastModifiedBy>apple</cp:lastModifiedBy>
  <cp:revision>35</cp:revision>
  <dcterms:created xsi:type="dcterms:W3CDTF">2019-02-22T11:36:46Z</dcterms:created>
  <dcterms:modified xsi:type="dcterms:W3CDTF">2024-03-29T06:36:43Z</dcterms:modified>
</cp:coreProperties>
</file>