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47" r:id="rId3"/>
    <p:sldId id="448" r:id="rId4"/>
    <p:sldId id="449" r:id="rId5"/>
    <p:sldId id="450" r:id="rId6"/>
    <p:sldId id="451" r:id="rId7"/>
    <p:sldId id="456" r:id="rId8"/>
    <p:sldId id="452" r:id="rId9"/>
    <p:sldId id="453" r:id="rId10"/>
    <p:sldId id="459" r:id="rId11"/>
    <p:sldId id="454" r:id="rId12"/>
    <p:sldId id="458" r:id="rId13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" r="408" b="66"/>
          <a:stretch/>
        </p:blipFill>
        <p:spPr>
          <a:xfrm>
            <a:off x="3218" y="0"/>
            <a:ext cx="12188783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488874" y="2552899"/>
            <a:ext cx="888956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88873" y="1741717"/>
            <a:ext cx="8889571" cy="783622"/>
          </a:xfrm>
        </p:spPr>
        <p:txBody>
          <a:bodyPr>
            <a:noAutofit/>
          </a:bodyPr>
          <a:lstStyle>
            <a:lvl1pPr algn="ctr">
              <a:defRPr sz="4200" baseline="0">
                <a:solidFill>
                  <a:schemeClr val="accent1">
                    <a:lumMod val="75000"/>
                  </a:schemeClr>
                </a:solidFill>
                <a:effectLst/>
                <a:latin typeface="Baskerville Old Face" panose="02020602080505020303" pitchFamily="18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079102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568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099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653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047237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6" y="3339462"/>
            <a:ext cx="7994651" cy="492304"/>
          </a:xfrm>
          <a:prstGeom prst="rect">
            <a:avLst/>
          </a:prstGeom>
          <a:blipFill dpi="0" rotWithShape="1">
            <a:blip r:embed="rId2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1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45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45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33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50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12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" r="408" b="66"/>
          <a:stretch/>
        </p:blipFill>
        <p:spPr>
          <a:xfrm>
            <a:off x="3218" y="0"/>
            <a:ext cx="12188783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5000">
                <a:schemeClr val="bg1">
                  <a:alpha val="92000"/>
                </a:schemeClr>
              </a:gs>
              <a:gs pos="100000">
                <a:srgbClr val="FFFFFF">
                  <a:shade val="100000"/>
                  <a:satMod val="115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84182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888F2-1B9F-4CE7-B687-8AFBE4A65D16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0C493-C7F1-4D94-A468-6E450EDFF16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0" y="1027612"/>
            <a:ext cx="11056059" cy="5590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02705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accent1">
              <a:lumMod val="75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100000"/>
        <a:buFont typeface="Wingdings 2" panose="05020102010507070707" pitchFamily="18" charset="2"/>
        <a:buChar char=""/>
        <a:defRPr sz="2000" kern="1200" baseline="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C9D438-AE0F-4D4A-861C-8A7534277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8873" y="1741716"/>
            <a:ext cx="8889571" cy="1280157"/>
          </a:xfrm>
        </p:spPr>
        <p:txBody>
          <a:bodyPr/>
          <a:lstStyle/>
          <a:p>
            <a:r>
              <a:rPr lang="zh-CN" altLang="en-US" sz="4800" dirty="0"/>
              <a:t>一般声母 </a:t>
            </a:r>
            <a:r>
              <a:rPr lang="en-US" altLang="zh-CN" sz="4800" dirty="0" err="1"/>
              <a:t>zh</a:t>
            </a:r>
            <a:r>
              <a:rPr lang="zh-CN" altLang="en-US" sz="4800" dirty="0"/>
              <a:t>、</a:t>
            </a:r>
            <a:r>
              <a:rPr lang="en-US" altLang="zh-CN" sz="4800" dirty="0" err="1"/>
              <a:t>ch</a:t>
            </a:r>
            <a:r>
              <a:rPr lang="zh-CN" altLang="en-US" sz="4800" dirty="0"/>
              <a:t>、</a:t>
            </a:r>
            <a:r>
              <a:rPr lang="en-US" altLang="zh-CN" sz="4800" dirty="0" err="1"/>
              <a:t>sh</a:t>
            </a:r>
            <a:r>
              <a:rPr lang="zh-CN" altLang="en-US" sz="4800" dirty="0"/>
              <a:t>、</a:t>
            </a:r>
            <a:r>
              <a:rPr lang="en-US" altLang="zh-CN" sz="4800" dirty="0"/>
              <a:t>r 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709017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zh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ch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 err="1">
                <a:latin typeface="+mn-ea"/>
              </a:rPr>
              <a:t>sh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r 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324130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实质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456121" y="431388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逝世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06183" y="432412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实施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432645" y="4324130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指示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80325" y="275191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指使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51726" y="274723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史诗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5230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支持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491217" y="274723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制止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497204" y="274723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知识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82849" y="4313884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失职</a:t>
            </a:r>
          </a:p>
        </p:txBody>
      </p:sp>
    </p:spTree>
    <p:extLst>
      <p:ext uri="{BB962C8B-B14F-4D97-AF65-F5344CB8AC3E}">
        <p14:creationId xmlns:p14="http://schemas.microsoft.com/office/powerpoint/2010/main" val="315038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zh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ch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 err="1">
                <a:latin typeface="+mn-ea"/>
              </a:rPr>
              <a:t>sh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r 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324130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456121" y="431388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主持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06183" y="432412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书桌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432645" y="4324130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驻守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80325" y="275191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惹事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51726" y="274723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饶恕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5230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住址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491217" y="274723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追逐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497204" y="274723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支柱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82849" y="4313884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</a:t>
            </a:r>
          </a:p>
        </p:txBody>
      </p:sp>
    </p:spTree>
    <p:extLst>
      <p:ext uri="{BB962C8B-B14F-4D97-AF65-F5344CB8AC3E}">
        <p14:creationId xmlns:p14="http://schemas.microsoft.com/office/powerpoint/2010/main" val="255032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zh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ch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 err="1">
                <a:latin typeface="+mn-ea"/>
              </a:rPr>
              <a:t>sh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r 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06183" y="432412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处所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5485230" y="432412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储存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3410165" y="4324128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出操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5230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著作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491217" y="274723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住宿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497204" y="274723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珠算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0646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A65FE6-1C73-436B-8CD3-437A7295D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619795"/>
            <a:ext cx="8371058" cy="43102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/>
              <a:t>    发音共同点：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障碍位置相同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舌尖与硬腭形成障碍</a:t>
            </a:r>
            <a:endParaRPr lang="en-US" altLang="zh-CN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3FA7596-B670-4DD8-9615-D4822BF9B9F5}"/>
              </a:ext>
            </a:extLst>
          </p:cNvPr>
          <p:cNvSpPr txBox="1">
            <a:spLocks/>
          </p:cNvSpPr>
          <p:nvPr/>
        </p:nvSpPr>
        <p:spPr>
          <a:xfrm rot="686798">
            <a:off x="6273756" y="2142674"/>
            <a:ext cx="5362219" cy="925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舌尖硬腭声母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29AD54FD-8A90-46BA-ACAB-B27D0F115EED}"/>
              </a:ext>
            </a:extLst>
          </p:cNvPr>
          <p:cNvSpPr txBox="1">
            <a:spLocks/>
          </p:cNvSpPr>
          <p:nvPr/>
        </p:nvSpPr>
        <p:spPr>
          <a:xfrm rot="686798">
            <a:off x="6821137" y="3373435"/>
            <a:ext cx="3618139" cy="925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翘舌音</a:t>
            </a:r>
          </a:p>
        </p:txBody>
      </p:sp>
    </p:spTree>
    <p:extLst>
      <p:ext uri="{BB962C8B-B14F-4D97-AF65-F5344CB8AC3E}">
        <p14:creationId xmlns:p14="http://schemas.microsoft.com/office/powerpoint/2010/main" val="211461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292740"/>
            <a:ext cx="6048283" cy="86476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1. </a:t>
            </a:r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+mn-ea"/>
              </a:rPr>
              <a:t>zh</a:t>
            </a:r>
            <a:r>
              <a:rPr lang="en-US" altLang="zh-CN" sz="4000" dirty="0">
                <a:latin typeface="+mn-ea"/>
                <a:ea typeface="+mn-ea"/>
              </a:rPr>
              <a:t> </a:t>
            </a:r>
            <a:r>
              <a:rPr lang="zh-CN" altLang="en-US" sz="4000" dirty="0"/>
              <a:t>和 </a:t>
            </a:r>
            <a:r>
              <a:rPr lang="en-US" altLang="zh-CN" sz="4000" dirty="0" err="1">
                <a:latin typeface="+mn-ea"/>
                <a:ea typeface="+mn-ea"/>
              </a:rPr>
              <a:t>ch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087" y="1550126"/>
            <a:ext cx="5386432" cy="50151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3200" b="1" dirty="0"/>
              <a:t>发音要领：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700" b="1" dirty="0"/>
          </a:p>
          <a:p>
            <a:pPr marL="0" indent="0">
              <a:buNone/>
            </a:pPr>
            <a:r>
              <a:rPr lang="zh-CN" altLang="en-US" sz="3200" b="1" dirty="0"/>
              <a:t>   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）位置：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1400" b="1" dirty="0"/>
          </a:p>
          <a:p>
            <a:pPr marL="0" indent="0">
              <a:buNone/>
            </a:pPr>
            <a:r>
              <a:rPr lang="zh-CN" altLang="en-US" sz="3200" b="1" dirty="0"/>
              <a:t>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）方法：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A.</a:t>
            </a:r>
            <a:r>
              <a:rPr lang="zh-CN" altLang="en-US" sz="3200" b="1" dirty="0"/>
              <a:t>障碍用的方法：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4800" b="1" dirty="0"/>
          </a:p>
          <a:p>
            <a:pPr marL="0" indent="0">
              <a:buNone/>
            </a:pPr>
            <a:r>
              <a:rPr lang="en-US" altLang="zh-CN" sz="3200" b="1" dirty="0"/>
              <a:t>           B.</a:t>
            </a:r>
            <a:r>
              <a:rPr lang="zh-CN" altLang="en-US" sz="32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224862" y="2594027"/>
            <a:ext cx="3350645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舌尖与硬腭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087686" y="4380171"/>
            <a:ext cx="3167230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第一步：紧闭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087685" y="5983338"/>
            <a:ext cx="3167231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从缝隙中穿过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98B20D98-8D99-4C3A-991E-D3C20E4A9937}"/>
              </a:ext>
            </a:extLst>
          </p:cNvPr>
          <p:cNvSpPr txBox="1">
            <a:spLocks/>
          </p:cNvSpPr>
          <p:nvPr/>
        </p:nvSpPr>
        <p:spPr>
          <a:xfrm>
            <a:off x="5087685" y="5170899"/>
            <a:ext cx="4874921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第二步：分开，留出缝隙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8A9CF3E-47FD-47ED-B223-853ED527FB64}"/>
              </a:ext>
            </a:extLst>
          </p:cNvPr>
          <p:cNvCxnSpPr/>
          <p:nvPr/>
        </p:nvCxnSpPr>
        <p:spPr>
          <a:xfrm>
            <a:off x="2734492" y="3178020"/>
            <a:ext cx="304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347BDE6F-AC86-4231-A0A7-DA440E8E6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732" y="374470"/>
            <a:ext cx="4874921" cy="355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9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en-US" altLang="zh-CN" sz="4000" dirty="0"/>
              <a:t>1. </a:t>
            </a:r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+mn-ea"/>
              </a:rPr>
              <a:t>zh</a:t>
            </a:r>
            <a:r>
              <a:rPr lang="en-US" altLang="zh-CN" sz="4000" dirty="0">
                <a:latin typeface="+mn-ea"/>
                <a:ea typeface="+mn-ea"/>
              </a:rPr>
              <a:t> </a:t>
            </a:r>
            <a:r>
              <a:rPr lang="zh-CN" altLang="en-US" sz="4000" dirty="0"/>
              <a:t>和 </a:t>
            </a:r>
            <a:r>
              <a:rPr lang="en-US" altLang="zh-CN" sz="4000" dirty="0" err="1">
                <a:latin typeface="+mn-ea"/>
                <a:ea typeface="+mn-ea"/>
              </a:rPr>
              <a:t>ch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913" y="2308635"/>
            <a:ext cx="7686391" cy="2915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</a:t>
            </a:r>
            <a:r>
              <a:rPr lang="en-US" altLang="zh-CN" sz="4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4800" b="1" dirty="0"/>
              <a:t> </a:t>
            </a:r>
            <a:r>
              <a:rPr lang="zh-CN" altLang="en-US" sz="4800" b="1" dirty="0"/>
              <a:t>与 </a:t>
            </a:r>
            <a:r>
              <a:rPr lang="en-US" altLang="zh-CN" sz="4800" b="1" dirty="0" err="1"/>
              <a:t>ch</a:t>
            </a:r>
            <a:r>
              <a:rPr lang="en-US" altLang="zh-CN" sz="4800" b="1" dirty="0"/>
              <a:t> </a:t>
            </a:r>
            <a:r>
              <a:rPr lang="zh-CN" altLang="en-US" sz="4800" b="1" dirty="0"/>
              <a:t>的区别：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   气流强度：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C12E65-9455-44DF-BE30-AC03C6D4E35C}"/>
              </a:ext>
            </a:extLst>
          </p:cNvPr>
          <p:cNvSpPr txBox="1">
            <a:spLocks/>
          </p:cNvSpPr>
          <p:nvPr/>
        </p:nvSpPr>
        <p:spPr>
          <a:xfrm>
            <a:off x="5951939" y="4206845"/>
            <a:ext cx="3608175" cy="681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dirty="0" err="1"/>
              <a:t>ch</a:t>
            </a:r>
            <a:r>
              <a:rPr lang="en-US" altLang="zh-CN" sz="4400" b="1" dirty="0"/>
              <a:t>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en-US" sz="4400" b="1" dirty="0"/>
              <a:t>  </a:t>
            </a:r>
            <a:r>
              <a:rPr lang="en-US" altLang="zh-CN" sz="4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89255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en-US" altLang="zh-CN" sz="4000" dirty="0"/>
              <a:t>2. </a:t>
            </a:r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</a:rPr>
              <a:t>sh</a:t>
            </a:r>
            <a:r>
              <a:rPr lang="en-US" altLang="zh-CN" sz="4000" dirty="0">
                <a:latin typeface="+mn-ea"/>
              </a:rPr>
              <a:t> </a:t>
            </a:r>
            <a:r>
              <a:rPr lang="zh-CN" altLang="en-US" sz="4000" dirty="0">
                <a:latin typeface="+mn-ea"/>
              </a:rPr>
              <a:t>和 </a:t>
            </a:r>
            <a:r>
              <a:rPr lang="en-US" altLang="zh-CN" sz="4000" dirty="0">
                <a:latin typeface="+mn-ea"/>
              </a:rPr>
              <a:t>r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642369"/>
            <a:ext cx="5148024" cy="5129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657271" y="2940668"/>
            <a:ext cx="3300877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舌尖与硬腭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150973" y="5262863"/>
            <a:ext cx="445562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相互靠近，留有缝隙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150973" y="6090412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从缝隙中穿过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821EBD-37DC-4A8C-B0EC-958E8D5A4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1" y="283787"/>
            <a:ext cx="3176474" cy="224510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9C06BCA-BB78-41A7-8281-D4FAD3419244}"/>
              </a:ext>
            </a:extLst>
          </p:cNvPr>
          <p:cNvCxnSpPr>
            <a:cxnSpLocks/>
          </p:cNvCxnSpPr>
          <p:nvPr/>
        </p:nvCxnSpPr>
        <p:spPr>
          <a:xfrm>
            <a:off x="1563232" y="3529766"/>
            <a:ext cx="45327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A5342F5-13E0-4747-8514-C74A027370D2}"/>
              </a:ext>
            </a:extLst>
          </p:cNvPr>
          <p:cNvSpPr/>
          <p:nvPr/>
        </p:nvSpPr>
        <p:spPr>
          <a:xfrm>
            <a:off x="8391469" y="1083425"/>
            <a:ext cx="839299" cy="3337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48832E9-0490-408C-A361-B0A9B9D6D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785" y="2748169"/>
            <a:ext cx="3273878" cy="224510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46922F1-81BD-4958-BFB3-A47F02AC1105}"/>
              </a:ext>
            </a:extLst>
          </p:cNvPr>
          <p:cNvSpPr txBox="1"/>
          <p:nvPr/>
        </p:nvSpPr>
        <p:spPr>
          <a:xfrm>
            <a:off x="3520974" y="1268917"/>
            <a:ext cx="914400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2353050-9D9C-4D93-B2A0-431DF3ABBAD4}"/>
              </a:ext>
            </a:extLst>
          </p:cNvPr>
          <p:cNvSpPr txBox="1"/>
          <p:nvPr/>
        </p:nvSpPr>
        <p:spPr>
          <a:xfrm>
            <a:off x="4589825" y="1391911"/>
            <a:ext cx="2308359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声带不颤动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03CE67-B8FC-41A3-B26E-C946D79B331B}"/>
              </a:ext>
            </a:extLst>
          </p:cNvPr>
          <p:cNvSpPr txBox="1"/>
          <p:nvPr/>
        </p:nvSpPr>
        <p:spPr>
          <a:xfrm>
            <a:off x="3556402" y="2038742"/>
            <a:ext cx="843543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2F4ABD-DF2C-49CE-81EF-B748E82AD889}"/>
              </a:ext>
            </a:extLst>
          </p:cNvPr>
          <p:cNvSpPr txBox="1"/>
          <p:nvPr/>
        </p:nvSpPr>
        <p:spPr>
          <a:xfrm>
            <a:off x="4589825" y="2145601"/>
            <a:ext cx="2174154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声带颤动</a:t>
            </a:r>
          </a:p>
        </p:txBody>
      </p:sp>
    </p:spTree>
    <p:extLst>
      <p:ext uri="{BB962C8B-B14F-4D97-AF65-F5344CB8AC3E}">
        <p14:creationId xmlns:p14="http://schemas.microsoft.com/office/powerpoint/2010/main" val="23754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806500"/>
            <a:ext cx="10772863" cy="810147"/>
          </a:xfrm>
        </p:spPr>
        <p:txBody>
          <a:bodyPr/>
          <a:lstStyle/>
          <a:p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zh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ch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 err="1">
                <a:latin typeface="+mn-ea"/>
              </a:rPr>
              <a:t>sh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r 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299091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3848854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18" y="274723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债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948381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超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498141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抽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299092" y="44928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3848855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18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刷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948381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498141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</a:p>
        </p:txBody>
      </p:sp>
    </p:spTree>
    <p:extLst>
      <p:ext uri="{BB962C8B-B14F-4D97-AF65-F5344CB8AC3E}">
        <p14:creationId xmlns:p14="http://schemas.microsoft.com/office/powerpoint/2010/main" val="245868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整体认读音节</a:t>
            </a:r>
            <a:r>
              <a:rPr lang="en-US" altLang="zh-CN" sz="4000" dirty="0">
                <a:latin typeface="+mn-ea"/>
                <a:ea typeface="+mn-ea"/>
              </a:rPr>
              <a:t>—— </a:t>
            </a:r>
            <a:r>
              <a:rPr lang="en-US" altLang="zh-CN" sz="4000" dirty="0" err="1">
                <a:latin typeface="+mn-ea"/>
                <a:ea typeface="+mn-ea"/>
              </a:rPr>
              <a:t>zhi</a:t>
            </a:r>
            <a:r>
              <a:rPr lang="zh-CN" altLang="en-US" sz="4000" dirty="0">
                <a:latin typeface="+mn-ea"/>
                <a:ea typeface="+mn-ea"/>
              </a:rPr>
              <a:t>、</a:t>
            </a:r>
            <a:r>
              <a:rPr lang="en-US" altLang="zh-CN" sz="4000" dirty="0">
                <a:latin typeface="+mn-ea"/>
                <a:ea typeface="+mn-ea"/>
              </a:rPr>
              <a:t>chi</a:t>
            </a:r>
            <a:r>
              <a:rPr lang="zh-CN" altLang="en-US" sz="4000" dirty="0">
                <a:latin typeface="+mn-ea"/>
                <a:ea typeface="+mn-ea"/>
              </a:rPr>
              <a:t>、</a:t>
            </a:r>
            <a:r>
              <a:rPr lang="en-US" altLang="zh-CN" sz="4000" dirty="0" err="1">
                <a:latin typeface="+mn-ea"/>
                <a:ea typeface="+mn-ea"/>
              </a:rPr>
              <a:t>shi</a:t>
            </a:r>
            <a:r>
              <a:rPr lang="zh-CN" altLang="en-US" sz="4000" dirty="0">
                <a:latin typeface="+mn-ea"/>
                <a:ea typeface="+mn-ea"/>
              </a:rPr>
              <a:t>、</a:t>
            </a:r>
            <a:r>
              <a:rPr lang="en-US" altLang="zh-CN" sz="4000" dirty="0" err="1">
                <a:latin typeface="+mn-ea"/>
                <a:ea typeface="+mn-ea"/>
              </a:rPr>
              <a:t>ri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不能拼读，直接认读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1798319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3135084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4471848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5808612" y="4149633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771F90B-1AE0-4400-A160-B255CB1570B9}"/>
              </a:ext>
            </a:extLst>
          </p:cNvPr>
          <p:cNvSpPr txBox="1">
            <a:spLocks/>
          </p:cNvSpPr>
          <p:nvPr/>
        </p:nvSpPr>
        <p:spPr>
          <a:xfrm>
            <a:off x="7145376" y="4149632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1197DD6-C08E-4599-BF5D-5EF404C9CC22}"/>
              </a:ext>
            </a:extLst>
          </p:cNvPr>
          <p:cNvSpPr txBox="1">
            <a:spLocks/>
          </p:cNvSpPr>
          <p:nvPr/>
        </p:nvSpPr>
        <p:spPr>
          <a:xfrm>
            <a:off x="8482140" y="4149631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B2C7AA0-E1DE-4418-90D1-433655C1DDC0}"/>
              </a:ext>
            </a:extLst>
          </p:cNvPr>
          <p:cNvSpPr txBox="1">
            <a:spLocks/>
          </p:cNvSpPr>
          <p:nvPr/>
        </p:nvSpPr>
        <p:spPr>
          <a:xfrm>
            <a:off x="2262050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支持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5D735885-C3B5-4708-A8A5-07D76E029285}"/>
              </a:ext>
            </a:extLst>
          </p:cNvPr>
          <p:cNvSpPr txBox="1">
            <a:spLocks/>
          </p:cNvSpPr>
          <p:nvPr/>
        </p:nvSpPr>
        <p:spPr>
          <a:xfrm>
            <a:off x="4195351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指示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59185BE6-FC32-4DB9-A6A0-3F12FEE93DD9}"/>
              </a:ext>
            </a:extLst>
          </p:cNvPr>
          <p:cNvSpPr txBox="1">
            <a:spLocks/>
          </p:cNvSpPr>
          <p:nvPr/>
        </p:nvSpPr>
        <p:spPr>
          <a:xfrm>
            <a:off x="6128652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迟滞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634D5858-DF11-460F-937D-645C84AC64CB}"/>
              </a:ext>
            </a:extLst>
          </p:cNvPr>
          <p:cNvSpPr txBox="1">
            <a:spLocks/>
          </p:cNvSpPr>
          <p:nvPr/>
        </p:nvSpPr>
        <p:spPr>
          <a:xfrm>
            <a:off x="8061953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试吃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3026856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en-US" altLang="zh-CN" sz="4000" dirty="0"/>
              <a:t>4. </a:t>
            </a:r>
            <a:r>
              <a:rPr lang="zh-CN" altLang="en-US" sz="4000" dirty="0"/>
              <a:t>舌尖硬腭声母 </a:t>
            </a:r>
            <a:r>
              <a:rPr lang="en-US" altLang="zh-CN" sz="4000" dirty="0" err="1">
                <a:latin typeface="+mn-ea"/>
                <a:ea typeface="黑体" panose="02010609060101010101" pitchFamily="49" charset="-122"/>
              </a:rPr>
              <a:t>zh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 err="1">
                <a:latin typeface="+mn-ea"/>
              </a:rPr>
              <a:t>ch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 err="1">
                <a:latin typeface="+mn-ea"/>
              </a:rPr>
              <a:t>sh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r </a:t>
            </a:r>
            <a:r>
              <a:rPr lang="zh-CN" altLang="en-US" sz="4000" dirty="0">
                <a:latin typeface="+mn-ea"/>
              </a:rPr>
              <a:t>发音常见问题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607" y="2899954"/>
            <a:ext cx="10903130" cy="2603864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把翘舌音</a:t>
            </a:r>
            <a:r>
              <a:rPr lang="en-US" altLang="zh-CN" sz="3600" b="1" dirty="0" err="1"/>
              <a:t>zh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ch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sh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r </a:t>
            </a:r>
            <a:r>
              <a:rPr lang="zh-CN" altLang="en-US" sz="3600" b="1" dirty="0"/>
              <a:t>发成平舌音</a:t>
            </a:r>
            <a:r>
              <a:rPr lang="en-US" altLang="zh-CN" sz="3600" b="1" dirty="0"/>
              <a:t>z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c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s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9624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1297" y="539931"/>
            <a:ext cx="10349405" cy="6087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解决办法：</a:t>
            </a:r>
            <a:endParaRPr lang="zh-CN" altLang="en-US" sz="6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）找准翘舌音声母</a:t>
            </a:r>
            <a:r>
              <a:rPr lang="en-US" altLang="zh-CN" sz="3600" b="1" dirty="0" err="1"/>
              <a:t>zh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ch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sh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r </a:t>
            </a:r>
            <a:r>
              <a:rPr lang="zh-CN" altLang="en-US" sz="3600" b="1" dirty="0"/>
              <a:t>的发音位置，把单个声母发好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）练习发整体认读音节</a:t>
            </a:r>
            <a:r>
              <a:rPr lang="en-US" altLang="zh-CN" sz="3600" b="1" dirty="0" err="1"/>
              <a:t>zhi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chi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shi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ri</a:t>
            </a:r>
            <a:r>
              <a:rPr lang="zh-CN" altLang="en-US" sz="3600" b="1" dirty="0"/>
              <a:t>构成的词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）练习发</a:t>
            </a:r>
            <a:r>
              <a:rPr lang="en-US" altLang="zh-CN" sz="3600" b="1" dirty="0" err="1"/>
              <a:t>zh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ch</a:t>
            </a:r>
            <a:r>
              <a:rPr lang="zh-CN" altLang="en-US" sz="3600" b="1" dirty="0"/>
              <a:t>、</a:t>
            </a:r>
            <a:r>
              <a:rPr lang="en-US" altLang="zh-CN" sz="3600" b="1" dirty="0" err="1"/>
              <a:t>sh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r </a:t>
            </a:r>
            <a:r>
              <a:rPr lang="zh-CN" altLang="en-US" sz="3600" b="1" dirty="0"/>
              <a:t>与其他韵母拼合的音节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）做平翘舌音的混合发音训练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131188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9F7DCD"/>
      </a:accent1>
      <a:accent2>
        <a:srgbClr val="5079BC"/>
      </a:accent2>
      <a:accent3>
        <a:srgbClr val="7EADD8"/>
      </a:accent3>
      <a:accent4>
        <a:srgbClr val="AF8198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A000120140627A23KPBG</Template>
  <TotalTime>77</TotalTime>
  <Words>398</Words>
  <Application>Microsoft Office PowerPoint</Application>
  <PresentationFormat>宽屏</PresentationFormat>
  <Paragraphs>101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黑体</vt:lpstr>
      <vt:lpstr>楷体</vt:lpstr>
      <vt:lpstr>幼圆</vt:lpstr>
      <vt:lpstr>Arial</vt:lpstr>
      <vt:lpstr>Arial Black</vt:lpstr>
      <vt:lpstr>Baskerville Old Face</vt:lpstr>
      <vt:lpstr>Wingdings 2</vt:lpstr>
      <vt:lpstr>A000120140530A99PPBG</vt:lpstr>
      <vt:lpstr>一般声母 zh、ch、sh、r 的发音</vt:lpstr>
      <vt:lpstr>PowerPoint 演示文稿</vt:lpstr>
      <vt:lpstr>1. 舌尖硬腭声母 zh 和 ch</vt:lpstr>
      <vt:lpstr>1. 舌尖硬腭声母 zh 和 ch</vt:lpstr>
      <vt:lpstr>2. 舌尖硬腭声母 sh 和 r</vt:lpstr>
      <vt:lpstr>舌尖硬腭声母 zh、ch、sh、r 发音训练</vt:lpstr>
      <vt:lpstr>3. 整体认读音节—— zhi、chi、shi、ri</vt:lpstr>
      <vt:lpstr>4. 舌尖硬腭声母 zh、ch、sh、r 发音常见问题</vt:lpstr>
      <vt:lpstr>PowerPoint 演示文稿</vt:lpstr>
      <vt:lpstr>舌尖硬腭声母 zh、ch、sh、r 发音训练</vt:lpstr>
      <vt:lpstr>舌尖硬腭声母 zh、ch、sh、r 发音训练</vt:lpstr>
      <vt:lpstr>舌尖硬腭声母 zh、ch、sh、r 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zh、ch、sh、r 的发音</dc:title>
  <dc:creator>Li Jindai</dc:creator>
  <cp:lastModifiedBy>apple</cp:lastModifiedBy>
  <cp:revision>8</cp:revision>
  <dcterms:created xsi:type="dcterms:W3CDTF">2019-05-14T07:30:54Z</dcterms:created>
  <dcterms:modified xsi:type="dcterms:W3CDTF">2024-03-29T06:39:25Z</dcterms:modified>
</cp:coreProperties>
</file>