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" t="3079" r="211" b="2587"/>
          <a:stretch/>
        </p:blipFill>
        <p:spPr>
          <a:xfrm>
            <a:off x="1104899" y="-25400"/>
            <a:ext cx="9918701" cy="68961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3830-90EB-425B-BC85-7C093011876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FD0F2-6FC1-4A2C-B786-16C1AF4704C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20517" y="2315367"/>
            <a:ext cx="3877733" cy="1697038"/>
          </a:xfr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3400" b="1" i="0">
                <a:ln w="14605"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20517" y="4173538"/>
            <a:ext cx="3877733" cy="403225"/>
          </a:xfrm>
          <a:prstGeom prst="rect">
            <a:avLst/>
          </a:prstGeom>
          <a:noFill/>
          <a:ln w="190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20" t="38889" r="49327" b="31667"/>
          <a:stretch/>
        </p:blipFill>
        <p:spPr>
          <a:xfrm>
            <a:off x="-12701" y="115092"/>
            <a:ext cx="3208747" cy="226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7554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3830-90EB-425B-BC85-7C093011876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FD0F2-6FC1-4A2C-B786-16C1AF470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412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3830-90EB-425B-BC85-7C093011876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FD0F2-6FC1-4A2C-B786-16C1AF470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0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3830-90EB-425B-BC85-7C093011876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FD0F2-6FC1-4A2C-B786-16C1AF470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751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1" y="2034268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313159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3830-90EB-425B-BC85-7C093011876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FD0F2-6FC1-4A2C-B786-16C1AF470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2191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3830-90EB-425B-BC85-7C093011876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FD0F2-6FC1-4A2C-B786-16C1AF470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321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3830-90EB-425B-BC85-7C093011876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FD0F2-6FC1-4A2C-B786-16C1AF470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798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3830-90EB-425B-BC85-7C093011876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FD0F2-6FC1-4A2C-B786-16C1AF470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488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3830-90EB-425B-BC85-7C093011876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FD0F2-6FC1-4A2C-B786-16C1AF470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150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3830-90EB-425B-BC85-7C093011876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FD0F2-6FC1-4A2C-B786-16C1AF470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380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3830-90EB-425B-BC85-7C093011876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FD0F2-6FC1-4A2C-B786-16C1AF470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930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746" y="286198"/>
            <a:ext cx="10680337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746" y="1173919"/>
            <a:ext cx="10680337" cy="5182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0AD3830-90EB-425B-BC85-7C093011876B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00AFD0F2-6FC1-4A2C-B786-16C1AF470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96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70000"/>
        <a:buFont typeface="Wingdings 2" panose="05020102010507070707" pitchFamily="18" charset="2"/>
        <a:buChar char="³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DD6D53-12C4-411E-A602-4C35E5F9FB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6274" y="2097652"/>
            <a:ext cx="4850674" cy="1760245"/>
          </a:xfrm>
        </p:spPr>
        <p:txBody>
          <a:bodyPr>
            <a:normAutofit/>
          </a:bodyPr>
          <a:lstStyle/>
          <a:p>
            <a:r>
              <a:rPr lang="zh-CN" altLang="en-US" sz="4400" dirty="0"/>
              <a:t>普通话的</a:t>
            </a:r>
            <a:br>
              <a:rPr lang="en-US" altLang="zh-CN" sz="4400" dirty="0"/>
            </a:br>
            <a:r>
              <a:rPr lang="zh-CN" altLang="en-US" sz="4400" dirty="0"/>
              <a:t>成长历程</a:t>
            </a:r>
          </a:p>
        </p:txBody>
      </p:sp>
    </p:spTree>
    <p:extLst>
      <p:ext uri="{BB962C8B-B14F-4D97-AF65-F5344CB8AC3E}">
        <p14:creationId xmlns:p14="http://schemas.microsoft.com/office/powerpoint/2010/main" val="209210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71BFCE9-4F79-40E3-8F1C-1E21E66DE9A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17989" y="592183"/>
            <a:ext cx="11356022" cy="5852160"/>
          </a:xfrm>
        </p:spPr>
        <p:txBody>
          <a:bodyPr>
            <a:normAutofit/>
          </a:bodyPr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656372"/>
                </a:solidFill>
              </a:rPr>
              <a:t>      3. </a:t>
            </a:r>
            <a:r>
              <a:rPr lang="zh-CN" altLang="en-US" sz="3200" b="1" dirty="0">
                <a:solidFill>
                  <a:srgbClr val="656372"/>
                </a:solidFill>
              </a:rPr>
              <a:t>推广普通话的目标</a:t>
            </a:r>
            <a:endParaRPr lang="en-US" altLang="zh-CN" sz="800" dirty="0">
              <a:solidFill>
                <a:srgbClr val="656372"/>
              </a:solidFill>
            </a:endParaRPr>
          </a:p>
          <a:p>
            <a:pPr marL="0" indent="0">
              <a:lnSpc>
                <a:spcPts val="36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solidFill>
                  <a:srgbClr val="656372"/>
                </a:solidFill>
              </a:rPr>
              <a:t>     </a:t>
            </a:r>
            <a:r>
              <a:rPr lang="en-US" altLang="zh-CN" sz="2600" b="1" dirty="0">
                <a:solidFill>
                  <a:srgbClr val="656372"/>
                </a:solidFill>
              </a:rPr>
              <a:t>《</a:t>
            </a:r>
            <a:r>
              <a:rPr lang="zh-CN" altLang="en-US" sz="2600" b="1" dirty="0">
                <a:solidFill>
                  <a:srgbClr val="656372"/>
                </a:solidFill>
              </a:rPr>
              <a:t>国家中长期语言文字事业改革和发展规划纲要（</a:t>
            </a:r>
            <a:r>
              <a:rPr lang="en-US" altLang="zh-CN" sz="2600" b="1" dirty="0">
                <a:solidFill>
                  <a:srgbClr val="656372"/>
                </a:solidFill>
              </a:rPr>
              <a:t>2012</a:t>
            </a:r>
            <a:r>
              <a:rPr lang="zh-CN" altLang="en-US" sz="2600" b="1" dirty="0">
                <a:solidFill>
                  <a:srgbClr val="656372"/>
                </a:solidFill>
              </a:rPr>
              <a:t>年</a:t>
            </a:r>
            <a:r>
              <a:rPr lang="en-US" altLang="zh-CN" sz="2600" b="1" dirty="0">
                <a:solidFill>
                  <a:srgbClr val="656372"/>
                </a:solidFill>
              </a:rPr>
              <a:t>——2020</a:t>
            </a:r>
            <a:r>
              <a:rPr lang="zh-CN" altLang="en-US" sz="2600" b="1" dirty="0">
                <a:solidFill>
                  <a:srgbClr val="656372"/>
                </a:solidFill>
              </a:rPr>
              <a:t>年）</a:t>
            </a:r>
            <a:r>
              <a:rPr lang="en-US" altLang="zh-CN" sz="2600" b="1" dirty="0">
                <a:solidFill>
                  <a:srgbClr val="656372"/>
                </a:solidFill>
              </a:rPr>
              <a:t>》</a:t>
            </a:r>
          </a:p>
          <a:p>
            <a:pPr marL="0" indent="0">
              <a:lnSpc>
                <a:spcPts val="3600"/>
              </a:lnSpc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656372"/>
                </a:solidFill>
              </a:rPr>
              <a:t>         </a:t>
            </a:r>
            <a:r>
              <a:rPr lang="zh-CN" altLang="en-US" sz="2800" b="1" dirty="0">
                <a:solidFill>
                  <a:srgbClr val="FF0000"/>
                </a:solidFill>
              </a:rPr>
              <a:t>总体目标</a:t>
            </a:r>
            <a:r>
              <a:rPr lang="zh-CN" altLang="en-US" sz="2800" b="1" dirty="0">
                <a:solidFill>
                  <a:srgbClr val="656372"/>
                </a:solidFill>
              </a:rPr>
              <a:t>：</a:t>
            </a:r>
            <a:r>
              <a:rPr lang="zh-CN" altLang="en-US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r>
              <a:rPr lang="zh-CN" altLang="en-US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年，普通话在全国范围内基本普及，汉字社会应用的规范程度进一步提高，汉语拼音更好地发挥作用。</a:t>
            </a:r>
            <a:endParaRPr lang="en-US" altLang="zh-CN" sz="2800" b="1" dirty="0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ts val="3600"/>
              </a:lnSpc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56372"/>
                </a:solidFill>
              </a:rPr>
              <a:t>         </a:t>
            </a:r>
            <a:r>
              <a:rPr lang="zh-CN" altLang="en-US" sz="2800" b="1" dirty="0">
                <a:solidFill>
                  <a:srgbClr val="FF0000"/>
                </a:solidFill>
              </a:rPr>
              <a:t>主要任务</a:t>
            </a:r>
            <a:r>
              <a:rPr lang="zh-CN" altLang="en-US" sz="2800" b="1" dirty="0">
                <a:solidFill>
                  <a:srgbClr val="656372"/>
                </a:solidFill>
              </a:rPr>
              <a:t>：</a:t>
            </a:r>
            <a:r>
              <a:rPr lang="zh-CN" altLang="en-US" sz="26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提高国家通用语言文字普及程度。</a:t>
            </a:r>
            <a:endParaRPr lang="en-US" altLang="zh-CN" sz="2600" b="1" dirty="0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ts val="3600"/>
              </a:lnSpc>
              <a:buFont typeface="Wingdings" panose="05000000000000000000" pitchFamily="2" charset="2"/>
              <a:buNone/>
            </a:pPr>
            <a:r>
              <a:rPr lang="zh-CN" altLang="en-US" sz="26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到</a:t>
            </a:r>
            <a:r>
              <a:rPr lang="en-US" altLang="zh-CN" sz="26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2015</a:t>
            </a:r>
            <a:r>
              <a:rPr lang="zh-CN" altLang="en-US" sz="26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年，普通话在城市基本普及，在农村以教师、学</a:t>
            </a:r>
            <a:endParaRPr lang="en-US" altLang="zh-CN" sz="2600" b="1" dirty="0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ts val="3600"/>
              </a:lnSpc>
              <a:buFont typeface="Wingdings" panose="05000000000000000000" pitchFamily="2" charset="2"/>
              <a:buNone/>
            </a:pPr>
            <a:r>
              <a:rPr lang="en-US" altLang="zh-CN" sz="26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6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生和青壮年劳动力为重点基本普及，汉字社会应用基本规范；</a:t>
            </a:r>
            <a:endParaRPr lang="en-US" altLang="zh-CN" sz="2600" b="1" dirty="0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ts val="3600"/>
              </a:lnSpc>
              <a:buFont typeface="Wingdings" panose="05000000000000000000" pitchFamily="2" charset="2"/>
              <a:buNone/>
            </a:pPr>
            <a:r>
              <a:rPr lang="zh-CN" altLang="en-US" sz="26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到</a:t>
            </a:r>
            <a:r>
              <a:rPr lang="en-US" altLang="zh-CN" sz="26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r>
              <a:rPr lang="zh-CN" altLang="en-US" sz="26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年，国家通用语言文字在全社会基本普及，全国范</a:t>
            </a:r>
            <a:endParaRPr lang="en-US" altLang="zh-CN" sz="2600" b="1" dirty="0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ts val="3600"/>
              </a:lnSpc>
              <a:buFont typeface="Wingdings" panose="05000000000000000000" pitchFamily="2" charset="2"/>
              <a:buNone/>
            </a:pPr>
            <a:r>
              <a:rPr lang="en-US" altLang="zh-CN" sz="26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6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围内语言交际障碍基本消除。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1C5BA6-C713-4F13-8C47-FB268CC049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92138" y="738188"/>
            <a:ext cx="10842625" cy="841375"/>
          </a:xfrm>
        </p:spPr>
        <p:txBody>
          <a:bodyPr/>
          <a:lstStyle/>
          <a:p>
            <a:r>
              <a:rPr lang="zh-CN" altLang="en-US" dirty="0">
                <a:solidFill>
                  <a:srgbClr val="656372"/>
                </a:solidFill>
              </a:rPr>
              <a:t>    </a:t>
            </a:r>
            <a:r>
              <a:rPr lang="zh-CN" altLang="en-US" b="1" dirty="0">
                <a:solidFill>
                  <a:srgbClr val="656372"/>
                </a:solidFill>
              </a:rPr>
              <a:t>一、普通话的前世今生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93068EF-43DB-4832-B5A4-3257054AA62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92138" y="1978025"/>
            <a:ext cx="10842625" cy="4322763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56372"/>
                </a:solidFill>
              </a:rPr>
              <a:t>          1. </a:t>
            </a:r>
            <a:r>
              <a:rPr lang="zh-CN" altLang="en-US" sz="2800" b="1" dirty="0">
                <a:solidFill>
                  <a:srgbClr val="656372"/>
                </a:solidFill>
              </a:rPr>
              <a:t>雅言（春秋时期）</a:t>
            </a:r>
            <a:endParaRPr lang="en-US" altLang="zh-CN" sz="28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656372"/>
                </a:solidFill>
              </a:rPr>
              <a:t>           </a:t>
            </a:r>
            <a:r>
              <a:rPr lang="zh-CN" altLang="en-US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“雅”，即正。</a:t>
            </a:r>
            <a:endParaRPr lang="en-US" altLang="zh-CN" sz="2800" b="1" dirty="0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“雅言”，指规范、标准的语言。</a:t>
            </a:r>
            <a:endParaRPr lang="en-US" altLang="zh-CN" sz="2800" b="1" dirty="0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rgbClr val="656372"/>
                </a:solidFill>
              </a:rPr>
              <a:t>            </a:t>
            </a:r>
            <a:r>
              <a:rPr lang="en-US" altLang="zh-CN" sz="2800" b="1" dirty="0">
                <a:solidFill>
                  <a:srgbClr val="656372"/>
                </a:solidFill>
              </a:rPr>
              <a:t>2. </a:t>
            </a:r>
            <a:r>
              <a:rPr lang="zh-CN" altLang="en-US" sz="2800" b="1" dirty="0">
                <a:solidFill>
                  <a:srgbClr val="656372"/>
                </a:solidFill>
              </a:rPr>
              <a:t>通语（汉代）</a:t>
            </a:r>
            <a:endParaRPr lang="en-US" altLang="zh-CN" sz="28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56372"/>
                </a:solidFill>
              </a:rPr>
              <a:t>             </a:t>
            </a:r>
            <a:r>
              <a:rPr lang="zh-CN" altLang="en-US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西汉末年，扬雄明确提出“通语”的概念，即在广大地区里通用的、共同说的话。</a:t>
            </a:r>
            <a:endParaRPr lang="en-US" altLang="zh-CN" sz="2800" b="1" dirty="0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99203A6-97A3-4CCF-9660-F86AA3A16ED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92138" y="963613"/>
            <a:ext cx="10842625" cy="5345112"/>
          </a:xfrm>
        </p:spPr>
        <p:txBody>
          <a:bodyPr>
            <a:normAutofit/>
          </a:bodyPr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>
                <a:solidFill>
                  <a:srgbClr val="656372"/>
                </a:solidFill>
              </a:rPr>
              <a:t>         </a:t>
            </a:r>
            <a:r>
              <a:rPr lang="en-US" altLang="zh-CN" sz="3200" b="1">
                <a:solidFill>
                  <a:srgbClr val="656372"/>
                </a:solidFill>
              </a:rPr>
              <a:t>3. </a:t>
            </a:r>
            <a:r>
              <a:rPr lang="zh-CN" altLang="en-US" sz="3200" b="1">
                <a:solidFill>
                  <a:srgbClr val="656372"/>
                </a:solidFill>
              </a:rPr>
              <a:t>天下通语（元代）</a:t>
            </a:r>
            <a:endParaRPr lang="en-US" altLang="zh-CN" sz="3200" b="1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656372"/>
                </a:solidFill>
              </a:rPr>
              <a:t>         </a:t>
            </a:r>
            <a:r>
              <a:rPr lang="zh-CN" altLang="en-US" sz="3200" b="1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汉民族共同语的口语形式是元代才开始形成的。</a:t>
            </a:r>
            <a:endParaRPr lang="en-US" altLang="zh-CN" sz="3200" b="1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周德清</a:t>
            </a:r>
            <a:r>
              <a:rPr lang="en-US" altLang="zh-CN" sz="3200" b="1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中原音韵</a:t>
            </a:r>
            <a:r>
              <a:rPr lang="en-US" altLang="zh-CN" sz="3200" b="1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：“天下通语，则天下尽通，后世易晓。若为市语方言，则虽便捷一时，称快一地，要无以明天下后世。”</a:t>
            </a:r>
            <a:endParaRPr lang="en-US" altLang="zh-CN" sz="3200" b="1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2000" b="1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656372"/>
                </a:solidFill>
              </a:rPr>
              <a:t>        4. </a:t>
            </a:r>
            <a:r>
              <a:rPr lang="zh-CN" altLang="en-US" sz="3200" b="1">
                <a:solidFill>
                  <a:srgbClr val="656372"/>
                </a:solidFill>
              </a:rPr>
              <a:t>官话（明清时期）</a:t>
            </a:r>
            <a:endParaRPr lang="en-US" altLang="zh-CN" sz="3200" b="1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656372"/>
                </a:solidFill>
              </a:rPr>
              <a:t>      </a:t>
            </a:r>
            <a:r>
              <a:rPr lang="zh-CN" altLang="en-US" sz="3200" b="1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“官话”这一名称出现在明代中叶，因经常使用于官场和上层人士中而得名。</a:t>
            </a:r>
            <a:endParaRPr lang="en-US" altLang="zh-CN" sz="3200" b="1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C793889-272D-44A3-B42C-8B8FCA2B4F1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92138" y="1653308"/>
            <a:ext cx="10842625" cy="3941041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>
                <a:solidFill>
                  <a:srgbClr val="656372"/>
                </a:solidFill>
              </a:rPr>
              <a:t>            </a:t>
            </a:r>
            <a:r>
              <a:rPr lang="en-US" altLang="zh-CN" sz="3200" b="1" dirty="0">
                <a:solidFill>
                  <a:srgbClr val="656372"/>
                </a:solidFill>
              </a:rPr>
              <a:t>5. </a:t>
            </a:r>
            <a:r>
              <a:rPr lang="zh-CN" altLang="en-US" sz="3200" b="1" dirty="0">
                <a:solidFill>
                  <a:srgbClr val="656372"/>
                </a:solidFill>
              </a:rPr>
              <a:t>国语（民国初年）</a:t>
            </a:r>
            <a:endParaRPr lang="en-US" altLang="zh-CN" sz="32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20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清末吴汝纶最早提到“国语”这一名称。</a:t>
            </a:r>
            <a:endParaRPr lang="en-US" altLang="zh-CN" sz="3200" b="1" dirty="0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800" b="1" dirty="0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民国初年，随着“国语运动”兴起，“国语”逐渐取代了“官话”。</a:t>
            </a:r>
            <a:endParaRPr lang="en-US" altLang="zh-CN" sz="3200" b="1" dirty="0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zh-CN" altLang="en-US" dirty="0">
              <a:solidFill>
                <a:srgbClr val="65637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4B51E1-CDAD-49F8-958C-DA6B7320928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15938" y="914400"/>
            <a:ext cx="11214100" cy="5437188"/>
          </a:xfrm>
        </p:spPr>
        <p:txBody>
          <a:bodyPr>
            <a:normAutofit/>
          </a:bodyPr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56372"/>
                </a:solidFill>
              </a:rPr>
              <a:t>        6. </a:t>
            </a:r>
            <a:r>
              <a:rPr lang="zh-CN" altLang="en-US" sz="2800" b="1" dirty="0">
                <a:solidFill>
                  <a:srgbClr val="656372"/>
                </a:solidFill>
              </a:rPr>
              <a:t>普通话（</a:t>
            </a:r>
            <a:r>
              <a:rPr lang="en-US" altLang="zh-CN" sz="2800" b="1" dirty="0">
                <a:solidFill>
                  <a:srgbClr val="656372"/>
                </a:solidFill>
              </a:rPr>
              <a:t>1955</a:t>
            </a:r>
            <a:r>
              <a:rPr lang="zh-CN" altLang="en-US" sz="2800" b="1" dirty="0">
                <a:solidFill>
                  <a:srgbClr val="656372"/>
                </a:solidFill>
              </a:rPr>
              <a:t>年）</a:t>
            </a:r>
            <a:endParaRPr lang="en-US" altLang="zh-CN" sz="28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56372"/>
                </a:solidFill>
              </a:rPr>
              <a:t>           1906</a:t>
            </a:r>
            <a:r>
              <a:rPr lang="zh-CN" altLang="en-US" sz="2800" b="1" dirty="0">
                <a:solidFill>
                  <a:srgbClr val="656372"/>
                </a:solidFill>
              </a:rPr>
              <a:t>年，朱文熊在</a:t>
            </a:r>
            <a:r>
              <a:rPr lang="en-US" altLang="zh-CN" sz="2800" b="1" dirty="0">
                <a:solidFill>
                  <a:srgbClr val="656372"/>
                </a:solidFill>
              </a:rPr>
              <a:t>《</a:t>
            </a:r>
            <a:r>
              <a:rPr lang="zh-CN" altLang="en-US" sz="2800" b="1" dirty="0">
                <a:solidFill>
                  <a:srgbClr val="656372"/>
                </a:solidFill>
              </a:rPr>
              <a:t>江苏新字母</a:t>
            </a:r>
            <a:r>
              <a:rPr lang="en-US" altLang="zh-CN" sz="2800" b="1" dirty="0">
                <a:solidFill>
                  <a:srgbClr val="656372"/>
                </a:solidFill>
              </a:rPr>
              <a:t>》</a:t>
            </a:r>
            <a:r>
              <a:rPr lang="zh-CN" altLang="en-US" sz="2800" b="1" dirty="0">
                <a:solidFill>
                  <a:srgbClr val="656372"/>
                </a:solidFill>
              </a:rPr>
              <a:t>中明确把汉语分为三类：</a:t>
            </a:r>
            <a:endParaRPr lang="en-US" altLang="zh-CN" sz="28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“国文”（文言）</a:t>
            </a:r>
            <a:endParaRPr lang="en-US" altLang="zh-CN" sz="2800" b="1" dirty="0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“普通话”（各省通行之话）</a:t>
            </a:r>
            <a:endParaRPr lang="en-US" altLang="zh-CN" sz="2800" b="1" dirty="0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“俗语”（方言）</a:t>
            </a:r>
            <a:endParaRPr lang="en-US" altLang="zh-CN" sz="2800" b="1" dirty="0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800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56372"/>
                </a:solidFill>
              </a:rPr>
              <a:t>          1955</a:t>
            </a:r>
            <a:r>
              <a:rPr lang="zh-CN" altLang="en-US" sz="2800" b="1" dirty="0">
                <a:solidFill>
                  <a:srgbClr val="656372"/>
                </a:solidFill>
              </a:rPr>
              <a:t>年，全国文字改革会议和现代汉语规范问题学术会议，确定“普通话”为汉民族的共同语。</a:t>
            </a:r>
            <a:endParaRPr lang="en-US" altLang="zh-CN" sz="28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800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56372"/>
                </a:solidFill>
              </a:rPr>
              <a:t>         </a:t>
            </a:r>
            <a:r>
              <a:rPr lang="zh-CN" altLang="en-US" sz="2800" b="1" dirty="0">
                <a:solidFill>
                  <a:srgbClr val="656372"/>
                </a:solidFill>
              </a:rPr>
              <a:t>普通话在</a:t>
            </a:r>
            <a:r>
              <a:rPr lang="zh-CN" altLang="en-US" sz="2800" b="1" dirty="0">
                <a:solidFill>
                  <a:srgbClr val="00B0F0"/>
                </a:solidFill>
              </a:rPr>
              <a:t>台湾省</a:t>
            </a:r>
            <a:r>
              <a:rPr lang="zh-CN" altLang="en-US" sz="2800" b="1" dirty="0">
                <a:solidFill>
                  <a:srgbClr val="656372"/>
                </a:solidFill>
              </a:rPr>
              <a:t>被称为“</a:t>
            </a:r>
            <a:r>
              <a:rPr lang="zh-CN" altLang="en-US" sz="2800" b="1" dirty="0">
                <a:solidFill>
                  <a:srgbClr val="00B0F0"/>
                </a:solidFill>
              </a:rPr>
              <a:t>国语</a:t>
            </a:r>
            <a:r>
              <a:rPr lang="zh-CN" altLang="en-US" sz="2800" b="1" dirty="0">
                <a:solidFill>
                  <a:srgbClr val="656372"/>
                </a:solidFill>
              </a:rPr>
              <a:t>”，在</a:t>
            </a:r>
            <a:r>
              <a:rPr lang="zh-CN" altLang="en-US" sz="2800" b="1" dirty="0">
                <a:solidFill>
                  <a:srgbClr val="00B0F0"/>
                </a:solidFill>
              </a:rPr>
              <a:t>新加坡等地</a:t>
            </a:r>
            <a:r>
              <a:rPr lang="zh-CN" altLang="en-US" sz="2800" b="1" dirty="0">
                <a:solidFill>
                  <a:srgbClr val="656372"/>
                </a:solidFill>
              </a:rPr>
              <a:t>被称为“</a:t>
            </a:r>
            <a:r>
              <a:rPr lang="zh-CN" altLang="en-US" sz="2800" b="1" dirty="0">
                <a:solidFill>
                  <a:srgbClr val="00B0F0"/>
                </a:solidFill>
              </a:rPr>
              <a:t>华语</a:t>
            </a:r>
            <a:r>
              <a:rPr lang="zh-CN" altLang="en-US" sz="2800" b="1" dirty="0">
                <a:solidFill>
                  <a:srgbClr val="656372"/>
                </a:solidFill>
              </a:rPr>
              <a:t>”。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C461B2-1A7F-402A-85E3-2A49B2DC77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92138" y="490537"/>
            <a:ext cx="10842625" cy="666750"/>
          </a:xfrm>
        </p:spPr>
        <p:txBody>
          <a:bodyPr>
            <a:normAutofit/>
          </a:bodyPr>
          <a:lstStyle/>
          <a:p>
            <a:r>
              <a:rPr lang="zh-CN" altLang="en-US" b="1" dirty="0">
                <a:solidFill>
                  <a:srgbClr val="656372"/>
                </a:solidFill>
              </a:rPr>
              <a:t>   二、普通话的发展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5CA361D-B8A6-4997-832E-10ED77BA429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92138" y="1672046"/>
            <a:ext cx="10842625" cy="4834754"/>
          </a:xfrm>
        </p:spPr>
        <p:txBody>
          <a:bodyPr>
            <a:normAutofit/>
          </a:bodyPr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rgbClr val="656372"/>
                </a:solidFill>
              </a:rPr>
              <a:t>          </a:t>
            </a:r>
            <a:r>
              <a:rPr lang="en-US" altLang="zh-CN" sz="2800" b="1" dirty="0">
                <a:solidFill>
                  <a:srgbClr val="656372"/>
                </a:solidFill>
              </a:rPr>
              <a:t>20</a:t>
            </a:r>
            <a:r>
              <a:rPr lang="zh-CN" altLang="en-US" sz="2800" b="1" dirty="0">
                <a:solidFill>
                  <a:srgbClr val="656372"/>
                </a:solidFill>
              </a:rPr>
              <a:t>世纪</a:t>
            </a:r>
            <a:r>
              <a:rPr lang="en-US" altLang="zh-CN" sz="2800" b="1" dirty="0">
                <a:solidFill>
                  <a:srgbClr val="656372"/>
                </a:solidFill>
              </a:rPr>
              <a:t>70</a:t>
            </a:r>
            <a:r>
              <a:rPr lang="zh-CN" altLang="en-US" sz="2800" b="1" dirty="0">
                <a:solidFill>
                  <a:srgbClr val="656372"/>
                </a:solidFill>
              </a:rPr>
              <a:t>年代，中国恢复联合国的合法席位，汉语成为联合国六种法定工作语言之一。</a:t>
            </a:r>
            <a:endParaRPr lang="en-US" altLang="zh-CN" sz="28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8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56372"/>
                </a:solidFill>
              </a:rPr>
              <a:t>        2010</a:t>
            </a:r>
            <a:r>
              <a:rPr lang="zh-CN" altLang="en-US" sz="2800" b="1" dirty="0">
                <a:solidFill>
                  <a:srgbClr val="656372"/>
                </a:solidFill>
              </a:rPr>
              <a:t>年，联合国新闻部宣布启动联合国语言日，将中文日定在农历二十四节气之“谷雨”。</a:t>
            </a:r>
            <a:endParaRPr lang="en-US" altLang="zh-CN" sz="28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8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656372"/>
                </a:solidFill>
              </a:rPr>
              <a:t>       </a:t>
            </a:r>
            <a:r>
              <a:rPr lang="zh-CN" altLang="en-US" sz="2800" b="1" dirty="0">
                <a:solidFill>
                  <a:srgbClr val="656372"/>
                </a:solidFill>
              </a:rPr>
              <a:t>世界范围内的“汉语热”持续升温。</a:t>
            </a:r>
            <a:endParaRPr lang="en-US" altLang="zh-CN" sz="28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56372"/>
                </a:solidFill>
              </a:rPr>
              <a:t>         </a:t>
            </a:r>
            <a:r>
              <a:rPr lang="zh-CN" altLang="en-US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美国</a:t>
            </a:r>
            <a:r>
              <a:rPr lang="en-US" altLang="zh-CN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国家安全语言计划</a:t>
            </a:r>
            <a:r>
              <a:rPr lang="en-US" altLang="zh-CN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，将汉语列为“关键语言”；</a:t>
            </a:r>
            <a:endParaRPr lang="en-US" altLang="zh-CN" sz="2800" b="1" dirty="0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英国从</a:t>
            </a:r>
            <a:r>
              <a:rPr lang="en-US" altLang="zh-CN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2014</a:t>
            </a:r>
            <a:r>
              <a:rPr lang="zh-CN" altLang="en-US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年开始将汉语列为小学生的必修课之一。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4AE4A4-9538-4EDF-9A6C-8D79CBDDAC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92138" y="704850"/>
            <a:ext cx="10842625" cy="641350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656372"/>
                </a:solidFill>
              </a:rPr>
              <a:t>   </a:t>
            </a:r>
            <a:r>
              <a:rPr lang="zh-CN" altLang="en-US" b="1" dirty="0">
                <a:solidFill>
                  <a:srgbClr val="656372"/>
                </a:solidFill>
              </a:rPr>
              <a:t>三、普通话的未来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7EF3E6C-2609-42AF-AD88-F9F67BDF01C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07975" y="1620838"/>
            <a:ext cx="11487150" cy="4638675"/>
          </a:xfrm>
        </p:spPr>
        <p:txBody>
          <a:bodyPr>
            <a:normAutofit/>
          </a:bodyPr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>
                <a:solidFill>
                  <a:srgbClr val="656372"/>
                </a:solidFill>
              </a:rPr>
              <a:t>          </a:t>
            </a:r>
            <a:r>
              <a:rPr lang="en-US" altLang="zh-CN" sz="2800" b="1" dirty="0">
                <a:solidFill>
                  <a:srgbClr val="656372"/>
                </a:solidFill>
              </a:rPr>
              <a:t>1. </a:t>
            </a:r>
            <a:r>
              <a:rPr lang="zh-CN" altLang="en-US" sz="2800" b="1" dirty="0">
                <a:solidFill>
                  <a:srgbClr val="656372"/>
                </a:solidFill>
              </a:rPr>
              <a:t>推广普通话的法规</a:t>
            </a:r>
            <a:endParaRPr lang="en-US" altLang="zh-CN" sz="28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56372"/>
                </a:solidFill>
              </a:rPr>
              <a:t>        </a:t>
            </a:r>
            <a:r>
              <a:rPr lang="zh-CN" altLang="en-US" sz="2800" b="1" dirty="0">
                <a:solidFill>
                  <a:srgbClr val="656372"/>
                </a:solidFill>
              </a:rPr>
              <a:t>（</a:t>
            </a:r>
            <a:r>
              <a:rPr lang="en-US" altLang="zh-CN" sz="2800" b="1" dirty="0">
                <a:solidFill>
                  <a:srgbClr val="656372"/>
                </a:solidFill>
              </a:rPr>
              <a:t>1</a:t>
            </a:r>
            <a:r>
              <a:rPr lang="zh-CN" altLang="en-US" sz="2800" b="1" dirty="0">
                <a:solidFill>
                  <a:srgbClr val="656372"/>
                </a:solidFill>
              </a:rPr>
              <a:t>）</a:t>
            </a:r>
            <a:r>
              <a:rPr lang="en-US" altLang="zh-CN" sz="2800" b="1" dirty="0">
                <a:solidFill>
                  <a:srgbClr val="656372"/>
                </a:solidFill>
              </a:rPr>
              <a:t>《</a:t>
            </a:r>
            <a:r>
              <a:rPr lang="zh-CN" altLang="en-US" sz="2800" b="1" dirty="0">
                <a:solidFill>
                  <a:srgbClr val="656372"/>
                </a:solidFill>
              </a:rPr>
              <a:t>中华人民共和国宪法</a:t>
            </a:r>
            <a:r>
              <a:rPr lang="en-US" altLang="zh-CN" sz="2800" b="1" dirty="0">
                <a:solidFill>
                  <a:srgbClr val="656372"/>
                </a:solidFill>
              </a:rPr>
              <a:t>》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56372"/>
                </a:solidFill>
              </a:rPr>
              <a:t>               </a:t>
            </a:r>
            <a:r>
              <a:rPr lang="zh-CN" altLang="en-US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第十九条规定：“国家推广全国通用的普通话。”</a:t>
            </a:r>
            <a:endParaRPr lang="en-US" altLang="zh-CN" sz="2800" b="1" dirty="0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800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56372"/>
                </a:solidFill>
              </a:rPr>
              <a:t>        </a:t>
            </a:r>
            <a:r>
              <a:rPr lang="zh-CN" altLang="en-US" sz="2800" b="1" dirty="0">
                <a:solidFill>
                  <a:srgbClr val="656372"/>
                </a:solidFill>
              </a:rPr>
              <a:t>（</a:t>
            </a:r>
            <a:r>
              <a:rPr lang="en-US" altLang="zh-CN" sz="2800" b="1" dirty="0">
                <a:solidFill>
                  <a:srgbClr val="656372"/>
                </a:solidFill>
              </a:rPr>
              <a:t>2</a:t>
            </a:r>
            <a:r>
              <a:rPr lang="zh-CN" altLang="en-US" sz="2800" b="1" dirty="0">
                <a:solidFill>
                  <a:srgbClr val="656372"/>
                </a:solidFill>
              </a:rPr>
              <a:t>）</a:t>
            </a:r>
            <a:r>
              <a:rPr lang="en-US" altLang="zh-CN" sz="2800" b="1" dirty="0">
                <a:solidFill>
                  <a:srgbClr val="656372"/>
                </a:solidFill>
              </a:rPr>
              <a:t>《</a:t>
            </a:r>
            <a:r>
              <a:rPr lang="zh-CN" altLang="en-US" sz="2800" b="1" dirty="0">
                <a:solidFill>
                  <a:srgbClr val="656372"/>
                </a:solidFill>
              </a:rPr>
              <a:t>中华人民共和国国家通用语言文字法</a:t>
            </a:r>
            <a:r>
              <a:rPr lang="en-US" altLang="zh-CN" sz="2800" b="1" dirty="0">
                <a:solidFill>
                  <a:srgbClr val="656372"/>
                </a:solidFill>
              </a:rPr>
              <a:t>》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56372"/>
                </a:solidFill>
              </a:rPr>
              <a:t>           </a:t>
            </a:r>
            <a:r>
              <a:rPr lang="zh-CN" altLang="en-US" sz="2800" b="1" dirty="0">
                <a:solidFill>
                  <a:srgbClr val="656372"/>
                </a:solidFill>
              </a:rPr>
              <a:t>这是我国第一部关于语言文字的专门法律，</a:t>
            </a:r>
            <a:r>
              <a:rPr lang="en-US" altLang="zh-CN" sz="2800" b="1" dirty="0">
                <a:solidFill>
                  <a:srgbClr val="656372"/>
                </a:solidFill>
              </a:rPr>
              <a:t>2001</a:t>
            </a:r>
            <a:r>
              <a:rPr lang="zh-CN" altLang="en-US" sz="2800" b="1" dirty="0">
                <a:solidFill>
                  <a:srgbClr val="656372"/>
                </a:solidFill>
              </a:rPr>
              <a:t>年</a:t>
            </a:r>
            <a:r>
              <a:rPr lang="en-US" altLang="zh-CN" sz="2800" b="1" dirty="0">
                <a:solidFill>
                  <a:srgbClr val="656372"/>
                </a:solidFill>
              </a:rPr>
              <a:t>1</a:t>
            </a:r>
            <a:r>
              <a:rPr lang="zh-CN" altLang="en-US" sz="2800" b="1" dirty="0">
                <a:solidFill>
                  <a:srgbClr val="656372"/>
                </a:solidFill>
              </a:rPr>
              <a:t>月</a:t>
            </a:r>
            <a:r>
              <a:rPr lang="en-US" altLang="zh-CN" sz="2800" b="1" dirty="0">
                <a:solidFill>
                  <a:srgbClr val="656372"/>
                </a:solidFill>
              </a:rPr>
              <a:t>1</a:t>
            </a:r>
            <a:r>
              <a:rPr lang="zh-CN" altLang="en-US" sz="2800" b="1" dirty="0">
                <a:solidFill>
                  <a:srgbClr val="656372"/>
                </a:solidFill>
              </a:rPr>
              <a:t>日起实施。</a:t>
            </a:r>
            <a:endParaRPr lang="en-US" altLang="zh-CN" sz="2800" b="1" dirty="0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656372"/>
                </a:solidFill>
              </a:rPr>
              <a:t>                </a:t>
            </a:r>
            <a:r>
              <a:rPr lang="zh-CN" altLang="en-US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第二条规定：“国家通用语言文字是普通话和规范汉字。”</a:t>
            </a:r>
            <a:endParaRPr lang="en-US" altLang="zh-CN" sz="2800" b="1" dirty="0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第三条规定：“国家推广普通话，推行规范汉字。”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32736C-7D74-467A-BFAC-84DD82C3FF6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92138" y="881063"/>
            <a:ext cx="10842625" cy="5545137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zh-CN">
                <a:solidFill>
                  <a:srgbClr val="656372"/>
                </a:solidFill>
              </a:rPr>
              <a:t>                 </a:t>
            </a:r>
            <a:r>
              <a:rPr lang="en-US" altLang="zh-CN" sz="2800" b="1">
                <a:solidFill>
                  <a:srgbClr val="656372"/>
                </a:solidFill>
              </a:rPr>
              <a:t>《</a:t>
            </a:r>
            <a:r>
              <a:rPr lang="zh-CN" altLang="en-US" sz="2800" b="1">
                <a:solidFill>
                  <a:srgbClr val="656372"/>
                </a:solidFill>
              </a:rPr>
              <a:t>中华人民共和国民族区域自治法</a:t>
            </a:r>
            <a:r>
              <a:rPr lang="en-US" altLang="zh-CN" sz="2800" b="1">
                <a:solidFill>
                  <a:srgbClr val="656372"/>
                </a:solidFill>
              </a:rPr>
              <a:t>》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656372"/>
                </a:solidFill>
              </a:rPr>
              <a:t>              《</a:t>
            </a:r>
            <a:r>
              <a:rPr lang="zh-CN" altLang="en-US" sz="2800" b="1">
                <a:solidFill>
                  <a:srgbClr val="656372"/>
                </a:solidFill>
              </a:rPr>
              <a:t>中华人民共和国教育法</a:t>
            </a:r>
            <a:r>
              <a:rPr lang="en-US" altLang="zh-CN" sz="2800" b="1">
                <a:solidFill>
                  <a:srgbClr val="656372"/>
                </a:solidFill>
              </a:rPr>
              <a:t>》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656372"/>
                </a:solidFill>
              </a:rPr>
              <a:t>              《</a:t>
            </a:r>
            <a:r>
              <a:rPr lang="zh-CN" altLang="en-US" sz="2800" b="1">
                <a:solidFill>
                  <a:srgbClr val="656372"/>
                </a:solidFill>
              </a:rPr>
              <a:t>中华人民共和国义务教育法</a:t>
            </a:r>
            <a:r>
              <a:rPr lang="en-US" altLang="zh-CN" sz="2800" b="1">
                <a:solidFill>
                  <a:srgbClr val="656372"/>
                </a:solidFill>
              </a:rPr>
              <a:t>》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656372"/>
                </a:solidFill>
              </a:rPr>
              <a:t>              《</a:t>
            </a:r>
            <a:r>
              <a:rPr lang="zh-CN" altLang="en-US" sz="2800" b="1">
                <a:solidFill>
                  <a:srgbClr val="656372"/>
                </a:solidFill>
              </a:rPr>
              <a:t>中华人民共和国义务教育法实施细则</a:t>
            </a:r>
            <a:r>
              <a:rPr lang="en-US" altLang="zh-CN" sz="2800" b="1">
                <a:solidFill>
                  <a:srgbClr val="656372"/>
                </a:solidFill>
              </a:rPr>
              <a:t>》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656372"/>
                </a:solidFill>
              </a:rPr>
              <a:t>              《</a:t>
            </a:r>
            <a:r>
              <a:rPr lang="zh-CN" altLang="en-US" sz="2800" b="1">
                <a:solidFill>
                  <a:srgbClr val="656372"/>
                </a:solidFill>
              </a:rPr>
              <a:t>扫除文盲工作条例</a:t>
            </a:r>
            <a:r>
              <a:rPr lang="en-US" altLang="zh-CN" sz="2800" b="1">
                <a:solidFill>
                  <a:srgbClr val="656372"/>
                </a:solidFill>
              </a:rPr>
              <a:t>》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656372"/>
                </a:solidFill>
              </a:rPr>
              <a:t>              《</a:t>
            </a:r>
            <a:r>
              <a:rPr lang="zh-CN" altLang="en-US" sz="2800" b="1">
                <a:solidFill>
                  <a:srgbClr val="656372"/>
                </a:solidFill>
              </a:rPr>
              <a:t>民族乡行政工作条例</a:t>
            </a:r>
            <a:r>
              <a:rPr lang="en-US" altLang="zh-CN" sz="2800" b="1">
                <a:solidFill>
                  <a:srgbClr val="656372"/>
                </a:solidFill>
              </a:rPr>
              <a:t>》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656372"/>
                </a:solidFill>
              </a:rPr>
              <a:t>              《</a:t>
            </a:r>
            <a:r>
              <a:rPr lang="zh-CN" altLang="en-US" sz="2800" b="1">
                <a:solidFill>
                  <a:srgbClr val="656372"/>
                </a:solidFill>
              </a:rPr>
              <a:t>广播电视管理条例</a:t>
            </a:r>
            <a:r>
              <a:rPr lang="en-US" altLang="zh-CN" sz="2800" b="1">
                <a:solidFill>
                  <a:srgbClr val="656372"/>
                </a:solidFill>
              </a:rPr>
              <a:t>》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656372"/>
                </a:solidFill>
              </a:rPr>
              <a:t>                     ……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656372"/>
                </a:solidFill>
              </a:rPr>
              <a:t>                 规定要在全国推广和使用普通话。</a:t>
            </a:r>
            <a:endParaRPr lang="zh-CN" altLang="en-US" b="1">
              <a:solidFill>
                <a:srgbClr val="656372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948171A-71D3-45AA-BD26-19D37A21F6D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92138" y="1712913"/>
            <a:ext cx="10842625" cy="4040187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656372"/>
                </a:solidFill>
              </a:rPr>
              <a:t>       2. </a:t>
            </a:r>
            <a:r>
              <a:rPr lang="zh-CN" altLang="en-US" sz="3200" b="1">
                <a:solidFill>
                  <a:srgbClr val="656372"/>
                </a:solidFill>
              </a:rPr>
              <a:t>推广普通话的方针</a:t>
            </a:r>
            <a:endParaRPr lang="en-US" altLang="zh-CN" sz="3200" b="1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800" b="1">
              <a:solidFill>
                <a:srgbClr val="656372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1986</a:t>
            </a:r>
            <a:r>
              <a:rPr lang="zh-CN" altLang="en-US" sz="3200" b="1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年，国家把推广普通话列为新时期语言文字工作的首要任务。</a:t>
            </a:r>
            <a:endParaRPr lang="en-US" altLang="zh-CN" sz="3200" b="1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800" b="1">
              <a:solidFill>
                <a:srgbClr val="6563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1992</a:t>
            </a:r>
            <a:r>
              <a:rPr lang="zh-CN" altLang="en-US" sz="3200" b="1">
                <a:solidFill>
                  <a:srgbClr val="6563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年，确定推广普通话工作方针为“大力推行、积极普及、逐步提高”。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000120141119A01PPBG">
  <a:themeElements>
    <a:clrScheme name="自定义 263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BA836A"/>
      </a:accent1>
      <a:accent2>
        <a:srgbClr val="C1A05F"/>
      </a:accent2>
      <a:accent3>
        <a:srgbClr val="86926C"/>
      </a:accent3>
      <a:accent4>
        <a:srgbClr val="60869E"/>
      </a:accent4>
      <a:accent5>
        <a:srgbClr val="DAD378"/>
      </a:accent5>
      <a:accent6>
        <a:srgbClr val="E15A5A"/>
      </a:accent6>
      <a:hlink>
        <a:srgbClr val="00B0F0"/>
      </a:hlink>
      <a:folHlink>
        <a:srgbClr val="AFB2B4"/>
      </a:folHlink>
    </a:clrScheme>
    <a:fontScheme name="KSO主题文字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A000120141215A08KPBG</Template>
  <TotalTime>793</TotalTime>
  <Words>703</Words>
  <Application>Microsoft Office PowerPoint</Application>
  <PresentationFormat>宽屏</PresentationFormat>
  <Paragraphs>67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楷体</vt:lpstr>
      <vt:lpstr>Arial</vt:lpstr>
      <vt:lpstr>Arial Black</vt:lpstr>
      <vt:lpstr>Calibri</vt:lpstr>
      <vt:lpstr>Wingdings</vt:lpstr>
      <vt:lpstr>Wingdings 2</vt:lpstr>
      <vt:lpstr>A000120141119A01PPBG</vt:lpstr>
      <vt:lpstr>普通话的 成长历程</vt:lpstr>
      <vt:lpstr>    一、普通话的前世今生</vt:lpstr>
      <vt:lpstr>PowerPoint 演示文稿</vt:lpstr>
      <vt:lpstr>PowerPoint 演示文稿</vt:lpstr>
      <vt:lpstr>PowerPoint 演示文稿</vt:lpstr>
      <vt:lpstr>   二、普通话的发展</vt:lpstr>
      <vt:lpstr>   三、普通话的未来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普通话的 前世今生</dc:title>
  <dc:creator>Li Jindai</dc:creator>
  <cp:lastModifiedBy>apple</cp:lastModifiedBy>
  <cp:revision>14</cp:revision>
  <dcterms:created xsi:type="dcterms:W3CDTF">2019-02-27T06:05:54Z</dcterms:created>
  <dcterms:modified xsi:type="dcterms:W3CDTF">2024-03-29T06:35:54Z</dcterms:modified>
</cp:coreProperties>
</file>