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74" r:id="rId6"/>
    <p:sldId id="275" r:id="rId7"/>
    <p:sldId id="276" r:id="rId8"/>
  </p:sldIdLst>
  <p:sldSz cx="12192000" cy="6858000"/>
  <p:notesSz cx="6858000" cy="9144000"/>
  <p:defaultTextStyle>
    <a:defPPr>
      <a:defRPr lang="zh-CN"/>
    </a:defPPr>
    <a:lvl1pPr algn="l" defTabSz="1217613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013" indent="-150813" algn="l" defTabSz="1217613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613" indent="-303213" algn="l" defTabSz="1217613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213" indent="-455613" algn="l" defTabSz="1217613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6813" indent="-608013" algn="l" defTabSz="1217613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>
            <a:extLst>
              <a:ext uri="{FF2B5EF4-FFF2-40B4-BE49-F238E27FC236}">
                <a16:creationId xmlns:a16="http://schemas.microsoft.com/office/drawing/2014/main" id="{EAF839F8-F660-48FB-AA15-179C5F621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0999" y="2219325"/>
            <a:ext cx="9168619" cy="1541388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4400" b="0" i="0">
                <a:ln w="1460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0999" y="3924031"/>
            <a:ext cx="9168619" cy="6384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36DD93-BDBF-4684-A592-E6519E91F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7826A-3478-44C6-9181-0C1403EA4964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982F81-C9D9-45AA-9ACD-C164985AD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16EA5D8-6448-48D5-BF76-FEC27A2FB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E893D-AC42-417F-82B7-6368A9E38D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56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3521F-505F-443E-9A77-00D1AF531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693DD-69C5-4996-929E-1D2103173501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0B2B6D-4FE2-4E89-A503-6B3D9B2D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87227F-C132-4682-BEC3-8C607DB9D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EA85E-C131-49EF-A7CD-029C7CCCD0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13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59EE1-8C83-4B3B-9BE0-3C362EBFC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D39F5-4833-477E-B121-B388054D8D8A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FB1061-AEC2-48EB-B52E-9A34D8D83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CE2442-2587-4D71-94E9-BA44EDB65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AFF52-8660-4FC2-A4AC-6828424FF7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971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7A8BF3-1CED-4213-8CBB-9C8F4CE9A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C11BF-E42F-4AE8-99B1-457BF698DF34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E1B80-8E57-440D-8E04-E694A497B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26940-E10B-4F65-974B-B43CB6CD9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C6756-66E6-4298-9A46-300184DE4E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94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6B0328-5AC2-40D0-9EA1-AE0010FEC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2A129-11C0-4F21-A054-5FB0A1360FDA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B3F279-691B-410A-B6EF-94BCE313A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0C135-FC4F-4E3F-ACC6-010A4D7FC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88399-8D65-4D4A-8FE0-AE59754B70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6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E12775-FC31-4F84-AC35-2A56F4363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F4CB2-6FE1-4E5F-BC06-92BBD5AEE4BD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99AD7EE-516A-4961-992B-650F405BA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25944C-7E42-4229-9E87-59889118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B753C-99F7-448D-A5C3-A21F74735B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144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4BE8C2C-5735-4CC8-9C7D-DADDCE2F5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13BAE-6318-46E8-AC11-373F494C0323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ED8C2D6-CEB2-4A6E-A8DD-6E6FA0239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683CF11-241E-4E7E-BD13-4A6AD9BB6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DE422-AD6C-4EDA-82C7-F1D47A057D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616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7FB5C50-22D1-4130-AACE-4F6375F26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0991C-186F-4A28-9E29-E9E37B301C58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DB534CA-F42D-464A-BD26-C066D57E6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DED0B1B-7836-450A-BC96-28C4D9D95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A2D61-CF68-4175-BC4B-E74BF9267F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19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BCFD19-4C20-44C3-9ED6-1FB2FE720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58241-AC49-4008-B792-183AA9BD8575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625CF2-FC96-4EAA-82A3-F5D2534C3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1138F-7DB6-48FA-AE8C-110583B3C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6B825-1008-4D23-9F1D-013BD075A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29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82A44E-EAF9-4047-86E3-C07F69F13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6FBAB-9C63-4689-9A30-52666F5F4127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38B031-2232-4604-9D9C-F760F94A3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576A26-9277-4425-A2A4-35B27031B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3B17-F549-49B0-B12A-2B75E8B06F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912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83752EC-531D-4466-845B-5DA12C5FA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E89FC-194E-440D-92B8-E22CED94B297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D9EE9D7-E626-40AB-849F-4638220F2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EDC7BD4-C40F-4056-9431-BAA0359AA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75A6-F310-4209-97A0-260B4A5BCB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837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9">
            <a:extLst>
              <a:ext uri="{FF2B5EF4-FFF2-40B4-BE49-F238E27FC236}">
                <a16:creationId xmlns:a16="http://schemas.microsoft.com/office/drawing/2014/main" id="{002F46E8-7230-4A93-96DF-F9A293EB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72DB910-D27C-48AE-A818-E36F75FEDE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92138" y="1819275"/>
            <a:ext cx="10842625" cy="487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0E1314-EAF3-4C2D-BD25-17C35E9CA7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9170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A6B96A-23B6-4151-A821-F0412D4BD95F}" type="datetimeFigureOut">
              <a:rPr lang="zh-CN" altLang="en-US"/>
              <a:pPr>
                <a:defRPr/>
              </a:pPr>
              <a:t>2024/3/29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9271E-F8E5-443D-87BF-D19D84366A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917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3AB6B-A1F3-4FE5-8D0E-8750D44586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9170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DC7A6F9-770A-4C1E-B79F-ADC3B20AA9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>
            <a:extLst>
              <a:ext uri="{FF2B5EF4-FFF2-40B4-BE49-F238E27FC236}">
                <a16:creationId xmlns:a16="http://schemas.microsoft.com/office/drawing/2014/main" id="{31F81276-EC4F-4E44-ABAB-FD93611EAF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92138" y="738188"/>
            <a:ext cx="108426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4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rgbClr val="65637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656372"/>
          </a:solidFill>
          <a:latin typeface="Forte" panose="03060902040502070203" pitchFamily="66" charset="0"/>
          <a:ea typeface="华文新魏" panose="0201080004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656372"/>
          </a:solidFill>
          <a:latin typeface="Forte" panose="03060902040502070203" pitchFamily="66" charset="0"/>
          <a:ea typeface="华文新魏" panose="0201080004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656372"/>
          </a:solidFill>
          <a:latin typeface="Forte" panose="03060902040502070203" pitchFamily="66" charset="0"/>
          <a:ea typeface="华文新魏" panose="0201080004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656372"/>
          </a:solidFill>
          <a:latin typeface="Forte" panose="03060902040502070203" pitchFamily="66" charset="0"/>
          <a:ea typeface="华文新魏" panose="0201080004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656372"/>
          </a:solidFill>
          <a:latin typeface="Forte" panose="03060902040502070203" pitchFamily="66" charset="0"/>
          <a:ea typeface="华文新魏" panose="0201080004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656372"/>
          </a:solidFill>
          <a:latin typeface="Forte" panose="03060902040502070203" pitchFamily="66" charset="0"/>
          <a:ea typeface="华文新魏" panose="0201080004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656372"/>
          </a:solidFill>
          <a:latin typeface="Forte" panose="03060902040502070203" pitchFamily="66" charset="0"/>
          <a:ea typeface="华文新魏" panose="0201080004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656372"/>
          </a:solidFill>
          <a:latin typeface="Forte" panose="03060902040502070203" pitchFamily="66" charset="0"/>
          <a:ea typeface="华文新魏" panose="02010800040101010101" pitchFamily="2" charset="-122"/>
        </a:defRPr>
      </a:lvl9pPr>
    </p:titleStyle>
    <p:bodyStyle>
      <a:lvl1pPr marL="357188" indent="-357188" algn="l" rtl="0" fontAlgn="base">
        <a:lnSpc>
          <a:spcPct val="90000"/>
        </a:lnSpc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"/>
        <a:defRPr sz="2400" kern="1200">
          <a:solidFill>
            <a:srgbClr val="656372"/>
          </a:solidFill>
          <a:latin typeface="+mn-lt"/>
          <a:ea typeface="+mn-ea"/>
          <a:cs typeface="+mn-cs"/>
        </a:defRPr>
      </a:lvl1pPr>
      <a:lvl2pPr marL="357188" indent="-357188" algn="l" rtl="0" fontAlgn="base">
        <a:lnSpc>
          <a:spcPct val="13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F0772B-1458-4BDE-9E7E-1C5556F3F55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67127" y="2418760"/>
            <a:ext cx="7846839" cy="1541462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ln>
                  <a:noFill/>
                </a:ln>
              </a:rPr>
              <a:t>说好普通话的重要作用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5F8033-916B-475D-8454-92762F2355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06413" y="2586446"/>
            <a:ext cx="11090275" cy="3675017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656372"/>
                </a:solidFill>
              </a:rPr>
              <a:t>              《</a:t>
            </a:r>
            <a:r>
              <a:rPr lang="zh-CN" altLang="en-US" b="1" dirty="0">
                <a:solidFill>
                  <a:srgbClr val="656372"/>
                </a:solidFill>
              </a:rPr>
              <a:t>中华人民共和国国家通用语言文字法</a:t>
            </a:r>
            <a:r>
              <a:rPr lang="en-US" altLang="zh-CN" b="1" dirty="0">
                <a:solidFill>
                  <a:srgbClr val="656372"/>
                </a:solidFill>
              </a:rPr>
              <a:t>》</a:t>
            </a:r>
            <a:r>
              <a:rPr lang="zh-CN" altLang="en-US" b="1" dirty="0">
                <a:solidFill>
                  <a:srgbClr val="656372"/>
                </a:solidFill>
              </a:rPr>
              <a:t>（</a:t>
            </a:r>
            <a:r>
              <a:rPr lang="en-US" altLang="zh-CN" b="1" dirty="0">
                <a:solidFill>
                  <a:srgbClr val="656372"/>
                </a:solidFill>
              </a:rPr>
              <a:t>2001</a:t>
            </a:r>
            <a:r>
              <a:rPr lang="zh-CN" altLang="en-US" b="1" dirty="0">
                <a:solidFill>
                  <a:srgbClr val="656372"/>
                </a:solidFill>
              </a:rPr>
              <a:t>年）</a:t>
            </a:r>
            <a:endParaRPr lang="en-US" altLang="zh-CN" sz="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我国能用普通话交流的人数比例：</a:t>
            </a:r>
            <a:endParaRPr lang="en-US" altLang="zh-CN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2004</a:t>
            </a:r>
            <a:r>
              <a:rPr lang="zh-CN" altLang="en-US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      </a:t>
            </a:r>
            <a:r>
              <a:rPr lang="en-US" altLang="zh-CN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53.06%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2010</a:t>
            </a:r>
            <a:r>
              <a:rPr lang="zh-CN" altLang="en-US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      </a:t>
            </a:r>
            <a:r>
              <a:rPr lang="en-US" altLang="zh-CN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70%</a:t>
            </a:r>
            <a:r>
              <a:rPr lang="zh-CN" altLang="en-US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以上</a:t>
            </a:r>
            <a:endParaRPr lang="en-US" altLang="zh-CN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</a:t>
            </a:r>
            <a:r>
              <a:rPr lang="zh-CN" altLang="en-US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（其中能用普通话顺畅交流的</a:t>
            </a:r>
            <a:r>
              <a:rPr lang="en-US" altLang="zh-CN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50%</a:t>
            </a:r>
            <a:r>
              <a:rPr lang="zh-CN" altLang="en-US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656372"/>
                </a:solidFill>
              </a:rPr>
              <a:t>             《</a:t>
            </a:r>
            <a:r>
              <a:rPr lang="zh-CN" altLang="en-US" b="1" dirty="0">
                <a:solidFill>
                  <a:srgbClr val="656372"/>
                </a:solidFill>
              </a:rPr>
              <a:t>国家中长期语言文字事业改革和发展规划纲要</a:t>
            </a:r>
            <a:r>
              <a:rPr lang="en-US" altLang="zh-CN" b="1" dirty="0">
                <a:solidFill>
                  <a:srgbClr val="656372"/>
                </a:solidFill>
              </a:rPr>
              <a:t>》</a:t>
            </a:r>
            <a:r>
              <a:rPr lang="zh-CN" altLang="en-US" b="1" dirty="0">
                <a:solidFill>
                  <a:srgbClr val="656372"/>
                </a:solidFill>
              </a:rPr>
              <a:t>（</a:t>
            </a:r>
            <a:r>
              <a:rPr lang="en-US" altLang="zh-CN" b="1" dirty="0">
                <a:solidFill>
                  <a:srgbClr val="656372"/>
                </a:solidFill>
              </a:rPr>
              <a:t>2012——2020</a:t>
            </a:r>
            <a:r>
              <a:rPr lang="zh-CN" altLang="en-US" b="1" dirty="0">
                <a:solidFill>
                  <a:srgbClr val="656372"/>
                </a:solidFill>
              </a:rPr>
              <a:t>年）</a:t>
            </a:r>
            <a:endParaRPr lang="en-US" altLang="zh-CN" b="1" dirty="0">
              <a:solidFill>
                <a:srgbClr val="656372"/>
              </a:solidFill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98C0CA3D-0E99-4D70-9D3B-A05AFE313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846" y="938484"/>
            <a:ext cx="10842625" cy="1290910"/>
          </a:xfrm>
        </p:spPr>
        <p:txBody>
          <a:bodyPr/>
          <a:lstStyle/>
          <a:p>
            <a:r>
              <a:rPr lang="zh-CN" altLang="en-US" dirty="0"/>
              <a:t>       一、</a:t>
            </a:r>
            <a:r>
              <a:rPr lang="zh-CN" altLang="en-US" b="1" dirty="0">
                <a:solidFill>
                  <a:srgbClr val="656372"/>
                </a:solidFill>
              </a:rPr>
              <a:t>普通话为我们这个多民族国家提供并拓展了交流的空间与平台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FC7C30-064E-415A-BF65-FC1F9EFB9CC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34949" y="1767839"/>
            <a:ext cx="10716822" cy="4493623"/>
          </a:xfrm>
        </p:spPr>
        <p:txBody>
          <a:bodyPr/>
          <a:lstStyle/>
          <a:p>
            <a:pPr marL="0" indent="0">
              <a:lnSpc>
                <a:spcPts val="6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</a:rPr>
              <a:t>       </a:t>
            </a:r>
            <a:r>
              <a:rPr lang="zh-CN" altLang="en-US" sz="3200" b="1" dirty="0">
                <a:solidFill>
                  <a:srgbClr val="656372"/>
                </a:solidFill>
              </a:rPr>
              <a:t>二、普通话是口语表达的重要媒介</a:t>
            </a:r>
            <a:endParaRPr lang="en-US" altLang="zh-CN" sz="900" b="1" dirty="0">
              <a:solidFill>
                <a:srgbClr val="65637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ts val="6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</a:rPr>
              <a:t>        </a:t>
            </a:r>
            <a:r>
              <a:rPr lang="zh-CN" altLang="en-US" sz="3200" b="1" dirty="0">
                <a:solidFill>
                  <a:srgbClr val="656372"/>
                </a:solidFill>
              </a:rPr>
              <a:t>口语表达能力水平的高低直接影响个人的整体形象。</a:t>
            </a:r>
            <a:endParaRPr lang="en-US" altLang="zh-CN" sz="3200" b="1" dirty="0">
              <a:solidFill>
                <a:srgbClr val="656372"/>
              </a:solidFill>
            </a:endParaRPr>
          </a:p>
          <a:p>
            <a:pPr marL="0" indent="0">
              <a:lnSpc>
                <a:spcPts val="6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</a:rPr>
              <a:t>         </a:t>
            </a:r>
            <a:r>
              <a:rPr lang="zh-CN" altLang="en-US" sz="3200" b="1" dirty="0">
                <a:solidFill>
                  <a:srgbClr val="656372"/>
                </a:solidFill>
              </a:rPr>
              <a:t>普通话保障日常交际的顺利进行。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0827A8-FFE3-4508-A414-A4BEE2E764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2138" y="738188"/>
            <a:ext cx="10842625" cy="700087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656372"/>
                </a:solidFill>
              </a:rPr>
              <a:t>普通话水平测试成为促进推普工作的重要手段。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B12176-AF60-493C-96E4-3E5C73464C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92138" y="1887538"/>
            <a:ext cx="10842625" cy="4471987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656372"/>
                </a:solidFill>
              </a:rPr>
              <a:t>               </a:t>
            </a:r>
            <a:r>
              <a:rPr lang="zh-CN" altLang="en-US" sz="3200" b="1" dirty="0">
                <a:solidFill>
                  <a:srgbClr val="656372"/>
                </a:solidFill>
              </a:rPr>
              <a:t>普通话水平测试已开展</a:t>
            </a:r>
            <a:r>
              <a:rPr lang="en-US" altLang="zh-CN" sz="3200" b="1" dirty="0">
                <a:solidFill>
                  <a:srgbClr val="656372"/>
                </a:solidFill>
              </a:rPr>
              <a:t>25</a:t>
            </a:r>
            <a:r>
              <a:rPr lang="zh-CN" altLang="en-US" sz="3200" b="1" dirty="0">
                <a:solidFill>
                  <a:srgbClr val="656372"/>
                </a:solidFill>
              </a:rPr>
              <a:t>年。</a:t>
            </a:r>
            <a:endParaRPr lang="en-US" altLang="zh-CN" sz="32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</a:rPr>
              <a:t>           2014</a:t>
            </a:r>
            <a:r>
              <a:rPr lang="zh-CN" altLang="en-US" sz="3200" b="1" dirty="0">
                <a:solidFill>
                  <a:srgbClr val="656372"/>
                </a:solidFill>
              </a:rPr>
              <a:t>年</a:t>
            </a:r>
            <a:r>
              <a:rPr lang="en-US" altLang="zh-CN" sz="3200" b="1" dirty="0">
                <a:solidFill>
                  <a:srgbClr val="656372"/>
                </a:solidFill>
              </a:rPr>
              <a:t>12</a:t>
            </a:r>
            <a:r>
              <a:rPr lang="zh-CN" altLang="en-US" sz="3200" b="1" dirty="0">
                <a:solidFill>
                  <a:srgbClr val="656372"/>
                </a:solidFill>
              </a:rPr>
              <a:t>月</a:t>
            </a:r>
            <a:r>
              <a:rPr lang="en-US" altLang="zh-CN" sz="3200" b="1" dirty="0">
                <a:solidFill>
                  <a:srgbClr val="656372"/>
                </a:solidFill>
              </a:rPr>
              <a:t>31</a:t>
            </a:r>
            <a:r>
              <a:rPr lang="zh-CN" altLang="en-US" sz="3200" b="1" dirty="0">
                <a:solidFill>
                  <a:srgbClr val="656372"/>
                </a:solidFill>
              </a:rPr>
              <a:t>日，全国普通话水平测试总人数达到</a:t>
            </a:r>
            <a:r>
              <a:rPr lang="en-US" altLang="zh-CN" sz="3200" b="1" dirty="0">
                <a:solidFill>
                  <a:srgbClr val="656372"/>
                </a:solidFill>
              </a:rPr>
              <a:t>5000</a:t>
            </a:r>
            <a:r>
              <a:rPr lang="zh-CN" altLang="en-US" sz="3200" b="1" dirty="0">
                <a:solidFill>
                  <a:srgbClr val="656372"/>
                </a:solidFill>
              </a:rPr>
              <a:t>多万人次。</a:t>
            </a:r>
            <a:endParaRPr lang="en-US" altLang="zh-CN" sz="32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</a:rPr>
              <a:t>           2007</a:t>
            </a:r>
            <a:r>
              <a:rPr lang="zh-CN" altLang="en-US" sz="3200" b="1" dirty="0">
                <a:solidFill>
                  <a:srgbClr val="656372"/>
                </a:solidFill>
              </a:rPr>
              <a:t>年开始试行计算机辅助测试，去住截至</a:t>
            </a:r>
            <a:r>
              <a:rPr lang="en-US" altLang="zh-CN" sz="3200" b="1" dirty="0">
                <a:solidFill>
                  <a:srgbClr val="656372"/>
                </a:solidFill>
              </a:rPr>
              <a:t>2014</a:t>
            </a:r>
            <a:r>
              <a:rPr lang="zh-CN" altLang="en-US" sz="3200" b="1" dirty="0">
                <a:solidFill>
                  <a:srgbClr val="656372"/>
                </a:solidFill>
              </a:rPr>
              <a:t>年</a:t>
            </a:r>
            <a:r>
              <a:rPr lang="en-US" altLang="zh-CN" sz="3200" b="1" dirty="0">
                <a:solidFill>
                  <a:srgbClr val="656372"/>
                </a:solidFill>
              </a:rPr>
              <a:t>9</a:t>
            </a:r>
            <a:r>
              <a:rPr lang="zh-CN" altLang="en-US" sz="3200" b="1" dirty="0">
                <a:solidFill>
                  <a:srgbClr val="656372"/>
                </a:solidFill>
              </a:rPr>
              <a:t>月</a:t>
            </a:r>
            <a:r>
              <a:rPr lang="en-US" altLang="zh-CN" sz="3200" b="1" dirty="0">
                <a:solidFill>
                  <a:srgbClr val="656372"/>
                </a:solidFill>
              </a:rPr>
              <a:t>30</a:t>
            </a:r>
            <a:r>
              <a:rPr lang="zh-CN" altLang="en-US" sz="3200" b="1" dirty="0">
                <a:solidFill>
                  <a:srgbClr val="656372"/>
                </a:solidFill>
              </a:rPr>
              <a:t>日，累计测试考生达到</a:t>
            </a:r>
            <a:r>
              <a:rPr lang="en-US" altLang="zh-CN" sz="3200" b="1" dirty="0">
                <a:solidFill>
                  <a:srgbClr val="656372"/>
                </a:solidFill>
              </a:rPr>
              <a:t>1500</a:t>
            </a:r>
            <a:r>
              <a:rPr lang="zh-CN" altLang="en-US" sz="3200" b="1" dirty="0">
                <a:solidFill>
                  <a:srgbClr val="656372"/>
                </a:solidFill>
              </a:rPr>
              <a:t>多万人次。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E93F38-35EC-4200-9258-F2B5BEF4A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38" y="738188"/>
            <a:ext cx="10842625" cy="699843"/>
          </a:xfrm>
        </p:spPr>
        <p:txBody>
          <a:bodyPr/>
          <a:lstStyle/>
          <a:p>
            <a:r>
              <a:rPr lang="zh-CN" altLang="zh-CN" b="1" dirty="0"/>
              <a:t>普通话水平等级的</a:t>
            </a:r>
            <a:r>
              <a:rPr lang="zh-CN" altLang="en-US" b="1" dirty="0"/>
              <a:t>评</a:t>
            </a:r>
            <a:r>
              <a:rPr lang="zh-CN" altLang="zh-CN" b="1" dirty="0"/>
              <a:t>定</a:t>
            </a:r>
            <a:r>
              <a:rPr lang="zh-CN" altLang="en-US" b="1" dirty="0"/>
              <a:t>：三级六等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DA776B-3C81-4225-89DA-935039C45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8" y="1942011"/>
            <a:ext cx="10842625" cy="439783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       </a:t>
            </a:r>
            <a:r>
              <a:rPr lang="zh-CN" altLang="en-US" sz="2800" b="1" dirty="0"/>
              <a:t>一级：甲等、乙等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      </a:t>
            </a:r>
            <a:r>
              <a:rPr lang="zh-CN" altLang="zh-CN" sz="2800" b="1" dirty="0"/>
              <a:t>一级甲等：</a:t>
            </a:r>
            <a:r>
              <a:rPr lang="en-US" altLang="zh-CN" sz="2800" b="1" dirty="0"/>
              <a:t>97</a:t>
            </a:r>
            <a:r>
              <a:rPr lang="zh-CN" altLang="zh-CN" sz="2800" b="1" dirty="0"/>
              <a:t>分及其以上</a:t>
            </a:r>
          </a:p>
          <a:p>
            <a:pPr marL="0" indent="0">
              <a:buNone/>
            </a:pPr>
            <a:r>
              <a:rPr lang="en-US" altLang="zh-CN" sz="2800" b="1" dirty="0"/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语音标准、词汇语法正确、语调自然、表达流畅</a:t>
            </a:r>
            <a:endParaRPr lang="en-US" altLang="zh-CN" sz="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  <a:p>
            <a:pPr marL="0" indent="0">
              <a:buNone/>
            </a:pPr>
            <a:r>
              <a:rPr lang="en-US" altLang="zh-CN" sz="2800" b="1" dirty="0"/>
              <a:t>      </a:t>
            </a:r>
            <a:r>
              <a:rPr lang="zh-CN" altLang="zh-CN" sz="2800" b="1" dirty="0"/>
              <a:t>一级乙等：</a:t>
            </a:r>
            <a:r>
              <a:rPr lang="en-US" altLang="zh-CN" sz="2800" b="1" dirty="0"/>
              <a:t>92</a:t>
            </a:r>
            <a:r>
              <a:rPr lang="zh-CN" altLang="zh-CN" sz="2800" b="1" dirty="0"/>
              <a:t>分及其以上</a:t>
            </a:r>
          </a:p>
          <a:p>
            <a:pPr marL="0" indent="0">
              <a:buNone/>
            </a:pPr>
            <a:r>
              <a:rPr lang="en-US" altLang="zh-CN" sz="2800" b="1" dirty="0"/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语音标准、词汇语法正确、语调自然、表达流畅、偶有失误</a:t>
            </a:r>
          </a:p>
        </p:txBody>
      </p:sp>
    </p:spTree>
    <p:extLst>
      <p:ext uri="{BB962C8B-B14F-4D97-AF65-F5344CB8AC3E}">
        <p14:creationId xmlns:p14="http://schemas.microsoft.com/office/powerpoint/2010/main" val="141220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56FCFD-F44E-480B-94C7-E11B8AE36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8" y="1471748"/>
            <a:ext cx="10842625" cy="4866529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/>
              <a:t>      </a:t>
            </a:r>
            <a:r>
              <a:rPr lang="zh-CN" altLang="en-US" sz="2800" b="1" dirty="0"/>
              <a:t>二级：甲等、乙等</a:t>
            </a:r>
            <a:endParaRPr lang="en-US" altLang="zh-CN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b="1" dirty="0"/>
              <a:t>      二级甲等：</a:t>
            </a:r>
            <a:r>
              <a:rPr lang="en-US" altLang="zh-CN" b="1" dirty="0"/>
              <a:t>87</a:t>
            </a:r>
            <a:r>
              <a:rPr lang="zh-CN" altLang="en-US" b="1" dirty="0"/>
              <a:t>分及其以上</a:t>
            </a:r>
          </a:p>
          <a:p>
            <a:pPr marL="0" indent="0"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语音基本标准、语调自然、表达流畅、少数难点音有失误、词汇语法极少有误</a:t>
            </a:r>
            <a:endParaRPr lang="zh-CN" altLang="en-US" sz="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/>
              <a:t>      </a:t>
            </a:r>
            <a:endParaRPr lang="en-US" altLang="zh-CN" b="1" dirty="0"/>
          </a:p>
          <a:p>
            <a:pPr marL="0" indent="0">
              <a:buNone/>
            </a:pPr>
            <a:r>
              <a:rPr lang="en-US" altLang="zh-CN" b="1" dirty="0"/>
              <a:t>       </a:t>
            </a:r>
            <a:r>
              <a:rPr lang="zh-CN" altLang="en-US" b="1" dirty="0"/>
              <a:t>二级乙等：</a:t>
            </a:r>
            <a:r>
              <a:rPr lang="en-US" altLang="zh-CN" b="1" dirty="0"/>
              <a:t>80</a:t>
            </a:r>
            <a:r>
              <a:rPr lang="zh-CN" altLang="en-US" b="1" dirty="0"/>
              <a:t>分及其以上</a:t>
            </a:r>
          </a:p>
          <a:p>
            <a:pPr marL="0" indent="0"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个别声调调值不准、声韵母难点音较多、方音不明显、词汇语法偶有失误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379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8F9A95-9C81-4CA4-8C0B-A435A4C47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138" y="1210491"/>
            <a:ext cx="10842625" cy="5166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/>
              <a:t>      </a:t>
            </a:r>
            <a:r>
              <a:rPr lang="zh-CN" altLang="en-US" sz="2800" b="1" dirty="0"/>
              <a:t>三级：甲等、乙等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      </a:t>
            </a:r>
            <a:r>
              <a:rPr lang="zh-CN" altLang="zh-CN" sz="2800" b="1" dirty="0"/>
              <a:t>三级甲等：</a:t>
            </a:r>
            <a:r>
              <a:rPr lang="en-US" altLang="zh-CN" sz="2800" b="1" dirty="0"/>
              <a:t>70</a:t>
            </a:r>
            <a:r>
              <a:rPr lang="zh-CN" altLang="zh-CN" sz="2800" b="1" dirty="0"/>
              <a:t>分及其以上</a:t>
            </a:r>
          </a:p>
          <a:p>
            <a:pPr marL="0" indent="0"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声韵调难点音多、声调调值不准、方音明显、词汇语法有失误</a:t>
            </a:r>
            <a:endParaRPr lang="zh-CN" altLang="zh-CN" sz="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b="1" dirty="0"/>
              <a:t>      </a:t>
            </a:r>
          </a:p>
          <a:p>
            <a:pPr marL="0" indent="0">
              <a:buNone/>
            </a:pPr>
            <a:r>
              <a:rPr lang="en-US" altLang="zh-CN" sz="2800" b="1" dirty="0"/>
              <a:t>       </a:t>
            </a:r>
            <a:r>
              <a:rPr lang="zh-CN" altLang="zh-CN" sz="2800" b="1" dirty="0"/>
              <a:t>三级乙等：</a:t>
            </a:r>
            <a:r>
              <a:rPr lang="en-US" altLang="zh-CN" sz="2800" b="1" dirty="0"/>
              <a:t>60</a:t>
            </a:r>
            <a:r>
              <a:rPr lang="zh-CN" altLang="zh-CN" sz="2800" b="1" dirty="0"/>
              <a:t>分及其以上</a:t>
            </a:r>
          </a:p>
          <a:p>
            <a:pPr marL="0" indent="0"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声韵调发音错误多、方言特征突出、方音明显、词汇语法失误多、外地人听其谈话有听不懂情况</a:t>
            </a:r>
          </a:p>
        </p:txBody>
      </p:sp>
    </p:spTree>
    <p:extLst>
      <p:ext uri="{BB962C8B-B14F-4D97-AF65-F5344CB8AC3E}">
        <p14:creationId xmlns:p14="http://schemas.microsoft.com/office/powerpoint/2010/main" val="3236888471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1119A01PPBG">
  <a:themeElements>
    <a:clrScheme name="自定义 383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888696"/>
      </a:accent1>
      <a:accent2>
        <a:srgbClr val="92A181"/>
      </a:accent2>
      <a:accent3>
        <a:srgbClr val="6D8A8C"/>
      </a:accent3>
      <a:accent4>
        <a:srgbClr val="7FA6BA"/>
      </a:accent4>
      <a:accent5>
        <a:srgbClr val="C8D1BA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8">
      <a:majorFont>
        <a:latin typeface="Forte"/>
        <a:ea typeface="华文新魏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A000120150303A14KPBG</Template>
  <TotalTime>832</TotalTime>
  <Words>393</Words>
  <Application>Microsoft Office PowerPoint</Application>
  <PresentationFormat>宽屏</PresentationFormat>
  <Paragraphs>40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楷体</vt:lpstr>
      <vt:lpstr>宋体</vt:lpstr>
      <vt:lpstr>Arial</vt:lpstr>
      <vt:lpstr>Calibri</vt:lpstr>
      <vt:lpstr>Forte</vt:lpstr>
      <vt:lpstr>Wingdings</vt:lpstr>
      <vt:lpstr>A000120141119A01PPBG</vt:lpstr>
      <vt:lpstr>说好普通话的重要作用</vt:lpstr>
      <vt:lpstr>       一、普通话为我们这个多民族国家提供并拓展了交流的空间与平台</vt:lpstr>
      <vt:lpstr>PowerPoint 演示文稿</vt:lpstr>
      <vt:lpstr>普通话水平测试成为促进推普工作的重要手段。</vt:lpstr>
      <vt:lpstr>普通话水平等级的评定：三级六等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说好普通话</dc:title>
  <dc:creator>Li Jindai</dc:creator>
  <cp:lastModifiedBy>apple</cp:lastModifiedBy>
  <cp:revision>51</cp:revision>
  <dcterms:created xsi:type="dcterms:W3CDTF">2019-02-18T03:23:00Z</dcterms:created>
  <dcterms:modified xsi:type="dcterms:W3CDTF">2024-03-29T06:35:02Z</dcterms:modified>
</cp:coreProperties>
</file>