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428" r:id="rId3"/>
    <p:sldId id="429" r:id="rId4"/>
    <p:sldId id="430" r:id="rId5"/>
    <p:sldId id="436" r:id="rId6"/>
    <p:sldId id="431" r:id="rId7"/>
    <p:sldId id="432" r:id="rId8"/>
    <p:sldId id="433" r:id="rId9"/>
    <p:sldId id="43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" t="19990" r="-181" b="11970"/>
          <a:stretch/>
        </p:blipFill>
        <p:spPr>
          <a:xfrm>
            <a:off x="0" y="1"/>
            <a:ext cx="12192000" cy="6873411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92D9-C457-452B-94C2-85B7A98E8B8D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B06F-DBFD-491C-9FBC-08D4DBE037C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327233" y="5823413"/>
            <a:ext cx="9704209" cy="536292"/>
          </a:xfrm>
          <a:blipFill dpi="0" rotWithShape="1">
            <a:blip r:embed="rId3"/>
            <a:srcRect/>
            <a:stretch>
              <a:fillRect t="-2000"/>
            </a:stretch>
          </a:blipFill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accent3"/>
                </a:solidFill>
                <a:effectLst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327231" y="4633643"/>
            <a:ext cx="9700365" cy="1167587"/>
          </a:xfrm>
        </p:spPr>
        <p:txBody>
          <a:bodyPr>
            <a:noAutofit/>
          </a:bodyPr>
          <a:lstStyle>
            <a:lvl1pPr algn="ctr">
              <a:defRPr sz="4200" baseline="0">
                <a:solidFill>
                  <a:schemeClr val="accent1"/>
                </a:solidFill>
                <a:effectLst/>
                <a:latin typeface="Castellar" panose="020A0402060406010301" pitchFamily="18" charset="0"/>
              </a:defRPr>
            </a:lvl1pPr>
          </a:lstStyle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4114569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1620">
          <p15:clr>
            <a:srgbClr val="FBAE40"/>
          </p15:clr>
        </p15:guide>
        <p15:guide id="1" orient="horz" pos="2160">
          <p15:clr>
            <a:srgbClr val="FBAE40"/>
          </p15:clr>
        </p15:guide>
        <p15:guide id="2" pos="496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92D9-C457-452B-94C2-85B7A98E8B8D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B06F-DBFD-491C-9FBC-08D4DBE037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797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6"/>
            <a:ext cx="1182511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6"/>
            <a:ext cx="7933269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92D9-C457-452B-94C2-85B7A98E8B8D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B06F-DBFD-491C-9FBC-08D4DBE037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774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92D9-C457-452B-94C2-85B7A98E8B8D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B06F-DBFD-491C-9FBC-08D4DBE037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918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2098677" y="3420973"/>
            <a:ext cx="7994649" cy="432000"/>
          </a:xfrm>
          <a:prstGeom prst="rect">
            <a:avLst/>
          </a:prstGeom>
          <a:blipFill>
            <a:blip r:embed="rId2"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3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92D9-C457-452B-94C2-85B7A98E8B8D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B06F-DBFD-491C-9FBC-08D4DBE037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4828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92D9-C457-452B-94C2-85B7A98E8B8D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B06F-DBFD-491C-9FBC-08D4DBE037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452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92D9-C457-452B-94C2-85B7A98E8B8D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B06F-DBFD-491C-9FBC-08D4DBE037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667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92D9-C457-452B-94C2-85B7A98E8B8D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B06F-DBFD-491C-9FBC-08D4DBE037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580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92D9-C457-452B-94C2-85B7A98E8B8D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B06F-DBFD-491C-9FBC-08D4DBE037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214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92D9-C457-452B-94C2-85B7A98E8B8D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B06F-DBFD-491C-9FBC-08D4DBE037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231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92D9-C457-452B-94C2-85B7A98E8B8D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B06F-DBFD-491C-9FBC-08D4DBE037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440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" t="517" r="446" b="23773"/>
          <a:stretch/>
        </p:blipFill>
        <p:spPr>
          <a:xfrm>
            <a:off x="0" y="0"/>
            <a:ext cx="12192000" cy="684258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162557"/>
            <a:ext cx="11056060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892D9-C457-452B-94C2-85B7A98E8B8D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DB06F-DBFD-491C-9FBC-08D4DBE037C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801" y="1098534"/>
            <a:ext cx="11056060" cy="53947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84103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79" indent="-357179" algn="just" defTabSz="914377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3">
            <a:lumMod val="75000"/>
          </a:schemeClr>
        </a:buClr>
        <a:buSzPct val="70000"/>
        <a:buFont typeface="Wingdings 2" panose="05020102010507070707" pitchFamily="18" charset="2"/>
        <a:buChar char=""/>
        <a:defRPr sz="2000" kern="1200" baseline="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79" indent="-357179" algn="just" defTabSz="914377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CFE029-5B76-49D4-ABB9-42B08A144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 dirty="0"/>
              <a:t>一般声母</a:t>
            </a:r>
            <a:r>
              <a:rPr lang="en-US" altLang="zh-CN" sz="5400" dirty="0">
                <a:latin typeface="+mn-ea"/>
                <a:ea typeface="+mn-ea"/>
              </a:rPr>
              <a:t>j</a:t>
            </a:r>
            <a:r>
              <a:rPr lang="zh-CN" altLang="en-US" sz="5400" dirty="0">
                <a:latin typeface="+mn-ea"/>
                <a:ea typeface="+mn-ea"/>
              </a:rPr>
              <a:t>、</a:t>
            </a:r>
            <a:r>
              <a:rPr lang="en-US" altLang="zh-CN" sz="5400" dirty="0">
                <a:latin typeface="+mn-ea"/>
                <a:ea typeface="+mn-ea"/>
              </a:rPr>
              <a:t>q</a:t>
            </a:r>
            <a:r>
              <a:rPr lang="zh-CN" altLang="en-US" sz="5400" dirty="0">
                <a:latin typeface="+mn-ea"/>
                <a:ea typeface="+mn-ea"/>
              </a:rPr>
              <a:t>、</a:t>
            </a:r>
            <a:r>
              <a:rPr lang="en-US" altLang="zh-CN" sz="5400" dirty="0">
                <a:latin typeface="+mn-ea"/>
                <a:ea typeface="+mn-ea"/>
              </a:rPr>
              <a:t>x</a:t>
            </a:r>
            <a:r>
              <a:rPr lang="zh-CN" altLang="en-US" sz="54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3804874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4A65FE6-1C73-436B-8CD3-437A7295D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1576251"/>
            <a:ext cx="9749426" cy="43537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b="1" dirty="0"/>
              <a:t>    发音共同点：</a:t>
            </a:r>
            <a:endParaRPr lang="en-US" altLang="zh-CN" sz="4400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zh-CN" altLang="en-US" sz="4400" b="1" dirty="0"/>
              <a:t>             障碍位置相同</a:t>
            </a:r>
            <a:endParaRPr lang="en-US" altLang="zh-CN" sz="4400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zh-CN" altLang="en-US" sz="4400" b="1" dirty="0"/>
              <a:t>                      舌面与硬腭形成障碍</a:t>
            </a:r>
            <a:endParaRPr lang="en-US" altLang="zh-CN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B3FA7596-B670-4DD8-9615-D4822BF9B9F5}"/>
              </a:ext>
            </a:extLst>
          </p:cNvPr>
          <p:cNvSpPr txBox="1">
            <a:spLocks/>
          </p:cNvSpPr>
          <p:nvPr/>
        </p:nvSpPr>
        <p:spPr>
          <a:xfrm rot="686798">
            <a:off x="7307392" y="2551203"/>
            <a:ext cx="3358457" cy="9252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5400" b="1" dirty="0">
                <a:solidFill>
                  <a:srgbClr val="FF0000"/>
                </a:solidFill>
              </a:rPr>
              <a:t>舌面声母</a:t>
            </a:r>
          </a:p>
        </p:txBody>
      </p:sp>
    </p:spTree>
    <p:extLst>
      <p:ext uri="{BB962C8B-B14F-4D97-AF65-F5344CB8AC3E}">
        <p14:creationId xmlns:p14="http://schemas.microsoft.com/office/powerpoint/2010/main" val="48379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292740"/>
            <a:ext cx="5781767" cy="864763"/>
          </a:xfrm>
        </p:spPr>
        <p:txBody>
          <a:bodyPr/>
          <a:lstStyle/>
          <a:p>
            <a:r>
              <a:rPr lang="en-US" altLang="zh-CN" sz="4000" dirty="0"/>
              <a:t>1. </a:t>
            </a:r>
            <a:r>
              <a:rPr lang="zh-CN" altLang="en-US" sz="4000" dirty="0"/>
              <a:t>舌面声母 </a:t>
            </a:r>
            <a:r>
              <a:rPr lang="en-US" altLang="zh-CN" sz="4000" dirty="0">
                <a:latin typeface="+mn-ea"/>
                <a:ea typeface="+mn-ea"/>
              </a:rPr>
              <a:t>j </a:t>
            </a:r>
            <a:r>
              <a:rPr lang="zh-CN" altLang="en-US" sz="4000" dirty="0"/>
              <a:t>和 </a:t>
            </a:r>
            <a:r>
              <a:rPr lang="en-US" altLang="zh-CN" sz="4000" dirty="0">
                <a:latin typeface="+mn-ea"/>
                <a:ea typeface="+mn-ea"/>
              </a:rPr>
              <a:t>q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087" y="1550126"/>
            <a:ext cx="5386432" cy="501513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sz="3200" b="1" dirty="0"/>
              <a:t>发音要领：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700" b="1" dirty="0"/>
          </a:p>
          <a:p>
            <a:pPr marL="0" indent="0">
              <a:buNone/>
            </a:pPr>
            <a:r>
              <a:rPr lang="zh-CN" altLang="en-US" sz="3200" b="1" dirty="0"/>
              <a:t>   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）位置：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1400" b="1" dirty="0"/>
          </a:p>
          <a:p>
            <a:pPr marL="0" indent="0">
              <a:buNone/>
            </a:pPr>
            <a:r>
              <a:rPr lang="zh-CN" altLang="en-US" sz="3200" b="1" dirty="0"/>
              <a:t>   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）方法：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A.</a:t>
            </a:r>
            <a:r>
              <a:rPr lang="zh-CN" altLang="en-US" sz="3200" b="1" dirty="0"/>
              <a:t>障碍用的方法：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4800" b="1" dirty="0"/>
          </a:p>
          <a:p>
            <a:pPr marL="0" indent="0">
              <a:buNone/>
            </a:pPr>
            <a:r>
              <a:rPr lang="en-US" altLang="zh-CN" sz="3200" b="1" dirty="0"/>
              <a:t>           B.</a:t>
            </a:r>
            <a:r>
              <a:rPr lang="zh-CN" altLang="en-US" sz="3200" b="1" dirty="0"/>
              <a:t>气流用的方法：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3320656" y="2496256"/>
            <a:ext cx="3350645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舌面与硬腭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8875DE-4333-4551-95B2-24BCB81A256A}"/>
              </a:ext>
            </a:extLst>
          </p:cNvPr>
          <p:cNvSpPr txBox="1">
            <a:spLocks/>
          </p:cNvSpPr>
          <p:nvPr/>
        </p:nvSpPr>
        <p:spPr>
          <a:xfrm>
            <a:off x="5087686" y="4382636"/>
            <a:ext cx="3167230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/>
              <a:t>第一步：紧闭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006B909-D1BB-4F11-A552-C02A7D2079DE}"/>
              </a:ext>
            </a:extLst>
          </p:cNvPr>
          <p:cNvSpPr txBox="1">
            <a:spLocks/>
          </p:cNvSpPr>
          <p:nvPr/>
        </p:nvSpPr>
        <p:spPr>
          <a:xfrm>
            <a:off x="5087685" y="5956987"/>
            <a:ext cx="3167231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/>
              <a:t>从缝隙中穿过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98B20D98-8D99-4C3A-991E-D3C20E4A9937}"/>
              </a:ext>
            </a:extLst>
          </p:cNvPr>
          <p:cNvSpPr txBox="1">
            <a:spLocks/>
          </p:cNvSpPr>
          <p:nvPr/>
        </p:nvSpPr>
        <p:spPr>
          <a:xfrm>
            <a:off x="5087685" y="5110177"/>
            <a:ext cx="4874921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/>
              <a:t>第二步：分开，留出缝隙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430408F-55B7-423F-A4B4-CFF91F7A72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7421" y="213977"/>
            <a:ext cx="3282891" cy="23954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A2FEA7F-6EDD-4153-B390-5028DE8E05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421" y="2775345"/>
            <a:ext cx="3282891" cy="2215562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F3D6E18-4895-4048-AC45-2A40A994B9B6}"/>
              </a:ext>
            </a:extLst>
          </p:cNvPr>
          <p:cNvCxnSpPr>
            <a:cxnSpLocks/>
          </p:cNvCxnSpPr>
          <p:nvPr/>
        </p:nvCxnSpPr>
        <p:spPr>
          <a:xfrm>
            <a:off x="2847703" y="3178020"/>
            <a:ext cx="294349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11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9913" y="2037806"/>
            <a:ext cx="7686391" cy="31860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</a:t>
            </a:r>
            <a:r>
              <a:rPr lang="en-US" altLang="zh-CN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en-US" altLang="zh-CN" sz="4800" b="1" dirty="0"/>
              <a:t> </a:t>
            </a:r>
            <a:r>
              <a:rPr lang="zh-CN" altLang="en-US" sz="4800" b="1" dirty="0"/>
              <a:t>与 </a:t>
            </a:r>
            <a:r>
              <a:rPr lang="en-US" altLang="zh-CN" sz="4800" b="1" dirty="0"/>
              <a:t>q </a:t>
            </a:r>
            <a:r>
              <a:rPr lang="zh-CN" altLang="en-US" sz="4800" b="1" dirty="0"/>
              <a:t>的区别：</a:t>
            </a:r>
            <a:endParaRPr lang="en-US" altLang="zh-CN" sz="48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zh-CN" altLang="en-US" sz="4800" b="1" dirty="0"/>
              <a:t>        气流强度：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3CC12E65-9455-44DF-BE30-AC03C6D4E35C}"/>
              </a:ext>
            </a:extLst>
          </p:cNvPr>
          <p:cNvSpPr txBox="1">
            <a:spLocks/>
          </p:cNvSpPr>
          <p:nvPr/>
        </p:nvSpPr>
        <p:spPr>
          <a:xfrm>
            <a:off x="5943230" y="3902045"/>
            <a:ext cx="3608175" cy="681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400" b="1" dirty="0"/>
              <a:t>q  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&gt;</a:t>
            </a:r>
            <a:r>
              <a:rPr lang="zh-CN" altLang="en-US" sz="4400" b="1" dirty="0"/>
              <a:t>  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77858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70" y="437539"/>
            <a:ext cx="3688260" cy="869968"/>
          </a:xfrm>
        </p:spPr>
        <p:txBody>
          <a:bodyPr/>
          <a:lstStyle/>
          <a:p>
            <a:r>
              <a:rPr lang="en-US" altLang="zh-CN" sz="4000" dirty="0"/>
              <a:t>2. </a:t>
            </a:r>
            <a:r>
              <a:rPr lang="zh-CN" altLang="en-US" sz="4000" dirty="0"/>
              <a:t>舌面声母 </a:t>
            </a:r>
            <a:r>
              <a:rPr lang="en-US" altLang="zh-CN" sz="4000" dirty="0">
                <a:latin typeface="+mn-ea"/>
              </a:rPr>
              <a:t>x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1724297"/>
            <a:ext cx="5148024" cy="50476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发音要领：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600" b="1" dirty="0"/>
              <a:t>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）位置：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600" b="1" dirty="0"/>
              <a:t>    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A.</a:t>
            </a:r>
            <a:r>
              <a:rPr lang="zh-CN" altLang="en-US" sz="3600" b="1" dirty="0"/>
              <a:t>障碍用的方法：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B.</a:t>
            </a:r>
            <a:r>
              <a:rPr lang="zh-CN" altLang="en-US" sz="3600" b="1" dirty="0"/>
              <a:t>气流用的方法：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3695382" y="2988042"/>
            <a:ext cx="2902004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舌面与硬腭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8875DE-4333-4551-95B2-24BCB81A256A}"/>
              </a:ext>
            </a:extLst>
          </p:cNvPr>
          <p:cNvSpPr txBox="1">
            <a:spLocks/>
          </p:cNvSpPr>
          <p:nvPr/>
        </p:nvSpPr>
        <p:spPr>
          <a:xfrm>
            <a:off x="5244254" y="4999986"/>
            <a:ext cx="4455624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相互靠近，留有缝隙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006B909-D1BB-4F11-A552-C02A7D2079DE}"/>
              </a:ext>
            </a:extLst>
          </p:cNvPr>
          <p:cNvSpPr txBox="1">
            <a:spLocks/>
          </p:cNvSpPr>
          <p:nvPr/>
        </p:nvSpPr>
        <p:spPr>
          <a:xfrm>
            <a:off x="5244254" y="5885988"/>
            <a:ext cx="3817545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从缝隙中穿过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5821EBD-37DC-4A8C-B0EC-958E8D5A4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0431" y="209203"/>
            <a:ext cx="3500803" cy="2474337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9C06BCA-BB78-41A7-8281-D4FAD3419244}"/>
              </a:ext>
            </a:extLst>
          </p:cNvPr>
          <p:cNvCxnSpPr>
            <a:cxnSpLocks/>
          </p:cNvCxnSpPr>
          <p:nvPr/>
        </p:nvCxnSpPr>
        <p:spPr>
          <a:xfrm>
            <a:off x="2302884" y="3514209"/>
            <a:ext cx="40197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A5342F5-13E0-4747-8514-C74A027370D2}"/>
              </a:ext>
            </a:extLst>
          </p:cNvPr>
          <p:cNvSpPr/>
          <p:nvPr/>
        </p:nvSpPr>
        <p:spPr>
          <a:xfrm>
            <a:off x="5953387" y="1037829"/>
            <a:ext cx="930061" cy="40854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48832E9-0490-408C-A361-B0A9B9D6DC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8488" y="2247917"/>
            <a:ext cx="3608152" cy="247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81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806500"/>
            <a:ext cx="10772863" cy="810147"/>
          </a:xfrm>
        </p:spPr>
        <p:txBody>
          <a:bodyPr/>
          <a:lstStyle/>
          <a:p>
            <a:r>
              <a:rPr lang="zh-CN" altLang="en-US" sz="4000" dirty="0"/>
              <a:t>舌面声母 </a:t>
            </a:r>
            <a:r>
              <a:rPr lang="en-US" altLang="zh-CN" sz="4000" dirty="0">
                <a:latin typeface="+mn-ea"/>
                <a:ea typeface="黑体" panose="02010609060101010101" pitchFamily="49" charset="-122"/>
              </a:rPr>
              <a:t>j</a:t>
            </a:r>
            <a:r>
              <a:rPr lang="zh-CN" altLang="en-US" sz="4000" dirty="0">
                <a:latin typeface="+mn-ea"/>
                <a:ea typeface="黑体" panose="02010609060101010101" pitchFamily="49" charset="-122"/>
              </a:rPr>
              <a:t>、</a:t>
            </a:r>
            <a:r>
              <a:rPr lang="en-US" altLang="zh-CN" sz="4000" dirty="0">
                <a:latin typeface="+mn-ea"/>
              </a:rPr>
              <a:t>q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x </a:t>
            </a:r>
            <a:r>
              <a:rPr lang="zh-CN" altLang="en-US" sz="4000" dirty="0">
                <a:latin typeface="+mn-ea"/>
              </a:rPr>
              <a:t>发音训练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299105" y="250531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机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3848864" y="250531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zh-CN" altLang="en-US" sz="40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398623" y="249566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节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6948382" y="250531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498141" y="250531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恰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299104" y="406609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且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3848864" y="406609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戏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398621" y="406609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夏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6948378" y="406321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修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498135" y="406321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许</a:t>
            </a:r>
          </a:p>
        </p:txBody>
      </p:sp>
    </p:spTree>
    <p:extLst>
      <p:ext uri="{BB962C8B-B14F-4D97-AF65-F5344CB8AC3E}">
        <p14:creationId xmlns:p14="http://schemas.microsoft.com/office/powerpoint/2010/main" val="169237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9BC67-AABA-4DA7-A211-5F3818F3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953112"/>
          </a:xfrm>
        </p:spPr>
        <p:txBody>
          <a:bodyPr/>
          <a:lstStyle/>
          <a:p>
            <a:r>
              <a:rPr lang="en-US" altLang="zh-CN" sz="4000" dirty="0"/>
              <a:t>3. </a:t>
            </a:r>
            <a:r>
              <a:rPr lang="zh-CN" altLang="en-US" sz="4000" dirty="0"/>
              <a:t>舌面声母 </a:t>
            </a:r>
            <a:r>
              <a:rPr lang="en-US" altLang="zh-CN" sz="4000" dirty="0">
                <a:latin typeface="+mn-ea"/>
                <a:ea typeface="黑体" panose="02010609060101010101" pitchFamily="49" charset="-122"/>
              </a:rPr>
              <a:t>j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q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x</a:t>
            </a:r>
            <a:r>
              <a:rPr lang="zh-CN" altLang="en-US" sz="4000" dirty="0">
                <a:latin typeface="+mn-ea"/>
              </a:rPr>
              <a:t>发音常见的问题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835" y="2795451"/>
            <a:ext cx="10501554" cy="3039291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常见问题：</a:t>
            </a:r>
            <a:endParaRPr lang="en-US" altLang="zh-CN" sz="36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       </a:t>
            </a:r>
            <a:r>
              <a:rPr lang="en-US" altLang="zh-CN" sz="3600" b="1" dirty="0"/>
              <a:t>1. </a:t>
            </a:r>
            <a:r>
              <a:rPr lang="zh-CN" altLang="en-US" sz="3600" b="1" dirty="0"/>
              <a:t>容易产生尖音</a:t>
            </a:r>
            <a:endParaRPr lang="en-US" altLang="zh-CN" sz="36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       </a:t>
            </a:r>
            <a:r>
              <a:rPr lang="en-US" altLang="zh-CN" sz="3600" b="1" dirty="0"/>
              <a:t>2. </a:t>
            </a:r>
            <a:r>
              <a:rPr lang="zh-CN" altLang="en-US" sz="3600" b="1" dirty="0"/>
              <a:t>声母 </a:t>
            </a:r>
            <a:r>
              <a:rPr lang="en-US" altLang="zh-CN" sz="3600" b="1" dirty="0"/>
              <a:t>q</a:t>
            </a:r>
            <a:r>
              <a:rPr lang="zh-CN" altLang="en-US" sz="3600" b="1" dirty="0"/>
              <a:t> 发音</a:t>
            </a:r>
            <a:r>
              <a:rPr lang="zh-CN" altLang="en-US" sz="3600" b="1" dirty="0">
                <a:solidFill>
                  <a:srgbClr val="FF0000"/>
                </a:solidFill>
              </a:rPr>
              <a:t>容易</a:t>
            </a:r>
            <a:r>
              <a:rPr lang="zh-CN" altLang="en-US" sz="3600" b="1" dirty="0"/>
              <a:t>出现气流强度不够的问题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6205F63-8358-4676-8254-75E5FE2C4C86}"/>
              </a:ext>
            </a:extLst>
          </p:cNvPr>
          <p:cNvSpPr txBox="1">
            <a:spLocks/>
          </p:cNvSpPr>
          <p:nvPr/>
        </p:nvSpPr>
        <p:spPr>
          <a:xfrm>
            <a:off x="4742981" y="1888226"/>
            <a:ext cx="5507008" cy="142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“放弃”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“放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ji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“过桥”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“过</a:t>
            </a:r>
            <a:r>
              <a:rPr lang="en-US" altLang="zh-CN" sz="36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jiao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785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84145-000F-431F-BF44-6FDF9358A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8"/>
            <a:ext cx="10772863" cy="810147"/>
          </a:xfrm>
        </p:spPr>
        <p:txBody>
          <a:bodyPr/>
          <a:lstStyle/>
          <a:p>
            <a:r>
              <a:rPr lang="en-US" altLang="zh-CN" sz="4000" dirty="0"/>
              <a:t>3. </a:t>
            </a:r>
            <a:r>
              <a:rPr lang="zh-CN" altLang="en-US" sz="4000" dirty="0"/>
              <a:t>舌面声母 </a:t>
            </a:r>
            <a:r>
              <a:rPr lang="en-US" altLang="zh-CN" sz="4000" dirty="0">
                <a:latin typeface="+mn-ea"/>
                <a:ea typeface="黑体" panose="02010609060101010101" pitchFamily="49" charset="-122"/>
              </a:rPr>
              <a:t>j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q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x</a:t>
            </a:r>
            <a:r>
              <a:rPr lang="zh-CN" altLang="en-US" sz="4000" dirty="0">
                <a:latin typeface="+mn-ea"/>
              </a:rPr>
              <a:t>发音常见的问题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6538" y="2029098"/>
            <a:ext cx="10349405" cy="39824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解决办法：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1400" b="1" dirty="0"/>
          </a:p>
          <a:p>
            <a:pPr marL="0" indent="0">
              <a:buNone/>
            </a:pPr>
            <a:r>
              <a:rPr lang="zh-CN" altLang="en-US" sz="4000" b="1" dirty="0"/>
              <a:t>           </a:t>
            </a:r>
            <a:r>
              <a:rPr lang="en-US" altLang="zh-CN" sz="4000" b="1" dirty="0"/>
              <a:t>1. </a:t>
            </a:r>
            <a:r>
              <a:rPr lang="zh-CN" altLang="en-US" sz="4000" b="1" dirty="0"/>
              <a:t>调整好舌头的位置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3600" b="1" dirty="0"/>
          </a:p>
          <a:p>
            <a:pPr marL="0" indent="0">
              <a:buNone/>
            </a:pPr>
            <a:r>
              <a:rPr lang="zh-CN" altLang="en-US" sz="4000" b="1" dirty="0"/>
              <a:t>           </a:t>
            </a:r>
            <a:r>
              <a:rPr lang="en-US" altLang="zh-CN" sz="4000" b="1" dirty="0"/>
              <a:t>2. </a:t>
            </a:r>
            <a:r>
              <a:rPr lang="zh-CN" altLang="en-US" sz="4000" b="1" dirty="0"/>
              <a:t>用一张纸测试气流强弱</a:t>
            </a:r>
            <a:endParaRPr lang="en-US" altLang="zh-CN" sz="4000" b="1" dirty="0"/>
          </a:p>
        </p:txBody>
      </p:sp>
    </p:spTree>
    <p:extLst>
      <p:ext uri="{BB962C8B-B14F-4D97-AF65-F5344CB8AC3E}">
        <p14:creationId xmlns:p14="http://schemas.microsoft.com/office/powerpoint/2010/main" val="4455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52876"/>
          </a:xfrm>
        </p:spPr>
        <p:txBody>
          <a:bodyPr/>
          <a:lstStyle/>
          <a:p>
            <a:r>
              <a:rPr lang="zh-CN" altLang="en-US" sz="4000" dirty="0"/>
              <a:t>舌面声母 </a:t>
            </a:r>
            <a:r>
              <a:rPr lang="en-US" altLang="zh-CN" sz="4000" dirty="0">
                <a:latin typeface="+mn-ea"/>
                <a:ea typeface="黑体" panose="02010609060101010101" pitchFamily="49" charset="-122"/>
              </a:rPr>
              <a:t>j</a:t>
            </a:r>
            <a:r>
              <a:rPr lang="zh-CN" altLang="en-US" sz="4000" dirty="0">
                <a:latin typeface="+mn-ea"/>
                <a:ea typeface="黑体" panose="02010609060101010101" pitchFamily="49" charset="-122"/>
              </a:rPr>
              <a:t>、</a:t>
            </a:r>
            <a:r>
              <a:rPr lang="en-US" altLang="zh-CN" sz="4000" dirty="0">
                <a:latin typeface="+mn-ea"/>
              </a:rPr>
              <a:t>q</a:t>
            </a:r>
            <a:r>
              <a:rPr lang="zh-CN" altLang="en-US" sz="4000" dirty="0">
                <a:latin typeface="+mn-ea"/>
              </a:rPr>
              <a:t>、</a:t>
            </a:r>
            <a:r>
              <a:rPr lang="en-US" altLang="zh-CN" sz="4000" dirty="0">
                <a:latin typeface="+mn-ea"/>
              </a:rPr>
              <a:t>x</a:t>
            </a:r>
            <a:r>
              <a:rPr lang="zh-CN" altLang="en-US" sz="4000" dirty="0">
                <a:latin typeface="+mn-ea"/>
              </a:rPr>
              <a:t>发音训练</a:t>
            </a:r>
            <a:endParaRPr lang="zh-CN" altLang="en-US" sz="36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134869" y="3895870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休息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277444" y="3897409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嬉戏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70119" y="3897408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蹊跷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6918840" y="3895870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虚心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8780264" y="242347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恰巧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6837922" y="2423471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确切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057683" y="242347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交际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277444" y="242347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积极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497205" y="242347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8780130" y="3895870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喜讯</a:t>
            </a:r>
          </a:p>
        </p:txBody>
      </p:sp>
    </p:spTree>
    <p:extLst>
      <p:ext uri="{BB962C8B-B14F-4D97-AF65-F5344CB8AC3E}">
        <p14:creationId xmlns:p14="http://schemas.microsoft.com/office/powerpoint/2010/main" val="62537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1">
      <a:dk1>
        <a:srgbClr val="3D3F41"/>
      </a:dk1>
      <a:lt1>
        <a:srgbClr val="FFFFFF"/>
      </a:lt1>
      <a:dk2>
        <a:srgbClr val="454749"/>
      </a:dk2>
      <a:lt2>
        <a:srgbClr val="FFFFFF"/>
      </a:lt2>
      <a:accent1>
        <a:srgbClr val="307EAE"/>
      </a:accent1>
      <a:accent2>
        <a:srgbClr val="25B7EC"/>
      </a:accent2>
      <a:accent3>
        <a:srgbClr val="5DBFAD"/>
      </a:accent3>
      <a:accent4>
        <a:srgbClr val="A6A081"/>
      </a:accent4>
      <a:accent5>
        <a:srgbClr val="7479AB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3">
      <a:majorFont>
        <a:latin typeface="Castellar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A000120140929A20KPBG</Template>
  <TotalTime>8</TotalTime>
  <Words>267</Words>
  <Application>Microsoft Office PowerPoint</Application>
  <PresentationFormat>宽屏</PresentationFormat>
  <Paragraphs>69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黑体</vt:lpstr>
      <vt:lpstr>楷体</vt:lpstr>
      <vt:lpstr>幼圆</vt:lpstr>
      <vt:lpstr>Arial</vt:lpstr>
      <vt:lpstr>Arial Black</vt:lpstr>
      <vt:lpstr>Calibri</vt:lpstr>
      <vt:lpstr>Castellar</vt:lpstr>
      <vt:lpstr>Wingdings 2</vt:lpstr>
      <vt:lpstr>A000120140530A99PPBG</vt:lpstr>
      <vt:lpstr>一般声母j、q、x的发音</vt:lpstr>
      <vt:lpstr>PowerPoint 演示文稿</vt:lpstr>
      <vt:lpstr>1. 舌面声母 j 和 q</vt:lpstr>
      <vt:lpstr>PowerPoint 演示文稿</vt:lpstr>
      <vt:lpstr>2. 舌面声母 x</vt:lpstr>
      <vt:lpstr>舌面声母 j、q、x 发音训练</vt:lpstr>
      <vt:lpstr>3. 舌面声母 j、q、x发音常见的问题</vt:lpstr>
      <vt:lpstr>3. 舌面声母 j、q、x发音常见的问题</vt:lpstr>
      <vt:lpstr>舌面声母 j、q、x发音训练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一般声母j、q、x的发音</dc:title>
  <dc:creator>Li Jindai</dc:creator>
  <cp:lastModifiedBy>apple</cp:lastModifiedBy>
  <cp:revision>2</cp:revision>
  <dcterms:created xsi:type="dcterms:W3CDTF">2019-05-14T11:30:44Z</dcterms:created>
  <dcterms:modified xsi:type="dcterms:W3CDTF">2024-03-29T06:40:29Z</dcterms:modified>
</cp:coreProperties>
</file>