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93" r:id="rId3"/>
    <p:sldId id="266" r:id="rId4"/>
    <p:sldId id="269" r:id="rId5"/>
    <p:sldId id="294" r:id="rId6"/>
    <p:sldId id="295" r:id="rId7"/>
    <p:sldId id="296" r:id="rId8"/>
    <p:sldId id="27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38899;&#33410;&#34920;.doc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6182E1-710C-4B5F-A378-308A0BF9D8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单韵母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dirty="0"/>
              <a:t>的发音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3808746-2291-4C13-A2A0-16DA1AC01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266" y="3048992"/>
            <a:ext cx="580952" cy="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47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161E38-BF23-4FA0-B064-C0EA842D2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64488"/>
            <a:ext cx="9601200" cy="707571"/>
          </a:xfrm>
        </p:spPr>
        <p:txBody>
          <a:bodyPr/>
          <a:lstStyle/>
          <a:p>
            <a:r>
              <a:rPr lang="en-US" altLang="zh-CN" sz="4000" b="1" dirty="0"/>
              <a:t>3. </a:t>
            </a:r>
            <a:r>
              <a:rPr lang="zh-CN" altLang="en-US" sz="4000" b="1" dirty="0"/>
              <a:t>单韵母 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B544945-AA96-4BDF-A1FB-0B290E067055}"/>
              </a:ext>
            </a:extLst>
          </p:cNvPr>
          <p:cNvSpPr txBox="1">
            <a:spLocks/>
          </p:cNvSpPr>
          <p:nvPr/>
        </p:nvSpPr>
        <p:spPr>
          <a:xfrm>
            <a:off x="1765663" y="1382485"/>
            <a:ext cx="5638981" cy="5178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哥哥</a:t>
            </a:r>
            <a:r>
              <a:rPr lang="zh-CN" altLang="en-US" sz="3200" b="1" dirty="0"/>
              <a:t>弟弟坡前坐，</a:t>
            </a:r>
            <a:endParaRPr lang="en-US" altLang="zh-CN" sz="3200" b="1" dirty="0"/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en-US" sz="3200" b="1" dirty="0"/>
              <a:t>坡上卧着一只</a:t>
            </a:r>
            <a:r>
              <a:rPr lang="zh-CN" altLang="en-US" sz="3200" b="1" dirty="0">
                <a:solidFill>
                  <a:srgbClr val="FF0000"/>
                </a:solidFill>
              </a:rPr>
              <a:t>鹅</a:t>
            </a:r>
            <a:r>
              <a:rPr lang="zh-CN" altLang="en-US" sz="3200" b="1" dirty="0"/>
              <a:t>，</a:t>
            </a:r>
            <a:endParaRPr lang="en-US" altLang="zh-CN" sz="3200" b="1" dirty="0"/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en-US" sz="3200" b="1" dirty="0"/>
              <a:t>坡下流着一条</a:t>
            </a:r>
            <a:r>
              <a:rPr lang="zh-CN" altLang="en-US" sz="3200" b="1" dirty="0">
                <a:solidFill>
                  <a:srgbClr val="FF0000"/>
                </a:solidFill>
              </a:rPr>
              <a:t>河</a:t>
            </a:r>
            <a:r>
              <a:rPr lang="zh-CN" altLang="en-US" sz="3200" b="1" dirty="0"/>
              <a:t>。</a:t>
            </a:r>
            <a:endParaRPr lang="en-US" altLang="zh-CN" sz="3200" b="1" dirty="0"/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哥哥</a:t>
            </a:r>
            <a:r>
              <a:rPr lang="zh-CN" altLang="en-US" sz="3200" b="1" dirty="0"/>
              <a:t>说，宽宽的</a:t>
            </a:r>
            <a:r>
              <a:rPr lang="zh-CN" altLang="en-US" sz="3200" b="1" dirty="0">
                <a:solidFill>
                  <a:srgbClr val="FF0000"/>
                </a:solidFill>
              </a:rPr>
              <a:t>河</a:t>
            </a:r>
            <a:r>
              <a:rPr lang="zh-CN" altLang="en-US" sz="3200" b="1" dirty="0"/>
              <a:t>。</a:t>
            </a:r>
            <a:endParaRPr lang="en-US" altLang="zh-CN" sz="3200" b="1" dirty="0"/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en-US" sz="3200" b="1" dirty="0"/>
              <a:t>弟弟说，白白的</a:t>
            </a:r>
            <a:r>
              <a:rPr lang="zh-CN" altLang="en-US" sz="3200" b="1" dirty="0">
                <a:solidFill>
                  <a:srgbClr val="FF0000"/>
                </a:solidFill>
              </a:rPr>
              <a:t>鹅</a:t>
            </a:r>
            <a:r>
              <a:rPr lang="zh-CN" altLang="en-US" sz="3200" b="1" dirty="0"/>
              <a:t>。</a:t>
            </a:r>
            <a:endParaRPr lang="en-US" altLang="zh-CN" sz="3200" b="1" dirty="0"/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鹅</a:t>
            </a:r>
            <a:r>
              <a:rPr lang="zh-CN" altLang="en-US" sz="3200" b="1" dirty="0"/>
              <a:t>要过</a:t>
            </a:r>
            <a:r>
              <a:rPr lang="zh-CN" altLang="en-US" sz="3200" b="1" dirty="0">
                <a:solidFill>
                  <a:srgbClr val="FF0000"/>
                </a:solidFill>
              </a:rPr>
              <a:t>河</a:t>
            </a:r>
            <a:r>
              <a:rPr lang="zh-CN" altLang="en-US" sz="3200" b="1" dirty="0"/>
              <a:t>，</a:t>
            </a:r>
            <a:r>
              <a:rPr lang="zh-CN" altLang="en-US" sz="3200" b="1" dirty="0">
                <a:solidFill>
                  <a:srgbClr val="FF0000"/>
                </a:solidFill>
              </a:rPr>
              <a:t>河</a:t>
            </a:r>
            <a:r>
              <a:rPr lang="zh-CN" altLang="en-US" sz="3200" b="1" dirty="0"/>
              <a:t>要渡</a:t>
            </a:r>
            <a:r>
              <a:rPr lang="zh-CN" altLang="en-US" sz="3200" b="1" dirty="0">
                <a:solidFill>
                  <a:srgbClr val="FF0000"/>
                </a:solidFill>
              </a:rPr>
              <a:t>鹅</a:t>
            </a:r>
            <a:r>
              <a:rPr lang="zh-CN" altLang="en-US" sz="3200" b="1" dirty="0"/>
              <a:t>。</a:t>
            </a:r>
            <a:endParaRPr lang="en-US" altLang="zh-CN" sz="3200" b="1" dirty="0"/>
          </a:p>
          <a:p>
            <a:pPr marL="0" indent="0">
              <a:lnSpc>
                <a:spcPts val="4000"/>
              </a:lnSpc>
              <a:buFontTx/>
              <a:buNone/>
            </a:pPr>
            <a:r>
              <a:rPr lang="zh-CN" altLang="en-US" sz="3200" b="1" dirty="0"/>
              <a:t>不知是</a:t>
            </a:r>
            <a:r>
              <a:rPr lang="zh-CN" altLang="en-US" sz="3200" b="1" dirty="0">
                <a:solidFill>
                  <a:srgbClr val="FF0000"/>
                </a:solidFill>
              </a:rPr>
              <a:t>鹅</a:t>
            </a:r>
            <a:r>
              <a:rPr lang="zh-CN" altLang="en-US" sz="3200" b="1" dirty="0"/>
              <a:t>过</a:t>
            </a:r>
            <a:r>
              <a:rPr lang="zh-CN" altLang="en-US" sz="3200" b="1" dirty="0">
                <a:solidFill>
                  <a:srgbClr val="FF0000"/>
                </a:solidFill>
              </a:rPr>
              <a:t>河</a:t>
            </a:r>
            <a:r>
              <a:rPr lang="zh-CN" altLang="en-US" sz="3200" b="1" dirty="0"/>
              <a:t>，还是</a:t>
            </a:r>
            <a:r>
              <a:rPr lang="zh-CN" altLang="en-US" sz="3200" b="1" dirty="0">
                <a:solidFill>
                  <a:srgbClr val="FF0000"/>
                </a:solidFill>
              </a:rPr>
              <a:t>河</a:t>
            </a:r>
            <a:r>
              <a:rPr lang="zh-CN" altLang="en-US" sz="3200" b="1" dirty="0"/>
              <a:t>渡</a:t>
            </a:r>
            <a:r>
              <a:rPr lang="zh-CN" altLang="en-US" sz="3200" b="1" dirty="0">
                <a:solidFill>
                  <a:srgbClr val="FF0000"/>
                </a:solidFill>
              </a:rPr>
              <a:t>鹅</a:t>
            </a:r>
            <a:r>
              <a:rPr lang="zh-CN" altLang="en-US" sz="3200" b="1" dirty="0"/>
              <a:t>。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897B2E54-1A8A-0BAC-1DD2-EFCA65077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44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65571B-635A-45AC-BE7E-C9DBDC7D9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075" y="890797"/>
            <a:ext cx="4145280" cy="836023"/>
          </a:xfrm>
        </p:spPr>
        <p:txBody>
          <a:bodyPr>
            <a:normAutofit/>
          </a:bodyPr>
          <a:lstStyle/>
          <a:p>
            <a:r>
              <a:rPr lang="zh-CN" altLang="en-US" b="1" dirty="0"/>
              <a:t>发音要领：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5463F5B3-BA85-4A9C-B303-DD5528DE9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3727" y="2972757"/>
            <a:ext cx="4601679" cy="30585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b="1" dirty="0"/>
              <a:t>  （</a:t>
            </a:r>
            <a:r>
              <a:rPr lang="en-US" altLang="zh-CN" sz="4800" b="1" dirty="0"/>
              <a:t>1</a:t>
            </a:r>
            <a:r>
              <a:rPr lang="zh-CN" altLang="en-US" sz="4800" b="1" dirty="0"/>
              <a:t>）唇形：</a:t>
            </a:r>
            <a:endParaRPr lang="en-US" altLang="zh-CN" sz="4800" b="1" dirty="0"/>
          </a:p>
          <a:p>
            <a:pPr marL="0" indent="0">
              <a:buNone/>
            </a:pPr>
            <a:endParaRPr lang="en-US" altLang="zh-CN" sz="4800" b="1" dirty="0"/>
          </a:p>
          <a:p>
            <a:pPr marL="0" indent="0">
              <a:buNone/>
            </a:pPr>
            <a:r>
              <a:rPr lang="zh-CN" altLang="en-US" sz="4800" b="1" dirty="0"/>
              <a:t>  （</a:t>
            </a:r>
            <a:r>
              <a:rPr lang="en-US" altLang="zh-CN" sz="4800" b="1" dirty="0"/>
              <a:t>2</a:t>
            </a:r>
            <a:r>
              <a:rPr lang="zh-CN" altLang="en-US" sz="4800" b="1" dirty="0"/>
              <a:t>）舌位：</a:t>
            </a:r>
            <a:endParaRPr lang="zh-CN" altLang="en-US" sz="28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31EA7DB2-C688-4A40-A9D3-B3647ED428A7}"/>
              </a:ext>
            </a:extLst>
          </p:cNvPr>
          <p:cNvSpPr txBox="1">
            <a:spLocks/>
          </p:cNvSpPr>
          <p:nvPr/>
        </p:nvSpPr>
        <p:spPr>
          <a:xfrm>
            <a:off x="4596777" y="4757565"/>
            <a:ext cx="6867838" cy="1491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舌尖抵住下齿背、下齿龈立面的</a:t>
            </a:r>
            <a:endParaRPr lang="en-US" altLang="zh-CN" sz="3600" b="1" dirty="0"/>
          </a:p>
          <a:p>
            <a:pPr marL="0" indent="0">
              <a:buNone/>
            </a:pPr>
            <a:r>
              <a:rPr lang="zh-CN" altLang="en-US" sz="3600" b="1" dirty="0"/>
              <a:t>最底端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BE4D7F6F-8B5E-4CF8-96B9-91F3D7F45F18}"/>
              </a:ext>
            </a:extLst>
          </p:cNvPr>
          <p:cNvSpPr txBox="1">
            <a:spLocks/>
          </p:cNvSpPr>
          <p:nvPr/>
        </p:nvSpPr>
        <p:spPr>
          <a:xfrm>
            <a:off x="4578778" y="3086130"/>
            <a:ext cx="7494396" cy="670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左右展开，上下打开宽度与 </a:t>
            </a:r>
            <a:r>
              <a:rPr lang="en-US" altLang="zh-CN" sz="3600" b="1" dirty="0"/>
              <a:t>O </a:t>
            </a:r>
            <a:r>
              <a:rPr lang="zh-CN" altLang="en-US" sz="3600" b="1" dirty="0"/>
              <a:t>相同</a:t>
            </a:r>
          </a:p>
        </p:txBody>
      </p:sp>
    </p:spTree>
    <p:extLst>
      <p:ext uri="{BB962C8B-B14F-4D97-AF65-F5344CB8AC3E}">
        <p14:creationId xmlns:p14="http://schemas.microsoft.com/office/powerpoint/2010/main" val="3950605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35" y="1081974"/>
            <a:ext cx="4080099" cy="810147"/>
          </a:xfrm>
        </p:spPr>
        <p:txBody>
          <a:bodyPr>
            <a:normAutofit/>
          </a:bodyPr>
          <a:lstStyle/>
          <a:p>
            <a:r>
              <a:rPr lang="zh-CN" altLang="en-US" b="1" dirty="0"/>
              <a:t>发音训练：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3050800" y="260043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德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506144" y="25820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特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961487" y="257244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讷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7416830" y="25820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勒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872173" y="257244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3045977" y="408351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506144" y="408351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966311" y="408351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7416829" y="4083513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872173" y="4083513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633010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10772863" cy="758872"/>
          </a:xfrm>
        </p:spPr>
        <p:txBody>
          <a:bodyPr/>
          <a:lstStyle/>
          <a:p>
            <a:r>
              <a:rPr lang="en-US" altLang="zh-CN" sz="4000" b="1" dirty="0"/>
              <a:t>3. </a:t>
            </a:r>
            <a:r>
              <a:rPr lang="zh-CN" altLang="en-US" sz="4000" b="1" dirty="0"/>
              <a:t>单韵母 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endParaRPr lang="zh-CN" altLang="en-US" sz="36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016" y="1338973"/>
            <a:ext cx="3248658" cy="66528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/>
              <a:t>  常见问题：</a:t>
            </a:r>
            <a:endParaRPr lang="en-US" altLang="zh-CN" sz="4000" b="1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09DF71B9-38E4-49B8-BE54-F3416A4B4465}"/>
              </a:ext>
            </a:extLst>
          </p:cNvPr>
          <p:cNvSpPr txBox="1">
            <a:spLocks/>
          </p:cNvSpPr>
          <p:nvPr/>
        </p:nvSpPr>
        <p:spPr>
          <a:xfrm>
            <a:off x="1801296" y="2953559"/>
            <a:ext cx="2342887" cy="681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声母</a:t>
            </a:r>
            <a:r>
              <a:rPr lang="zh-CN" altLang="en-US" sz="4000" b="1" dirty="0"/>
              <a:t> </a:t>
            </a:r>
            <a:r>
              <a:rPr lang="en-US" altLang="zh-CN" sz="4000" b="1" dirty="0"/>
              <a:t>+ e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B5260AE-2639-42C4-8A19-515ED5F0D1F6}"/>
              </a:ext>
            </a:extLst>
          </p:cNvPr>
          <p:cNvSpPr txBox="1">
            <a:spLocks/>
          </p:cNvSpPr>
          <p:nvPr/>
        </p:nvSpPr>
        <p:spPr>
          <a:xfrm>
            <a:off x="5075467" y="2970035"/>
            <a:ext cx="2546440" cy="6652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声母 </a:t>
            </a:r>
            <a:r>
              <a:rPr lang="en-US" altLang="zh-CN" sz="4000" b="1" dirty="0"/>
              <a:t>+ 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ê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箭头: 右 8">
            <a:hlinkClick r:id="rId3" action="ppaction://hlinkfile"/>
            <a:extLst>
              <a:ext uri="{FF2B5EF4-FFF2-40B4-BE49-F238E27FC236}">
                <a16:creationId xmlns:a16="http://schemas.microsoft.com/office/drawing/2014/main" id="{FB980D66-2798-4DE4-A3C5-392DFC73F280}"/>
              </a:ext>
            </a:extLst>
          </p:cNvPr>
          <p:cNvSpPr/>
          <p:nvPr/>
        </p:nvSpPr>
        <p:spPr>
          <a:xfrm>
            <a:off x="4169968" y="3120672"/>
            <a:ext cx="880216" cy="2905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内容占位符 3">
            <a:extLst>
              <a:ext uri="{FF2B5EF4-FFF2-40B4-BE49-F238E27FC236}">
                <a16:creationId xmlns:a16="http://schemas.microsoft.com/office/drawing/2014/main" id="{C96E24B9-B1B9-4CBB-9F94-C847B6F4BE95}"/>
              </a:ext>
            </a:extLst>
          </p:cNvPr>
          <p:cNvSpPr txBox="1">
            <a:spLocks/>
          </p:cNvSpPr>
          <p:nvPr/>
        </p:nvSpPr>
        <p:spPr>
          <a:xfrm>
            <a:off x="7742205" y="2784020"/>
            <a:ext cx="1349968" cy="11692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AE44A742-8ADB-4C24-8FFA-B8559F705326}"/>
              </a:ext>
            </a:extLst>
          </p:cNvPr>
          <p:cNvSpPr txBox="1">
            <a:spLocks/>
          </p:cNvSpPr>
          <p:nvPr/>
        </p:nvSpPr>
        <p:spPr>
          <a:xfrm>
            <a:off x="1701055" y="2118732"/>
            <a:ext cx="6537254" cy="665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把</a:t>
            </a:r>
            <a:r>
              <a:rPr lang="en-US" altLang="zh-CN" sz="3600" b="1" dirty="0"/>
              <a:t>e</a:t>
            </a:r>
            <a:r>
              <a:rPr lang="zh-CN" altLang="en-US" sz="3600" b="1" dirty="0"/>
              <a:t>韵母的音节读为其他韵母。</a:t>
            </a:r>
            <a:endParaRPr lang="zh-CN" altLang="en-US" sz="3600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380A86F-8E50-408E-9577-265D598ADC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0798" y="400528"/>
            <a:ext cx="2422697" cy="6085775"/>
          </a:xfrm>
          <a:prstGeom prst="rect">
            <a:avLst/>
          </a:prstGeom>
        </p:spPr>
      </p:pic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B3A9D80F-1DB7-455D-A912-04CA426C70CD}"/>
              </a:ext>
            </a:extLst>
          </p:cNvPr>
          <p:cNvSpPr txBox="1">
            <a:spLocks/>
          </p:cNvSpPr>
          <p:nvPr/>
        </p:nvSpPr>
        <p:spPr>
          <a:xfrm>
            <a:off x="865459" y="2945076"/>
            <a:ext cx="1114159" cy="758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400" b="1" dirty="0">
                <a:latin typeface="+mn-ea"/>
              </a:rPr>
              <a:t>(1)</a:t>
            </a:r>
            <a:endParaRPr lang="zh-CN" altLang="en-US" sz="4400" dirty="0">
              <a:latin typeface="+mn-ea"/>
            </a:endParaRPr>
          </a:p>
        </p:txBody>
      </p: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BE39BBCE-1025-4244-90A8-36D041AF8F51}"/>
              </a:ext>
            </a:extLst>
          </p:cNvPr>
          <p:cNvSpPr txBox="1">
            <a:spLocks/>
          </p:cNvSpPr>
          <p:nvPr/>
        </p:nvSpPr>
        <p:spPr>
          <a:xfrm>
            <a:off x="1701055" y="3945933"/>
            <a:ext cx="1293403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例如：</a:t>
            </a:r>
          </a:p>
        </p:txBody>
      </p:sp>
      <p:sp>
        <p:nvSpPr>
          <p:cNvPr id="19" name="内容占位符 3">
            <a:extLst>
              <a:ext uri="{FF2B5EF4-FFF2-40B4-BE49-F238E27FC236}">
                <a16:creationId xmlns:a16="http://schemas.microsoft.com/office/drawing/2014/main" id="{7330BEC6-FF3C-419C-B80E-46B0660E1060}"/>
              </a:ext>
            </a:extLst>
          </p:cNvPr>
          <p:cNvSpPr txBox="1">
            <a:spLocks/>
          </p:cNvSpPr>
          <p:nvPr/>
        </p:nvSpPr>
        <p:spPr>
          <a:xfrm>
            <a:off x="3356255" y="3643807"/>
            <a:ext cx="3055879" cy="2974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品德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dê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特别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tê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别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马克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kê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记者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zê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颜色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颜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sê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4900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E262B-D702-4E2C-A9E7-5BC35D52B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9"/>
            <a:ext cx="2765151" cy="681763"/>
          </a:xfrm>
        </p:spPr>
        <p:txBody>
          <a:bodyPr/>
          <a:lstStyle/>
          <a:p>
            <a:r>
              <a:rPr lang="en-US" altLang="zh-CN" sz="4000" b="1" dirty="0"/>
              <a:t>3. </a:t>
            </a:r>
            <a:r>
              <a:rPr lang="zh-CN" altLang="en-US" sz="4000" b="1" dirty="0"/>
              <a:t>单韵母 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endParaRPr lang="zh-CN" altLang="en-US" sz="36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66A8A8E-C6B1-4754-AA59-FF50279A8DBD}"/>
              </a:ext>
            </a:extLst>
          </p:cNvPr>
          <p:cNvSpPr txBox="1">
            <a:spLocks/>
          </p:cNvSpPr>
          <p:nvPr/>
        </p:nvSpPr>
        <p:spPr>
          <a:xfrm>
            <a:off x="1732217" y="2832112"/>
            <a:ext cx="3358230" cy="839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400" b="1" dirty="0" err="1"/>
              <a:t>ɡe</a:t>
            </a:r>
            <a:r>
              <a:rPr lang="zh-CN" altLang="en-US" sz="4400" b="1" dirty="0"/>
              <a:t>、</a:t>
            </a:r>
            <a:r>
              <a:rPr lang="en-US" altLang="zh-CN" sz="4400" b="1" dirty="0" err="1"/>
              <a:t>ke</a:t>
            </a:r>
            <a:r>
              <a:rPr lang="zh-CN" altLang="en-US" sz="4400" b="1" dirty="0"/>
              <a:t>、</a:t>
            </a:r>
            <a:r>
              <a:rPr lang="en-US" altLang="zh-CN" sz="4400" b="1" dirty="0"/>
              <a:t>he</a:t>
            </a:r>
            <a:endParaRPr lang="zh-CN" altLang="en-US" sz="4400" dirty="0"/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4209F4AC-4F27-455D-9BE8-3A1504D8457C}"/>
              </a:ext>
            </a:extLst>
          </p:cNvPr>
          <p:cNvSpPr/>
          <p:nvPr/>
        </p:nvSpPr>
        <p:spPr>
          <a:xfrm>
            <a:off x="5090447" y="3104198"/>
            <a:ext cx="880216" cy="2905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3279C91-14D8-474F-8F9F-CD9955C40C4C}"/>
              </a:ext>
            </a:extLst>
          </p:cNvPr>
          <p:cNvSpPr txBox="1">
            <a:spLocks/>
          </p:cNvSpPr>
          <p:nvPr/>
        </p:nvSpPr>
        <p:spPr>
          <a:xfrm>
            <a:off x="5976483" y="2811591"/>
            <a:ext cx="3426596" cy="776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4400" b="1" dirty="0" err="1"/>
              <a:t>ɡo</a:t>
            </a:r>
            <a:r>
              <a:rPr lang="zh-CN" altLang="en-US" sz="4400" b="1" dirty="0"/>
              <a:t>、</a:t>
            </a:r>
            <a:r>
              <a:rPr lang="en-US" altLang="zh-CN" sz="4400" b="1" dirty="0"/>
              <a:t>ko</a:t>
            </a:r>
            <a:r>
              <a:rPr lang="zh-CN" altLang="en-US" sz="4400" b="1" dirty="0"/>
              <a:t>、</a:t>
            </a:r>
            <a:r>
              <a:rPr lang="en-US" altLang="zh-CN" sz="4400" b="1" dirty="0"/>
              <a:t>ho</a:t>
            </a:r>
            <a:endParaRPr lang="zh-CN" altLang="en-US" sz="4400" dirty="0"/>
          </a:p>
        </p:txBody>
      </p:sp>
      <p:sp>
        <p:nvSpPr>
          <p:cNvPr id="7" name="内容占位符 3">
            <a:extLst>
              <a:ext uri="{FF2B5EF4-FFF2-40B4-BE49-F238E27FC236}">
                <a16:creationId xmlns:a16="http://schemas.microsoft.com/office/drawing/2014/main" id="{8BDA7D16-F7AC-4726-A337-1B032E93D2B7}"/>
              </a:ext>
            </a:extLst>
          </p:cNvPr>
          <p:cNvSpPr txBox="1">
            <a:spLocks/>
          </p:cNvSpPr>
          <p:nvPr/>
        </p:nvSpPr>
        <p:spPr>
          <a:xfrm>
            <a:off x="9403079" y="2735266"/>
            <a:ext cx="1053088" cy="897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E39D5FA8-A0D3-4164-A77F-D484CC7EAAEE}"/>
              </a:ext>
            </a:extLst>
          </p:cNvPr>
          <p:cNvSpPr txBox="1">
            <a:spLocks/>
          </p:cNvSpPr>
          <p:nvPr/>
        </p:nvSpPr>
        <p:spPr>
          <a:xfrm>
            <a:off x="834631" y="1253375"/>
            <a:ext cx="3248658" cy="665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4000" b="1" dirty="0"/>
              <a:t>  常见问题：</a:t>
            </a:r>
            <a:endParaRPr lang="en-US" altLang="zh-CN" sz="4000" b="1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C15CA7D1-5ECE-4002-9013-D8A43CE1CC52}"/>
              </a:ext>
            </a:extLst>
          </p:cNvPr>
          <p:cNvSpPr txBox="1">
            <a:spLocks/>
          </p:cNvSpPr>
          <p:nvPr/>
        </p:nvSpPr>
        <p:spPr>
          <a:xfrm>
            <a:off x="1403261" y="2069978"/>
            <a:ext cx="6537254" cy="665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/>
              <a:t>把</a:t>
            </a:r>
            <a:r>
              <a:rPr lang="en-US" altLang="zh-CN" sz="3600" b="1" dirty="0"/>
              <a:t>e</a:t>
            </a:r>
            <a:r>
              <a:rPr lang="zh-CN" altLang="en-US" sz="3600" b="1" dirty="0"/>
              <a:t>韵母的音节读为其他韵母。</a:t>
            </a:r>
            <a:endParaRPr lang="zh-CN" altLang="en-US" sz="36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F9C02F7D-8438-4F0A-B725-3FCA02F3E794}"/>
              </a:ext>
            </a:extLst>
          </p:cNvPr>
          <p:cNvSpPr txBox="1">
            <a:spLocks/>
          </p:cNvSpPr>
          <p:nvPr/>
        </p:nvSpPr>
        <p:spPr>
          <a:xfrm>
            <a:off x="846181" y="2886581"/>
            <a:ext cx="1114159" cy="758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400" b="1" dirty="0">
                <a:latin typeface="+mn-ea"/>
              </a:rPr>
              <a:t>(2)</a:t>
            </a:r>
            <a:endParaRPr lang="zh-CN" altLang="en-US" sz="4400" dirty="0">
              <a:latin typeface="+mn-ea"/>
            </a:endParaRPr>
          </a:p>
        </p:txBody>
      </p: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C02A69B3-8819-4001-BE62-CD326B67249C}"/>
              </a:ext>
            </a:extLst>
          </p:cNvPr>
          <p:cNvSpPr txBox="1">
            <a:spLocks/>
          </p:cNvSpPr>
          <p:nvPr/>
        </p:nvSpPr>
        <p:spPr>
          <a:xfrm>
            <a:off x="1313638" y="4047383"/>
            <a:ext cx="1293403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200" b="1" dirty="0"/>
              <a:t>例如：</a:t>
            </a:r>
          </a:p>
        </p:txBody>
      </p:sp>
      <p:sp>
        <p:nvSpPr>
          <p:cNvPr id="19" name="内容占位符 3">
            <a:extLst>
              <a:ext uri="{FF2B5EF4-FFF2-40B4-BE49-F238E27FC236}">
                <a16:creationId xmlns:a16="http://schemas.microsoft.com/office/drawing/2014/main" id="{377E27DF-C0CE-41F5-BA3B-6080B2C9C0B2}"/>
              </a:ext>
            </a:extLst>
          </p:cNvPr>
          <p:cNvSpPr txBox="1">
            <a:spLocks/>
          </p:cNvSpPr>
          <p:nvPr/>
        </p:nvSpPr>
        <p:spPr>
          <a:xfrm>
            <a:off x="2839093" y="4040845"/>
            <a:ext cx="3358231" cy="2094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哥哥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ɡoɡo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科学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ko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喝水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ho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</a:p>
        </p:txBody>
      </p: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B3CF95E6-C335-424E-9D6D-E94255CD469B}"/>
              </a:ext>
            </a:extLst>
          </p:cNvPr>
          <p:cNvSpPr txBox="1">
            <a:spLocks/>
          </p:cNvSpPr>
          <p:nvPr/>
        </p:nvSpPr>
        <p:spPr>
          <a:xfrm>
            <a:off x="6569461" y="824601"/>
            <a:ext cx="4976242" cy="589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gê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瘩、</a:t>
            </a: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kê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人、</a:t>
            </a: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hê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电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69C0ADBA-15B3-493D-9499-E41D94D83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0515" y="3534073"/>
            <a:ext cx="3358230" cy="310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04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4145-000F-431F-BF44-6FDF9358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861" y="606505"/>
            <a:ext cx="4245608" cy="758872"/>
          </a:xfrm>
        </p:spPr>
        <p:txBody>
          <a:bodyPr/>
          <a:lstStyle/>
          <a:p>
            <a:r>
              <a:rPr lang="en-US" altLang="zh-CN" sz="4000" b="1" dirty="0"/>
              <a:t>3. </a:t>
            </a:r>
            <a:r>
              <a:rPr lang="zh-CN" altLang="en-US" sz="4000" b="1" dirty="0"/>
              <a:t>单韵母 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endParaRPr lang="zh-CN" altLang="en-US" sz="36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BA1F1B-6DB4-463B-BE1C-330C5AFB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5958" y="1681768"/>
            <a:ext cx="9170487" cy="4834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解决办法：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800" b="1" dirty="0"/>
          </a:p>
          <a:p>
            <a:pPr marL="0" indent="0">
              <a:buNone/>
            </a:pPr>
            <a:r>
              <a:rPr lang="zh-CN" altLang="en-US" sz="4000" b="1" dirty="0"/>
              <a:t>  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）掌握 </a:t>
            </a:r>
            <a:r>
              <a:rPr lang="en-US" altLang="zh-CN" sz="4000" b="1" dirty="0"/>
              <a:t>e </a:t>
            </a:r>
            <a:r>
              <a:rPr lang="zh-CN" altLang="en-US" sz="4000" b="1" dirty="0"/>
              <a:t>和 </a:t>
            </a:r>
            <a:r>
              <a:rPr lang="en-US" altLang="zh-CN" sz="4000" b="1" dirty="0"/>
              <a:t>o </a:t>
            </a:r>
            <a:r>
              <a:rPr lang="zh-CN" altLang="en-US" sz="4000" b="1" dirty="0"/>
              <a:t>的正确发音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）声母 </a:t>
            </a:r>
            <a:r>
              <a:rPr lang="en-US" altLang="zh-CN" sz="4000" b="1" dirty="0"/>
              <a:t>ɡ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k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h </a:t>
            </a:r>
            <a:r>
              <a:rPr lang="zh-CN" altLang="en-US" sz="4000" b="1" dirty="0"/>
              <a:t>只能跟 </a:t>
            </a:r>
            <a:r>
              <a:rPr lang="en-US" altLang="zh-CN" sz="4000" b="1" dirty="0"/>
              <a:t>e </a:t>
            </a:r>
            <a:r>
              <a:rPr lang="zh-CN" altLang="en-US" sz="4000" b="1" dirty="0"/>
              <a:t>相拼</a:t>
            </a: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                 </a:t>
            </a:r>
            <a:r>
              <a:rPr lang="zh-CN" altLang="en-US" sz="4000" b="1" dirty="0"/>
              <a:t>不能跟 </a:t>
            </a:r>
            <a:r>
              <a:rPr lang="en-US" altLang="zh-CN" sz="4000" b="1" dirty="0"/>
              <a:t>o </a:t>
            </a:r>
            <a:r>
              <a:rPr lang="zh-CN" altLang="en-US" sz="4000" b="1" dirty="0"/>
              <a:t>相拼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800" b="1" dirty="0"/>
          </a:p>
          <a:p>
            <a:pPr marL="0" indent="0">
              <a:buNone/>
            </a:pPr>
            <a:r>
              <a:rPr lang="en-US" altLang="zh-CN" sz="4000" b="1" dirty="0"/>
              <a:t>      </a:t>
            </a:r>
            <a:r>
              <a:rPr lang="zh-CN" altLang="en-US" sz="4000" b="1" dirty="0"/>
              <a:t>（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）声母不能与 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ê </a:t>
            </a:r>
            <a:r>
              <a:rPr lang="zh-CN" altLang="en-US" sz="4000" b="1" dirty="0">
                <a:latin typeface="+mn-ea"/>
              </a:rPr>
              <a:t>相拼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1831BE4-8936-461B-892A-857CB106077A}"/>
              </a:ext>
            </a:extLst>
          </p:cNvPr>
          <p:cNvSpPr txBox="1">
            <a:spLocks/>
          </p:cNvSpPr>
          <p:nvPr/>
        </p:nvSpPr>
        <p:spPr>
          <a:xfrm>
            <a:off x="8093274" y="606505"/>
            <a:ext cx="1420394" cy="583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kê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</a:p>
        </p:txBody>
      </p:sp>
      <p:sp>
        <p:nvSpPr>
          <p:cNvPr id="5" name="内容占位符 3">
            <a:extLst>
              <a:ext uri="{FF2B5EF4-FFF2-40B4-BE49-F238E27FC236}">
                <a16:creationId xmlns:a16="http://schemas.microsoft.com/office/drawing/2014/main" id="{635C0A3F-CF81-4EFC-88CB-35E18C8D994A}"/>
              </a:ext>
            </a:extLst>
          </p:cNvPr>
          <p:cNvSpPr txBox="1">
            <a:spLocks/>
          </p:cNvSpPr>
          <p:nvPr/>
        </p:nvSpPr>
        <p:spPr>
          <a:xfrm>
            <a:off x="10055326" y="606505"/>
            <a:ext cx="1267993" cy="583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客人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95592F12-55C8-4B7C-90A4-71A2504B8D00}"/>
              </a:ext>
            </a:extLst>
          </p:cNvPr>
          <p:cNvSpPr txBox="1">
            <a:spLocks/>
          </p:cNvSpPr>
          <p:nvPr/>
        </p:nvSpPr>
        <p:spPr>
          <a:xfrm>
            <a:off x="8093274" y="1585973"/>
            <a:ext cx="1281056" cy="583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唱 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ɡo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A7BBCBB9-F039-49C9-81A6-0A33F7D2D603}"/>
              </a:ext>
            </a:extLst>
          </p:cNvPr>
          <p:cNvSpPr txBox="1">
            <a:spLocks/>
          </p:cNvSpPr>
          <p:nvPr/>
        </p:nvSpPr>
        <p:spPr>
          <a:xfrm>
            <a:off x="10048795" y="1585973"/>
            <a:ext cx="1281056" cy="583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唱歌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9C79A14-D94E-42BD-856C-8F75FCFD5635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9513668" y="898208"/>
            <a:ext cx="54165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F1DBD0F-4D1F-4A02-B8DB-A67B7F9C183F}"/>
              </a:ext>
            </a:extLst>
          </p:cNvPr>
          <p:cNvCxnSpPr>
            <a:stCxn id="6" idx="3"/>
            <a:endCxn id="8" idx="1"/>
          </p:cNvCxnSpPr>
          <p:nvPr/>
        </p:nvCxnSpPr>
        <p:spPr>
          <a:xfrm>
            <a:off x="9374330" y="1877676"/>
            <a:ext cx="67446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346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762" y="1018431"/>
            <a:ext cx="3871108" cy="852876"/>
          </a:xfrm>
        </p:spPr>
        <p:txBody>
          <a:bodyPr>
            <a:normAutofit/>
          </a:bodyPr>
          <a:lstStyle/>
          <a:p>
            <a:r>
              <a:rPr lang="zh-CN" altLang="en-US" b="1" dirty="0"/>
              <a:t>发音训练：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677740" y="4118225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折射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784885" y="4118224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割舍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968676" y="411822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客车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7493948" y="4118225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隔阂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9310423" y="265388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隔热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7413030" y="2653886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色泽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677740" y="2655269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特色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823207" y="2653884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苛刻</a:t>
            </a:r>
            <a:endParaRPr lang="zh-CN" altLang="en-US" sz="4000" dirty="0"/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 flipH="1">
            <a:off x="1968675" y="265388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合格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9310423" y="4118225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社科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254152580"/>
      </p:ext>
    </p:extLst>
  </p:cSld>
  <p:clrMapOvr>
    <a:masterClrMapping/>
  </p:clrMapOvr>
</p:sld>
</file>

<file path=ppt/theme/theme1.xml><?xml version="1.0" encoding="utf-8"?>
<a:theme xmlns:a="http://schemas.openxmlformats.org/drawingml/2006/main" name="剪切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TM10001105[[fn=裁剪]]</Template>
  <TotalTime>98</TotalTime>
  <Words>289</Words>
  <Application>Microsoft Office PowerPoint</Application>
  <PresentationFormat>宽屏</PresentationFormat>
  <Paragraphs>76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黑体</vt:lpstr>
      <vt:lpstr>楷体</vt:lpstr>
      <vt:lpstr>Franklin Gothic Book</vt:lpstr>
      <vt:lpstr>剪切</vt:lpstr>
      <vt:lpstr>单韵母 的发音</vt:lpstr>
      <vt:lpstr>3. 单韵母 e</vt:lpstr>
      <vt:lpstr>发音要领：</vt:lpstr>
      <vt:lpstr>发音训练：</vt:lpstr>
      <vt:lpstr>3. 单韵母 e</vt:lpstr>
      <vt:lpstr>3. 单韵母 e</vt:lpstr>
      <vt:lpstr>3. 单韵母 e</vt:lpstr>
      <vt:lpstr>发音训练：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单韵母 的发音</dc:title>
  <dc:creator>Li Jindai</dc:creator>
  <cp:lastModifiedBy>apple</cp:lastModifiedBy>
  <cp:revision>10</cp:revision>
  <dcterms:created xsi:type="dcterms:W3CDTF">2019-03-12T13:00:48Z</dcterms:created>
  <dcterms:modified xsi:type="dcterms:W3CDTF">2024-04-01T00:15:07Z</dcterms:modified>
</cp:coreProperties>
</file>