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40" r:id="rId3"/>
    <p:sldId id="335" r:id="rId4"/>
    <p:sldId id="336" r:id="rId5"/>
    <p:sldId id="339" r:id="rId6"/>
    <p:sldId id="337" r:id="rId7"/>
    <p:sldId id="338" r:id="rId8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4" y="1"/>
            <a:ext cx="12192000" cy="645005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73877" y="5206266"/>
            <a:ext cx="910294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73877" y="4166829"/>
            <a:ext cx="9102945" cy="987183"/>
          </a:xfrm>
        </p:spPr>
        <p:txBody>
          <a:bodyPr>
            <a:noAutofit/>
          </a:bodyPr>
          <a:lstStyle>
            <a:lvl1pPr algn="ctr">
              <a:defRPr sz="4800" baseline="0">
                <a:gradFill flip="none" rotWithShape="1">
                  <a:gsLst>
                    <a:gs pos="0">
                      <a:schemeClr val="accent3">
                        <a:lumMod val="50000"/>
                      </a:schemeClr>
                    </a:gs>
                    <a:gs pos="90000">
                      <a:schemeClr val="accent1">
                        <a:lumMod val="50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5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5400000" algn="t" rotWithShape="0">
                    <a:schemeClr val="bg1">
                      <a:alpha val="56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355415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45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65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KSO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单击此处添加目录页标题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目录条目"/>
          <p:cNvSpPr>
            <a:spLocks noGrp="1"/>
          </p:cNvSpPr>
          <p:nvPr>
            <p:ph type="body" sz="quarter" idx="13" hasCustomPrompt="1"/>
          </p:nvPr>
        </p:nvSpPr>
        <p:spPr>
          <a:xfrm>
            <a:off x="452846" y="1320031"/>
            <a:ext cx="10130245" cy="4340542"/>
          </a:xfrm>
          <a:effectLst/>
        </p:spPr>
        <p:txBody>
          <a:bodyPr>
            <a:normAutofit/>
          </a:bodyPr>
          <a:lstStyle>
            <a:lvl1pPr marL="514350" indent="-514350"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defRPr sz="2800" b="0" cap="none" spc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单击此处添加目录条目</a:t>
            </a:r>
          </a:p>
        </p:txBody>
      </p:sp>
    </p:spTree>
    <p:extLst>
      <p:ext uri="{BB962C8B-B14F-4D97-AF65-F5344CB8AC3E}">
        <p14:creationId xmlns:p14="http://schemas.microsoft.com/office/powerpoint/2010/main" val="2114721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79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762035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963851" y="3067642"/>
            <a:ext cx="4264299" cy="424497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21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5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73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6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807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57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8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5691" y="0"/>
            <a:ext cx="12197691" cy="6892142"/>
            <a:chOff x="-4268" y="0"/>
            <a:chExt cx="9148268" cy="6892142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326"/>
            <a:stretch/>
          </p:blipFill>
          <p:spPr>
            <a:xfrm>
              <a:off x="-4268" y="3881656"/>
              <a:ext cx="9144000" cy="3010486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0" y="0"/>
              <a:ext cx="9144000" cy="609329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29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905371"/>
            <a:ext cx="12192000" cy="599181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2846" y="101595"/>
            <a:ext cx="11160604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52845" y="1018587"/>
            <a:ext cx="1114931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A94A2-5F1D-4234-B156-3C215A72937A}" type="datetimeFigureOut">
              <a:rPr lang="zh-CN" altLang="en-US" smtClean="0"/>
              <a:t>2024/3/29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984B5-1892-4A97-AB1B-143E5A8A12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57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57188" indent="-271463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3">
            <a:lumMod val="75000"/>
          </a:schemeClr>
        </a:buClr>
        <a:buSzPct val="60000"/>
        <a:buFont typeface="Wingdings" panose="05000000000000000000" pitchFamily="2" charset="2"/>
        <a:buChar char="l"/>
        <a:defRPr sz="2000" kern="1200" baseline="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E24E71-CE13-4006-BED1-82A172EDB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877" y="4253915"/>
            <a:ext cx="9102945" cy="987183"/>
          </a:xfrm>
        </p:spPr>
        <p:txBody>
          <a:bodyPr/>
          <a:lstStyle/>
          <a:p>
            <a:r>
              <a:rPr lang="zh-CN" altLang="en-US" sz="6000" dirty="0"/>
              <a:t>一般声母 </a:t>
            </a:r>
            <a:r>
              <a:rPr lang="en-US" altLang="zh-CN" sz="6000" dirty="0"/>
              <a:t>l </a:t>
            </a:r>
            <a:r>
              <a:rPr lang="zh-CN" altLang="en-US" sz="60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47311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243345"/>
            <a:ext cx="4585802" cy="869968"/>
          </a:xfrm>
        </p:spPr>
        <p:txBody>
          <a:bodyPr/>
          <a:lstStyle/>
          <a:p>
            <a:r>
              <a:rPr lang="en-US" altLang="zh-CN" sz="4000" dirty="0"/>
              <a:t>3. </a:t>
            </a:r>
            <a:r>
              <a:rPr lang="zh-CN" altLang="en-US" sz="4000" dirty="0"/>
              <a:t>边音声母 </a:t>
            </a:r>
            <a:r>
              <a:rPr lang="en-US" altLang="zh-CN" sz="4000" dirty="0">
                <a:latin typeface="+mn-ea"/>
              </a:rPr>
              <a:t>l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358538"/>
            <a:ext cx="4846501" cy="54134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600" b="1" dirty="0"/>
          </a:p>
          <a:p>
            <a:pPr marL="0" indent="0">
              <a:buNone/>
            </a:pPr>
            <a:r>
              <a:rPr lang="zh-CN" altLang="en-US" sz="3600" b="1" dirty="0"/>
              <a:t>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627683" y="2646012"/>
            <a:ext cx="3335373" cy="60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舌尖与上牙床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295371" y="4811609"/>
            <a:ext cx="3707318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295369" y="5608778"/>
            <a:ext cx="5727826" cy="1103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solidFill>
                  <a:srgbClr val="00B0F0"/>
                </a:solidFill>
              </a:rPr>
              <a:t>从舌头两边通过，顺势推开舌尖，瓦解障碍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D46D3C4-084A-4382-946C-328C61BD6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195" y="115266"/>
            <a:ext cx="3205617" cy="24572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7D48F7C-6E3F-4B38-97BE-E135259ED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3195" y="2704369"/>
            <a:ext cx="3335373" cy="250943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70FDAFC-B2F4-4D8F-87DB-BEE1B3922E00}"/>
              </a:ext>
            </a:extLst>
          </p:cNvPr>
          <p:cNvSpPr/>
          <p:nvPr/>
        </p:nvSpPr>
        <p:spPr>
          <a:xfrm>
            <a:off x="8084745" y="2236206"/>
            <a:ext cx="2324067" cy="2583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7862D63-71FE-4C11-8268-599403952A24}"/>
              </a:ext>
            </a:extLst>
          </p:cNvPr>
          <p:cNvSpPr/>
          <p:nvPr/>
        </p:nvSpPr>
        <p:spPr>
          <a:xfrm>
            <a:off x="8084745" y="4858430"/>
            <a:ext cx="2390114" cy="2583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BFC721A-EBE3-4BE4-8415-0A29765BFDBB}"/>
              </a:ext>
            </a:extLst>
          </p:cNvPr>
          <p:cNvCxnSpPr/>
          <p:nvPr/>
        </p:nvCxnSpPr>
        <p:spPr>
          <a:xfrm>
            <a:off x="2258279" y="6733623"/>
            <a:ext cx="86668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521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dirty="0"/>
              <a:t>边音声母 </a:t>
            </a:r>
            <a:r>
              <a:rPr lang="en-US" altLang="zh-CN" sz="4000" dirty="0">
                <a:latin typeface="+mn-ea"/>
              </a:rPr>
              <a:t>l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910084" y="30897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365428" y="308544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820772" y="308544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276116" y="308974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73146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牢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910084" y="444469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365428" y="444469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懒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820772" y="443603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276116" y="444181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731459" y="444469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料</a:t>
            </a:r>
          </a:p>
        </p:txBody>
      </p:sp>
    </p:spTree>
    <p:extLst>
      <p:ext uri="{BB962C8B-B14F-4D97-AF65-F5344CB8AC3E}">
        <p14:creationId xmlns:p14="http://schemas.microsoft.com/office/powerpoint/2010/main" val="271751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330732"/>
            <a:ext cx="10772863" cy="953112"/>
          </a:xfrm>
        </p:spPr>
        <p:txBody>
          <a:bodyPr/>
          <a:lstStyle/>
          <a:p>
            <a:r>
              <a:rPr lang="zh-CN" altLang="en-US" sz="4000" dirty="0"/>
              <a:t>边音声母 </a:t>
            </a:r>
            <a:r>
              <a:rPr lang="en-US" altLang="zh-CN" sz="4000" dirty="0">
                <a:latin typeface="+mn-ea"/>
              </a:rPr>
              <a:t>l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4467" y="1390651"/>
            <a:ext cx="6659951" cy="1865014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8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将 </a:t>
            </a:r>
            <a:r>
              <a:rPr lang="en-US" altLang="zh-CN" sz="3600" b="1" dirty="0"/>
              <a:t>l </a:t>
            </a:r>
            <a:r>
              <a:rPr lang="zh-CN" altLang="en-US" sz="3600" b="1" dirty="0"/>
              <a:t>发成 </a:t>
            </a:r>
            <a:r>
              <a:rPr lang="en-US" altLang="zh-CN" sz="3600" b="1" dirty="0"/>
              <a:t>n</a:t>
            </a:r>
          </a:p>
        </p:txBody>
      </p:sp>
      <p:sp>
        <p:nvSpPr>
          <p:cNvPr id="5" name="内容占位符 3">
            <a:extLst>
              <a:ext uri="{FF2B5EF4-FFF2-40B4-BE49-F238E27FC236}">
                <a16:creationId xmlns:a16="http://schemas.microsoft.com/office/drawing/2014/main" id="{9B0DC6DD-5147-4D75-9F54-D771A1AACBDB}"/>
              </a:ext>
            </a:extLst>
          </p:cNvPr>
          <p:cNvSpPr txBox="1">
            <a:spLocks/>
          </p:cNvSpPr>
          <p:nvPr/>
        </p:nvSpPr>
        <p:spPr>
          <a:xfrm>
            <a:off x="2390115" y="4010498"/>
            <a:ext cx="8845235" cy="8163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）不知道如何让气流分开，从舌头两边绕行</a:t>
            </a:r>
            <a:endParaRPr lang="en-US" altLang="zh-CN" sz="800" b="1" dirty="0"/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025AC407-429C-4D8B-96E5-D01B0A74C96D}"/>
              </a:ext>
            </a:extLst>
          </p:cNvPr>
          <p:cNvSpPr/>
          <p:nvPr/>
        </p:nvSpPr>
        <p:spPr>
          <a:xfrm rot="1946935">
            <a:off x="4342630" y="3552640"/>
            <a:ext cx="1171693" cy="2223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B740CD21-FCD1-497F-8BD9-DBAF3FF8F1B6}"/>
              </a:ext>
            </a:extLst>
          </p:cNvPr>
          <p:cNvSpPr txBox="1">
            <a:spLocks/>
          </p:cNvSpPr>
          <p:nvPr/>
        </p:nvSpPr>
        <p:spPr>
          <a:xfrm>
            <a:off x="2390115" y="4933627"/>
            <a:ext cx="8762245" cy="15758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）不知道怎么在气流分流的过程中将舌尖带离上齿龈</a:t>
            </a:r>
            <a:endParaRPr lang="en-US" altLang="zh-CN" sz="700" b="1" dirty="0"/>
          </a:p>
        </p:txBody>
      </p:sp>
    </p:spTree>
    <p:extLst>
      <p:ext uri="{BB962C8B-B14F-4D97-AF65-F5344CB8AC3E}">
        <p14:creationId xmlns:p14="http://schemas.microsoft.com/office/powerpoint/2010/main" val="344248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zh-CN" altLang="en-US" sz="4000" dirty="0"/>
              <a:t>边音声母 </a:t>
            </a:r>
            <a:r>
              <a:rPr lang="en-US" altLang="zh-CN" sz="4000" dirty="0">
                <a:latin typeface="+mn-ea"/>
              </a:rPr>
              <a:t>l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9" y="1740202"/>
            <a:ext cx="10878867" cy="716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</a:t>
            </a:r>
            <a:endParaRPr lang="en-US" altLang="zh-CN" sz="4000" b="1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42B551-BE29-49E2-8B62-FB692DD9101E}"/>
              </a:ext>
            </a:extLst>
          </p:cNvPr>
          <p:cNvSpPr txBox="1">
            <a:spLocks/>
          </p:cNvSpPr>
          <p:nvPr/>
        </p:nvSpPr>
        <p:spPr>
          <a:xfrm>
            <a:off x="3516721" y="1640614"/>
            <a:ext cx="5540720" cy="816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——</a:t>
            </a:r>
            <a:r>
              <a:rPr lang="zh-CN" altLang="en-US" sz="3600" b="1" dirty="0"/>
              <a:t>练习发 </a:t>
            </a:r>
            <a:r>
              <a:rPr lang="en-US" altLang="zh-CN" sz="3600" b="1" dirty="0"/>
              <a:t>l </a:t>
            </a:r>
            <a:r>
              <a:rPr lang="zh-CN" altLang="en-US" sz="3600" b="1" dirty="0"/>
              <a:t>的音节</a:t>
            </a:r>
            <a:endParaRPr lang="en-US" altLang="zh-CN" sz="800" b="1" dirty="0"/>
          </a:p>
        </p:txBody>
      </p:sp>
      <p:sp>
        <p:nvSpPr>
          <p:cNvPr id="5" name="内容占位符 3">
            <a:extLst>
              <a:ext uri="{FF2B5EF4-FFF2-40B4-BE49-F238E27FC236}">
                <a16:creationId xmlns:a16="http://schemas.microsoft.com/office/drawing/2014/main" id="{0EFA478F-C361-494E-8B67-07CA07E4AB25}"/>
              </a:ext>
            </a:extLst>
          </p:cNvPr>
          <p:cNvSpPr txBox="1">
            <a:spLocks/>
          </p:cNvSpPr>
          <p:nvPr/>
        </p:nvSpPr>
        <p:spPr>
          <a:xfrm>
            <a:off x="2123038" y="2949453"/>
            <a:ext cx="1066799" cy="985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6000" b="1" dirty="0" err="1"/>
              <a:t>lɑ</a:t>
            </a:r>
            <a:endParaRPr lang="en-US" altLang="zh-CN" sz="1050" b="1" dirty="0"/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25DCBC9-0687-459F-9836-04BB6E87E2A7}"/>
              </a:ext>
            </a:extLst>
          </p:cNvPr>
          <p:cNvSpPr txBox="1">
            <a:spLocks/>
          </p:cNvSpPr>
          <p:nvPr/>
        </p:nvSpPr>
        <p:spPr>
          <a:xfrm>
            <a:off x="5081338" y="3841666"/>
            <a:ext cx="1009272" cy="985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6000" b="1" dirty="0"/>
              <a:t>le</a:t>
            </a:r>
            <a:endParaRPr lang="en-US" altLang="zh-CN" sz="1050" b="1" dirty="0"/>
          </a:p>
        </p:txBody>
      </p:sp>
      <p:sp>
        <p:nvSpPr>
          <p:cNvPr id="7" name="内容占位符 3">
            <a:extLst>
              <a:ext uri="{FF2B5EF4-FFF2-40B4-BE49-F238E27FC236}">
                <a16:creationId xmlns:a16="http://schemas.microsoft.com/office/drawing/2014/main" id="{CAD345FD-F575-4C5C-985E-F7FC252D73B4}"/>
              </a:ext>
            </a:extLst>
          </p:cNvPr>
          <p:cNvSpPr txBox="1">
            <a:spLocks/>
          </p:cNvSpPr>
          <p:nvPr/>
        </p:nvSpPr>
        <p:spPr>
          <a:xfrm>
            <a:off x="8225922" y="4692553"/>
            <a:ext cx="1009272" cy="985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6000" b="1" dirty="0"/>
              <a:t>li</a:t>
            </a:r>
            <a:endParaRPr lang="en-US" altLang="zh-CN" sz="1050" b="1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345D6D3A-C97D-489B-97B8-B02A2B33AEB1}"/>
              </a:ext>
            </a:extLst>
          </p:cNvPr>
          <p:cNvSpPr/>
          <p:nvPr/>
        </p:nvSpPr>
        <p:spPr>
          <a:xfrm rot="1192095">
            <a:off x="3182172" y="3678168"/>
            <a:ext cx="1504555" cy="218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172B9933-2CCF-4ED9-91C9-923A308767F9}"/>
              </a:ext>
            </a:extLst>
          </p:cNvPr>
          <p:cNvSpPr/>
          <p:nvPr/>
        </p:nvSpPr>
        <p:spPr>
          <a:xfrm rot="1086584">
            <a:off x="6279580" y="4585244"/>
            <a:ext cx="1649566" cy="214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4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zh-CN" altLang="en-US" sz="4000" dirty="0"/>
              <a:t>边音声母 </a:t>
            </a:r>
            <a:r>
              <a:rPr lang="en-US" altLang="zh-CN" sz="4000" dirty="0">
                <a:latin typeface="+mn-ea"/>
              </a:rPr>
              <a:t>l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855" y="1673197"/>
            <a:ext cx="10878867" cy="47472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）用舌尖抵住上齿龈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）让嘴唇向上、下、左、右打开</a:t>
            </a:r>
            <a:endParaRPr lang="en-US" altLang="zh-CN" sz="800" b="1" dirty="0"/>
          </a:p>
          <a:p>
            <a:pPr marL="0" indent="0">
              <a:buNone/>
            </a:pPr>
            <a:r>
              <a:rPr lang="zh-CN" altLang="en-US" sz="4000" b="1" dirty="0"/>
              <a:t>    （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）吹气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）瞬间加大气流量冲击舌头</a:t>
            </a:r>
            <a:endParaRPr lang="en-US" altLang="zh-CN" sz="4000" b="1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42B551-BE29-49E2-8B62-FB692DD9101E}"/>
              </a:ext>
            </a:extLst>
          </p:cNvPr>
          <p:cNvSpPr txBox="1">
            <a:spLocks/>
          </p:cNvSpPr>
          <p:nvPr/>
        </p:nvSpPr>
        <p:spPr>
          <a:xfrm>
            <a:off x="3557323" y="1586111"/>
            <a:ext cx="5540720" cy="816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None/>
            </a:pPr>
            <a:r>
              <a:rPr lang="en-US" altLang="zh-CN" sz="3600" b="1" dirty="0"/>
              <a:t>——</a:t>
            </a:r>
            <a:r>
              <a:rPr lang="zh-CN" altLang="en-US" sz="3600" b="1" dirty="0"/>
              <a:t>练习发 </a:t>
            </a:r>
            <a:r>
              <a:rPr lang="en-US" altLang="zh-CN" sz="3600" b="1" dirty="0"/>
              <a:t>l </a:t>
            </a:r>
            <a:r>
              <a:rPr lang="zh-CN" altLang="en-US" sz="3600" b="1" dirty="0"/>
              <a:t>的本音</a:t>
            </a:r>
            <a:endParaRPr lang="en-US" altLang="zh-CN" sz="800" b="1" dirty="0"/>
          </a:p>
        </p:txBody>
      </p:sp>
    </p:spTree>
    <p:extLst>
      <p:ext uri="{BB962C8B-B14F-4D97-AF65-F5344CB8AC3E}">
        <p14:creationId xmlns:p14="http://schemas.microsoft.com/office/powerpoint/2010/main" val="421620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边音声母 </a:t>
            </a:r>
            <a:r>
              <a:rPr lang="en-US" altLang="zh-CN" sz="4000" dirty="0">
                <a:latin typeface="+mn-ea"/>
              </a:rPr>
              <a:t>l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192668" y="4947101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力量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344935" y="4920050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理论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罗列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081211" y="4947101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970021" y="336039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联络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000293" y="3373917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履历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192668" y="336039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轮流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83259" y="3360393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利落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拉力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969755" y="4920051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另类</a:t>
            </a:r>
          </a:p>
        </p:txBody>
      </p:sp>
    </p:spTree>
    <p:extLst>
      <p:ext uri="{BB962C8B-B14F-4D97-AF65-F5344CB8AC3E}">
        <p14:creationId xmlns:p14="http://schemas.microsoft.com/office/powerpoint/2010/main" val="272271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54PPBG">
  <a:themeElements>
    <a:clrScheme name="自定义 228">
      <a:dk1>
        <a:srgbClr val="5F5F5F"/>
      </a:dk1>
      <a:lt1>
        <a:srgbClr val="FFFFFF"/>
      </a:lt1>
      <a:dk2>
        <a:srgbClr val="FFFFFF"/>
      </a:dk2>
      <a:lt2>
        <a:srgbClr val="47494B"/>
      </a:lt2>
      <a:accent1>
        <a:srgbClr val="ADCE33"/>
      </a:accent1>
      <a:accent2>
        <a:srgbClr val="78BDC1"/>
      </a:accent2>
      <a:accent3>
        <a:srgbClr val="DFDA5E"/>
      </a:accent3>
      <a:accent4>
        <a:srgbClr val="A9B95B"/>
      </a:accent4>
      <a:accent5>
        <a:srgbClr val="FFC000"/>
      </a:accent5>
      <a:accent6>
        <a:srgbClr val="00B0F0"/>
      </a:accent6>
      <a:hlink>
        <a:srgbClr val="84ADE4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A000120140530A54KPBG</Template>
  <TotalTime>23</TotalTime>
  <Words>199</Words>
  <Application>Microsoft Office PowerPoint</Application>
  <PresentationFormat>宽屏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楷体</vt:lpstr>
      <vt:lpstr>幼圆</vt:lpstr>
      <vt:lpstr>Arial</vt:lpstr>
      <vt:lpstr>Calibri</vt:lpstr>
      <vt:lpstr>Times New Roman</vt:lpstr>
      <vt:lpstr>Wingdings</vt:lpstr>
      <vt:lpstr>A000120140530A54PPBG</vt:lpstr>
      <vt:lpstr>一般声母 l 的发音</vt:lpstr>
      <vt:lpstr>3. 边音声母 l</vt:lpstr>
      <vt:lpstr>边音声母 l</vt:lpstr>
      <vt:lpstr>边音声母 l</vt:lpstr>
      <vt:lpstr>边音声母 l</vt:lpstr>
      <vt:lpstr>边音声母 l</vt:lpstr>
      <vt:lpstr>边音声母 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l 的发音</dc:title>
  <dc:creator>Li Jindai</dc:creator>
  <cp:lastModifiedBy>apple</cp:lastModifiedBy>
  <cp:revision>3</cp:revision>
  <dcterms:created xsi:type="dcterms:W3CDTF">2019-04-06T14:38:55Z</dcterms:created>
  <dcterms:modified xsi:type="dcterms:W3CDTF">2024-03-29T06:38:51Z</dcterms:modified>
</cp:coreProperties>
</file>