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0" r:id="rId4"/>
    <p:sldId id="357" r:id="rId5"/>
    <p:sldId id="456" r:id="rId6"/>
    <p:sldId id="361" r:id="rId7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" t="18097" r="1" b="1713"/>
          <a:stretch/>
        </p:blipFill>
        <p:spPr>
          <a:xfrm>
            <a:off x="0" y="1"/>
            <a:ext cx="12192000" cy="55952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1454331"/>
            <a:ext cx="12192000" cy="540366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CT1"/>
          <p:cNvSpPr>
            <a:spLocks noGrp="1"/>
          </p:cNvSpPr>
          <p:nvPr>
            <p:ph type="ctrTitle" hasCustomPrompt="1"/>
          </p:nvPr>
        </p:nvSpPr>
        <p:spPr>
          <a:xfrm>
            <a:off x="199833" y="3326119"/>
            <a:ext cx="8769600" cy="1184366"/>
          </a:xfrm>
        </p:spPr>
        <p:txBody>
          <a:bodyPr lIns="0" tIns="0" rIns="0" bIns="0" anchor="b">
            <a:normAutofit/>
          </a:bodyPr>
          <a:lstStyle>
            <a:lvl1pPr algn="l">
              <a:lnSpc>
                <a:spcPct val="80000"/>
              </a:lnSpc>
              <a:defRPr sz="4800" spc="-60" baseline="0">
                <a:ln w="28575">
                  <a:noFill/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Arial Rounded MT Bold" panose="020F0704030504030204" pitchFamily="34" charset="0"/>
                <a:ea typeface="华文新魏" panose="02010800040101010101" pitchFamily="2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199833" y="4623700"/>
            <a:ext cx="8769600" cy="375024"/>
          </a:xfrm>
          <a:prstGeom prst="rect">
            <a:avLst/>
          </a:prstGeom>
          <a:noFill/>
          <a:effectLst/>
        </p:spPr>
        <p:txBody>
          <a:bodyPr anchor="ctr">
            <a:noAutofit/>
          </a:bodyPr>
          <a:lstStyle>
            <a:lvl1pPr marL="0" indent="0" algn="l">
              <a:buNone/>
              <a:defRPr sz="16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1" y="4545321"/>
            <a:ext cx="9161417" cy="1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/>
                </a:gs>
                <a:gs pos="79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37340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90195-402D-44E8-9EAC-21831C74129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3858-6D70-4B57-8EFB-BCDD122B8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58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90195-402D-44E8-9EAC-21831C74129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3858-6D70-4B57-8EFB-BCDD122B8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073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673467" y="225938"/>
            <a:ext cx="10856683" cy="645657"/>
          </a:xfrm>
        </p:spPr>
        <p:txBody>
          <a:bodyPr/>
          <a:lstStyle/>
          <a:p>
            <a:r>
              <a:rPr lang="zh-CN" altLang="en-US" dirty="0"/>
              <a:t>单击此处编辑标题样式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60000"/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90195-402D-44E8-9EAC-21831C74129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3858-6D70-4B57-8EFB-BCDD122B8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23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27832" y="2412277"/>
            <a:ext cx="7778749" cy="935596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/>
              <a:t>此处编辑标题样式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2027831" y="3409699"/>
            <a:ext cx="7797060" cy="491747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90195-402D-44E8-9EAC-21831C74129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3858-6D70-4B57-8EFB-BCDD122B83C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027831" y="3347872"/>
            <a:ext cx="7981221" cy="0"/>
          </a:xfrm>
          <a:prstGeom prst="line">
            <a:avLst/>
          </a:prstGeom>
          <a:ln w="28575"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  <a:gs pos="78000">
                  <a:srgbClr val="F49D3D"/>
                </a:gs>
                <a:gs pos="32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5781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90195-402D-44E8-9EAC-21831C74129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3858-6D70-4B57-8EFB-BCDD122B8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81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9788" y="1007533"/>
            <a:ext cx="10515600" cy="68315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90195-402D-44E8-9EAC-21831C74129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3858-6D70-4B57-8EFB-BCDD122B8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59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90195-402D-44E8-9EAC-21831C74129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3858-6D70-4B57-8EFB-BCDD122B8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82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90195-402D-44E8-9EAC-21831C74129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3858-6D70-4B57-8EFB-BCDD122B8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10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90195-402D-44E8-9EAC-21831C74129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3858-6D70-4B57-8EFB-BCDD122B8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64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90195-402D-44E8-9EAC-21831C74129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3858-6D70-4B57-8EFB-BCDD122B8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025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" t="-187" r="285" b="22806"/>
          <a:stretch/>
        </p:blipFill>
        <p:spPr>
          <a:xfrm flipV="1">
            <a:off x="0" y="1463045"/>
            <a:ext cx="12192000" cy="53993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" t="26879" b="34805"/>
          <a:stretch/>
        </p:blipFill>
        <p:spPr>
          <a:xfrm>
            <a:off x="0" y="1"/>
            <a:ext cx="12192000" cy="267353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82392"/>
            <a:ext cx="12192000" cy="667560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8000"/>
                </a:schemeClr>
              </a:gs>
              <a:gs pos="100000">
                <a:schemeClr val="bg1">
                  <a:shade val="100000"/>
                  <a:satMod val="115000"/>
                  <a:alpha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73466" y="295611"/>
            <a:ext cx="10856684" cy="6456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73466" y="1176323"/>
            <a:ext cx="10856684" cy="5175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90195-402D-44E8-9EAC-21831C74129B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10578011" y="6356352"/>
            <a:ext cx="775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</a:lstStyle>
          <a:p>
            <a:fld id="{91C33858-6D70-4B57-8EFB-BCDD122B8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553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 baseline="0">
          <a:ln>
            <a:solidFill>
              <a:schemeClr val="accent1">
                <a:lumMod val="75000"/>
              </a:schemeClr>
            </a:solidFill>
          </a:ln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/>
          <a:latin typeface="华文新魏" panose="02010800040101010101" pitchFamily="2" charset="-122"/>
          <a:ea typeface="华文新魏" panose="02010800040101010101" pitchFamily="2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00000"/>
        </a:lnSpc>
        <a:spcBef>
          <a:spcPts val="1600"/>
        </a:spcBef>
        <a:spcAft>
          <a:spcPts val="0"/>
        </a:spcAft>
        <a:buClr>
          <a:schemeClr val="accent1">
            <a:lumMod val="75000"/>
          </a:schemeClr>
        </a:buClr>
        <a:buSzPct val="60000"/>
        <a:buFont typeface="Wingdings" panose="05000000000000000000" pitchFamily="2" charset="2"/>
        <a:buChar char="l"/>
        <a:defRPr sz="2800" kern="1200" baseline="0">
          <a:solidFill>
            <a:schemeClr val="accent1">
              <a:lumMod val="75000"/>
            </a:schemeClr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200"/>
        </a:spcBef>
        <a:spcAft>
          <a:spcPts val="600"/>
        </a:spcAft>
        <a:buFont typeface="幼圆" panose="02010509060101010101" pitchFamily="49" charset="-122"/>
        <a:buChar char=" "/>
        <a:defRPr sz="2000" kern="1200" baseline="0">
          <a:solidFill>
            <a:srgbClr val="757575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AF47ED-9C07-49BD-B834-A85FDA8CE0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/>
              <a:t>前鼻韵母</a:t>
            </a:r>
            <a:r>
              <a:rPr lang="en-US" altLang="zh-CN" sz="6000" b="1" dirty="0"/>
              <a:t>un</a:t>
            </a:r>
            <a:r>
              <a:rPr lang="zh-CN" altLang="en-US" sz="6000" b="1" dirty="0">
                <a:latin typeface="+mj-lt"/>
              </a:rPr>
              <a:t>和</a:t>
            </a:r>
            <a:r>
              <a:rPr lang="en-US" altLang="zh-CN" sz="6000" b="1" dirty="0" err="1">
                <a:latin typeface="+mj-lt"/>
                <a:ea typeface="黑体" panose="02010609060101010101" pitchFamily="49" charset="-122"/>
              </a:rPr>
              <a:t>ün</a:t>
            </a:r>
            <a:r>
              <a:rPr lang="zh-CN" altLang="en-US" sz="6000" b="1" dirty="0"/>
              <a:t>的发音</a:t>
            </a:r>
            <a:endParaRPr lang="zh-CN" altLang="en-US" sz="6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61993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1FC960-8303-4AEF-977A-8F9DDCDFE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前鼻韵母 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un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AD36A1-5EC4-4771-A052-BD00525E4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7030" y="1236304"/>
            <a:ext cx="957940" cy="69959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un</a:t>
            </a:r>
            <a:endParaRPr lang="zh-CN" altLang="en-US" sz="40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C7507FA-BC9F-4D28-AAB4-754CE33DF553}"/>
              </a:ext>
            </a:extLst>
          </p:cNvPr>
          <p:cNvSpPr txBox="1">
            <a:spLocks/>
          </p:cNvSpPr>
          <p:nvPr/>
        </p:nvSpPr>
        <p:spPr>
          <a:xfrm>
            <a:off x="4685212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endParaRPr lang="zh-CN" altLang="en-US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38BD351-6B2F-4BF6-8B11-8ACBB6F8DE0B}"/>
              </a:ext>
            </a:extLst>
          </p:cNvPr>
          <p:cNvSpPr txBox="1">
            <a:spLocks/>
          </p:cNvSpPr>
          <p:nvPr/>
        </p:nvSpPr>
        <p:spPr>
          <a:xfrm>
            <a:off x="6709956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C3E9B77B-1B47-43AE-9114-13A4EEA6D540}"/>
              </a:ext>
            </a:extLst>
          </p:cNvPr>
          <p:cNvCxnSpPr>
            <a:stCxn id="3" idx="2"/>
          </p:cNvCxnSpPr>
          <p:nvPr/>
        </p:nvCxnSpPr>
        <p:spPr>
          <a:xfrm flipH="1">
            <a:off x="5373189" y="1935898"/>
            <a:ext cx="722811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655C216A-4644-4969-96D1-F911A14FAA2E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6096000" y="1935898"/>
            <a:ext cx="687977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E724A2A5-864D-4EB8-9A22-F302EF52CF53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5482045" y="2632009"/>
            <a:ext cx="122791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AAD1A63E-859F-40BC-A89E-EF5797BF4ADC}"/>
              </a:ext>
            </a:extLst>
          </p:cNvPr>
          <p:cNvSpPr txBox="1">
            <a:spLocks/>
          </p:cNvSpPr>
          <p:nvPr/>
        </p:nvSpPr>
        <p:spPr>
          <a:xfrm>
            <a:off x="942842" y="3263695"/>
            <a:ext cx="4754742" cy="962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嘴角收拢，形成小圆孔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下齿背、下齿龈立面的最底端</a:t>
            </a:r>
            <a:endParaRPr lang="en-US" altLang="zh-CN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8B4BB1A6-9C7C-417E-80ED-29B5464490AB}"/>
              </a:ext>
            </a:extLst>
          </p:cNvPr>
          <p:cNvCxnSpPr>
            <a:cxnSpLocks/>
          </p:cNvCxnSpPr>
          <p:nvPr/>
        </p:nvCxnSpPr>
        <p:spPr>
          <a:xfrm flipH="1">
            <a:off x="4258492" y="2865120"/>
            <a:ext cx="583474" cy="4876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CAC67EBF-7252-450E-BF86-2B015B55933C}"/>
              </a:ext>
            </a:extLst>
          </p:cNvPr>
          <p:cNvSpPr txBox="1">
            <a:spLocks/>
          </p:cNvSpPr>
          <p:nvPr/>
        </p:nvSpPr>
        <p:spPr>
          <a:xfrm>
            <a:off x="7227984" y="3320019"/>
            <a:ext cx="2725784" cy="1132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上齿龈</a:t>
            </a:r>
            <a:endParaRPr lang="en-US" altLang="zh-CN" sz="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气流走鼻腔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0AA2CB6-9E69-4281-A914-5F5436190F48}"/>
              </a:ext>
            </a:extLst>
          </p:cNvPr>
          <p:cNvCxnSpPr/>
          <p:nvPr/>
        </p:nvCxnSpPr>
        <p:spPr>
          <a:xfrm>
            <a:off x="7341326" y="2865120"/>
            <a:ext cx="487680" cy="40888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16B5A330-BE6C-4338-8C09-B9D3475443A6}"/>
              </a:ext>
            </a:extLst>
          </p:cNvPr>
          <p:cNvSpPr txBox="1">
            <a:spLocks/>
          </p:cNvSpPr>
          <p:nvPr/>
        </p:nvSpPr>
        <p:spPr>
          <a:xfrm>
            <a:off x="5697584" y="208538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D3C6BC0C-2C3B-4F7B-BACF-0F96775800E8}"/>
              </a:ext>
            </a:extLst>
          </p:cNvPr>
          <p:cNvSpPr txBox="1">
            <a:spLocks/>
          </p:cNvSpPr>
          <p:nvPr/>
        </p:nvSpPr>
        <p:spPr>
          <a:xfrm>
            <a:off x="673467" y="1460160"/>
            <a:ext cx="3976910" cy="96229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上下打开一指宽，嘴角咧开</a:t>
            </a:r>
            <a:endParaRPr lang="en-US" altLang="zh-CN" sz="24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下齿龈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0813E9D8-AC54-43F2-8081-0CD73D0D70FF}"/>
              </a:ext>
            </a:extLst>
          </p:cNvPr>
          <p:cNvCxnSpPr/>
          <p:nvPr/>
        </p:nvCxnSpPr>
        <p:spPr>
          <a:xfrm flipH="1" flipV="1">
            <a:off x="3718560" y="2085389"/>
            <a:ext cx="2081349" cy="2438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9AFD4188-DAEC-4AD6-9956-AC8839909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1922" y="4498206"/>
            <a:ext cx="2402991" cy="213385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9795A2F-DFEC-4F09-A050-8F202F534C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5660" y="4498206"/>
            <a:ext cx="2305724" cy="213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08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1FC960-8303-4AEF-977A-8F9DDCDFE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前鼻韵母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ün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AD36A1-5EC4-4771-A052-BD00525E4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7030" y="1236304"/>
            <a:ext cx="957940" cy="69959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ün</a:t>
            </a:r>
            <a:endParaRPr lang="zh-CN" altLang="en-US" sz="40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C7507FA-BC9F-4D28-AAB4-754CE33DF553}"/>
              </a:ext>
            </a:extLst>
          </p:cNvPr>
          <p:cNvSpPr txBox="1">
            <a:spLocks/>
          </p:cNvSpPr>
          <p:nvPr/>
        </p:nvSpPr>
        <p:spPr>
          <a:xfrm>
            <a:off x="4685212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ü</a:t>
            </a:r>
            <a:endParaRPr lang="zh-CN" altLang="en-US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38BD351-6B2F-4BF6-8B11-8ACBB6F8DE0B}"/>
              </a:ext>
            </a:extLst>
          </p:cNvPr>
          <p:cNvSpPr txBox="1">
            <a:spLocks/>
          </p:cNvSpPr>
          <p:nvPr/>
        </p:nvSpPr>
        <p:spPr>
          <a:xfrm>
            <a:off x="6709956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C3E9B77B-1B47-43AE-9114-13A4EEA6D540}"/>
              </a:ext>
            </a:extLst>
          </p:cNvPr>
          <p:cNvCxnSpPr>
            <a:stCxn id="3" idx="2"/>
          </p:cNvCxnSpPr>
          <p:nvPr/>
        </p:nvCxnSpPr>
        <p:spPr>
          <a:xfrm flipH="1">
            <a:off x="5373189" y="1935898"/>
            <a:ext cx="722811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655C216A-4644-4969-96D1-F911A14FAA2E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6096000" y="1935898"/>
            <a:ext cx="687977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E724A2A5-864D-4EB8-9A22-F302EF52CF53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5482045" y="2632009"/>
            <a:ext cx="122791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AAD1A63E-859F-40BC-A89E-EF5797BF4ADC}"/>
              </a:ext>
            </a:extLst>
          </p:cNvPr>
          <p:cNvSpPr txBox="1">
            <a:spLocks/>
          </p:cNvSpPr>
          <p:nvPr/>
        </p:nvSpPr>
        <p:spPr>
          <a:xfrm>
            <a:off x="995085" y="3505201"/>
            <a:ext cx="4088543" cy="1139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嘴角收拢，形成很小的圆孔</a:t>
            </a:r>
            <a:endParaRPr lang="en-US" altLang="zh-CN" sz="24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8B4BB1A6-9C7C-417E-80ED-29B5464490AB}"/>
              </a:ext>
            </a:extLst>
          </p:cNvPr>
          <p:cNvCxnSpPr>
            <a:cxnSpLocks/>
          </p:cNvCxnSpPr>
          <p:nvPr/>
        </p:nvCxnSpPr>
        <p:spPr>
          <a:xfrm flipH="1">
            <a:off x="4258492" y="2865120"/>
            <a:ext cx="583474" cy="4876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CAC67EBF-7252-450E-BF86-2B015B55933C}"/>
              </a:ext>
            </a:extLst>
          </p:cNvPr>
          <p:cNvSpPr txBox="1">
            <a:spLocks/>
          </p:cNvSpPr>
          <p:nvPr/>
        </p:nvSpPr>
        <p:spPr>
          <a:xfrm>
            <a:off x="7506789" y="3352800"/>
            <a:ext cx="2725784" cy="1279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上齿龈</a:t>
            </a:r>
            <a:endParaRPr lang="en-US" altLang="zh-CN" sz="5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气流走鼻腔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0AA2CB6-9E69-4281-A914-5F5436190F48}"/>
              </a:ext>
            </a:extLst>
          </p:cNvPr>
          <p:cNvCxnSpPr/>
          <p:nvPr/>
        </p:nvCxnSpPr>
        <p:spPr>
          <a:xfrm>
            <a:off x="7341326" y="2865120"/>
            <a:ext cx="487680" cy="40888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899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1736095" y="271146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滚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3728106" y="271146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720118" y="271146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574337" y="263983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9428557" y="271146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1736095" y="409903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3728105" y="410731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讯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5720116" y="410753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7574336" y="409903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74D43148-00D6-4885-B256-EC4F599D5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930" y="676780"/>
            <a:ext cx="10902548" cy="844737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前鼻韵母 </a:t>
            </a:r>
            <a:r>
              <a:rPr lang="en-US" altLang="zh-CN" sz="4000" dirty="0"/>
              <a:t>u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ün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E9A316F8-198B-4D53-B9E7-975A05464FC3}"/>
              </a:ext>
            </a:extLst>
          </p:cNvPr>
          <p:cNvSpPr txBox="1">
            <a:spLocks/>
          </p:cNvSpPr>
          <p:nvPr/>
        </p:nvSpPr>
        <p:spPr>
          <a:xfrm>
            <a:off x="9428556" y="41038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俊</a:t>
            </a:r>
          </a:p>
        </p:txBody>
      </p:sp>
    </p:spTree>
    <p:extLst>
      <p:ext uri="{BB962C8B-B14F-4D97-AF65-F5344CB8AC3E}">
        <p14:creationId xmlns:p14="http://schemas.microsoft.com/office/powerpoint/2010/main" val="188022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CF4CF0-BCA1-41FE-A3A3-B53CD7135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1008084"/>
          </a:xfrm>
        </p:spPr>
        <p:txBody>
          <a:bodyPr/>
          <a:lstStyle/>
          <a:p>
            <a:r>
              <a:rPr lang="en-US" altLang="zh-CN" sz="4000" dirty="0"/>
              <a:t>3.</a:t>
            </a:r>
            <a:r>
              <a:rPr lang="zh-CN" altLang="en-US" sz="4000" dirty="0"/>
              <a:t>整体认读音节</a:t>
            </a:r>
            <a:r>
              <a:rPr lang="en-US" altLang="zh-CN" sz="4000" dirty="0">
                <a:latin typeface="+mn-ea"/>
                <a:ea typeface="+mn-ea"/>
              </a:rPr>
              <a:t>—— </a:t>
            </a:r>
            <a:r>
              <a:rPr lang="en-US" altLang="zh-CN" sz="4000" dirty="0" err="1">
                <a:latin typeface="+mn-ea"/>
                <a:ea typeface="+mn-ea"/>
              </a:rPr>
              <a:t>yun</a:t>
            </a:r>
            <a:r>
              <a:rPr lang="zh-CN" altLang="en-US" sz="4000" dirty="0">
                <a:latin typeface="+mn-ea"/>
                <a:ea typeface="+mn-ea"/>
              </a:rPr>
              <a:t>、</a:t>
            </a:r>
            <a:r>
              <a:rPr lang="en-US" altLang="zh-CN" sz="4000" dirty="0" err="1">
                <a:latin typeface="+mn-ea"/>
                <a:ea typeface="+mn-ea"/>
              </a:rPr>
              <a:t>yu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sz="4000" dirty="0" err="1">
                <a:latin typeface="+mn-ea"/>
                <a:ea typeface="+mn-ea"/>
              </a:rPr>
              <a:t>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8775C3-C1B2-4D34-9407-0206EB64D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7883" y="1947320"/>
            <a:ext cx="5390607" cy="6466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不能拼读，直接认读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6F88CE5A-3FA1-4C89-A25E-2E8701064AEA}"/>
              </a:ext>
            </a:extLst>
          </p:cNvPr>
          <p:cNvSpPr txBox="1">
            <a:spLocks/>
          </p:cNvSpPr>
          <p:nvPr/>
        </p:nvSpPr>
        <p:spPr>
          <a:xfrm>
            <a:off x="2007335" y="4147456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4C6BE74C-619F-4ECA-91FE-0DAEAB9C322A}"/>
              </a:ext>
            </a:extLst>
          </p:cNvPr>
          <p:cNvSpPr txBox="1">
            <a:spLocks/>
          </p:cNvSpPr>
          <p:nvPr/>
        </p:nvSpPr>
        <p:spPr>
          <a:xfrm>
            <a:off x="3918861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69C36A6-46DD-4BE9-AA0F-1E92CB17D400}"/>
              </a:ext>
            </a:extLst>
          </p:cNvPr>
          <p:cNvSpPr txBox="1">
            <a:spLocks/>
          </p:cNvSpPr>
          <p:nvPr/>
        </p:nvSpPr>
        <p:spPr>
          <a:xfrm>
            <a:off x="5830387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允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25F6F768-07CA-4C53-B334-BD8F36ACEAD0}"/>
              </a:ext>
            </a:extLst>
          </p:cNvPr>
          <p:cNvSpPr txBox="1">
            <a:spLocks/>
          </p:cNvSpPr>
          <p:nvPr/>
        </p:nvSpPr>
        <p:spPr>
          <a:xfrm>
            <a:off x="7741913" y="4149634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愿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B2C7AA0-E1DE-4418-90D1-433655C1DDC0}"/>
              </a:ext>
            </a:extLst>
          </p:cNvPr>
          <p:cNvSpPr txBox="1">
            <a:spLocks/>
          </p:cNvSpPr>
          <p:nvPr/>
        </p:nvSpPr>
        <p:spPr>
          <a:xfrm>
            <a:off x="2262050" y="5280661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芸芸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5D735885-C3B5-4708-A8A5-07D76E029285}"/>
              </a:ext>
            </a:extLst>
          </p:cNvPr>
          <p:cNvSpPr txBox="1">
            <a:spLocks/>
          </p:cNvSpPr>
          <p:nvPr/>
        </p:nvSpPr>
        <p:spPr>
          <a:xfrm>
            <a:off x="4195351" y="5280661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源泉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59185BE6-FC32-4DB9-A6A0-3F12FEE93DD9}"/>
              </a:ext>
            </a:extLst>
          </p:cNvPr>
          <p:cNvSpPr txBox="1">
            <a:spLocks/>
          </p:cNvSpPr>
          <p:nvPr/>
        </p:nvSpPr>
        <p:spPr>
          <a:xfrm>
            <a:off x="6128652" y="5280660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渊源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634D5858-DF11-460F-937D-645C84AC64CB}"/>
              </a:ext>
            </a:extLst>
          </p:cNvPr>
          <p:cNvSpPr txBox="1">
            <a:spLocks/>
          </p:cNvSpPr>
          <p:nvPr/>
        </p:nvSpPr>
        <p:spPr>
          <a:xfrm>
            <a:off x="8061953" y="5280660"/>
            <a:ext cx="1193074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均匀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1EABEBD0-04A0-4B2E-99FC-2060D7A3ABDC}"/>
              </a:ext>
            </a:extLst>
          </p:cNvPr>
          <p:cNvSpPr txBox="1">
            <a:spLocks/>
          </p:cNvSpPr>
          <p:nvPr/>
        </p:nvSpPr>
        <p:spPr>
          <a:xfrm>
            <a:off x="1079860" y="3095628"/>
            <a:ext cx="5390607" cy="599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/>
              <a:t>发音训练：</a:t>
            </a:r>
          </a:p>
        </p:txBody>
      </p:sp>
    </p:spTree>
    <p:extLst>
      <p:ext uri="{BB962C8B-B14F-4D97-AF65-F5344CB8AC3E}">
        <p14:creationId xmlns:p14="http://schemas.microsoft.com/office/powerpoint/2010/main" val="3026856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222442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均匀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711724" y="4222442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军训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017389" y="422244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逡巡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296282" y="4222442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芸芸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110125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伦敦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215364" y="2747237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春笋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73990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昆仑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750048" y="273991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谆谆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017390" y="276433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混沌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110123" y="417867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循循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F75AACE1-DE3D-42E1-B8AE-551AE54F9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930" y="676780"/>
            <a:ext cx="10902548" cy="844737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前鼻韵母 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un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ün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49134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07PPBG">
  <a:themeElements>
    <a:clrScheme name="自定义 1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F28711"/>
      </a:accent1>
      <a:accent2>
        <a:srgbClr val="D37051"/>
      </a:accent2>
      <a:accent3>
        <a:srgbClr val="C8460C"/>
      </a:accent3>
      <a:accent4>
        <a:srgbClr val="BAD038"/>
      </a:accent4>
      <a:accent5>
        <a:srgbClr val="D2689D"/>
      </a:accent5>
      <a:accent6>
        <a:srgbClr val="E4DD48"/>
      </a:accent6>
      <a:hlink>
        <a:srgbClr val="FFC000"/>
      </a:hlink>
      <a:folHlink>
        <a:srgbClr val="AFB2B4"/>
      </a:folHlink>
    </a:clrScheme>
    <a:fontScheme name="KSO主题文字4">
      <a:majorFont>
        <a:latin typeface="Calibri Light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600" dirty="0" smtClean="0">
            <a:solidFill>
              <a:srgbClr val="757575"/>
            </a:solidFill>
            <a:latin typeface="黑体" panose="02010609060101010101" pitchFamily="49" charset="-122"/>
            <a:ea typeface="黑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A000120140530A07KPBG</Template>
  <TotalTime>66</TotalTime>
  <Words>149</Words>
  <Application>Microsoft Office PowerPoint</Application>
  <PresentationFormat>宽屏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黑体</vt:lpstr>
      <vt:lpstr>华文新魏</vt:lpstr>
      <vt:lpstr>楷体</vt:lpstr>
      <vt:lpstr>幼圆</vt:lpstr>
      <vt:lpstr>Arial</vt:lpstr>
      <vt:lpstr>Arial Rounded MT Bold</vt:lpstr>
      <vt:lpstr>Baskerville Old Face</vt:lpstr>
      <vt:lpstr>Calibri</vt:lpstr>
      <vt:lpstr>Wingdings</vt:lpstr>
      <vt:lpstr>A000120140530A07PPBG</vt:lpstr>
      <vt:lpstr>前鼻韵母un和ün的发音</vt:lpstr>
      <vt:lpstr>1.前鼻韵母 un</vt:lpstr>
      <vt:lpstr>2.前鼻韵母 ün</vt:lpstr>
      <vt:lpstr>前鼻韵母 un、ün发音训练</vt:lpstr>
      <vt:lpstr>3.整体认读音节—— yun、yuɑn</vt:lpstr>
      <vt:lpstr>前鼻韵母 un、ün发音训练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前鼻韵母un和ün的发音</dc:title>
  <dc:creator>Li Jindai</dc:creator>
  <cp:lastModifiedBy>apple</cp:lastModifiedBy>
  <cp:revision>8</cp:revision>
  <dcterms:created xsi:type="dcterms:W3CDTF">2019-05-14T13:08:24Z</dcterms:created>
  <dcterms:modified xsi:type="dcterms:W3CDTF">2024-04-01T00:17:53Z</dcterms:modified>
</cp:coreProperties>
</file>