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55" r:id="rId3"/>
    <p:sldId id="362" r:id="rId4"/>
    <p:sldId id="357" r:id="rId5"/>
    <p:sldId id="358" r:id="rId6"/>
    <p:sldId id="359" r:id="rId7"/>
    <p:sldId id="360" r:id="rId8"/>
    <p:sldId id="361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" b="131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838201" y="3704548"/>
            <a:ext cx="6159500" cy="37592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838201" y="2275878"/>
            <a:ext cx="6159500" cy="133492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47006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0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60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2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825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2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5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1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73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34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" b="114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DF7CB-8829-4F8F-9795-0634C4A9039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9BE04-4E64-410B-8FB5-64ECC471EBE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52525"/>
            <a:ext cx="10954459" cy="52038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1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45AE9C-E1E0-46F5-AE3A-93190C5FE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/>
              <a:t>复韵母</a:t>
            </a:r>
            <a:r>
              <a:rPr lang="en-US" altLang="zh-CN" sz="5400" dirty="0" err="1">
                <a:latin typeface="黑体" panose="02010609060101010101" pitchFamily="49" charset="-122"/>
                <a:ea typeface="黑体" panose="02010609060101010101" pitchFamily="49" charset="-122"/>
              </a:rPr>
              <a:t>ɑi</a:t>
            </a: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的发音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4537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401" y="614341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700451" y="1926896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endParaRPr lang="en-US" altLang="zh-CN" sz="5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695895" y="1974053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50DBC6-C980-41DC-82DA-CC200C503DE1}"/>
              </a:ext>
            </a:extLst>
          </p:cNvPr>
          <p:cNvSpPr txBox="1">
            <a:spLocks/>
          </p:cNvSpPr>
          <p:nvPr/>
        </p:nvSpPr>
        <p:spPr>
          <a:xfrm>
            <a:off x="390092" y="2847284"/>
            <a:ext cx="3994171" cy="1272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上下大开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536317B-06F1-4AD7-A595-3487D72BBFD6}"/>
              </a:ext>
            </a:extLst>
          </p:cNvPr>
          <p:cNvSpPr txBox="1">
            <a:spLocks/>
          </p:cNvSpPr>
          <p:nvPr/>
        </p:nvSpPr>
        <p:spPr>
          <a:xfrm>
            <a:off x="8065272" y="2676025"/>
            <a:ext cx="3914404" cy="1272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浅浅微笑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</p:cNvCxnSpPr>
          <p:nvPr/>
        </p:nvCxnSpPr>
        <p:spPr>
          <a:xfrm flipH="1">
            <a:off x="5388833" y="1437576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</p:cNvCxnSpPr>
          <p:nvPr/>
        </p:nvCxnSpPr>
        <p:spPr>
          <a:xfrm>
            <a:off x="6119712" y="1431176"/>
            <a:ext cx="829903" cy="5251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240020" y="2523798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446525" y="2359864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4EB9C96-8DCE-44A1-B60D-4BC72D51F3E7}"/>
              </a:ext>
            </a:extLst>
          </p:cNvPr>
          <p:cNvCxnSpPr>
            <a:cxnSpLocks/>
          </p:cNvCxnSpPr>
          <p:nvPr/>
        </p:nvCxnSpPr>
        <p:spPr>
          <a:xfrm>
            <a:off x="5502255" y="2296697"/>
            <a:ext cx="1409799" cy="694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0E7FB40-9E8A-4D28-BDDE-BD8B8D46D25B}"/>
              </a:ext>
            </a:extLst>
          </p:cNvPr>
          <p:cNvCxnSpPr/>
          <p:nvPr/>
        </p:nvCxnSpPr>
        <p:spPr>
          <a:xfrm>
            <a:off x="6207154" y="2601617"/>
            <a:ext cx="0" cy="14213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635537" y="4821024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124863" y="4435850"/>
            <a:ext cx="140980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/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635537" y="5927381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080386" y="5934128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舌尖始终抵住</a:t>
            </a:r>
            <a:r>
              <a:rPr lang="zh-CN" altLang="en-US" sz="3200" b="1" dirty="0">
                <a:solidFill>
                  <a:srgbClr val="FF0000"/>
                </a:solidFill>
              </a:rPr>
              <a:t>下齿背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3920B6DD-77D6-4245-8E88-E6801B973D7D}"/>
              </a:ext>
            </a:extLst>
          </p:cNvPr>
          <p:cNvSpPr txBox="1">
            <a:spLocks/>
          </p:cNvSpPr>
          <p:nvPr/>
        </p:nvSpPr>
        <p:spPr>
          <a:xfrm>
            <a:off x="6389490" y="4446400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咧开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F9FF0EBF-684B-4EEB-A9D5-9C924F6DEF68}"/>
              </a:ext>
            </a:extLst>
          </p:cNvPr>
          <p:cNvSpPr txBox="1">
            <a:spLocks/>
          </p:cNvSpPr>
          <p:nvPr/>
        </p:nvSpPr>
        <p:spPr>
          <a:xfrm>
            <a:off x="5113030" y="5184989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8" name="内容占位符 2">
            <a:extLst>
              <a:ext uri="{FF2B5EF4-FFF2-40B4-BE49-F238E27FC236}">
                <a16:creationId xmlns:a16="http://schemas.microsoft.com/office/drawing/2014/main" id="{19B3E7C7-513D-4BEA-BC86-20783DBCB3AE}"/>
              </a:ext>
            </a:extLst>
          </p:cNvPr>
          <p:cNvSpPr txBox="1">
            <a:spLocks/>
          </p:cNvSpPr>
          <p:nvPr/>
        </p:nvSpPr>
        <p:spPr>
          <a:xfrm>
            <a:off x="6714093" y="5184989"/>
            <a:ext cx="2558946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9" name="左大括号 38">
            <a:extLst>
              <a:ext uri="{FF2B5EF4-FFF2-40B4-BE49-F238E27FC236}">
                <a16:creationId xmlns:a16="http://schemas.microsoft.com/office/drawing/2014/main" id="{16F1E7FA-0110-4D5B-B940-A5E667EEDD3B}"/>
              </a:ext>
            </a:extLst>
          </p:cNvPr>
          <p:cNvSpPr/>
          <p:nvPr/>
        </p:nvSpPr>
        <p:spPr>
          <a:xfrm>
            <a:off x="4908043" y="4678069"/>
            <a:ext cx="172343" cy="790579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D71642B-DA3B-4416-82B7-D6B099CE4802}"/>
              </a:ext>
            </a:extLst>
          </p:cNvPr>
          <p:cNvCxnSpPr/>
          <p:nvPr/>
        </p:nvCxnSpPr>
        <p:spPr>
          <a:xfrm>
            <a:off x="2108767" y="3780037"/>
            <a:ext cx="123127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DA9F00F6-B707-4590-AA45-3A67F146DEF3}"/>
              </a:ext>
            </a:extLst>
          </p:cNvPr>
          <p:cNvSpPr txBox="1">
            <a:spLocks/>
          </p:cNvSpPr>
          <p:nvPr/>
        </p:nvSpPr>
        <p:spPr>
          <a:xfrm>
            <a:off x="752633" y="1380230"/>
            <a:ext cx="3176973" cy="578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2C36D464-174C-443B-864A-0D0409913461}"/>
              </a:ext>
            </a:extLst>
          </p:cNvPr>
          <p:cNvCxnSpPr>
            <a:cxnSpLocks/>
          </p:cNvCxnSpPr>
          <p:nvPr/>
        </p:nvCxnSpPr>
        <p:spPr>
          <a:xfrm flipV="1">
            <a:off x="2341120" y="2118885"/>
            <a:ext cx="0" cy="1412319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301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3E8E21-76E7-4677-9116-CB26BDD26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1" y="326570"/>
            <a:ext cx="10954459" cy="979715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为什么复韵母</a:t>
            </a:r>
            <a:r>
              <a:rPr lang="en-US" altLang="zh-CN" sz="3600" dirty="0" err="1"/>
              <a:t>ɑi</a:t>
            </a:r>
            <a:r>
              <a:rPr lang="zh-CN" altLang="en-US" sz="3600" dirty="0"/>
              <a:t>发音时 </a:t>
            </a:r>
            <a:r>
              <a:rPr lang="zh-CN" altLang="zh-CN" sz="3600" dirty="0"/>
              <a:t>ɑ</a:t>
            </a:r>
            <a:r>
              <a:rPr lang="en-US" altLang="zh-CN" sz="3600" dirty="0"/>
              <a:t> </a:t>
            </a:r>
            <a:r>
              <a:rPr lang="zh-CN" altLang="en-US" sz="3600" dirty="0"/>
              <a:t>的舌尖位置要改变？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04D4B6-8D47-4F8A-A03D-2907E276E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2377" y="1724297"/>
            <a:ext cx="8281852" cy="489421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ɑ</a:t>
            </a:r>
            <a:r>
              <a:rPr lang="zh-CN" altLang="en-US" sz="3200" b="1" dirty="0"/>
              <a:t>    唇形：嘴角咧开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</a:t>
            </a:r>
            <a:r>
              <a:rPr lang="zh-CN" altLang="en-US" sz="3200" b="1" dirty="0"/>
              <a:t>嘴唇</a:t>
            </a:r>
            <a:r>
              <a:rPr lang="zh-CN" altLang="en-US" sz="3200" b="1" dirty="0">
                <a:solidFill>
                  <a:srgbClr val="FF0000"/>
                </a:solidFill>
              </a:rPr>
              <a:t>上下大大打开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/>
              <a:t>     </a:t>
            </a:r>
            <a:r>
              <a:rPr lang="zh-CN" altLang="en-US" sz="3200" b="1" dirty="0"/>
              <a:t>舌位：舌尖抵住</a:t>
            </a:r>
            <a:r>
              <a:rPr lang="zh-CN" altLang="en-US" sz="3200" b="1" dirty="0">
                <a:solidFill>
                  <a:srgbClr val="FF0000"/>
                </a:solidFill>
              </a:rPr>
              <a:t>下齿龈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en-US" altLang="zh-CN" sz="3200" b="1" dirty="0"/>
              <a:t>i    </a:t>
            </a:r>
            <a:r>
              <a:rPr lang="zh-CN" altLang="en-US" sz="3200" b="1" dirty="0"/>
              <a:t>唇形：嘴角咧开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</a:t>
            </a:r>
            <a:r>
              <a:rPr lang="zh-CN" altLang="en-US" sz="3200" b="1" dirty="0"/>
              <a:t>嘴唇</a:t>
            </a:r>
            <a:r>
              <a:rPr lang="zh-CN" altLang="en-US" sz="3200" b="1" dirty="0">
                <a:solidFill>
                  <a:srgbClr val="FF0000"/>
                </a:solidFill>
              </a:rPr>
              <a:t>微微张开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/>
              <a:t>     </a:t>
            </a:r>
            <a:r>
              <a:rPr lang="zh-CN" altLang="en-US" sz="3200" b="1" dirty="0"/>
              <a:t>舌位：舌尖抵住</a:t>
            </a:r>
            <a:r>
              <a:rPr lang="zh-CN" altLang="en-US" sz="3200" b="1" dirty="0">
                <a:solidFill>
                  <a:srgbClr val="FF0000"/>
                </a:solidFill>
              </a:rPr>
              <a:t>下齿背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2B7849-ACB1-465B-B9E0-2CB9806BEE67}"/>
              </a:ext>
            </a:extLst>
          </p:cNvPr>
          <p:cNvCxnSpPr/>
          <p:nvPr/>
        </p:nvCxnSpPr>
        <p:spPr>
          <a:xfrm>
            <a:off x="736601" y="3910149"/>
            <a:ext cx="966143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95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554" y="1159549"/>
            <a:ext cx="5898634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674919" y="271146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矮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164121" y="271146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653323" y="271146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142525" y="271146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派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631727" y="271146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抬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672758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埋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124977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653323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142524" y="41038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耐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670870" y="41038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赖</a:t>
            </a: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016"/>
            <a:ext cx="10698177" cy="3058893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常见问题：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）口腔的打开程度不够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）没有动程，将两个音发成一个音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AC9B3C3D-A7A5-44F3-A1C9-973B448B13B4}"/>
              </a:ext>
            </a:extLst>
          </p:cNvPr>
          <p:cNvSpPr txBox="1">
            <a:spLocks/>
          </p:cNvSpPr>
          <p:nvPr/>
        </p:nvSpPr>
        <p:spPr>
          <a:xfrm>
            <a:off x="3962890" y="4608065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/>
              <a:t>ɑ</a:t>
            </a:r>
            <a:r>
              <a:rPr lang="en-US" altLang="zh-CN" sz="5400" b="1" dirty="0" err="1"/>
              <a:t>i</a:t>
            </a:r>
            <a:endParaRPr lang="en-US" altLang="zh-CN" sz="5400" b="1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C8AD04E-DFD2-4220-BC2E-3CB56008AE18}"/>
              </a:ext>
            </a:extLst>
          </p:cNvPr>
          <p:cNvSpPr txBox="1">
            <a:spLocks/>
          </p:cNvSpPr>
          <p:nvPr/>
        </p:nvSpPr>
        <p:spPr>
          <a:xfrm>
            <a:off x="6095999" y="4608065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ê</a:t>
            </a:r>
            <a:endParaRPr lang="en-US" altLang="zh-CN" sz="5400" b="1" dirty="0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3BE1E426-E994-4168-A296-FE94DD69B07D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5086087" y="5024376"/>
            <a:ext cx="100991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4610A5FF-935C-4C71-AA20-6F721ABF5933}"/>
              </a:ext>
            </a:extLst>
          </p:cNvPr>
          <p:cNvSpPr txBox="1">
            <a:spLocks/>
          </p:cNvSpPr>
          <p:nvPr/>
        </p:nvSpPr>
        <p:spPr>
          <a:xfrm>
            <a:off x="7667509" y="4608065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41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97" y="1384663"/>
            <a:ext cx="11046926" cy="5035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）口腔开合运动放松口腔肌肉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）先练习单韵母 </a:t>
            </a:r>
            <a:r>
              <a:rPr lang="en-US" altLang="zh-CN" sz="4000" b="1" dirty="0"/>
              <a:t>ɑ </a:t>
            </a:r>
            <a:r>
              <a:rPr lang="zh-CN" altLang="en-US" sz="4000" b="1" dirty="0"/>
              <a:t>的发音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）把</a:t>
            </a:r>
            <a:r>
              <a:rPr lang="en-US" altLang="zh-CN" sz="4000" b="1" dirty="0"/>
              <a:t>ɑ</a:t>
            </a:r>
            <a:r>
              <a:rPr lang="zh-CN" altLang="en-US" sz="4000" b="1" dirty="0"/>
              <a:t>的发音感觉带到</a:t>
            </a:r>
            <a:r>
              <a:rPr lang="en-US" altLang="zh-CN" sz="4000" b="1" dirty="0" err="1"/>
              <a:t>ɑi</a:t>
            </a:r>
            <a:r>
              <a:rPr lang="zh-CN" altLang="en-US" sz="4000" b="1" dirty="0"/>
              <a:t>韵母的发音中来</a:t>
            </a:r>
            <a:endParaRPr lang="en-US" altLang="zh-CN" sz="4000" b="1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42B551-BE29-49E2-8B62-FB692DD9101E}"/>
              </a:ext>
            </a:extLst>
          </p:cNvPr>
          <p:cNvSpPr txBox="1">
            <a:spLocks/>
          </p:cNvSpPr>
          <p:nvPr/>
        </p:nvSpPr>
        <p:spPr>
          <a:xfrm>
            <a:off x="3447992" y="1384663"/>
            <a:ext cx="5754986" cy="816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口腔的打开程度不够</a:t>
            </a:r>
            <a:endParaRPr lang="en-US" altLang="zh-CN" sz="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05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97" y="1480457"/>
            <a:ext cx="11046926" cy="49400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sz="4000" b="1" dirty="0"/>
              <a:t>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）弄清复韵母的发音特点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）练习发音动程</a:t>
            </a:r>
            <a:endParaRPr lang="en-US" altLang="zh-CN" sz="4000" b="1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42B551-BE29-49E2-8B62-FB692DD9101E}"/>
              </a:ext>
            </a:extLst>
          </p:cNvPr>
          <p:cNvSpPr txBox="1">
            <a:spLocks/>
          </p:cNvSpPr>
          <p:nvPr/>
        </p:nvSpPr>
        <p:spPr>
          <a:xfrm>
            <a:off x="3709075" y="1480457"/>
            <a:ext cx="7710535" cy="816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缺少动程，甚至没有动程</a:t>
            </a:r>
            <a:endParaRPr lang="en-US" altLang="zh-CN" sz="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11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3004" y="1258611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摆开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白菜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奶奶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海带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抬爱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爱戴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带来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拍卖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买卖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开采</a:t>
            </a:r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585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236B5F"/>
      </a:accent4>
      <a:accent5>
        <a:srgbClr val="C00000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A000120150601A13KPBG</Template>
  <TotalTime>95</TotalTime>
  <Words>250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楷体</vt:lpstr>
      <vt:lpstr>幼圆</vt:lpstr>
      <vt:lpstr>Arial</vt:lpstr>
      <vt:lpstr>Calibri</vt:lpstr>
      <vt:lpstr>Wingdings 2</vt:lpstr>
      <vt:lpstr>A000120140530A99PPBG</vt:lpstr>
      <vt:lpstr>复韵母ɑi的发音</vt:lpstr>
      <vt:lpstr>PowerPoint 演示文稿</vt:lpstr>
      <vt:lpstr>为什么复韵母ɑi发音时 ɑ 的舌尖位置要改变？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复韵母ɑi的发音</dc:title>
  <dc:creator>Li Jindai</dc:creator>
  <cp:lastModifiedBy>apple</cp:lastModifiedBy>
  <cp:revision>12</cp:revision>
  <dcterms:created xsi:type="dcterms:W3CDTF">2019-04-18T13:32:43Z</dcterms:created>
  <dcterms:modified xsi:type="dcterms:W3CDTF">2024-04-01T00:16:37Z</dcterms:modified>
</cp:coreProperties>
</file>