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" y="0"/>
            <a:ext cx="12181172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437568" y="3084131"/>
            <a:ext cx="747410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435574" y="1249404"/>
            <a:ext cx="7477756" cy="1720077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081208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239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78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10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"/>
          <a:stretch/>
        </p:blipFill>
        <p:spPr>
          <a:xfrm>
            <a:off x="1353" y="0"/>
            <a:ext cx="1219064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" t="83857" b="2421"/>
          <a:stretch/>
        </p:blipFill>
        <p:spPr>
          <a:xfrm>
            <a:off x="-11611" y="5904413"/>
            <a:ext cx="12198476" cy="957945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75984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7" y="3052064"/>
            <a:ext cx="7994649" cy="468000"/>
          </a:xfrm>
          <a:prstGeom prst="rect">
            <a:avLst/>
          </a:prstGeom>
          <a:blipFill dpi="0" rotWithShape="1">
            <a:blip r:embed="rId4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0945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6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96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"/>
          <a:stretch/>
        </p:blipFill>
        <p:spPr>
          <a:xfrm>
            <a:off x="1353" y="0"/>
            <a:ext cx="12190648" cy="6858000"/>
          </a:xfrm>
          <a:prstGeom prst="rect">
            <a:avLst/>
          </a:prstGeom>
        </p:spPr>
      </p:pic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0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45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"/>
          <a:stretch/>
        </p:blipFill>
        <p:spPr>
          <a:xfrm>
            <a:off x="1353" y="0"/>
            <a:ext cx="1219064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" t="90343" b="2422"/>
          <a:stretch/>
        </p:blipFill>
        <p:spPr>
          <a:xfrm>
            <a:off x="-11611" y="6357261"/>
            <a:ext cx="12198476" cy="505097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75468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C09A4-CF78-44A7-943F-69EB747E45D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5A8D6-E304-489F-A7CE-9F3F8BAFAC7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96287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-11611" y="818607"/>
            <a:ext cx="12198476" cy="0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016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2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ã"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6CEBEB65-ABC4-4132-A15B-0102A0C85B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85707" y="3751217"/>
            <a:ext cx="6598913" cy="719741"/>
          </a:xfrm>
        </p:spPr>
        <p:txBody>
          <a:bodyPr/>
          <a:lstStyle/>
          <a:p>
            <a:pPr algn="r"/>
            <a:r>
              <a:rPr lang="en-US" altLang="zh-CN" sz="3200" b="1" dirty="0"/>
              <a:t>——</a:t>
            </a:r>
            <a:r>
              <a:rPr lang="zh-CN" altLang="en-US" sz="3200" b="1" dirty="0"/>
              <a:t>字词测试题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C859B9D-2DCB-46CA-A1B5-5EE33A9A3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17" y="1323703"/>
            <a:ext cx="8220895" cy="210529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计算机辅助普通话水平测试</a:t>
            </a:r>
            <a:br>
              <a:rPr lang="en-US" altLang="zh-CN" sz="4000" dirty="0"/>
            </a:br>
            <a:r>
              <a:rPr lang="zh-CN" altLang="en-US" sz="4000" dirty="0"/>
              <a:t>题型讲解及应考策略</a:t>
            </a:r>
            <a:br>
              <a:rPr lang="en-US" altLang="zh-CN" sz="4000" dirty="0"/>
            </a:br>
            <a:r>
              <a:rPr lang="zh-CN" altLang="en-US" sz="4000" dirty="0"/>
              <a:t>（一）</a:t>
            </a:r>
          </a:p>
        </p:txBody>
      </p:sp>
    </p:spTree>
    <p:extLst>
      <p:ext uri="{BB962C8B-B14F-4D97-AF65-F5344CB8AC3E}">
        <p14:creationId xmlns:p14="http://schemas.microsoft.com/office/powerpoint/2010/main" val="2636393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89657D-16A4-4E5A-BF93-38510BC30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一、字词测试题简介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B67A72-543C-44CB-A539-98DF2FEC8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sz="2800" b="1" dirty="0"/>
              <a:t>1.</a:t>
            </a:r>
            <a:r>
              <a:rPr lang="zh-CN" altLang="en-US" sz="2800" b="1" dirty="0"/>
              <a:t>测试内容</a:t>
            </a:r>
          </a:p>
          <a:p>
            <a:pPr marL="0" indent="0">
              <a:buNone/>
            </a:pPr>
            <a:r>
              <a:rPr lang="zh-CN" altLang="en-US" sz="2800" b="1" dirty="0"/>
              <a:t>        </a:t>
            </a:r>
            <a:r>
              <a:rPr lang="zh-CN" altLang="en-US" sz="2800" b="1" dirty="0">
                <a:solidFill>
                  <a:srgbClr val="FF0000"/>
                </a:solidFill>
              </a:rPr>
              <a:t>第一题</a:t>
            </a:r>
            <a:r>
              <a:rPr lang="zh-CN" altLang="en-US" sz="2800" b="1" dirty="0"/>
              <a:t>“读单音节字词”，共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个音节，其中没有轻声音节和儿化音节。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考察应试人声母、韵母、声调读音的标准程度；</a:t>
            </a:r>
          </a:p>
          <a:p>
            <a:pPr marL="0" indent="0">
              <a:buNone/>
            </a:pPr>
            <a:r>
              <a:rPr lang="zh-CN" altLang="en-US" sz="2800" b="1" dirty="0"/>
              <a:t>        </a:t>
            </a:r>
            <a:r>
              <a:rPr lang="zh-CN" altLang="en-US" sz="2800" b="1" dirty="0">
                <a:solidFill>
                  <a:srgbClr val="FF0000"/>
                </a:solidFill>
              </a:rPr>
              <a:t>第二题</a:t>
            </a:r>
            <a:r>
              <a:rPr lang="zh-CN" altLang="en-US" sz="2800" b="1" dirty="0"/>
              <a:t>“读多音节词语”，共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个音节，其中包括双音节词语、三音节词、四音节词语。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考察应试人声母、韵母、声调和变调、轻声、儿化读音的标准程度。</a:t>
            </a:r>
          </a:p>
        </p:txBody>
      </p:sp>
    </p:spTree>
    <p:extLst>
      <p:ext uri="{BB962C8B-B14F-4D97-AF65-F5344CB8AC3E}">
        <p14:creationId xmlns:p14="http://schemas.microsoft.com/office/powerpoint/2010/main" val="271226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D6D8A8-7B56-4F97-ABC9-76CF53AB8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基本要求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746DD3-6118-461F-8068-4041B5AB8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689463"/>
            <a:ext cx="11056060" cy="46000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评分标准包括三个方面：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           声母发音的标准程度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           韵母发音的标准程度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           声调调值的标准程度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4219186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0D5665-82D6-4994-AD00-CA90D54A4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二、字词测试应试策略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620470-4551-4DCB-9CBD-48BD06ACD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811383"/>
            <a:ext cx="11056060" cy="44781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1.“</a:t>
            </a:r>
            <a:r>
              <a:rPr lang="zh-CN" altLang="en-US" sz="2800" b="1" dirty="0"/>
              <a:t>读单音节字词”应试策略</a:t>
            </a:r>
          </a:p>
          <a:p>
            <a:pPr marL="0" indent="0">
              <a:buNone/>
            </a:pPr>
            <a:r>
              <a:rPr lang="zh-CN" altLang="en-US" sz="2800" b="1" dirty="0"/>
              <a:t>    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）一定把每个音节读完整、读饱满</a:t>
            </a:r>
          </a:p>
          <a:p>
            <a:pPr marL="0" indent="0">
              <a:buNone/>
            </a:pPr>
            <a:r>
              <a:rPr lang="zh-CN" altLang="en-US" sz="2800" b="1" dirty="0"/>
              <a:t>    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）朗读时，注意音节与音节之间要有时间间隔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）注意第三声的调值一定要读完整</a:t>
            </a:r>
          </a:p>
        </p:txBody>
      </p:sp>
    </p:spTree>
    <p:extLst>
      <p:ext uri="{BB962C8B-B14F-4D97-AF65-F5344CB8AC3E}">
        <p14:creationId xmlns:p14="http://schemas.microsoft.com/office/powerpoint/2010/main" val="1020005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3F0CA6-991D-4EC7-A08C-3A35D367A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663337"/>
            <a:ext cx="11056060" cy="4626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2.“</a:t>
            </a:r>
            <a:r>
              <a:rPr lang="zh-CN" altLang="en-US" sz="3200" b="1" dirty="0"/>
              <a:t>读多音节词语”应试策略</a:t>
            </a:r>
          </a:p>
          <a:p>
            <a:pPr marL="0" indent="0">
              <a:buNone/>
            </a:pPr>
            <a:r>
              <a:rPr lang="zh-CN" altLang="en-US" sz="3200" b="1" dirty="0"/>
              <a:t> 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）朗读时，注意词语与词语之间的时间间隔</a:t>
            </a:r>
          </a:p>
          <a:p>
            <a:pPr marL="0" indent="0">
              <a:buNone/>
            </a:pPr>
            <a:r>
              <a:rPr lang="zh-CN" altLang="en-US" sz="3200" b="1" dirty="0"/>
              <a:t> 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）朗读时，注意不要以字化的方式读词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）注意音变的情况</a:t>
            </a:r>
          </a:p>
        </p:txBody>
      </p:sp>
    </p:spTree>
    <p:extLst>
      <p:ext uri="{BB962C8B-B14F-4D97-AF65-F5344CB8AC3E}">
        <p14:creationId xmlns:p14="http://schemas.microsoft.com/office/powerpoint/2010/main" val="2463554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697837-72AA-4CB4-8453-12D50EAC8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样卷解析</a:t>
            </a:r>
            <a:r>
              <a:rPr lang="en-US" altLang="zh-CN" dirty="0"/>
              <a:t>】</a:t>
            </a:r>
            <a:r>
              <a:rPr lang="zh-CN" altLang="en-US" dirty="0"/>
              <a:t>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2B5B45-3645-4011-AA1C-71B91A63C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497873"/>
            <a:ext cx="11056060" cy="47916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sz="2800" b="1" dirty="0"/>
              <a:t>选举    鹌鹑    用力    军事    豆芽儿  赌博    惨然    恶心</a:t>
            </a:r>
          </a:p>
          <a:p>
            <a:pPr marL="0" indent="0">
              <a:buNone/>
            </a:pPr>
            <a:r>
              <a:rPr lang="zh-CN" altLang="en-US" sz="2800" b="1" dirty="0"/>
              <a:t>      运输    原则    恳请    全面    草包    约会    搀扶    非分</a:t>
            </a:r>
          </a:p>
          <a:p>
            <a:pPr marL="0" indent="0">
              <a:buNone/>
            </a:pPr>
            <a:r>
              <a:rPr lang="zh-CN" altLang="en-US" sz="2800" b="1" dirty="0"/>
              <a:t>      旅馆    高血压  光明    海洋    痛快    细胞核  帮厨    眉开眼笑</a:t>
            </a:r>
          </a:p>
          <a:p>
            <a:pPr marL="0" indent="0">
              <a:buNone/>
            </a:pPr>
            <a:r>
              <a:rPr lang="zh-CN" altLang="en-US" sz="2800" b="1" dirty="0"/>
              <a:t>      遵守    暖气    推动    挂号    抓紧    恐怖    怪癖    耍滑</a:t>
            </a:r>
          </a:p>
          <a:p>
            <a:pPr marL="0" indent="0">
              <a:buNone/>
            </a:pPr>
            <a:r>
              <a:rPr lang="zh-CN" altLang="en-US" sz="2800" b="1" dirty="0"/>
              <a:t>      牛奶    支持    瓶盖儿  灯笼    穷人    群岛    夹杂    篡改</a:t>
            </a:r>
          </a:p>
          <a:p>
            <a:pPr marL="0" indent="0">
              <a:buNone/>
            </a:pPr>
            <a:r>
              <a:rPr lang="zh-CN" altLang="en-US" sz="2800" b="1" dirty="0"/>
              <a:t>      略微    削弱    荒唐    装配    旦角儿  藕节儿</a:t>
            </a:r>
          </a:p>
        </p:txBody>
      </p:sp>
    </p:spTree>
    <p:extLst>
      <p:ext uri="{BB962C8B-B14F-4D97-AF65-F5344CB8AC3E}">
        <p14:creationId xmlns:p14="http://schemas.microsoft.com/office/powerpoint/2010/main" val="3332071880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94">
      <a:dk1>
        <a:srgbClr val="4D4D4D"/>
      </a:dk1>
      <a:lt1>
        <a:sysClr val="window" lastClr="FFFFFF"/>
      </a:lt1>
      <a:dk2>
        <a:srgbClr val="4D4D4D"/>
      </a:dk2>
      <a:lt2>
        <a:srgbClr val="E5DEDB"/>
      </a:lt2>
      <a:accent1>
        <a:srgbClr val="ECB61C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2998E3"/>
      </a:accent6>
      <a:hlink>
        <a:srgbClr val="9C6A6A"/>
      </a:hlink>
      <a:folHlink>
        <a:srgbClr val="7F723D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A000120140929A42KPBG</Template>
  <TotalTime>17</TotalTime>
  <Words>305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幼圆</vt:lpstr>
      <vt:lpstr>Arial</vt:lpstr>
      <vt:lpstr>Arial Black</vt:lpstr>
      <vt:lpstr>Calibri</vt:lpstr>
      <vt:lpstr>Wingdings 2</vt:lpstr>
      <vt:lpstr>A000120140530A99PPBG</vt:lpstr>
      <vt:lpstr>计算机辅助普通话水平测试 题型讲解及应考策略 （一）</vt:lpstr>
      <vt:lpstr>一、字词测试题简介</vt:lpstr>
      <vt:lpstr>2.基本要求</vt:lpstr>
      <vt:lpstr>二、字词测试应试策略</vt:lpstr>
      <vt:lpstr>PowerPoint 演示文稿</vt:lpstr>
      <vt:lpstr>【样卷解析】：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计算机辅助普通话水平测试 题型讲解及应考策略 （一）</dc:title>
  <dc:creator>Li Jindai</dc:creator>
  <cp:lastModifiedBy>apple</cp:lastModifiedBy>
  <cp:revision>2</cp:revision>
  <dcterms:created xsi:type="dcterms:W3CDTF">2019-06-02T01:30:32Z</dcterms:created>
  <dcterms:modified xsi:type="dcterms:W3CDTF">2024-04-01T00:20:29Z</dcterms:modified>
</cp:coreProperties>
</file>