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62" r:id="rId3"/>
    <p:sldId id="264" r:id="rId4"/>
    <p:sldId id="265" r:id="rId5"/>
    <p:sldId id="291" r:id="rId6"/>
    <p:sldId id="267" r:id="rId7"/>
    <p:sldId id="292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98" d="100"/>
          <a:sy n="98" d="100"/>
        </p:scale>
        <p:origin x="78" y="3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48A87A34-81AB-432B-8DAE-1953F412C126}" type="datetimeFigureOut">
              <a:rPr lang="en-US" dirty="0"/>
              <a:pPr/>
              <a:t>4/1/2024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4/1/2024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E0D0481-8263-47CA-A5EA-5901499100E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 sz="6000" b="1" dirty="0"/>
              <a:t>单韵母</a:t>
            </a:r>
            <a:r>
              <a:rPr lang="en-US" altLang="zh-CN" sz="6000" b="1" dirty="0"/>
              <a:t>o</a:t>
            </a:r>
            <a:r>
              <a:rPr lang="zh-CN" altLang="en-US" sz="6000" b="1" dirty="0"/>
              <a:t>的发音</a:t>
            </a:r>
          </a:p>
        </p:txBody>
      </p:sp>
    </p:spTree>
    <p:extLst>
      <p:ext uri="{BB962C8B-B14F-4D97-AF65-F5344CB8AC3E}">
        <p14:creationId xmlns:p14="http://schemas.microsoft.com/office/powerpoint/2010/main" val="19770851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7F00AD6-C697-4922-B5D6-F2C6CFE243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2380" y="855166"/>
            <a:ext cx="5168717" cy="715324"/>
          </a:xfrm>
        </p:spPr>
        <p:txBody>
          <a:bodyPr/>
          <a:lstStyle/>
          <a:p>
            <a:r>
              <a:rPr lang="zh-CN" altLang="en-US" sz="4000" b="1" dirty="0"/>
              <a:t>发音要领：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5EBACF1-ACA5-4DD6-9CC1-258C76FE94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9568" y="2542902"/>
            <a:ext cx="10872832" cy="388964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4800" b="1" dirty="0"/>
              <a:t>     （</a:t>
            </a:r>
            <a:r>
              <a:rPr lang="en-US" altLang="zh-CN" sz="4800" b="1" dirty="0"/>
              <a:t>1</a:t>
            </a:r>
            <a:r>
              <a:rPr lang="zh-CN" altLang="en-US" sz="4800" b="1" dirty="0"/>
              <a:t>）唇形：</a:t>
            </a:r>
            <a:endParaRPr lang="en-US" altLang="zh-CN" sz="4800" b="1" dirty="0"/>
          </a:p>
          <a:p>
            <a:pPr marL="0" indent="0">
              <a:buNone/>
            </a:pPr>
            <a:endParaRPr lang="en-US" altLang="zh-CN" sz="3200" b="1" dirty="0"/>
          </a:p>
          <a:p>
            <a:pPr marL="0" indent="0">
              <a:buNone/>
            </a:pPr>
            <a:r>
              <a:rPr lang="zh-CN" altLang="en-US" sz="4800" b="1" dirty="0"/>
              <a:t>     （</a:t>
            </a:r>
            <a:r>
              <a:rPr lang="en-US" altLang="zh-CN" sz="4800" b="1" dirty="0"/>
              <a:t>2</a:t>
            </a:r>
            <a:r>
              <a:rPr lang="zh-CN" altLang="en-US" sz="4800" b="1" dirty="0"/>
              <a:t>）舌位：</a:t>
            </a:r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8A376A34-A3B0-4EEF-A662-5A7208230B30}"/>
              </a:ext>
            </a:extLst>
          </p:cNvPr>
          <p:cNvSpPr txBox="1">
            <a:spLocks/>
          </p:cNvSpPr>
          <p:nvPr/>
        </p:nvSpPr>
        <p:spPr>
          <a:xfrm>
            <a:off x="4924760" y="2762476"/>
            <a:ext cx="3640241" cy="681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zh-CN" altLang="en-US" sz="4000" b="1" dirty="0"/>
              <a:t>自然圆拢</a:t>
            </a:r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33ACB5B7-6CB3-43AD-B8EE-D587C2137ED2}"/>
              </a:ext>
            </a:extLst>
          </p:cNvPr>
          <p:cNvSpPr txBox="1">
            <a:spLocks/>
          </p:cNvSpPr>
          <p:nvPr/>
        </p:nvSpPr>
        <p:spPr>
          <a:xfrm>
            <a:off x="4924760" y="4487726"/>
            <a:ext cx="6867838" cy="149144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4000" b="1" dirty="0"/>
              <a:t>舌尖抵住下齿背、下齿龈立面</a:t>
            </a:r>
            <a:endParaRPr lang="en-US" altLang="zh-CN" sz="4000" b="1" dirty="0"/>
          </a:p>
          <a:p>
            <a:pPr marL="0" indent="0">
              <a:buNone/>
            </a:pPr>
            <a:r>
              <a:rPr lang="zh-CN" altLang="en-US" sz="4000" b="1" dirty="0"/>
              <a:t>的最底端</a:t>
            </a:r>
          </a:p>
        </p:txBody>
      </p:sp>
    </p:spTree>
    <p:extLst>
      <p:ext uri="{BB962C8B-B14F-4D97-AF65-F5344CB8AC3E}">
        <p14:creationId xmlns:p14="http://schemas.microsoft.com/office/powerpoint/2010/main" val="19905920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A099A20-893E-41E2-820A-C09F721462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9799" y="899000"/>
            <a:ext cx="4576534" cy="810147"/>
          </a:xfrm>
        </p:spPr>
        <p:txBody>
          <a:bodyPr>
            <a:normAutofit/>
          </a:bodyPr>
          <a:lstStyle/>
          <a:p>
            <a:r>
              <a:rPr lang="zh-CN" altLang="en-US" sz="4400" b="1" dirty="0"/>
              <a:t>发音训练：</a:t>
            </a:r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DA2E69B7-161C-497A-8D39-142C20B51612}"/>
              </a:ext>
            </a:extLst>
          </p:cNvPr>
          <p:cNvSpPr txBox="1">
            <a:spLocks/>
          </p:cNvSpPr>
          <p:nvPr/>
        </p:nvSpPr>
        <p:spPr>
          <a:xfrm>
            <a:off x="3145248" y="2652684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波</a:t>
            </a:r>
            <a:endParaRPr lang="zh-CN" altLang="en-US" sz="4000" dirty="0"/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C4BF16EE-E232-453D-86C7-5E0C220488D0}"/>
              </a:ext>
            </a:extLst>
          </p:cNvPr>
          <p:cNvSpPr txBox="1">
            <a:spLocks/>
          </p:cNvSpPr>
          <p:nvPr/>
        </p:nvSpPr>
        <p:spPr>
          <a:xfrm>
            <a:off x="4365428" y="2652686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破</a:t>
            </a:r>
            <a:endParaRPr lang="zh-CN" altLang="en-US" sz="4000" dirty="0"/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5EF4B6EB-BA45-44F4-A8F1-1CF8D5ADC528}"/>
              </a:ext>
            </a:extLst>
          </p:cNvPr>
          <p:cNvSpPr txBox="1">
            <a:spLocks/>
          </p:cNvSpPr>
          <p:nvPr/>
        </p:nvSpPr>
        <p:spPr>
          <a:xfrm>
            <a:off x="5582884" y="2652686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摸</a:t>
            </a:r>
            <a:endParaRPr lang="zh-CN" altLang="en-US" sz="4000" dirty="0"/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D5D4FC53-2CDF-43AB-9241-34D17E558DE3}"/>
              </a:ext>
            </a:extLst>
          </p:cNvPr>
          <p:cNvSpPr txBox="1">
            <a:spLocks/>
          </p:cNvSpPr>
          <p:nvPr/>
        </p:nvSpPr>
        <p:spPr>
          <a:xfrm>
            <a:off x="6800340" y="2652686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佛</a:t>
            </a:r>
            <a:endParaRPr lang="zh-CN" altLang="en-US" sz="4000" dirty="0"/>
          </a:p>
        </p:txBody>
      </p:sp>
      <p:sp>
        <p:nvSpPr>
          <p:cNvPr id="9" name="内容占位符 2">
            <a:extLst>
              <a:ext uri="{FF2B5EF4-FFF2-40B4-BE49-F238E27FC236}">
                <a16:creationId xmlns:a16="http://schemas.microsoft.com/office/drawing/2014/main" id="{530E9DBD-74E2-4052-84D4-BEA9F6BB0C40}"/>
              </a:ext>
            </a:extLst>
          </p:cNvPr>
          <p:cNvSpPr txBox="1">
            <a:spLocks/>
          </p:cNvSpPr>
          <p:nvPr/>
        </p:nvSpPr>
        <p:spPr>
          <a:xfrm>
            <a:off x="8013557" y="2652685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伯</a:t>
            </a:r>
            <a:endParaRPr lang="zh-CN" altLang="en-US" sz="4000" dirty="0"/>
          </a:p>
        </p:txBody>
      </p:sp>
      <p:sp>
        <p:nvSpPr>
          <p:cNvPr id="10" name="内容占位符 2">
            <a:extLst>
              <a:ext uri="{FF2B5EF4-FFF2-40B4-BE49-F238E27FC236}">
                <a16:creationId xmlns:a16="http://schemas.microsoft.com/office/drawing/2014/main" id="{96E949A5-E1EE-4DDA-A29B-1D9F324F82B1}"/>
              </a:ext>
            </a:extLst>
          </p:cNvPr>
          <p:cNvSpPr txBox="1">
            <a:spLocks/>
          </p:cNvSpPr>
          <p:nvPr/>
        </p:nvSpPr>
        <p:spPr>
          <a:xfrm>
            <a:off x="3145248" y="3937102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播</a:t>
            </a:r>
          </a:p>
        </p:txBody>
      </p:sp>
      <p:sp>
        <p:nvSpPr>
          <p:cNvPr id="11" name="内容占位符 2">
            <a:extLst>
              <a:ext uri="{FF2B5EF4-FFF2-40B4-BE49-F238E27FC236}">
                <a16:creationId xmlns:a16="http://schemas.microsoft.com/office/drawing/2014/main" id="{AE656DE1-50E1-4494-A5A6-6EDA66CFAB40}"/>
              </a:ext>
            </a:extLst>
          </p:cNvPr>
          <p:cNvSpPr txBox="1">
            <a:spLocks/>
          </p:cNvSpPr>
          <p:nvPr/>
        </p:nvSpPr>
        <p:spPr>
          <a:xfrm>
            <a:off x="4365428" y="3937102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泼</a:t>
            </a:r>
            <a:endParaRPr lang="zh-CN" altLang="en-US" sz="4000" dirty="0"/>
          </a:p>
        </p:txBody>
      </p:sp>
      <p:sp>
        <p:nvSpPr>
          <p:cNvPr id="12" name="内容占位符 2">
            <a:extLst>
              <a:ext uri="{FF2B5EF4-FFF2-40B4-BE49-F238E27FC236}">
                <a16:creationId xmlns:a16="http://schemas.microsoft.com/office/drawing/2014/main" id="{A9DEA754-721A-44DE-991B-FF79E17A508F}"/>
              </a:ext>
            </a:extLst>
          </p:cNvPr>
          <p:cNvSpPr txBox="1">
            <a:spLocks/>
          </p:cNvSpPr>
          <p:nvPr/>
        </p:nvSpPr>
        <p:spPr>
          <a:xfrm>
            <a:off x="5586363" y="3937101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墨</a:t>
            </a:r>
          </a:p>
        </p:txBody>
      </p:sp>
      <p:sp>
        <p:nvSpPr>
          <p:cNvPr id="13" name="内容占位符 2">
            <a:extLst>
              <a:ext uri="{FF2B5EF4-FFF2-40B4-BE49-F238E27FC236}">
                <a16:creationId xmlns:a16="http://schemas.microsoft.com/office/drawing/2014/main" id="{2409C791-D506-4664-A017-096D108FF37C}"/>
              </a:ext>
            </a:extLst>
          </p:cNvPr>
          <p:cNvSpPr txBox="1">
            <a:spLocks/>
          </p:cNvSpPr>
          <p:nvPr/>
        </p:nvSpPr>
        <p:spPr>
          <a:xfrm>
            <a:off x="6806944" y="3937101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博</a:t>
            </a:r>
          </a:p>
        </p:txBody>
      </p:sp>
      <p:sp>
        <p:nvSpPr>
          <p:cNvPr id="14" name="内容占位符 2">
            <a:extLst>
              <a:ext uri="{FF2B5EF4-FFF2-40B4-BE49-F238E27FC236}">
                <a16:creationId xmlns:a16="http://schemas.microsoft.com/office/drawing/2014/main" id="{F6E09D50-F630-4E8D-BD78-B8CEF7C80B44}"/>
              </a:ext>
            </a:extLst>
          </p:cNvPr>
          <p:cNvSpPr txBox="1">
            <a:spLocks/>
          </p:cNvSpPr>
          <p:nvPr/>
        </p:nvSpPr>
        <p:spPr>
          <a:xfrm>
            <a:off x="8013556" y="3937100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婆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11474455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5ECE5B5-D043-46E6-AE08-9C592A6A54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6414" y="937747"/>
            <a:ext cx="6090044" cy="797903"/>
          </a:xfrm>
        </p:spPr>
        <p:txBody>
          <a:bodyPr>
            <a:normAutofit/>
          </a:bodyPr>
          <a:lstStyle/>
          <a:p>
            <a:r>
              <a:rPr lang="zh-CN" altLang="en-US" sz="4400" b="1" dirty="0"/>
              <a:t>常见问题：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243FAF9-E2DB-45F9-A46E-34CACDFF14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86414" y="2220686"/>
            <a:ext cx="8214935" cy="195162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3600" b="1" dirty="0"/>
              <a:t>    </a:t>
            </a:r>
            <a:r>
              <a:rPr lang="zh-CN" altLang="en-US" sz="3600" b="1" dirty="0"/>
              <a:t>发音过程中口形发生了变化</a:t>
            </a:r>
            <a:r>
              <a:rPr lang="en-US" altLang="zh-CN" sz="3600" b="1" dirty="0"/>
              <a:t>——</a:t>
            </a:r>
          </a:p>
          <a:p>
            <a:pPr marL="0" indent="0">
              <a:buNone/>
            </a:pPr>
            <a:r>
              <a:rPr lang="zh-CN" altLang="en-US" sz="3600" b="1" dirty="0"/>
              <a:t>             </a:t>
            </a:r>
            <a:r>
              <a:rPr lang="zh-CN" altLang="en-US" sz="4400" b="1" dirty="0"/>
              <a:t>嘴唇圆拢度由小变大</a:t>
            </a:r>
            <a:endParaRPr lang="en-US" altLang="zh-CN" sz="3600" b="1" dirty="0"/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A7911B72-1CEF-48F7-8154-5500D335A080}"/>
              </a:ext>
            </a:extLst>
          </p:cNvPr>
          <p:cNvSpPr txBox="1">
            <a:spLocks/>
          </p:cNvSpPr>
          <p:nvPr/>
        </p:nvSpPr>
        <p:spPr>
          <a:xfrm>
            <a:off x="3965106" y="4283404"/>
            <a:ext cx="794758" cy="7885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en-US" altLang="zh-CN" sz="4800" b="1" dirty="0"/>
              <a:t>o</a:t>
            </a:r>
            <a:endParaRPr lang="zh-CN" altLang="en-US" sz="4800" b="1" dirty="0"/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B540BC7E-AD74-44A4-BB06-83FB977E7CD4}"/>
              </a:ext>
            </a:extLst>
          </p:cNvPr>
          <p:cNvSpPr txBox="1">
            <a:spLocks/>
          </p:cNvSpPr>
          <p:nvPr/>
        </p:nvSpPr>
        <p:spPr>
          <a:xfrm>
            <a:off x="6125729" y="4283404"/>
            <a:ext cx="1296111" cy="8825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en-US" altLang="zh-CN" sz="4800" b="1" dirty="0" err="1"/>
              <a:t>uo</a:t>
            </a:r>
            <a:endParaRPr lang="zh-CN" altLang="en-US" sz="4800" b="1" dirty="0"/>
          </a:p>
        </p:txBody>
      </p:sp>
      <p:sp>
        <p:nvSpPr>
          <p:cNvPr id="6" name="箭头: 右 5">
            <a:extLst>
              <a:ext uri="{FF2B5EF4-FFF2-40B4-BE49-F238E27FC236}">
                <a16:creationId xmlns:a16="http://schemas.microsoft.com/office/drawing/2014/main" id="{F2DBE72C-71D9-48CA-AC05-7C90626ECF3D}"/>
              </a:ext>
            </a:extLst>
          </p:cNvPr>
          <p:cNvSpPr/>
          <p:nvPr/>
        </p:nvSpPr>
        <p:spPr>
          <a:xfrm>
            <a:off x="5031915" y="4630665"/>
            <a:ext cx="985615" cy="22219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内容占位符 3">
            <a:extLst>
              <a:ext uri="{FF2B5EF4-FFF2-40B4-BE49-F238E27FC236}">
                <a16:creationId xmlns:a16="http://schemas.microsoft.com/office/drawing/2014/main" id="{CAB5F91F-C06E-4AD5-98EC-EC2323857502}"/>
              </a:ext>
            </a:extLst>
          </p:cNvPr>
          <p:cNvSpPr txBox="1">
            <a:spLocks/>
          </p:cNvSpPr>
          <p:nvPr/>
        </p:nvSpPr>
        <p:spPr>
          <a:xfrm>
            <a:off x="7282098" y="4172309"/>
            <a:ext cx="1349968" cy="11389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en-US" altLang="zh-CN" sz="7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×</a:t>
            </a:r>
            <a:endParaRPr lang="zh-CN" altLang="en-US" sz="7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88910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C19BC67-AABA-4DA7-A211-5F3818F358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5261" y="1027610"/>
            <a:ext cx="3792762" cy="746217"/>
          </a:xfrm>
        </p:spPr>
        <p:txBody>
          <a:bodyPr>
            <a:normAutofit/>
          </a:bodyPr>
          <a:lstStyle/>
          <a:p>
            <a:r>
              <a:rPr lang="zh-CN" altLang="en-US" sz="4400" b="1" dirty="0"/>
              <a:t>解决办法：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F518DD9-9428-468C-914C-23D5E3382F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16950" y="2612571"/>
            <a:ext cx="10565450" cy="2943498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zh-CN" altLang="en-US" sz="4400" b="1" dirty="0"/>
              <a:t>       （</a:t>
            </a:r>
            <a:r>
              <a:rPr lang="en-US" altLang="zh-CN" sz="4400" b="1" dirty="0"/>
              <a:t>1</a:t>
            </a:r>
            <a:r>
              <a:rPr lang="zh-CN" altLang="en-US" sz="4400" b="1" dirty="0"/>
              <a:t>）找准唇形和舌位</a:t>
            </a:r>
            <a:endParaRPr lang="en-US" altLang="zh-CN" sz="4400" b="1" dirty="0"/>
          </a:p>
          <a:p>
            <a:pPr marL="0" indent="0">
              <a:lnSpc>
                <a:spcPct val="100000"/>
              </a:lnSpc>
              <a:buNone/>
            </a:pPr>
            <a:endParaRPr lang="en-US" altLang="zh-CN" sz="4400" b="1" dirty="0"/>
          </a:p>
          <a:p>
            <a:pPr marL="0" indent="0">
              <a:lnSpc>
                <a:spcPct val="100000"/>
              </a:lnSpc>
              <a:buNone/>
            </a:pPr>
            <a:r>
              <a:rPr lang="en-US" altLang="zh-CN" sz="4400" b="1" dirty="0"/>
              <a:t>       </a:t>
            </a:r>
            <a:r>
              <a:rPr lang="zh-CN" altLang="en-US" sz="4400" b="1" dirty="0"/>
              <a:t>（</a:t>
            </a:r>
            <a:r>
              <a:rPr lang="en-US" altLang="zh-CN" sz="4400" b="1" dirty="0"/>
              <a:t>2</a:t>
            </a:r>
            <a:r>
              <a:rPr lang="zh-CN" altLang="en-US" sz="4400" b="1" dirty="0"/>
              <a:t>）对镜观察</a:t>
            </a:r>
          </a:p>
        </p:txBody>
      </p:sp>
    </p:spTree>
    <p:extLst>
      <p:ext uri="{BB962C8B-B14F-4D97-AF65-F5344CB8AC3E}">
        <p14:creationId xmlns:p14="http://schemas.microsoft.com/office/powerpoint/2010/main" val="30819201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ED31909-D4B5-4538-AC58-8361EB9D5E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2910" y="1004633"/>
            <a:ext cx="3775345" cy="789423"/>
          </a:xfrm>
        </p:spPr>
        <p:txBody>
          <a:bodyPr>
            <a:normAutofit/>
          </a:bodyPr>
          <a:lstStyle/>
          <a:p>
            <a:r>
              <a:rPr lang="zh-CN" altLang="en-US" sz="4400" b="1" dirty="0"/>
              <a:t>发音训练：</a:t>
            </a: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C5AE4D9D-73F4-4658-B22C-31E81FCB6E26}"/>
              </a:ext>
            </a:extLst>
          </p:cNvPr>
          <p:cNvSpPr txBox="1">
            <a:spLocks/>
          </p:cNvSpPr>
          <p:nvPr/>
        </p:nvSpPr>
        <p:spPr>
          <a:xfrm>
            <a:off x="6883747" y="4284092"/>
            <a:ext cx="1226589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磨墨</a:t>
            </a:r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CF2FFCCC-4999-4556-9607-149C184AEDDB}"/>
              </a:ext>
            </a:extLst>
          </p:cNvPr>
          <p:cNvSpPr txBox="1">
            <a:spLocks/>
          </p:cNvSpPr>
          <p:nvPr/>
        </p:nvSpPr>
        <p:spPr>
          <a:xfrm>
            <a:off x="4496759" y="4284092"/>
            <a:ext cx="130323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磨破</a:t>
            </a:r>
          </a:p>
        </p:txBody>
      </p:sp>
      <p:sp>
        <p:nvSpPr>
          <p:cNvPr id="9" name="内容占位符 2">
            <a:extLst>
              <a:ext uri="{FF2B5EF4-FFF2-40B4-BE49-F238E27FC236}">
                <a16:creationId xmlns:a16="http://schemas.microsoft.com/office/drawing/2014/main" id="{DB351493-C114-438C-BDC3-7753B441B31A}"/>
              </a:ext>
            </a:extLst>
          </p:cNvPr>
          <p:cNvSpPr txBox="1">
            <a:spLocks/>
          </p:cNvSpPr>
          <p:nvPr/>
        </p:nvSpPr>
        <p:spPr>
          <a:xfrm>
            <a:off x="2186416" y="4284092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薄膜</a:t>
            </a:r>
            <a:endParaRPr lang="zh-CN" altLang="en-US" sz="4000" dirty="0"/>
          </a:p>
        </p:txBody>
      </p:sp>
      <p:sp>
        <p:nvSpPr>
          <p:cNvPr id="12" name="内容占位符 2">
            <a:extLst>
              <a:ext uri="{FF2B5EF4-FFF2-40B4-BE49-F238E27FC236}">
                <a16:creationId xmlns:a16="http://schemas.microsoft.com/office/drawing/2014/main" id="{0A200DFC-D835-429F-B116-81C6193646A5}"/>
              </a:ext>
            </a:extLst>
          </p:cNvPr>
          <p:cNvSpPr txBox="1">
            <a:spLocks/>
          </p:cNvSpPr>
          <p:nvPr/>
        </p:nvSpPr>
        <p:spPr>
          <a:xfrm>
            <a:off x="9194091" y="4284091"/>
            <a:ext cx="1388690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泼墨</a:t>
            </a:r>
            <a:endParaRPr lang="zh-CN" altLang="en-US" sz="4000" dirty="0"/>
          </a:p>
        </p:txBody>
      </p:sp>
      <p:sp>
        <p:nvSpPr>
          <p:cNvPr id="13" name="内容占位符 2">
            <a:extLst>
              <a:ext uri="{FF2B5EF4-FFF2-40B4-BE49-F238E27FC236}">
                <a16:creationId xmlns:a16="http://schemas.microsoft.com/office/drawing/2014/main" id="{BF5E4302-7489-444E-BAA7-E98FDF4BEE4C}"/>
              </a:ext>
            </a:extLst>
          </p:cNvPr>
          <p:cNvSpPr txBox="1">
            <a:spLocks/>
          </p:cNvSpPr>
          <p:nvPr/>
        </p:nvSpPr>
        <p:spPr>
          <a:xfrm>
            <a:off x="7967504" y="3232275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默默</a:t>
            </a:r>
          </a:p>
        </p:txBody>
      </p:sp>
      <p:sp>
        <p:nvSpPr>
          <p:cNvPr id="14" name="内容占位符 2">
            <a:extLst>
              <a:ext uri="{FF2B5EF4-FFF2-40B4-BE49-F238E27FC236}">
                <a16:creationId xmlns:a16="http://schemas.microsoft.com/office/drawing/2014/main" id="{CA67379B-8172-4105-AC57-61A459BD7BAF}"/>
              </a:ext>
            </a:extLst>
          </p:cNvPr>
          <p:cNvSpPr txBox="1">
            <a:spLocks/>
          </p:cNvSpPr>
          <p:nvPr/>
        </p:nvSpPr>
        <p:spPr>
          <a:xfrm>
            <a:off x="5760987" y="3232276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婆婆</a:t>
            </a:r>
            <a:endParaRPr lang="zh-CN" altLang="en-US" sz="4000" dirty="0"/>
          </a:p>
        </p:txBody>
      </p:sp>
      <p:sp>
        <p:nvSpPr>
          <p:cNvPr id="15" name="内容占位符 2">
            <a:extLst>
              <a:ext uri="{FF2B5EF4-FFF2-40B4-BE49-F238E27FC236}">
                <a16:creationId xmlns:a16="http://schemas.microsoft.com/office/drawing/2014/main" id="{44567E36-41E1-4AE8-9373-933B27583271}"/>
              </a:ext>
            </a:extLst>
          </p:cNvPr>
          <p:cNvSpPr txBox="1">
            <a:spLocks/>
          </p:cNvSpPr>
          <p:nvPr/>
        </p:nvSpPr>
        <p:spPr>
          <a:xfrm>
            <a:off x="3554470" y="3232275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伯伯</a:t>
            </a:r>
            <a:endParaRPr lang="zh-CN" altLang="en-US" sz="4000" dirty="0"/>
          </a:p>
        </p:txBody>
      </p:sp>
      <p:sp>
        <p:nvSpPr>
          <p:cNvPr id="17" name="内容占位符 2">
            <a:extLst>
              <a:ext uri="{FF2B5EF4-FFF2-40B4-BE49-F238E27FC236}">
                <a16:creationId xmlns:a16="http://schemas.microsoft.com/office/drawing/2014/main" id="{155F7DC7-7922-4B0C-8FC5-1909259A4F5D}"/>
              </a:ext>
            </a:extLst>
          </p:cNvPr>
          <p:cNvSpPr txBox="1">
            <a:spLocks/>
          </p:cNvSpPr>
          <p:nvPr/>
        </p:nvSpPr>
        <p:spPr>
          <a:xfrm>
            <a:off x="5973805" y="2082267"/>
            <a:ext cx="800952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哦</a:t>
            </a:r>
          </a:p>
        </p:txBody>
      </p:sp>
    </p:spTree>
    <p:extLst>
      <p:ext uri="{BB962C8B-B14F-4D97-AF65-F5344CB8AC3E}">
        <p14:creationId xmlns:p14="http://schemas.microsoft.com/office/powerpoint/2010/main" val="13000046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67E1E42-A3B9-48EC-87B1-7B919D4657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1876" y="974229"/>
            <a:ext cx="2362775" cy="834851"/>
          </a:xfrm>
        </p:spPr>
        <p:txBody>
          <a:bodyPr>
            <a:normAutofit/>
          </a:bodyPr>
          <a:lstStyle/>
          <a:p>
            <a:r>
              <a:rPr lang="zh-CN" altLang="en-US" sz="4400" b="1" dirty="0"/>
              <a:t>注意：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AF11D12-D3A9-4A90-8D88-3A99837486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1646" y="2299063"/>
            <a:ext cx="6888480" cy="3167282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薄  </a:t>
            </a:r>
            <a:r>
              <a:rPr lang="en-US" altLang="zh-CN" sz="54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bó</a:t>
            </a:r>
            <a:r>
              <a:rPr lang="zh-CN" altLang="en-US" sz="5400" b="1" dirty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sz="54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bó</a:t>
            </a:r>
            <a:r>
              <a:rPr lang="en-US" altLang="zh-CN" sz="5400" b="1" dirty="0">
                <a:latin typeface="黑体" panose="02010609060101010101" pitchFamily="49" charset="-122"/>
                <a:ea typeface="黑体" panose="02010609060101010101" pitchFamily="49" charset="-122"/>
              </a:rPr>
              <a:t>= b +ó</a:t>
            </a:r>
          </a:p>
          <a:p>
            <a:pPr marL="0" indent="0">
              <a:buNone/>
            </a:pP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膜  </a:t>
            </a:r>
            <a:r>
              <a:rPr lang="en-US" altLang="zh-CN" sz="54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mó</a:t>
            </a:r>
            <a:r>
              <a:rPr lang="zh-CN" altLang="en-US" sz="5400" b="1" dirty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sz="54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mó</a:t>
            </a:r>
            <a:r>
              <a:rPr lang="en-US" altLang="zh-CN" sz="5400" b="1" dirty="0">
                <a:latin typeface="黑体" panose="02010609060101010101" pitchFamily="49" charset="-122"/>
                <a:ea typeface="黑体" panose="02010609060101010101" pitchFamily="49" charset="-122"/>
              </a:rPr>
              <a:t>= m +ó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28667627"/>
      </p:ext>
    </p:extLst>
  </p:cSld>
  <p:clrMapOvr>
    <a:masterClrMapping/>
  </p:clrMapOvr>
</p:sld>
</file>

<file path=ppt/theme/theme1.xml><?xml version="1.0" encoding="utf-8"?>
<a:theme xmlns:a="http://schemas.openxmlformats.org/drawingml/2006/main" name="画廊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lery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43000" r="43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38</TotalTime>
  <Words>127</Words>
  <Application>Microsoft Office PowerPoint</Application>
  <PresentationFormat>宽屏</PresentationFormat>
  <Paragraphs>42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2" baseType="lpstr">
      <vt:lpstr>黑体</vt:lpstr>
      <vt:lpstr>楷体</vt:lpstr>
      <vt:lpstr>Arial</vt:lpstr>
      <vt:lpstr>Gill Sans MT</vt:lpstr>
      <vt:lpstr>画廊</vt:lpstr>
      <vt:lpstr>单韵母o的发音</vt:lpstr>
      <vt:lpstr>发音要领：</vt:lpstr>
      <vt:lpstr>发音训练：</vt:lpstr>
      <vt:lpstr>常见问题：</vt:lpstr>
      <vt:lpstr>解决办法：</vt:lpstr>
      <vt:lpstr>发音训练：</vt:lpstr>
      <vt:lpstr>注意：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单韵母o的发音</dc:title>
  <dc:creator>Li Jindai</dc:creator>
  <cp:lastModifiedBy>apple</cp:lastModifiedBy>
  <cp:revision>6</cp:revision>
  <dcterms:created xsi:type="dcterms:W3CDTF">2019-03-12T12:18:38Z</dcterms:created>
  <dcterms:modified xsi:type="dcterms:W3CDTF">2024-04-01T00:14:47Z</dcterms:modified>
</cp:coreProperties>
</file>