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0" r:id="rId13"/>
    <p:sldId id="291" r:id="rId14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" b="173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378927" y="3935303"/>
            <a:ext cx="618465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484851" y="2891247"/>
            <a:ext cx="8262964" cy="999352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12700">
              <a:bevelT w="25400" h="12700" prst="relaxedInset"/>
            </a:sp3d>
          </a:bodyPr>
          <a:lstStyle>
            <a:lvl1pPr algn="ctr">
              <a:defRPr sz="3600" spc="-400" baseline="0">
                <a:ln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(使用中文字体)"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51764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570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7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188" indent="-357188">
              <a:buSzPct val="12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038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" t="2817" r="393"/>
          <a:stretch/>
        </p:blipFill>
        <p:spPr>
          <a:xfrm>
            <a:off x="-1" y="0"/>
            <a:ext cx="12192001" cy="6862260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425296" y="2066836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278859" y="3328900"/>
            <a:ext cx="4287527" cy="398371"/>
          </a:xfrm>
          <a:prstGeom prst="roundRect">
            <a:avLst>
              <a:gd name="adj" fmla="val 2759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blurRad="6350" stA="880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normAutofit/>
          </a:bodyPr>
          <a:lstStyle>
            <a:lvl1pPr marL="0" indent="0" algn="ctr">
              <a:buNone/>
              <a:defRPr sz="1600" baseline="0">
                <a:solidFill>
                  <a:schemeClr val="accent1">
                    <a:lumMod val="75000"/>
                  </a:schemeClr>
                </a:solidFill>
                <a:latin typeface="Forte" panose="03060902040502070203" pitchFamily="66" charset="0"/>
                <a:ea typeface="幼圆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81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4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54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79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023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49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5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" t="864" r="6148" b="6552"/>
          <a:stretch/>
        </p:blipFill>
        <p:spPr>
          <a:xfrm>
            <a:off x="-1" y="-26126"/>
            <a:ext cx="12203613" cy="6897189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2846" y="188682"/>
            <a:ext cx="8748127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52845" y="1088254"/>
            <a:ext cx="10578012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2652B-4072-437A-8019-6E9090C36D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7838D-3E47-49DD-8BB9-D19F23F53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6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latin typeface="华文新魏" panose="02010800040101010101" pitchFamily="2" charset="-122"/>
          <a:ea typeface="华文新魏" panose="02010800040101010101" pitchFamily="2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00000"/>
        </a:lnSpc>
        <a:spcBef>
          <a:spcPts val="1400"/>
        </a:spcBef>
        <a:spcAft>
          <a:spcPts val="0"/>
        </a:spcAft>
        <a:buClr>
          <a:schemeClr val="accent2">
            <a:lumMod val="75000"/>
          </a:schemeClr>
        </a:buClr>
        <a:buSzPct val="50000"/>
        <a:buFont typeface="Wingdings" panose="05000000000000000000" pitchFamily="2" charset="2"/>
        <a:buChar char="p"/>
        <a:defRPr sz="2400" kern="1200" baseline="0">
          <a:solidFill>
            <a:schemeClr val="accent1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93181A-7229-4E6E-B8B8-0AD53AB29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/>
              <a:t>变        调</a:t>
            </a:r>
          </a:p>
        </p:txBody>
      </p:sp>
    </p:spTree>
    <p:extLst>
      <p:ext uri="{BB962C8B-B14F-4D97-AF65-F5344CB8AC3E}">
        <p14:creationId xmlns:p14="http://schemas.microsoft.com/office/powerpoint/2010/main" val="1334129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8F6761-6661-4AF8-A02E-10A2B9894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88682"/>
            <a:ext cx="11390811" cy="699594"/>
          </a:xfrm>
        </p:spPr>
        <p:txBody>
          <a:bodyPr>
            <a:normAutofit/>
          </a:bodyPr>
          <a:lstStyle/>
          <a:p>
            <a:r>
              <a:rPr lang="zh-CN" altLang="en-US" dirty="0"/>
              <a:t>两条规则：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B2A6F7-90C7-4432-9B3D-8744DE53F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" y="1297576"/>
            <a:ext cx="10578012" cy="53717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/>
              <a:t>        1. “</a:t>
            </a:r>
            <a:r>
              <a:rPr lang="zh-CN" altLang="en-US" sz="3200" b="1" dirty="0"/>
              <a:t>一”、“不”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第一声、第二声、第三声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一</a:t>
            </a:r>
            <a:r>
              <a:rPr lang="zh-CN" altLang="en-US" sz="3200" b="1" dirty="0"/>
              <a:t>” 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第一声、第二声、第三声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55          51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不</a:t>
            </a:r>
            <a:r>
              <a:rPr lang="zh-CN" altLang="en-US" sz="3200" b="1" dirty="0"/>
              <a:t>”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第一声、第二声、第三声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55</a:t>
            </a:r>
            <a:endParaRPr lang="en-US" altLang="zh-CN" b="1" dirty="0"/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0F37A800-17DE-45D2-ABC1-103043F04372}"/>
              </a:ext>
            </a:extLst>
          </p:cNvPr>
          <p:cNvCxnSpPr/>
          <p:nvPr/>
        </p:nvCxnSpPr>
        <p:spPr>
          <a:xfrm>
            <a:off x="2333897" y="2856412"/>
            <a:ext cx="0" cy="69668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5E1B885D-ABA6-4DA4-B9C5-6DEFA4FD57AC}"/>
              </a:ext>
            </a:extLst>
          </p:cNvPr>
          <p:cNvCxnSpPr/>
          <p:nvPr/>
        </p:nvCxnSpPr>
        <p:spPr>
          <a:xfrm>
            <a:off x="2778034" y="3631474"/>
            <a:ext cx="71410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99E61BA5-7468-4AA2-88AD-7A3B95EE7BBB}"/>
              </a:ext>
            </a:extLst>
          </p:cNvPr>
          <p:cNvCxnSpPr/>
          <p:nvPr/>
        </p:nvCxnSpPr>
        <p:spPr>
          <a:xfrm>
            <a:off x="2333897" y="5103223"/>
            <a:ext cx="0" cy="7228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389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EC6941-0732-41E9-A576-0816C659E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634308-E8DD-4F63-BFAE-44F1DE1FF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994" y="1332411"/>
            <a:ext cx="10578012" cy="49403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“一”</a:t>
            </a:r>
            <a:r>
              <a:rPr lang="en-US" altLang="zh-CN" sz="2800" b="1" dirty="0"/>
              <a:t>+ </a:t>
            </a:r>
            <a:r>
              <a:rPr lang="zh-CN" altLang="en-US" sz="2800" b="1" dirty="0"/>
              <a:t>第一声：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           一发、一端、一天、一千、一心、一些</a:t>
            </a:r>
          </a:p>
          <a:p>
            <a:pPr marL="0" indent="0">
              <a:buNone/>
            </a:pPr>
            <a:r>
              <a:rPr lang="zh-CN" altLang="en-US" sz="2800" b="1" dirty="0"/>
              <a:t>“一”</a:t>
            </a:r>
            <a:r>
              <a:rPr lang="en-US" altLang="zh-CN" sz="2800" b="1" dirty="0"/>
              <a:t>+ </a:t>
            </a:r>
            <a:r>
              <a:rPr lang="zh-CN" altLang="en-US" sz="2800" b="1" dirty="0"/>
              <a:t>第二声：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           一叠、一如、一人、一行、一条、一年</a:t>
            </a:r>
          </a:p>
          <a:p>
            <a:pPr marL="0" indent="0">
              <a:buNone/>
            </a:pPr>
            <a:r>
              <a:rPr lang="zh-CN" altLang="en-US" sz="2800" b="1" dirty="0"/>
              <a:t>“一”</a:t>
            </a:r>
            <a:r>
              <a:rPr lang="en-US" altLang="zh-CN" sz="2800" b="1" dirty="0"/>
              <a:t>+ </a:t>
            </a:r>
            <a:r>
              <a:rPr lang="zh-CN" altLang="en-US" sz="2800" b="1" dirty="0"/>
              <a:t>第三声：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           一统、一本、一早、一口、一准、一总</a:t>
            </a:r>
          </a:p>
          <a:p>
            <a:pPr marL="0" indent="0">
              <a:buNone/>
            </a:pPr>
            <a:endParaRPr lang="zh-CN" altLang="en-US" sz="2800" b="1" dirty="0"/>
          </a:p>
          <a:p>
            <a:pPr marL="0" indent="0">
              <a:buNone/>
            </a:pPr>
            <a:r>
              <a:rPr lang="zh-CN" altLang="en-US" sz="2800" b="1" dirty="0"/>
              <a:t>       不清、不明、不请、不吃、不长、不懂、不出、不来、不好</a:t>
            </a:r>
          </a:p>
        </p:txBody>
      </p:sp>
    </p:spTree>
    <p:extLst>
      <p:ext uri="{BB962C8B-B14F-4D97-AF65-F5344CB8AC3E}">
        <p14:creationId xmlns:p14="http://schemas.microsoft.com/office/powerpoint/2010/main" val="2355006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8F6761-6661-4AF8-A02E-10A2B9894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46" y="188682"/>
            <a:ext cx="11390811" cy="699594"/>
          </a:xfrm>
        </p:spPr>
        <p:txBody>
          <a:bodyPr>
            <a:normAutofit/>
          </a:bodyPr>
          <a:lstStyle/>
          <a:p>
            <a:r>
              <a:rPr lang="zh-CN" altLang="en-US" dirty="0"/>
              <a:t>两条规则：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B2A6F7-90C7-4432-9B3D-8744DE53F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" y="1297576"/>
            <a:ext cx="10578012" cy="53717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/>
              <a:t>           2. “</a:t>
            </a:r>
            <a:r>
              <a:rPr lang="zh-CN" altLang="en-US" sz="3200" b="1" dirty="0"/>
              <a:t>一”、“不”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第四声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一</a:t>
            </a:r>
            <a:r>
              <a:rPr lang="zh-CN" altLang="en-US" sz="3200" b="1" dirty="0"/>
              <a:t>” 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第四声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55          35</a:t>
            </a: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不</a:t>
            </a:r>
            <a:r>
              <a:rPr lang="zh-CN" altLang="en-US" sz="3200" b="1" dirty="0"/>
              <a:t>”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第四声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55          35</a:t>
            </a:r>
            <a:endParaRPr lang="en-US" altLang="zh-CN" b="1" dirty="0"/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0F37A800-17DE-45D2-ABC1-103043F04372}"/>
              </a:ext>
            </a:extLst>
          </p:cNvPr>
          <p:cNvCxnSpPr/>
          <p:nvPr/>
        </p:nvCxnSpPr>
        <p:spPr>
          <a:xfrm>
            <a:off x="2778034" y="2804161"/>
            <a:ext cx="0" cy="69668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5E1B885D-ABA6-4DA4-B9C5-6DEFA4FD57AC}"/>
              </a:ext>
            </a:extLst>
          </p:cNvPr>
          <p:cNvCxnSpPr/>
          <p:nvPr/>
        </p:nvCxnSpPr>
        <p:spPr>
          <a:xfrm>
            <a:off x="3196046" y="3884024"/>
            <a:ext cx="71410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99E61BA5-7468-4AA2-88AD-7A3B95EE7BBB}"/>
              </a:ext>
            </a:extLst>
          </p:cNvPr>
          <p:cNvCxnSpPr/>
          <p:nvPr/>
        </p:nvCxnSpPr>
        <p:spPr>
          <a:xfrm>
            <a:off x="2778034" y="5233851"/>
            <a:ext cx="0" cy="7228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FF891D25-B0AD-4EB5-A30C-983A0987C11B}"/>
              </a:ext>
            </a:extLst>
          </p:cNvPr>
          <p:cNvCxnSpPr/>
          <p:nvPr/>
        </p:nvCxnSpPr>
        <p:spPr>
          <a:xfrm>
            <a:off x="3196046" y="6161316"/>
            <a:ext cx="71410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006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EC6941-0732-41E9-A576-0816C659E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634308-E8DD-4F63-BFAE-44F1DE1FF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0788" y="1881051"/>
            <a:ext cx="9974217" cy="45197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“一”</a:t>
            </a:r>
            <a:r>
              <a:rPr lang="en-US" altLang="zh-CN" sz="2800" b="1" dirty="0"/>
              <a:t>+ </a:t>
            </a:r>
            <a:r>
              <a:rPr lang="zh-CN" altLang="en-US" sz="2800" b="1" dirty="0"/>
              <a:t>第四声：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  一件、一趟、一样、一次、一个、一对</a:t>
            </a:r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“不”</a:t>
            </a:r>
            <a:r>
              <a:rPr lang="en-US" altLang="zh-CN" sz="2800" b="1" dirty="0"/>
              <a:t>+ </a:t>
            </a:r>
            <a:r>
              <a:rPr lang="zh-CN" altLang="en-US" sz="2800" b="1" dirty="0"/>
              <a:t>第四声</a:t>
            </a:r>
          </a:p>
          <a:p>
            <a:pPr marL="0" indent="0">
              <a:buNone/>
            </a:pPr>
            <a:r>
              <a:rPr lang="zh-CN" altLang="en-US" sz="2800" b="1" dirty="0"/>
              <a:t>       不要、不去、不换、不叫</a:t>
            </a:r>
          </a:p>
        </p:txBody>
      </p:sp>
    </p:spTree>
    <p:extLst>
      <p:ext uri="{BB962C8B-B14F-4D97-AF65-F5344CB8AC3E}">
        <p14:creationId xmlns:p14="http://schemas.microsoft.com/office/powerpoint/2010/main" val="111184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C1CB0C-91DD-4A60-8B5A-0C740E8A5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一、第三声的变调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683E14-78C6-4A9F-A95A-2EBE36FEA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" y="1489166"/>
            <a:ext cx="10578012" cy="4792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      第三声不是任何时候都改变的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当我们只读一个第三声的音节时，</a:t>
            </a:r>
            <a:r>
              <a:rPr lang="zh-CN" altLang="en-US" sz="3200" b="1" dirty="0">
                <a:solidFill>
                  <a:srgbClr val="FF0000"/>
                </a:solidFill>
              </a:rPr>
              <a:t>不需要变调</a:t>
            </a:r>
            <a:r>
              <a:rPr lang="zh-CN" altLang="en-US" sz="3200" b="1" dirty="0"/>
              <a:t>，直接按</a:t>
            </a:r>
            <a:r>
              <a:rPr lang="en-US" altLang="zh-CN" sz="3200" b="1" dirty="0"/>
              <a:t>214</a:t>
            </a:r>
            <a:r>
              <a:rPr lang="zh-CN" altLang="en-US" sz="3200" b="1" dirty="0"/>
              <a:t>的调值把这个音节发完，例如“好、吵、宝、有</a:t>
            </a:r>
            <a:r>
              <a:rPr lang="en-US" altLang="zh-CN" sz="3200" b="1" dirty="0"/>
              <a:t>……”</a:t>
            </a:r>
            <a:r>
              <a:rPr lang="zh-CN" altLang="en-US" sz="3200" b="1" dirty="0"/>
              <a:t>；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800" b="1" dirty="0"/>
              <a:t> </a:t>
            </a: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当第三声的这个音节后面还有其他音节时，前面的第三声音节的调值才会发生改变。</a:t>
            </a:r>
          </a:p>
        </p:txBody>
      </p:sp>
    </p:spTree>
    <p:extLst>
      <p:ext uri="{BB962C8B-B14F-4D97-AF65-F5344CB8AC3E}">
        <p14:creationId xmlns:p14="http://schemas.microsoft.com/office/powerpoint/2010/main" val="378210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659B36-B4F8-4490-AA94-42D0252B9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第三声的变调有两条规则：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F21255-CB0C-49A9-979F-426D6414D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" y="1550126"/>
            <a:ext cx="10578012" cy="42759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    1. </a:t>
            </a:r>
            <a:r>
              <a:rPr lang="zh-CN" altLang="en-US" sz="3600" b="1" dirty="0"/>
              <a:t>第三声 </a:t>
            </a:r>
            <a:r>
              <a:rPr lang="en-US" altLang="zh-CN" sz="3600" b="1" dirty="0"/>
              <a:t>+ </a:t>
            </a:r>
            <a:r>
              <a:rPr lang="zh-CN" altLang="en-US" sz="3600" b="1" dirty="0"/>
              <a:t>第一声、第二声、第四声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                </a:t>
            </a:r>
            <a:r>
              <a:rPr lang="zh-CN" altLang="en-US" sz="3600" b="1" dirty="0">
                <a:solidFill>
                  <a:srgbClr val="FF0000"/>
                </a:solidFill>
              </a:rPr>
              <a:t>第三声</a:t>
            </a:r>
            <a:r>
              <a:rPr lang="zh-CN" altLang="en-US" sz="3600" b="1" dirty="0"/>
              <a:t>  </a:t>
            </a:r>
            <a:r>
              <a:rPr lang="en-US" altLang="zh-CN" sz="3600" b="1" dirty="0"/>
              <a:t>+  </a:t>
            </a:r>
            <a:r>
              <a:rPr lang="zh-CN" altLang="en-US" sz="3600" b="1" dirty="0"/>
              <a:t>第一声、第二声、第四声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    214        21</a:t>
            </a:r>
            <a:endParaRPr lang="zh-CN" altLang="en-US" sz="3600" b="1" dirty="0"/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F861C37D-2B0F-41F3-BE4D-C2E7CD820343}"/>
              </a:ext>
            </a:extLst>
          </p:cNvPr>
          <p:cNvCxnSpPr/>
          <p:nvPr/>
        </p:nvCxnSpPr>
        <p:spPr>
          <a:xfrm>
            <a:off x="3048000" y="3587931"/>
            <a:ext cx="0" cy="8273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FF8A111E-1FB8-4FDB-BD18-B0641066ABF8}"/>
              </a:ext>
            </a:extLst>
          </p:cNvPr>
          <p:cNvCxnSpPr/>
          <p:nvPr/>
        </p:nvCxnSpPr>
        <p:spPr>
          <a:xfrm>
            <a:off x="3544389" y="4754880"/>
            <a:ext cx="6705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513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457AA9-CA6D-4F5E-B0F4-9ACB5B609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138" y="109173"/>
            <a:ext cx="8748127" cy="934724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7A6698-5F76-4D49-AB51-7592E8E2F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0457" y="1541416"/>
            <a:ext cx="9550399" cy="47400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第一声：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</a:t>
            </a:r>
            <a:r>
              <a:rPr lang="zh-CN" altLang="en-US" sz="3200" b="1" dirty="0"/>
              <a:t>北京、广播、统一、展开、雨衣、摆脱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第二声：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</a:t>
            </a:r>
            <a:r>
              <a:rPr lang="zh-CN" altLang="en-US" sz="3200" b="1" dirty="0"/>
              <a:t>祖国、改革、语言、启航、语文、祖国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第四声：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</a:t>
            </a:r>
            <a:r>
              <a:rPr lang="zh-CN" altLang="en-US" sz="3200" b="1" dirty="0"/>
              <a:t>主义、理论、伟大、广泛、讲座、稿件</a:t>
            </a:r>
          </a:p>
        </p:txBody>
      </p:sp>
    </p:spTree>
    <p:extLst>
      <p:ext uri="{BB962C8B-B14F-4D97-AF65-F5344CB8AC3E}">
        <p14:creationId xmlns:p14="http://schemas.microsoft.com/office/powerpoint/2010/main" val="1030080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DA4EA5-FC3D-415B-A682-9656CE4B5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词语练习：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22A548-549B-49A0-8105-5F357360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811" y="1515290"/>
            <a:ext cx="10650582" cy="4766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第一声：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产生、女兵、脚跟、垦荒、卷烟、九江、史诗、许多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第二声：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品德、选择、总结、果园、解决、羽毛、口才、老年</a:t>
            </a:r>
            <a:endParaRPr lang="en-US" altLang="zh-CN" sz="32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第四声：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朗诵、准确、法制、想念、努力、体育、考试、笔记</a:t>
            </a:r>
          </a:p>
        </p:txBody>
      </p:sp>
    </p:spTree>
    <p:extLst>
      <p:ext uri="{BB962C8B-B14F-4D97-AF65-F5344CB8AC3E}">
        <p14:creationId xmlns:p14="http://schemas.microsoft.com/office/powerpoint/2010/main" val="284349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CB16A5-C4EA-4694-BE58-032BCB1C4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        </a:t>
            </a:r>
            <a:r>
              <a:rPr lang="en-US" altLang="zh-CN" sz="3200" b="1" dirty="0"/>
              <a:t>2. </a:t>
            </a:r>
            <a:r>
              <a:rPr lang="zh-CN" altLang="en-US" sz="3200" b="1" dirty="0"/>
              <a:t>第三声 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第三声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第三声</a:t>
            </a:r>
            <a:r>
              <a:rPr lang="zh-CN" altLang="en-US" sz="3200" b="1" dirty="0"/>
              <a:t> </a:t>
            </a:r>
            <a:r>
              <a:rPr lang="en-US" altLang="zh-CN" sz="3200" b="1" dirty="0"/>
              <a:t>+ </a:t>
            </a:r>
            <a:r>
              <a:rPr lang="zh-CN" altLang="en-US" sz="3200" b="1" dirty="0"/>
              <a:t>第三声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  214          35</a:t>
            </a:r>
            <a:endParaRPr lang="zh-CN" altLang="en-US" sz="3200" b="1" dirty="0"/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985EBC6E-E2AF-4D98-8A3E-885C59A7344A}"/>
              </a:ext>
            </a:extLst>
          </p:cNvPr>
          <p:cNvCxnSpPr/>
          <p:nvPr/>
        </p:nvCxnSpPr>
        <p:spPr>
          <a:xfrm>
            <a:off x="3483429" y="3048000"/>
            <a:ext cx="0" cy="68797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9587BC69-C696-47F0-B42D-8FCCF6EAFFEC}"/>
              </a:ext>
            </a:extLst>
          </p:cNvPr>
          <p:cNvCxnSpPr/>
          <p:nvPr/>
        </p:nvCxnSpPr>
        <p:spPr>
          <a:xfrm>
            <a:off x="3901440" y="4023360"/>
            <a:ext cx="74893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082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A8ED27-4C7E-48C7-A8B8-08323D495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4B5642-3F1A-4EFC-97B2-11EE2201C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39" y="1985554"/>
            <a:ext cx="9872617" cy="4295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第三声</a:t>
            </a:r>
            <a:r>
              <a:rPr lang="en-US" altLang="zh-CN" sz="4000" b="1" dirty="0"/>
              <a:t>+</a:t>
            </a:r>
            <a:r>
              <a:rPr lang="zh-CN" altLang="en-US" sz="4000" b="1" dirty="0"/>
              <a:t>第三声：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 </a:t>
            </a:r>
            <a:r>
              <a:rPr lang="zh-CN" altLang="en-US" sz="4000" b="1" dirty="0"/>
              <a:t>小姐、打手、口语、演讲、勇敢、党委</a:t>
            </a:r>
          </a:p>
        </p:txBody>
      </p:sp>
    </p:spTree>
    <p:extLst>
      <p:ext uri="{BB962C8B-B14F-4D97-AF65-F5344CB8AC3E}">
        <p14:creationId xmlns:p14="http://schemas.microsoft.com/office/powerpoint/2010/main" val="3940693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669BCF-251D-405B-87CD-48F8C72D3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词语练习：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DAA83B-389A-4F7B-8A15-145290F59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022" y="2063930"/>
            <a:ext cx="10598331" cy="42175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第三声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第三声：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美好、理想、彼此、采访、陕北、了解、保险、尽管</a:t>
            </a:r>
          </a:p>
        </p:txBody>
      </p:sp>
    </p:spTree>
    <p:extLst>
      <p:ext uri="{BB962C8B-B14F-4D97-AF65-F5344CB8AC3E}">
        <p14:creationId xmlns:p14="http://schemas.microsoft.com/office/powerpoint/2010/main" val="1854730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207F88-6743-4457-A130-F65B32E9D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二、“一”、“不”变调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5C800E-602A-4C76-9FF3-A990914E7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" y="1602376"/>
            <a:ext cx="10578012" cy="467908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“一”原本读第一声，调值是</a:t>
            </a:r>
            <a:r>
              <a:rPr lang="en-US" altLang="zh-CN" sz="3200" b="1" dirty="0"/>
              <a:t>55</a:t>
            </a:r>
            <a:r>
              <a:rPr lang="zh-CN" altLang="en-US" sz="3200" b="1" dirty="0"/>
              <a:t>；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“不”原本读第四声，调值是</a:t>
            </a:r>
            <a:r>
              <a:rPr lang="en-US" altLang="zh-CN" sz="3200" b="1" dirty="0"/>
              <a:t>51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在单念或用在词尾、句尾时，以及“一”在序数中时，声调不变，即读原调。例如：</a:t>
            </a:r>
          </a:p>
          <a:p>
            <a:pPr marL="0" indent="0">
              <a:buNone/>
            </a:pPr>
            <a:r>
              <a:rPr lang="zh-CN" altLang="en-US" sz="3200" b="1" dirty="0"/>
              <a:t>                    第一    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</a:t>
            </a:r>
            <a:r>
              <a:rPr lang="zh-CN" altLang="en-US" sz="3200" b="1" dirty="0"/>
              <a:t>不，我不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76123912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67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659442"/>
      </a:accent1>
      <a:accent2>
        <a:srgbClr val="BEBE56"/>
      </a:accent2>
      <a:accent3>
        <a:srgbClr val="7AC35D"/>
      </a:accent3>
      <a:accent4>
        <a:srgbClr val="629F7E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8">
      <a:majorFont>
        <a:latin typeface="Forte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A000120140530A67KPBG</Template>
  <TotalTime>38</TotalTime>
  <Words>568</Words>
  <Application>Microsoft Office PowerPoint</Application>
  <PresentationFormat>宽屏</PresentationFormat>
  <Paragraphs>86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(使用中文字体)</vt:lpstr>
      <vt:lpstr>华文新魏</vt:lpstr>
      <vt:lpstr>幼圆</vt:lpstr>
      <vt:lpstr>Arial</vt:lpstr>
      <vt:lpstr>Calibri</vt:lpstr>
      <vt:lpstr>Forte</vt:lpstr>
      <vt:lpstr>Wingdings</vt:lpstr>
      <vt:lpstr>A000120140530A67PPBG</vt:lpstr>
      <vt:lpstr>变        调</vt:lpstr>
      <vt:lpstr>一、第三声的变调</vt:lpstr>
      <vt:lpstr>第三声的变调有两条规则：</vt:lpstr>
      <vt:lpstr>练习：</vt:lpstr>
      <vt:lpstr>词语练习：</vt:lpstr>
      <vt:lpstr>PowerPoint 演示文稿</vt:lpstr>
      <vt:lpstr>练习：</vt:lpstr>
      <vt:lpstr>词语练习：</vt:lpstr>
      <vt:lpstr>二、“一”、“不”变调</vt:lpstr>
      <vt:lpstr>两条规则：</vt:lpstr>
      <vt:lpstr>练习：</vt:lpstr>
      <vt:lpstr>两条规则：</vt:lpstr>
      <vt:lpstr>练习：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变        调</dc:title>
  <dc:creator>Li Jindai</dc:creator>
  <cp:lastModifiedBy>apple</cp:lastModifiedBy>
  <cp:revision>6</cp:revision>
  <dcterms:created xsi:type="dcterms:W3CDTF">2019-06-02T03:24:11Z</dcterms:created>
  <dcterms:modified xsi:type="dcterms:W3CDTF">2024-04-01T00:18:51Z</dcterms:modified>
</cp:coreProperties>
</file>