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14" r:id="rId3"/>
    <p:sldId id="315" r:id="rId4"/>
    <p:sldId id="316" r:id="rId5"/>
    <p:sldId id="317" r:id="rId6"/>
    <p:sldId id="318" r:id="rId7"/>
  </p:sldIdLst>
  <p:sldSz cx="12192000" cy="6858000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48"/>
            <a:ext cx="12192000" cy="6854503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0CABE-6772-45C8-8E66-F296519F8F53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D4C26-36FF-477A-BE8C-BD2B156C91F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1652453" y="3835945"/>
            <a:ext cx="8763000" cy="465310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accent2"/>
                </a:solidFill>
                <a:effectLst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1652453" y="2473235"/>
            <a:ext cx="8763000" cy="1362711"/>
          </a:xfrm>
        </p:spPr>
        <p:txBody>
          <a:bodyPr>
            <a:noAutofit/>
          </a:bodyPr>
          <a:lstStyle>
            <a:lvl1pPr algn="ctr">
              <a:lnSpc>
                <a:spcPct val="110000"/>
              </a:lnSpc>
              <a:defRPr sz="3600" b="1" baseline="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1">
                        <a:lumMod val="75000"/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单击此处添加您的标题文字</a:t>
            </a:r>
          </a:p>
        </p:txBody>
      </p:sp>
    </p:spTree>
    <p:extLst>
      <p:ext uri="{BB962C8B-B14F-4D97-AF65-F5344CB8AC3E}">
        <p14:creationId xmlns:p14="http://schemas.microsoft.com/office/powerpoint/2010/main" val="37272342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0" orient="horz" pos="2160">
          <p15:clr>
            <a:srgbClr val="FBAE40"/>
          </p15:clr>
        </p15:guide>
        <p15:guide id="1" pos="4967">
          <p15:clr>
            <a:srgbClr val="FBAE40"/>
          </p15:clr>
        </p15:guide>
        <p15:guide id="2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0CABE-6772-45C8-8E66-F296519F8F53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D4C26-36FF-477A-BE8C-BD2B156C91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33593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0" y="365125"/>
            <a:ext cx="1182511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2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0CABE-6772-45C8-8E66-F296519F8F53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D4C26-36FF-477A-BE8C-BD2B156C91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2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0CABE-6772-45C8-8E66-F296519F8F53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D4C26-36FF-477A-BE8C-BD2B156C91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01155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5" y="2108200"/>
            <a:ext cx="7994651" cy="1235075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3" y="3400425"/>
            <a:ext cx="4090217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0CABE-6772-45C8-8E66-F296519F8F53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D4C26-36FF-477A-BE8C-BD2B156C91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55653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1"/>
            <a:ext cx="5080000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3" y="1244601"/>
            <a:ext cx="5094116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0CABE-6772-45C8-8E66-F296519F8F53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D4C26-36FF-477A-BE8C-BD2B156C91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8246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4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6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6" y="2200274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0CABE-6772-45C8-8E66-F296519F8F53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D4C26-36FF-477A-BE8C-BD2B156C91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6636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0CABE-6772-45C8-8E66-F296519F8F53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D4C26-36FF-477A-BE8C-BD2B156C91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9084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0CABE-6772-45C8-8E66-F296519F8F53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D4C26-36FF-477A-BE8C-BD2B156C91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8204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0" y="533402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29"/>
            <a:ext cx="617220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0" y="21336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0CABE-6772-45C8-8E66-F296519F8F53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D4C26-36FF-477A-BE8C-BD2B156C91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86988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0CABE-6772-45C8-8E66-F296519F8F53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D4C26-36FF-477A-BE8C-BD2B156C91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6729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8" y="0"/>
            <a:ext cx="12187263" cy="6858000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A0CABE-6772-45C8-8E66-F296519F8F53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3D4C26-36FF-477A-BE8C-BD2B156C91F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58798" y="293239"/>
            <a:ext cx="10795002" cy="7306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558798" y="1184366"/>
            <a:ext cx="10795002" cy="53545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4034196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 baseline="0"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16200000" scaled="1"/>
          </a:gradFill>
          <a:effectLst/>
          <a:latin typeface="+mj-ea"/>
          <a:ea typeface="+mj-ea"/>
          <a:cs typeface="+mj-cs"/>
        </a:defRPr>
      </a:lvl1pPr>
    </p:titleStyle>
    <p:bodyStyle>
      <a:lvl1pPr marL="357188" indent="-357188" algn="just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accent1"/>
        </a:buClr>
        <a:buSzPct val="80000"/>
        <a:buFont typeface="Wingdings 2" panose="05020102010507070707" pitchFamily="18" charset="2"/>
        <a:buChar char=""/>
        <a:defRPr lang="zh-CN" altLang="en-US" sz="2800" kern="1200" baseline="0" dirty="0" smtClean="0">
          <a:solidFill>
            <a:schemeClr val="accent1">
              <a:lumMod val="75000"/>
            </a:schemeClr>
          </a:solidFill>
          <a:latin typeface="+mn-ea"/>
          <a:ea typeface="+mn-ea"/>
          <a:cs typeface="+mn-cs"/>
        </a:defRPr>
      </a:lvl1pPr>
      <a:lvl2pPr marL="357188" indent="-357188" algn="just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306FC79-0338-4959-8EEB-4D74CDCAD0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6000" dirty="0"/>
              <a:t>一般声母 </a:t>
            </a:r>
            <a:r>
              <a:rPr lang="en-US" altLang="zh-CN" sz="6000" dirty="0"/>
              <a:t>f </a:t>
            </a:r>
            <a:r>
              <a:rPr lang="zh-CN" altLang="en-US" sz="6000" dirty="0"/>
              <a:t>的发音</a:t>
            </a:r>
          </a:p>
        </p:txBody>
      </p:sp>
    </p:spTree>
    <p:extLst>
      <p:ext uri="{BB962C8B-B14F-4D97-AF65-F5344CB8AC3E}">
        <p14:creationId xmlns:p14="http://schemas.microsoft.com/office/powerpoint/2010/main" val="1154258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F00AD6-C697-4922-B5D6-F2C6CFE243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9" y="437539"/>
            <a:ext cx="10772863" cy="869968"/>
          </a:xfrm>
        </p:spPr>
        <p:txBody>
          <a:bodyPr/>
          <a:lstStyle/>
          <a:p>
            <a:r>
              <a:rPr lang="zh-CN" altLang="en-US" sz="4000" dirty="0"/>
              <a:t>唇齿声母 </a:t>
            </a:r>
            <a:r>
              <a:rPr lang="en-US" altLang="zh-CN" sz="4000" dirty="0">
                <a:latin typeface="+mn-ea"/>
              </a:rPr>
              <a:t>f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5EBACF1-ACA5-4DD6-9CC1-258C76FE94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9568" y="1566250"/>
            <a:ext cx="6858182" cy="520574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b="1" dirty="0"/>
              <a:t>  发音要领：</a:t>
            </a:r>
            <a:endParaRPr lang="en-US" altLang="zh-CN" sz="3600" b="1" dirty="0"/>
          </a:p>
          <a:p>
            <a:pPr marL="0" indent="0">
              <a:buNone/>
            </a:pPr>
            <a:endParaRPr lang="en-US" altLang="zh-CN" sz="1000" b="1" dirty="0"/>
          </a:p>
          <a:p>
            <a:pPr marL="0" indent="0">
              <a:buNone/>
            </a:pPr>
            <a:r>
              <a:rPr lang="zh-CN" altLang="en-US" sz="3600" b="1" dirty="0"/>
              <a:t>      （</a:t>
            </a:r>
            <a:r>
              <a:rPr lang="en-US" altLang="zh-CN" sz="3600" b="1" dirty="0"/>
              <a:t>1</a:t>
            </a:r>
            <a:r>
              <a:rPr lang="zh-CN" altLang="en-US" sz="3600" b="1" dirty="0"/>
              <a:t>）位置：</a:t>
            </a:r>
            <a:endParaRPr lang="en-US" altLang="zh-CN" sz="3600" b="1" dirty="0"/>
          </a:p>
          <a:p>
            <a:pPr marL="0" indent="0">
              <a:buNone/>
            </a:pPr>
            <a:endParaRPr lang="en-US" altLang="zh-CN" sz="2800" b="1" dirty="0"/>
          </a:p>
          <a:p>
            <a:pPr marL="0" indent="0">
              <a:buNone/>
            </a:pPr>
            <a:r>
              <a:rPr lang="zh-CN" altLang="en-US" sz="3600" b="1" dirty="0"/>
              <a:t>      （</a:t>
            </a:r>
            <a:r>
              <a:rPr lang="en-US" altLang="zh-CN" sz="3600" b="1" dirty="0"/>
              <a:t>2</a:t>
            </a:r>
            <a:r>
              <a:rPr lang="zh-CN" altLang="en-US" sz="3600" b="1" dirty="0"/>
              <a:t>）方法：</a:t>
            </a:r>
            <a:endParaRPr lang="en-US" altLang="zh-CN" sz="3600" b="1" dirty="0"/>
          </a:p>
          <a:p>
            <a:pPr marL="0" indent="0">
              <a:buNone/>
            </a:pPr>
            <a:r>
              <a:rPr lang="en-US" altLang="zh-CN" sz="3600" b="1" dirty="0"/>
              <a:t>          A.</a:t>
            </a:r>
            <a:r>
              <a:rPr lang="zh-CN" altLang="en-US" sz="3600" b="1" dirty="0"/>
              <a:t>障碍用的方法：</a:t>
            </a:r>
            <a:endParaRPr lang="en-US" altLang="zh-CN" sz="3600" b="1" dirty="0"/>
          </a:p>
          <a:p>
            <a:pPr marL="0" indent="0">
              <a:buNone/>
            </a:pPr>
            <a:r>
              <a:rPr lang="en-US" altLang="zh-CN" sz="3600" b="1" dirty="0"/>
              <a:t>          B.</a:t>
            </a:r>
            <a:r>
              <a:rPr lang="zh-CN" altLang="en-US" sz="3600" b="1" dirty="0"/>
              <a:t>气流用的方法：</a:t>
            </a:r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8A376A34-A3B0-4EEF-A662-5A7208230B30}"/>
              </a:ext>
            </a:extLst>
          </p:cNvPr>
          <p:cNvSpPr txBox="1">
            <a:spLocks/>
          </p:cNvSpPr>
          <p:nvPr/>
        </p:nvSpPr>
        <p:spPr>
          <a:xfrm>
            <a:off x="4743475" y="2547846"/>
            <a:ext cx="3261297" cy="681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 dirty="0"/>
              <a:t>上齿和下唇</a:t>
            </a: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E38875DE-4333-4551-95B2-24BCB81A256A}"/>
              </a:ext>
            </a:extLst>
          </p:cNvPr>
          <p:cNvSpPr txBox="1">
            <a:spLocks/>
          </p:cNvSpPr>
          <p:nvPr/>
        </p:nvSpPr>
        <p:spPr>
          <a:xfrm>
            <a:off x="6703333" y="4458178"/>
            <a:ext cx="4455624" cy="6082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 dirty="0"/>
              <a:t>相互靠近，留有缝隙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5006B909-D1BB-4F11-A552-C02A7D2079DE}"/>
              </a:ext>
            </a:extLst>
          </p:cNvPr>
          <p:cNvSpPr txBox="1">
            <a:spLocks/>
          </p:cNvSpPr>
          <p:nvPr/>
        </p:nvSpPr>
        <p:spPr>
          <a:xfrm>
            <a:off x="6703333" y="5136216"/>
            <a:ext cx="3817545" cy="6082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 dirty="0"/>
              <a:t>从缝隙中穿过</a:t>
            </a:r>
          </a:p>
        </p:txBody>
      </p:sp>
    </p:spTree>
    <p:extLst>
      <p:ext uri="{BB962C8B-B14F-4D97-AF65-F5344CB8AC3E}">
        <p14:creationId xmlns:p14="http://schemas.microsoft.com/office/powerpoint/2010/main" val="1948051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099A20-893E-41E2-820A-C09F72146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9" y="437539"/>
            <a:ext cx="10772863" cy="810147"/>
          </a:xfrm>
        </p:spPr>
        <p:txBody>
          <a:bodyPr/>
          <a:lstStyle/>
          <a:p>
            <a:r>
              <a:rPr lang="zh-CN" altLang="en-US" sz="4000" dirty="0"/>
              <a:t>唇齿声母 </a:t>
            </a:r>
            <a:r>
              <a:rPr lang="en-US" altLang="zh-CN" sz="4000" dirty="0">
                <a:latin typeface="+mn-ea"/>
              </a:rPr>
              <a:t>f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2158B28-A769-4554-9483-988EA7F5EC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8223" y="1728059"/>
            <a:ext cx="10514177" cy="6817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000" b="1" dirty="0"/>
              <a:t>发音训练：</a:t>
            </a:r>
            <a:endParaRPr lang="en-US" altLang="zh-CN" sz="4000" b="1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DA2E69B7-161C-497A-8D39-142C20B51612}"/>
              </a:ext>
            </a:extLst>
          </p:cNvPr>
          <p:cNvSpPr txBox="1">
            <a:spLocks/>
          </p:cNvSpPr>
          <p:nvPr/>
        </p:nvSpPr>
        <p:spPr>
          <a:xfrm>
            <a:off x="2769368" y="3088115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发</a:t>
            </a:r>
            <a:endParaRPr lang="zh-CN" altLang="en-US" sz="4000" dirty="0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C4BF16EE-E232-453D-86C7-5E0C220488D0}"/>
              </a:ext>
            </a:extLst>
          </p:cNvPr>
          <p:cNvSpPr txBox="1">
            <a:spLocks/>
          </p:cNvSpPr>
          <p:nvPr/>
        </p:nvSpPr>
        <p:spPr>
          <a:xfrm>
            <a:off x="4083996" y="3088116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非</a:t>
            </a:r>
            <a:endParaRPr lang="zh-CN" altLang="en-US" sz="4000" dirty="0"/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5EF4B6EB-BA45-44F4-A8F1-1CF8D5ADC528}"/>
              </a:ext>
            </a:extLst>
          </p:cNvPr>
          <p:cNvSpPr txBox="1">
            <a:spLocks/>
          </p:cNvSpPr>
          <p:nvPr/>
        </p:nvSpPr>
        <p:spPr>
          <a:xfrm>
            <a:off x="5398624" y="3088117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否</a:t>
            </a:r>
            <a:endParaRPr lang="zh-CN" altLang="en-US" sz="4000" dirty="0"/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D5D4FC53-2CDF-43AB-9241-34D17E558DE3}"/>
              </a:ext>
            </a:extLst>
          </p:cNvPr>
          <p:cNvSpPr txBox="1">
            <a:spLocks/>
          </p:cNvSpPr>
          <p:nvPr/>
        </p:nvSpPr>
        <p:spPr>
          <a:xfrm>
            <a:off x="6713252" y="3088118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饭</a:t>
            </a:r>
            <a:endParaRPr lang="zh-CN" altLang="en-US" sz="4000" dirty="0"/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530E9DBD-74E2-4052-84D4-BEA9F6BB0C40}"/>
              </a:ext>
            </a:extLst>
          </p:cNvPr>
          <p:cNvSpPr txBox="1">
            <a:spLocks/>
          </p:cNvSpPr>
          <p:nvPr/>
        </p:nvSpPr>
        <p:spPr>
          <a:xfrm>
            <a:off x="8027880" y="3088118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风</a:t>
            </a:r>
            <a:endParaRPr lang="zh-CN" altLang="en-US" sz="4000" dirty="0"/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96E949A5-E1EE-4DDA-A29B-1D9F324F82B1}"/>
              </a:ext>
            </a:extLst>
          </p:cNvPr>
          <p:cNvSpPr txBox="1">
            <a:spLocks/>
          </p:cNvSpPr>
          <p:nvPr/>
        </p:nvSpPr>
        <p:spPr>
          <a:xfrm>
            <a:off x="2769367" y="4444699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方</a:t>
            </a: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AE656DE1-50E1-4494-A5A6-6EDA66CFAB40}"/>
              </a:ext>
            </a:extLst>
          </p:cNvPr>
          <p:cNvSpPr txBox="1">
            <a:spLocks/>
          </p:cNvSpPr>
          <p:nvPr/>
        </p:nvSpPr>
        <p:spPr>
          <a:xfrm>
            <a:off x="4083996" y="4444699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副</a:t>
            </a:r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A9DEA754-721A-44DE-991B-FF79E17A508F}"/>
              </a:ext>
            </a:extLst>
          </p:cNvPr>
          <p:cNvSpPr txBox="1">
            <a:spLocks/>
          </p:cNvSpPr>
          <p:nvPr/>
        </p:nvSpPr>
        <p:spPr>
          <a:xfrm>
            <a:off x="5398623" y="4444699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反</a:t>
            </a: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2409C791-D506-4664-A017-096D108FF37C}"/>
              </a:ext>
            </a:extLst>
          </p:cNvPr>
          <p:cNvSpPr txBox="1">
            <a:spLocks/>
          </p:cNvSpPr>
          <p:nvPr/>
        </p:nvSpPr>
        <p:spPr>
          <a:xfrm>
            <a:off x="6713250" y="4444701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肥</a:t>
            </a:r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F6E09D50-F630-4E8D-BD78-B8CEF7C80B44}"/>
              </a:ext>
            </a:extLst>
          </p:cNvPr>
          <p:cNvSpPr txBox="1">
            <a:spLocks/>
          </p:cNvSpPr>
          <p:nvPr/>
        </p:nvSpPr>
        <p:spPr>
          <a:xfrm>
            <a:off x="8027879" y="4444701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奋</a:t>
            </a:r>
          </a:p>
        </p:txBody>
      </p:sp>
    </p:spTree>
    <p:extLst>
      <p:ext uri="{BB962C8B-B14F-4D97-AF65-F5344CB8AC3E}">
        <p14:creationId xmlns:p14="http://schemas.microsoft.com/office/powerpoint/2010/main" val="1555853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C19BC67-AABA-4DA7-A211-5F3818F358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9" y="437539"/>
            <a:ext cx="10772863" cy="953112"/>
          </a:xfrm>
        </p:spPr>
        <p:txBody>
          <a:bodyPr/>
          <a:lstStyle/>
          <a:p>
            <a:r>
              <a:rPr lang="zh-CN" altLang="en-US" sz="4000" dirty="0"/>
              <a:t>唇齿声母 </a:t>
            </a:r>
            <a:r>
              <a:rPr lang="en-US" altLang="zh-CN" sz="4000" dirty="0">
                <a:latin typeface="+mn-ea"/>
              </a:rPr>
              <a:t>f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F518DD9-9428-468C-914C-23D5E3382F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9814" y="1758401"/>
            <a:ext cx="6659951" cy="2011554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ts val="6000"/>
              </a:lnSpc>
              <a:buNone/>
            </a:pPr>
            <a:r>
              <a:rPr lang="zh-CN" altLang="en-US" sz="3600" b="1" dirty="0"/>
              <a:t>   常见问题：</a:t>
            </a:r>
            <a:endParaRPr lang="en-US" altLang="zh-CN" sz="3600" b="1" dirty="0"/>
          </a:p>
          <a:p>
            <a:pPr marL="0" indent="0">
              <a:lnSpc>
                <a:spcPts val="6000"/>
              </a:lnSpc>
              <a:buNone/>
            </a:pPr>
            <a:r>
              <a:rPr lang="zh-CN" altLang="en-US" sz="3600" b="1" dirty="0"/>
              <a:t>           声母 </a:t>
            </a:r>
            <a:r>
              <a:rPr lang="en-US" altLang="zh-CN" sz="3600" b="1" dirty="0"/>
              <a:t>f</a:t>
            </a:r>
            <a:r>
              <a:rPr lang="zh-CN" altLang="en-US" sz="3600" b="1" dirty="0"/>
              <a:t> 发音</a:t>
            </a:r>
            <a:r>
              <a:rPr lang="zh-CN" altLang="en-US" sz="3600" b="1" dirty="0">
                <a:solidFill>
                  <a:srgbClr val="FF0000"/>
                </a:solidFill>
              </a:rPr>
              <a:t>容易</a:t>
            </a:r>
            <a:r>
              <a:rPr lang="zh-CN" altLang="en-US" sz="3600" b="1" dirty="0"/>
              <a:t>出问题：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23DB2D60-2EB9-4A85-89FE-04969F07A341}"/>
              </a:ext>
            </a:extLst>
          </p:cNvPr>
          <p:cNvSpPr txBox="1">
            <a:spLocks/>
          </p:cNvSpPr>
          <p:nvPr/>
        </p:nvSpPr>
        <p:spPr>
          <a:xfrm>
            <a:off x="2010720" y="3813903"/>
            <a:ext cx="6442282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 dirty="0"/>
              <a:t>没有调整好障碍位置的缝隙</a:t>
            </a:r>
            <a:endParaRPr lang="en-US" altLang="zh-CN" sz="3600" b="1" dirty="0"/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97671F2D-9396-436D-8029-F821F8A4DBF1}"/>
              </a:ext>
            </a:extLst>
          </p:cNvPr>
          <p:cNvSpPr txBox="1">
            <a:spLocks/>
          </p:cNvSpPr>
          <p:nvPr/>
        </p:nvSpPr>
        <p:spPr>
          <a:xfrm>
            <a:off x="5402566" y="5229796"/>
            <a:ext cx="4502874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 dirty="0"/>
              <a:t>直接用上齿咬住下唇</a:t>
            </a:r>
            <a:endParaRPr lang="en-US" altLang="zh-CN" sz="3600" b="1" dirty="0"/>
          </a:p>
        </p:txBody>
      </p:sp>
      <p:sp>
        <p:nvSpPr>
          <p:cNvPr id="3" name="箭头: 右 2">
            <a:extLst>
              <a:ext uri="{FF2B5EF4-FFF2-40B4-BE49-F238E27FC236}">
                <a16:creationId xmlns:a16="http://schemas.microsoft.com/office/drawing/2014/main" id="{F1691A29-DD92-4315-B6C8-EFC639FDDF39}"/>
              </a:ext>
            </a:extLst>
          </p:cNvPr>
          <p:cNvSpPr/>
          <p:nvPr/>
        </p:nvSpPr>
        <p:spPr>
          <a:xfrm rot="1480689">
            <a:off x="3891843" y="4625216"/>
            <a:ext cx="1329161" cy="3427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319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F884145-000F-431F-BF44-6FDF9358A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9" y="437538"/>
            <a:ext cx="10772863" cy="810147"/>
          </a:xfrm>
        </p:spPr>
        <p:txBody>
          <a:bodyPr/>
          <a:lstStyle/>
          <a:p>
            <a:r>
              <a:rPr lang="zh-CN" altLang="en-US" sz="4000" dirty="0"/>
              <a:t>唇齿声母 </a:t>
            </a:r>
            <a:r>
              <a:rPr lang="en-US" altLang="zh-CN" sz="4000" dirty="0">
                <a:latin typeface="+mn-ea"/>
              </a:rPr>
              <a:t>f</a:t>
            </a:r>
            <a:endParaRPr lang="zh-CN" altLang="en-US" sz="36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6BA1F1B-6DB4-463B-BE1C-330C5AFB23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9569" y="1892174"/>
            <a:ext cx="10878867" cy="41193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000" b="1" dirty="0"/>
              <a:t>  解决办法：</a:t>
            </a:r>
            <a:endParaRPr lang="en-US" altLang="zh-CN" sz="4000" b="1" dirty="0"/>
          </a:p>
          <a:p>
            <a:pPr marL="0" indent="0">
              <a:buNone/>
            </a:pPr>
            <a:endParaRPr lang="zh-CN" altLang="en-US" sz="800" b="1" dirty="0"/>
          </a:p>
          <a:p>
            <a:pPr marL="0" indent="0">
              <a:buNone/>
            </a:pPr>
            <a:r>
              <a:rPr lang="zh-CN" altLang="en-US" sz="4000" b="1" dirty="0"/>
              <a:t>   （</a:t>
            </a:r>
            <a:r>
              <a:rPr lang="en-US" altLang="zh-CN" sz="4000" b="1" dirty="0"/>
              <a:t>1</a:t>
            </a:r>
            <a:r>
              <a:rPr lang="zh-CN" altLang="en-US" sz="4000" b="1" dirty="0"/>
              <a:t>）放松口腔肌肉</a:t>
            </a:r>
            <a:endParaRPr lang="en-US" altLang="zh-CN" sz="40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zh-CN" altLang="en-US" sz="4000" b="1" dirty="0"/>
              <a:t>   （</a:t>
            </a:r>
            <a:r>
              <a:rPr lang="en-US" altLang="zh-CN" sz="4000" b="1" dirty="0"/>
              <a:t>2</a:t>
            </a:r>
            <a:r>
              <a:rPr lang="zh-CN" altLang="en-US" sz="4000" b="1" dirty="0"/>
              <a:t>）下唇稍向外撅，使上齿靠近下唇内侧</a:t>
            </a:r>
            <a:endParaRPr lang="en-US" altLang="zh-CN" sz="4000" b="1" dirty="0"/>
          </a:p>
          <a:p>
            <a:pPr marL="0" indent="0">
              <a:buNone/>
            </a:pPr>
            <a:r>
              <a:rPr lang="zh-CN" altLang="en-US" sz="4000" b="1" dirty="0"/>
              <a:t>        上齿和下唇不需要完全接触</a:t>
            </a:r>
            <a:endParaRPr lang="en-US" altLang="zh-CN" sz="4000" b="1" dirty="0"/>
          </a:p>
        </p:txBody>
      </p:sp>
    </p:spTree>
    <p:extLst>
      <p:ext uri="{BB962C8B-B14F-4D97-AF65-F5344CB8AC3E}">
        <p14:creationId xmlns:p14="http://schemas.microsoft.com/office/powerpoint/2010/main" val="1792033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D31909-D4B5-4538-AC58-8361EB9D5E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9" y="437539"/>
            <a:ext cx="10772863" cy="852876"/>
          </a:xfrm>
        </p:spPr>
        <p:txBody>
          <a:bodyPr/>
          <a:lstStyle/>
          <a:p>
            <a:r>
              <a:rPr lang="zh-CN" altLang="en-US" sz="4000" dirty="0"/>
              <a:t>唇齿声母 </a:t>
            </a:r>
            <a:r>
              <a:rPr lang="en-US" altLang="zh-CN" sz="4000" dirty="0">
                <a:latin typeface="+mn-ea"/>
              </a:rPr>
              <a:t>f</a:t>
            </a:r>
            <a:endParaRPr lang="zh-CN" altLang="en-US" sz="36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D9B5AB5-2F88-4F0C-B443-2096D44996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9863" y="1803164"/>
            <a:ext cx="10502536" cy="67933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zh-CN" altLang="en-US" sz="4000" b="1" dirty="0"/>
              <a:t>发音训练：</a:t>
            </a:r>
            <a:endParaRPr lang="en-US" altLang="zh-CN" sz="4000" b="1" dirty="0"/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C5AE4D9D-73F4-4658-B22C-31E81FCB6E26}"/>
              </a:ext>
            </a:extLst>
          </p:cNvPr>
          <p:cNvSpPr txBox="1">
            <a:spLocks/>
          </p:cNvSpPr>
          <p:nvPr/>
        </p:nvSpPr>
        <p:spPr>
          <a:xfrm>
            <a:off x="5057683" y="4954248"/>
            <a:ext cx="1226589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夫妇</a:t>
            </a:r>
            <a:endParaRPr lang="zh-CN" altLang="en-US" sz="4000" dirty="0"/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CF2FFCCC-4999-4556-9607-149C184AEDDB}"/>
              </a:ext>
            </a:extLst>
          </p:cNvPr>
          <p:cNvSpPr txBox="1">
            <a:spLocks/>
          </p:cNvSpPr>
          <p:nvPr/>
        </p:nvSpPr>
        <p:spPr>
          <a:xfrm>
            <a:off x="3277444" y="4920057"/>
            <a:ext cx="130323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方法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DB351493-C114-438C-BDC3-7753B441B31A}"/>
              </a:ext>
            </a:extLst>
          </p:cNvPr>
          <p:cNvSpPr txBox="1">
            <a:spLocks/>
          </p:cNvSpPr>
          <p:nvPr/>
        </p:nvSpPr>
        <p:spPr>
          <a:xfrm>
            <a:off x="1573849" y="4954248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仿佛</a:t>
            </a:r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58C185F7-99F2-442F-AF4B-FB5531B38E3B}"/>
              </a:ext>
            </a:extLst>
          </p:cNvPr>
          <p:cNvSpPr txBox="1">
            <a:spLocks/>
          </p:cNvSpPr>
          <p:nvPr/>
        </p:nvSpPr>
        <p:spPr>
          <a:xfrm>
            <a:off x="6880522" y="4954248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反腐</a:t>
            </a: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43516C61-2FC7-455D-B42D-6F2F70F13370}"/>
              </a:ext>
            </a:extLst>
          </p:cNvPr>
          <p:cNvSpPr txBox="1">
            <a:spLocks/>
          </p:cNvSpPr>
          <p:nvPr/>
        </p:nvSpPr>
        <p:spPr>
          <a:xfrm>
            <a:off x="8703625" y="3360397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肺腑</a:t>
            </a:r>
            <a:endParaRPr lang="zh-CN" altLang="en-US" sz="4000" dirty="0"/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0A200DFC-D835-429F-B116-81C6193646A5}"/>
              </a:ext>
            </a:extLst>
          </p:cNvPr>
          <p:cNvSpPr txBox="1">
            <a:spLocks/>
          </p:cNvSpPr>
          <p:nvPr/>
        </p:nvSpPr>
        <p:spPr>
          <a:xfrm>
            <a:off x="6799604" y="3360396"/>
            <a:ext cx="1388690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非凡</a:t>
            </a:r>
            <a:endParaRPr lang="zh-CN" altLang="en-US" sz="4000" dirty="0"/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BF5E4302-7489-444E-BAA7-E98FDF4BEE4C}"/>
              </a:ext>
            </a:extLst>
          </p:cNvPr>
          <p:cNvSpPr txBox="1">
            <a:spLocks/>
          </p:cNvSpPr>
          <p:nvPr/>
        </p:nvSpPr>
        <p:spPr>
          <a:xfrm>
            <a:off x="5057686" y="3360396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反复</a:t>
            </a:r>
            <a:endParaRPr lang="zh-CN" altLang="en-US" sz="4000" dirty="0"/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CA67379B-8172-4105-AC57-61A459BD7BAF}"/>
              </a:ext>
            </a:extLst>
          </p:cNvPr>
          <p:cNvSpPr txBox="1">
            <a:spLocks/>
          </p:cNvSpPr>
          <p:nvPr/>
        </p:nvSpPr>
        <p:spPr>
          <a:xfrm>
            <a:off x="3315768" y="3360395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芬芳</a:t>
            </a:r>
          </a:p>
        </p:txBody>
      </p:sp>
      <p:sp>
        <p:nvSpPr>
          <p:cNvPr id="15" name="内容占位符 2">
            <a:extLst>
              <a:ext uri="{FF2B5EF4-FFF2-40B4-BE49-F238E27FC236}">
                <a16:creationId xmlns:a16="http://schemas.microsoft.com/office/drawing/2014/main" id="{44567E36-41E1-4AE8-9373-933B27583271}"/>
              </a:ext>
            </a:extLst>
          </p:cNvPr>
          <p:cNvSpPr txBox="1">
            <a:spLocks/>
          </p:cNvSpPr>
          <p:nvPr/>
        </p:nvSpPr>
        <p:spPr>
          <a:xfrm>
            <a:off x="1573850" y="3377490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丰富</a:t>
            </a:r>
            <a:endParaRPr lang="zh-CN" altLang="en-US" sz="4000" dirty="0"/>
          </a:p>
        </p:txBody>
      </p:sp>
      <p:sp>
        <p:nvSpPr>
          <p:cNvPr id="16" name="内容占位符 2">
            <a:extLst>
              <a:ext uri="{FF2B5EF4-FFF2-40B4-BE49-F238E27FC236}">
                <a16:creationId xmlns:a16="http://schemas.microsoft.com/office/drawing/2014/main" id="{86BED3E4-7C40-406A-9991-82EB94029069}"/>
              </a:ext>
            </a:extLst>
          </p:cNvPr>
          <p:cNvSpPr txBox="1">
            <a:spLocks/>
          </p:cNvSpPr>
          <p:nvPr/>
        </p:nvSpPr>
        <p:spPr>
          <a:xfrm>
            <a:off x="8703625" y="4954248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奋发</a:t>
            </a:r>
          </a:p>
        </p:txBody>
      </p:sp>
    </p:spTree>
    <p:extLst>
      <p:ext uri="{BB962C8B-B14F-4D97-AF65-F5344CB8AC3E}">
        <p14:creationId xmlns:p14="http://schemas.microsoft.com/office/powerpoint/2010/main" val="434627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A000120140530A99PPBG">
  <a:themeElements>
    <a:clrScheme name="KSO_BLUE4">
      <a:dk1>
        <a:srgbClr val="3D3F41"/>
      </a:dk1>
      <a:lt1>
        <a:srgbClr val="FFFFFF"/>
      </a:lt1>
      <a:dk2>
        <a:srgbClr val="3D3F41"/>
      </a:dk2>
      <a:lt2>
        <a:srgbClr val="EAF5FC"/>
      </a:lt2>
      <a:accent1>
        <a:srgbClr val="47B6E7"/>
      </a:accent1>
      <a:accent2>
        <a:srgbClr val="628EE3"/>
      </a:accent2>
      <a:accent3>
        <a:srgbClr val="2BC3B5"/>
      </a:accent3>
      <a:accent4>
        <a:srgbClr val="92D050"/>
      </a:accent4>
      <a:accent5>
        <a:srgbClr val="CEB9A3"/>
      </a:accent5>
      <a:accent6>
        <a:srgbClr val="FFC000"/>
      </a:accent6>
      <a:hlink>
        <a:srgbClr val="00B0F0"/>
      </a:hlink>
      <a:folHlink>
        <a:srgbClr val="AFB2B4"/>
      </a:folHlink>
    </a:clrScheme>
    <a:fontScheme name="自定义 7">
      <a:majorFont>
        <a:latin typeface="Arial"/>
        <a:ea typeface="微软雅黑"/>
        <a:cs typeface=""/>
      </a:majorFont>
      <a:minorFont>
        <a:latin typeface="Arial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A000120150318A02KPBG</Template>
  <TotalTime>7</TotalTime>
  <Words>153</Words>
  <Application>Microsoft Office PowerPoint</Application>
  <PresentationFormat>宽屏</PresentationFormat>
  <Paragraphs>48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黑体</vt:lpstr>
      <vt:lpstr>楷体</vt:lpstr>
      <vt:lpstr>微软雅黑</vt:lpstr>
      <vt:lpstr>幼圆</vt:lpstr>
      <vt:lpstr>Arial</vt:lpstr>
      <vt:lpstr>Wingdings 2</vt:lpstr>
      <vt:lpstr>A000120140530A99PPBG</vt:lpstr>
      <vt:lpstr>一般声母 f 的发音</vt:lpstr>
      <vt:lpstr>唇齿声母 f</vt:lpstr>
      <vt:lpstr>唇齿声母 f</vt:lpstr>
      <vt:lpstr>唇齿声母 f</vt:lpstr>
      <vt:lpstr>唇齿声母 f</vt:lpstr>
      <vt:lpstr>唇齿声母 f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一般声母 f 的发音</dc:title>
  <dc:creator>Li Jindai</dc:creator>
  <cp:lastModifiedBy>apple</cp:lastModifiedBy>
  <cp:revision>2</cp:revision>
  <dcterms:created xsi:type="dcterms:W3CDTF">2019-03-24T12:42:08Z</dcterms:created>
  <dcterms:modified xsi:type="dcterms:W3CDTF">2024-04-01T00:13:07Z</dcterms:modified>
</cp:coreProperties>
</file>