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437" r:id="rId3"/>
    <p:sldId id="438" r:id="rId4"/>
    <p:sldId id="439" r:id="rId5"/>
    <p:sldId id="440" r:id="rId6"/>
    <p:sldId id="441" r:id="rId7"/>
    <p:sldId id="446" r:id="rId8"/>
    <p:sldId id="442" r:id="rId9"/>
    <p:sldId id="443" r:id="rId10"/>
    <p:sldId id="444" r:id="rId11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8" r="398"/>
          <a:stretch/>
        </p:blipFill>
        <p:spPr>
          <a:xfrm>
            <a:off x="2021" y="0"/>
            <a:ext cx="12189979" cy="6860448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DDB97-4CF6-4A83-BBE4-3938276BFD5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4819-CDD4-4398-844A-7FBF103C084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3425378" y="2805443"/>
            <a:ext cx="8696959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3425377" y="1349831"/>
            <a:ext cx="8696960" cy="1428053"/>
          </a:xfrm>
        </p:spPr>
        <p:txBody>
          <a:bodyPr>
            <a:noAutofit/>
          </a:bodyPr>
          <a:lstStyle>
            <a:lvl1pPr algn="ctr">
              <a:defRPr sz="4200" baseline="0">
                <a:solidFill>
                  <a:schemeClr val="accent1">
                    <a:lumMod val="75000"/>
                  </a:schemeClr>
                </a:solidFill>
                <a:effectLst/>
                <a:latin typeface="Castellar" panose="020A0402060406010301" pitchFamily="18" charset="0"/>
              </a:defRPr>
            </a:lvl1pPr>
          </a:lstStyle>
          <a:p>
            <a:r>
              <a:rPr lang="zh-CN" altLang="en-US" dirty="0"/>
              <a:t>单击此处</a:t>
            </a:r>
            <a:br>
              <a:rPr lang="en-US" altLang="zh-CN" dirty="0"/>
            </a:br>
            <a:r>
              <a:rPr lang="zh-CN" altLang="en-US" dirty="0"/>
              <a:t>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2736081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pos="4967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DDB97-4CF6-4A83-BBE4-3938276BFD5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4819-CDD4-4398-844A-7FBF103C08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92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DDB97-4CF6-4A83-BBE4-3938276BFD5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4819-CDD4-4398-844A-7FBF103C08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375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DDB97-4CF6-4A83-BBE4-3938276BFD5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4819-CDD4-4398-844A-7FBF103C08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917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1864348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2098676" y="3156573"/>
            <a:ext cx="7994651" cy="492304"/>
          </a:xfrm>
          <a:prstGeom prst="rect">
            <a:avLst/>
          </a:prstGeom>
          <a:blipFill dpi="0" rotWithShape="1">
            <a:blip r:embed="rId2"/>
            <a:srcRect/>
            <a:stretch>
              <a:fillRect t="-2000"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DDB97-4CF6-4A83-BBE4-3938276BFD5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4819-CDD4-4398-844A-7FBF103C08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9871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DDB97-4CF6-4A83-BBE4-3938276BFD5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4819-CDD4-4398-844A-7FBF103C08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906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DDB97-4CF6-4A83-BBE4-3938276BFD5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4819-CDD4-4398-844A-7FBF103C08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253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DDB97-4CF6-4A83-BBE4-3938276BFD5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4819-CDD4-4398-844A-7FBF103C08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646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DDB97-4CF6-4A83-BBE4-3938276BFD5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4819-CDD4-4398-844A-7FBF103C08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652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DDB97-4CF6-4A83-BBE4-3938276BFD5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4819-CDD4-4398-844A-7FBF103C08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705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DDB97-4CF6-4A83-BBE4-3938276BFD5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4819-CDD4-4398-844A-7FBF103C08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04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" t="1679" b="2789"/>
          <a:stretch/>
        </p:blipFill>
        <p:spPr>
          <a:xfrm>
            <a:off x="0" y="-1"/>
            <a:ext cx="12188968" cy="68623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1"/>
            <a:ext cx="12192000" cy="6496595"/>
          </a:xfrm>
          <a:prstGeom prst="rect">
            <a:avLst/>
          </a:prstGeom>
          <a:gradFill flip="none" rotWithShape="1">
            <a:gsLst>
              <a:gs pos="19000">
                <a:schemeClr val="bg1">
                  <a:alpha val="91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8" y="136431"/>
            <a:ext cx="11056060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6DDB97-4CF6-4A83-BBE4-3938276BFD5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64819-CDD4-4398-844A-7FBF103C084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799" y="1001479"/>
            <a:ext cx="11056060" cy="51181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2602194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 baseline="0">
          <a:solidFill>
            <a:schemeClr val="accent1"/>
          </a:solidFill>
          <a:effectLst/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2"/>
        </a:buClr>
        <a:buSzPct val="70000"/>
        <a:buFont typeface="Wingdings 2" panose="05020102010507070707" pitchFamily="18" charset="2"/>
        <a:buChar char=""/>
        <a:defRPr sz="2000" kern="1200" baseline="0">
          <a:solidFill>
            <a:schemeClr val="accent1">
              <a:lumMod val="7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188" indent="-357188" algn="just" defTabSz="914400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rgbClr val="7D7D7D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3F1E4F-ED8F-480A-A4FC-B4435C370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5377" y="1619793"/>
            <a:ext cx="8348612" cy="1262743"/>
          </a:xfrm>
        </p:spPr>
        <p:txBody>
          <a:bodyPr/>
          <a:lstStyle/>
          <a:p>
            <a:r>
              <a:rPr lang="zh-CN" altLang="en-US" sz="4800" dirty="0"/>
              <a:t>一般声母 </a:t>
            </a:r>
            <a:r>
              <a:rPr lang="en-US" altLang="zh-CN" sz="4800" dirty="0"/>
              <a:t>z</a:t>
            </a:r>
            <a:r>
              <a:rPr lang="zh-CN" altLang="en-US" sz="4800" dirty="0"/>
              <a:t>、</a:t>
            </a:r>
            <a:r>
              <a:rPr lang="en-US" altLang="zh-CN" sz="4800" dirty="0"/>
              <a:t>c</a:t>
            </a:r>
            <a:r>
              <a:rPr lang="zh-CN" altLang="en-US" sz="4800" dirty="0"/>
              <a:t>、</a:t>
            </a:r>
            <a:r>
              <a:rPr lang="en-US" altLang="zh-CN" sz="4800" dirty="0"/>
              <a:t>s </a:t>
            </a:r>
            <a:r>
              <a:rPr lang="zh-CN" altLang="en-US" sz="4800" dirty="0"/>
              <a:t>的发音</a:t>
            </a:r>
          </a:p>
        </p:txBody>
      </p:sp>
    </p:spTree>
    <p:extLst>
      <p:ext uri="{BB962C8B-B14F-4D97-AF65-F5344CB8AC3E}">
        <p14:creationId xmlns:p14="http://schemas.microsoft.com/office/powerpoint/2010/main" val="32516134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D31909-D4B5-4538-AC58-8361EB9D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52876"/>
          </a:xfrm>
        </p:spPr>
        <p:txBody>
          <a:bodyPr/>
          <a:lstStyle/>
          <a:p>
            <a:r>
              <a:rPr lang="zh-CN" altLang="en-US" sz="4000" dirty="0"/>
              <a:t>舌尖齿背声母 </a:t>
            </a:r>
            <a:r>
              <a:rPr lang="en-US" altLang="zh-CN" sz="4000" dirty="0">
                <a:latin typeface="+mn-ea"/>
                <a:ea typeface="黑体" panose="02010609060101010101" pitchFamily="49" charset="-122"/>
              </a:rPr>
              <a:t>z</a:t>
            </a:r>
            <a:r>
              <a:rPr lang="zh-CN" altLang="en-US" sz="4000" dirty="0">
                <a:latin typeface="+mn-ea"/>
                <a:ea typeface="黑体" panose="02010609060101010101" pitchFamily="49" charset="-122"/>
              </a:rPr>
              <a:t>、</a:t>
            </a:r>
            <a:r>
              <a:rPr lang="en-US" altLang="zh-CN" sz="4000" dirty="0">
                <a:latin typeface="+mn-ea"/>
                <a:ea typeface="黑体" panose="02010609060101010101" pitchFamily="49" charset="-122"/>
              </a:rPr>
              <a:t>c</a:t>
            </a:r>
            <a:r>
              <a:rPr lang="zh-CN" altLang="en-US" sz="4000" dirty="0">
                <a:latin typeface="+mn-ea"/>
              </a:rPr>
              <a:t>、</a:t>
            </a:r>
            <a:r>
              <a:rPr lang="en-US" altLang="zh-CN" sz="4000" dirty="0">
                <a:latin typeface="+mn-ea"/>
              </a:rPr>
              <a:t>s</a:t>
            </a:r>
            <a:r>
              <a:rPr lang="zh-CN" altLang="en-US" sz="4000" dirty="0">
                <a:latin typeface="+mn-ea"/>
              </a:rPr>
              <a:t>发音训练</a:t>
            </a:r>
            <a:endParaRPr lang="zh-CN" altLang="en-US" sz="3600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5482705" y="4324130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洒扫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456121" y="4313884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琐碎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1506183" y="4324129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催促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7432645" y="4324130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素色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9380325" y="2751919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粗糙</a:t>
            </a:r>
            <a:endParaRPr lang="zh-CN" altLang="en-US" sz="4000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7351726" y="2747236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猜测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485230" y="2747237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做作</a:t>
            </a:r>
            <a:endParaRPr lang="zh-CN" altLang="en-US" sz="4000" dirty="0"/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491217" y="2747235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早走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1497204" y="2747234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罪责</a:t>
            </a:r>
            <a:endParaRPr lang="zh-CN" altLang="en-US" sz="4000" dirty="0"/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9382849" y="4313884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搜索</a:t>
            </a:r>
          </a:p>
        </p:txBody>
      </p:sp>
    </p:spTree>
    <p:extLst>
      <p:ext uri="{BB962C8B-B14F-4D97-AF65-F5344CB8AC3E}">
        <p14:creationId xmlns:p14="http://schemas.microsoft.com/office/powerpoint/2010/main" val="157809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4A65FE6-1C73-436B-8CD3-437A7295D7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568" y="1577566"/>
            <a:ext cx="8371058" cy="370286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sz="4400" b="1" dirty="0"/>
              <a:t>    发音共同点：</a:t>
            </a:r>
            <a:endParaRPr lang="en-US" altLang="zh-CN" sz="4400" b="1" dirty="0"/>
          </a:p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r>
              <a:rPr lang="zh-CN" altLang="en-US" sz="4400" b="1" dirty="0"/>
              <a:t>             障碍位置相同</a:t>
            </a:r>
            <a:endParaRPr lang="en-US" altLang="zh-CN" sz="4400" b="1" dirty="0"/>
          </a:p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r>
              <a:rPr lang="zh-CN" altLang="en-US" sz="4400" b="1" dirty="0"/>
              <a:t>                      舌尖与齿背形成障碍</a:t>
            </a:r>
            <a:endParaRPr lang="en-US" altLang="zh-CN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B3FA7596-B670-4DD8-9615-D4822BF9B9F5}"/>
              </a:ext>
            </a:extLst>
          </p:cNvPr>
          <p:cNvSpPr txBox="1">
            <a:spLocks/>
          </p:cNvSpPr>
          <p:nvPr/>
        </p:nvSpPr>
        <p:spPr>
          <a:xfrm rot="686798">
            <a:off x="6399517" y="1809378"/>
            <a:ext cx="5362219" cy="9252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5400" b="1" dirty="0">
                <a:solidFill>
                  <a:srgbClr val="FF0000"/>
                </a:solidFill>
              </a:rPr>
              <a:t>舌尖齿背声母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29AD54FD-8A90-46BA-ACAB-B27D0F115EED}"/>
              </a:ext>
            </a:extLst>
          </p:cNvPr>
          <p:cNvSpPr txBox="1">
            <a:spLocks/>
          </p:cNvSpPr>
          <p:nvPr/>
        </p:nvSpPr>
        <p:spPr>
          <a:xfrm rot="686798">
            <a:off x="6943057" y="3085967"/>
            <a:ext cx="3618139" cy="9252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5400" b="1" dirty="0">
                <a:solidFill>
                  <a:srgbClr val="FF0000"/>
                </a:solidFill>
              </a:rPr>
              <a:t>平舌音</a:t>
            </a:r>
          </a:p>
        </p:txBody>
      </p:sp>
    </p:spTree>
    <p:extLst>
      <p:ext uri="{BB962C8B-B14F-4D97-AF65-F5344CB8AC3E}">
        <p14:creationId xmlns:p14="http://schemas.microsoft.com/office/powerpoint/2010/main" val="4070286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F00AD6-C697-4922-B5D6-F2C6CFE24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8" y="292740"/>
            <a:ext cx="5781767" cy="864763"/>
          </a:xfrm>
        </p:spPr>
        <p:txBody>
          <a:bodyPr/>
          <a:lstStyle/>
          <a:p>
            <a:r>
              <a:rPr lang="en-US" altLang="zh-CN" sz="4000" dirty="0"/>
              <a:t>1. </a:t>
            </a:r>
            <a:r>
              <a:rPr lang="zh-CN" altLang="en-US" sz="4000" dirty="0"/>
              <a:t>舌尖齿背声母 </a:t>
            </a:r>
            <a:r>
              <a:rPr lang="en-US" altLang="zh-CN" sz="4000" dirty="0">
                <a:latin typeface="+mn-ea"/>
                <a:ea typeface="+mn-ea"/>
              </a:rPr>
              <a:t>z </a:t>
            </a:r>
            <a:r>
              <a:rPr lang="zh-CN" altLang="en-US" sz="4000" dirty="0"/>
              <a:t>和 </a:t>
            </a:r>
            <a:r>
              <a:rPr lang="en-US" altLang="zh-CN" sz="4000" dirty="0">
                <a:latin typeface="+mn-ea"/>
                <a:ea typeface="+mn-ea"/>
              </a:rPr>
              <a:t>c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5EBACF1-ACA5-4DD6-9CC1-258C76FE9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4087" y="1550126"/>
            <a:ext cx="5386432" cy="501513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sz="3200" b="1" dirty="0"/>
              <a:t>发音要领：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700" b="1" dirty="0"/>
          </a:p>
          <a:p>
            <a:pPr marL="0" indent="0">
              <a:buNone/>
            </a:pPr>
            <a:r>
              <a:rPr lang="zh-CN" altLang="en-US" sz="3200" b="1" dirty="0"/>
              <a:t>   （</a:t>
            </a:r>
            <a:r>
              <a:rPr lang="en-US" altLang="zh-CN" sz="3200" b="1" dirty="0"/>
              <a:t>1</a:t>
            </a:r>
            <a:r>
              <a:rPr lang="zh-CN" altLang="en-US" sz="3200" b="1" dirty="0"/>
              <a:t>）位置：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1400" b="1" dirty="0"/>
          </a:p>
          <a:p>
            <a:pPr marL="0" indent="0">
              <a:buNone/>
            </a:pPr>
            <a:r>
              <a:rPr lang="zh-CN" altLang="en-US" sz="3200" b="1" dirty="0"/>
              <a:t>   （</a:t>
            </a:r>
            <a:r>
              <a:rPr lang="en-US" altLang="zh-CN" sz="3200" b="1" dirty="0"/>
              <a:t>2</a:t>
            </a:r>
            <a:r>
              <a:rPr lang="zh-CN" altLang="en-US" sz="3200" b="1" dirty="0"/>
              <a:t>）方法：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   A.</a:t>
            </a:r>
            <a:r>
              <a:rPr lang="zh-CN" altLang="en-US" sz="3200" b="1" dirty="0"/>
              <a:t>障碍用的方法：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4800" b="1" dirty="0"/>
          </a:p>
          <a:p>
            <a:pPr marL="0" indent="0">
              <a:buNone/>
            </a:pPr>
            <a:r>
              <a:rPr lang="en-US" altLang="zh-CN" sz="3200" b="1" dirty="0"/>
              <a:t>           B.</a:t>
            </a:r>
            <a:r>
              <a:rPr lang="zh-CN" altLang="en-US" sz="3200" b="1" dirty="0"/>
              <a:t>气流用的方法：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8A376A34-A3B0-4EEF-A662-5A7208230B30}"/>
              </a:ext>
            </a:extLst>
          </p:cNvPr>
          <p:cNvSpPr txBox="1">
            <a:spLocks/>
          </p:cNvSpPr>
          <p:nvPr/>
        </p:nvSpPr>
        <p:spPr>
          <a:xfrm>
            <a:off x="3320656" y="2496256"/>
            <a:ext cx="3350645" cy="681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舌尖与上齿背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E38875DE-4333-4551-95B2-24BCB81A256A}"/>
              </a:ext>
            </a:extLst>
          </p:cNvPr>
          <p:cNvSpPr txBox="1">
            <a:spLocks/>
          </p:cNvSpPr>
          <p:nvPr/>
        </p:nvSpPr>
        <p:spPr>
          <a:xfrm>
            <a:off x="5087686" y="4380171"/>
            <a:ext cx="3167230" cy="608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b="1" dirty="0"/>
              <a:t>第一步：紧闭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006B909-D1BB-4F11-A552-C02A7D2079DE}"/>
              </a:ext>
            </a:extLst>
          </p:cNvPr>
          <p:cNvSpPr txBox="1">
            <a:spLocks/>
          </p:cNvSpPr>
          <p:nvPr/>
        </p:nvSpPr>
        <p:spPr>
          <a:xfrm>
            <a:off x="5087685" y="5983338"/>
            <a:ext cx="3167231" cy="608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b="1" dirty="0"/>
              <a:t>从缝隙中穿过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98B20D98-8D99-4C3A-991E-D3C20E4A9937}"/>
              </a:ext>
            </a:extLst>
          </p:cNvPr>
          <p:cNvSpPr txBox="1">
            <a:spLocks/>
          </p:cNvSpPr>
          <p:nvPr/>
        </p:nvSpPr>
        <p:spPr>
          <a:xfrm>
            <a:off x="5087685" y="5170899"/>
            <a:ext cx="4874921" cy="608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b="1" dirty="0"/>
              <a:t>第二步：分开，留出缝隙</a:t>
            </a:r>
          </a:p>
        </p:txBody>
      </p:sp>
    </p:spTree>
    <p:extLst>
      <p:ext uri="{BB962C8B-B14F-4D97-AF65-F5344CB8AC3E}">
        <p14:creationId xmlns:p14="http://schemas.microsoft.com/office/powerpoint/2010/main" val="2261271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F00AD6-C697-4922-B5D6-F2C6CFE24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69968"/>
          </a:xfrm>
        </p:spPr>
        <p:txBody>
          <a:bodyPr/>
          <a:lstStyle/>
          <a:p>
            <a:r>
              <a:rPr lang="en-US" altLang="zh-CN" sz="4000" dirty="0"/>
              <a:t>1. </a:t>
            </a:r>
            <a:r>
              <a:rPr lang="zh-CN" altLang="en-US" sz="4000" dirty="0"/>
              <a:t>舌尖齿背声母 </a:t>
            </a:r>
            <a:r>
              <a:rPr lang="en-US" altLang="zh-CN" sz="4000" dirty="0">
                <a:latin typeface="+mn-ea"/>
                <a:ea typeface="+mn-ea"/>
              </a:rPr>
              <a:t>z </a:t>
            </a:r>
            <a:r>
              <a:rPr lang="zh-CN" altLang="en-US" sz="4000" dirty="0"/>
              <a:t>和 </a:t>
            </a:r>
            <a:r>
              <a:rPr lang="en-US" altLang="zh-CN" sz="4000" dirty="0">
                <a:latin typeface="+mn-ea"/>
                <a:ea typeface="+mn-ea"/>
              </a:rPr>
              <a:t>c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5EBACF1-ACA5-4DD6-9CC1-258C76FE9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9913" y="2308635"/>
            <a:ext cx="7686391" cy="29152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</a:t>
            </a:r>
            <a:r>
              <a:rPr lang="en-US" altLang="zh-CN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z</a:t>
            </a:r>
            <a:r>
              <a:rPr lang="en-US" altLang="zh-CN" sz="4800" b="1" dirty="0"/>
              <a:t> </a:t>
            </a:r>
            <a:r>
              <a:rPr lang="zh-CN" altLang="en-US" sz="4800" b="1" dirty="0"/>
              <a:t>与 </a:t>
            </a:r>
            <a:r>
              <a:rPr lang="en-US" altLang="zh-CN" sz="4800" b="1" dirty="0"/>
              <a:t>c </a:t>
            </a:r>
            <a:r>
              <a:rPr lang="zh-CN" altLang="en-US" sz="4800" b="1" dirty="0"/>
              <a:t>的区别：</a:t>
            </a:r>
            <a:endParaRPr lang="en-US" altLang="zh-CN" sz="4800" b="1" dirty="0"/>
          </a:p>
          <a:p>
            <a:pPr marL="0" indent="0">
              <a:buNone/>
            </a:pPr>
            <a:endParaRPr lang="en-US" altLang="zh-CN" sz="3200" b="1" dirty="0"/>
          </a:p>
          <a:p>
            <a:pPr marL="0" indent="0">
              <a:buNone/>
            </a:pPr>
            <a:r>
              <a:rPr lang="zh-CN" altLang="en-US" sz="4800" b="1" dirty="0"/>
              <a:t>        气流强度：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3CC12E65-9455-44DF-BE30-AC03C6D4E35C}"/>
              </a:ext>
            </a:extLst>
          </p:cNvPr>
          <p:cNvSpPr txBox="1">
            <a:spLocks/>
          </p:cNvSpPr>
          <p:nvPr/>
        </p:nvSpPr>
        <p:spPr>
          <a:xfrm>
            <a:off x="5951939" y="4206845"/>
            <a:ext cx="3608175" cy="6817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400" b="1" dirty="0"/>
              <a:t>c  </a:t>
            </a: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&gt;</a:t>
            </a:r>
            <a:r>
              <a:rPr lang="zh-CN" altLang="en-US" sz="4400" b="1" dirty="0"/>
              <a:t>  </a:t>
            </a: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z</a:t>
            </a:r>
            <a:endParaRPr lang="zh-CN" alt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135724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F00AD6-C697-4922-B5D6-F2C6CFE24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69968"/>
          </a:xfrm>
        </p:spPr>
        <p:txBody>
          <a:bodyPr/>
          <a:lstStyle/>
          <a:p>
            <a:r>
              <a:rPr lang="en-US" altLang="zh-CN" sz="4000" dirty="0"/>
              <a:t>2. </a:t>
            </a:r>
            <a:r>
              <a:rPr lang="zh-CN" altLang="en-US" sz="4000" dirty="0"/>
              <a:t>舌尖齿背声母 </a:t>
            </a:r>
            <a:r>
              <a:rPr lang="en-US" altLang="zh-CN" sz="4000" dirty="0">
                <a:latin typeface="+mn-ea"/>
              </a:rPr>
              <a:t>s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5EBACF1-ACA5-4DD6-9CC1-258C76FE9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568" y="1642369"/>
            <a:ext cx="5148024" cy="5129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发音要领：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1000" b="1" dirty="0"/>
          </a:p>
          <a:p>
            <a:pPr marL="0" indent="0">
              <a:buNone/>
            </a:pPr>
            <a:r>
              <a:rPr lang="zh-CN" altLang="en-US" sz="3600" b="1" dirty="0"/>
              <a:t>    （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）位置：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r>
              <a:rPr lang="zh-CN" altLang="en-US" sz="3600" b="1" dirty="0"/>
              <a:t>    （</a:t>
            </a:r>
            <a:r>
              <a:rPr lang="en-US" altLang="zh-CN" sz="3600" b="1" dirty="0"/>
              <a:t>2</a:t>
            </a:r>
            <a:r>
              <a:rPr lang="zh-CN" altLang="en-US" sz="3600" b="1" dirty="0"/>
              <a:t>）方法：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   A.</a:t>
            </a:r>
            <a:r>
              <a:rPr lang="zh-CN" altLang="en-US" sz="3600" b="1" dirty="0"/>
              <a:t>障碍用的方法：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   B.</a:t>
            </a:r>
            <a:r>
              <a:rPr lang="zh-CN" altLang="en-US" sz="3600" b="1" dirty="0"/>
              <a:t>气流用的方法：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8A376A34-A3B0-4EEF-A662-5A7208230B30}"/>
              </a:ext>
            </a:extLst>
          </p:cNvPr>
          <p:cNvSpPr txBox="1">
            <a:spLocks/>
          </p:cNvSpPr>
          <p:nvPr/>
        </p:nvSpPr>
        <p:spPr>
          <a:xfrm>
            <a:off x="3657271" y="2940668"/>
            <a:ext cx="3300877" cy="681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舌尖与下齿背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E38875DE-4333-4551-95B2-24BCB81A256A}"/>
              </a:ext>
            </a:extLst>
          </p:cNvPr>
          <p:cNvSpPr txBox="1">
            <a:spLocks/>
          </p:cNvSpPr>
          <p:nvPr/>
        </p:nvSpPr>
        <p:spPr>
          <a:xfrm>
            <a:off x="5150973" y="5262863"/>
            <a:ext cx="4455624" cy="608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相互靠近，留有缝隙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006B909-D1BB-4F11-A552-C02A7D2079DE}"/>
              </a:ext>
            </a:extLst>
          </p:cNvPr>
          <p:cNvSpPr txBox="1">
            <a:spLocks/>
          </p:cNvSpPr>
          <p:nvPr/>
        </p:nvSpPr>
        <p:spPr>
          <a:xfrm>
            <a:off x="5150973" y="6090412"/>
            <a:ext cx="3817545" cy="608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从缝隙中穿过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5821EBD-37DC-4A8C-B0EC-958E8D5A4B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3604" y="159317"/>
            <a:ext cx="3176474" cy="2245104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9C06BCA-BB78-41A7-8281-D4FAD3419244}"/>
              </a:ext>
            </a:extLst>
          </p:cNvPr>
          <p:cNvCxnSpPr>
            <a:cxnSpLocks/>
          </p:cNvCxnSpPr>
          <p:nvPr/>
        </p:nvCxnSpPr>
        <p:spPr>
          <a:xfrm>
            <a:off x="2259918" y="3627421"/>
            <a:ext cx="45327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A5342F5-13E0-4747-8514-C74A027370D2}"/>
              </a:ext>
            </a:extLst>
          </p:cNvPr>
          <p:cNvSpPr/>
          <p:nvPr/>
        </p:nvSpPr>
        <p:spPr>
          <a:xfrm>
            <a:off x="8767298" y="973786"/>
            <a:ext cx="839299" cy="3337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48832E9-0490-408C-A361-B0A9B9D6DC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3604" y="2682643"/>
            <a:ext cx="3273878" cy="224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530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099A20-893E-41E2-820A-C09F72146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8" y="806500"/>
            <a:ext cx="10772863" cy="810147"/>
          </a:xfrm>
        </p:spPr>
        <p:txBody>
          <a:bodyPr/>
          <a:lstStyle/>
          <a:p>
            <a:r>
              <a:rPr lang="zh-CN" altLang="en-US" sz="4000" dirty="0"/>
              <a:t>舌尖齿背声母 </a:t>
            </a:r>
            <a:r>
              <a:rPr lang="en-US" altLang="zh-CN" sz="4000" dirty="0">
                <a:latin typeface="+mn-ea"/>
                <a:ea typeface="黑体" panose="02010609060101010101" pitchFamily="49" charset="-122"/>
              </a:rPr>
              <a:t>z</a:t>
            </a:r>
            <a:r>
              <a:rPr lang="zh-CN" altLang="en-US" sz="4000" dirty="0">
                <a:latin typeface="+mn-ea"/>
                <a:ea typeface="黑体" panose="02010609060101010101" pitchFamily="49" charset="-122"/>
              </a:rPr>
              <a:t>、</a:t>
            </a:r>
            <a:r>
              <a:rPr lang="en-US" altLang="zh-CN" sz="4000" dirty="0">
                <a:latin typeface="+mn-ea"/>
                <a:ea typeface="黑体" panose="02010609060101010101" pitchFamily="49" charset="-122"/>
              </a:rPr>
              <a:t>c</a:t>
            </a:r>
            <a:r>
              <a:rPr lang="zh-CN" altLang="en-US" sz="4000" dirty="0">
                <a:latin typeface="+mn-ea"/>
              </a:rPr>
              <a:t>、</a:t>
            </a:r>
            <a:r>
              <a:rPr lang="en-US" altLang="zh-CN" sz="4000" dirty="0">
                <a:latin typeface="+mn-ea"/>
              </a:rPr>
              <a:t>s </a:t>
            </a:r>
            <a:r>
              <a:rPr lang="zh-CN" altLang="en-US" sz="4000" dirty="0">
                <a:latin typeface="+mn-ea"/>
              </a:rPr>
              <a:t>发音训练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A2E69B7-161C-497A-8D39-142C20B51612}"/>
              </a:ext>
            </a:extLst>
          </p:cNvPr>
          <p:cNvSpPr txBox="1">
            <a:spLocks/>
          </p:cNvSpPr>
          <p:nvPr/>
        </p:nvSpPr>
        <p:spPr>
          <a:xfrm>
            <a:off x="2299091" y="274723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杂</a:t>
            </a:r>
            <a:endParaRPr lang="zh-CN" altLang="en-US" sz="4000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4BF16EE-E232-453D-86C7-5E0C220488D0}"/>
              </a:ext>
            </a:extLst>
          </p:cNvPr>
          <p:cNvSpPr txBox="1">
            <a:spLocks/>
          </p:cNvSpPr>
          <p:nvPr/>
        </p:nvSpPr>
        <p:spPr>
          <a:xfrm>
            <a:off x="3848854" y="274723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贼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EF4B6EB-BA45-44F4-A8F1-1CF8D5ADC528}"/>
              </a:ext>
            </a:extLst>
          </p:cNvPr>
          <p:cNvSpPr txBox="1">
            <a:spLocks/>
          </p:cNvSpPr>
          <p:nvPr/>
        </p:nvSpPr>
        <p:spPr>
          <a:xfrm>
            <a:off x="5398618" y="2747237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邹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D5D4FC53-2CDF-43AB-9241-34D17E558DE3}"/>
              </a:ext>
            </a:extLst>
          </p:cNvPr>
          <p:cNvSpPr txBox="1">
            <a:spLocks/>
          </p:cNvSpPr>
          <p:nvPr/>
        </p:nvSpPr>
        <p:spPr>
          <a:xfrm>
            <a:off x="6948381" y="274723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才</a:t>
            </a:r>
            <a:endParaRPr lang="zh-CN" altLang="en-US" sz="4000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30E9DBD-74E2-4052-84D4-BEA9F6BB0C40}"/>
              </a:ext>
            </a:extLst>
          </p:cNvPr>
          <p:cNvSpPr txBox="1">
            <a:spLocks/>
          </p:cNvSpPr>
          <p:nvPr/>
        </p:nvSpPr>
        <p:spPr>
          <a:xfrm>
            <a:off x="8498141" y="274723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岑</a:t>
            </a:r>
            <a:endParaRPr lang="zh-CN" altLang="en-US" sz="40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96E949A5-E1EE-4DDA-A29B-1D9F324F82B1}"/>
              </a:ext>
            </a:extLst>
          </p:cNvPr>
          <p:cNvSpPr txBox="1">
            <a:spLocks/>
          </p:cNvSpPr>
          <p:nvPr/>
        </p:nvSpPr>
        <p:spPr>
          <a:xfrm>
            <a:off x="2299092" y="449281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错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AE656DE1-50E1-4494-A5A6-6EDA66CFAB40}"/>
              </a:ext>
            </a:extLst>
          </p:cNvPr>
          <p:cNvSpPr txBox="1">
            <a:spLocks/>
          </p:cNvSpPr>
          <p:nvPr/>
        </p:nvSpPr>
        <p:spPr>
          <a:xfrm>
            <a:off x="3848855" y="449281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扫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9DEA754-721A-44DE-991B-FF79E17A508F}"/>
              </a:ext>
            </a:extLst>
          </p:cNvPr>
          <p:cNvSpPr txBox="1">
            <a:spLocks/>
          </p:cNvSpPr>
          <p:nvPr/>
        </p:nvSpPr>
        <p:spPr>
          <a:xfrm>
            <a:off x="5398618" y="449281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素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2409C791-D506-4664-A017-096D108FF37C}"/>
              </a:ext>
            </a:extLst>
          </p:cNvPr>
          <p:cNvSpPr txBox="1">
            <a:spLocks/>
          </p:cNvSpPr>
          <p:nvPr/>
        </p:nvSpPr>
        <p:spPr>
          <a:xfrm>
            <a:off x="6948381" y="449281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锁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F6E09D50-F630-4E8D-BD78-B8CEF7C80B44}"/>
              </a:ext>
            </a:extLst>
          </p:cNvPr>
          <p:cNvSpPr txBox="1">
            <a:spLocks/>
          </p:cNvSpPr>
          <p:nvPr/>
        </p:nvSpPr>
        <p:spPr>
          <a:xfrm>
            <a:off x="8498141" y="449281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随</a:t>
            </a:r>
          </a:p>
        </p:txBody>
      </p:sp>
    </p:spTree>
    <p:extLst>
      <p:ext uri="{BB962C8B-B14F-4D97-AF65-F5344CB8AC3E}">
        <p14:creationId xmlns:p14="http://schemas.microsoft.com/office/powerpoint/2010/main" val="180000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CF4CF0-BCA1-41FE-A3A3-B53CD71357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1008084"/>
          </a:xfrm>
        </p:spPr>
        <p:txBody>
          <a:bodyPr/>
          <a:lstStyle/>
          <a:p>
            <a:r>
              <a:rPr lang="en-US" altLang="zh-CN" sz="4000" dirty="0"/>
              <a:t>3. </a:t>
            </a:r>
            <a:r>
              <a:rPr lang="zh-CN" altLang="en-US" sz="4000" dirty="0"/>
              <a:t>整体认读音节</a:t>
            </a:r>
            <a:r>
              <a:rPr lang="en-US" altLang="zh-CN" sz="4000" dirty="0">
                <a:latin typeface="+mn-ea"/>
                <a:ea typeface="+mn-ea"/>
              </a:rPr>
              <a:t>—— </a:t>
            </a:r>
            <a:r>
              <a:rPr lang="en-US" altLang="zh-CN" sz="4000" dirty="0" err="1">
                <a:latin typeface="+mn-ea"/>
                <a:ea typeface="+mn-ea"/>
              </a:rPr>
              <a:t>zi</a:t>
            </a:r>
            <a:r>
              <a:rPr lang="zh-CN" altLang="en-US" sz="4000" dirty="0">
                <a:latin typeface="+mn-ea"/>
                <a:ea typeface="+mn-ea"/>
              </a:rPr>
              <a:t>、</a:t>
            </a:r>
            <a:r>
              <a:rPr lang="en-US" altLang="zh-CN" sz="4000" dirty="0">
                <a:latin typeface="+mn-ea"/>
                <a:ea typeface="+mn-ea"/>
              </a:rPr>
              <a:t>ci</a:t>
            </a:r>
            <a:r>
              <a:rPr lang="zh-CN" altLang="en-US" sz="4000" dirty="0">
                <a:latin typeface="+mn-ea"/>
                <a:ea typeface="+mn-ea"/>
              </a:rPr>
              <a:t>、</a:t>
            </a:r>
            <a:r>
              <a:rPr lang="en-US" altLang="zh-CN" sz="4000" dirty="0" err="1">
                <a:latin typeface="+mn-ea"/>
                <a:ea typeface="+mn-ea"/>
              </a:rPr>
              <a:t>si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8775C3-C1B2-4D34-9407-0206EB64D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7883" y="1947320"/>
            <a:ext cx="5390607" cy="64661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3600" b="1" dirty="0"/>
              <a:t>不用拼读，直接认读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6F88CE5A-3FA1-4C89-A25E-2E8701064AEA}"/>
              </a:ext>
            </a:extLst>
          </p:cNvPr>
          <p:cNvSpPr txBox="1">
            <a:spLocks/>
          </p:cNvSpPr>
          <p:nvPr/>
        </p:nvSpPr>
        <p:spPr>
          <a:xfrm>
            <a:off x="1798319" y="4149634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资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4C6BE74C-619F-4ECA-91FE-0DAEAB9C322A}"/>
              </a:ext>
            </a:extLst>
          </p:cNvPr>
          <p:cNvSpPr txBox="1">
            <a:spLocks/>
          </p:cNvSpPr>
          <p:nvPr/>
        </p:nvSpPr>
        <p:spPr>
          <a:xfrm>
            <a:off x="3135084" y="4149634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磁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69C36A6-46DD-4BE9-AA0F-1E92CB17D400}"/>
              </a:ext>
            </a:extLst>
          </p:cNvPr>
          <p:cNvSpPr txBox="1">
            <a:spLocks/>
          </p:cNvSpPr>
          <p:nvPr/>
        </p:nvSpPr>
        <p:spPr>
          <a:xfrm>
            <a:off x="4471848" y="4149634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25F6F768-07CA-4C53-B334-BD8F36ACEAD0}"/>
              </a:ext>
            </a:extLst>
          </p:cNvPr>
          <p:cNvSpPr txBox="1">
            <a:spLocks/>
          </p:cNvSpPr>
          <p:nvPr/>
        </p:nvSpPr>
        <p:spPr>
          <a:xfrm>
            <a:off x="5808612" y="4149633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A771F90B-1AE0-4400-A160-B255CB1570B9}"/>
              </a:ext>
            </a:extLst>
          </p:cNvPr>
          <p:cNvSpPr txBox="1">
            <a:spLocks/>
          </p:cNvSpPr>
          <p:nvPr/>
        </p:nvSpPr>
        <p:spPr>
          <a:xfrm>
            <a:off x="7145376" y="4149632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此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1197DD6-C08E-4599-BF5D-5EF404C9CC22}"/>
              </a:ext>
            </a:extLst>
          </p:cNvPr>
          <p:cNvSpPr txBox="1">
            <a:spLocks/>
          </p:cNvSpPr>
          <p:nvPr/>
        </p:nvSpPr>
        <p:spPr>
          <a:xfrm>
            <a:off x="8482140" y="4149631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丝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B2C7AA0-E1DE-4418-90D1-433655C1DDC0}"/>
              </a:ext>
            </a:extLst>
          </p:cNvPr>
          <p:cNvSpPr txBox="1">
            <a:spLocks/>
          </p:cNvSpPr>
          <p:nvPr/>
        </p:nvSpPr>
        <p:spPr>
          <a:xfrm>
            <a:off x="2262050" y="5280661"/>
            <a:ext cx="1193074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自此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5D735885-C3B5-4708-A8A5-07D76E029285}"/>
              </a:ext>
            </a:extLst>
          </p:cNvPr>
          <p:cNvSpPr txBox="1">
            <a:spLocks/>
          </p:cNvSpPr>
          <p:nvPr/>
        </p:nvSpPr>
        <p:spPr>
          <a:xfrm>
            <a:off x="4195351" y="5280661"/>
            <a:ext cx="1193074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子嗣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59185BE6-FC32-4DB9-A6A0-3F12FEE93DD9}"/>
              </a:ext>
            </a:extLst>
          </p:cNvPr>
          <p:cNvSpPr txBox="1">
            <a:spLocks/>
          </p:cNvSpPr>
          <p:nvPr/>
        </p:nvSpPr>
        <p:spPr>
          <a:xfrm>
            <a:off x="6128652" y="5280660"/>
            <a:ext cx="1193074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刺字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634D5858-DF11-460F-937D-645C84AC64CB}"/>
              </a:ext>
            </a:extLst>
          </p:cNvPr>
          <p:cNvSpPr txBox="1">
            <a:spLocks/>
          </p:cNvSpPr>
          <p:nvPr/>
        </p:nvSpPr>
        <p:spPr>
          <a:xfrm>
            <a:off x="8061953" y="5280660"/>
            <a:ext cx="1193074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四次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1EABEBD0-04A0-4B2E-99FC-2060D7A3ABDC}"/>
              </a:ext>
            </a:extLst>
          </p:cNvPr>
          <p:cNvSpPr txBox="1">
            <a:spLocks/>
          </p:cNvSpPr>
          <p:nvPr/>
        </p:nvSpPr>
        <p:spPr>
          <a:xfrm>
            <a:off x="1079860" y="3095628"/>
            <a:ext cx="5390607" cy="5992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/>
              <a:t>发音训练：</a:t>
            </a:r>
          </a:p>
        </p:txBody>
      </p:sp>
    </p:spTree>
    <p:extLst>
      <p:ext uri="{BB962C8B-B14F-4D97-AF65-F5344CB8AC3E}">
        <p14:creationId xmlns:p14="http://schemas.microsoft.com/office/powerpoint/2010/main" val="30108115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19BC67-AABA-4DA7-A211-5F3818F35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953112"/>
          </a:xfrm>
        </p:spPr>
        <p:txBody>
          <a:bodyPr/>
          <a:lstStyle/>
          <a:p>
            <a:r>
              <a:rPr lang="en-US" altLang="zh-CN" sz="4000" dirty="0"/>
              <a:t>4. </a:t>
            </a:r>
            <a:r>
              <a:rPr lang="zh-CN" altLang="en-US" sz="4000" dirty="0"/>
              <a:t>舌尖齿背声母 </a:t>
            </a:r>
            <a:r>
              <a:rPr lang="en-US" altLang="zh-CN" sz="4000" dirty="0">
                <a:latin typeface="+mn-ea"/>
                <a:ea typeface="黑体" panose="02010609060101010101" pitchFamily="49" charset="-122"/>
              </a:rPr>
              <a:t>z</a:t>
            </a:r>
            <a:r>
              <a:rPr lang="zh-CN" altLang="en-US" sz="4000" dirty="0">
                <a:latin typeface="+mn-ea"/>
              </a:rPr>
              <a:t>、</a:t>
            </a:r>
            <a:r>
              <a:rPr lang="en-US" altLang="zh-CN" sz="4000" dirty="0">
                <a:latin typeface="+mn-ea"/>
              </a:rPr>
              <a:t>c</a:t>
            </a:r>
            <a:r>
              <a:rPr lang="zh-CN" altLang="en-US" sz="4000" dirty="0">
                <a:latin typeface="+mn-ea"/>
              </a:rPr>
              <a:t>、</a:t>
            </a:r>
            <a:r>
              <a:rPr lang="en-US" altLang="zh-CN" sz="4000" dirty="0">
                <a:latin typeface="+mn-ea"/>
              </a:rPr>
              <a:t>s</a:t>
            </a:r>
            <a:r>
              <a:rPr lang="zh-CN" altLang="en-US" sz="4000" dirty="0">
                <a:latin typeface="+mn-ea"/>
              </a:rPr>
              <a:t>发音常见问题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F518DD9-9428-468C-914C-23D5E3382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2766" y="3108959"/>
            <a:ext cx="9552320" cy="1933303"/>
          </a:xfrm>
        </p:spPr>
        <p:txBody>
          <a:bodyPr>
            <a:normAutofit/>
          </a:bodyPr>
          <a:lstStyle/>
          <a:p>
            <a:pPr marL="0" indent="0">
              <a:lnSpc>
                <a:spcPts val="6000"/>
              </a:lnSpc>
              <a:buNone/>
            </a:pPr>
            <a:r>
              <a:rPr lang="zh-CN" altLang="en-US" sz="3600" b="1" dirty="0"/>
              <a:t>      </a:t>
            </a:r>
            <a:r>
              <a:rPr lang="zh-CN" altLang="en-US" sz="4300" b="1" dirty="0"/>
              <a:t>声母 </a:t>
            </a:r>
            <a:r>
              <a:rPr lang="en-US" altLang="zh-CN" sz="4300" b="1" dirty="0"/>
              <a:t>c</a:t>
            </a:r>
            <a:r>
              <a:rPr lang="zh-CN" altLang="en-US" sz="4300" b="1" dirty="0"/>
              <a:t> 发音时的气流强度较弱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928227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884145-000F-431F-BF44-6FDF9358A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8"/>
            <a:ext cx="10772863" cy="810147"/>
          </a:xfrm>
        </p:spPr>
        <p:txBody>
          <a:bodyPr/>
          <a:lstStyle/>
          <a:p>
            <a:r>
              <a:rPr lang="en-US" altLang="zh-CN" sz="4000" dirty="0"/>
              <a:t>3. </a:t>
            </a:r>
            <a:r>
              <a:rPr lang="zh-CN" altLang="en-US" sz="4000" dirty="0"/>
              <a:t>舌尖齿背声母 </a:t>
            </a:r>
            <a:r>
              <a:rPr lang="en-US" altLang="zh-CN" sz="4000" dirty="0">
                <a:latin typeface="+mn-ea"/>
                <a:ea typeface="黑体" panose="02010609060101010101" pitchFamily="49" charset="-122"/>
              </a:rPr>
              <a:t>z</a:t>
            </a:r>
            <a:r>
              <a:rPr lang="zh-CN" altLang="en-US" sz="4000" dirty="0">
                <a:latin typeface="+mn-ea"/>
              </a:rPr>
              <a:t>、</a:t>
            </a:r>
            <a:r>
              <a:rPr lang="en-US" altLang="zh-CN" sz="4000" dirty="0">
                <a:latin typeface="+mn-ea"/>
              </a:rPr>
              <a:t>c</a:t>
            </a:r>
            <a:r>
              <a:rPr lang="zh-CN" altLang="en-US" sz="4000" dirty="0">
                <a:latin typeface="+mn-ea"/>
              </a:rPr>
              <a:t>、</a:t>
            </a:r>
            <a:r>
              <a:rPr lang="en-US" altLang="zh-CN" sz="4000" dirty="0">
                <a:latin typeface="+mn-ea"/>
              </a:rPr>
              <a:t>s</a:t>
            </a:r>
            <a:r>
              <a:rPr lang="zh-CN" altLang="en-US" sz="4000" dirty="0">
                <a:latin typeface="+mn-ea"/>
              </a:rPr>
              <a:t>发音常见问题</a:t>
            </a:r>
            <a:endParaRPr lang="zh-CN" altLang="en-US" sz="36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BA1F1B-6DB4-463B-BE1C-330C5AFB2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6538" y="2029098"/>
            <a:ext cx="10349405" cy="39824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 dirty="0"/>
              <a:t>  解决办法：</a:t>
            </a:r>
            <a:endParaRPr lang="en-US" altLang="zh-CN" sz="4000" b="1" dirty="0"/>
          </a:p>
          <a:p>
            <a:pPr marL="0" indent="0">
              <a:buNone/>
            </a:pPr>
            <a:endParaRPr lang="zh-CN" altLang="en-US" sz="1400" b="1" dirty="0"/>
          </a:p>
          <a:p>
            <a:pPr marL="0" indent="0">
              <a:buNone/>
            </a:pPr>
            <a:r>
              <a:rPr lang="zh-CN" altLang="en-US" sz="4000" b="1" dirty="0"/>
              <a:t>                  用一张纸测试气流强弱</a:t>
            </a:r>
            <a:endParaRPr lang="en-US" altLang="zh-CN" sz="4000" b="1" dirty="0"/>
          </a:p>
        </p:txBody>
      </p:sp>
    </p:spTree>
    <p:extLst>
      <p:ext uri="{BB962C8B-B14F-4D97-AF65-F5344CB8AC3E}">
        <p14:creationId xmlns:p14="http://schemas.microsoft.com/office/powerpoint/2010/main" val="243341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A000120140530A99PPBG">
  <a:themeElements>
    <a:clrScheme name="自定义 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869D59"/>
      </a:accent1>
      <a:accent2>
        <a:srgbClr val="B4B75C"/>
      </a:accent2>
      <a:accent3>
        <a:srgbClr val="6E9671"/>
      </a:accent3>
      <a:accent4>
        <a:srgbClr val="555835"/>
      </a:accent4>
      <a:accent5>
        <a:srgbClr val="236B5F"/>
      </a:accent5>
      <a:accent6>
        <a:srgbClr val="FFC000"/>
      </a:accent6>
      <a:hlink>
        <a:srgbClr val="0070C0"/>
      </a:hlink>
      <a:folHlink>
        <a:srgbClr val="7F7F7F"/>
      </a:folHlink>
    </a:clrScheme>
    <a:fontScheme name="自定义 15">
      <a:majorFont>
        <a:latin typeface="Arial Black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A000120140627A21KPBG</Template>
  <TotalTime>60</TotalTime>
  <Words>292</Words>
  <Application>Microsoft Office PowerPoint</Application>
  <PresentationFormat>宽屏</PresentationFormat>
  <Paragraphs>78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黑体</vt:lpstr>
      <vt:lpstr>楷体</vt:lpstr>
      <vt:lpstr>幼圆</vt:lpstr>
      <vt:lpstr>Arial</vt:lpstr>
      <vt:lpstr>Arial Black</vt:lpstr>
      <vt:lpstr>Castellar</vt:lpstr>
      <vt:lpstr>Wingdings 2</vt:lpstr>
      <vt:lpstr>A000120140530A99PPBG</vt:lpstr>
      <vt:lpstr>一般声母 z、c、s 的发音</vt:lpstr>
      <vt:lpstr>PowerPoint 演示文稿</vt:lpstr>
      <vt:lpstr>1. 舌尖齿背声母 z 和 c</vt:lpstr>
      <vt:lpstr>1. 舌尖齿背声母 z 和 c</vt:lpstr>
      <vt:lpstr>2. 舌尖齿背声母 s</vt:lpstr>
      <vt:lpstr>舌尖齿背声母 z、c、s 发音训练</vt:lpstr>
      <vt:lpstr>3. 整体认读音节—— zi、ci、si</vt:lpstr>
      <vt:lpstr>4. 舌尖齿背声母 z、c、s发音常见问题</vt:lpstr>
      <vt:lpstr>3. 舌尖齿背声母 z、c、s发音常见问题</vt:lpstr>
      <vt:lpstr>舌尖齿背声母 z、c、s发音训练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一般声母 z、c、s 的发音</dc:title>
  <dc:creator>Li Jindai</dc:creator>
  <cp:lastModifiedBy>apple</cp:lastModifiedBy>
  <cp:revision>4</cp:revision>
  <dcterms:created xsi:type="dcterms:W3CDTF">2019-05-14T07:27:46Z</dcterms:created>
  <dcterms:modified xsi:type="dcterms:W3CDTF">2024-04-01T00:13:48Z</dcterms:modified>
</cp:coreProperties>
</file>