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" y="0"/>
            <a:ext cx="12191999" cy="6858000"/>
            <a:chOff x="-1155966" y="0"/>
            <a:chExt cx="10299966" cy="6858000"/>
          </a:xfrm>
        </p:grpSpPr>
        <p:pic>
          <p:nvPicPr>
            <p:cNvPr id="37" name="Picture 4" descr="xpic3933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2475" y="0"/>
              <a:ext cx="45815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矩形 37"/>
            <p:cNvSpPr/>
            <p:nvPr userDrawn="1"/>
          </p:nvSpPr>
          <p:spPr>
            <a:xfrm>
              <a:off x="-1155966" y="0"/>
              <a:ext cx="8892058" cy="6858000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81F5-F8AA-4F80-8041-E525F328A34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275-D984-4690-8C63-445B6B0B301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8307" y="2594113"/>
            <a:ext cx="5322735" cy="1150483"/>
          </a:xfrm>
          <a:noFill/>
        </p:spPr>
        <p:txBody>
          <a:bodyPr vert="horz" anchor="ctr">
            <a:noAutofit/>
          </a:bodyPr>
          <a:lstStyle>
            <a:lvl1pPr algn="ctr">
              <a:lnSpc>
                <a:spcPct val="110000"/>
              </a:lnSpc>
              <a:defRPr sz="2800" b="1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8307" y="3828751"/>
            <a:ext cx="5322733" cy="475388"/>
          </a:xfrm>
        </p:spPr>
        <p:txBody>
          <a:bodyPr vert="horz"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063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81F5-F8AA-4F80-8041-E525F328A34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275-D984-4690-8C63-445B6B0B3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670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81F5-F8AA-4F80-8041-E525F328A34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275-D984-4690-8C63-445B6B0B3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982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81F5-F8AA-4F80-8041-E525F328A34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275-D984-4690-8C63-445B6B0B3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643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590" y="2865122"/>
            <a:ext cx="9544596" cy="1697356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4590" y="4562477"/>
            <a:ext cx="9544596" cy="892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81F5-F8AA-4F80-8041-E525F328A34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275-D984-4690-8C63-445B6B0B3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741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81F5-F8AA-4F80-8041-E525F328A34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275-D984-4690-8C63-445B6B0B3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91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81F5-F8AA-4F80-8041-E525F328A34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275-D984-4690-8C63-445B6B0B3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607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81F5-F8AA-4F80-8041-E525F328A34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275-D984-4690-8C63-445B6B0B3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81F5-F8AA-4F80-8041-E525F328A34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275-D984-4690-8C63-445B6B0B3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287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81F5-F8AA-4F80-8041-E525F328A34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275-D984-4690-8C63-445B6B0B3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716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81F5-F8AA-4F80-8041-E525F328A34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275-D984-4690-8C63-445B6B0B3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646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484265" y="0"/>
            <a:ext cx="9707735" cy="6858000"/>
            <a:chOff x="0" y="0"/>
            <a:chExt cx="9144000" cy="6858000"/>
          </a:xfrm>
        </p:grpSpPr>
        <p:pic>
          <p:nvPicPr>
            <p:cNvPr id="44" name="Picture 4" descr="xpic3933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2475" y="0"/>
              <a:ext cx="45815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矩形 44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100000">
                  <a:schemeClr val="bg1">
                    <a:shade val="100000"/>
                    <a:satMod val="115000"/>
                    <a:alpha val="7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180" y="0"/>
            <a:ext cx="3411825" cy="4236501"/>
            <a:chOff x="3707296" y="-1"/>
            <a:chExt cx="5446229" cy="6857999"/>
          </a:xfrm>
        </p:grpSpPr>
        <p:pic>
          <p:nvPicPr>
            <p:cNvPr id="40" name="Picture 4" descr="xpic3933"/>
            <p:cNvPicPr>
              <a:picLocks noChangeAspect="1" noChangeArrowheads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6086"/>
            <a:stretch/>
          </p:blipFill>
          <p:spPr bwMode="auto">
            <a:xfrm flipV="1">
              <a:off x="4572000" y="0"/>
              <a:ext cx="4581525" cy="3697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矩形 40"/>
            <p:cNvSpPr/>
            <p:nvPr userDrawn="1"/>
          </p:nvSpPr>
          <p:spPr>
            <a:xfrm>
              <a:off x="3707296" y="0"/>
              <a:ext cx="3856382" cy="5297557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2" name="矩形 41"/>
            <p:cNvSpPr/>
            <p:nvPr userDrawn="1"/>
          </p:nvSpPr>
          <p:spPr>
            <a:xfrm rot="16200000" flipV="1">
              <a:off x="3741875" y="1446351"/>
              <a:ext cx="6857999" cy="3965295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448661"/>
            <a:ext cx="10515600" cy="50018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47944" y="490364"/>
            <a:ext cx="9105856" cy="69715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181F5-F8AA-4F80-8041-E525F328A34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44275-D984-4690-8C63-445B6B0B3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051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57179" indent="-357179" algn="l" defTabSz="914377" rtl="0" eaLnBrk="1" latinLnBrk="0" hangingPunct="1">
        <a:lnSpc>
          <a:spcPct val="110000"/>
        </a:lnSpc>
        <a:spcBef>
          <a:spcPts val="1800"/>
        </a:spcBef>
        <a:buClr>
          <a:schemeClr val="accent1"/>
        </a:buClr>
        <a:buSzPct val="80000"/>
        <a:buFont typeface="Wingdings" panose="05000000000000000000" pitchFamily="2" charset="2"/>
        <a:buChar char="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357179" indent="-357179" algn="l" defTabSz="914377" rtl="0" eaLnBrk="1" latinLnBrk="0" hangingPunct="1">
        <a:lnSpc>
          <a:spcPct val="130000"/>
        </a:lnSpc>
        <a:spcBef>
          <a:spcPts val="500"/>
        </a:spcBef>
        <a:buFont typeface="Calibri" panose="020F0502020204030204" pitchFamily="34" charset="0"/>
        <a:buChar char=" "/>
        <a:defRPr sz="16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68B064-E1A6-4C11-8EAA-3300CB7AF2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400" dirty="0"/>
              <a:t>儿        化</a:t>
            </a:r>
          </a:p>
        </p:txBody>
      </p:sp>
    </p:spTree>
    <p:extLst>
      <p:ext uri="{BB962C8B-B14F-4D97-AF65-F5344CB8AC3E}">
        <p14:creationId xmlns:p14="http://schemas.microsoft.com/office/powerpoint/2010/main" val="1534243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31DC26-A3F6-4772-88D9-378544A34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4995"/>
            <a:ext cx="10515600" cy="5135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/>
              <a:t>        4.</a:t>
            </a:r>
            <a:r>
              <a:rPr lang="zh-CN" altLang="en-US" sz="3200" b="1" dirty="0"/>
              <a:t>音节的韵母是</a:t>
            </a:r>
            <a:r>
              <a:rPr lang="en-US" altLang="zh-CN" sz="3200" b="1" dirty="0" err="1"/>
              <a:t>i</a:t>
            </a:r>
            <a:r>
              <a:rPr lang="zh-CN" altLang="en-US" sz="3200" b="1" dirty="0"/>
              <a:t>或者是</a:t>
            </a:r>
            <a:r>
              <a:rPr lang="en-US" altLang="zh-CN" sz="3200" b="1" dirty="0"/>
              <a:t>ü</a:t>
            </a: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如果音节的韵母是</a:t>
            </a:r>
            <a:r>
              <a:rPr lang="en-US" altLang="zh-CN" sz="3200" b="1" dirty="0" err="1"/>
              <a:t>i</a:t>
            </a:r>
            <a:r>
              <a:rPr lang="zh-CN" altLang="en-US" sz="3200" b="1" dirty="0"/>
              <a:t>或者是</a:t>
            </a:r>
            <a:r>
              <a:rPr lang="en-US" altLang="zh-CN" sz="3200" b="1" dirty="0"/>
              <a:t>ü</a:t>
            </a:r>
            <a:r>
              <a:rPr lang="zh-CN" altLang="en-US" sz="3200" b="1" dirty="0"/>
              <a:t>，发儿化时，发完韵母是</a:t>
            </a:r>
            <a:r>
              <a:rPr lang="en-US" altLang="zh-CN" sz="3200" b="1" dirty="0" err="1"/>
              <a:t>i</a:t>
            </a:r>
            <a:r>
              <a:rPr lang="zh-CN" altLang="en-US" sz="3200" b="1" dirty="0"/>
              <a:t>或</a:t>
            </a:r>
            <a:r>
              <a:rPr lang="en-US" altLang="zh-CN" sz="3200" b="1" dirty="0"/>
              <a:t>ü</a:t>
            </a:r>
            <a:r>
              <a:rPr lang="zh-CN" altLang="en-US" sz="3200" b="1" dirty="0"/>
              <a:t>后，顺势快速将嘴唇展开至韵母</a:t>
            </a:r>
            <a:r>
              <a:rPr lang="en-US" altLang="zh-CN" sz="3200" b="1" dirty="0"/>
              <a:t>e</a:t>
            </a:r>
            <a:r>
              <a:rPr lang="zh-CN" altLang="en-US" sz="3200" b="1" dirty="0"/>
              <a:t>的发音状态，然后再发舌头卷起，完成发音。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  </a:t>
            </a:r>
            <a:r>
              <a:rPr lang="zh-CN" altLang="en-US" sz="3200" b="1" dirty="0"/>
              <a:t>例如：玩意儿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  </a:t>
            </a:r>
            <a:r>
              <a:rPr lang="zh-CN" altLang="en-US" sz="3200" b="1" dirty="0"/>
              <a:t>有趣儿</a:t>
            </a:r>
          </a:p>
        </p:txBody>
      </p:sp>
    </p:spTree>
    <p:extLst>
      <p:ext uri="{BB962C8B-B14F-4D97-AF65-F5344CB8AC3E}">
        <p14:creationId xmlns:p14="http://schemas.microsoft.com/office/powerpoint/2010/main" val="1124420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38B4A6-BCC0-4BDD-8C67-93C1180CC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练习：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C33CD8-13AA-43B8-AB4F-19760F08D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04457"/>
            <a:ext cx="10515600" cy="25516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    玩艺儿      毛驴儿      有趣儿      小鸡儿</a:t>
            </a:r>
          </a:p>
        </p:txBody>
      </p:sp>
    </p:spTree>
    <p:extLst>
      <p:ext uri="{BB962C8B-B14F-4D97-AF65-F5344CB8AC3E}">
        <p14:creationId xmlns:p14="http://schemas.microsoft.com/office/powerpoint/2010/main" val="2915640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F01BB9-CC58-423A-80D3-3FE6BFB4A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3075"/>
            <a:ext cx="10515600" cy="5257422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 dirty="0"/>
              <a:t>        5.</a:t>
            </a:r>
            <a:r>
              <a:rPr lang="zh-CN" altLang="en-US" sz="3200" b="1" dirty="0"/>
              <a:t>特殊音节</a:t>
            </a:r>
            <a:r>
              <a:rPr lang="en-US" altLang="zh-CN" sz="3200" b="1" dirty="0" err="1"/>
              <a:t>zi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ci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si</a:t>
            </a:r>
            <a:r>
              <a:rPr lang="zh-CN" altLang="en-US" sz="3200" b="1" dirty="0"/>
              <a:t>、特殊音节</a:t>
            </a:r>
            <a:r>
              <a:rPr lang="en-US" altLang="zh-CN" sz="3200" b="1" dirty="0" err="1"/>
              <a:t>zhi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chi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shi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ri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特殊音节</a:t>
            </a:r>
            <a:r>
              <a:rPr lang="en-US" altLang="zh-CN" sz="3200" b="1" dirty="0" err="1"/>
              <a:t>zi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ci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si</a:t>
            </a:r>
            <a:r>
              <a:rPr lang="zh-CN" altLang="en-US" sz="3200" b="1" dirty="0"/>
              <a:t>需要读为儿化时，直接将音节变读为</a:t>
            </a:r>
            <a:r>
              <a:rPr lang="en-US" altLang="zh-CN" sz="3200" b="1" dirty="0" err="1"/>
              <a:t>zer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cer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ser</a:t>
            </a:r>
          </a:p>
          <a:p>
            <a:pPr marL="0" indent="0">
              <a:buNone/>
            </a:pPr>
            <a:r>
              <a:rPr lang="zh-CN" altLang="en-US" sz="3200" b="1" dirty="0"/>
              <a:t>        特殊音节</a:t>
            </a:r>
            <a:r>
              <a:rPr lang="en-US" altLang="zh-CN" sz="3200" b="1" dirty="0" err="1"/>
              <a:t>zhi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chi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shi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ri</a:t>
            </a:r>
            <a:r>
              <a:rPr lang="zh-CN" altLang="en-US" sz="3200" b="1" dirty="0"/>
              <a:t>需要读儿化时，直接将音节变读为</a:t>
            </a:r>
            <a:r>
              <a:rPr lang="en-US" altLang="zh-CN" sz="3200" b="1" dirty="0" err="1"/>
              <a:t>zher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cher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sher</a:t>
            </a:r>
            <a:r>
              <a:rPr lang="zh-CN" altLang="en-US" sz="3200" b="1" dirty="0"/>
              <a:t>、</a:t>
            </a:r>
            <a:r>
              <a:rPr lang="en-US" altLang="zh-CN" sz="3200" b="1" dirty="0" err="1"/>
              <a:t>rer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</a:t>
            </a:r>
            <a:r>
              <a:rPr lang="zh-CN" altLang="en-US" sz="3200" b="1" dirty="0"/>
              <a:t>例如：词儿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    </a:t>
            </a:r>
            <a:r>
              <a:rPr lang="zh-CN" altLang="en-US" sz="3200" b="1" dirty="0"/>
              <a:t>事儿</a:t>
            </a:r>
          </a:p>
        </p:txBody>
      </p:sp>
    </p:spTree>
    <p:extLst>
      <p:ext uri="{BB962C8B-B14F-4D97-AF65-F5344CB8AC3E}">
        <p14:creationId xmlns:p14="http://schemas.microsoft.com/office/powerpoint/2010/main" val="1760809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38B4A6-BCC0-4BDD-8C67-93C1180CC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练习：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C33CD8-13AA-43B8-AB4F-19760F08D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04457"/>
            <a:ext cx="10515600" cy="25516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        瓜子儿      挑刺儿      墨汁儿      记事儿</a:t>
            </a:r>
          </a:p>
        </p:txBody>
      </p:sp>
    </p:spTree>
    <p:extLst>
      <p:ext uri="{BB962C8B-B14F-4D97-AF65-F5344CB8AC3E}">
        <p14:creationId xmlns:p14="http://schemas.microsoft.com/office/powerpoint/2010/main" val="1765417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CA56FC-723C-4347-980B-DE74ED0048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1"/>
            <a:ext cx="10515600" cy="5231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/>
              <a:t>        6.</a:t>
            </a:r>
            <a:r>
              <a:rPr lang="zh-CN" altLang="en-US" sz="3200" b="1" dirty="0"/>
              <a:t>音节的韵母是</a:t>
            </a:r>
            <a:r>
              <a:rPr lang="en-US" altLang="zh-CN" sz="3200" b="1" dirty="0" err="1"/>
              <a:t>ie</a:t>
            </a:r>
            <a:r>
              <a:rPr lang="zh-CN" altLang="en-US" sz="3200" b="1" dirty="0"/>
              <a:t>或</a:t>
            </a:r>
            <a:r>
              <a:rPr lang="en-US" altLang="zh-CN" sz="3200" b="1" dirty="0" err="1"/>
              <a:t>üe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如果需要发儿化的音节的韵母是</a:t>
            </a:r>
            <a:r>
              <a:rPr lang="en-US" altLang="zh-CN" sz="3200" b="1" dirty="0" err="1"/>
              <a:t>ie</a:t>
            </a:r>
            <a:r>
              <a:rPr lang="zh-CN" altLang="en-US" sz="3200" b="1" dirty="0"/>
              <a:t>或</a:t>
            </a:r>
            <a:r>
              <a:rPr lang="en-US" altLang="zh-CN" sz="3200" b="1" dirty="0" err="1"/>
              <a:t>üe</a:t>
            </a:r>
            <a:r>
              <a:rPr lang="zh-CN" altLang="en-US" sz="3200" b="1" dirty="0"/>
              <a:t>，需要把韵母</a:t>
            </a:r>
            <a:r>
              <a:rPr lang="en-US" altLang="zh-CN" sz="3200" b="1" dirty="0" err="1"/>
              <a:t>ie</a:t>
            </a:r>
            <a:r>
              <a:rPr lang="zh-CN" altLang="en-US" sz="3200" b="1" dirty="0"/>
              <a:t>或</a:t>
            </a:r>
            <a:r>
              <a:rPr lang="en-US" altLang="zh-CN" sz="3200" b="1" dirty="0" err="1"/>
              <a:t>üe</a:t>
            </a:r>
            <a:r>
              <a:rPr lang="zh-CN" altLang="en-US" sz="3200" b="1" dirty="0"/>
              <a:t>的最后一个声音丢掉，在</a:t>
            </a:r>
            <a:r>
              <a:rPr lang="en-US" altLang="zh-CN" sz="3200" b="1" dirty="0" err="1"/>
              <a:t>i</a:t>
            </a:r>
            <a:r>
              <a:rPr lang="zh-CN" altLang="en-US" sz="3200" b="1" dirty="0"/>
              <a:t>或</a:t>
            </a:r>
            <a:r>
              <a:rPr lang="en-US" altLang="zh-CN" sz="3200" b="1" dirty="0"/>
              <a:t>ü</a:t>
            </a:r>
            <a:r>
              <a:rPr lang="zh-CN" altLang="en-US" sz="3200" b="1" dirty="0"/>
              <a:t>后加</a:t>
            </a:r>
            <a:r>
              <a:rPr lang="en-US" altLang="zh-CN" sz="3200" b="1" dirty="0" err="1"/>
              <a:t>er</a:t>
            </a:r>
            <a:r>
              <a:rPr lang="zh-CN" altLang="en-US" sz="3200" b="1" dirty="0"/>
              <a:t>来发音。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例如：小鞋儿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 </a:t>
            </a:r>
            <a:r>
              <a:rPr lang="zh-CN" altLang="en-US" sz="3200" b="1" dirty="0"/>
              <a:t>旦角儿</a:t>
            </a:r>
          </a:p>
        </p:txBody>
      </p:sp>
    </p:spTree>
    <p:extLst>
      <p:ext uri="{BB962C8B-B14F-4D97-AF65-F5344CB8AC3E}">
        <p14:creationId xmlns:p14="http://schemas.microsoft.com/office/powerpoint/2010/main" val="295617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38B4A6-BCC0-4BDD-8C67-93C1180CC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练习：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C33CD8-13AA-43B8-AB4F-19760F08D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04457"/>
            <a:ext cx="10515600" cy="25516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     半截儿      小鞋儿      旦角儿      主角儿</a:t>
            </a:r>
          </a:p>
        </p:txBody>
      </p:sp>
    </p:spTree>
    <p:extLst>
      <p:ext uri="{BB962C8B-B14F-4D97-AF65-F5344CB8AC3E}">
        <p14:creationId xmlns:p14="http://schemas.microsoft.com/office/powerpoint/2010/main" val="205148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57B8B7-BED8-4D11-B5AC-A7E008450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51314"/>
            <a:ext cx="10515600" cy="4099182"/>
          </a:xfrm>
        </p:spPr>
        <p:txBody>
          <a:bodyPr>
            <a:normAutofit/>
          </a:bodyPr>
          <a:lstStyle/>
          <a:p>
            <a:pPr marL="0" indent="0">
              <a:lnSpc>
                <a:spcPts val="4500"/>
              </a:lnSpc>
              <a:buNone/>
            </a:pPr>
            <a:r>
              <a:rPr lang="zh-CN" altLang="en-US" sz="2800" b="1" dirty="0"/>
              <a:t>         儿化是普通话中的一种语流音变现象，也就是在说话的过程中在一些词的发音结尾处增加卷舌的动作，这样带有卷舌动作的声音就是我们所说的儿化。</a:t>
            </a:r>
          </a:p>
        </p:txBody>
      </p:sp>
    </p:spTree>
    <p:extLst>
      <p:ext uri="{BB962C8B-B14F-4D97-AF65-F5344CB8AC3E}">
        <p14:creationId xmlns:p14="http://schemas.microsoft.com/office/powerpoint/2010/main" val="191921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A2972A-4DA8-431F-856D-89039CDD8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儿化的作用：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628B920-3926-4247-B29A-2BB8798757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4662" y="2133600"/>
            <a:ext cx="9969137" cy="43168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儿化可以帮助我们区别词义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词语儿化后可以表示温和、喜爱、蔑视的感情色彩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2800" b="1" dirty="0"/>
              <a:t>3.</a:t>
            </a:r>
            <a:r>
              <a:rPr lang="zh-CN" altLang="en-US" sz="2800" b="1" dirty="0"/>
              <a:t>词语儿化后可以形容细小、轻微的状态或性质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1108531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E9536E-978D-491F-BB34-259F402E8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儿化规律：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639417-269A-4A34-A6B0-A3FE0AF8A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/>
              <a:t>         1. </a:t>
            </a:r>
            <a:r>
              <a:rPr lang="zh-CN" altLang="en-US" sz="3200" b="1" dirty="0"/>
              <a:t>音节的韵母是</a:t>
            </a:r>
            <a:r>
              <a:rPr lang="en-US" altLang="zh-CN" sz="3200" b="1" dirty="0"/>
              <a:t>ɑ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o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e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u</a:t>
            </a:r>
            <a:r>
              <a:rPr lang="zh-CN" altLang="en-US" sz="3200" b="1" dirty="0"/>
              <a:t>，或者音节韵母最后一个声音是</a:t>
            </a:r>
            <a:r>
              <a:rPr lang="en-US" altLang="zh-CN" sz="3200" b="1" dirty="0"/>
              <a:t>ɑ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o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e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u</a:t>
            </a:r>
          </a:p>
          <a:p>
            <a:pPr marL="0" indent="0">
              <a:buNone/>
            </a:pPr>
            <a:r>
              <a:rPr lang="zh-CN" altLang="en-US" sz="3200" b="1" dirty="0"/>
              <a:t>         如果音节的韵母是</a:t>
            </a:r>
            <a:r>
              <a:rPr lang="en-US" altLang="zh-CN" sz="3200" b="1" dirty="0"/>
              <a:t>ɑ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o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e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u</a:t>
            </a:r>
            <a:r>
              <a:rPr lang="zh-CN" altLang="en-US" sz="3200" b="1" dirty="0"/>
              <a:t>，或者音节韵母最后一个声音是</a:t>
            </a:r>
            <a:r>
              <a:rPr lang="en-US" altLang="zh-CN" sz="3200" b="1" dirty="0"/>
              <a:t>ɑ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o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e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u</a:t>
            </a:r>
            <a:r>
              <a:rPr lang="zh-CN" altLang="en-US" sz="3200" b="1" dirty="0"/>
              <a:t>，那儿化时，</a:t>
            </a:r>
            <a:r>
              <a:rPr lang="en-US" altLang="zh-CN" sz="3200" b="1" dirty="0"/>
              <a:t>ɑ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o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e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u</a:t>
            </a:r>
            <a:r>
              <a:rPr lang="zh-CN" altLang="en-US" sz="3200" b="1" dirty="0"/>
              <a:t>的发音不会受到影响，直接在发</a:t>
            </a:r>
            <a:r>
              <a:rPr lang="en-US" altLang="zh-CN" sz="3200" b="1" dirty="0"/>
              <a:t>ɑ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o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e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u</a:t>
            </a:r>
            <a:r>
              <a:rPr lang="zh-CN" altLang="en-US" sz="3200" b="1" dirty="0"/>
              <a:t>的同时把舌尖卷起来即可。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</a:t>
            </a:r>
            <a:r>
              <a:rPr lang="zh-CN" altLang="en-US" sz="3200" b="1" dirty="0"/>
              <a:t>例如：    号码儿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       </a:t>
            </a:r>
            <a:r>
              <a:rPr lang="zh-CN" altLang="en-US" sz="3200" b="1" dirty="0"/>
              <a:t>打球儿</a:t>
            </a:r>
          </a:p>
        </p:txBody>
      </p:sp>
    </p:spTree>
    <p:extLst>
      <p:ext uri="{BB962C8B-B14F-4D97-AF65-F5344CB8AC3E}">
        <p14:creationId xmlns:p14="http://schemas.microsoft.com/office/powerpoint/2010/main" val="3923689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38B4A6-BCC0-4BDD-8C67-93C1180CC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练习：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C33CD8-13AA-43B8-AB4F-19760F08D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51314"/>
            <a:ext cx="10515600" cy="32047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         花儿           号码儿      草帽儿      麦苗儿    </a:t>
            </a:r>
            <a:endParaRPr lang="en-US" altLang="zh-CN" sz="3600" b="1" dirty="0"/>
          </a:p>
          <a:p>
            <a:pPr marL="0" indent="0">
              <a:buNone/>
            </a:pPr>
            <a:endParaRPr lang="zh-CN" altLang="en-US" sz="3200" b="1" dirty="0"/>
          </a:p>
          <a:p>
            <a:pPr marL="0" indent="0">
              <a:buNone/>
            </a:pPr>
            <a:r>
              <a:rPr lang="zh-CN" altLang="en-US" sz="3600" b="1" dirty="0"/>
              <a:t>             唱歌儿      高个儿      小猴儿      打球儿</a:t>
            </a:r>
          </a:p>
        </p:txBody>
      </p:sp>
    </p:spTree>
    <p:extLst>
      <p:ext uri="{BB962C8B-B14F-4D97-AF65-F5344CB8AC3E}">
        <p14:creationId xmlns:p14="http://schemas.microsoft.com/office/powerpoint/2010/main" val="1027126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114300-DD66-4D82-A54E-271129BFC3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4367"/>
            <a:ext cx="10515600" cy="52661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/>
              <a:t>            </a:t>
            </a:r>
            <a:r>
              <a:rPr lang="en-US" altLang="zh-CN" sz="3600" b="1" dirty="0"/>
              <a:t>2. </a:t>
            </a:r>
            <a:r>
              <a:rPr lang="zh-CN" altLang="en-US" sz="3600" b="1" dirty="0"/>
              <a:t>音节的最后一个声音是</a:t>
            </a:r>
            <a:r>
              <a:rPr lang="en-US" altLang="zh-CN" sz="3600" b="1" dirty="0" err="1"/>
              <a:t>i</a:t>
            </a:r>
            <a:r>
              <a:rPr lang="zh-CN" altLang="en-US" sz="3600" b="1" dirty="0"/>
              <a:t>或者是</a:t>
            </a:r>
            <a:r>
              <a:rPr lang="en-US" altLang="zh-CN" sz="3600" b="1" dirty="0"/>
              <a:t>n</a:t>
            </a:r>
            <a:r>
              <a:rPr lang="zh-CN" altLang="en-US" sz="3600" b="1" dirty="0"/>
              <a:t>，注意</a:t>
            </a:r>
            <a:r>
              <a:rPr lang="en-US" altLang="zh-CN" sz="3600" b="1" dirty="0"/>
              <a:t>in</a:t>
            </a:r>
            <a:r>
              <a:rPr lang="zh-CN" altLang="en-US" sz="3600" b="1" dirty="0"/>
              <a:t>韵母和</a:t>
            </a:r>
            <a:r>
              <a:rPr lang="en-US" altLang="zh-CN" sz="3600" b="1" dirty="0" err="1"/>
              <a:t>ün</a:t>
            </a:r>
            <a:r>
              <a:rPr lang="zh-CN" altLang="en-US" sz="3600" b="1" dirty="0"/>
              <a:t>韵母除外</a:t>
            </a:r>
            <a:endParaRPr lang="en-US" altLang="zh-CN" sz="3600" b="1" dirty="0"/>
          </a:p>
          <a:p>
            <a:pPr marL="0" indent="0">
              <a:buNone/>
            </a:pPr>
            <a:r>
              <a:rPr lang="zh-CN" altLang="en-US" sz="3600" b="1" dirty="0"/>
              <a:t>         如果音节的最后一个声音是</a:t>
            </a:r>
            <a:r>
              <a:rPr lang="en-US" altLang="zh-CN" sz="3600" b="1" dirty="0" err="1"/>
              <a:t>i</a:t>
            </a:r>
            <a:r>
              <a:rPr lang="zh-CN" altLang="en-US" sz="3600" b="1" dirty="0"/>
              <a:t>或者是</a:t>
            </a:r>
            <a:r>
              <a:rPr lang="en-US" altLang="zh-CN" sz="3600" b="1" dirty="0"/>
              <a:t>n</a:t>
            </a:r>
            <a:r>
              <a:rPr lang="zh-CN" altLang="en-US" sz="3600" b="1" dirty="0"/>
              <a:t>，发儿化时，要把</a:t>
            </a:r>
            <a:r>
              <a:rPr lang="en-US" altLang="zh-CN" sz="3600" b="1" dirty="0" err="1"/>
              <a:t>i</a:t>
            </a:r>
            <a:r>
              <a:rPr lang="zh-CN" altLang="en-US" sz="3600" b="1" dirty="0"/>
              <a:t>或</a:t>
            </a:r>
            <a:r>
              <a:rPr lang="en-US" altLang="zh-CN" sz="3600" b="1" dirty="0"/>
              <a:t>n</a:t>
            </a:r>
            <a:r>
              <a:rPr lang="zh-CN" altLang="en-US" sz="3600" b="1" dirty="0"/>
              <a:t>丢掉后加上卷舌的动作。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</a:t>
            </a:r>
            <a:r>
              <a:rPr lang="zh-CN" altLang="en-US" sz="3600" b="1" dirty="0"/>
              <a:t>例如：一块儿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         </a:t>
            </a:r>
            <a:r>
              <a:rPr lang="zh-CN" altLang="en-US" sz="3600" b="1" dirty="0"/>
              <a:t>心眼儿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515402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38B4A6-BCC0-4BDD-8C67-93C1180CC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练习：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C33CD8-13AA-43B8-AB4F-19760F08D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51314"/>
            <a:ext cx="10515600" cy="32047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    刀背儿    鞋带儿    墨水儿    跑腿儿</a:t>
            </a:r>
            <a:endParaRPr lang="en-US" altLang="zh-CN" sz="3600" b="1"/>
          </a:p>
          <a:p>
            <a:pPr marL="0" indent="0">
              <a:buNone/>
            </a:pPr>
            <a:endParaRPr lang="zh-CN" altLang="en-US" sz="3600" b="1" dirty="0"/>
          </a:p>
          <a:p>
            <a:pPr marL="0" indent="0">
              <a:buNone/>
            </a:pPr>
            <a:r>
              <a:rPr lang="zh-CN" altLang="en-US" sz="3600" b="1" dirty="0"/>
              <a:t>        快板儿    差点儿    冰棍儿    合群儿</a:t>
            </a:r>
          </a:p>
        </p:txBody>
      </p:sp>
    </p:spTree>
    <p:extLst>
      <p:ext uri="{BB962C8B-B14F-4D97-AF65-F5344CB8AC3E}">
        <p14:creationId xmlns:p14="http://schemas.microsoft.com/office/powerpoint/2010/main" val="3149598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D5EBA9-6D1F-49F4-823A-7C61B801F1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2777"/>
            <a:ext cx="10515600" cy="54577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/>
              <a:t>        3.</a:t>
            </a:r>
            <a:r>
              <a:rPr lang="zh-CN" altLang="en-US" sz="3200" b="1" dirty="0"/>
              <a:t>音节的最后一个声音是后鼻音韵尾</a:t>
            </a:r>
            <a:r>
              <a:rPr lang="en-US" altLang="zh-CN" sz="3200" b="1" dirty="0"/>
              <a:t>ng</a:t>
            </a: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 如果音节的最后一个声音是后鼻音韵尾</a:t>
            </a:r>
            <a:r>
              <a:rPr lang="en-US" altLang="zh-CN" sz="3200" b="1" dirty="0"/>
              <a:t>ng</a:t>
            </a:r>
            <a:r>
              <a:rPr lang="zh-CN" altLang="en-US" sz="3200" b="1" dirty="0"/>
              <a:t>，发儿化时，去掉后鼻音韵尾</a:t>
            </a:r>
            <a:r>
              <a:rPr lang="en-US" altLang="zh-CN" sz="3200" b="1" dirty="0"/>
              <a:t>ng</a:t>
            </a:r>
            <a:r>
              <a:rPr lang="zh-CN" altLang="en-US" sz="3200" b="1" dirty="0"/>
              <a:t>，直接在后鼻音韵尾前面那个声音上加卷舌的动作。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  </a:t>
            </a:r>
            <a:r>
              <a:rPr lang="zh-CN" altLang="en-US" sz="3200" b="1" dirty="0"/>
              <a:t>例如：电影儿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  </a:t>
            </a:r>
            <a:r>
              <a:rPr lang="zh-CN" altLang="en-US" sz="3200" b="1" dirty="0"/>
              <a:t>板凳儿</a:t>
            </a:r>
          </a:p>
        </p:txBody>
      </p:sp>
    </p:spTree>
    <p:extLst>
      <p:ext uri="{BB962C8B-B14F-4D97-AF65-F5344CB8AC3E}">
        <p14:creationId xmlns:p14="http://schemas.microsoft.com/office/powerpoint/2010/main" val="1135989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38B4A6-BCC0-4BDD-8C67-93C1180CC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练习：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C33CD8-13AA-43B8-AB4F-19760F08D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04457"/>
            <a:ext cx="10515600" cy="25516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    电影儿      帮忙儿      板凳儿      香肠儿</a:t>
            </a:r>
          </a:p>
        </p:txBody>
      </p:sp>
    </p:spTree>
    <p:extLst>
      <p:ext uri="{BB962C8B-B14F-4D97-AF65-F5344CB8AC3E}">
        <p14:creationId xmlns:p14="http://schemas.microsoft.com/office/powerpoint/2010/main" val="4275725538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1119A27PPBG">
  <a:themeElements>
    <a:clrScheme name="自定义 68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BABD3D"/>
      </a:accent1>
      <a:accent2>
        <a:srgbClr val="90C413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A000120141119A27KPBG</Template>
  <TotalTime>45</TotalTime>
  <Words>573</Words>
  <Application>Microsoft Office PowerPoint</Application>
  <PresentationFormat>宽屏</PresentationFormat>
  <Paragraphs>56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Arial</vt:lpstr>
      <vt:lpstr>Baskerville Old Face</vt:lpstr>
      <vt:lpstr>Calibri</vt:lpstr>
      <vt:lpstr>Wingdings</vt:lpstr>
      <vt:lpstr>A000120141119A27PPBG</vt:lpstr>
      <vt:lpstr>儿        化</vt:lpstr>
      <vt:lpstr>PowerPoint 演示文稿</vt:lpstr>
      <vt:lpstr>儿化的作用：</vt:lpstr>
      <vt:lpstr>儿化规律：</vt:lpstr>
      <vt:lpstr>练习：</vt:lpstr>
      <vt:lpstr>PowerPoint 演示文稿</vt:lpstr>
      <vt:lpstr>练习：</vt:lpstr>
      <vt:lpstr>PowerPoint 演示文稿</vt:lpstr>
      <vt:lpstr>练习：</vt:lpstr>
      <vt:lpstr>PowerPoint 演示文稿</vt:lpstr>
      <vt:lpstr>练习：</vt:lpstr>
      <vt:lpstr>PowerPoint 演示文稿</vt:lpstr>
      <vt:lpstr>练习：</vt:lpstr>
      <vt:lpstr>PowerPoint 演示文稿</vt:lpstr>
      <vt:lpstr>练习：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儿        化</dc:title>
  <dc:creator>Li Jindai</dc:creator>
  <cp:lastModifiedBy>apple</cp:lastModifiedBy>
  <cp:revision>5</cp:revision>
  <dcterms:created xsi:type="dcterms:W3CDTF">2019-06-02T03:53:49Z</dcterms:created>
  <dcterms:modified xsi:type="dcterms:W3CDTF">2024-04-01T00:19:09Z</dcterms:modified>
</cp:coreProperties>
</file>