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411" r:id="rId6"/>
    <p:sldId id="456" r:id="rId7"/>
    <p:sldId id="457" r:id="rId8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2" r="269"/>
          <a:stretch/>
        </p:blipFill>
        <p:spPr>
          <a:xfrm>
            <a:off x="-13811" y="-10549"/>
            <a:ext cx="12205812" cy="6366899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764937" y="5933982"/>
            <a:ext cx="8894351" cy="409301"/>
          </a:xfrm>
          <a:prstGeom prst="rect">
            <a:avLst/>
          </a:prstGeom>
          <a:noFill/>
        </p:spPr>
        <p:txBody>
          <a:bodyPr lIns="10800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045755" y="5068566"/>
            <a:ext cx="10100492" cy="844279"/>
          </a:xfrm>
        </p:spPr>
        <p:txBody>
          <a:bodyPr>
            <a:noAutofit/>
            <a:scene3d>
              <a:camera prst="orthographicFront"/>
              <a:lightRig rig="threePt" dir="t"/>
            </a:scene3d>
            <a:sp3d>
              <a:bevelT w="31750" h="12700" prst="riblet"/>
            </a:sp3d>
          </a:bodyPr>
          <a:lstStyle>
            <a:lvl1pPr algn="ctr">
              <a:defRPr sz="3600">
                <a:ln>
                  <a:noFill/>
                </a:ln>
                <a:gradFill flip="none" rotWithShape="1">
                  <a:gsLst>
                    <a:gs pos="5505">
                      <a:schemeClr val="accent1">
                        <a:lumMod val="75000"/>
                      </a:schemeClr>
                    </a:gs>
                    <a:gs pos="55000">
                      <a:schemeClr val="accent5">
                        <a:lumMod val="75000"/>
                      </a:schemeClr>
                    </a:gs>
                    <a:gs pos="99000">
                      <a:schemeClr val="accent4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</a:defRPr>
            </a:lvl1pPr>
          </a:lstStyle>
          <a:p>
            <a:r>
              <a:rPr lang="zh-CN" altLang="en-US" dirty="0"/>
              <a:t>单击此处添加您的标题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13882040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055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495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67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632822" y="2064658"/>
            <a:ext cx="6865332" cy="1235075"/>
          </a:xfrm>
        </p:spPr>
        <p:txBody>
          <a:bodyPr anchor="b">
            <a:normAutofit/>
          </a:bodyPr>
          <a:lstStyle>
            <a:lvl1pPr algn="ctr">
              <a:defRPr sz="4400">
                <a:gradFill>
                  <a:gsLst>
                    <a:gs pos="5505">
                      <a:schemeClr val="accent1"/>
                    </a:gs>
                    <a:gs pos="55000">
                      <a:schemeClr val="accent5">
                        <a:lumMod val="75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2700000" scaled="1"/>
                </a:gra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632823" y="3322047"/>
            <a:ext cx="6865332" cy="474890"/>
          </a:xfrm>
          <a:prstGeom prst="rect">
            <a:avLst/>
          </a:prstGeom>
          <a:blipFill dpi="0" rotWithShape="1">
            <a:blip r:embed="rId2"/>
            <a:srcRect/>
            <a:stretch>
              <a:fillRect t="-3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1114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301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46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368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185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195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52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 t="1848"/>
          <a:stretch/>
        </p:blipFill>
        <p:spPr>
          <a:xfrm>
            <a:off x="-1" y="0"/>
            <a:ext cx="1219217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7000"/>
                </a:schemeClr>
              </a:gs>
              <a:gs pos="100000">
                <a:srgbClr val="FFFFFF">
                  <a:shade val="100000"/>
                  <a:satMod val="115000"/>
                  <a:alpha val="7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825E0-85E2-4615-9D18-4E9DF022AA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2D98A-AB06-49F0-9AA2-A013DD13894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10899" y="143682"/>
            <a:ext cx="11030860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  <a:sp3d>
              <a:bevelT w="25400" h="12700" prst="riblet"/>
            </a:sp3d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10900" y="1193074"/>
            <a:ext cx="11030859" cy="5163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52025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gradFill>
            <a:gsLst>
              <a:gs pos="5505">
                <a:schemeClr val="accent1"/>
              </a:gs>
              <a:gs pos="55000">
                <a:schemeClr val="accent5">
                  <a:lumMod val="75000"/>
                </a:schemeClr>
              </a:gs>
              <a:gs pos="100000">
                <a:schemeClr val="accent4">
                  <a:lumMod val="50000"/>
                </a:schemeClr>
              </a:gs>
            </a:gsLst>
            <a:lin ang="2700000" scaled="1"/>
          </a:gra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2">
            <a:lumMod val="75000"/>
          </a:schemeClr>
        </a:buClr>
        <a:buSzPct val="70000"/>
        <a:buFont typeface="Wingdings" panose="05000000000000000000" pitchFamily="2" charset="2"/>
        <a:buChar char="m"/>
        <a:defRPr sz="2000" kern="1200" baseline="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DFF9AD-6F24-40E9-AA00-E3383A014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/>
              <a:t>特殊“声母”</a:t>
            </a:r>
            <a:r>
              <a:rPr lang="en-US" altLang="zh-CN" sz="4800" dirty="0"/>
              <a:t>y</a:t>
            </a:r>
            <a:r>
              <a:rPr lang="zh-CN" altLang="en-US" sz="4800" dirty="0"/>
              <a:t>、</a:t>
            </a:r>
            <a:r>
              <a:rPr lang="en-US" altLang="zh-CN" sz="4800" dirty="0"/>
              <a:t>w</a:t>
            </a:r>
            <a:r>
              <a:rPr lang="zh-CN" altLang="en-US" sz="48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452975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801087-56AD-4350-85CE-00189E629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898" y="597444"/>
            <a:ext cx="11030860" cy="813343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特殊“声母”的发音特点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2B0A86-B577-4B26-ABD1-E76580B99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00" y="2377439"/>
            <a:ext cx="11030859" cy="39789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  </a:t>
            </a:r>
            <a:r>
              <a:rPr lang="en-US" altLang="zh-CN" sz="3600" b="1" dirty="0"/>
              <a:t>1.</a:t>
            </a:r>
            <a:r>
              <a:rPr lang="zh-CN" altLang="en-US" sz="3600" b="1" dirty="0"/>
              <a:t>发音时气流没有被阻挡，类似于单韵母的发音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2.</a:t>
            </a:r>
            <a:r>
              <a:rPr lang="zh-CN" altLang="en-US" sz="3600" b="1" dirty="0"/>
              <a:t>在音节中放在声母的位置上</a:t>
            </a:r>
          </a:p>
        </p:txBody>
      </p:sp>
    </p:spTree>
    <p:extLst>
      <p:ext uri="{BB962C8B-B14F-4D97-AF65-F5344CB8AC3E}">
        <p14:creationId xmlns:p14="http://schemas.microsoft.com/office/powerpoint/2010/main" val="752253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49D1A8-5E45-4A4A-B6AC-E097D54E7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00" y="352687"/>
            <a:ext cx="11030860" cy="979724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1. </a:t>
            </a:r>
            <a:r>
              <a:rPr lang="zh-CN" altLang="en-US" sz="4000" dirty="0"/>
              <a:t>特殊“声母”</a:t>
            </a:r>
            <a:r>
              <a:rPr lang="en-US" altLang="zh-CN" sz="4000" dirty="0"/>
              <a:t>y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CA751E-BEC8-4880-8287-0CF1A65F68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54" y="1820091"/>
            <a:ext cx="10470605" cy="45362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发音与单韵母 </a:t>
            </a:r>
            <a:r>
              <a:rPr lang="en-US" altLang="zh-CN" sz="3600" b="1" dirty="0"/>
              <a:t>i </a:t>
            </a:r>
            <a:r>
              <a:rPr lang="zh-CN" altLang="en-US" sz="3600" b="1" dirty="0"/>
              <a:t>相似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）嘴角向两边咧开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900" b="1" dirty="0"/>
          </a:p>
          <a:p>
            <a:pPr marL="0" indent="0">
              <a:buNone/>
            </a:pPr>
            <a:r>
              <a:rPr lang="en-US" altLang="zh-CN" sz="3600" b="1" dirty="0"/>
              <a:t>    </a:t>
            </a:r>
            <a:r>
              <a:rPr lang="zh-CN" altLang="en-US" sz="3600" b="1" dirty="0"/>
              <a:t>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）嘴唇微微张开，上下齿对齐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）舌尖抵在下齿背</a:t>
            </a:r>
          </a:p>
        </p:txBody>
      </p:sp>
    </p:spTree>
    <p:extLst>
      <p:ext uri="{BB962C8B-B14F-4D97-AF65-F5344CB8AC3E}">
        <p14:creationId xmlns:p14="http://schemas.microsoft.com/office/powerpoint/2010/main" val="1132198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4BFA19-92D2-4A80-8733-61880C963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899" y="143682"/>
            <a:ext cx="11030860" cy="1049392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2.</a:t>
            </a:r>
            <a:r>
              <a:rPr lang="zh-CN" altLang="en-US" sz="4000" dirty="0"/>
              <a:t> 特殊“声母”</a:t>
            </a:r>
            <a:r>
              <a:rPr lang="en-US" altLang="zh-CN" sz="4000" dirty="0"/>
              <a:t>w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F4FA18-1D69-4218-8B9D-ECB25357E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689464"/>
            <a:ext cx="10627359" cy="46668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发音与单韵母</a:t>
            </a:r>
            <a:r>
              <a:rPr lang="en-US" altLang="zh-CN" sz="3600" b="1" dirty="0"/>
              <a:t>u</a:t>
            </a:r>
            <a:r>
              <a:rPr lang="zh-CN" altLang="en-US" sz="3600" b="1" dirty="0"/>
              <a:t>相似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）嘴角向中间圆拢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600" b="1" dirty="0"/>
              <a:t>    </a:t>
            </a:r>
            <a:r>
              <a:rPr lang="zh-CN" altLang="en-US" sz="3600" b="1" dirty="0"/>
              <a:t>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）嘴唇略微向前突出，形成小圆孔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）舌尖放在下齿背、下齿龈立面的最底端</a:t>
            </a:r>
          </a:p>
        </p:txBody>
      </p:sp>
    </p:spTree>
    <p:extLst>
      <p:ext uri="{BB962C8B-B14F-4D97-AF65-F5344CB8AC3E}">
        <p14:creationId xmlns:p14="http://schemas.microsoft.com/office/powerpoint/2010/main" val="936080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447875" y="254818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牙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6" y="254818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720117" y="254818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严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356238" y="254818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992362" y="254818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样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448095" y="416291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瓦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5" y="416704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握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720117" y="41629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歪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7356238" y="416291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992361" y="416291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卫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6E3FC1F4-05CD-4CBA-8EC1-437FAED6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367" y="803299"/>
            <a:ext cx="7724502" cy="807787"/>
          </a:xfrm>
        </p:spPr>
        <p:txBody>
          <a:bodyPr/>
          <a:lstStyle/>
          <a:p>
            <a:r>
              <a:rPr lang="zh-CN" altLang="en-US" sz="3600" dirty="0"/>
              <a:t>特殊“声母”</a:t>
            </a:r>
            <a:r>
              <a:rPr lang="en-US" altLang="zh-CN" sz="3600" dirty="0"/>
              <a:t>y</a:t>
            </a:r>
            <a:r>
              <a:rPr lang="zh-CN" altLang="en-US" sz="3600" dirty="0"/>
              <a:t>和</a:t>
            </a:r>
            <a:r>
              <a:rPr lang="en-US" altLang="zh-CN" sz="3600" dirty="0"/>
              <a:t>w</a:t>
            </a:r>
            <a:r>
              <a:rPr lang="zh-CN" altLang="en-US" sz="3600" dirty="0"/>
              <a:t>发音训练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026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CF4CF0-BCA1-41FE-A3A3-B53CD7135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1008084"/>
          </a:xfrm>
        </p:spPr>
        <p:txBody>
          <a:bodyPr/>
          <a:lstStyle/>
          <a:p>
            <a:r>
              <a:rPr lang="zh-CN" altLang="en-US" sz="4000" dirty="0"/>
              <a:t>整体认读音节 </a:t>
            </a:r>
            <a:r>
              <a:rPr lang="en-US" altLang="zh-CN" sz="4000" dirty="0"/>
              <a:t>—— </a:t>
            </a:r>
            <a:r>
              <a:rPr lang="en-US" altLang="zh-CN" sz="4000" dirty="0" err="1"/>
              <a:t>yi</a:t>
            </a:r>
            <a:r>
              <a:rPr lang="zh-CN" altLang="en-US" sz="4000" dirty="0"/>
              <a:t>、</a:t>
            </a:r>
            <a:r>
              <a:rPr lang="en-US" altLang="zh-CN" sz="4000" dirty="0" err="1"/>
              <a:t>wu</a:t>
            </a:r>
            <a:r>
              <a:rPr lang="zh-CN" altLang="en-US" sz="4000" dirty="0"/>
              <a:t>、</a:t>
            </a:r>
            <a:r>
              <a:rPr lang="en-US" altLang="zh-CN" sz="4000" dirty="0" err="1"/>
              <a:t>yu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8775C3-C1B2-4D34-9407-0206EB64D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7883" y="1947320"/>
            <a:ext cx="5390607" cy="6466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 b="1" dirty="0"/>
              <a:t>不能拼读，直接认读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6F88CE5A-3FA1-4C89-A25E-2E8701064AEA}"/>
              </a:ext>
            </a:extLst>
          </p:cNvPr>
          <p:cNvSpPr txBox="1">
            <a:spLocks/>
          </p:cNvSpPr>
          <p:nvPr/>
        </p:nvSpPr>
        <p:spPr>
          <a:xfrm>
            <a:off x="1798319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医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4C6BE74C-619F-4ECA-91FE-0DAEAB9C322A}"/>
              </a:ext>
            </a:extLst>
          </p:cNvPr>
          <p:cNvSpPr txBox="1">
            <a:spLocks/>
          </p:cNvSpPr>
          <p:nvPr/>
        </p:nvSpPr>
        <p:spPr>
          <a:xfrm>
            <a:off x="3135084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69C36A6-46DD-4BE9-AA0F-1E92CB17D400}"/>
              </a:ext>
            </a:extLst>
          </p:cNvPr>
          <p:cNvSpPr txBox="1">
            <a:spLocks/>
          </p:cNvSpPr>
          <p:nvPr/>
        </p:nvSpPr>
        <p:spPr>
          <a:xfrm>
            <a:off x="4471848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25F6F768-07CA-4C53-B334-BD8F36ACEAD0}"/>
              </a:ext>
            </a:extLst>
          </p:cNvPr>
          <p:cNvSpPr txBox="1">
            <a:spLocks/>
          </p:cNvSpPr>
          <p:nvPr/>
        </p:nvSpPr>
        <p:spPr>
          <a:xfrm>
            <a:off x="5808612" y="4149633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椅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A771F90B-1AE0-4400-A160-B255CB1570B9}"/>
              </a:ext>
            </a:extLst>
          </p:cNvPr>
          <p:cNvSpPr txBox="1">
            <a:spLocks/>
          </p:cNvSpPr>
          <p:nvPr/>
        </p:nvSpPr>
        <p:spPr>
          <a:xfrm>
            <a:off x="7145376" y="4149632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1197DD6-C08E-4599-BF5D-5EF404C9CC22}"/>
              </a:ext>
            </a:extLst>
          </p:cNvPr>
          <p:cNvSpPr txBox="1">
            <a:spLocks/>
          </p:cNvSpPr>
          <p:nvPr/>
        </p:nvSpPr>
        <p:spPr>
          <a:xfrm>
            <a:off x="8482140" y="4149631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预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B2C7AA0-E1DE-4418-90D1-433655C1DDC0}"/>
              </a:ext>
            </a:extLst>
          </p:cNvPr>
          <p:cNvSpPr txBox="1">
            <a:spLocks/>
          </p:cNvSpPr>
          <p:nvPr/>
        </p:nvSpPr>
        <p:spPr>
          <a:xfrm>
            <a:off x="2262050" y="5280661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物语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5D735885-C3B5-4708-A8A5-07D76E029285}"/>
              </a:ext>
            </a:extLst>
          </p:cNvPr>
          <p:cNvSpPr txBox="1">
            <a:spLocks/>
          </p:cNvSpPr>
          <p:nvPr/>
        </p:nvSpPr>
        <p:spPr>
          <a:xfrm>
            <a:off x="4195351" y="5280661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予以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59185BE6-FC32-4DB9-A6A0-3F12FEE93DD9}"/>
              </a:ext>
            </a:extLst>
          </p:cNvPr>
          <p:cNvSpPr txBox="1">
            <a:spLocks/>
          </p:cNvSpPr>
          <p:nvPr/>
        </p:nvSpPr>
        <p:spPr>
          <a:xfrm>
            <a:off x="6128652" y="5280660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异物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634D5858-DF11-460F-937D-645C84AC64CB}"/>
              </a:ext>
            </a:extLst>
          </p:cNvPr>
          <p:cNvSpPr txBox="1">
            <a:spLocks/>
          </p:cNvSpPr>
          <p:nvPr/>
        </p:nvSpPr>
        <p:spPr>
          <a:xfrm>
            <a:off x="8061953" y="5280660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寓意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1EABEBD0-04A0-4B2E-99FC-2060D7A3ABDC}"/>
              </a:ext>
            </a:extLst>
          </p:cNvPr>
          <p:cNvSpPr txBox="1">
            <a:spLocks/>
          </p:cNvSpPr>
          <p:nvPr/>
        </p:nvSpPr>
        <p:spPr>
          <a:xfrm>
            <a:off x="1079860" y="3095628"/>
            <a:ext cx="5390607" cy="599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/>
              <a:t>发音训练：</a:t>
            </a:r>
          </a:p>
        </p:txBody>
      </p:sp>
    </p:spTree>
    <p:extLst>
      <p:ext uri="{BB962C8B-B14F-4D97-AF65-F5344CB8AC3E}">
        <p14:creationId xmlns:p14="http://schemas.microsoft.com/office/powerpoint/2010/main" val="3026856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CF4CF0-BCA1-41FE-A3A3-B53CD7135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1008084"/>
          </a:xfrm>
        </p:spPr>
        <p:txBody>
          <a:bodyPr/>
          <a:lstStyle/>
          <a:p>
            <a:r>
              <a:rPr lang="zh-CN" altLang="en-US" sz="4000" dirty="0"/>
              <a:t>整体认读音节 </a:t>
            </a:r>
            <a:r>
              <a:rPr lang="en-US" altLang="zh-CN" sz="4000" dirty="0"/>
              <a:t>—— ye</a:t>
            </a:r>
            <a:r>
              <a:rPr lang="zh-CN" altLang="en-US" sz="4000" dirty="0"/>
              <a:t>、</a:t>
            </a:r>
            <a:r>
              <a:rPr lang="en-US" altLang="zh-CN" sz="4000" dirty="0" err="1"/>
              <a:t>yue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8775C3-C1B2-4D34-9407-0206EB64D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7883" y="1947320"/>
            <a:ext cx="5390607" cy="6466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 b="1" dirty="0"/>
              <a:t>不能拼读，直接认读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6F88CE5A-3FA1-4C89-A25E-2E8701064AEA}"/>
              </a:ext>
            </a:extLst>
          </p:cNvPr>
          <p:cNvSpPr txBox="1">
            <a:spLocks/>
          </p:cNvSpPr>
          <p:nvPr/>
        </p:nvSpPr>
        <p:spPr>
          <a:xfrm>
            <a:off x="1798319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4C6BE74C-619F-4ECA-91FE-0DAEAB9C322A}"/>
              </a:ext>
            </a:extLst>
          </p:cNvPr>
          <p:cNvSpPr txBox="1">
            <a:spLocks/>
          </p:cNvSpPr>
          <p:nvPr/>
        </p:nvSpPr>
        <p:spPr>
          <a:xfrm>
            <a:off x="3135084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69C36A6-46DD-4BE9-AA0F-1E92CB17D400}"/>
              </a:ext>
            </a:extLst>
          </p:cNvPr>
          <p:cNvSpPr txBox="1">
            <a:spLocks/>
          </p:cNvSpPr>
          <p:nvPr/>
        </p:nvSpPr>
        <p:spPr>
          <a:xfrm>
            <a:off x="4471848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25F6F768-07CA-4C53-B334-BD8F36ACEAD0}"/>
              </a:ext>
            </a:extLst>
          </p:cNvPr>
          <p:cNvSpPr txBox="1">
            <a:spLocks/>
          </p:cNvSpPr>
          <p:nvPr/>
        </p:nvSpPr>
        <p:spPr>
          <a:xfrm>
            <a:off x="5808612" y="4149633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A771F90B-1AE0-4400-A160-B255CB1570B9}"/>
              </a:ext>
            </a:extLst>
          </p:cNvPr>
          <p:cNvSpPr txBox="1">
            <a:spLocks/>
          </p:cNvSpPr>
          <p:nvPr/>
        </p:nvSpPr>
        <p:spPr>
          <a:xfrm>
            <a:off x="7145376" y="4149632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爷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1197DD6-C08E-4599-BF5D-5EF404C9CC22}"/>
              </a:ext>
            </a:extLst>
          </p:cNvPr>
          <p:cNvSpPr txBox="1">
            <a:spLocks/>
          </p:cNvSpPr>
          <p:nvPr/>
        </p:nvSpPr>
        <p:spPr>
          <a:xfrm>
            <a:off x="8482140" y="4149631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阅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B2C7AA0-E1DE-4418-90D1-433655C1DDC0}"/>
              </a:ext>
            </a:extLst>
          </p:cNvPr>
          <p:cNvSpPr txBox="1">
            <a:spLocks/>
          </p:cNvSpPr>
          <p:nvPr/>
        </p:nvSpPr>
        <p:spPr>
          <a:xfrm>
            <a:off x="2262050" y="5280661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夜月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5D735885-C3B5-4708-A8A5-07D76E029285}"/>
              </a:ext>
            </a:extLst>
          </p:cNvPr>
          <p:cNvSpPr txBox="1">
            <a:spLocks/>
          </p:cNvSpPr>
          <p:nvPr/>
        </p:nvSpPr>
        <p:spPr>
          <a:xfrm>
            <a:off x="4195351" y="5280661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粤语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59185BE6-FC32-4DB9-A6A0-3F12FEE93DD9}"/>
              </a:ext>
            </a:extLst>
          </p:cNvPr>
          <p:cNvSpPr txBox="1">
            <a:spLocks/>
          </p:cNvSpPr>
          <p:nvPr/>
        </p:nvSpPr>
        <p:spPr>
          <a:xfrm>
            <a:off x="6128652" y="5280660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业务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634D5858-DF11-460F-937D-645C84AC64CB}"/>
              </a:ext>
            </a:extLst>
          </p:cNvPr>
          <p:cNvSpPr txBox="1">
            <a:spLocks/>
          </p:cNvSpPr>
          <p:nvPr/>
        </p:nvSpPr>
        <p:spPr>
          <a:xfrm>
            <a:off x="8061953" y="5280660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物业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1EABEBD0-04A0-4B2E-99FC-2060D7A3ABDC}"/>
              </a:ext>
            </a:extLst>
          </p:cNvPr>
          <p:cNvSpPr txBox="1">
            <a:spLocks/>
          </p:cNvSpPr>
          <p:nvPr/>
        </p:nvSpPr>
        <p:spPr>
          <a:xfrm>
            <a:off x="1079860" y="3095628"/>
            <a:ext cx="5390607" cy="599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/>
              <a:t>发音训练：</a:t>
            </a:r>
          </a:p>
        </p:txBody>
      </p:sp>
    </p:spTree>
    <p:extLst>
      <p:ext uri="{BB962C8B-B14F-4D97-AF65-F5344CB8AC3E}">
        <p14:creationId xmlns:p14="http://schemas.microsoft.com/office/powerpoint/2010/main" val="1814942092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507AAE"/>
      </a:accent1>
      <a:accent2>
        <a:srgbClr val="9172A6"/>
      </a:accent2>
      <a:accent3>
        <a:srgbClr val="C7D0EA"/>
      </a:accent3>
      <a:accent4>
        <a:srgbClr val="C5D8F2"/>
      </a:accent4>
      <a:accent5>
        <a:srgbClr val="C78FBB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A000120140627A02KPBG</Template>
  <TotalTime>32</TotalTime>
  <Words>206</Words>
  <Application>Microsoft Office PowerPoint</Application>
  <PresentationFormat>宽屏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楷体</vt:lpstr>
      <vt:lpstr>幼圆</vt:lpstr>
      <vt:lpstr>Arial</vt:lpstr>
      <vt:lpstr>Arial Black</vt:lpstr>
      <vt:lpstr>Wingdings</vt:lpstr>
      <vt:lpstr>A000120140530A99PPBG</vt:lpstr>
      <vt:lpstr>特殊“声母”y、w的发音</vt:lpstr>
      <vt:lpstr>特殊“声母”的发音特点</vt:lpstr>
      <vt:lpstr>1. 特殊“声母”y</vt:lpstr>
      <vt:lpstr>2. 特殊“声母”w</vt:lpstr>
      <vt:lpstr>特殊“声母”y和w发音训练</vt:lpstr>
      <vt:lpstr>整体认读音节 —— yi、wu、yu</vt:lpstr>
      <vt:lpstr>整体认读音节 —— ye、yue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特殊声母y、w的发音</dc:title>
  <dc:creator>Li Jindai</dc:creator>
  <cp:lastModifiedBy>apple</cp:lastModifiedBy>
  <cp:revision>4</cp:revision>
  <dcterms:created xsi:type="dcterms:W3CDTF">2019-05-14T11:40:21Z</dcterms:created>
  <dcterms:modified xsi:type="dcterms:W3CDTF">2024-04-01T00:13:59Z</dcterms:modified>
</cp:coreProperties>
</file>