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2" r:id="rId3"/>
    <p:sldId id="361" r:id="rId5"/>
    <p:sldId id="429" r:id="rId6"/>
    <p:sldId id="478" r:id="rId7"/>
    <p:sldId id="479" r:id="rId8"/>
    <p:sldId id="362" r:id="rId9"/>
    <p:sldId id="383" r:id="rId10"/>
    <p:sldId id="430" r:id="rId11"/>
    <p:sldId id="432" r:id="rId12"/>
    <p:sldId id="528" r:id="rId13"/>
    <p:sldId id="529" r:id="rId14"/>
    <p:sldId id="530" r:id="rId15"/>
    <p:sldId id="531" r:id="rId16"/>
    <p:sldId id="532" r:id="rId17"/>
    <p:sldId id="533" r:id="rId18"/>
    <p:sldId id="534" r:id="rId19"/>
    <p:sldId id="535" r:id="rId20"/>
    <p:sldId id="536" r:id="rId21"/>
    <p:sldId id="537" r:id="rId22"/>
    <p:sldId id="438" r:id="rId23"/>
    <p:sldId id="437" r:id="rId24"/>
    <p:sldId id="538" r:id="rId25"/>
    <p:sldId id="539" r:id="rId26"/>
    <p:sldId id="540" r:id="rId27"/>
    <p:sldId id="541" r:id="rId28"/>
    <p:sldId id="542" r:id="rId29"/>
    <p:sldId id="543" r:id="rId30"/>
    <p:sldId id="544" r:id="rId31"/>
    <p:sldId id="545" r:id="rId32"/>
    <p:sldId id="546" r:id="rId33"/>
    <p:sldId id="547" r:id="rId34"/>
    <p:sldId id="548" r:id="rId35"/>
    <p:sldId id="549" r:id="rId36"/>
    <p:sldId id="550" r:id="rId37"/>
    <p:sldId id="551" r:id="rId38"/>
    <p:sldId id="446" r:id="rId39"/>
    <p:sldId id="447" r:id="rId40"/>
    <p:sldId id="553" r:id="rId41"/>
    <p:sldId id="554" r:id="rId42"/>
    <p:sldId id="555" r:id="rId43"/>
    <p:sldId id="556" r:id="rId44"/>
    <p:sldId id="557" r:id="rId45"/>
    <p:sldId id="452" r:id="rId46"/>
    <p:sldId id="451" r:id="rId47"/>
    <p:sldId id="558" r:id="rId48"/>
    <p:sldId id="559" r:id="rId49"/>
    <p:sldId id="560" r:id="rId50"/>
    <p:sldId id="561" r:id="rId51"/>
    <p:sldId id="563" r:id="rId52"/>
    <p:sldId id="562" r:id="rId53"/>
    <p:sldId id="564" r:id="rId54"/>
    <p:sldId id="565" r:id="rId55"/>
    <p:sldId id="567" r:id="rId56"/>
    <p:sldId id="566" r:id="rId57"/>
    <p:sldId id="568" r:id="rId58"/>
    <p:sldId id="569" r:id="rId59"/>
    <p:sldId id="570" r:id="rId60"/>
    <p:sldId id="571" r:id="rId61"/>
    <p:sldId id="414" r:id="rId62"/>
  </p:sldIdLst>
  <p:sldSz cx="9144000" cy="5144770"/>
  <p:notesSz cx="6858000" cy="9144000"/>
  <p:custDataLst>
    <p:tags r:id="rId6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59" autoAdjust="0"/>
    <p:restoredTop sz="94660"/>
  </p:normalViewPr>
  <p:slideViewPr>
    <p:cSldViewPr snapToGrid="0">
      <p:cViewPr varScale="1">
        <p:scale>
          <a:sx n="117" d="100"/>
          <a:sy n="117" d="100"/>
        </p:scale>
        <p:origin x="396" y="108"/>
      </p:cViewPr>
      <p:guideLst/>
    </p:cSldViewPr>
  </p:slideViewPr>
  <p:notesTextViewPr>
    <p:cViewPr>
      <p:scale>
        <a:sx n="1" d="1"/>
        <a:sy n="1" d="1"/>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tags" Target="tags/tag1.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68ABC87-0CCD-465F-BF60-F0E2C7836A1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68ABC87-0CCD-465F-BF60-F0E2C7836A1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68ABC87-0CCD-465F-BF60-F0E2C7836A18}"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68ABC87-0CCD-465F-BF60-F0E2C7836A18}"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225" y="1977"/>
            <a:ext cx="9526329" cy="5363323"/>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6" name="文本框 37"/>
          <p:cNvSpPr txBox="1"/>
          <p:nvPr userDrawn="1"/>
        </p:nvSpPr>
        <p:spPr>
          <a:xfrm>
            <a:off x="265447"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anose="020B0503020204020204" pitchFamily="34" charset="-122"/>
                <a:ea typeface="微软雅黑" panose="020B0503020204020204" pitchFamily="34" charset="-122"/>
                <a:cs typeface="+mn-cs"/>
              </a:rPr>
              <a:t>成功项目展示</a:t>
            </a:r>
            <a:endParaRPr lang="zh-CN" altLang="zh-CN" sz="1600" b="0" kern="1200" dirty="0">
              <a:solidFill>
                <a:schemeClr val="accent1"/>
              </a:solidFill>
              <a:latin typeface="微软雅黑" panose="020B0503020204020204" pitchFamily="34" charset="-122"/>
              <a:ea typeface="微软雅黑" panose="020B0503020204020204" pitchFamily="34" charset="-122"/>
              <a:cs typeface="+mn-cs"/>
            </a:endParaRPr>
          </a:p>
        </p:txBody>
      </p:sp>
      <p:sp>
        <p:nvSpPr>
          <p:cNvPr id="7" name="文本框 38"/>
          <p:cNvSpPr txBox="1"/>
          <p:nvPr userDrawn="1"/>
        </p:nvSpPr>
        <p:spPr>
          <a:xfrm>
            <a:off x="229411" y="556320"/>
            <a:ext cx="2039271" cy="207753"/>
          </a:xfrm>
          <a:prstGeom prst="rect">
            <a:avLst/>
          </a:prstGeom>
          <a:noFill/>
        </p:spPr>
        <p:txBody>
          <a:bodyPr wrap="square" lIns="68584" tIns="34292" rIns="68584" bIns="34292" rtlCol="0">
            <a:spAutoFit/>
          </a:bodyPr>
          <a:lstStyle/>
          <a:p>
            <a:pPr algn="dist" defTabSz="68580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0" name="矩形 9"/>
          <p:cNvSpPr/>
          <p:nvPr userDrawn="1"/>
        </p:nvSpPr>
        <p:spPr>
          <a:xfrm>
            <a:off x="1" y="232284"/>
            <a:ext cx="173254"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225" y="1977"/>
            <a:ext cx="9526329" cy="5363323"/>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5" name="矩形 4"/>
          <p:cNvSpPr/>
          <p:nvPr userDrawn="1"/>
        </p:nvSpPr>
        <p:spPr>
          <a:xfrm>
            <a:off x="1" y="232284"/>
            <a:ext cx="173254"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6" name="文本框 37"/>
          <p:cNvSpPr txBox="1"/>
          <p:nvPr userDrawn="1"/>
        </p:nvSpPr>
        <p:spPr>
          <a:xfrm>
            <a:off x="257416" y="232284"/>
            <a:ext cx="1629136" cy="315475"/>
          </a:xfrm>
          <a:prstGeom prst="rect">
            <a:avLst/>
          </a:prstGeom>
          <a:noFill/>
        </p:spPr>
        <p:txBody>
          <a:bodyPr wrap="square" lIns="68584" tIns="34292" rIns="68584" bIns="34292" rtlCol="0">
            <a:spAutoFit/>
          </a:bodyPr>
          <a:lstStyle/>
          <a:p>
            <a:pPr algn="dist"/>
            <a:r>
              <a:rPr lang="zh-CN" altLang="en-US" sz="1600" b="0" kern="1200">
                <a:solidFill>
                  <a:schemeClr val="accent1"/>
                </a:solidFill>
                <a:latin typeface="微软雅黑" panose="020B0503020204020204" pitchFamily="34" charset="-122"/>
                <a:ea typeface="微软雅黑" panose="020B0503020204020204" pitchFamily="34" charset="-122"/>
                <a:cs typeface="+mn-cs"/>
              </a:rPr>
              <a:t>下月</a:t>
            </a:r>
            <a:r>
              <a:rPr lang="zh-CN" altLang="zh-CN" sz="1600" b="0" kern="1200">
                <a:solidFill>
                  <a:schemeClr val="accent1"/>
                </a:solidFill>
                <a:latin typeface="微软雅黑" panose="020B0503020204020204" pitchFamily="34" charset="-122"/>
                <a:ea typeface="微软雅黑" panose="020B0503020204020204" pitchFamily="34" charset="-122"/>
                <a:cs typeface="+mn-cs"/>
              </a:rPr>
              <a:t>工作</a:t>
            </a:r>
            <a:r>
              <a:rPr lang="zh-CN" altLang="zh-CN" sz="1600" b="0" kern="1200" dirty="0">
                <a:solidFill>
                  <a:schemeClr val="accent1"/>
                </a:solidFill>
                <a:latin typeface="微软雅黑" panose="020B0503020204020204" pitchFamily="34" charset="-122"/>
                <a:ea typeface="微软雅黑" panose="020B0503020204020204" pitchFamily="34" charset="-122"/>
                <a:cs typeface="+mn-cs"/>
              </a:rPr>
              <a:t>计划</a:t>
            </a:r>
            <a:endParaRPr lang="zh-CN" altLang="zh-CN" sz="1600" b="0" kern="1200" dirty="0">
              <a:solidFill>
                <a:schemeClr val="accent1"/>
              </a:solidFill>
              <a:latin typeface="微软雅黑" panose="020B0503020204020204" pitchFamily="34" charset="-122"/>
              <a:ea typeface="微软雅黑" panose="020B0503020204020204" pitchFamily="34" charset="-122"/>
              <a:cs typeface="+mn-cs"/>
            </a:endParaRPr>
          </a:p>
        </p:txBody>
      </p:sp>
      <p:sp>
        <p:nvSpPr>
          <p:cNvPr id="7" name="文本框 38"/>
          <p:cNvSpPr txBox="1"/>
          <p:nvPr userDrawn="1"/>
        </p:nvSpPr>
        <p:spPr>
          <a:xfrm>
            <a:off x="221380" y="547760"/>
            <a:ext cx="1771049" cy="207753"/>
          </a:xfrm>
          <a:prstGeom prst="rect">
            <a:avLst/>
          </a:prstGeom>
          <a:noFill/>
        </p:spPr>
        <p:txBody>
          <a:bodyPr wrap="square" lIns="68584" tIns="34292" rIns="68584" bIns="34292" rtlCol="0">
            <a:spAutoFit/>
          </a:bodyPr>
          <a:lstStyle/>
          <a:p>
            <a:pPr algn="dist" defTabSz="68580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6" cy="346232"/>
          </a:xfrm>
          <a:prstGeom prst="rect">
            <a:avLst/>
          </a:prstGeom>
          <a:noFill/>
        </p:spPr>
        <p:txBody>
          <a:bodyPr wrap="none" lIns="68563" tIns="34282" rIns="68563" bIns="34282" rtlCol="0">
            <a:spAutoFit/>
          </a:bodyPr>
          <a:lstStyle/>
          <a:p>
            <a:pPr algn="ctr" defTabSz="685800">
              <a:defRPr/>
            </a:pPr>
            <a:r>
              <a:rPr lang="zh-CN" altLang="en-US" sz="1800" b="1" dirty="0">
                <a:solidFill>
                  <a:schemeClr val="accent1"/>
                </a:solidFill>
                <a:latin typeface="微软雅黑" panose="020B0503020204020204" pitchFamily="34" charset="-122"/>
                <a:ea typeface="微软雅黑" panose="020B0503020204020204" pitchFamily="34" charset="-122"/>
              </a:rPr>
              <a:t>项目介绍</a:t>
            </a:r>
            <a:endParaRPr lang="zh-CN" altLang="en-US" sz="1800" kern="0" dirty="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2225" y="1977"/>
            <a:ext cx="9526329" cy="5363323"/>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2225" y="1977"/>
            <a:ext cx="9526329" cy="5363323"/>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2225" y="1977"/>
            <a:ext cx="9526329" cy="5363323"/>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sz="1800"/>
          </a:p>
        </p:txBody>
      </p:sp>
      <p:sp>
        <p:nvSpPr>
          <p:cNvPr id="3" name="TextBox 1"/>
          <p:cNvSpPr txBox="1"/>
          <p:nvPr userDrawn="1"/>
        </p:nvSpPr>
        <p:spPr>
          <a:xfrm>
            <a:off x="3865664" y="368823"/>
            <a:ext cx="1292638" cy="299944"/>
          </a:xfrm>
          <a:prstGeom prst="rect">
            <a:avLst/>
          </a:prstGeom>
          <a:noFill/>
        </p:spPr>
        <p:txBody>
          <a:bodyPr wrap="none" lIns="68568" tIns="34285" rIns="68568" bIns="3428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9" y="710767"/>
            <a:ext cx="2562232" cy="346239"/>
          </a:xfrm>
          <a:prstGeom prst="rect">
            <a:avLst/>
          </a:prstGeom>
          <a:noFill/>
        </p:spPr>
        <p:txBody>
          <a:bodyPr wrap="square" lIns="68568" tIns="34285" rIns="68568" bIns="3428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273051" y="512920"/>
            <a:ext cx="6489700" cy="524037"/>
          </a:xfrm>
          <a:prstGeom prst="rect">
            <a:avLst/>
          </a:prstGeom>
        </p:spPr>
        <p:txBody>
          <a:bodyPr lIns="68580" tIns="34290" rIns="68580" bIns="34290"/>
          <a:lstStyle>
            <a:lvl1pPr algn="l">
              <a:defRPr sz="24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endParaRPr lang="en-US" dirty="0"/>
          </a:p>
        </p:txBody>
      </p:sp>
      <p:sp>
        <p:nvSpPr>
          <p:cNvPr id="6" name="Text Placeholder 27"/>
          <p:cNvSpPr>
            <a:spLocks noGrp="1"/>
          </p:cNvSpPr>
          <p:nvPr>
            <p:ph type="body" sz="quarter" idx="25"/>
          </p:nvPr>
        </p:nvSpPr>
        <p:spPr>
          <a:xfrm>
            <a:off x="273051" y="940385"/>
            <a:ext cx="6489700" cy="285887"/>
          </a:xfrm>
          <a:prstGeom prst="rect">
            <a:avLst/>
          </a:prstGeom>
        </p:spPr>
        <p:txBody>
          <a:bodyPr lIns="68580" tIns="34290" rIns="68580" bIns="34290"/>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285" indent="0" algn="ctr">
              <a:buNone/>
              <a:defRPr sz="1600"/>
            </a:lvl2pPr>
            <a:lvl3pPr marL="749935" indent="0" algn="ctr">
              <a:buNone/>
              <a:defRPr sz="1500"/>
            </a:lvl3pPr>
            <a:lvl4pPr marL="1125220" indent="0" algn="ctr">
              <a:buNone/>
              <a:defRPr sz="1300"/>
            </a:lvl4pPr>
            <a:lvl5pPr marL="1499870" indent="0" algn="ctr">
              <a:buNone/>
              <a:defRPr sz="1300"/>
            </a:lvl5pPr>
            <a:lvl6pPr marL="1875155" indent="0" algn="ctr">
              <a:buNone/>
              <a:defRPr sz="1300"/>
            </a:lvl6pPr>
            <a:lvl7pPr marL="2250440" indent="0" algn="ctr">
              <a:buNone/>
              <a:defRPr sz="1300"/>
            </a:lvl7pPr>
            <a:lvl8pPr marL="2625090" indent="0" algn="ctr">
              <a:buNone/>
              <a:defRPr sz="1300"/>
            </a:lvl8pPr>
            <a:lvl9pPr marL="3000375"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56560" cy="51450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椭圆 1"/>
          <p:cNvSpPr/>
          <p:nvPr userDrawn="1"/>
        </p:nvSpPr>
        <p:spPr>
          <a:xfrm>
            <a:off x="328167" y="271621"/>
            <a:ext cx="280838" cy="28092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500" dirty="0">
                <a:solidFill>
                  <a:schemeClr val="accent1"/>
                </a:solidFill>
                <a:latin typeface="华文细黑" panose="02010600040101010101" pitchFamily="2" charset="-122"/>
                <a:ea typeface="华文细黑" panose="02010600040101010101" pitchFamily="2" charset="-122"/>
              </a:rPr>
              <a:t>M</a:t>
            </a:r>
            <a:endParaRPr lang="zh-CN" altLang="en-US" sz="1500" dirty="0">
              <a:solidFill>
                <a:schemeClr val="accent1"/>
              </a:solidFill>
              <a:latin typeface="华文细黑" panose="02010600040101010101" pitchFamily="2" charset="-122"/>
              <a:ea typeface="华文细黑" panose="02010600040101010101" pitchFamily="2" charset="-122"/>
            </a:endParaRPr>
          </a:p>
        </p:txBody>
      </p:sp>
      <p:sp>
        <p:nvSpPr>
          <p:cNvPr id="3" name="矩形 2"/>
          <p:cNvSpPr/>
          <p:nvPr userDrawn="1"/>
        </p:nvSpPr>
        <p:spPr>
          <a:xfrm rot="16200000">
            <a:off x="-376516" y="2453281"/>
            <a:ext cx="1690206" cy="238527"/>
          </a:xfrm>
          <a:prstGeom prst="rect">
            <a:avLst/>
          </a:prstGeom>
        </p:spPr>
        <p:txBody>
          <a:bodyPr wrap="none" lIns="68580" tIns="34290" rIns="68580" bIns="34290">
            <a:spAutoFit/>
          </a:bodyPr>
          <a:lstStyle/>
          <a:p>
            <a:pPr>
              <a:spcBef>
                <a:spcPts val="450"/>
              </a:spcBef>
            </a:pPr>
            <a:r>
              <a:rPr lang="en-US" altLang="zh-CN" sz="1100" dirty="0">
                <a:solidFill>
                  <a:schemeClr val="bg1">
                    <a:lumMod val="75000"/>
                  </a:schemeClr>
                </a:solidFill>
                <a:latin typeface="华文细黑" panose="02010600040101010101" pitchFamily="2" charset="-122"/>
                <a:ea typeface="华文细黑" panose="02010600040101010101" pitchFamily="2" charset="-122"/>
              </a:rPr>
              <a:t>Business Annual Report</a:t>
            </a:r>
            <a:endParaRPr lang="en-US" altLang="zh-CN" sz="1100" dirty="0">
              <a:solidFill>
                <a:schemeClr val="bg1">
                  <a:lumMod val="75000"/>
                </a:schemeClr>
              </a:solidFill>
              <a:latin typeface="华文细黑" panose="02010600040101010101" pitchFamily="2" charset="-122"/>
              <a:ea typeface="华文细黑" panose="02010600040101010101" pitchFamily="2" charset="-122"/>
            </a:endParaRPr>
          </a:p>
        </p:txBody>
      </p:sp>
      <p:sp>
        <p:nvSpPr>
          <p:cNvPr id="4" name="文本框 3"/>
          <p:cNvSpPr txBox="1"/>
          <p:nvPr userDrawn="1"/>
        </p:nvSpPr>
        <p:spPr>
          <a:xfrm>
            <a:off x="16743" y="4680549"/>
            <a:ext cx="903686" cy="207749"/>
          </a:xfrm>
          <a:prstGeom prst="rect">
            <a:avLst/>
          </a:prstGeom>
          <a:noFill/>
        </p:spPr>
        <p:txBody>
          <a:bodyPr wrap="square" lIns="68580" tIns="34290" rIns="68580" bIns="34290" rtlCol="0">
            <a:spAutoFit/>
          </a:bodyPr>
          <a:lstStyle/>
          <a:p>
            <a:pPr algn="ctr"/>
            <a:r>
              <a:rPr lang="en-US" altLang="zh-CN" sz="900" dirty="0">
                <a:solidFill>
                  <a:schemeClr val="bg1">
                    <a:lumMod val="75000"/>
                  </a:schemeClr>
                </a:solidFill>
              </a:rPr>
              <a:t>Page </a:t>
            </a:r>
            <a:fld id="{839E13CE-6B44-48A0-86CD-2E68D4F2DAD8}" type="slidenum">
              <a:rPr lang="zh-CN" altLang="en-US" sz="900" dirty="0" smtClean="0">
                <a:solidFill>
                  <a:schemeClr val="bg1">
                    <a:lumMod val="75000"/>
                  </a:schemeClr>
                </a:solidFill>
              </a:rPr>
            </a:fld>
            <a:endParaRPr lang="zh-CN" altLang="en-US" sz="900" dirty="0">
              <a:solidFill>
                <a:schemeClr val="bg1">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9" name="矩形 8"/>
          <p:cNvSpPr/>
          <p:nvPr userDrawn="1"/>
        </p:nvSpPr>
        <p:spPr>
          <a:xfrm>
            <a:off x="1" y="232284"/>
            <a:ext cx="173254"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225" y="1977"/>
            <a:ext cx="9526329" cy="5363323"/>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6" name="文本框 37"/>
          <p:cNvSpPr txBox="1"/>
          <p:nvPr userDrawn="1"/>
        </p:nvSpPr>
        <p:spPr>
          <a:xfrm>
            <a:off x="294321"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anose="020B0503020204020204" pitchFamily="34" charset="-122"/>
                <a:ea typeface="微软雅黑" panose="020B0503020204020204" pitchFamily="34" charset="-122"/>
                <a:cs typeface="+mn-cs"/>
              </a:rPr>
              <a:t>工作完成情况</a:t>
            </a:r>
            <a:endParaRPr lang="zh-CN" altLang="zh-CN" sz="1600" b="0" kern="1200" dirty="0">
              <a:solidFill>
                <a:schemeClr val="accent1"/>
              </a:solidFill>
              <a:latin typeface="微软雅黑" panose="020B0503020204020204" pitchFamily="34" charset="-122"/>
              <a:ea typeface="微软雅黑" panose="020B0503020204020204" pitchFamily="34" charset="-122"/>
              <a:cs typeface="+mn-cs"/>
            </a:endParaRPr>
          </a:p>
        </p:txBody>
      </p:sp>
      <p:sp>
        <p:nvSpPr>
          <p:cNvPr id="7" name="文本框 38"/>
          <p:cNvSpPr txBox="1"/>
          <p:nvPr userDrawn="1"/>
        </p:nvSpPr>
        <p:spPr>
          <a:xfrm>
            <a:off x="258285" y="556320"/>
            <a:ext cx="2039271" cy="207753"/>
          </a:xfrm>
          <a:prstGeom prst="rect">
            <a:avLst/>
          </a:prstGeom>
          <a:noFill/>
        </p:spPr>
        <p:txBody>
          <a:bodyPr wrap="square" lIns="68584" tIns="34292" rIns="68584" bIns="34292" rtlCol="0">
            <a:spAutoFit/>
          </a:bodyPr>
          <a:lstStyle/>
          <a:p>
            <a:pPr algn="dist" defTabSz="68580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9" name="矩形 8"/>
          <p:cNvSpPr/>
          <p:nvPr userDrawn="1"/>
        </p:nvSpPr>
        <p:spPr>
          <a:xfrm>
            <a:off x="1" y="232284"/>
            <a:ext cx="173254"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8.xml"/><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8.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8.xml"/><Relationship Id="rId1"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8.xml"/><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image" Target="../media/image3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image" Target="../media/image41.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8.xml"/><Relationship Id="rId2" Type="http://schemas.openxmlformats.org/officeDocument/2006/relationships/image" Target="../media/image43.png"/><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image" Target="../media/image4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image" Target="../media/image46.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6027" t="7833" r="51614" b="78329"/>
          <a:stretch>
            <a:fillRect/>
          </a:stretch>
        </p:blipFill>
        <p:spPr>
          <a:xfrm>
            <a:off x="1" y="0"/>
            <a:ext cx="9144000" cy="2571681"/>
          </a:xfrm>
          <a:prstGeom prst="rect">
            <a:avLst/>
          </a:prstGeom>
        </p:spPr>
      </p:pic>
      <p:sp>
        <p:nvSpPr>
          <p:cNvPr id="4" name="文本框 158"/>
          <p:cNvSpPr txBox="1"/>
          <p:nvPr/>
        </p:nvSpPr>
        <p:spPr>
          <a:xfrm>
            <a:off x="2722322" y="2768586"/>
            <a:ext cx="3482340" cy="741680"/>
          </a:xfrm>
          <a:prstGeom prst="rect">
            <a:avLst/>
          </a:prstGeom>
          <a:noFill/>
        </p:spPr>
        <p:txBody>
          <a:bodyPr wrap="none" lIns="65032" tIns="32516" rIns="65032" bIns="32516" rtlCol="0">
            <a:spAutoFit/>
          </a:bodyPr>
          <a:lstStyle/>
          <a:p>
            <a:pPr algn="l"/>
            <a:r>
              <a:rPr kumimoji="1" lang="zh-CN" sz="4400"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rPr>
              <a:t>钢琴基础教程</a:t>
            </a:r>
            <a:endParaRPr kumimoji="1" lang="zh-CN" sz="4400" dirty="0">
              <a:solidFill>
                <a:schemeClr val="accent3"/>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文本框 159"/>
          <p:cNvSpPr txBox="1"/>
          <p:nvPr/>
        </p:nvSpPr>
        <p:spPr>
          <a:xfrm>
            <a:off x="2817572" y="3448990"/>
            <a:ext cx="4293222" cy="710565"/>
          </a:xfrm>
          <a:prstGeom prst="rect">
            <a:avLst/>
          </a:prstGeom>
          <a:noFill/>
        </p:spPr>
        <p:txBody>
          <a:bodyPr wrap="square" lIns="65032" tIns="32516" rIns="65032" bIns="32516" rtlCol="0">
            <a:spAutoFit/>
          </a:bodyPr>
          <a:lstStyle/>
          <a:p>
            <a:pPr algn="just">
              <a:lnSpc>
                <a:spcPct val="150000"/>
              </a:lnSpc>
              <a:buNone/>
            </a:pPr>
            <a:r>
              <a:rPr lang="zh-CN" altLang="en-US" sz="2800" dirty="0">
                <a:solidFill>
                  <a:schemeClr val="tx1">
                    <a:lumMod val="50000"/>
                    <a:lumOff val="50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主编：谈天佳</a:t>
            </a:r>
            <a:endParaRPr lang="zh-CN" altLang="en-US" sz="2800" dirty="0">
              <a:solidFill>
                <a:schemeClr val="tx1">
                  <a:lumMod val="50000"/>
                  <a:lumOff val="50000"/>
                </a:schemeClr>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3" name="椭圆 2"/>
          <p:cNvSpPr/>
          <p:nvPr/>
        </p:nvSpPr>
        <p:spPr>
          <a:xfrm>
            <a:off x="835125" y="2679164"/>
            <a:ext cx="1540042" cy="1540042"/>
          </a:xfrm>
          <a:prstGeom prst="ellipse">
            <a:avLst/>
          </a:prstGeom>
          <a:blipFill>
            <a:blip r:embed="rId2"/>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8" name="直接连接符 7"/>
          <p:cNvCxnSpPr/>
          <p:nvPr/>
        </p:nvCxnSpPr>
        <p:spPr>
          <a:xfrm>
            <a:off x="2578100" y="2731022"/>
            <a:ext cx="0" cy="138328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32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childTnLst>
                          </p:cTn>
                        </p:par>
                        <p:par>
                          <p:cTn id="32" fill="hold">
                            <p:stCondLst>
                              <p:cond delay="37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5"/>
                                        </p:tgtEl>
                                        <p:attrNameLst>
                                          <p:attrName>ppt_y</p:attrName>
                                        </p:attrNameLst>
                                      </p:cBhvr>
                                      <p:tavLst>
                                        <p:tav tm="0">
                                          <p:val>
                                            <p:strVal val="#ppt_y"/>
                                          </p:val>
                                        </p:tav>
                                        <p:tav tm="100000">
                                          <p:val>
                                            <p:strVal val="#ppt_y"/>
                                          </p:val>
                                        </p:tav>
                                      </p:tavLst>
                                    </p:anim>
                                    <p:anim calcmode="lin" valueType="num">
                                      <p:cBhvr>
                                        <p:cTn id="3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31140" y="2317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二、钢琴弹奏的基本手型</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266190" y="1344295"/>
            <a:ext cx="7118350" cy="2051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626110" y="2317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三、指法与标记</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钢琴的五线谱指法通常是用阿拉伯数字 1、2、3、4、5 来标记的。无论是左手还是右手，都是从大</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拇指开始算起。指法通常标记在音符的上方或下方，音符重叠时标在音符的旁边。</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5"/>
          <p:cNvSpPr txBox="1"/>
          <p:nvPr/>
        </p:nvSpPr>
        <p:spPr>
          <a:xfrm>
            <a:off x="-626110" y="2317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三、指法与标记</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4" name="图片 3"/>
          <p:cNvPicPr>
            <a:picLocks noChangeAspect="1"/>
          </p:cNvPicPr>
          <p:nvPr/>
        </p:nvPicPr>
        <p:blipFill>
          <a:blip r:embed="rId1"/>
          <a:stretch>
            <a:fillRect/>
          </a:stretch>
        </p:blipFill>
        <p:spPr>
          <a:xfrm>
            <a:off x="1649095" y="1272540"/>
            <a:ext cx="5885180" cy="2871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四、钢琴弹奏的基本方法</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1 Nonlegato （非连音）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要在弹奏下一个音符之前把手指抬起来，通常当乐谱中的音符没有添加任何演奏记号时，就表明这些音符是非连音。</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四、钢琴弹奏的基本方法</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2 Legato （连音）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由于钢琴是通过击弦槌敲击琴弦而发音的，所以用钢琴来发出平滑的连音很困难。因此当前一个音符弹下后还未松开琴键时，就弹奏下一个音。</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四、钢琴弹奏的基本方法</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2 Legato （连音）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当听到第二根手指发出的声音后，第一根手指才能松开琴键。将力度从一根手指转移到另一根手指，能制造出平滑而连贯的连奏效果。</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四、钢琴弹奏的基本方法</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3 Portato（断连音）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源自意大利语“ portare”，意为“携带，拿着”。在 17 世纪，小提琴演奏者经常用带点的连线来表示那些需要通过一次运弓就拉完，但每个音符之间又彼此断开的奏法。断音的时值是原本音符时值的四分之三。</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四、钢琴弹奏的基本方法</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4 Staccato （断音）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源自意大利语“staccare”，意为“断开或分开”。断音是一种音色，可以把它看作是一种“缩短的”乐音——而不是本来就短。断音的时值是原本音符时值的一半，但在演奏时还应根据音乐的具体情况来决定音符的长短。</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四、钢琴弹奏的基本方法</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5 Staccatissimo（短断音）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这是一种更短的断音。短断音的时值占其本音时值的四分之一，或是更短。</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rPr>
              <a:t>6 Tenut（保持音）</a:t>
            </a:r>
            <a:endParaRPr sz="2800" b="1"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源自意大利语“tenere”，意为“保持”，有时也记作“ten.”。</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05105" y="219075"/>
            <a:ext cx="529717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五、钢琴键盘与五线谱对照图</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rot="5400000">
            <a:off x="2620645" y="-482600"/>
            <a:ext cx="3514725" cy="6638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17576" t="91824" r="69257" b="1878"/>
          <a:stretch>
            <a:fillRect/>
          </a:stretch>
        </p:blipFill>
        <p:spPr>
          <a:xfrm flipH="1">
            <a:off x="-41752" y="1994736"/>
            <a:ext cx="3446923" cy="1420087"/>
          </a:xfrm>
          <a:prstGeom prst="rect">
            <a:avLst/>
          </a:prstGeom>
        </p:spPr>
      </p:pic>
      <p:sp>
        <p:nvSpPr>
          <p:cNvPr id="5" name="任意多边形 4"/>
          <p:cNvSpPr/>
          <p:nvPr/>
        </p:nvSpPr>
        <p:spPr>
          <a:xfrm>
            <a:off x="762342" y="2827830"/>
            <a:ext cx="8370294"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bwMode="auto">
          <a:xfrm>
            <a:off x="1814980" y="2545168"/>
            <a:ext cx="550927"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矩形 9"/>
          <p:cNvSpPr/>
          <p:nvPr/>
        </p:nvSpPr>
        <p:spPr bwMode="auto">
          <a:xfrm>
            <a:off x="3532100" y="2545168"/>
            <a:ext cx="550929" cy="552620"/>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2</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矩形 12"/>
          <p:cNvSpPr/>
          <p:nvPr/>
        </p:nvSpPr>
        <p:spPr bwMode="auto">
          <a:xfrm>
            <a:off x="5307655" y="2545168"/>
            <a:ext cx="552515" cy="552620"/>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3</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文本框 66"/>
          <p:cNvSpPr txBox="1">
            <a:spLocks noChangeArrowheads="1"/>
          </p:cNvSpPr>
          <p:nvPr/>
        </p:nvSpPr>
        <p:spPr bwMode="auto">
          <a:xfrm>
            <a:off x="947420" y="1898650"/>
            <a:ext cx="2327910" cy="52197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b="1" dirty="0">
                <a:solidFill>
                  <a:srgbClr val="FF0000"/>
                </a:solidFill>
                <a:latin typeface="inpin heiti" panose="00000500000000000000" pitchFamily="2" charset="-122"/>
                <a:ea typeface="inpin heiti" panose="00000500000000000000" pitchFamily="2" charset="-122"/>
                <a:sym typeface="inpin heiti" panose="00000500000000000000" pitchFamily="2" charset="-122"/>
              </a:rPr>
              <a:t>入门基本练习</a:t>
            </a:r>
            <a:endParaRPr lang="zh-CN" altLang="en-US" sz="2800" b="1" dirty="0">
              <a:solidFill>
                <a:srgbClr val="FF0000"/>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文本框 66"/>
          <p:cNvSpPr txBox="1">
            <a:spLocks noChangeArrowheads="1"/>
          </p:cNvSpPr>
          <p:nvPr/>
        </p:nvSpPr>
        <p:spPr bwMode="auto">
          <a:xfrm>
            <a:off x="4407535" y="133731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a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文本框 7"/>
          <p:cNvSpPr txBox="1">
            <a:spLocks noChangeArrowheads="1"/>
          </p:cNvSpPr>
          <p:nvPr/>
        </p:nvSpPr>
        <p:spPr bwMode="auto">
          <a:xfrm>
            <a:off x="0" y="52264"/>
            <a:ext cx="2160240" cy="1323439"/>
          </a:xfrm>
          <a:prstGeom prst="rect">
            <a:avLst/>
          </a:prstGeom>
          <a:noFill/>
          <a:ln w="9525">
            <a:noFill/>
            <a:miter lim="800000"/>
          </a:ln>
        </p:spPr>
        <p:txBody>
          <a:bodyPr wrap="square">
            <a:spAutoFit/>
          </a:bodyPr>
          <a:lstStyle/>
          <a:p>
            <a:pPr algn="dist" eaLnBrk="1" hangingPunct="1"/>
            <a:r>
              <a:rPr lang="en-US" altLang="zh-CN" sz="8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C</a:t>
            </a:r>
            <a:r>
              <a:rPr lang="en-US" altLang="zh-CN"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ONTENTS</a:t>
            </a:r>
            <a:endParaRPr lang="zh-CN" altLang="en-US" sz="28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文本框 5"/>
          <p:cNvSpPr txBox="1">
            <a:spLocks noChangeArrowheads="1"/>
          </p:cNvSpPr>
          <p:nvPr/>
        </p:nvSpPr>
        <p:spPr bwMode="auto">
          <a:xfrm>
            <a:off x="439482" y="516250"/>
            <a:ext cx="1360210" cy="400110"/>
          </a:xfrm>
          <a:prstGeom prst="rect">
            <a:avLst/>
          </a:prstGeom>
          <a:noFill/>
          <a:ln w="9525">
            <a:noFill/>
            <a:miter lim="800000"/>
          </a:ln>
        </p:spPr>
        <p:txBody>
          <a:bodyPr>
            <a:spAutoFit/>
          </a:bodyPr>
          <a:lstStyle/>
          <a:p>
            <a:pPr eaLnBrk="1" hangingPunct="1"/>
            <a:r>
              <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目  录</a:t>
            </a:r>
            <a:endPar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矩形 33"/>
          <p:cNvSpPr/>
          <p:nvPr/>
        </p:nvSpPr>
        <p:spPr bwMode="auto">
          <a:xfrm>
            <a:off x="6948264" y="2545168"/>
            <a:ext cx="552515"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4</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文本框 66"/>
          <p:cNvSpPr txBox="1">
            <a:spLocks noChangeArrowheads="1"/>
          </p:cNvSpPr>
          <p:nvPr/>
        </p:nvSpPr>
        <p:spPr bwMode="auto">
          <a:xfrm>
            <a:off x="6095365" y="33020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G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文本框 66"/>
          <p:cNvSpPr txBox="1">
            <a:spLocks noChangeArrowheads="1"/>
          </p:cNvSpPr>
          <p:nvPr/>
        </p:nvSpPr>
        <p:spPr bwMode="auto">
          <a:xfrm>
            <a:off x="2675255" y="33020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C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par>
                                <p:cTn id="13" presetID="12" presetClass="entr" presetSubtype="8" fill="hold" grpId="0" nodeType="withEffect">
                                  <p:stCondLst>
                                    <p:cond delay="700"/>
                                  </p:stCondLst>
                                  <p:childTnLst>
                                    <p:set>
                                      <p:cBhvr>
                                        <p:cTn id="14" dur="1" fill="hold">
                                          <p:stCondLst>
                                            <p:cond delay="0"/>
                                          </p:stCondLst>
                                        </p:cTn>
                                        <p:tgtEl>
                                          <p:spTgt spid="28"/>
                                        </p:tgtEl>
                                        <p:attrNameLst>
                                          <p:attrName>style.visibility</p:attrName>
                                        </p:attrNameLst>
                                      </p:cBhvr>
                                      <p:to>
                                        <p:strVal val="visible"/>
                                      </p:to>
                                    </p:set>
                                    <p:animEffect transition="in" filter="slide(fromLeft)">
                                      <p:cBhvr>
                                        <p:cTn id="15" dur="500"/>
                                        <p:tgtEl>
                                          <p:spTgt spid="2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par>
                                <p:cTn id="20" presetID="53" presetClass="entr" presetSubtype="16" fill="hold" grpId="0" nodeType="withEffect">
                                  <p:stCondLst>
                                    <p:cond delay="7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par>
                                <p:cTn id="25" presetID="53" presetClass="entr" presetSubtype="16" fill="hold" grpId="0" nodeType="withEffect">
                                  <p:stCondLst>
                                    <p:cond delay="9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12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Effect transition="in" filter="fade">
                                      <p:cBhvr>
                                        <p:cTn id="34" dur="1000"/>
                                        <p:tgtEl>
                                          <p:spTgt spid="13"/>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Effect transition="in" filter="fade">
                                      <p:cBhvr>
                                        <p:cTn id="3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29" grpId="0"/>
      <p:bldP spid="28" grpId="0"/>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027" t="8883" r="51614" b="78328"/>
          <a:stretch>
            <a:fillRect/>
          </a:stretch>
        </p:blipFill>
        <p:spPr>
          <a:xfrm flipV="1">
            <a:off x="37818" y="2682755"/>
            <a:ext cx="9144000" cy="2462333"/>
          </a:xfrm>
          <a:prstGeom prst="rect">
            <a:avLst/>
          </a:prstGeom>
        </p:spPr>
      </p:pic>
      <p:sp>
        <p:nvSpPr>
          <p:cNvPr id="4" name="文本框 16"/>
          <p:cNvSpPr txBox="1"/>
          <p:nvPr/>
        </p:nvSpPr>
        <p:spPr>
          <a:xfrm>
            <a:off x="3787140" y="1649095"/>
            <a:ext cx="3280410" cy="499110"/>
          </a:xfrm>
          <a:prstGeom prst="rect">
            <a:avLst/>
          </a:prstGeom>
          <a:noFill/>
        </p:spPr>
        <p:txBody>
          <a:bodyPr wrap="square" lIns="68589" tIns="34295" rIns="68589" bIns="34295" rtlCol="0">
            <a:spAutoFit/>
          </a:bodyPr>
          <a:lstStyle/>
          <a:p>
            <a:pP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非连音练习（一）</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5" name="直接连接符 4"/>
          <p:cNvCxnSpPr/>
          <p:nvPr/>
        </p:nvCxnSpPr>
        <p:spPr>
          <a:xfrm>
            <a:off x="2382708" y="2097434"/>
            <a:ext cx="44689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圆角矩形 10"/>
          <p:cNvSpPr>
            <a:spLocks noChangeArrowheads="1"/>
          </p:cNvSpPr>
          <p:nvPr/>
        </p:nvSpPr>
        <p:spPr bwMode="auto">
          <a:xfrm>
            <a:off x="2382708" y="1646719"/>
            <a:ext cx="1152128" cy="468052"/>
          </a:xfrm>
          <a:prstGeom prst="roundRect">
            <a:avLst>
              <a:gd name="adj" fmla="val 0"/>
            </a:avLst>
          </a:prstGeom>
          <a:solidFill>
            <a:schemeClr val="accent1"/>
          </a:solidFill>
          <a:ln w="9525" algn="ctr">
            <a:noFill/>
            <a:round/>
          </a:ln>
        </p:spPr>
        <p:txBody>
          <a:bodyPr/>
          <a:lstStyle/>
          <a:p>
            <a:pPr algn="ctr"/>
            <a:r>
              <a:rPr lang="zh-CN" altLang="en-US" sz="20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Part</a:t>
            </a:r>
            <a:r>
              <a:rPr lang="zh-CN" altLang="en-US"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 </a:t>
            </a:r>
            <a:r>
              <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1</a:t>
            </a:r>
            <a:endPar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文本占位符 5"/>
          <p:cNvSpPr txBox="1"/>
          <p:nvPr/>
        </p:nvSpPr>
        <p:spPr>
          <a:xfrm>
            <a:off x="205105" y="219075"/>
            <a:ext cx="529717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第一单元</a:t>
            </a:r>
            <a:r>
              <a:rPr lang="en-US" altLang="zh-CN"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 </a:t>
            </a: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入门基本练习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2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2272030" y="934720"/>
            <a:ext cx="4677410" cy="4047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153795" y="962025"/>
            <a:ext cx="6991350" cy="4019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436370" y="944245"/>
            <a:ext cx="6148705" cy="3970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二、右手练习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672590" y="908685"/>
            <a:ext cx="5618480" cy="4120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二、右手练习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33500" y="1362710"/>
            <a:ext cx="6477000" cy="2419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二、右手练习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280160" y="924560"/>
            <a:ext cx="6686550" cy="373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二、右手练习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265555" y="922020"/>
            <a:ext cx="6858000" cy="4010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三、左手练习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607820" y="927735"/>
            <a:ext cx="5605780" cy="3903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三、左手练习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04925" y="1381760"/>
            <a:ext cx="6534150"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17576" t="91824" r="69257" b="1878"/>
          <a:stretch>
            <a:fillRect/>
          </a:stretch>
        </p:blipFill>
        <p:spPr>
          <a:xfrm flipH="1">
            <a:off x="-41752" y="1994736"/>
            <a:ext cx="3446923" cy="1420087"/>
          </a:xfrm>
          <a:prstGeom prst="rect">
            <a:avLst/>
          </a:prstGeom>
        </p:spPr>
      </p:pic>
      <p:sp>
        <p:nvSpPr>
          <p:cNvPr id="5" name="任意多边形 4"/>
          <p:cNvSpPr/>
          <p:nvPr/>
        </p:nvSpPr>
        <p:spPr>
          <a:xfrm>
            <a:off x="762342" y="2827830"/>
            <a:ext cx="8370294"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bwMode="auto">
          <a:xfrm>
            <a:off x="1814980" y="2545168"/>
            <a:ext cx="550927"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5</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矩形 9"/>
          <p:cNvSpPr/>
          <p:nvPr/>
        </p:nvSpPr>
        <p:spPr bwMode="auto">
          <a:xfrm>
            <a:off x="3532100" y="2545168"/>
            <a:ext cx="550929" cy="552620"/>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6</a:t>
            </a:r>
            <a:endParaRPr lang="en-US" altLang="zh-CN"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矩形 12"/>
          <p:cNvSpPr/>
          <p:nvPr/>
        </p:nvSpPr>
        <p:spPr bwMode="auto">
          <a:xfrm>
            <a:off x="5307655" y="2545168"/>
            <a:ext cx="552515" cy="552620"/>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7</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文本框 66"/>
          <p:cNvSpPr txBox="1">
            <a:spLocks noChangeArrowheads="1"/>
          </p:cNvSpPr>
          <p:nvPr/>
        </p:nvSpPr>
        <p:spPr bwMode="auto">
          <a:xfrm>
            <a:off x="953135" y="13589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e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文本框 66"/>
          <p:cNvSpPr txBox="1">
            <a:spLocks noChangeArrowheads="1"/>
          </p:cNvSpPr>
          <p:nvPr/>
        </p:nvSpPr>
        <p:spPr bwMode="auto">
          <a:xfrm>
            <a:off x="4407535" y="133731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d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文本框 7"/>
          <p:cNvSpPr txBox="1">
            <a:spLocks noChangeArrowheads="1"/>
          </p:cNvSpPr>
          <p:nvPr/>
        </p:nvSpPr>
        <p:spPr bwMode="auto">
          <a:xfrm>
            <a:off x="0" y="52264"/>
            <a:ext cx="2160240" cy="1323439"/>
          </a:xfrm>
          <a:prstGeom prst="rect">
            <a:avLst/>
          </a:prstGeom>
          <a:noFill/>
          <a:ln w="9525">
            <a:noFill/>
            <a:miter lim="800000"/>
          </a:ln>
        </p:spPr>
        <p:txBody>
          <a:bodyPr wrap="square">
            <a:spAutoFit/>
          </a:bodyPr>
          <a:lstStyle/>
          <a:p>
            <a:pPr algn="dist" eaLnBrk="1" hangingPunct="1"/>
            <a:r>
              <a:rPr lang="en-US" altLang="zh-CN" sz="8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C</a:t>
            </a:r>
            <a:r>
              <a:rPr lang="en-US" altLang="zh-CN"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ONTENTS</a:t>
            </a:r>
            <a:endParaRPr lang="zh-CN" altLang="en-US" sz="28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文本框 5"/>
          <p:cNvSpPr txBox="1">
            <a:spLocks noChangeArrowheads="1"/>
          </p:cNvSpPr>
          <p:nvPr/>
        </p:nvSpPr>
        <p:spPr bwMode="auto">
          <a:xfrm>
            <a:off x="439482" y="516250"/>
            <a:ext cx="1360210" cy="400110"/>
          </a:xfrm>
          <a:prstGeom prst="rect">
            <a:avLst/>
          </a:prstGeom>
          <a:noFill/>
          <a:ln w="9525">
            <a:noFill/>
            <a:miter lim="800000"/>
          </a:ln>
        </p:spPr>
        <p:txBody>
          <a:bodyPr>
            <a:spAutoFit/>
          </a:bodyPr>
          <a:lstStyle/>
          <a:p>
            <a:pPr eaLnBrk="1" hangingPunct="1"/>
            <a:r>
              <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目  录</a:t>
            </a:r>
            <a:endPar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矩形 33"/>
          <p:cNvSpPr/>
          <p:nvPr/>
        </p:nvSpPr>
        <p:spPr bwMode="auto">
          <a:xfrm>
            <a:off x="6948264" y="2545168"/>
            <a:ext cx="552515"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8</a:t>
            </a:r>
            <a:endParaRPr lang="en-US" altLang="zh-CN"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文本框 66"/>
          <p:cNvSpPr txBox="1">
            <a:spLocks noChangeArrowheads="1"/>
          </p:cNvSpPr>
          <p:nvPr/>
        </p:nvSpPr>
        <p:spPr bwMode="auto">
          <a:xfrm>
            <a:off x="6095365" y="33020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D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文本框 66"/>
          <p:cNvSpPr txBox="1">
            <a:spLocks noChangeArrowheads="1"/>
          </p:cNvSpPr>
          <p:nvPr/>
        </p:nvSpPr>
        <p:spPr bwMode="auto">
          <a:xfrm>
            <a:off x="2675255" y="33020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F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par>
                                <p:cTn id="13" presetID="12" presetClass="entr" presetSubtype="8" fill="hold" grpId="0" nodeType="withEffect">
                                  <p:stCondLst>
                                    <p:cond delay="700"/>
                                  </p:stCondLst>
                                  <p:childTnLst>
                                    <p:set>
                                      <p:cBhvr>
                                        <p:cTn id="14" dur="1" fill="hold">
                                          <p:stCondLst>
                                            <p:cond delay="0"/>
                                          </p:stCondLst>
                                        </p:cTn>
                                        <p:tgtEl>
                                          <p:spTgt spid="28"/>
                                        </p:tgtEl>
                                        <p:attrNameLst>
                                          <p:attrName>style.visibility</p:attrName>
                                        </p:attrNameLst>
                                      </p:cBhvr>
                                      <p:to>
                                        <p:strVal val="visible"/>
                                      </p:to>
                                    </p:set>
                                    <p:animEffect transition="in" filter="slide(fromLeft)">
                                      <p:cBhvr>
                                        <p:cTn id="15" dur="500"/>
                                        <p:tgtEl>
                                          <p:spTgt spid="2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par>
                                <p:cTn id="20" presetID="53" presetClass="entr" presetSubtype="16" fill="hold" grpId="0" nodeType="withEffect">
                                  <p:stCondLst>
                                    <p:cond delay="7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par>
                                <p:cTn id="25" presetID="53" presetClass="entr" presetSubtype="16" fill="hold" grpId="0" nodeType="withEffect">
                                  <p:stCondLst>
                                    <p:cond delay="9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12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Effect transition="in" filter="fade">
                                      <p:cBhvr>
                                        <p:cTn id="34" dur="1000"/>
                                        <p:tgtEl>
                                          <p:spTgt spid="13"/>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Effect transition="in" filter="fade">
                                      <p:cBhvr>
                                        <p:cTn id="3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3" grpId="0" bldLvl="0" animBg="1"/>
      <p:bldP spid="29" grpId="0"/>
      <p:bldP spid="28" grpId="0"/>
      <p:bldP spid="3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三、左手练习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2088515" y="1177925"/>
            <a:ext cx="5238750" cy="3464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三、左手练习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223645" y="1115060"/>
            <a:ext cx="6696075" cy="291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四、双手练习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2072640" y="918210"/>
            <a:ext cx="5128260" cy="3928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四、双手练习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81125" y="1016000"/>
            <a:ext cx="6381750" cy="3705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四、双手练习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261745" y="972185"/>
            <a:ext cx="6619875" cy="3200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248666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四、双手练习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11910" y="1076960"/>
            <a:ext cx="6610350" cy="3648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027" t="8883" r="51614" b="78328"/>
          <a:stretch>
            <a:fillRect/>
          </a:stretch>
        </p:blipFill>
        <p:spPr>
          <a:xfrm flipV="1">
            <a:off x="37818" y="2682755"/>
            <a:ext cx="9144000" cy="2462333"/>
          </a:xfrm>
          <a:prstGeom prst="rect">
            <a:avLst/>
          </a:prstGeom>
        </p:spPr>
      </p:pic>
      <p:sp>
        <p:nvSpPr>
          <p:cNvPr id="4" name="文本框 16"/>
          <p:cNvSpPr txBox="1"/>
          <p:nvPr/>
        </p:nvSpPr>
        <p:spPr>
          <a:xfrm>
            <a:off x="3533140" y="1649095"/>
            <a:ext cx="3705225" cy="499110"/>
          </a:xfrm>
          <a:prstGeom prst="rect">
            <a:avLst/>
          </a:prstGeom>
          <a:noFill/>
        </p:spPr>
        <p:txBody>
          <a:bodyPr wrap="square" lIns="68589" tIns="34295" rIns="68589" bIns="34295" rtlCol="0">
            <a:spAutoFit/>
          </a:bodyPr>
          <a:lstStyle/>
          <a:p>
            <a:pP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非连音练习（二）</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5" name="直接连接符 4"/>
          <p:cNvCxnSpPr/>
          <p:nvPr/>
        </p:nvCxnSpPr>
        <p:spPr>
          <a:xfrm>
            <a:off x="2382708" y="2097434"/>
            <a:ext cx="44689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圆角矩形 10"/>
          <p:cNvSpPr>
            <a:spLocks noChangeArrowheads="1"/>
          </p:cNvSpPr>
          <p:nvPr/>
        </p:nvSpPr>
        <p:spPr bwMode="auto">
          <a:xfrm>
            <a:off x="2382708" y="1646719"/>
            <a:ext cx="1152128" cy="468052"/>
          </a:xfrm>
          <a:prstGeom prst="roundRect">
            <a:avLst>
              <a:gd name="adj" fmla="val 0"/>
            </a:avLst>
          </a:prstGeom>
          <a:solidFill>
            <a:schemeClr val="accent1"/>
          </a:solidFill>
          <a:ln w="9525" algn="ctr">
            <a:noFill/>
            <a:round/>
          </a:ln>
        </p:spPr>
        <p:txBody>
          <a:bodyPr/>
          <a:lstStyle/>
          <a:p>
            <a:pPr algn="ctr"/>
            <a:r>
              <a:rPr lang="zh-CN" altLang="en-US" sz="20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Part</a:t>
            </a:r>
            <a:r>
              <a:rPr lang="zh-CN" altLang="en-US"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 </a:t>
            </a:r>
            <a:r>
              <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2</a:t>
            </a:r>
            <a:endPar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文本占位符 5"/>
          <p:cNvSpPr txBox="1"/>
          <p:nvPr/>
        </p:nvSpPr>
        <p:spPr>
          <a:xfrm>
            <a:off x="205105" y="219075"/>
            <a:ext cx="529717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第一单元</a:t>
            </a:r>
            <a:r>
              <a:rPr lang="en-US" altLang="zh-CN"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 </a:t>
            </a: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入门基本练习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2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453515" y="885190"/>
            <a:ext cx="6494780" cy="4051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252220" y="943610"/>
            <a:ext cx="6638925" cy="3257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085850" y="938530"/>
            <a:ext cx="6972300" cy="3267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17576" t="91824" r="69257" b="1878"/>
          <a:stretch>
            <a:fillRect/>
          </a:stretch>
        </p:blipFill>
        <p:spPr>
          <a:xfrm flipH="1">
            <a:off x="-41752" y="1994736"/>
            <a:ext cx="3446923" cy="1420087"/>
          </a:xfrm>
          <a:prstGeom prst="rect">
            <a:avLst/>
          </a:prstGeom>
        </p:spPr>
      </p:pic>
      <p:sp>
        <p:nvSpPr>
          <p:cNvPr id="5" name="任意多边形 4"/>
          <p:cNvSpPr/>
          <p:nvPr/>
        </p:nvSpPr>
        <p:spPr>
          <a:xfrm>
            <a:off x="762342" y="2827830"/>
            <a:ext cx="8370294"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bwMode="auto">
          <a:xfrm>
            <a:off x="1814980" y="2545168"/>
            <a:ext cx="550927"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9</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矩形 9"/>
          <p:cNvSpPr/>
          <p:nvPr/>
        </p:nvSpPr>
        <p:spPr bwMode="auto">
          <a:xfrm>
            <a:off x="3532100" y="2545168"/>
            <a:ext cx="550929" cy="552620"/>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10</a:t>
            </a:r>
            <a:endParaRPr lang="en-US" altLang="zh-CN"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矩形 12"/>
          <p:cNvSpPr/>
          <p:nvPr/>
        </p:nvSpPr>
        <p:spPr bwMode="auto">
          <a:xfrm>
            <a:off x="5307655" y="2545168"/>
            <a:ext cx="552515" cy="552620"/>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11</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文本框 66"/>
          <p:cNvSpPr txBox="1">
            <a:spLocks noChangeArrowheads="1"/>
          </p:cNvSpPr>
          <p:nvPr/>
        </p:nvSpPr>
        <p:spPr bwMode="auto">
          <a:xfrm>
            <a:off x="953135" y="13589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b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文本框 66"/>
          <p:cNvSpPr txBox="1">
            <a:spLocks noChangeArrowheads="1"/>
          </p:cNvSpPr>
          <p:nvPr/>
        </p:nvSpPr>
        <p:spPr bwMode="auto">
          <a:xfrm>
            <a:off x="4407535" y="133731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g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文本框 7"/>
          <p:cNvSpPr txBox="1">
            <a:spLocks noChangeArrowheads="1"/>
          </p:cNvSpPr>
          <p:nvPr/>
        </p:nvSpPr>
        <p:spPr bwMode="auto">
          <a:xfrm>
            <a:off x="0" y="52264"/>
            <a:ext cx="2160240" cy="1323439"/>
          </a:xfrm>
          <a:prstGeom prst="rect">
            <a:avLst/>
          </a:prstGeom>
          <a:noFill/>
          <a:ln w="9525">
            <a:noFill/>
            <a:miter lim="800000"/>
          </a:ln>
        </p:spPr>
        <p:txBody>
          <a:bodyPr wrap="square">
            <a:spAutoFit/>
          </a:bodyPr>
          <a:lstStyle/>
          <a:p>
            <a:pPr algn="dist" eaLnBrk="1" hangingPunct="1"/>
            <a:r>
              <a:rPr lang="en-US" altLang="zh-CN" sz="8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C</a:t>
            </a:r>
            <a:r>
              <a:rPr lang="en-US" altLang="zh-CN"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ONTENTS</a:t>
            </a:r>
            <a:endParaRPr lang="zh-CN" altLang="en-US" sz="28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文本框 5"/>
          <p:cNvSpPr txBox="1">
            <a:spLocks noChangeArrowheads="1"/>
          </p:cNvSpPr>
          <p:nvPr/>
        </p:nvSpPr>
        <p:spPr bwMode="auto">
          <a:xfrm>
            <a:off x="439482" y="516250"/>
            <a:ext cx="1360210" cy="400110"/>
          </a:xfrm>
          <a:prstGeom prst="rect">
            <a:avLst/>
          </a:prstGeom>
          <a:noFill/>
          <a:ln w="9525">
            <a:noFill/>
            <a:miter lim="800000"/>
          </a:ln>
        </p:spPr>
        <p:txBody>
          <a:bodyPr>
            <a:spAutoFit/>
          </a:bodyPr>
          <a:lstStyle/>
          <a:p>
            <a:pPr eaLnBrk="1" hangingPunct="1"/>
            <a:r>
              <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目  录</a:t>
            </a:r>
            <a:endPar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矩形 33"/>
          <p:cNvSpPr/>
          <p:nvPr/>
        </p:nvSpPr>
        <p:spPr bwMode="auto">
          <a:xfrm>
            <a:off x="6948264" y="2545168"/>
            <a:ext cx="552515"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12</a:t>
            </a:r>
            <a:endParaRPr lang="en-US" altLang="zh-CN"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文本框 66"/>
          <p:cNvSpPr txBox="1">
            <a:spLocks noChangeArrowheads="1"/>
          </p:cNvSpPr>
          <p:nvPr/>
        </p:nvSpPr>
        <p:spPr bwMode="auto">
          <a:xfrm>
            <a:off x="6095365" y="330200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A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文本框 66"/>
          <p:cNvSpPr txBox="1">
            <a:spLocks noChangeArrowheads="1"/>
          </p:cNvSpPr>
          <p:nvPr/>
        </p:nvSpPr>
        <p:spPr bwMode="auto">
          <a:xfrm>
            <a:off x="2408555" y="3302000"/>
            <a:ext cx="28498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降 B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par>
                                <p:cTn id="13" presetID="12" presetClass="entr" presetSubtype="8" fill="hold" grpId="0" nodeType="withEffect">
                                  <p:stCondLst>
                                    <p:cond delay="700"/>
                                  </p:stCondLst>
                                  <p:childTnLst>
                                    <p:set>
                                      <p:cBhvr>
                                        <p:cTn id="14" dur="1" fill="hold">
                                          <p:stCondLst>
                                            <p:cond delay="0"/>
                                          </p:stCondLst>
                                        </p:cTn>
                                        <p:tgtEl>
                                          <p:spTgt spid="28"/>
                                        </p:tgtEl>
                                        <p:attrNameLst>
                                          <p:attrName>style.visibility</p:attrName>
                                        </p:attrNameLst>
                                      </p:cBhvr>
                                      <p:to>
                                        <p:strVal val="visible"/>
                                      </p:to>
                                    </p:set>
                                    <p:animEffect transition="in" filter="slide(fromLeft)">
                                      <p:cBhvr>
                                        <p:cTn id="15" dur="500"/>
                                        <p:tgtEl>
                                          <p:spTgt spid="2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par>
                                <p:cTn id="20" presetID="53" presetClass="entr" presetSubtype="16" fill="hold" grpId="0" nodeType="withEffect">
                                  <p:stCondLst>
                                    <p:cond delay="7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par>
                                <p:cTn id="25" presetID="53" presetClass="entr" presetSubtype="16" fill="hold" grpId="0" nodeType="withEffect">
                                  <p:stCondLst>
                                    <p:cond delay="9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12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Effect transition="in" filter="fade">
                                      <p:cBhvr>
                                        <p:cTn id="34" dur="1000"/>
                                        <p:tgtEl>
                                          <p:spTgt spid="13"/>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Effect transition="in" filter="fade">
                                      <p:cBhvr>
                                        <p:cTn id="3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3" grpId="0" bldLvl="0" animBg="1"/>
      <p:bldP spid="29" grpId="0"/>
      <p:bldP spid="28" grpId="0"/>
      <p:bldP spid="3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028700" y="995680"/>
            <a:ext cx="7086600" cy="3152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04925" y="1005205"/>
            <a:ext cx="6534150" cy="3133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4" name="图片 3"/>
          <p:cNvPicPr>
            <a:picLocks noChangeAspect="1"/>
          </p:cNvPicPr>
          <p:nvPr/>
        </p:nvPicPr>
        <p:blipFill>
          <a:blip r:embed="rId1"/>
          <a:stretch>
            <a:fillRect/>
          </a:stretch>
        </p:blipFill>
        <p:spPr>
          <a:xfrm>
            <a:off x="1893570" y="1012825"/>
            <a:ext cx="5556250" cy="3836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027" t="8883" r="51614" b="78328"/>
          <a:stretch>
            <a:fillRect/>
          </a:stretch>
        </p:blipFill>
        <p:spPr>
          <a:xfrm flipV="1">
            <a:off x="37818" y="2682755"/>
            <a:ext cx="9144000" cy="2462333"/>
          </a:xfrm>
          <a:prstGeom prst="rect">
            <a:avLst/>
          </a:prstGeom>
        </p:spPr>
      </p:pic>
      <p:sp>
        <p:nvSpPr>
          <p:cNvPr id="4" name="文本框 16"/>
          <p:cNvSpPr txBox="1"/>
          <p:nvPr/>
        </p:nvSpPr>
        <p:spPr>
          <a:xfrm>
            <a:off x="3533140" y="1649095"/>
            <a:ext cx="3705225" cy="499110"/>
          </a:xfrm>
          <a:prstGeom prst="rect">
            <a:avLst/>
          </a:prstGeom>
          <a:noFill/>
        </p:spPr>
        <p:txBody>
          <a:bodyPr wrap="square" lIns="68589" tIns="34295" rIns="68589" bIns="34295" rtlCol="0">
            <a:spAutoFit/>
          </a:bodyPr>
          <a:lstStyle/>
          <a:p>
            <a:pP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跳音练习</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5" name="直接连接符 4"/>
          <p:cNvCxnSpPr/>
          <p:nvPr/>
        </p:nvCxnSpPr>
        <p:spPr>
          <a:xfrm>
            <a:off x="2382708" y="2097434"/>
            <a:ext cx="44689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圆角矩形 10"/>
          <p:cNvSpPr>
            <a:spLocks noChangeArrowheads="1"/>
          </p:cNvSpPr>
          <p:nvPr/>
        </p:nvSpPr>
        <p:spPr bwMode="auto">
          <a:xfrm>
            <a:off x="2382708" y="1646719"/>
            <a:ext cx="1152128" cy="468052"/>
          </a:xfrm>
          <a:prstGeom prst="roundRect">
            <a:avLst>
              <a:gd name="adj" fmla="val 0"/>
            </a:avLst>
          </a:prstGeom>
          <a:solidFill>
            <a:schemeClr val="accent1"/>
          </a:solidFill>
          <a:ln w="9525" algn="ctr">
            <a:noFill/>
            <a:round/>
          </a:ln>
        </p:spPr>
        <p:txBody>
          <a:bodyPr/>
          <a:lstStyle/>
          <a:p>
            <a:pPr algn="ctr"/>
            <a:r>
              <a:rPr lang="zh-CN" altLang="en-US" sz="20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Part</a:t>
            </a:r>
            <a:r>
              <a:rPr lang="zh-CN" altLang="en-US"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 </a:t>
            </a:r>
            <a:r>
              <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3</a:t>
            </a:r>
            <a:endPar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文本占位符 5"/>
          <p:cNvSpPr txBox="1"/>
          <p:nvPr/>
        </p:nvSpPr>
        <p:spPr>
          <a:xfrm>
            <a:off x="205105" y="219075"/>
            <a:ext cx="529717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第一单元</a:t>
            </a:r>
            <a:r>
              <a:rPr lang="en-US" altLang="zh-CN"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 </a:t>
            </a: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入门基本练习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23"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202055" y="1258570"/>
            <a:ext cx="6791325" cy="3181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295400" y="886460"/>
            <a:ext cx="6553200" cy="3371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14450" y="1067435"/>
            <a:ext cx="6515100" cy="300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285875" y="895985"/>
            <a:ext cx="6572250" cy="335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228725" y="1074420"/>
            <a:ext cx="6686550" cy="3562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027" t="8883" r="51614" b="78328"/>
          <a:stretch>
            <a:fillRect/>
          </a:stretch>
        </p:blipFill>
        <p:spPr>
          <a:xfrm flipV="1">
            <a:off x="37818" y="2682755"/>
            <a:ext cx="9144000" cy="2462333"/>
          </a:xfrm>
          <a:prstGeom prst="rect">
            <a:avLst/>
          </a:prstGeom>
        </p:spPr>
      </p:pic>
      <p:sp>
        <p:nvSpPr>
          <p:cNvPr id="4" name="文本框 16"/>
          <p:cNvSpPr txBox="1"/>
          <p:nvPr/>
        </p:nvSpPr>
        <p:spPr>
          <a:xfrm>
            <a:off x="3533140" y="1649095"/>
            <a:ext cx="3705225" cy="499110"/>
          </a:xfrm>
          <a:prstGeom prst="rect">
            <a:avLst/>
          </a:prstGeom>
          <a:noFill/>
        </p:spPr>
        <p:txBody>
          <a:bodyPr wrap="square" lIns="68589" tIns="34295" rIns="68589" bIns="34295" rtlCol="0">
            <a:spAutoFit/>
          </a:bodyPr>
          <a:lstStyle/>
          <a:p>
            <a:pP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连音练习（二音连线）</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5" name="直接连接符 4"/>
          <p:cNvCxnSpPr/>
          <p:nvPr/>
        </p:nvCxnSpPr>
        <p:spPr>
          <a:xfrm>
            <a:off x="2382708" y="2097434"/>
            <a:ext cx="44689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圆角矩形 10"/>
          <p:cNvSpPr>
            <a:spLocks noChangeArrowheads="1"/>
          </p:cNvSpPr>
          <p:nvPr/>
        </p:nvSpPr>
        <p:spPr bwMode="auto">
          <a:xfrm>
            <a:off x="2382708" y="1646719"/>
            <a:ext cx="1152128" cy="468052"/>
          </a:xfrm>
          <a:prstGeom prst="roundRect">
            <a:avLst>
              <a:gd name="adj" fmla="val 0"/>
            </a:avLst>
          </a:prstGeom>
          <a:solidFill>
            <a:schemeClr val="accent1"/>
          </a:solidFill>
          <a:ln w="9525" algn="ctr">
            <a:noFill/>
            <a:round/>
          </a:ln>
        </p:spPr>
        <p:txBody>
          <a:bodyPr/>
          <a:lstStyle/>
          <a:p>
            <a:pPr algn="ctr"/>
            <a:r>
              <a:rPr lang="zh-CN" altLang="en-US" sz="20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Part</a:t>
            </a:r>
            <a:r>
              <a:rPr lang="zh-CN" altLang="en-US"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 </a:t>
            </a:r>
            <a:r>
              <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4</a:t>
            </a:r>
            <a:endPar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文本占位符 5"/>
          <p:cNvSpPr txBox="1"/>
          <p:nvPr/>
        </p:nvSpPr>
        <p:spPr>
          <a:xfrm>
            <a:off x="205105" y="219075"/>
            <a:ext cx="529717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第一单元</a:t>
            </a:r>
            <a:r>
              <a:rPr lang="en-US" altLang="zh-CN"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 </a:t>
            </a: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入门基本练习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2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17576" t="91824" r="69257" b="1878"/>
          <a:stretch>
            <a:fillRect/>
          </a:stretch>
        </p:blipFill>
        <p:spPr>
          <a:xfrm flipH="1">
            <a:off x="-41752" y="1994736"/>
            <a:ext cx="3446923" cy="1420087"/>
          </a:xfrm>
          <a:prstGeom prst="rect">
            <a:avLst/>
          </a:prstGeom>
        </p:spPr>
      </p:pic>
      <p:sp>
        <p:nvSpPr>
          <p:cNvPr id="5" name="任意多边形 4"/>
          <p:cNvSpPr/>
          <p:nvPr/>
        </p:nvSpPr>
        <p:spPr>
          <a:xfrm>
            <a:off x="762342" y="2827830"/>
            <a:ext cx="8370294"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bwMode="auto">
          <a:xfrm>
            <a:off x="1814980" y="2545168"/>
            <a:ext cx="550927"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13</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矩形 9"/>
          <p:cNvSpPr/>
          <p:nvPr/>
        </p:nvSpPr>
        <p:spPr bwMode="auto">
          <a:xfrm>
            <a:off x="3532100" y="2545168"/>
            <a:ext cx="550929" cy="552620"/>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14</a:t>
            </a:r>
            <a:endParaRPr lang="en-US" altLang="zh-CN"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矩形 12"/>
          <p:cNvSpPr/>
          <p:nvPr/>
        </p:nvSpPr>
        <p:spPr bwMode="auto">
          <a:xfrm>
            <a:off x="5307655" y="2545168"/>
            <a:ext cx="552515" cy="552620"/>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15</a:t>
            </a: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文本框 66"/>
          <p:cNvSpPr txBox="1">
            <a:spLocks noChangeArrowheads="1"/>
          </p:cNvSpPr>
          <p:nvPr/>
        </p:nvSpPr>
        <p:spPr bwMode="auto">
          <a:xfrm>
            <a:off x="686435" y="1358900"/>
            <a:ext cx="28498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升 f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文本框 66"/>
          <p:cNvSpPr txBox="1">
            <a:spLocks noChangeArrowheads="1"/>
          </p:cNvSpPr>
          <p:nvPr/>
        </p:nvSpPr>
        <p:spPr bwMode="auto">
          <a:xfrm>
            <a:off x="4407535" y="1337310"/>
            <a:ext cx="23164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c 小调音阶、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文本框 7"/>
          <p:cNvSpPr txBox="1">
            <a:spLocks noChangeArrowheads="1"/>
          </p:cNvSpPr>
          <p:nvPr/>
        </p:nvSpPr>
        <p:spPr bwMode="auto">
          <a:xfrm>
            <a:off x="0" y="52264"/>
            <a:ext cx="2160240" cy="1323439"/>
          </a:xfrm>
          <a:prstGeom prst="rect">
            <a:avLst/>
          </a:prstGeom>
          <a:noFill/>
          <a:ln w="9525">
            <a:noFill/>
            <a:miter lim="800000"/>
          </a:ln>
        </p:spPr>
        <p:txBody>
          <a:bodyPr wrap="square">
            <a:spAutoFit/>
          </a:bodyPr>
          <a:lstStyle/>
          <a:p>
            <a:pPr algn="dist" eaLnBrk="1" hangingPunct="1"/>
            <a:r>
              <a:rPr lang="en-US" altLang="zh-CN" sz="8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C</a:t>
            </a:r>
            <a:r>
              <a:rPr lang="en-US" altLang="zh-CN"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ONTENTS</a:t>
            </a:r>
            <a:endParaRPr lang="zh-CN" altLang="en-US" sz="28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文本框 5"/>
          <p:cNvSpPr txBox="1">
            <a:spLocks noChangeArrowheads="1"/>
          </p:cNvSpPr>
          <p:nvPr/>
        </p:nvSpPr>
        <p:spPr bwMode="auto">
          <a:xfrm>
            <a:off x="439482" y="516250"/>
            <a:ext cx="1360210" cy="400110"/>
          </a:xfrm>
          <a:prstGeom prst="rect">
            <a:avLst/>
          </a:prstGeom>
          <a:noFill/>
          <a:ln w="9525">
            <a:noFill/>
            <a:miter lim="800000"/>
          </a:ln>
        </p:spPr>
        <p:txBody>
          <a:bodyPr>
            <a:spAutoFit/>
          </a:bodyPr>
          <a:lstStyle/>
          <a:p>
            <a:pPr eaLnBrk="1" hangingPunct="1"/>
            <a:r>
              <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目  录</a:t>
            </a:r>
            <a:endParaRPr lang="zh-CN" altLang="en-US" sz="2000"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矩形 33"/>
          <p:cNvSpPr/>
          <p:nvPr/>
        </p:nvSpPr>
        <p:spPr bwMode="auto">
          <a:xfrm>
            <a:off x="6948264" y="2545168"/>
            <a:ext cx="552515" cy="55262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dirty="0">
                <a:latin typeface="inpin heiti" panose="00000500000000000000" pitchFamily="2" charset="-122"/>
                <a:ea typeface="inpin heiti" panose="00000500000000000000" pitchFamily="2" charset="-122"/>
                <a:sym typeface="inpin heiti" panose="00000500000000000000" pitchFamily="2" charset="-122"/>
              </a:rPr>
              <a:t>16</a:t>
            </a:r>
            <a:endParaRPr lang="en-US" altLang="zh-CN"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文本框 66"/>
          <p:cNvSpPr txBox="1">
            <a:spLocks noChangeArrowheads="1"/>
          </p:cNvSpPr>
          <p:nvPr/>
        </p:nvSpPr>
        <p:spPr bwMode="auto">
          <a:xfrm>
            <a:off x="6806565" y="3302000"/>
            <a:ext cx="894080" cy="52197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复习</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文本框 66"/>
          <p:cNvSpPr txBox="1">
            <a:spLocks noChangeArrowheads="1"/>
          </p:cNvSpPr>
          <p:nvPr/>
        </p:nvSpPr>
        <p:spPr bwMode="auto">
          <a:xfrm>
            <a:off x="2408555" y="3302000"/>
            <a:ext cx="2849880" cy="95313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降 E 大调音阶、</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a:p>
            <a:pPr algn="ct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琶音、和弦</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par>
                                <p:cTn id="13" presetID="12" presetClass="entr" presetSubtype="8" fill="hold" grpId="0" nodeType="withEffect">
                                  <p:stCondLst>
                                    <p:cond delay="700"/>
                                  </p:stCondLst>
                                  <p:childTnLst>
                                    <p:set>
                                      <p:cBhvr>
                                        <p:cTn id="14" dur="1" fill="hold">
                                          <p:stCondLst>
                                            <p:cond delay="0"/>
                                          </p:stCondLst>
                                        </p:cTn>
                                        <p:tgtEl>
                                          <p:spTgt spid="28"/>
                                        </p:tgtEl>
                                        <p:attrNameLst>
                                          <p:attrName>style.visibility</p:attrName>
                                        </p:attrNameLst>
                                      </p:cBhvr>
                                      <p:to>
                                        <p:strVal val="visible"/>
                                      </p:to>
                                    </p:set>
                                    <p:animEffect transition="in" filter="slide(fromLeft)">
                                      <p:cBhvr>
                                        <p:cTn id="15" dur="500"/>
                                        <p:tgtEl>
                                          <p:spTgt spid="2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par>
                                <p:cTn id="20" presetID="53" presetClass="entr" presetSubtype="16" fill="hold" grpId="0" nodeType="withEffect">
                                  <p:stCondLst>
                                    <p:cond delay="7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par>
                                <p:cTn id="25" presetID="53" presetClass="entr" presetSubtype="16" fill="hold" grpId="0" nodeType="withEffect">
                                  <p:stCondLst>
                                    <p:cond delay="9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12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Effect transition="in" filter="fade">
                                      <p:cBhvr>
                                        <p:cTn id="34" dur="1000"/>
                                        <p:tgtEl>
                                          <p:spTgt spid="13"/>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Effect transition="in" filter="fade">
                                      <p:cBhvr>
                                        <p:cTn id="3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3" grpId="0" bldLvl="0" animBg="1"/>
      <p:bldP spid="29" grpId="0"/>
      <p:bldP spid="28" grpId="0"/>
      <p:bldP spid="3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205865" y="1045845"/>
            <a:ext cx="6886575" cy="3800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314450" y="972185"/>
            <a:ext cx="6515100" cy="3200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641475" y="1073785"/>
            <a:ext cx="5711825" cy="3916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027" t="8883" r="51614" b="78328"/>
          <a:stretch>
            <a:fillRect/>
          </a:stretch>
        </p:blipFill>
        <p:spPr>
          <a:xfrm flipV="1">
            <a:off x="37818" y="2682755"/>
            <a:ext cx="9144000" cy="2462333"/>
          </a:xfrm>
          <a:prstGeom prst="rect">
            <a:avLst/>
          </a:prstGeom>
        </p:spPr>
      </p:pic>
      <p:sp>
        <p:nvSpPr>
          <p:cNvPr id="4" name="文本框 16"/>
          <p:cNvSpPr txBox="1"/>
          <p:nvPr/>
        </p:nvSpPr>
        <p:spPr>
          <a:xfrm>
            <a:off x="3533140" y="1649095"/>
            <a:ext cx="3705225" cy="499110"/>
          </a:xfrm>
          <a:prstGeom prst="rect">
            <a:avLst/>
          </a:prstGeom>
          <a:noFill/>
        </p:spPr>
        <p:txBody>
          <a:bodyPr wrap="square" lIns="68589" tIns="34295" rIns="68589" bIns="34295" rtlCol="0">
            <a:spAutoFit/>
          </a:bodyPr>
          <a:lstStyle/>
          <a:p>
            <a:pP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五指练习</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5" name="直接连接符 4"/>
          <p:cNvCxnSpPr/>
          <p:nvPr/>
        </p:nvCxnSpPr>
        <p:spPr>
          <a:xfrm>
            <a:off x="2382708" y="2097434"/>
            <a:ext cx="44689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圆角矩形 10"/>
          <p:cNvSpPr>
            <a:spLocks noChangeArrowheads="1"/>
          </p:cNvSpPr>
          <p:nvPr/>
        </p:nvSpPr>
        <p:spPr bwMode="auto">
          <a:xfrm>
            <a:off x="2382708" y="1646719"/>
            <a:ext cx="1152128" cy="468052"/>
          </a:xfrm>
          <a:prstGeom prst="roundRect">
            <a:avLst>
              <a:gd name="adj" fmla="val 0"/>
            </a:avLst>
          </a:prstGeom>
          <a:solidFill>
            <a:schemeClr val="accent1"/>
          </a:solidFill>
          <a:ln w="9525" algn="ctr">
            <a:noFill/>
            <a:round/>
          </a:ln>
        </p:spPr>
        <p:txBody>
          <a:bodyPr/>
          <a:lstStyle/>
          <a:p>
            <a:pPr algn="ctr"/>
            <a:r>
              <a:rPr lang="zh-CN" altLang="en-US" sz="20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Part</a:t>
            </a:r>
            <a:r>
              <a:rPr lang="zh-CN" altLang="en-US"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 </a:t>
            </a:r>
            <a:r>
              <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5</a:t>
            </a:r>
            <a:endParaRPr lang="en-US" altLang="zh-CN"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文本占位符 5"/>
          <p:cNvSpPr txBox="1"/>
          <p:nvPr/>
        </p:nvSpPr>
        <p:spPr>
          <a:xfrm>
            <a:off x="205105" y="219075"/>
            <a:ext cx="529717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第一单元</a:t>
            </a:r>
            <a:r>
              <a:rPr lang="en-US" altLang="zh-CN"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 </a:t>
            </a: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入门基本练习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2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1409065" y="917575"/>
            <a:ext cx="6505575" cy="3876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一、基本练习</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697355" y="1019810"/>
            <a:ext cx="5730240" cy="1405890"/>
          </a:xfrm>
          <a:prstGeom prst="rect">
            <a:avLst/>
          </a:prstGeom>
        </p:spPr>
      </p:pic>
      <p:pic>
        <p:nvPicPr>
          <p:cNvPr id="4" name="图片 3"/>
          <p:cNvPicPr>
            <a:picLocks noChangeAspect="1"/>
          </p:cNvPicPr>
          <p:nvPr/>
        </p:nvPicPr>
        <p:blipFill>
          <a:blip r:embed="rId2"/>
          <a:stretch>
            <a:fillRect/>
          </a:stretch>
        </p:blipFill>
        <p:spPr>
          <a:xfrm>
            <a:off x="1779270" y="2442210"/>
            <a:ext cx="5806440" cy="247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二、练习曲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2023110" y="1062990"/>
            <a:ext cx="4564380" cy="3647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3" name="图片 2"/>
          <p:cNvPicPr>
            <a:picLocks noChangeAspect="1"/>
          </p:cNvPicPr>
          <p:nvPr/>
        </p:nvPicPr>
        <p:blipFill>
          <a:blip r:embed="rId1"/>
          <a:stretch>
            <a:fillRect/>
          </a:stretch>
        </p:blipFill>
        <p:spPr>
          <a:xfrm>
            <a:off x="1790700" y="927735"/>
            <a:ext cx="5814695" cy="411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50825" y="231775"/>
            <a:ext cx="357568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三、乐曲</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 name="图片 1"/>
          <p:cNvPicPr>
            <a:picLocks noChangeAspect="1"/>
          </p:cNvPicPr>
          <p:nvPr/>
        </p:nvPicPr>
        <p:blipFill>
          <a:blip r:embed="rId1"/>
          <a:stretch>
            <a:fillRect/>
          </a:stretch>
        </p:blipFill>
        <p:spPr>
          <a:xfrm>
            <a:off x="2143760" y="1026160"/>
            <a:ext cx="5062855" cy="3750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6027" t="7833" r="51614" b="78329"/>
          <a:stretch>
            <a:fillRect/>
          </a:stretch>
        </p:blipFill>
        <p:spPr>
          <a:xfrm>
            <a:off x="1" y="0"/>
            <a:ext cx="9144000" cy="2571681"/>
          </a:xfrm>
          <a:prstGeom prst="rect">
            <a:avLst/>
          </a:prstGeom>
        </p:spPr>
      </p:pic>
      <p:sp>
        <p:nvSpPr>
          <p:cNvPr id="4" name="文本框 158"/>
          <p:cNvSpPr txBox="1"/>
          <p:nvPr/>
        </p:nvSpPr>
        <p:spPr>
          <a:xfrm>
            <a:off x="2906472" y="2768586"/>
            <a:ext cx="4812103" cy="742776"/>
          </a:xfrm>
          <a:prstGeom prst="rect">
            <a:avLst/>
          </a:prstGeom>
          <a:noFill/>
        </p:spPr>
        <p:txBody>
          <a:bodyPr wrap="none" lIns="65032" tIns="32516" rIns="65032" bIns="32516" rtlCol="0">
            <a:spAutoFit/>
          </a:bodyPr>
          <a:lstStyle/>
          <a:p>
            <a:r>
              <a:rPr kumimoji="1" lang="zh-CN" altLang="en-US" sz="4400" dirty="0">
                <a:solidFill>
                  <a:schemeClr val="tx1">
                    <a:lumMod val="75000"/>
                    <a:lumOff val="25000"/>
                  </a:schemeClr>
                </a:solidFill>
                <a:latin typeface="inpin heiti" panose="00000500000000000000" pitchFamily="2" charset="-122"/>
                <a:ea typeface="inpin heiti" panose="00000500000000000000" pitchFamily="2" charset="-122"/>
                <a:sym typeface="inpin heiti" panose="00000500000000000000" pitchFamily="2" charset="-122"/>
              </a:rPr>
              <a:t>演讲完毕 谢谢观看</a:t>
            </a:r>
            <a:endParaRPr kumimoji="1" lang="zh-CN" altLang="en-US" sz="4400" dirty="0">
              <a:solidFill>
                <a:schemeClr val="tx1">
                  <a:lumMod val="75000"/>
                  <a:lumOff val="2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椭圆 2"/>
          <p:cNvSpPr/>
          <p:nvPr/>
        </p:nvSpPr>
        <p:spPr>
          <a:xfrm>
            <a:off x="835125" y="2679164"/>
            <a:ext cx="1540042" cy="1540042"/>
          </a:xfrm>
          <a:prstGeom prst="ellipse">
            <a:avLst/>
          </a:prstGeom>
          <a:blipFill>
            <a:blip r:embed="rId2"/>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8" name="直接连接符 7"/>
          <p:cNvCxnSpPr/>
          <p:nvPr/>
        </p:nvCxnSpPr>
        <p:spPr>
          <a:xfrm>
            <a:off x="2578100" y="2731022"/>
            <a:ext cx="0" cy="13832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340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027" t="8883" r="51614" b="78328"/>
          <a:stretch>
            <a:fillRect/>
          </a:stretch>
        </p:blipFill>
        <p:spPr>
          <a:xfrm flipV="1">
            <a:off x="37818" y="2682755"/>
            <a:ext cx="9144000" cy="2462333"/>
          </a:xfrm>
          <a:prstGeom prst="rect">
            <a:avLst/>
          </a:prstGeom>
        </p:spPr>
      </p:pic>
      <p:sp>
        <p:nvSpPr>
          <p:cNvPr id="4" name="文本框 16"/>
          <p:cNvSpPr txBox="1"/>
          <p:nvPr/>
        </p:nvSpPr>
        <p:spPr>
          <a:xfrm>
            <a:off x="3787140" y="1649095"/>
            <a:ext cx="3693160" cy="499110"/>
          </a:xfrm>
          <a:prstGeom prst="rect">
            <a:avLst/>
          </a:prstGeom>
          <a:noFill/>
        </p:spPr>
        <p:txBody>
          <a:bodyPr wrap="square" lIns="68589" tIns="34295" rIns="68589" bIns="34295" rtlCol="0">
            <a:spAutoFit/>
          </a:bodyPr>
          <a:lstStyle/>
          <a:p>
            <a:pPr>
              <a:buFontTx/>
              <a:buNone/>
            </a:pPr>
            <a:r>
              <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rPr>
              <a:t>钢琴弹奏的基本知识</a:t>
            </a:r>
            <a:endParaRPr lang="zh-CN" altLang="en-US" sz="2800" dirty="0">
              <a:solidFill>
                <a:schemeClr val="tx1">
                  <a:lumMod val="65000"/>
                  <a:lumOff val="3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5" name="直接连接符 4"/>
          <p:cNvCxnSpPr/>
          <p:nvPr/>
        </p:nvCxnSpPr>
        <p:spPr>
          <a:xfrm>
            <a:off x="2382708" y="2097434"/>
            <a:ext cx="44689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圆角矩形 10"/>
          <p:cNvSpPr>
            <a:spLocks noChangeArrowheads="1"/>
          </p:cNvSpPr>
          <p:nvPr/>
        </p:nvSpPr>
        <p:spPr bwMode="auto">
          <a:xfrm>
            <a:off x="2382708" y="1646719"/>
            <a:ext cx="1152128" cy="468052"/>
          </a:xfrm>
          <a:prstGeom prst="roundRect">
            <a:avLst>
              <a:gd name="adj" fmla="val 0"/>
            </a:avLst>
          </a:prstGeom>
          <a:solidFill>
            <a:schemeClr val="accent1"/>
          </a:solidFill>
          <a:ln w="9525" algn="ctr">
            <a:noFill/>
            <a:round/>
          </a:ln>
        </p:spPr>
        <p:txBody>
          <a:bodyPr/>
          <a:lstStyle/>
          <a:p>
            <a:pPr algn="ctr"/>
            <a:r>
              <a:rPr lang="zh-CN" altLang="en-US" sz="20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Part</a:t>
            </a:r>
            <a:r>
              <a:rPr lang="zh-CN" altLang="en-US" sz="280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rPr>
              <a:t> 1</a:t>
            </a:r>
            <a:endParaRPr lang="zh-CN" altLang="en-US" sz="2800" dirty="0">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琴凳与钢琴保持一定的距离，弹奏者约坐在琴凳的三分之一处，身体略向前倾，双腿分开，与肩同宽，脚跟着地。肩部与整条手臂放松，手腕与键盘保持水平。手型似轻握住自己的膝盖，大拇指以指端外侧触键，并与食指保持椭圆形，似英文字母 U，其余手指以指端中部触键。</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文本占位符 5"/>
          <p:cNvSpPr txBox="1"/>
          <p:nvPr/>
        </p:nvSpPr>
        <p:spPr>
          <a:xfrm>
            <a:off x="285750" y="231775"/>
            <a:ext cx="443992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一、钢琴弹奏的基本坐姿</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3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5"/>
          <p:cNvSpPr txBox="1"/>
          <p:nvPr/>
        </p:nvSpPr>
        <p:spPr>
          <a:xfrm>
            <a:off x="285750" y="231775"/>
            <a:ext cx="4439920"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一、钢琴弹奏的基本坐姿</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4" name="图片 3"/>
          <p:cNvPicPr>
            <a:picLocks noChangeAspect="1"/>
          </p:cNvPicPr>
          <p:nvPr/>
        </p:nvPicPr>
        <p:blipFill>
          <a:blip r:embed="rId1"/>
          <a:stretch>
            <a:fillRect/>
          </a:stretch>
        </p:blipFill>
        <p:spPr>
          <a:xfrm>
            <a:off x="1835785" y="1020445"/>
            <a:ext cx="5059680" cy="3633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5"/>
          <p:cNvSpPr txBox="1"/>
          <p:nvPr/>
        </p:nvSpPr>
        <p:spPr>
          <a:xfrm>
            <a:off x="231140" y="231775"/>
            <a:ext cx="4671695" cy="566420"/>
          </a:xfrm>
          <a:prstGeom prst="rect">
            <a:avLst/>
          </a:prstGeom>
          <a:ln>
            <a:solidFill>
              <a:schemeClr val="tx1">
                <a:lumMod val="65000"/>
                <a:lumOff val="35000"/>
              </a:schemeClr>
            </a:solidFill>
            <a:prstDash val="sysDot"/>
          </a:ln>
        </p:spPr>
        <p:txBody>
          <a:bodyPr vert="horz" lIns="91440" tIns="45720" rIns="91440" bIns="45720"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二、钢琴弹奏的基本手型</a:t>
            </a:r>
            <a:endParaRPr lang="zh-CN" altLang="en-US" sz="2800" b="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Rectangle 5"/>
          <p:cNvSpPr/>
          <p:nvPr/>
        </p:nvSpPr>
        <p:spPr bwMode="auto">
          <a:xfrm>
            <a:off x="718185" y="1015365"/>
            <a:ext cx="7754620" cy="265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弹奏钢琴时，手似握拳状，肩、臂放松，手腕平稳，手指自然弯曲，掌关节与指尖关节支持站立，</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a:p>
            <a:pPr fontAlgn="base">
              <a:lnSpc>
                <a:spcPct val="150000"/>
              </a:lnSpc>
              <a:spcBef>
                <a:spcPct val="0"/>
              </a:spcBef>
              <a:spcAft>
                <a:spcPct val="0"/>
              </a:spcAft>
            </a:pPr>
            <a:r>
              <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rPr>
              <a:t>大拇指外侧触键。除大拇指外，其余手指都保持自然下垂的“站立”状态置于键盘上，随时准备弹奏。</a:t>
            </a:r>
            <a:endParaRPr sz="2800" dirty="0">
              <a:solidFill>
                <a:schemeClr val="tx1">
                  <a:lumMod val="50000"/>
                  <a:lumOff val="50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400"/>
                                        <p:tgtEl>
                                          <p:spTgt spid="23"/>
                                        </p:tgtEl>
                                      </p:cBhvr>
                                    </p:animEffect>
                                  </p:childTnLst>
                                </p:cTn>
                              </p:par>
                            </p:childTnLst>
                          </p:cTn>
                        </p:par>
                        <p:par>
                          <p:cTn id="8" fill="hold">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2" grpId="0"/>
    </p:bldLst>
  </p:timing>
</p:sld>
</file>

<file path=ppt/tags/tag1.xml><?xml version="1.0" encoding="utf-8"?>
<p:tagLst xmlns:p="http://schemas.openxmlformats.org/presentationml/2006/main">
  <p:tag name="ISPRING_SCORM_RATE_SLIDES" val="0"/>
  <p:tag name="ISPRING_SCORM_RATE_QUIZZES" val="0"/>
  <p:tag name="ISPRING_SCORM_PASSING_SCORE" val="0.000000"/>
  <p:tag name="ISPRING_ULTRA_SCORM_COURSE_ID" val="EDCA2171-56D9-47C4-979A-BEC9A4C23D9C"/>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G:\第九批已完成作品\229548"/>
  <p:tag name="ISPRING_PRESENTATION_TITLE" val="5970c1efde51d"/>
  <p:tag name="ISPRING_FIRST_PUBLISH" val="1"/>
  <p:tag name="COMMONDATA" val="eyJoZGlkIjoiMWY1OGY3NGU5ZWY5YTUyNTJmNDYyOTA0MTU2OGJkZTgifQ=="/>
</p:tagLst>
</file>

<file path=ppt/theme/theme1.xml><?xml version="1.0" encoding="utf-8"?>
<a:theme xmlns:a="http://schemas.openxmlformats.org/drawingml/2006/main" name="Office 主题​​">
  <a:themeElements>
    <a:clrScheme name="自定义 1048">
      <a:dk1>
        <a:sysClr val="windowText" lastClr="000000"/>
      </a:dk1>
      <a:lt1>
        <a:sysClr val="window" lastClr="FFFFFF"/>
      </a:lt1>
      <a:dk2>
        <a:srgbClr val="44546A"/>
      </a:dk2>
      <a:lt2>
        <a:srgbClr val="E7E6E6"/>
      </a:lt2>
      <a:accent1>
        <a:srgbClr val="3F3F3F"/>
      </a:accent1>
      <a:accent2>
        <a:srgbClr val="E5BD66"/>
      </a:accent2>
      <a:accent3>
        <a:srgbClr val="3F3F3F"/>
      </a:accent3>
      <a:accent4>
        <a:srgbClr val="A5A5A5"/>
      </a:accent4>
      <a:accent5>
        <a:srgbClr val="E5BD66"/>
      </a:accent5>
      <a:accent6>
        <a:srgbClr val="A5A5A5"/>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1568</Words>
  <Application>WPS 演示</Application>
  <PresentationFormat>自定义</PresentationFormat>
  <Paragraphs>256</Paragraphs>
  <Slides>59</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59</vt:i4>
      </vt:variant>
    </vt:vector>
  </HeadingPairs>
  <TitlesOfParts>
    <vt:vector size="79" baseType="lpstr">
      <vt:lpstr>Arial</vt:lpstr>
      <vt:lpstr>宋体</vt:lpstr>
      <vt:lpstr>Wingdings</vt:lpstr>
      <vt:lpstr>微软雅黑</vt:lpstr>
      <vt:lpstr>Open Sans</vt:lpstr>
      <vt:lpstr>GD-HighwayGothicJA-OTF</vt:lpstr>
      <vt:lpstr>Roboto Condensed</vt:lpstr>
      <vt:lpstr>Vrinda</vt:lpstr>
      <vt:lpstr>华文细黑</vt:lpstr>
      <vt:lpstr>Arial Unicode MS</vt:lpstr>
      <vt:lpstr>inpin heiti</vt:lpstr>
      <vt:lpstr>Simply City Light</vt:lpstr>
      <vt:lpstr>SimSun-ExtB</vt:lpstr>
      <vt:lpstr>等线 Light</vt:lpstr>
      <vt:lpstr>Calibri Light</vt:lpstr>
      <vt:lpstr>等线</vt:lpstr>
      <vt:lpstr>Calibri</vt:lpstr>
      <vt:lpstr>NumberOnly</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5970c1efde51d</dc:title>
  <dc:creator>Administrator</dc:creator>
  <cp:lastModifiedBy>薛东西</cp:lastModifiedBy>
  <cp:revision>204</cp:revision>
  <dcterms:created xsi:type="dcterms:W3CDTF">2017-06-23T02:08:00Z</dcterms:created>
  <dcterms:modified xsi:type="dcterms:W3CDTF">2022-09-09T02:48:53Z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75C9F85334664141BBD13D080E92927A</vt:lpwstr>
  </property>
  <property fmtid="{D5CDD505-2E9C-101B-9397-08002B2CF9AE}" pid="3" name="KSOProductBuildVer">
    <vt:lpwstr>2052-11.1.0.12358</vt:lpwstr>
  </property>
</Properties>
</file>