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96" r:id="rId9"/>
    <p:sldId id="301" r:id="rId10"/>
    <p:sldId id="264" r:id="rId11"/>
    <p:sldId id="303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316" r:id="rId24"/>
    <p:sldId id="275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1859C"/>
    <a:srgbClr val="E46C0A"/>
    <a:srgbClr val="F2F2F2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432" y="1140"/>
      </p:cViewPr>
      <p:guideLst>
        <p:guide orient="horz" pos="1536"/>
        <p:guide pos="288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DE5C2F-3901-4E1F-B5ED-EF5753AEB8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6741741" y="195486"/>
            <a:ext cx="288032" cy="288032"/>
            <a:chOff x="7164288" y="267494"/>
            <a:chExt cx="288032" cy="288032"/>
          </a:xfrm>
        </p:grpSpPr>
        <p:sp>
          <p:nvSpPr>
            <p:cNvPr id="27" name="椭圆 26"/>
            <p:cNvSpPr/>
            <p:nvPr/>
          </p:nvSpPr>
          <p:spPr>
            <a:xfrm>
              <a:off x="7164288" y="267494"/>
              <a:ext cx="288032" cy="2880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 flipH="1">
              <a:off x="7235818" y="372838"/>
              <a:ext cx="144971" cy="77344"/>
              <a:chOff x="6032720" y="491873"/>
              <a:chExt cx="268428" cy="143210"/>
            </a:xfrm>
          </p:grpSpPr>
          <p:sp>
            <p:nvSpPr>
              <p:cNvPr id="29" name="等腰三角形 28"/>
              <p:cNvSpPr/>
              <p:nvPr/>
            </p:nvSpPr>
            <p:spPr>
              <a:xfrm rot="5400000">
                <a:off x="6022843" y="501750"/>
                <a:ext cx="143209" cy="123456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 rot="5400000">
                <a:off x="6167815" y="501751"/>
                <a:ext cx="143209" cy="123456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 userDrawn="1"/>
        </p:nvGrpSpPr>
        <p:grpSpPr>
          <a:xfrm>
            <a:off x="8613949" y="195486"/>
            <a:ext cx="288032" cy="288032"/>
            <a:chOff x="6732240" y="267494"/>
            <a:chExt cx="288032" cy="288032"/>
          </a:xfrm>
        </p:grpSpPr>
        <p:sp>
          <p:nvSpPr>
            <p:cNvPr id="32" name="椭圆 31"/>
            <p:cNvSpPr/>
            <p:nvPr/>
          </p:nvSpPr>
          <p:spPr>
            <a:xfrm>
              <a:off x="6732240" y="267494"/>
              <a:ext cx="288032" cy="2880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814528" y="372838"/>
              <a:ext cx="144971" cy="77344"/>
              <a:chOff x="6032720" y="491873"/>
              <a:chExt cx="268428" cy="143210"/>
            </a:xfrm>
          </p:grpSpPr>
          <p:sp>
            <p:nvSpPr>
              <p:cNvPr id="34" name="等腰三角形 33"/>
              <p:cNvSpPr/>
              <p:nvPr/>
            </p:nvSpPr>
            <p:spPr>
              <a:xfrm rot="5400000">
                <a:off x="6022843" y="501750"/>
                <a:ext cx="143209" cy="123456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34"/>
              <p:cNvSpPr/>
              <p:nvPr/>
            </p:nvSpPr>
            <p:spPr>
              <a:xfrm rot="5400000">
                <a:off x="6167815" y="501751"/>
                <a:ext cx="143209" cy="123456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6" name="组合 35"/>
          <p:cNvGrpSpPr/>
          <p:nvPr userDrawn="1"/>
        </p:nvGrpSpPr>
        <p:grpSpPr>
          <a:xfrm>
            <a:off x="7365810" y="195486"/>
            <a:ext cx="288032" cy="288032"/>
            <a:chOff x="6732240" y="267494"/>
            <a:chExt cx="288032" cy="288032"/>
          </a:xfrm>
        </p:grpSpPr>
        <p:sp>
          <p:nvSpPr>
            <p:cNvPr id="37" name="椭圆 36"/>
            <p:cNvSpPr/>
            <p:nvPr/>
          </p:nvSpPr>
          <p:spPr>
            <a:xfrm>
              <a:off x="6732240" y="267494"/>
              <a:ext cx="288032" cy="2880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6840252" y="364864"/>
              <a:ext cx="72008" cy="108000"/>
              <a:chOff x="6876256" y="699542"/>
              <a:chExt cx="72008" cy="108000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6876256" y="699542"/>
                <a:ext cx="0" cy="1080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6948264" y="699542"/>
                <a:ext cx="0" cy="1080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组合 40"/>
          <p:cNvGrpSpPr/>
          <p:nvPr userDrawn="1"/>
        </p:nvGrpSpPr>
        <p:grpSpPr>
          <a:xfrm>
            <a:off x="7989879" y="195486"/>
            <a:ext cx="288032" cy="288032"/>
            <a:chOff x="7344308" y="275469"/>
            <a:chExt cx="288032" cy="288032"/>
          </a:xfrm>
        </p:grpSpPr>
        <p:sp>
          <p:nvSpPr>
            <p:cNvPr id="42" name="椭圆 41"/>
            <p:cNvSpPr/>
            <p:nvPr/>
          </p:nvSpPr>
          <p:spPr>
            <a:xfrm>
              <a:off x="7344308" y="275469"/>
              <a:ext cx="288032" cy="2880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7430372" y="361018"/>
              <a:ext cx="108000" cy="108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27534"/>
            <a:ext cx="9144000" cy="410445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365760"/>
            <a:ext cx="5270500" cy="52197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slow" advClick="0" advTm="0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直接连接符 35"/>
          <p:cNvCxnSpPr/>
          <p:nvPr/>
        </p:nvCxnSpPr>
        <p:spPr>
          <a:xfrm>
            <a:off x="3199255" y="2218535"/>
            <a:ext cx="42484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349572" y="3472980"/>
            <a:ext cx="42484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349572" y="2558976"/>
            <a:ext cx="424847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用户界面设计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Group 60"/>
          <p:cNvGrpSpPr/>
          <p:nvPr/>
        </p:nvGrpSpPr>
        <p:grpSpPr>
          <a:xfrm>
            <a:off x="1130034" y="795041"/>
            <a:ext cx="4062836" cy="4062836"/>
            <a:chOff x="516576" y="1203931"/>
            <a:chExt cx="8915400" cy="8915400"/>
          </a:xfrm>
          <a:noFill/>
        </p:grpSpPr>
        <p:sp>
          <p:nvSpPr>
            <p:cNvPr id="9" name="Arc 10"/>
            <p:cNvSpPr>
              <a:spLocks noChangeAspect="1"/>
            </p:cNvSpPr>
            <p:nvPr/>
          </p:nvSpPr>
          <p:spPr>
            <a:xfrm flipH="1">
              <a:off x="1202376" y="1789204"/>
              <a:ext cx="7772400" cy="7772400"/>
            </a:xfrm>
            <a:prstGeom prst="arc">
              <a:avLst>
                <a:gd name="adj1" fmla="val 17991572"/>
                <a:gd name="adj2" fmla="val 2705833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Arc 25"/>
            <p:cNvSpPr>
              <a:spLocks noChangeAspect="1"/>
            </p:cNvSpPr>
            <p:nvPr/>
          </p:nvSpPr>
          <p:spPr>
            <a:xfrm flipH="1">
              <a:off x="973776" y="1560604"/>
              <a:ext cx="8229600" cy="8229600"/>
            </a:xfrm>
            <a:prstGeom prst="arc">
              <a:avLst>
                <a:gd name="adj1" fmla="val 16514598"/>
                <a:gd name="adj2" fmla="val 18582211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Arc 29"/>
            <p:cNvSpPr>
              <a:spLocks noChangeAspect="1"/>
            </p:cNvSpPr>
            <p:nvPr/>
          </p:nvSpPr>
          <p:spPr>
            <a:xfrm flipH="1">
              <a:off x="973776" y="1560604"/>
              <a:ext cx="8229600" cy="8229600"/>
            </a:xfrm>
            <a:prstGeom prst="arc">
              <a:avLst>
                <a:gd name="adj1" fmla="val 1970642"/>
                <a:gd name="adj2" fmla="val 2975155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Arc 33"/>
            <p:cNvSpPr>
              <a:spLocks noChangeAspect="1"/>
            </p:cNvSpPr>
            <p:nvPr/>
          </p:nvSpPr>
          <p:spPr>
            <a:xfrm flipH="1">
              <a:off x="1088076" y="1661131"/>
              <a:ext cx="8001000" cy="8001000"/>
            </a:xfrm>
            <a:prstGeom prst="arc">
              <a:avLst>
                <a:gd name="adj1" fmla="val 16915085"/>
                <a:gd name="adj2" fmla="val 2946898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Arc 35"/>
            <p:cNvSpPr>
              <a:spLocks noChangeAspect="1"/>
            </p:cNvSpPr>
            <p:nvPr/>
          </p:nvSpPr>
          <p:spPr>
            <a:xfrm flipH="1">
              <a:off x="745176" y="1345777"/>
              <a:ext cx="8686800" cy="8686800"/>
            </a:xfrm>
            <a:prstGeom prst="arc">
              <a:avLst>
                <a:gd name="adj1" fmla="val 16901077"/>
                <a:gd name="adj2" fmla="val 2438576"/>
              </a:avLst>
            </a:prstGeom>
            <a:grpFill/>
            <a:ln w="22225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  <a:effectLst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Arc 42"/>
            <p:cNvSpPr>
              <a:spLocks noChangeAspect="1"/>
            </p:cNvSpPr>
            <p:nvPr/>
          </p:nvSpPr>
          <p:spPr>
            <a:xfrm flipH="1">
              <a:off x="973776" y="1560604"/>
              <a:ext cx="8229600" cy="8229600"/>
            </a:xfrm>
            <a:prstGeom prst="arc">
              <a:avLst>
                <a:gd name="adj1" fmla="val 18872499"/>
                <a:gd name="adj2" fmla="val 1799207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Arc 43"/>
            <p:cNvSpPr>
              <a:spLocks noChangeAspect="1"/>
            </p:cNvSpPr>
            <p:nvPr/>
          </p:nvSpPr>
          <p:spPr>
            <a:xfrm flipH="1">
              <a:off x="516576" y="1203931"/>
              <a:ext cx="8915400" cy="8915400"/>
            </a:xfrm>
            <a:prstGeom prst="arc">
              <a:avLst>
                <a:gd name="adj1" fmla="val 16125273"/>
                <a:gd name="adj2" fmla="val 775760"/>
              </a:avLst>
            </a:prstGeom>
            <a:grpFill/>
            <a:ln w="22225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  <a:effectLst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Arc 4"/>
            <p:cNvSpPr>
              <a:spLocks noChangeAspect="1"/>
            </p:cNvSpPr>
            <p:nvPr/>
          </p:nvSpPr>
          <p:spPr>
            <a:xfrm flipH="1">
              <a:off x="3259776" y="3884704"/>
              <a:ext cx="3657600" cy="3657600"/>
            </a:xfrm>
            <a:prstGeom prst="arc">
              <a:avLst>
                <a:gd name="adj1" fmla="val 18862391"/>
                <a:gd name="adj2" fmla="val 2721459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Arc 5"/>
            <p:cNvSpPr>
              <a:spLocks noChangeAspect="1"/>
            </p:cNvSpPr>
            <p:nvPr/>
          </p:nvSpPr>
          <p:spPr>
            <a:xfrm flipH="1">
              <a:off x="3031176" y="3656104"/>
              <a:ext cx="4114800" cy="4114800"/>
            </a:xfrm>
            <a:prstGeom prst="arc">
              <a:avLst>
                <a:gd name="adj1" fmla="val 17986230"/>
                <a:gd name="adj2" fmla="val 3574230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Arc 6"/>
            <p:cNvSpPr>
              <a:spLocks noChangeAspect="1"/>
            </p:cNvSpPr>
            <p:nvPr/>
          </p:nvSpPr>
          <p:spPr>
            <a:xfrm flipH="1">
              <a:off x="2802576" y="3427504"/>
              <a:ext cx="4572000" cy="4572000"/>
            </a:xfrm>
            <a:prstGeom prst="arc">
              <a:avLst>
                <a:gd name="adj1" fmla="val 19867506"/>
                <a:gd name="adj2" fmla="val 3581125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Arc 7"/>
            <p:cNvSpPr>
              <a:spLocks noChangeAspect="1"/>
            </p:cNvSpPr>
            <p:nvPr/>
          </p:nvSpPr>
          <p:spPr>
            <a:xfrm flipH="1">
              <a:off x="2345376" y="2970304"/>
              <a:ext cx="5486400" cy="5486400"/>
            </a:xfrm>
            <a:prstGeom prst="arc">
              <a:avLst>
                <a:gd name="adj1" fmla="val 18879787"/>
                <a:gd name="adj2" fmla="val 1798118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Arc 8"/>
            <p:cNvSpPr>
              <a:spLocks noChangeAspect="1"/>
            </p:cNvSpPr>
            <p:nvPr/>
          </p:nvSpPr>
          <p:spPr>
            <a:xfrm flipH="1">
              <a:off x="1888176" y="2513104"/>
              <a:ext cx="6400800" cy="6400800"/>
            </a:xfrm>
            <a:prstGeom prst="arc">
              <a:avLst>
                <a:gd name="adj1" fmla="val 17371208"/>
                <a:gd name="adj2" fmla="val 20444976"/>
              </a:avLst>
            </a:prstGeom>
            <a:grpFill/>
            <a:ln w="1905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Arc 9"/>
            <p:cNvSpPr>
              <a:spLocks noChangeAspect="1"/>
            </p:cNvSpPr>
            <p:nvPr/>
          </p:nvSpPr>
          <p:spPr>
            <a:xfrm flipH="1">
              <a:off x="1659576" y="2246404"/>
              <a:ext cx="6858000" cy="6858000"/>
            </a:xfrm>
            <a:prstGeom prst="arc">
              <a:avLst>
                <a:gd name="adj1" fmla="val 17997244"/>
                <a:gd name="adj2" fmla="val 3110717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Arc 11"/>
            <p:cNvSpPr>
              <a:spLocks noChangeAspect="1"/>
            </p:cNvSpPr>
            <p:nvPr/>
          </p:nvSpPr>
          <p:spPr>
            <a:xfrm flipH="1">
              <a:off x="3716976" y="4341904"/>
              <a:ext cx="2743200" cy="2743200"/>
            </a:xfrm>
            <a:prstGeom prst="arc">
              <a:avLst>
                <a:gd name="adj1" fmla="val 16200000"/>
                <a:gd name="adj2" fmla="val 20103048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Arc 12"/>
            <p:cNvSpPr>
              <a:spLocks noChangeAspect="1"/>
            </p:cNvSpPr>
            <p:nvPr/>
          </p:nvSpPr>
          <p:spPr>
            <a:xfrm flipH="1">
              <a:off x="3716976" y="4341904"/>
              <a:ext cx="2743200" cy="2743200"/>
            </a:xfrm>
            <a:prstGeom prst="arc">
              <a:avLst>
                <a:gd name="adj1" fmla="val 1632284"/>
                <a:gd name="adj2" fmla="val 5929623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26" name="Straight Connector 13"/>
            <p:cNvCxnSpPr/>
            <p:nvPr/>
          </p:nvCxnSpPr>
          <p:spPr>
            <a:xfrm rot="1800000" flipH="1">
              <a:off x="3666480" y="5016275"/>
              <a:ext cx="2286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14"/>
            <p:cNvCxnSpPr/>
            <p:nvPr/>
          </p:nvCxnSpPr>
          <p:spPr>
            <a:xfrm rot="1800000" flipH="1">
              <a:off x="2863074" y="4551934"/>
              <a:ext cx="2286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15"/>
            <p:cNvCxnSpPr/>
            <p:nvPr/>
          </p:nvCxnSpPr>
          <p:spPr>
            <a:xfrm rot="2700000" flipH="1">
              <a:off x="3028864" y="4080155"/>
              <a:ext cx="9144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16"/>
            <p:cNvCxnSpPr/>
            <p:nvPr/>
          </p:nvCxnSpPr>
          <p:spPr>
            <a:xfrm rot="2700000" flipH="1">
              <a:off x="2132605" y="2941638"/>
              <a:ext cx="4572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17"/>
            <p:cNvCxnSpPr/>
            <p:nvPr/>
          </p:nvCxnSpPr>
          <p:spPr>
            <a:xfrm rot="19800000" flipH="1">
              <a:off x="2282589" y="7194643"/>
              <a:ext cx="4572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18"/>
            <p:cNvCxnSpPr/>
            <p:nvPr/>
          </p:nvCxnSpPr>
          <p:spPr>
            <a:xfrm rot="19800000" flipH="1">
              <a:off x="1491165" y="7656604"/>
              <a:ext cx="4572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19"/>
            <p:cNvCxnSpPr/>
            <p:nvPr/>
          </p:nvCxnSpPr>
          <p:spPr>
            <a:xfrm rot="18900000" flipH="1">
              <a:off x="2141612" y="7985543"/>
              <a:ext cx="1371600" cy="0"/>
            </a:xfrm>
            <a:prstGeom prst="line">
              <a:avLst/>
            </a:prstGeom>
            <a:grpFill/>
            <a:ln w="127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0"/>
            <p:cNvCxnSpPr/>
            <p:nvPr/>
          </p:nvCxnSpPr>
          <p:spPr>
            <a:xfrm rot="18900000" flipH="1">
              <a:off x="3767634" y="6930347"/>
              <a:ext cx="2286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1"/>
            <p:cNvCxnSpPr/>
            <p:nvPr/>
          </p:nvCxnSpPr>
          <p:spPr>
            <a:xfrm rot="18000000" flipH="1">
              <a:off x="3875443" y="7189881"/>
              <a:ext cx="6858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2"/>
            <p:cNvCxnSpPr/>
            <p:nvPr/>
          </p:nvCxnSpPr>
          <p:spPr>
            <a:xfrm rot="18000000" flipH="1">
              <a:off x="3416626" y="7989724"/>
              <a:ext cx="6858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3"/>
            <p:cNvCxnSpPr/>
            <p:nvPr/>
          </p:nvCxnSpPr>
          <p:spPr>
            <a:xfrm rot="3600000" flipH="1">
              <a:off x="3384315" y="3526746"/>
              <a:ext cx="914400" cy="0"/>
            </a:xfrm>
            <a:prstGeom prst="line">
              <a:avLst/>
            </a:prstGeom>
            <a:grpFill/>
            <a:ln w="127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"/>
            <p:cNvCxnSpPr/>
            <p:nvPr/>
          </p:nvCxnSpPr>
          <p:spPr>
            <a:xfrm rot="3600000" flipH="1">
              <a:off x="3034188" y="2541064"/>
              <a:ext cx="4572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Arc 26"/>
            <p:cNvSpPr>
              <a:spLocks noChangeAspect="1"/>
            </p:cNvSpPr>
            <p:nvPr/>
          </p:nvSpPr>
          <p:spPr>
            <a:xfrm flipH="1">
              <a:off x="2116776" y="2739038"/>
              <a:ext cx="5943600" cy="5943600"/>
            </a:xfrm>
            <a:prstGeom prst="arc">
              <a:avLst>
                <a:gd name="adj1" fmla="val 17004000"/>
                <a:gd name="adj2" fmla="val 17672337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Arc 27"/>
            <p:cNvSpPr>
              <a:spLocks noChangeAspect="1"/>
            </p:cNvSpPr>
            <p:nvPr/>
          </p:nvSpPr>
          <p:spPr>
            <a:xfrm flipH="1">
              <a:off x="2573976" y="3185131"/>
              <a:ext cx="5029200" cy="5029200"/>
            </a:xfrm>
            <a:prstGeom prst="arc">
              <a:avLst>
                <a:gd name="adj1" fmla="val 15923084"/>
                <a:gd name="adj2" fmla="val 17748429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Arc 28"/>
            <p:cNvSpPr>
              <a:spLocks noChangeAspect="1"/>
            </p:cNvSpPr>
            <p:nvPr/>
          </p:nvSpPr>
          <p:spPr>
            <a:xfrm flipH="1">
              <a:off x="2802576" y="3441277"/>
              <a:ext cx="4572000" cy="4572000"/>
            </a:xfrm>
            <a:prstGeom prst="arc">
              <a:avLst>
                <a:gd name="adj1" fmla="val 15885943"/>
                <a:gd name="adj2" fmla="val 17663732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6" name="Straight Connector 30"/>
            <p:cNvCxnSpPr/>
            <p:nvPr/>
          </p:nvCxnSpPr>
          <p:spPr>
            <a:xfrm rot="1800000" flipH="1">
              <a:off x="1601361" y="4099015"/>
              <a:ext cx="9144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Arc 31"/>
            <p:cNvSpPr>
              <a:spLocks noChangeAspect="1"/>
            </p:cNvSpPr>
            <p:nvPr/>
          </p:nvSpPr>
          <p:spPr>
            <a:xfrm flipH="1">
              <a:off x="1888176" y="2513104"/>
              <a:ext cx="6400800" cy="6400800"/>
            </a:xfrm>
            <a:prstGeom prst="arc">
              <a:avLst>
                <a:gd name="adj1" fmla="val 20920018"/>
                <a:gd name="adj2" fmla="val 2233333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8" name="Straight Connector 32"/>
            <p:cNvCxnSpPr/>
            <p:nvPr/>
          </p:nvCxnSpPr>
          <p:spPr>
            <a:xfrm rot="4500000" flipH="1">
              <a:off x="4002044" y="3052792"/>
              <a:ext cx="9144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Arc 34"/>
            <p:cNvSpPr>
              <a:spLocks noChangeAspect="1"/>
            </p:cNvSpPr>
            <p:nvPr/>
          </p:nvSpPr>
          <p:spPr>
            <a:xfrm flipH="1">
              <a:off x="1773876" y="2365981"/>
              <a:ext cx="6629400" cy="6629400"/>
            </a:xfrm>
            <a:prstGeom prst="arc">
              <a:avLst>
                <a:gd name="adj1" fmla="val 16033188"/>
                <a:gd name="adj2" fmla="val 3440474"/>
              </a:avLst>
            </a:prstGeom>
            <a:grpFill/>
            <a:ln w="127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50" name="Arc 36"/>
            <p:cNvSpPr>
              <a:spLocks noChangeAspect="1"/>
            </p:cNvSpPr>
            <p:nvPr/>
          </p:nvSpPr>
          <p:spPr>
            <a:xfrm flipH="1">
              <a:off x="3159824" y="3770404"/>
              <a:ext cx="3886200" cy="3886200"/>
            </a:xfrm>
            <a:prstGeom prst="arc">
              <a:avLst>
                <a:gd name="adj1" fmla="val 16285893"/>
                <a:gd name="adj2" fmla="val 4355678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Arc 37"/>
            <p:cNvSpPr>
              <a:spLocks noChangeAspect="1"/>
            </p:cNvSpPr>
            <p:nvPr/>
          </p:nvSpPr>
          <p:spPr>
            <a:xfrm flipH="1">
              <a:off x="2459676" y="3081938"/>
              <a:ext cx="5257800" cy="5257800"/>
            </a:xfrm>
            <a:prstGeom prst="arc">
              <a:avLst>
                <a:gd name="adj1" fmla="val 16382061"/>
                <a:gd name="adj2" fmla="val 3291367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Arc 38"/>
            <p:cNvSpPr>
              <a:spLocks noChangeAspect="1"/>
            </p:cNvSpPr>
            <p:nvPr/>
          </p:nvSpPr>
          <p:spPr>
            <a:xfrm flipH="1">
              <a:off x="3488376" y="4113304"/>
              <a:ext cx="3200400" cy="3200400"/>
            </a:xfrm>
            <a:prstGeom prst="arc">
              <a:avLst>
                <a:gd name="adj1" fmla="val 19900007"/>
                <a:gd name="adj2" fmla="val 2698044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Arc 39"/>
            <p:cNvSpPr>
              <a:spLocks noChangeAspect="1"/>
            </p:cNvSpPr>
            <p:nvPr/>
          </p:nvSpPr>
          <p:spPr>
            <a:xfrm flipH="1">
              <a:off x="2573976" y="3198904"/>
              <a:ext cx="5029200" cy="5029200"/>
            </a:xfrm>
            <a:prstGeom prst="arc">
              <a:avLst>
                <a:gd name="adj1" fmla="val 19864520"/>
                <a:gd name="adj2" fmla="val 2707333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Arc 40"/>
            <p:cNvSpPr>
              <a:spLocks noChangeAspect="1"/>
            </p:cNvSpPr>
            <p:nvPr/>
          </p:nvSpPr>
          <p:spPr>
            <a:xfrm flipH="1">
              <a:off x="2116776" y="2741704"/>
              <a:ext cx="5943600" cy="5943600"/>
            </a:xfrm>
            <a:prstGeom prst="arc">
              <a:avLst>
                <a:gd name="adj1" fmla="val 17982739"/>
                <a:gd name="adj2" fmla="val 3585340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Arc 41"/>
            <p:cNvSpPr>
              <a:spLocks noChangeAspect="1"/>
            </p:cNvSpPr>
            <p:nvPr/>
          </p:nvSpPr>
          <p:spPr>
            <a:xfrm flipH="1">
              <a:off x="1430976" y="2017804"/>
              <a:ext cx="7315200" cy="7315200"/>
            </a:xfrm>
            <a:prstGeom prst="arc">
              <a:avLst>
                <a:gd name="adj1" fmla="val 18871031"/>
                <a:gd name="adj2" fmla="val 1795229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图片 1" descr="企业l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2095" y="2395855"/>
            <a:ext cx="976630" cy="97663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3443" y="1111622"/>
            <a:ext cx="1080120" cy="1080120"/>
            <a:chOff x="6804248" y="3219822"/>
            <a:chExt cx="1080120" cy="1080120"/>
          </a:xfrm>
        </p:grpSpPr>
        <p:sp>
          <p:nvSpPr>
            <p:cNvPr id="8" name="椭圆 7"/>
            <p:cNvSpPr/>
            <p:nvPr/>
          </p:nvSpPr>
          <p:spPr>
            <a:xfrm>
              <a:off x="6804248" y="3219822"/>
              <a:ext cx="1080120" cy="108012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4"/>
            <p:cNvSpPr>
              <a:spLocks noEditPoints="1"/>
            </p:cNvSpPr>
            <p:nvPr/>
          </p:nvSpPr>
          <p:spPr bwMode="black">
            <a:xfrm>
              <a:off x="7126472" y="3566406"/>
              <a:ext cx="501595" cy="445504"/>
            </a:xfrm>
            <a:custGeom>
              <a:avLst/>
              <a:gdLst>
                <a:gd name="T0" fmla="*/ 195 w 300"/>
                <a:gd name="T1" fmla="*/ 217 h 266"/>
                <a:gd name="T2" fmla="*/ 196 w 300"/>
                <a:gd name="T3" fmla="*/ 227 h 266"/>
                <a:gd name="T4" fmla="*/ 149 w 300"/>
                <a:gd name="T5" fmla="*/ 266 h 266"/>
                <a:gd name="T6" fmla="*/ 8 w 300"/>
                <a:gd name="T7" fmla="*/ 116 h 266"/>
                <a:gd name="T8" fmla="*/ 0 w 300"/>
                <a:gd name="T9" fmla="*/ 78 h 266"/>
                <a:gd name="T10" fmla="*/ 78 w 300"/>
                <a:gd name="T11" fmla="*/ 0 h 266"/>
                <a:gd name="T12" fmla="*/ 150 w 300"/>
                <a:gd name="T13" fmla="*/ 48 h 266"/>
                <a:gd name="T14" fmla="*/ 222 w 300"/>
                <a:gd name="T15" fmla="*/ 0 h 266"/>
                <a:gd name="T16" fmla="*/ 300 w 300"/>
                <a:gd name="T17" fmla="*/ 78 h 266"/>
                <a:gd name="T18" fmla="*/ 292 w 300"/>
                <a:gd name="T19" fmla="*/ 116 h 266"/>
                <a:gd name="T20" fmla="*/ 262 w 300"/>
                <a:gd name="T21" fmla="*/ 162 h 266"/>
                <a:gd name="T22" fmla="*/ 251 w 300"/>
                <a:gd name="T23" fmla="*/ 161 h 266"/>
                <a:gd name="T24" fmla="*/ 195 w 300"/>
                <a:gd name="T25" fmla="*/ 217 h 266"/>
                <a:gd name="T26" fmla="*/ 257 w 300"/>
                <a:gd name="T27" fmla="*/ 211 h 266"/>
                <a:gd name="T28" fmla="*/ 275 w 300"/>
                <a:gd name="T29" fmla="*/ 211 h 266"/>
                <a:gd name="T30" fmla="*/ 275 w 300"/>
                <a:gd name="T31" fmla="*/ 223 h 266"/>
                <a:gd name="T32" fmla="*/ 257 w 300"/>
                <a:gd name="T33" fmla="*/ 223 h 266"/>
                <a:gd name="T34" fmla="*/ 257 w 300"/>
                <a:gd name="T35" fmla="*/ 241 h 266"/>
                <a:gd name="T36" fmla="*/ 245 w 300"/>
                <a:gd name="T37" fmla="*/ 241 h 266"/>
                <a:gd name="T38" fmla="*/ 245 w 300"/>
                <a:gd name="T39" fmla="*/ 223 h 266"/>
                <a:gd name="T40" fmla="*/ 227 w 300"/>
                <a:gd name="T41" fmla="*/ 223 h 266"/>
                <a:gd name="T42" fmla="*/ 227 w 300"/>
                <a:gd name="T43" fmla="*/ 211 h 266"/>
                <a:gd name="T44" fmla="*/ 245 w 300"/>
                <a:gd name="T45" fmla="*/ 211 h 266"/>
                <a:gd name="T46" fmla="*/ 245 w 300"/>
                <a:gd name="T47" fmla="*/ 193 h 266"/>
                <a:gd name="T48" fmla="*/ 257 w 300"/>
                <a:gd name="T49" fmla="*/ 193 h 266"/>
                <a:gd name="T50" fmla="*/ 257 w 300"/>
                <a:gd name="T51" fmla="*/ 211 h 266"/>
                <a:gd name="T52" fmla="*/ 251 w 300"/>
                <a:gd name="T53" fmla="*/ 258 h 266"/>
                <a:gd name="T54" fmla="*/ 210 w 300"/>
                <a:gd name="T55" fmla="*/ 217 h 266"/>
                <a:gd name="T56" fmla="*/ 251 w 300"/>
                <a:gd name="T57" fmla="*/ 176 h 266"/>
                <a:gd name="T58" fmla="*/ 293 w 300"/>
                <a:gd name="T59" fmla="*/ 217 h 266"/>
                <a:gd name="T60" fmla="*/ 251 w 300"/>
                <a:gd name="T61" fmla="*/ 258 h 266"/>
                <a:gd name="T62" fmla="*/ 251 w 300"/>
                <a:gd name="T63" fmla="*/ 168 h 266"/>
                <a:gd name="T64" fmla="*/ 203 w 300"/>
                <a:gd name="T65" fmla="*/ 217 h 266"/>
                <a:gd name="T66" fmla="*/ 251 w 300"/>
                <a:gd name="T67" fmla="*/ 266 h 266"/>
                <a:gd name="T68" fmla="*/ 300 w 300"/>
                <a:gd name="T69" fmla="*/ 217 h 266"/>
                <a:gd name="T70" fmla="*/ 251 w 300"/>
                <a:gd name="T71" fmla="*/ 16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0" h="266">
                  <a:moveTo>
                    <a:pt x="195" y="217"/>
                  </a:moveTo>
                  <a:cubicBezTo>
                    <a:pt x="195" y="221"/>
                    <a:pt x="195" y="224"/>
                    <a:pt x="196" y="227"/>
                  </a:cubicBezTo>
                  <a:cubicBezTo>
                    <a:pt x="170" y="250"/>
                    <a:pt x="149" y="266"/>
                    <a:pt x="149" y="266"/>
                  </a:cubicBezTo>
                  <a:cubicBezTo>
                    <a:pt x="149" y="266"/>
                    <a:pt x="32" y="176"/>
                    <a:pt x="8" y="116"/>
                  </a:cubicBezTo>
                  <a:cubicBezTo>
                    <a:pt x="4" y="106"/>
                    <a:pt x="0" y="90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10" y="0"/>
                    <a:pt x="138" y="20"/>
                    <a:pt x="150" y="48"/>
                  </a:cubicBezTo>
                  <a:cubicBezTo>
                    <a:pt x="162" y="20"/>
                    <a:pt x="190" y="0"/>
                    <a:pt x="222" y="0"/>
                  </a:cubicBezTo>
                  <a:cubicBezTo>
                    <a:pt x="265" y="0"/>
                    <a:pt x="300" y="35"/>
                    <a:pt x="300" y="78"/>
                  </a:cubicBezTo>
                  <a:cubicBezTo>
                    <a:pt x="300" y="91"/>
                    <a:pt x="296" y="106"/>
                    <a:pt x="292" y="116"/>
                  </a:cubicBezTo>
                  <a:cubicBezTo>
                    <a:pt x="287" y="130"/>
                    <a:pt x="275" y="146"/>
                    <a:pt x="262" y="162"/>
                  </a:cubicBezTo>
                  <a:cubicBezTo>
                    <a:pt x="258" y="161"/>
                    <a:pt x="255" y="161"/>
                    <a:pt x="251" y="161"/>
                  </a:cubicBezTo>
                  <a:cubicBezTo>
                    <a:pt x="220" y="161"/>
                    <a:pt x="195" y="186"/>
                    <a:pt x="195" y="217"/>
                  </a:cubicBezTo>
                  <a:close/>
                  <a:moveTo>
                    <a:pt x="257" y="211"/>
                  </a:moveTo>
                  <a:cubicBezTo>
                    <a:pt x="275" y="211"/>
                    <a:pt x="275" y="211"/>
                    <a:pt x="275" y="211"/>
                  </a:cubicBezTo>
                  <a:cubicBezTo>
                    <a:pt x="275" y="223"/>
                    <a:pt x="275" y="223"/>
                    <a:pt x="275" y="223"/>
                  </a:cubicBezTo>
                  <a:cubicBezTo>
                    <a:pt x="257" y="223"/>
                    <a:pt x="257" y="223"/>
                    <a:pt x="257" y="223"/>
                  </a:cubicBezTo>
                  <a:cubicBezTo>
                    <a:pt x="257" y="241"/>
                    <a:pt x="257" y="241"/>
                    <a:pt x="257" y="241"/>
                  </a:cubicBezTo>
                  <a:cubicBezTo>
                    <a:pt x="245" y="241"/>
                    <a:pt x="245" y="241"/>
                    <a:pt x="245" y="241"/>
                  </a:cubicBezTo>
                  <a:cubicBezTo>
                    <a:pt x="245" y="223"/>
                    <a:pt x="245" y="223"/>
                    <a:pt x="245" y="223"/>
                  </a:cubicBezTo>
                  <a:cubicBezTo>
                    <a:pt x="227" y="223"/>
                    <a:pt x="227" y="223"/>
                    <a:pt x="227" y="223"/>
                  </a:cubicBezTo>
                  <a:cubicBezTo>
                    <a:pt x="227" y="211"/>
                    <a:pt x="227" y="211"/>
                    <a:pt x="227" y="211"/>
                  </a:cubicBezTo>
                  <a:cubicBezTo>
                    <a:pt x="245" y="211"/>
                    <a:pt x="245" y="211"/>
                    <a:pt x="245" y="211"/>
                  </a:cubicBezTo>
                  <a:cubicBezTo>
                    <a:pt x="245" y="193"/>
                    <a:pt x="245" y="193"/>
                    <a:pt x="245" y="193"/>
                  </a:cubicBezTo>
                  <a:cubicBezTo>
                    <a:pt x="257" y="193"/>
                    <a:pt x="257" y="193"/>
                    <a:pt x="257" y="193"/>
                  </a:cubicBezTo>
                  <a:lnTo>
                    <a:pt x="257" y="211"/>
                  </a:lnTo>
                  <a:close/>
                  <a:moveTo>
                    <a:pt x="251" y="258"/>
                  </a:moveTo>
                  <a:cubicBezTo>
                    <a:pt x="229" y="258"/>
                    <a:pt x="210" y="240"/>
                    <a:pt x="210" y="217"/>
                  </a:cubicBezTo>
                  <a:cubicBezTo>
                    <a:pt x="210" y="194"/>
                    <a:pt x="229" y="176"/>
                    <a:pt x="251" y="176"/>
                  </a:cubicBezTo>
                  <a:cubicBezTo>
                    <a:pt x="274" y="176"/>
                    <a:pt x="293" y="194"/>
                    <a:pt x="293" y="217"/>
                  </a:cubicBezTo>
                  <a:cubicBezTo>
                    <a:pt x="293" y="240"/>
                    <a:pt x="274" y="258"/>
                    <a:pt x="251" y="258"/>
                  </a:cubicBezTo>
                  <a:close/>
                  <a:moveTo>
                    <a:pt x="251" y="168"/>
                  </a:moveTo>
                  <a:cubicBezTo>
                    <a:pt x="224" y="168"/>
                    <a:pt x="203" y="190"/>
                    <a:pt x="203" y="217"/>
                  </a:cubicBezTo>
                  <a:cubicBezTo>
                    <a:pt x="203" y="244"/>
                    <a:pt x="224" y="266"/>
                    <a:pt x="251" y="266"/>
                  </a:cubicBezTo>
                  <a:cubicBezTo>
                    <a:pt x="278" y="266"/>
                    <a:pt x="300" y="244"/>
                    <a:pt x="300" y="217"/>
                  </a:cubicBezTo>
                  <a:cubicBezTo>
                    <a:pt x="300" y="190"/>
                    <a:pt x="278" y="168"/>
                    <a:pt x="251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943" tIns="41972" rIns="83943" bIns="41972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Segoe UI" panose="020B0502040204020203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029460" y="1579245"/>
            <a:ext cx="6802755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4960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设计案例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：每位学生根据各自的选题进行 App 主要界面的线框原型图绘制。线框原型图中应该包括有控制组件、图形文字、层级关联等内容的布局。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69718" y="1129217"/>
            <a:ext cx="48304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3185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二、训练二：线框原型图制作</a:t>
            </a:r>
            <a:endParaRPr lang="zh-CN" altLang="en-US" sz="2800" b="1" dirty="0">
              <a:solidFill>
                <a:srgbClr val="3185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3075" y="3784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第三节 项目实训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3443" y="1111622"/>
            <a:ext cx="1080120" cy="1080120"/>
            <a:chOff x="6804248" y="3219822"/>
            <a:chExt cx="1080120" cy="1080120"/>
          </a:xfrm>
        </p:grpSpPr>
        <p:sp>
          <p:nvSpPr>
            <p:cNvPr id="8" name="椭圆 7"/>
            <p:cNvSpPr/>
            <p:nvPr/>
          </p:nvSpPr>
          <p:spPr>
            <a:xfrm>
              <a:off x="6804248" y="3219822"/>
              <a:ext cx="1080120" cy="108012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4"/>
            <p:cNvSpPr>
              <a:spLocks noEditPoints="1"/>
            </p:cNvSpPr>
            <p:nvPr/>
          </p:nvSpPr>
          <p:spPr bwMode="black">
            <a:xfrm>
              <a:off x="7126472" y="3566406"/>
              <a:ext cx="501595" cy="445504"/>
            </a:xfrm>
            <a:custGeom>
              <a:avLst/>
              <a:gdLst>
                <a:gd name="T0" fmla="*/ 195 w 300"/>
                <a:gd name="T1" fmla="*/ 217 h 266"/>
                <a:gd name="T2" fmla="*/ 196 w 300"/>
                <a:gd name="T3" fmla="*/ 227 h 266"/>
                <a:gd name="T4" fmla="*/ 149 w 300"/>
                <a:gd name="T5" fmla="*/ 266 h 266"/>
                <a:gd name="T6" fmla="*/ 8 w 300"/>
                <a:gd name="T7" fmla="*/ 116 h 266"/>
                <a:gd name="T8" fmla="*/ 0 w 300"/>
                <a:gd name="T9" fmla="*/ 78 h 266"/>
                <a:gd name="T10" fmla="*/ 78 w 300"/>
                <a:gd name="T11" fmla="*/ 0 h 266"/>
                <a:gd name="T12" fmla="*/ 150 w 300"/>
                <a:gd name="T13" fmla="*/ 48 h 266"/>
                <a:gd name="T14" fmla="*/ 222 w 300"/>
                <a:gd name="T15" fmla="*/ 0 h 266"/>
                <a:gd name="T16" fmla="*/ 300 w 300"/>
                <a:gd name="T17" fmla="*/ 78 h 266"/>
                <a:gd name="T18" fmla="*/ 292 w 300"/>
                <a:gd name="T19" fmla="*/ 116 h 266"/>
                <a:gd name="T20" fmla="*/ 262 w 300"/>
                <a:gd name="T21" fmla="*/ 162 h 266"/>
                <a:gd name="T22" fmla="*/ 251 w 300"/>
                <a:gd name="T23" fmla="*/ 161 h 266"/>
                <a:gd name="T24" fmla="*/ 195 w 300"/>
                <a:gd name="T25" fmla="*/ 217 h 266"/>
                <a:gd name="T26" fmla="*/ 257 w 300"/>
                <a:gd name="T27" fmla="*/ 211 h 266"/>
                <a:gd name="T28" fmla="*/ 275 w 300"/>
                <a:gd name="T29" fmla="*/ 211 h 266"/>
                <a:gd name="T30" fmla="*/ 275 w 300"/>
                <a:gd name="T31" fmla="*/ 223 h 266"/>
                <a:gd name="T32" fmla="*/ 257 w 300"/>
                <a:gd name="T33" fmla="*/ 223 h 266"/>
                <a:gd name="T34" fmla="*/ 257 w 300"/>
                <a:gd name="T35" fmla="*/ 241 h 266"/>
                <a:gd name="T36" fmla="*/ 245 w 300"/>
                <a:gd name="T37" fmla="*/ 241 h 266"/>
                <a:gd name="T38" fmla="*/ 245 w 300"/>
                <a:gd name="T39" fmla="*/ 223 h 266"/>
                <a:gd name="T40" fmla="*/ 227 w 300"/>
                <a:gd name="T41" fmla="*/ 223 h 266"/>
                <a:gd name="T42" fmla="*/ 227 w 300"/>
                <a:gd name="T43" fmla="*/ 211 h 266"/>
                <a:gd name="T44" fmla="*/ 245 w 300"/>
                <a:gd name="T45" fmla="*/ 211 h 266"/>
                <a:gd name="T46" fmla="*/ 245 w 300"/>
                <a:gd name="T47" fmla="*/ 193 h 266"/>
                <a:gd name="T48" fmla="*/ 257 w 300"/>
                <a:gd name="T49" fmla="*/ 193 h 266"/>
                <a:gd name="T50" fmla="*/ 257 w 300"/>
                <a:gd name="T51" fmla="*/ 211 h 266"/>
                <a:gd name="T52" fmla="*/ 251 w 300"/>
                <a:gd name="T53" fmla="*/ 258 h 266"/>
                <a:gd name="T54" fmla="*/ 210 w 300"/>
                <a:gd name="T55" fmla="*/ 217 h 266"/>
                <a:gd name="T56" fmla="*/ 251 w 300"/>
                <a:gd name="T57" fmla="*/ 176 h 266"/>
                <a:gd name="T58" fmla="*/ 293 w 300"/>
                <a:gd name="T59" fmla="*/ 217 h 266"/>
                <a:gd name="T60" fmla="*/ 251 w 300"/>
                <a:gd name="T61" fmla="*/ 258 h 266"/>
                <a:gd name="T62" fmla="*/ 251 w 300"/>
                <a:gd name="T63" fmla="*/ 168 h 266"/>
                <a:gd name="T64" fmla="*/ 203 w 300"/>
                <a:gd name="T65" fmla="*/ 217 h 266"/>
                <a:gd name="T66" fmla="*/ 251 w 300"/>
                <a:gd name="T67" fmla="*/ 266 h 266"/>
                <a:gd name="T68" fmla="*/ 300 w 300"/>
                <a:gd name="T69" fmla="*/ 217 h 266"/>
                <a:gd name="T70" fmla="*/ 251 w 300"/>
                <a:gd name="T71" fmla="*/ 16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0" h="266">
                  <a:moveTo>
                    <a:pt x="195" y="217"/>
                  </a:moveTo>
                  <a:cubicBezTo>
                    <a:pt x="195" y="221"/>
                    <a:pt x="195" y="224"/>
                    <a:pt x="196" y="227"/>
                  </a:cubicBezTo>
                  <a:cubicBezTo>
                    <a:pt x="170" y="250"/>
                    <a:pt x="149" y="266"/>
                    <a:pt x="149" y="266"/>
                  </a:cubicBezTo>
                  <a:cubicBezTo>
                    <a:pt x="149" y="266"/>
                    <a:pt x="32" y="176"/>
                    <a:pt x="8" y="116"/>
                  </a:cubicBezTo>
                  <a:cubicBezTo>
                    <a:pt x="4" y="106"/>
                    <a:pt x="0" y="90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10" y="0"/>
                    <a:pt x="138" y="20"/>
                    <a:pt x="150" y="48"/>
                  </a:cubicBezTo>
                  <a:cubicBezTo>
                    <a:pt x="162" y="20"/>
                    <a:pt x="190" y="0"/>
                    <a:pt x="222" y="0"/>
                  </a:cubicBezTo>
                  <a:cubicBezTo>
                    <a:pt x="265" y="0"/>
                    <a:pt x="300" y="35"/>
                    <a:pt x="300" y="78"/>
                  </a:cubicBezTo>
                  <a:cubicBezTo>
                    <a:pt x="300" y="91"/>
                    <a:pt x="296" y="106"/>
                    <a:pt x="292" y="116"/>
                  </a:cubicBezTo>
                  <a:cubicBezTo>
                    <a:pt x="287" y="130"/>
                    <a:pt x="275" y="146"/>
                    <a:pt x="262" y="162"/>
                  </a:cubicBezTo>
                  <a:cubicBezTo>
                    <a:pt x="258" y="161"/>
                    <a:pt x="255" y="161"/>
                    <a:pt x="251" y="161"/>
                  </a:cubicBezTo>
                  <a:cubicBezTo>
                    <a:pt x="220" y="161"/>
                    <a:pt x="195" y="186"/>
                    <a:pt x="195" y="217"/>
                  </a:cubicBezTo>
                  <a:close/>
                  <a:moveTo>
                    <a:pt x="257" y="211"/>
                  </a:moveTo>
                  <a:cubicBezTo>
                    <a:pt x="275" y="211"/>
                    <a:pt x="275" y="211"/>
                    <a:pt x="275" y="211"/>
                  </a:cubicBezTo>
                  <a:cubicBezTo>
                    <a:pt x="275" y="223"/>
                    <a:pt x="275" y="223"/>
                    <a:pt x="275" y="223"/>
                  </a:cubicBezTo>
                  <a:cubicBezTo>
                    <a:pt x="257" y="223"/>
                    <a:pt x="257" y="223"/>
                    <a:pt x="257" y="223"/>
                  </a:cubicBezTo>
                  <a:cubicBezTo>
                    <a:pt x="257" y="241"/>
                    <a:pt x="257" y="241"/>
                    <a:pt x="257" y="241"/>
                  </a:cubicBezTo>
                  <a:cubicBezTo>
                    <a:pt x="245" y="241"/>
                    <a:pt x="245" y="241"/>
                    <a:pt x="245" y="241"/>
                  </a:cubicBezTo>
                  <a:cubicBezTo>
                    <a:pt x="245" y="223"/>
                    <a:pt x="245" y="223"/>
                    <a:pt x="245" y="223"/>
                  </a:cubicBezTo>
                  <a:cubicBezTo>
                    <a:pt x="227" y="223"/>
                    <a:pt x="227" y="223"/>
                    <a:pt x="227" y="223"/>
                  </a:cubicBezTo>
                  <a:cubicBezTo>
                    <a:pt x="227" y="211"/>
                    <a:pt x="227" y="211"/>
                    <a:pt x="227" y="211"/>
                  </a:cubicBezTo>
                  <a:cubicBezTo>
                    <a:pt x="245" y="211"/>
                    <a:pt x="245" y="211"/>
                    <a:pt x="245" y="211"/>
                  </a:cubicBezTo>
                  <a:cubicBezTo>
                    <a:pt x="245" y="193"/>
                    <a:pt x="245" y="193"/>
                    <a:pt x="245" y="193"/>
                  </a:cubicBezTo>
                  <a:cubicBezTo>
                    <a:pt x="257" y="193"/>
                    <a:pt x="257" y="193"/>
                    <a:pt x="257" y="193"/>
                  </a:cubicBezTo>
                  <a:lnTo>
                    <a:pt x="257" y="211"/>
                  </a:lnTo>
                  <a:close/>
                  <a:moveTo>
                    <a:pt x="251" y="258"/>
                  </a:moveTo>
                  <a:cubicBezTo>
                    <a:pt x="229" y="258"/>
                    <a:pt x="210" y="240"/>
                    <a:pt x="210" y="217"/>
                  </a:cubicBezTo>
                  <a:cubicBezTo>
                    <a:pt x="210" y="194"/>
                    <a:pt x="229" y="176"/>
                    <a:pt x="251" y="176"/>
                  </a:cubicBezTo>
                  <a:cubicBezTo>
                    <a:pt x="274" y="176"/>
                    <a:pt x="293" y="194"/>
                    <a:pt x="293" y="217"/>
                  </a:cubicBezTo>
                  <a:cubicBezTo>
                    <a:pt x="293" y="240"/>
                    <a:pt x="274" y="258"/>
                    <a:pt x="251" y="258"/>
                  </a:cubicBezTo>
                  <a:close/>
                  <a:moveTo>
                    <a:pt x="251" y="168"/>
                  </a:moveTo>
                  <a:cubicBezTo>
                    <a:pt x="224" y="168"/>
                    <a:pt x="203" y="190"/>
                    <a:pt x="203" y="217"/>
                  </a:cubicBezTo>
                  <a:cubicBezTo>
                    <a:pt x="203" y="244"/>
                    <a:pt x="224" y="266"/>
                    <a:pt x="251" y="266"/>
                  </a:cubicBezTo>
                  <a:cubicBezTo>
                    <a:pt x="278" y="266"/>
                    <a:pt x="300" y="244"/>
                    <a:pt x="300" y="217"/>
                  </a:cubicBezTo>
                  <a:cubicBezTo>
                    <a:pt x="300" y="190"/>
                    <a:pt x="278" y="168"/>
                    <a:pt x="251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943" tIns="41972" rIns="83943" bIns="41972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Segoe UI" panose="020B0502040204020203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669718" y="1129217"/>
            <a:ext cx="48304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31859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二、训练二：线框原型图制作</a:t>
            </a:r>
            <a:endParaRPr lang="zh-CN" altLang="en-US" sz="2800" b="1" dirty="0">
              <a:solidFill>
                <a:srgbClr val="3185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3075" y="3784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第三节 项目实训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4980" y="1732915"/>
            <a:ext cx="3314700" cy="2708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7490" y="1810385"/>
            <a:ext cx="3368040" cy="271081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3443" y="1111622"/>
            <a:ext cx="1080120" cy="1080120"/>
            <a:chOff x="6804248" y="3219822"/>
            <a:chExt cx="1080120" cy="1080120"/>
          </a:xfrm>
        </p:grpSpPr>
        <p:sp>
          <p:nvSpPr>
            <p:cNvPr id="8" name="椭圆 7"/>
            <p:cNvSpPr/>
            <p:nvPr/>
          </p:nvSpPr>
          <p:spPr>
            <a:xfrm>
              <a:off x="6804248" y="3219822"/>
              <a:ext cx="1080120" cy="108012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4"/>
            <p:cNvSpPr>
              <a:spLocks noEditPoints="1"/>
            </p:cNvSpPr>
            <p:nvPr/>
          </p:nvSpPr>
          <p:spPr bwMode="black">
            <a:xfrm>
              <a:off x="7126472" y="3566406"/>
              <a:ext cx="501595" cy="445504"/>
            </a:xfrm>
            <a:custGeom>
              <a:avLst/>
              <a:gdLst>
                <a:gd name="T0" fmla="*/ 195 w 300"/>
                <a:gd name="T1" fmla="*/ 217 h 266"/>
                <a:gd name="T2" fmla="*/ 196 w 300"/>
                <a:gd name="T3" fmla="*/ 227 h 266"/>
                <a:gd name="T4" fmla="*/ 149 w 300"/>
                <a:gd name="T5" fmla="*/ 266 h 266"/>
                <a:gd name="T6" fmla="*/ 8 w 300"/>
                <a:gd name="T7" fmla="*/ 116 h 266"/>
                <a:gd name="T8" fmla="*/ 0 w 300"/>
                <a:gd name="T9" fmla="*/ 78 h 266"/>
                <a:gd name="T10" fmla="*/ 78 w 300"/>
                <a:gd name="T11" fmla="*/ 0 h 266"/>
                <a:gd name="T12" fmla="*/ 150 w 300"/>
                <a:gd name="T13" fmla="*/ 48 h 266"/>
                <a:gd name="T14" fmla="*/ 222 w 300"/>
                <a:gd name="T15" fmla="*/ 0 h 266"/>
                <a:gd name="T16" fmla="*/ 300 w 300"/>
                <a:gd name="T17" fmla="*/ 78 h 266"/>
                <a:gd name="T18" fmla="*/ 292 w 300"/>
                <a:gd name="T19" fmla="*/ 116 h 266"/>
                <a:gd name="T20" fmla="*/ 262 w 300"/>
                <a:gd name="T21" fmla="*/ 162 h 266"/>
                <a:gd name="T22" fmla="*/ 251 w 300"/>
                <a:gd name="T23" fmla="*/ 161 h 266"/>
                <a:gd name="T24" fmla="*/ 195 w 300"/>
                <a:gd name="T25" fmla="*/ 217 h 266"/>
                <a:gd name="T26" fmla="*/ 257 w 300"/>
                <a:gd name="T27" fmla="*/ 211 h 266"/>
                <a:gd name="T28" fmla="*/ 275 w 300"/>
                <a:gd name="T29" fmla="*/ 211 h 266"/>
                <a:gd name="T30" fmla="*/ 275 w 300"/>
                <a:gd name="T31" fmla="*/ 223 h 266"/>
                <a:gd name="T32" fmla="*/ 257 w 300"/>
                <a:gd name="T33" fmla="*/ 223 h 266"/>
                <a:gd name="T34" fmla="*/ 257 w 300"/>
                <a:gd name="T35" fmla="*/ 241 h 266"/>
                <a:gd name="T36" fmla="*/ 245 w 300"/>
                <a:gd name="T37" fmla="*/ 241 h 266"/>
                <a:gd name="T38" fmla="*/ 245 w 300"/>
                <a:gd name="T39" fmla="*/ 223 h 266"/>
                <a:gd name="T40" fmla="*/ 227 w 300"/>
                <a:gd name="T41" fmla="*/ 223 h 266"/>
                <a:gd name="T42" fmla="*/ 227 w 300"/>
                <a:gd name="T43" fmla="*/ 211 h 266"/>
                <a:gd name="T44" fmla="*/ 245 w 300"/>
                <a:gd name="T45" fmla="*/ 211 h 266"/>
                <a:gd name="T46" fmla="*/ 245 w 300"/>
                <a:gd name="T47" fmla="*/ 193 h 266"/>
                <a:gd name="T48" fmla="*/ 257 w 300"/>
                <a:gd name="T49" fmla="*/ 193 h 266"/>
                <a:gd name="T50" fmla="*/ 257 w 300"/>
                <a:gd name="T51" fmla="*/ 211 h 266"/>
                <a:gd name="T52" fmla="*/ 251 w 300"/>
                <a:gd name="T53" fmla="*/ 258 h 266"/>
                <a:gd name="T54" fmla="*/ 210 w 300"/>
                <a:gd name="T55" fmla="*/ 217 h 266"/>
                <a:gd name="T56" fmla="*/ 251 w 300"/>
                <a:gd name="T57" fmla="*/ 176 h 266"/>
                <a:gd name="T58" fmla="*/ 293 w 300"/>
                <a:gd name="T59" fmla="*/ 217 h 266"/>
                <a:gd name="T60" fmla="*/ 251 w 300"/>
                <a:gd name="T61" fmla="*/ 258 h 266"/>
                <a:gd name="T62" fmla="*/ 251 w 300"/>
                <a:gd name="T63" fmla="*/ 168 h 266"/>
                <a:gd name="T64" fmla="*/ 203 w 300"/>
                <a:gd name="T65" fmla="*/ 217 h 266"/>
                <a:gd name="T66" fmla="*/ 251 w 300"/>
                <a:gd name="T67" fmla="*/ 266 h 266"/>
                <a:gd name="T68" fmla="*/ 300 w 300"/>
                <a:gd name="T69" fmla="*/ 217 h 266"/>
                <a:gd name="T70" fmla="*/ 251 w 300"/>
                <a:gd name="T71" fmla="*/ 16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0" h="266">
                  <a:moveTo>
                    <a:pt x="195" y="217"/>
                  </a:moveTo>
                  <a:cubicBezTo>
                    <a:pt x="195" y="221"/>
                    <a:pt x="195" y="224"/>
                    <a:pt x="196" y="227"/>
                  </a:cubicBezTo>
                  <a:cubicBezTo>
                    <a:pt x="170" y="250"/>
                    <a:pt x="149" y="266"/>
                    <a:pt x="149" y="266"/>
                  </a:cubicBezTo>
                  <a:cubicBezTo>
                    <a:pt x="149" y="266"/>
                    <a:pt x="32" y="176"/>
                    <a:pt x="8" y="116"/>
                  </a:cubicBezTo>
                  <a:cubicBezTo>
                    <a:pt x="4" y="106"/>
                    <a:pt x="0" y="90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10" y="0"/>
                    <a:pt x="138" y="20"/>
                    <a:pt x="150" y="48"/>
                  </a:cubicBezTo>
                  <a:cubicBezTo>
                    <a:pt x="162" y="20"/>
                    <a:pt x="190" y="0"/>
                    <a:pt x="222" y="0"/>
                  </a:cubicBezTo>
                  <a:cubicBezTo>
                    <a:pt x="265" y="0"/>
                    <a:pt x="300" y="35"/>
                    <a:pt x="300" y="78"/>
                  </a:cubicBezTo>
                  <a:cubicBezTo>
                    <a:pt x="300" y="91"/>
                    <a:pt x="296" y="106"/>
                    <a:pt x="292" y="116"/>
                  </a:cubicBezTo>
                  <a:cubicBezTo>
                    <a:pt x="287" y="130"/>
                    <a:pt x="275" y="146"/>
                    <a:pt x="262" y="162"/>
                  </a:cubicBezTo>
                  <a:cubicBezTo>
                    <a:pt x="258" y="161"/>
                    <a:pt x="255" y="161"/>
                    <a:pt x="251" y="161"/>
                  </a:cubicBezTo>
                  <a:cubicBezTo>
                    <a:pt x="220" y="161"/>
                    <a:pt x="195" y="186"/>
                    <a:pt x="195" y="217"/>
                  </a:cubicBezTo>
                  <a:close/>
                  <a:moveTo>
                    <a:pt x="257" y="211"/>
                  </a:moveTo>
                  <a:cubicBezTo>
                    <a:pt x="275" y="211"/>
                    <a:pt x="275" y="211"/>
                    <a:pt x="275" y="211"/>
                  </a:cubicBezTo>
                  <a:cubicBezTo>
                    <a:pt x="275" y="223"/>
                    <a:pt x="275" y="223"/>
                    <a:pt x="275" y="223"/>
                  </a:cubicBezTo>
                  <a:cubicBezTo>
                    <a:pt x="257" y="223"/>
                    <a:pt x="257" y="223"/>
                    <a:pt x="257" y="223"/>
                  </a:cubicBezTo>
                  <a:cubicBezTo>
                    <a:pt x="257" y="241"/>
                    <a:pt x="257" y="241"/>
                    <a:pt x="257" y="241"/>
                  </a:cubicBezTo>
                  <a:cubicBezTo>
                    <a:pt x="245" y="241"/>
                    <a:pt x="245" y="241"/>
                    <a:pt x="245" y="241"/>
                  </a:cubicBezTo>
                  <a:cubicBezTo>
                    <a:pt x="245" y="223"/>
                    <a:pt x="245" y="223"/>
                    <a:pt x="245" y="223"/>
                  </a:cubicBezTo>
                  <a:cubicBezTo>
                    <a:pt x="227" y="223"/>
                    <a:pt x="227" y="223"/>
                    <a:pt x="227" y="223"/>
                  </a:cubicBezTo>
                  <a:cubicBezTo>
                    <a:pt x="227" y="211"/>
                    <a:pt x="227" y="211"/>
                    <a:pt x="227" y="211"/>
                  </a:cubicBezTo>
                  <a:cubicBezTo>
                    <a:pt x="245" y="211"/>
                    <a:pt x="245" y="211"/>
                    <a:pt x="245" y="211"/>
                  </a:cubicBezTo>
                  <a:cubicBezTo>
                    <a:pt x="245" y="193"/>
                    <a:pt x="245" y="193"/>
                    <a:pt x="245" y="193"/>
                  </a:cubicBezTo>
                  <a:cubicBezTo>
                    <a:pt x="257" y="193"/>
                    <a:pt x="257" y="193"/>
                    <a:pt x="257" y="193"/>
                  </a:cubicBezTo>
                  <a:lnTo>
                    <a:pt x="257" y="211"/>
                  </a:lnTo>
                  <a:close/>
                  <a:moveTo>
                    <a:pt x="251" y="258"/>
                  </a:moveTo>
                  <a:cubicBezTo>
                    <a:pt x="229" y="258"/>
                    <a:pt x="210" y="240"/>
                    <a:pt x="210" y="217"/>
                  </a:cubicBezTo>
                  <a:cubicBezTo>
                    <a:pt x="210" y="194"/>
                    <a:pt x="229" y="176"/>
                    <a:pt x="251" y="176"/>
                  </a:cubicBezTo>
                  <a:cubicBezTo>
                    <a:pt x="274" y="176"/>
                    <a:pt x="293" y="194"/>
                    <a:pt x="293" y="217"/>
                  </a:cubicBezTo>
                  <a:cubicBezTo>
                    <a:pt x="293" y="240"/>
                    <a:pt x="274" y="258"/>
                    <a:pt x="251" y="258"/>
                  </a:cubicBezTo>
                  <a:close/>
                  <a:moveTo>
                    <a:pt x="251" y="168"/>
                  </a:moveTo>
                  <a:cubicBezTo>
                    <a:pt x="224" y="168"/>
                    <a:pt x="203" y="190"/>
                    <a:pt x="203" y="217"/>
                  </a:cubicBezTo>
                  <a:cubicBezTo>
                    <a:pt x="203" y="244"/>
                    <a:pt x="224" y="266"/>
                    <a:pt x="251" y="266"/>
                  </a:cubicBezTo>
                  <a:cubicBezTo>
                    <a:pt x="278" y="266"/>
                    <a:pt x="300" y="244"/>
                    <a:pt x="300" y="217"/>
                  </a:cubicBezTo>
                  <a:cubicBezTo>
                    <a:pt x="300" y="190"/>
                    <a:pt x="278" y="168"/>
                    <a:pt x="251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943" tIns="41972" rIns="83943" bIns="41972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Segoe UI" panose="020B0502040204020203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029460" y="1579245"/>
            <a:ext cx="6802755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4960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设计案例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：每位学生根据各自的选题进行 App 主要界面的线框原型图绘制。线框原型图中应该包括有控制组件、图形文字、层级关联等内容的布局。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69718" y="1129217"/>
            <a:ext cx="48304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3185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二、训练二：线框原型图制作</a:t>
            </a:r>
            <a:endParaRPr lang="zh-CN" altLang="en-US" sz="2800" b="1" dirty="0">
              <a:solidFill>
                <a:srgbClr val="3185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3075" y="3784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第三节 项目实训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3443" y="1111622"/>
            <a:ext cx="1080120" cy="1080120"/>
            <a:chOff x="6804248" y="3219822"/>
            <a:chExt cx="1080120" cy="1080120"/>
          </a:xfrm>
        </p:grpSpPr>
        <p:sp>
          <p:nvSpPr>
            <p:cNvPr id="8" name="椭圆 7"/>
            <p:cNvSpPr/>
            <p:nvPr/>
          </p:nvSpPr>
          <p:spPr>
            <a:xfrm>
              <a:off x="6804248" y="3219822"/>
              <a:ext cx="1080120" cy="108012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4"/>
            <p:cNvSpPr>
              <a:spLocks noEditPoints="1"/>
            </p:cNvSpPr>
            <p:nvPr/>
          </p:nvSpPr>
          <p:spPr bwMode="black">
            <a:xfrm>
              <a:off x="7126472" y="3566406"/>
              <a:ext cx="501595" cy="445504"/>
            </a:xfrm>
            <a:custGeom>
              <a:avLst/>
              <a:gdLst>
                <a:gd name="T0" fmla="*/ 195 w 300"/>
                <a:gd name="T1" fmla="*/ 217 h 266"/>
                <a:gd name="T2" fmla="*/ 196 w 300"/>
                <a:gd name="T3" fmla="*/ 227 h 266"/>
                <a:gd name="T4" fmla="*/ 149 w 300"/>
                <a:gd name="T5" fmla="*/ 266 h 266"/>
                <a:gd name="T6" fmla="*/ 8 w 300"/>
                <a:gd name="T7" fmla="*/ 116 h 266"/>
                <a:gd name="T8" fmla="*/ 0 w 300"/>
                <a:gd name="T9" fmla="*/ 78 h 266"/>
                <a:gd name="T10" fmla="*/ 78 w 300"/>
                <a:gd name="T11" fmla="*/ 0 h 266"/>
                <a:gd name="T12" fmla="*/ 150 w 300"/>
                <a:gd name="T13" fmla="*/ 48 h 266"/>
                <a:gd name="T14" fmla="*/ 222 w 300"/>
                <a:gd name="T15" fmla="*/ 0 h 266"/>
                <a:gd name="T16" fmla="*/ 300 w 300"/>
                <a:gd name="T17" fmla="*/ 78 h 266"/>
                <a:gd name="T18" fmla="*/ 292 w 300"/>
                <a:gd name="T19" fmla="*/ 116 h 266"/>
                <a:gd name="T20" fmla="*/ 262 w 300"/>
                <a:gd name="T21" fmla="*/ 162 h 266"/>
                <a:gd name="T22" fmla="*/ 251 w 300"/>
                <a:gd name="T23" fmla="*/ 161 h 266"/>
                <a:gd name="T24" fmla="*/ 195 w 300"/>
                <a:gd name="T25" fmla="*/ 217 h 266"/>
                <a:gd name="T26" fmla="*/ 257 w 300"/>
                <a:gd name="T27" fmla="*/ 211 h 266"/>
                <a:gd name="T28" fmla="*/ 275 w 300"/>
                <a:gd name="T29" fmla="*/ 211 h 266"/>
                <a:gd name="T30" fmla="*/ 275 w 300"/>
                <a:gd name="T31" fmla="*/ 223 h 266"/>
                <a:gd name="T32" fmla="*/ 257 w 300"/>
                <a:gd name="T33" fmla="*/ 223 h 266"/>
                <a:gd name="T34" fmla="*/ 257 w 300"/>
                <a:gd name="T35" fmla="*/ 241 h 266"/>
                <a:gd name="T36" fmla="*/ 245 w 300"/>
                <a:gd name="T37" fmla="*/ 241 h 266"/>
                <a:gd name="T38" fmla="*/ 245 w 300"/>
                <a:gd name="T39" fmla="*/ 223 h 266"/>
                <a:gd name="T40" fmla="*/ 227 w 300"/>
                <a:gd name="T41" fmla="*/ 223 h 266"/>
                <a:gd name="T42" fmla="*/ 227 w 300"/>
                <a:gd name="T43" fmla="*/ 211 h 266"/>
                <a:gd name="T44" fmla="*/ 245 w 300"/>
                <a:gd name="T45" fmla="*/ 211 h 266"/>
                <a:gd name="T46" fmla="*/ 245 w 300"/>
                <a:gd name="T47" fmla="*/ 193 h 266"/>
                <a:gd name="T48" fmla="*/ 257 w 300"/>
                <a:gd name="T49" fmla="*/ 193 h 266"/>
                <a:gd name="T50" fmla="*/ 257 w 300"/>
                <a:gd name="T51" fmla="*/ 211 h 266"/>
                <a:gd name="T52" fmla="*/ 251 w 300"/>
                <a:gd name="T53" fmla="*/ 258 h 266"/>
                <a:gd name="T54" fmla="*/ 210 w 300"/>
                <a:gd name="T55" fmla="*/ 217 h 266"/>
                <a:gd name="T56" fmla="*/ 251 w 300"/>
                <a:gd name="T57" fmla="*/ 176 h 266"/>
                <a:gd name="T58" fmla="*/ 293 w 300"/>
                <a:gd name="T59" fmla="*/ 217 h 266"/>
                <a:gd name="T60" fmla="*/ 251 w 300"/>
                <a:gd name="T61" fmla="*/ 258 h 266"/>
                <a:gd name="T62" fmla="*/ 251 w 300"/>
                <a:gd name="T63" fmla="*/ 168 h 266"/>
                <a:gd name="T64" fmla="*/ 203 w 300"/>
                <a:gd name="T65" fmla="*/ 217 h 266"/>
                <a:gd name="T66" fmla="*/ 251 w 300"/>
                <a:gd name="T67" fmla="*/ 266 h 266"/>
                <a:gd name="T68" fmla="*/ 300 w 300"/>
                <a:gd name="T69" fmla="*/ 217 h 266"/>
                <a:gd name="T70" fmla="*/ 251 w 300"/>
                <a:gd name="T71" fmla="*/ 16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0" h="266">
                  <a:moveTo>
                    <a:pt x="195" y="217"/>
                  </a:moveTo>
                  <a:cubicBezTo>
                    <a:pt x="195" y="221"/>
                    <a:pt x="195" y="224"/>
                    <a:pt x="196" y="227"/>
                  </a:cubicBezTo>
                  <a:cubicBezTo>
                    <a:pt x="170" y="250"/>
                    <a:pt x="149" y="266"/>
                    <a:pt x="149" y="266"/>
                  </a:cubicBezTo>
                  <a:cubicBezTo>
                    <a:pt x="149" y="266"/>
                    <a:pt x="32" y="176"/>
                    <a:pt x="8" y="116"/>
                  </a:cubicBezTo>
                  <a:cubicBezTo>
                    <a:pt x="4" y="106"/>
                    <a:pt x="0" y="90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10" y="0"/>
                    <a:pt x="138" y="20"/>
                    <a:pt x="150" y="48"/>
                  </a:cubicBezTo>
                  <a:cubicBezTo>
                    <a:pt x="162" y="20"/>
                    <a:pt x="190" y="0"/>
                    <a:pt x="222" y="0"/>
                  </a:cubicBezTo>
                  <a:cubicBezTo>
                    <a:pt x="265" y="0"/>
                    <a:pt x="300" y="35"/>
                    <a:pt x="300" y="78"/>
                  </a:cubicBezTo>
                  <a:cubicBezTo>
                    <a:pt x="300" y="91"/>
                    <a:pt x="296" y="106"/>
                    <a:pt x="292" y="116"/>
                  </a:cubicBezTo>
                  <a:cubicBezTo>
                    <a:pt x="287" y="130"/>
                    <a:pt x="275" y="146"/>
                    <a:pt x="262" y="162"/>
                  </a:cubicBezTo>
                  <a:cubicBezTo>
                    <a:pt x="258" y="161"/>
                    <a:pt x="255" y="161"/>
                    <a:pt x="251" y="161"/>
                  </a:cubicBezTo>
                  <a:cubicBezTo>
                    <a:pt x="220" y="161"/>
                    <a:pt x="195" y="186"/>
                    <a:pt x="195" y="217"/>
                  </a:cubicBezTo>
                  <a:close/>
                  <a:moveTo>
                    <a:pt x="257" y="211"/>
                  </a:moveTo>
                  <a:cubicBezTo>
                    <a:pt x="275" y="211"/>
                    <a:pt x="275" y="211"/>
                    <a:pt x="275" y="211"/>
                  </a:cubicBezTo>
                  <a:cubicBezTo>
                    <a:pt x="275" y="223"/>
                    <a:pt x="275" y="223"/>
                    <a:pt x="275" y="223"/>
                  </a:cubicBezTo>
                  <a:cubicBezTo>
                    <a:pt x="257" y="223"/>
                    <a:pt x="257" y="223"/>
                    <a:pt x="257" y="223"/>
                  </a:cubicBezTo>
                  <a:cubicBezTo>
                    <a:pt x="257" y="241"/>
                    <a:pt x="257" y="241"/>
                    <a:pt x="257" y="241"/>
                  </a:cubicBezTo>
                  <a:cubicBezTo>
                    <a:pt x="245" y="241"/>
                    <a:pt x="245" y="241"/>
                    <a:pt x="245" y="241"/>
                  </a:cubicBezTo>
                  <a:cubicBezTo>
                    <a:pt x="245" y="223"/>
                    <a:pt x="245" y="223"/>
                    <a:pt x="245" y="223"/>
                  </a:cubicBezTo>
                  <a:cubicBezTo>
                    <a:pt x="227" y="223"/>
                    <a:pt x="227" y="223"/>
                    <a:pt x="227" y="223"/>
                  </a:cubicBezTo>
                  <a:cubicBezTo>
                    <a:pt x="227" y="211"/>
                    <a:pt x="227" y="211"/>
                    <a:pt x="227" y="211"/>
                  </a:cubicBezTo>
                  <a:cubicBezTo>
                    <a:pt x="245" y="211"/>
                    <a:pt x="245" y="211"/>
                    <a:pt x="245" y="211"/>
                  </a:cubicBezTo>
                  <a:cubicBezTo>
                    <a:pt x="245" y="193"/>
                    <a:pt x="245" y="193"/>
                    <a:pt x="245" y="193"/>
                  </a:cubicBezTo>
                  <a:cubicBezTo>
                    <a:pt x="257" y="193"/>
                    <a:pt x="257" y="193"/>
                    <a:pt x="257" y="193"/>
                  </a:cubicBezTo>
                  <a:lnTo>
                    <a:pt x="257" y="211"/>
                  </a:lnTo>
                  <a:close/>
                  <a:moveTo>
                    <a:pt x="251" y="258"/>
                  </a:moveTo>
                  <a:cubicBezTo>
                    <a:pt x="229" y="258"/>
                    <a:pt x="210" y="240"/>
                    <a:pt x="210" y="217"/>
                  </a:cubicBezTo>
                  <a:cubicBezTo>
                    <a:pt x="210" y="194"/>
                    <a:pt x="229" y="176"/>
                    <a:pt x="251" y="176"/>
                  </a:cubicBezTo>
                  <a:cubicBezTo>
                    <a:pt x="274" y="176"/>
                    <a:pt x="293" y="194"/>
                    <a:pt x="293" y="217"/>
                  </a:cubicBezTo>
                  <a:cubicBezTo>
                    <a:pt x="293" y="240"/>
                    <a:pt x="274" y="258"/>
                    <a:pt x="251" y="258"/>
                  </a:cubicBezTo>
                  <a:close/>
                  <a:moveTo>
                    <a:pt x="251" y="168"/>
                  </a:moveTo>
                  <a:cubicBezTo>
                    <a:pt x="224" y="168"/>
                    <a:pt x="203" y="190"/>
                    <a:pt x="203" y="217"/>
                  </a:cubicBezTo>
                  <a:cubicBezTo>
                    <a:pt x="203" y="244"/>
                    <a:pt x="224" y="266"/>
                    <a:pt x="251" y="266"/>
                  </a:cubicBezTo>
                  <a:cubicBezTo>
                    <a:pt x="278" y="266"/>
                    <a:pt x="300" y="244"/>
                    <a:pt x="300" y="217"/>
                  </a:cubicBezTo>
                  <a:cubicBezTo>
                    <a:pt x="300" y="190"/>
                    <a:pt x="278" y="168"/>
                    <a:pt x="251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943" tIns="41972" rIns="83943" bIns="41972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Segoe UI" panose="020B0502040204020203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669718" y="1129217"/>
            <a:ext cx="48304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31859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二、训练二：线框原型图制作</a:t>
            </a:r>
            <a:endParaRPr lang="zh-CN" altLang="en-US" sz="2800" b="1" dirty="0">
              <a:solidFill>
                <a:srgbClr val="3185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3075" y="3784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第三节 项目实训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4980" y="1732915"/>
            <a:ext cx="3314700" cy="2708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7490" y="1810385"/>
            <a:ext cx="3368040" cy="271081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3443" y="1111622"/>
            <a:ext cx="1080120" cy="1080120"/>
            <a:chOff x="6804248" y="3219822"/>
            <a:chExt cx="1080120" cy="1080120"/>
          </a:xfrm>
        </p:grpSpPr>
        <p:sp>
          <p:nvSpPr>
            <p:cNvPr id="8" name="椭圆 7"/>
            <p:cNvSpPr/>
            <p:nvPr/>
          </p:nvSpPr>
          <p:spPr>
            <a:xfrm>
              <a:off x="6804248" y="3219822"/>
              <a:ext cx="1080120" cy="108012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4"/>
            <p:cNvSpPr>
              <a:spLocks noEditPoints="1"/>
            </p:cNvSpPr>
            <p:nvPr/>
          </p:nvSpPr>
          <p:spPr bwMode="black">
            <a:xfrm>
              <a:off x="7126472" y="3566406"/>
              <a:ext cx="501595" cy="445504"/>
            </a:xfrm>
            <a:custGeom>
              <a:avLst/>
              <a:gdLst>
                <a:gd name="T0" fmla="*/ 195 w 300"/>
                <a:gd name="T1" fmla="*/ 217 h 266"/>
                <a:gd name="T2" fmla="*/ 196 w 300"/>
                <a:gd name="T3" fmla="*/ 227 h 266"/>
                <a:gd name="T4" fmla="*/ 149 w 300"/>
                <a:gd name="T5" fmla="*/ 266 h 266"/>
                <a:gd name="T6" fmla="*/ 8 w 300"/>
                <a:gd name="T7" fmla="*/ 116 h 266"/>
                <a:gd name="T8" fmla="*/ 0 w 300"/>
                <a:gd name="T9" fmla="*/ 78 h 266"/>
                <a:gd name="T10" fmla="*/ 78 w 300"/>
                <a:gd name="T11" fmla="*/ 0 h 266"/>
                <a:gd name="T12" fmla="*/ 150 w 300"/>
                <a:gd name="T13" fmla="*/ 48 h 266"/>
                <a:gd name="T14" fmla="*/ 222 w 300"/>
                <a:gd name="T15" fmla="*/ 0 h 266"/>
                <a:gd name="T16" fmla="*/ 300 w 300"/>
                <a:gd name="T17" fmla="*/ 78 h 266"/>
                <a:gd name="T18" fmla="*/ 292 w 300"/>
                <a:gd name="T19" fmla="*/ 116 h 266"/>
                <a:gd name="T20" fmla="*/ 262 w 300"/>
                <a:gd name="T21" fmla="*/ 162 h 266"/>
                <a:gd name="T22" fmla="*/ 251 w 300"/>
                <a:gd name="T23" fmla="*/ 161 h 266"/>
                <a:gd name="T24" fmla="*/ 195 w 300"/>
                <a:gd name="T25" fmla="*/ 217 h 266"/>
                <a:gd name="T26" fmla="*/ 257 w 300"/>
                <a:gd name="T27" fmla="*/ 211 h 266"/>
                <a:gd name="T28" fmla="*/ 275 w 300"/>
                <a:gd name="T29" fmla="*/ 211 h 266"/>
                <a:gd name="T30" fmla="*/ 275 w 300"/>
                <a:gd name="T31" fmla="*/ 223 h 266"/>
                <a:gd name="T32" fmla="*/ 257 w 300"/>
                <a:gd name="T33" fmla="*/ 223 h 266"/>
                <a:gd name="T34" fmla="*/ 257 w 300"/>
                <a:gd name="T35" fmla="*/ 241 h 266"/>
                <a:gd name="T36" fmla="*/ 245 w 300"/>
                <a:gd name="T37" fmla="*/ 241 h 266"/>
                <a:gd name="T38" fmla="*/ 245 w 300"/>
                <a:gd name="T39" fmla="*/ 223 h 266"/>
                <a:gd name="T40" fmla="*/ 227 w 300"/>
                <a:gd name="T41" fmla="*/ 223 h 266"/>
                <a:gd name="T42" fmla="*/ 227 w 300"/>
                <a:gd name="T43" fmla="*/ 211 h 266"/>
                <a:gd name="T44" fmla="*/ 245 w 300"/>
                <a:gd name="T45" fmla="*/ 211 h 266"/>
                <a:gd name="T46" fmla="*/ 245 w 300"/>
                <a:gd name="T47" fmla="*/ 193 h 266"/>
                <a:gd name="T48" fmla="*/ 257 w 300"/>
                <a:gd name="T49" fmla="*/ 193 h 266"/>
                <a:gd name="T50" fmla="*/ 257 w 300"/>
                <a:gd name="T51" fmla="*/ 211 h 266"/>
                <a:gd name="T52" fmla="*/ 251 w 300"/>
                <a:gd name="T53" fmla="*/ 258 h 266"/>
                <a:gd name="T54" fmla="*/ 210 w 300"/>
                <a:gd name="T55" fmla="*/ 217 h 266"/>
                <a:gd name="T56" fmla="*/ 251 w 300"/>
                <a:gd name="T57" fmla="*/ 176 h 266"/>
                <a:gd name="T58" fmla="*/ 293 w 300"/>
                <a:gd name="T59" fmla="*/ 217 h 266"/>
                <a:gd name="T60" fmla="*/ 251 w 300"/>
                <a:gd name="T61" fmla="*/ 258 h 266"/>
                <a:gd name="T62" fmla="*/ 251 w 300"/>
                <a:gd name="T63" fmla="*/ 168 h 266"/>
                <a:gd name="T64" fmla="*/ 203 w 300"/>
                <a:gd name="T65" fmla="*/ 217 h 266"/>
                <a:gd name="T66" fmla="*/ 251 w 300"/>
                <a:gd name="T67" fmla="*/ 266 h 266"/>
                <a:gd name="T68" fmla="*/ 300 w 300"/>
                <a:gd name="T69" fmla="*/ 217 h 266"/>
                <a:gd name="T70" fmla="*/ 251 w 300"/>
                <a:gd name="T71" fmla="*/ 16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0" h="266">
                  <a:moveTo>
                    <a:pt x="195" y="217"/>
                  </a:moveTo>
                  <a:cubicBezTo>
                    <a:pt x="195" y="221"/>
                    <a:pt x="195" y="224"/>
                    <a:pt x="196" y="227"/>
                  </a:cubicBezTo>
                  <a:cubicBezTo>
                    <a:pt x="170" y="250"/>
                    <a:pt x="149" y="266"/>
                    <a:pt x="149" y="266"/>
                  </a:cubicBezTo>
                  <a:cubicBezTo>
                    <a:pt x="149" y="266"/>
                    <a:pt x="32" y="176"/>
                    <a:pt x="8" y="116"/>
                  </a:cubicBezTo>
                  <a:cubicBezTo>
                    <a:pt x="4" y="106"/>
                    <a:pt x="0" y="90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10" y="0"/>
                    <a:pt x="138" y="20"/>
                    <a:pt x="150" y="48"/>
                  </a:cubicBezTo>
                  <a:cubicBezTo>
                    <a:pt x="162" y="20"/>
                    <a:pt x="190" y="0"/>
                    <a:pt x="222" y="0"/>
                  </a:cubicBezTo>
                  <a:cubicBezTo>
                    <a:pt x="265" y="0"/>
                    <a:pt x="300" y="35"/>
                    <a:pt x="300" y="78"/>
                  </a:cubicBezTo>
                  <a:cubicBezTo>
                    <a:pt x="300" y="91"/>
                    <a:pt x="296" y="106"/>
                    <a:pt x="292" y="116"/>
                  </a:cubicBezTo>
                  <a:cubicBezTo>
                    <a:pt x="287" y="130"/>
                    <a:pt x="275" y="146"/>
                    <a:pt x="262" y="162"/>
                  </a:cubicBezTo>
                  <a:cubicBezTo>
                    <a:pt x="258" y="161"/>
                    <a:pt x="255" y="161"/>
                    <a:pt x="251" y="161"/>
                  </a:cubicBezTo>
                  <a:cubicBezTo>
                    <a:pt x="220" y="161"/>
                    <a:pt x="195" y="186"/>
                    <a:pt x="195" y="217"/>
                  </a:cubicBezTo>
                  <a:close/>
                  <a:moveTo>
                    <a:pt x="257" y="211"/>
                  </a:moveTo>
                  <a:cubicBezTo>
                    <a:pt x="275" y="211"/>
                    <a:pt x="275" y="211"/>
                    <a:pt x="275" y="211"/>
                  </a:cubicBezTo>
                  <a:cubicBezTo>
                    <a:pt x="275" y="223"/>
                    <a:pt x="275" y="223"/>
                    <a:pt x="275" y="223"/>
                  </a:cubicBezTo>
                  <a:cubicBezTo>
                    <a:pt x="257" y="223"/>
                    <a:pt x="257" y="223"/>
                    <a:pt x="257" y="223"/>
                  </a:cubicBezTo>
                  <a:cubicBezTo>
                    <a:pt x="257" y="241"/>
                    <a:pt x="257" y="241"/>
                    <a:pt x="257" y="241"/>
                  </a:cubicBezTo>
                  <a:cubicBezTo>
                    <a:pt x="245" y="241"/>
                    <a:pt x="245" y="241"/>
                    <a:pt x="245" y="241"/>
                  </a:cubicBezTo>
                  <a:cubicBezTo>
                    <a:pt x="245" y="223"/>
                    <a:pt x="245" y="223"/>
                    <a:pt x="245" y="223"/>
                  </a:cubicBezTo>
                  <a:cubicBezTo>
                    <a:pt x="227" y="223"/>
                    <a:pt x="227" y="223"/>
                    <a:pt x="227" y="223"/>
                  </a:cubicBezTo>
                  <a:cubicBezTo>
                    <a:pt x="227" y="211"/>
                    <a:pt x="227" y="211"/>
                    <a:pt x="227" y="211"/>
                  </a:cubicBezTo>
                  <a:cubicBezTo>
                    <a:pt x="245" y="211"/>
                    <a:pt x="245" y="211"/>
                    <a:pt x="245" y="211"/>
                  </a:cubicBezTo>
                  <a:cubicBezTo>
                    <a:pt x="245" y="193"/>
                    <a:pt x="245" y="193"/>
                    <a:pt x="245" y="193"/>
                  </a:cubicBezTo>
                  <a:cubicBezTo>
                    <a:pt x="257" y="193"/>
                    <a:pt x="257" y="193"/>
                    <a:pt x="257" y="193"/>
                  </a:cubicBezTo>
                  <a:lnTo>
                    <a:pt x="257" y="211"/>
                  </a:lnTo>
                  <a:close/>
                  <a:moveTo>
                    <a:pt x="251" y="258"/>
                  </a:moveTo>
                  <a:cubicBezTo>
                    <a:pt x="229" y="258"/>
                    <a:pt x="210" y="240"/>
                    <a:pt x="210" y="217"/>
                  </a:cubicBezTo>
                  <a:cubicBezTo>
                    <a:pt x="210" y="194"/>
                    <a:pt x="229" y="176"/>
                    <a:pt x="251" y="176"/>
                  </a:cubicBezTo>
                  <a:cubicBezTo>
                    <a:pt x="274" y="176"/>
                    <a:pt x="293" y="194"/>
                    <a:pt x="293" y="217"/>
                  </a:cubicBezTo>
                  <a:cubicBezTo>
                    <a:pt x="293" y="240"/>
                    <a:pt x="274" y="258"/>
                    <a:pt x="251" y="258"/>
                  </a:cubicBezTo>
                  <a:close/>
                  <a:moveTo>
                    <a:pt x="251" y="168"/>
                  </a:moveTo>
                  <a:cubicBezTo>
                    <a:pt x="224" y="168"/>
                    <a:pt x="203" y="190"/>
                    <a:pt x="203" y="217"/>
                  </a:cubicBezTo>
                  <a:cubicBezTo>
                    <a:pt x="203" y="244"/>
                    <a:pt x="224" y="266"/>
                    <a:pt x="251" y="266"/>
                  </a:cubicBezTo>
                  <a:cubicBezTo>
                    <a:pt x="278" y="266"/>
                    <a:pt x="300" y="244"/>
                    <a:pt x="300" y="217"/>
                  </a:cubicBezTo>
                  <a:cubicBezTo>
                    <a:pt x="300" y="190"/>
                    <a:pt x="278" y="168"/>
                    <a:pt x="251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943" tIns="41972" rIns="83943" bIns="41972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Segoe UI" panose="020B0502040204020203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029460" y="1579245"/>
            <a:ext cx="6802755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4960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设计案例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：每位学生为自选主题的 App 进行图标设计。所涉及的图标设计应该包括 App启动图标和系列功能图标。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69718" y="1129217"/>
            <a:ext cx="375793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3185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三、训练三：图标设计</a:t>
            </a:r>
            <a:endParaRPr lang="zh-CN" altLang="en-US" sz="2800" b="1" dirty="0">
              <a:solidFill>
                <a:srgbClr val="3185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3075" y="3784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第三节 项目实训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3443" y="1111622"/>
            <a:ext cx="1080120" cy="1080120"/>
            <a:chOff x="6804248" y="3219822"/>
            <a:chExt cx="1080120" cy="1080120"/>
          </a:xfrm>
        </p:grpSpPr>
        <p:sp>
          <p:nvSpPr>
            <p:cNvPr id="8" name="椭圆 7"/>
            <p:cNvSpPr/>
            <p:nvPr/>
          </p:nvSpPr>
          <p:spPr>
            <a:xfrm>
              <a:off x="6804248" y="3219822"/>
              <a:ext cx="1080120" cy="108012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4"/>
            <p:cNvSpPr>
              <a:spLocks noEditPoints="1"/>
            </p:cNvSpPr>
            <p:nvPr/>
          </p:nvSpPr>
          <p:spPr bwMode="black">
            <a:xfrm>
              <a:off x="7126472" y="3566406"/>
              <a:ext cx="501595" cy="445504"/>
            </a:xfrm>
            <a:custGeom>
              <a:avLst/>
              <a:gdLst>
                <a:gd name="T0" fmla="*/ 195 w 300"/>
                <a:gd name="T1" fmla="*/ 217 h 266"/>
                <a:gd name="T2" fmla="*/ 196 w 300"/>
                <a:gd name="T3" fmla="*/ 227 h 266"/>
                <a:gd name="T4" fmla="*/ 149 w 300"/>
                <a:gd name="T5" fmla="*/ 266 h 266"/>
                <a:gd name="T6" fmla="*/ 8 w 300"/>
                <a:gd name="T7" fmla="*/ 116 h 266"/>
                <a:gd name="T8" fmla="*/ 0 w 300"/>
                <a:gd name="T9" fmla="*/ 78 h 266"/>
                <a:gd name="T10" fmla="*/ 78 w 300"/>
                <a:gd name="T11" fmla="*/ 0 h 266"/>
                <a:gd name="T12" fmla="*/ 150 w 300"/>
                <a:gd name="T13" fmla="*/ 48 h 266"/>
                <a:gd name="T14" fmla="*/ 222 w 300"/>
                <a:gd name="T15" fmla="*/ 0 h 266"/>
                <a:gd name="T16" fmla="*/ 300 w 300"/>
                <a:gd name="T17" fmla="*/ 78 h 266"/>
                <a:gd name="T18" fmla="*/ 292 w 300"/>
                <a:gd name="T19" fmla="*/ 116 h 266"/>
                <a:gd name="T20" fmla="*/ 262 w 300"/>
                <a:gd name="T21" fmla="*/ 162 h 266"/>
                <a:gd name="T22" fmla="*/ 251 w 300"/>
                <a:gd name="T23" fmla="*/ 161 h 266"/>
                <a:gd name="T24" fmla="*/ 195 w 300"/>
                <a:gd name="T25" fmla="*/ 217 h 266"/>
                <a:gd name="T26" fmla="*/ 257 w 300"/>
                <a:gd name="T27" fmla="*/ 211 h 266"/>
                <a:gd name="T28" fmla="*/ 275 w 300"/>
                <a:gd name="T29" fmla="*/ 211 h 266"/>
                <a:gd name="T30" fmla="*/ 275 w 300"/>
                <a:gd name="T31" fmla="*/ 223 h 266"/>
                <a:gd name="T32" fmla="*/ 257 w 300"/>
                <a:gd name="T33" fmla="*/ 223 h 266"/>
                <a:gd name="T34" fmla="*/ 257 w 300"/>
                <a:gd name="T35" fmla="*/ 241 h 266"/>
                <a:gd name="T36" fmla="*/ 245 w 300"/>
                <a:gd name="T37" fmla="*/ 241 h 266"/>
                <a:gd name="T38" fmla="*/ 245 w 300"/>
                <a:gd name="T39" fmla="*/ 223 h 266"/>
                <a:gd name="T40" fmla="*/ 227 w 300"/>
                <a:gd name="T41" fmla="*/ 223 h 266"/>
                <a:gd name="T42" fmla="*/ 227 w 300"/>
                <a:gd name="T43" fmla="*/ 211 h 266"/>
                <a:gd name="T44" fmla="*/ 245 w 300"/>
                <a:gd name="T45" fmla="*/ 211 h 266"/>
                <a:gd name="T46" fmla="*/ 245 w 300"/>
                <a:gd name="T47" fmla="*/ 193 h 266"/>
                <a:gd name="T48" fmla="*/ 257 w 300"/>
                <a:gd name="T49" fmla="*/ 193 h 266"/>
                <a:gd name="T50" fmla="*/ 257 w 300"/>
                <a:gd name="T51" fmla="*/ 211 h 266"/>
                <a:gd name="T52" fmla="*/ 251 w 300"/>
                <a:gd name="T53" fmla="*/ 258 h 266"/>
                <a:gd name="T54" fmla="*/ 210 w 300"/>
                <a:gd name="T55" fmla="*/ 217 h 266"/>
                <a:gd name="T56" fmla="*/ 251 w 300"/>
                <a:gd name="T57" fmla="*/ 176 h 266"/>
                <a:gd name="T58" fmla="*/ 293 w 300"/>
                <a:gd name="T59" fmla="*/ 217 h 266"/>
                <a:gd name="T60" fmla="*/ 251 w 300"/>
                <a:gd name="T61" fmla="*/ 258 h 266"/>
                <a:gd name="T62" fmla="*/ 251 w 300"/>
                <a:gd name="T63" fmla="*/ 168 h 266"/>
                <a:gd name="T64" fmla="*/ 203 w 300"/>
                <a:gd name="T65" fmla="*/ 217 h 266"/>
                <a:gd name="T66" fmla="*/ 251 w 300"/>
                <a:gd name="T67" fmla="*/ 266 h 266"/>
                <a:gd name="T68" fmla="*/ 300 w 300"/>
                <a:gd name="T69" fmla="*/ 217 h 266"/>
                <a:gd name="T70" fmla="*/ 251 w 300"/>
                <a:gd name="T71" fmla="*/ 16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0" h="266">
                  <a:moveTo>
                    <a:pt x="195" y="217"/>
                  </a:moveTo>
                  <a:cubicBezTo>
                    <a:pt x="195" y="221"/>
                    <a:pt x="195" y="224"/>
                    <a:pt x="196" y="227"/>
                  </a:cubicBezTo>
                  <a:cubicBezTo>
                    <a:pt x="170" y="250"/>
                    <a:pt x="149" y="266"/>
                    <a:pt x="149" y="266"/>
                  </a:cubicBezTo>
                  <a:cubicBezTo>
                    <a:pt x="149" y="266"/>
                    <a:pt x="32" y="176"/>
                    <a:pt x="8" y="116"/>
                  </a:cubicBezTo>
                  <a:cubicBezTo>
                    <a:pt x="4" y="106"/>
                    <a:pt x="0" y="90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10" y="0"/>
                    <a:pt x="138" y="20"/>
                    <a:pt x="150" y="48"/>
                  </a:cubicBezTo>
                  <a:cubicBezTo>
                    <a:pt x="162" y="20"/>
                    <a:pt x="190" y="0"/>
                    <a:pt x="222" y="0"/>
                  </a:cubicBezTo>
                  <a:cubicBezTo>
                    <a:pt x="265" y="0"/>
                    <a:pt x="300" y="35"/>
                    <a:pt x="300" y="78"/>
                  </a:cubicBezTo>
                  <a:cubicBezTo>
                    <a:pt x="300" y="91"/>
                    <a:pt x="296" y="106"/>
                    <a:pt x="292" y="116"/>
                  </a:cubicBezTo>
                  <a:cubicBezTo>
                    <a:pt x="287" y="130"/>
                    <a:pt x="275" y="146"/>
                    <a:pt x="262" y="162"/>
                  </a:cubicBezTo>
                  <a:cubicBezTo>
                    <a:pt x="258" y="161"/>
                    <a:pt x="255" y="161"/>
                    <a:pt x="251" y="161"/>
                  </a:cubicBezTo>
                  <a:cubicBezTo>
                    <a:pt x="220" y="161"/>
                    <a:pt x="195" y="186"/>
                    <a:pt x="195" y="217"/>
                  </a:cubicBezTo>
                  <a:close/>
                  <a:moveTo>
                    <a:pt x="257" y="211"/>
                  </a:moveTo>
                  <a:cubicBezTo>
                    <a:pt x="275" y="211"/>
                    <a:pt x="275" y="211"/>
                    <a:pt x="275" y="211"/>
                  </a:cubicBezTo>
                  <a:cubicBezTo>
                    <a:pt x="275" y="223"/>
                    <a:pt x="275" y="223"/>
                    <a:pt x="275" y="223"/>
                  </a:cubicBezTo>
                  <a:cubicBezTo>
                    <a:pt x="257" y="223"/>
                    <a:pt x="257" y="223"/>
                    <a:pt x="257" y="223"/>
                  </a:cubicBezTo>
                  <a:cubicBezTo>
                    <a:pt x="257" y="241"/>
                    <a:pt x="257" y="241"/>
                    <a:pt x="257" y="241"/>
                  </a:cubicBezTo>
                  <a:cubicBezTo>
                    <a:pt x="245" y="241"/>
                    <a:pt x="245" y="241"/>
                    <a:pt x="245" y="241"/>
                  </a:cubicBezTo>
                  <a:cubicBezTo>
                    <a:pt x="245" y="223"/>
                    <a:pt x="245" y="223"/>
                    <a:pt x="245" y="223"/>
                  </a:cubicBezTo>
                  <a:cubicBezTo>
                    <a:pt x="227" y="223"/>
                    <a:pt x="227" y="223"/>
                    <a:pt x="227" y="223"/>
                  </a:cubicBezTo>
                  <a:cubicBezTo>
                    <a:pt x="227" y="211"/>
                    <a:pt x="227" y="211"/>
                    <a:pt x="227" y="211"/>
                  </a:cubicBezTo>
                  <a:cubicBezTo>
                    <a:pt x="245" y="211"/>
                    <a:pt x="245" y="211"/>
                    <a:pt x="245" y="211"/>
                  </a:cubicBezTo>
                  <a:cubicBezTo>
                    <a:pt x="245" y="193"/>
                    <a:pt x="245" y="193"/>
                    <a:pt x="245" y="193"/>
                  </a:cubicBezTo>
                  <a:cubicBezTo>
                    <a:pt x="257" y="193"/>
                    <a:pt x="257" y="193"/>
                    <a:pt x="257" y="193"/>
                  </a:cubicBezTo>
                  <a:lnTo>
                    <a:pt x="257" y="211"/>
                  </a:lnTo>
                  <a:close/>
                  <a:moveTo>
                    <a:pt x="251" y="258"/>
                  </a:moveTo>
                  <a:cubicBezTo>
                    <a:pt x="229" y="258"/>
                    <a:pt x="210" y="240"/>
                    <a:pt x="210" y="217"/>
                  </a:cubicBezTo>
                  <a:cubicBezTo>
                    <a:pt x="210" y="194"/>
                    <a:pt x="229" y="176"/>
                    <a:pt x="251" y="176"/>
                  </a:cubicBezTo>
                  <a:cubicBezTo>
                    <a:pt x="274" y="176"/>
                    <a:pt x="293" y="194"/>
                    <a:pt x="293" y="217"/>
                  </a:cubicBezTo>
                  <a:cubicBezTo>
                    <a:pt x="293" y="240"/>
                    <a:pt x="274" y="258"/>
                    <a:pt x="251" y="258"/>
                  </a:cubicBezTo>
                  <a:close/>
                  <a:moveTo>
                    <a:pt x="251" y="168"/>
                  </a:moveTo>
                  <a:cubicBezTo>
                    <a:pt x="224" y="168"/>
                    <a:pt x="203" y="190"/>
                    <a:pt x="203" y="217"/>
                  </a:cubicBezTo>
                  <a:cubicBezTo>
                    <a:pt x="203" y="244"/>
                    <a:pt x="224" y="266"/>
                    <a:pt x="251" y="266"/>
                  </a:cubicBezTo>
                  <a:cubicBezTo>
                    <a:pt x="278" y="266"/>
                    <a:pt x="300" y="244"/>
                    <a:pt x="300" y="217"/>
                  </a:cubicBezTo>
                  <a:cubicBezTo>
                    <a:pt x="300" y="190"/>
                    <a:pt x="278" y="168"/>
                    <a:pt x="251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943" tIns="41972" rIns="83943" bIns="41972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Segoe UI" panose="020B0502040204020203" pitchFamily="34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73075" y="3784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第三节 项目实训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69718" y="1200972"/>
            <a:ext cx="375793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dirty="0">
                <a:solidFill>
                  <a:srgbClr val="3185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三、训练三：图标设计</a:t>
            </a:r>
            <a:endParaRPr lang="zh-CN" altLang="en-US" sz="2800" b="1" dirty="0">
              <a:solidFill>
                <a:srgbClr val="3185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6560" y="1822450"/>
            <a:ext cx="3534410" cy="2794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0980" y="2023745"/>
            <a:ext cx="3594735" cy="219329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3443" y="1111622"/>
            <a:ext cx="1080120" cy="1080120"/>
            <a:chOff x="6804248" y="3219822"/>
            <a:chExt cx="1080120" cy="1080120"/>
          </a:xfrm>
        </p:grpSpPr>
        <p:sp>
          <p:nvSpPr>
            <p:cNvPr id="8" name="椭圆 7"/>
            <p:cNvSpPr/>
            <p:nvPr/>
          </p:nvSpPr>
          <p:spPr>
            <a:xfrm>
              <a:off x="6804248" y="3219822"/>
              <a:ext cx="1080120" cy="108012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4"/>
            <p:cNvSpPr>
              <a:spLocks noEditPoints="1"/>
            </p:cNvSpPr>
            <p:nvPr/>
          </p:nvSpPr>
          <p:spPr bwMode="black">
            <a:xfrm>
              <a:off x="7126472" y="3566406"/>
              <a:ext cx="501595" cy="445504"/>
            </a:xfrm>
            <a:custGeom>
              <a:avLst/>
              <a:gdLst>
                <a:gd name="T0" fmla="*/ 195 w 300"/>
                <a:gd name="T1" fmla="*/ 217 h 266"/>
                <a:gd name="T2" fmla="*/ 196 w 300"/>
                <a:gd name="T3" fmla="*/ 227 h 266"/>
                <a:gd name="T4" fmla="*/ 149 w 300"/>
                <a:gd name="T5" fmla="*/ 266 h 266"/>
                <a:gd name="T6" fmla="*/ 8 w 300"/>
                <a:gd name="T7" fmla="*/ 116 h 266"/>
                <a:gd name="T8" fmla="*/ 0 w 300"/>
                <a:gd name="T9" fmla="*/ 78 h 266"/>
                <a:gd name="T10" fmla="*/ 78 w 300"/>
                <a:gd name="T11" fmla="*/ 0 h 266"/>
                <a:gd name="T12" fmla="*/ 150 w 300"/>
                <a:gd name="T13" fmla="*/ 48 h 266"/>
                <a:gd name="T14" fmla="*/ 222 w 300"/>
                <a:gd name="T15" fmla="*/ 0 h 266"/>
                <a:gd name="T16" fmla="*/ 300 w 300"/>
                <a:gd name="T17" fmla="*/ 78 h 266"/>
                <a:gd name="T18" fmla="*/ 292 w 300"/>
                <a:gd name="T19" fmla="*/ 116 h 266"/>
                <a:gd name="T20" fmla="*/ 262 w 300"/>
                <a:gd name="T21" fmla="*/ 162 h 266"/>
                <a:gd name="T22" fmla="*/ 251 w 300"/>
                <a:gd name="T23" fmla="*/ 161 h 266"/>
                <a:gd name="T24" fmla="*/ 195 w 300"/>
                <a:gd name="T25" fmla="*/ 217 h 266"/>
                <a:gd name="T26" fmla="*/ 257 w 300"/>
                <a:gd name="T27" fmla="*/ 211 h 266"/>
                <a:gd name="T28" fmla="*/ 275 w 300"/>
                <a:gd name="T29" fmla="*/ 211 h 266"/>
                <a:gd name="T30" fmla="*/ 275 w 300"/>
                <a:gd name="T31" fmla="*/ 223 h 266"/>
                <a:gd name="T32" fmla="*/ 257 w 300"/>
                <a:gd name="T33" fmla="*/ 223 h 266"/>
                <a:gd name="T34" fmla="*/ 257 w 300"/>
                <a:gd name="T35" fmla="*/ 241 h 266"/>
                <a:gd name="T36" fmla="*/ 245 w 300"/>
                <a:gd name="T37" fmla="*/ 241 h 266"/>
                <a:gd name="T38" fmla="*/ 245 w 300"/>
                <a:gd name="T39" fmla="*/ 223 h 266"/>
                <a:gd name="T40" fmla="*/ 227 w 300"/>
                <a:gd name="T41" fmla="*/ 223 h 266"/>
                <a:gd name="T42" fmla="*/ 227 w 300"/>
                <a:gd name="T43" fmla="*/ 211 h 266"/>
                <a:gd name="T44" fmla="*/ 245 w 300"/>
                <a:gd name="T45" fmla="*/ 211 h 266"/>
                <a:gd name="T46" fmla="*/ 245 w 300"/>
                <a:gd name="T47" fmla="*/ 193 h 266"/>
                <a:gd name="T48" fmla="*/ 257 w 300"/>
                <a:gd name="T49" fmla="*/ 193 h 266"/>
                <a:gd name="T50" fmla="*/ 257 w 300"/>
                <a:gd name="T51" fmla="*/ 211 h 266"/>
                <a:gd name="T52" fmla="*/ 251 w 300"/>
                <a:gd name="T53" fmla="*/ 258 h 266"/>
                <a:gd name="T54" fmla="*/ 210 w 300"/>
                <a:gd name="T55" fmla="*/ 217 h 266"/>
                <a:gd name="T56" fmla="*/ 251 w 300"/>
                <a:gd name="T57" fmla="*/ 176 h 266"/>
                <a:gd name="T58" fmla="*/ 293 w 300"/>
                <a:gd name="T59" fmla="*/ 217 h 266"/>
                <a:gd name="T60" fmla="*/ 251 w 300"/>
                <a:gd name="T61" fmla="*/ 258 h 266"/>
                <a:gd name="T62" fmla="*/ 251 w 300"/>
                <a:gd name="T63" fmla="*/ 168 h 266"/>
                <a:gd name="T64" fmla="*/ 203 w 300"/>
                <a:gd name="T65" fmla="*/ 217 h 266"/>
                <a:gd name="T66" fmla="*/ 251 w 300"/>
                <a:gd name="T67" fmla="*/ 266 h 266"/>
                <a:gd name="T68" fmla="*/ 300 w 300"/>
                <a:gd name="T69" fmla="*/ 217 h 266"/>
                <a:gd name="T70" fmla="*/ 251 w 300"/>
                <a:gd name="T71" fmla="*/ 16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0" h="266">
                  <a:moveTo>
                    <a:pt x="195" y="217"/>
                  </a:moveTo>
                  <a:cubicBezTo>
                    <a:pt x="195" y="221"/>
                    <a:pt x="195" y="224"/>
                    <a:pt x="196" y="227"/>
                  </a:cubicBezTo>
                  <a:cubicBezTo>
                    <a:pt x="170" y="250"/>
                    <a:pt x="149" y="266"/>
                    <a:pt x="149" y="266"/>
                  </a:cubicBezTo>
                  <a:cubicBezTo>
                    <a:pt x="149" y="266"/>
                    <a:pt x="32" y="176"/>
                    <a:pt x="8" y="116"/>
                  </a:cubicBezTo>
                  <a:cubicBezTo>
                    <a:pt x="4" y="106"/>
                    <a:pt x="0" y="90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10" y="0"/>
                    <a:pt x="138" y="20"/>
                    <a:pt x="150" y="48"/>
                  </a:cubicBezTo>
                  <a:cubicBezTo>
                    <a:pt x="162" y="20"/>
                    <a:pt x="190" y="0"/>
                    <a:pt x="222" y="0"/>
                  </a:cubicBezTo>
                  <a:cubicBezTo>
                    <a:pt x="265" y="0"/>
                    <a:pt x="300" y="35"/>
                    <a:pt x="300" y="78"/>
                  </a:cubicBezTo>
                  <a:cubicBezTo>
                    <a:pt x="300" y="91"/>
                    <a:pt x="296" y="106"/>
                    <a:pt x="292" y="116"/>
                  </a:cubicBezTo>
                  <a:cubicBezTo>
                    <a:pt x="287" y="130"/>
                    <a:pt x="275" y="146"/>
                    <a:pt x="262" y="162"/>
                  </a:cubicBezTo>
                  <a:cubicBezTo>
                    <a:pt x="258" y="161"/>
                    <a:pt x="255" y="161"/>
                    <a:pt x="251" y="161"/>
                  </a:cubicBezTo>
                  <a:cubicBezTo>
                    <a:pt x="220" y="161"/>
                    <a:pt x="195" y="186"/>
                    <a:pt x="195" y="217"/>
                  </a:cubicBezTo>
                  <a:close/>
                  <a:moveTo>
                    <a:pt x="257" y="211"/>
                  </a:moveTo>
                  <a:cubicBezTo>
                    <a:pt x="275" y="211"/>
                    <a:pt x="275" y="211"/>
                    <a:pt x="275" y="211"/>
                  </a:cubicBezTo>
                  <a:cubicBezTo>
                    <a:pt x="275" y="223"/>
                    <a:pt x="275" y="223"/>
                    <a:pt x="275" y="223"/>
                  </a:cubicBezTo>
                  <a:cubicBezTo>
                    <a:pt x="257" y="223"/>
                    <a:pt x="257" y="223"/>
                    <a:pt x="257" y="223"/>
                  </a:cubicBezTo>
                  <a:cubicBezTo>
                    <a:pt x="257" y="241"/>
                    <a:pt x="257" y="241"/>
                    <a:pt x="257" y="241"/>
                  </a:cubicBezTo>
                  <a:cubicBezTo>
                    <a:pt x="245" y="241"/>
                    <a:pt x="245" y="241"/>
                    <a:pt x="245" y="241"/>
                  </a:cubicBezTo>
                  <a:cubicBezTo>
                    <a:pt x="245" y="223"/>
                    <a:pt x="245" y="223"/>
                    <a:pt x="245" y="223"/>
                  </a:cubicBezTo>
                  <a:cubicBezTo>
                    <a:pt x="227" y="223"/>
                    <a:pt x="227" y="223"/>
                    <a:pt x="227" y="223"/>
                  </a:cubicBezTo>
                  <a:cubicBezTo>
                    <a:pt x="227" y="211"/>
                    <a:pt x="227" y="211"/>
                    <a:pt x="227" y="211"/>
                  </a:cubicBezTo>
                  <a:cubicBezTo>
                    <a:pt x="245" y="211"/>
                    <a:pt x="245" y="211"/>
                    <a:pt x="245" y="211"/>
                  </a:cubicBezTo>
                  <a:cubicBezTo>
                    <a:pt x="245" y="193"/>
                    <a:pt x="245" y="193"/>
                    <a:pt x="245" y="193"/>
                  </a:cubicBezTo>
                  <a:cubicBezTo>
                    <a:pt x="257" y="193"/>
                    <a:pt x="257" y="193"/>
                    <a:pt x="257" y="193"/>
                  </a:cubicBezTo>
                  <a:lnTo>
                    <a:pt x="257" y="211"/>
                  </a:lnTo>
                  <a:close/>
                  <a:moveTo>
                    <a:pt x="251" y="258"/>
                  </a:moveTo>
                  <a:cubicBezTo>
                    <a:pt x="229" y="258"/>
                    <a:pt x="210" y="240"/>
                    <a:pt x="210" y="217"/>
                  </a:cubicBezTo>
                  <a:cubicBezTo>
                    <a:pt x="210" y="194"/>
                    <a:pt x="229" y="176"/>
                    <a:pt x="251" y="176"/>
                  </a:cubicBezTo>
                  <a:cubicBezTo>
                    <a:pt x="274" y="176"/>
                    <a:pt x="293" y="194"/>
                    <a:pt x="293" y="217"/>
                  </a:cubicBezTo>
                  <a:cubicBezTo>
                    <a:pt x="293" y="240"/>
                    <a:pt x="274" y="258"/>
                    <a:pt x="251" y="258"/>
                  </a:cubicBezTo>
                  <a:close/>
                  <a:moveTo>
                    <a:pt x="251" y="168"/>
                  </a:moveTo>
                  <a:cubicBezTo>
                    <a:pt x="224" y="168"/>
                    <a:pt x="203" y="190"/>
                    <a:pt x="203" y="217"/>
                  </a:cubicBezTo>
                  <a:cubicBezTo>
                    <a:pt x="203" y="244"/>
                    <a:pt x="224" y="266"/>
                    <a:pt x="251" y="266"/>
                  </a:cubicBezTo>
                  <a:cubicBezTo>
                    <a:pt x="278" y="266"/>
                    <a:pt x="300" y="244"/>
                    <a:pt x="300" y="217"/>
                  </a:cubicBezTo>
                  <a:cubicBezTo>
                    <a:pt x="300" y="190"/>
                    <a:pt x="278" y="168"/>
                    <a:pt x="251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943" tIns="41972" rIns="83943" bIns="41972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Segoe UI" panose="020B0502040204020203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029460" y="1579245"/>
            <a:ext cx="6802755" cy="2749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4960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设计案例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：据界面的线框原型图进行 App 中不同类型主要界面的高保真原型图设计制作，完成 10 ～ 12 个主要界面的高保真原型图。界面类型可以包括启动页、引导页、首页、列表页、详情页、个人中心页、可输入页、空白页、操作指导页等。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69718" y="1129217"/>
            <a:ext cx="661797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3185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四、训练四：不同类型界面细化设计训练</a:t>
            </a:r>
            <a:endParaRPr lang="zh-CN" altLang="en-US" sz="2800" b="1" dirty="0">
              <a:solidFill>
                <a:srgbClr val="3185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3075" y="3784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第三节 项目实训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3443" y="1111622"/>
            <a:ext cx="1080120" cy="1080120"/>
            <a:chOff x="6804248" y="3219822"/>
            <a:chExt cx="1080120" cy="1080120"/>
          </a:xfrm>
        </p:grpSpPr>
        <p:sp>
          <p:nvSpPr>
            <p:cNvPr id="8" name="椭圆 7"/>
            <p:cNvSpPr/>
            <p:nvPr/>
          </p:nvSpPr>
          <p:spPr>
            <a:xfrm>
              <a:off x="6804248" y="3219822"/>
              <a:ext cx="1080120" cy="108012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4"/>
            <p:cNvSpPr>
              <a:spLocks noEditPoints="1"/>
            </p:cNvSpPr>
            <p:nvPr/>
          </p:nvSpPr>
          <p:spPr bwMode="black">
            <a:xfrm>
              <a:off x="7126472" y="3566406"/>
              <a:ext cx="501595" cy="445504"/>
            </a:xfrm>
            <a:custGeom>
              <a:avLst/>
              <a:gdLst>
                <a:gd name="T0" fmla="*/ 195 w 300"/>
                <a:gd name="T1" fmla="*/ 217 h 266"/>
                <a:gd name="T2" fmla="*/ 196 w 300"/>
                <a:gd name="T3" fmla="*/ 227 h 266"/>
                <a:gd name="T4" fmla="*/ 149 w 300"/>
                <a:gd name="T5" fmla="*/ 266 h 266"/>
                <a:gd name="T6" fmla="*/ 8 w 300"/>
                <a:gd name="T7" fmla="*/ 116 h 266"/>
                <a:gd name="T8" fmla="*/ 0 w 300"/>
                <a:gd name="T9" fmla="*/ 78 h 266"/>
                <a:gd name="T10" fmla="*/ 78 w 300"/>
                <a:gd name="T11" fmla="*/ 0 h 266"/>
                <a:gd name="T12" fmla="*/ 150 w 300"/>
                <a:gd name="T13" fmla="*/ 48 h 266"/>
                <a:gd name="T14" fmla="*/ 222 w 300"/>
                <a:gd name="T15" fmla="*/ 0 h 266"/>
                <a:gd name="T16" fmla="*/ 300 w 300"/>
                <a:gd name="T17" fmla="*/ 78 h 266"/>
                <a:gd name="T18" fmla="*/ 292 w 300"/>
                <a:gd name="T19" fmla="*/ 116 h 266"/>
                <a:gd name="T20" fmla="*/ 262 w 300"/>
                <a:gd name="T21" fmla="*/ 162 h 266"/>
                <a:gd name="T22" fmla="*/ 251 w 300"/>
                <a:gd name="T23" fmla="*/ 161 h 266"/>
                <a:gd name="T24" fmla="*/ 195 w 300"/>
                <a:gd name="T25" fmla="*/ 217 h 266"/>
                <a:gd name="T26" fmla="*/ 257 w 300"/>
                <a:gd name="T27" fmla="*/ 211 h 266"/>
                <a:gd name="T28" fmla="*/ 275 w 300"/>
                <a:gd name="T29" fmla="*/ 211 h 266"/>
                <a:gd name="T30" fmla="*/ 275 w 300"/>
                <a:gd name="T31" fmla="*/ 223 h 266"/>
                <a:gd name="T32" fmla="*/ 257 w 300"/>
                <a:gd name="T33" fmla="*/ 223 h 266"/>
                <a:gd name="T34" fmla="*/ 257 w 300"/>
                <a:gd name="T35" fmla="*/ 241 h 266"/>
                <a:gd name="T36" fmla="*/ 245 w 300"/>
                <a:gd name="T37" fmla="*/ 241 h 266"/>
                <a:gd name="T38" fmla="*/ 245 w 300"/>
                <a:gd name="T39" fmla="*/ 223 h 266"/>
                <a:gd name="T40" fmla="*/ 227 w 300"/>
                <a:gd name="T41" fmla="*/ 223 h 266"/>
                <a:gd name="T42" fmla="*/ 227 w 300"/>
                <a:gd name="T43" fmla="*/ 211 h 266"/>
                <a:gd name="T44" fmla="*/ 245 w 300"/>
                <a:gd name="T45" fmla="*/ 211 h 266"/>
                <a:gd name="T46" fmla="*/ 245 w 300"/>
                <a:gd name="T47" fmla="*/ 193 h 266"/>
                <a:gd name="T48" fmla="*/ 257 w 300"/>
                <a:gd name="T49" fmla="*/ 193 h 266"/>
                <a:gd name="T50" fmla="*/ 257 w 300"/>
                <a:gd name="T51" fmla="*/ 211 h 266"/>
                <a:gd name="T52" fmla="*/ 251 w 300"/>
                <a:gd name="T53" fmla="*/ 258 h 266"/>
                <a:gd name="T54" fmla="*/ 210 w 300"/>
                <a:gd name="T55" fmla="*/ 217 h 266"/>
                <a:gd name="T56" fmla="*/ 251 w 300"/>
                <a:gd name="T57" fmla="*/ 176 h 266"/>
                <a:gd name="T58" fmla="*/ 293 w 300"/>
                <a:gd name="T59" fmla="*/ 217 h 266"/>
                <a:gd name="T60" fmla="*/ 251 w 300"/>
                <a:gd name="T61" fmla="*/ 258 h 266"/>
                <a:gd name="T62" fmla="*/ 251 w 300"/>
                <a:gd name="T63" fmla="*/ 168 h 266"/>
                <a:gd name="T64" fmla="*/ 203 w 300"/>
                <a:gd name="T65" fmla="*/ 217 h 266"/>
                <a:gd name="T66" fmla="*/ 251 w 300"/>
                <a:gd name="T67" fmla="*/ 266 h 266"/>
                <a:gd name="T68" fmla="*/ 300 w 300"/>
                <a:gd name="T69" fmla="*/ 217 h 266"/>
                <a:gd name="T70" fmla="*/ 251 w 300"/>
                <a:gd name="T71" fmla="*/ 16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0" h="266">
                  <a:moveTo>
                    <a:pt x="195" y="217"/>
                  </a:moveTo>
                  <a:cubicBezTo>
                    <a:pt x="195" y="221"/>
                    <a:pt x="195" y="224"/>
                    <a:pt x="196" y="227"/>
                  </a:cubicBezTo>
                  <a:cubicBezTo>
                    <a:pt x="170" y="250"/>
                    <a:pt x="149" y="266"/>
                    <a:pt x="149" y="266"/>
                  </a:cubicBezTo>
                  <a:cubicBezTo>
                    <a:pt x="149" y="266"/>
                    <a:pt x="32" y="176"/>
                    <a:pt x="8" y="116"/>
                  </a:cubicBezTo>
                  <a:cubicBezTo>
                    <a:pt x="4" y="106"/>
                    <a:pt x="0" y="90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10" y="0"/>
                    <a:pt x="138" y="20"/>
                    <a:pt x="150" y="48"/>
                  </a:cubicBezTo>
                  <a:cubicBezTo>
                    <a:pt x="162" y="20"/>
                    <a:pt x="190" y="0"/>
                    <a:pt x="222" y="0"/>
                  </a:cubicBezTo>
                  <a:cubicBezTo>
                    <a:pt x="265" y="0"/>
                    <a:pt x="300" y="35"/>
                    <a:pt x="300" y="78"/>
                  </a:cubicBezTo>
                  <a:cubicBezTo>
                    <a:pt x="300" y="91"/>
                    <a:pt x="296" y="106"/>
                    <a:pt x="292" y="116"/>
                  </a:cubicBezTo>
                  <a:cubicBezTo>
                    <a:pt x="287" y="130"/>
                    <a:pt x="275" y="146"/>
                    <a:pt x="262" y="162"/>
                  </a:cubicBezTo>
                  <a:cubicBezTo>
                    <a:pt x="258" y="161"/>
                    <a:pt x="255" y="161"/>
                    <a:pt x="251" y="161"/>
                  </a:cubicBezTo>
                  <a:cubicBezTo>
                    <a:pt x="220" y="161"/>
                    <a:pt x="195" y="186"/>
                    <a:pt x="195" y="217"/>
                  </a:cubicBezTo>
                  <a:close/>
                  <a:moveTo>
                    <a:pt x="257" y="211"/>
                  </a:moveTo>
                  <a:cubicBezTo>
                    <a:pt x="275" y="211"/>
                    <a:pt x="275" y="211"/>
                    <a:pt x="275" y="211"/>
                  </a:cubicBezTo>
                  <a:cubicBezTo>
                    <a:pt x="275" y="223"/>
                    <a:pt x="275" y="223"/>
                    <a:pt x="275" y="223"/>
                  </a:cubicBezTo>
                  <a:cubicBezTo>
                    <a:pt x="257" y="223"/>
                    <a:pt x="257" y="223"/>
                    <a:pt x="257" y="223"/>
                  </a:cubicBezTo>
                  <a:cubicBezTo>
                    <a:pt x="257" y="241"/>
                    <a:pt x="257" y="241"/>
                    <a:pt x="257" y="241"/>
                  </a:cubicBezTo>
                  <a:cubicBezTo>
                    <a:pt x="245" y="241"/>
                    <a:pt x="245" y="241"/>
                    <a:pt x="245" y="241"/>
                  </a:cubicBezTo>
                  <a:cubicBezTo>
                    <a:pt x="245" y="223"/>
                    <a:pt x="245" y="223"/>
                    <a:pt x="245" y="223"/>
                  </a:cubicBezTo>
                  <a:cubicBezTo>
                    <a:pt x="227" y="223"/>
                    <a:pt x="227" y="223"/>
                    <a:pt x="227" y="223"/>
                  </a:cubicBezTo>
                  <a:cubicBezTo>
                    <a:pt x="227" y="211"/>
                    <a:pt x="227" y="211"/>
                    <a:pt x="227" y="211"/>
                  </a:cubicBezTo>
                  <a:cubicBezTo>
                    <a:pt x="245" y="211"/>
                    <a:pt x="245" y="211"/>
                    <a:pt x="245" y="211"/>
                  </a:cubicBezTo>
                  <a:cubicBezTo>
                    <a:pt x="245" y="193"/>
                    <a:pt x="245" y="193"/>
                    <a:pt x="245" y="193"/>
                  </a:cubicBezTo>
                  <a:cubicBezTo>
                    <a:pt x="257" y="193"/>
                    <a:pt x="257" y="193"/>
                    <a:pt x="257" y="193"/>
                  </a:cubicBezTo>
                  <a:lnTo>
                    <a:pt x="257" y="211"/>
                  </a:lnTo>
                  <a:close/>
                  <a:moveTo>
                    <a:pt x="251" y="258"/>
                  </a:moveTo>
                  <a:cubicBezTo>
                    <a:pt x="229" y="258"/>
                    <a:pt x="210" y="240"/>
                    <a:pt x="210" y="217"/>
                  </a:cubicBezTo>
                  <a:cubicBezTo>
                    <a:pt x="210" y="194"/>
                    <a:pt x="229" y="176"/>
                    <a:pt x="251" y="176"/>
                  </a:cubicBezTo>
                  <a:cubicBezTo>
                    <a:pt x="274" y="176"/>
                    <a:pt x="293" y="194"/>
                    <a:pt x="293" y="217"/>
                  </a:cubicBezTo>
                  <a:cubicBezTo>
                    <a:pt x="293" y="240"/>
                    <a:pt x="274" y="258"/>
                    <a:pt x="251" y="258"/>
                  </a:cubicBezTo>
                  <a:close/>
                  <a:moveTo>
                    <a:pt x="251" y="168"/>
                  </a:moveTo>
                  <a:cubicBezTo>
                    <a:pt x="224" y="168"/>
                    <a:pt x="203" y="190"/>
                    <a:pt x="203" y="217"/>
                  </a:cubicBezTo>
                  <a:cubicBezTo>
                    <a:pt x="203" y="244"/>
                    <a:pt x="224" y="266"/>
                    <a:pt x="251" y="266"/>
                  </a:cubicBezTo>
                  <a:cubicBezTo>
                    <a:pt x="278" y="266"/>
                    <a:pt x="300" y="244"/>
                    <a:pt x="300" y="217"/>
                  </a:cubicBezTo>
                  <a:cubicBezTo>
                    <a:pt x="300" y="190"/>
                    <a:pt x="278" y="168"/>
                    <a:pt x="251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943" tIns="41972" rIns="83943" bIns="41972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Segoe UI" panose="020B0502040204020203" pitchFamily="34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73075" y="3784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第三节 项目实训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69718" y="1129217"/>
            <a:ext cx="661797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dirty="0">
                <a:solidFill>
                  <a:srgbClr val="3185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四、训练四：不同类型界面细化设计训练</a:t>
            </a:r>
            <a:endParaRPr lang="zh-CN" altLang="en-US" sz="2800" b="1" dirty="0">
              <a:solidFill>
                <a:srgbClr val="3185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6365" y="2103755"/>
            <a:ext cx="3761740" cy="22536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7970" y="2110740"/>
            <a:ext cx="3587750" cy="217995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3443" y="1111622"/>
            <a:ext cx="1080120" cy="1080120"/>
            <a:chOff x="6804248" y="3219822"/>
            <a:chExt cx="1080120" cy="1080120"/>
          </a:xfrm>
        </p:grpSpPr>
        <p:sp>
          <p:nvSpPr>
            <p:cNvPr id="8" name="椭圆 7"/>
            <p:cNvSpPr/>
            <p:nvPr/>
          </p:nvSpPr>
          <p:spPr>
            <a:xfrm>
              <a:off x="6804248" y="3219822"/>
              <a:ext cx="1080120" cy="108012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4"/>
            <p:cNvSpPr>
              <a:spLocks noEditPoints="1"/>
            </p:cNvSpPr>
            <p:nvPr/>
          </p:nvSpPr>
          <p:spPr bwMode="black">
            <a:xfrm>
              <a:off x="7126472" y="3566406"/>
              <a:ext cx="501595" cy="445504"/>
            </a:xfrm>
            <a:custGeom>
              <a:avLst/>
              <a:gdLst>
                <a:gd name="T0" fmla="*/ 195 w 300"/>
                <a:gd name="T1" fmla="*/ 217 h 266"/>
                <a:gd name="T2" fmla="*/ 196 w 300"/>
                <a:gd name="T3" fmla="*/ 227 h 266"/>
                <a:gd name="T4" fmla="*/ 149 w 300"/>
                <a:gd name="T5" fmla="*/ 266 h 266"/>
                <a:gd name="T6" fmla="*/ 8 w 300"/>
                <a:gd name="T7" fmla="*/ 116 h 266"/>
                <a:gd name="T8" fmla="*/ 0 w 300"/>
                <a:gd name="T9" fmla="*/ 78 h 266"/>
                <a:gd name="T10" fmla="*/ 78 w 300"/>
                <a:gd name="T11" fmla="*/ 0 h 266"/>
                <a:gd name="T12" fmla="*/ 150 w 300"/>
                <a:gd name="T13" fmla="*/ 48 h 266"/>
                <a:gd name="T14" fmla="*/ 222 w 300"/>
                <a:gd name="T15" fmla="*/ 0 h 266"/>
                <a:gd name="T16" fmla="*/ 300 w 300"/>
                <a:gd name="T17" fmla="*/ 78 h 266"/>
                <a:gd name="T18" fmla="*/ 292 w 300"/>
                <a:gd name="T19" fmla="*/ 116 h 266"/>
                <a:gd name="T20" fmla="*/ 262 w 300"/>
                <a:gd name="T21" fmla="*/ 162 h 266"/>
                <a:gd name="T22" fmla="*/ 251 w 300"/>
                <a:gd name="T23" fmla="*/ 161 h 266"/>
                <a:gd name="T24" fmla="*/ 195 w 300"/>
                <a:gd name="T25" fmla="*/ 217 h 266"/>
                <a:gd name="T26" fmla="*/ 257 w 300"/>
                <a:gd name="T27" fmla="*/ 211 h 266"/>
                <a:gd name="T28" fmla="*/ 275 w 300"/>
                <a:gd name="T29" fmla="*/ 211 h 266"/>
                <a:gd name="T30" fmla="*/ 275 w 300"/>
                <a:gd name="T31" fmla="*/ 223 h 266"/>
                <a:gd name="T32" fmla="*/ 257 w 300"/>
                <a:gd name="T33" fmla="*/ 223 h 266"/>
                <a:gd name="T34" fmla="*/ 257 w 300"/>
                <a:gd name="T35" fmla="*/ 241 h 266"/>
                <a:gd name="T36" fmla="*/ 245 w 300"/>
                <a:gd name="T37" fmla="*/ 241 h 266"/>
                <a:gd name="T38" fmla="*/ 245 w 300"/>
                <a:gd name="T39" fmla="*/ 223 h 266"/>
                <a:gd name="T40" fmla="*/ 227 w 300"/>
                <a:gd name="T41" fmla="*/ 223 h 266"/>
                <a:gd name="T42" fmla="*/ 227 w 300"/>
                <a:gd name="T43" fmla="*/ 211 h 266"/>
                <a:gd name="T44" fmla="*/ 245 w 300"/>
                <a:gd name="T45" fmla="*/ 211 h 266"/>
                <a:gd name="T46" fmla="*/ 245 w 300"/>
                <a:gd name="T47" fmla="*/ 193 h 266"/>
                <a:gd name="T48" fmla="*/ 257 w 300"/>
                <a:gd name="T49" fmla="*/ 193 h 266"/>
                <a:gd name="T50" fmla="*/ 257 w 300"/>
                <a:gd name="T51" fmla="*/ 211 h 266"/>
                <a:gd name="T52" fmla="*/ 251 w 300"/>
                <a:gd name="T53" fmla="*/ 258 h 266"/>
                <a:gd name="T54" fmla="*/ 210 w 300"/>
                <a:gd name="T55" fmla="*/ 217 h 266"/>
                <a:gd name="T56" fmla="*/ 251 w 300"/>
                <a:gd name="T57" fmla="*/ 176 h 266"/>
                <a:gd name="T58" fmla="*/ 293 w 300"/>
                <a:gd name="T59" fmla="*/ 217 h 266"/>
                <a:gd name="T60" fmla="*/ 251 w 300"/>
                <a:gd name="T61" fmla="*/ 258 h 266"/>
                <a:gd name="T62" fmla="*/ 251 w 300"/>
                <a:gd name="T63" fmla="*/ 168 h 266"/>
                <a:gd name="T64" fmla="*/ 203 w 300"/>
                <a:gd name="T65" fmla="*/ 217 h 266"/>
                <a:gd name="T66" fmla="*/ 251 w 300"/>
                <a:gd name="T67" fmla="*/ 266 h 266"/>
                <a:gd name="T68" fmla="*/ 300 w 300"/>
                <a:gd name="T69" fmla="*/ 217 h 266"/>
                <a:gd name="T70" fmla="*/ 251 w 300"/>
                <a:gd name="T71" fmla="*/ 16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0" h="266">
                  <a:moveTo>
                    <a:pt x="195" y="217"/>
                  </a:moveTo>
                  <a:cubicBezTo>
                    <a:pt x="195" y="221"/>
                    <a:pt x="195" y="224"/>
                    <a:pt x="196" y="227"/>
                  </a:cubicBezTo>
                  <a:cubicBezTo>
                    <a:pt x="170" y="250"/>
                    <a:pt x="149" y="266"/>
                    <a:pt x="149" y="266"/>
                  </a:cubicBezTo>
                  <a:cubicBezTo>
                    <a:pt x="149" y="266"/>
                    <a:pt x="32" y="176"/>
                    <a:pt x="8" y="116"/>
                  </a:cubicBezTo>
                  <a:cubicBezTo>
                    <a:pt x="4" y="106"/>
                    <a:pt x="0" y="90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10" y="0"/>
                    <a:pt x="138" y="20"/>
                    <a:pt x="150" y="48"/>
                  </a:cubicBezTo>
                  <a:cubicBezTo>
                    <a:pt x="162" y="20"/>
                    <a:pt x="190" y="0"/>
                    <a:pt x="222" y="0"/>
                  </a:cubicBezTo>
                  <a:cubicBezTo>
                    <a:pt x="265" y="0"/>
                    <a:pt x="300" y="35"/>
                    <a:pt x="300" y="78"/>
                  </a:cubicBezTo>
                  <a:cubicBezTo>
                    <a:pt x="300" y="91"/>
                    <a:pt x="296" y="106"/>
                    <a:pt x="292" y="116"/>
                  </a:cubicBezTo>
                  <a:cubicBezTo>
                    <a:pt x="287" y="130"/>
                    <a:pt x="275" y="146"/>
                    <a:pt x="262" y="162"/>
                  </a:cubicBezTo>
                  <a:cubicBezTo>
                    <a:pt x="258" y="161"/>
                    <a:pt x="255" y="161"/>
                    <a:pt x="251" y="161"/>
                  </a:cubicBezTo>
                  <a:cubicBezTo>
                    <a:pt x="220" y="161"/>
                    <a:pt x="195" y="186"/>
                    <a:pt x="195" y="217"/>
                  </a:cubicBezTo>
                  <a:close/>
                  <a:moveTo>
                    <a:pt x="257" y="211"/>
                  </a:moveTo>
                  <a:cubicBezTo>
                    <a:pt x="275" y="211"/>
                    <a:pt x="275" y="211"/>
                    <a:pt x="275" y="211"/>
                  </a:cubicBezTo>
                  <a:cubicBezTo>
                    <a:pt x="275" y="223"/>
                    <a:pt x="275" y="223"/>
                    <a:pt x="275" y="223"/>
                  </a:cubicBezTo>
                  <a:cubicBezTo>
                    <a:pt x="257" y="223"/>
                    <a:pt x="257" y="223"/>
                    <a:pt x="257" y="223"/>
                  </a:cubicBezTo>
                  <a:cubicBezTo>
                    <a:pt x="257" y="241"/>
                    <a:pt x="257" y="241"/>
                    <a:pt x="257" y="241"/>
                  </a:cubicBezTo>
                  <a:cubicBezTo>
                    <a:pt x="245" y="241"/>
                    <a:pt x="245" y="241"/>
                    <a:pt x="245" y="241"/>
                  </a:cubicBezTo>
                  <a:cubicBezTo>
                    <a:pt x="245" y="223"/>
                    <a:pt x="245" y="223"/>
                    <a:pt x="245" y="223"/>
                  </a:cubicBezTo>
                  <a:cubicBezTo>
                    <a:pt x="227" y="223"/>
                    <a:pt x="227" y="223"/>
                    <a:pt x="227" y="223"/>
                  </a:cubicBezTo>
                  <a:cubicBezTo>
                    <a:pt x="227" y="211"/>
                    <a:pt x="227" y="211"/>
                    <a:pt x="227" y="211"/>
                  </a:cubicBezTo>
                  <a:cubicBezTo>
                    <a:pt x="245" y="211"/>
                    <a:pt x="245" y="211"/>
                    <a:pt x="245" y="211"/>
                  </a:cubicBezTo>
                  <a:cubicBezTo>
                    <a:pt x="245" y="193"/>
                    <a:pt x="245" y="193"/>
                    <a:pt x="245" y="193"/>
                  </a:cubicBezTo>
                  <a:cubicBezTo>
                    <a:pt x="257" y="193"/>
                    <a:pt x="257" y="193"/>
                    <a:pt x="257" y="193"/>
                  </a:cubicBezTo>
                  <a:lnTo>
                    <a:pt x="257" y="211"/>
                  </a:lnTo>
                  <a:close/>
                  <a:moveTo>
                    <a:pt x="251" y="258"/>
                  </a:moveTo>
                  <a:cubicBezTo>
                    <a:pt x="229" y="258"/>
                    <a:pt x="210" y="240"/>
                    <a:pt x="210" y="217"/>
                  </a:cubicBezTo>
                  <a:cubicBezTo>
                    <a:pt x="210" y="194"/>
                    <a:pt x="229" y="176"/>
                    <a:pt x="251" y="176"/>
                  </a:cubicBezTo>
                  <a:cubicBezTo>
                    <a:pt x="274" y="176"/>
                    <a:pt x="293" y="194"/>
                    <a:pt x="293" y="217"/>
                  </a:cubicBezTo>
                  <a:cubicBezTo>
                    <a:pt x="293" y="240"/>
                    <a:pt x="274" y="258"/>
                    <a:pt x="251" y="258"/>
                  </a:cubicBezTo>
                  <a:close/>
                  <a:moveTo>
                    <a:pt x="251" y="168"/>
                  </a:moveTo>
                  <a:cubicBezTo>
                    <a:pt x="224" y="168"/>
                    <a:pt x="203" y="190"/>
                    <a:pt x="203" y="217"/>
                  </a:cubicBezTo>
                  <a:cubicBezTo>
                    <a:pt x="203" y="244"/>
                    <a:pt x="224" y="266"/>
                    <a:pt x="251" y="266"/>
                  </a:cubicBezTo>
                  <a:cubicBezTo>
                    <a:pt x="278" y="266"/>
                    <a:pt x="300" y="244"/>
                    <a:pt x="300" y="217"/>
                  </a:cubicBezTo>
                  <a:cubicBezTo>
                    <a:pt x="300" y="190"/>
                    <a:pt x="278" y="168"/>
                    <a:pt x="251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943" tIns="41972" rIns="83943" bIns="41972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Segoe UI" panose="020B0502040204020203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029460" y="1579245"/>
            <a:ext cx="6802755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4960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设计案例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：在进行主要界面高保真原型图设计的过程中，根据界面中的视觉效果内容制定一套统一的界面视觉规范。视觉规范内容应包括色彩、文字、按键、提示框、控件、图标、布局等。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69718" y="1129217"/>
            <a:ext cx="554545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3185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五、训练五：统一的视觉规范制定</a:t>
            </a:r>
            <a:endParaRPr lang="zh-CN" altLang="en-US" sz="2800" b="1" dirty="0">
              <a:solidFill>
                <a:srgbClr val="3185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3075" y="3784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第三节 项目实训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3443" y="1111622"/>
            <a:ext cx="1080120" cy="1080120"/>
            <a:chOff x="6804248" y="3219822"/>
            <a:chExt cx="1080120" cy="1080120"/>
          </a:xfrm>
        </p:grpSpPr>
        <p:sp>
          <p:nvSpPr>
            <p:cNvPr id="8" name="椭圆 7"/>
            <p:cNvSpPr/>
            <p:nvPr/>
          </p:nvSpPr>
          <p:spPr>
            <a:xfrm>
              <a:off x="6804248" y="3219822"/>
              <a:ext cx="1080120" cy="108012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4"/>
            <p:cNvSpPr>
              <a:spLocks noEditPoints="1"/>
            </p:cNvSpPr>
            <p:nvPr/>
          </p:nvSpPr>
          <p:spPr bwMode="black">
            <a:xfrm>
              <a:off x="7126472" y="3566406"/>
              <a:ext cx="501595" cy="445504"/>
            </a:xfrm>
            <a:custGeom>
              <a:avLst/>
              <a:gdLst>
                <a:gd name="T0" fmla="*/ 195 w 300"/>
                <a:gd name="T1" fmla="*/ 217 h 266"/>
                <a:gd name="T2" fmla="*/ 196 w 300"/>
                <a:gd name="T3" fmla="*/ 227 h 266"/>
                <a:gd name="T4" fmla="*/ 149 w 300"/>
                <a:gd name="T5" fmla="*/ 266 h 266"/>
                <a:gd name="T6" fmla="*/ 8 w 300"/>
                <a:gd name="T7" fmla="*/ 116 h 266"/>
                <a:gd name="T8" fmla="*/ 0 w 300"/>
                <a:gd name="T9" fmla="*/ 78 h 266"/>
                <a:gd name="T10" fmla="*/ 78 w 300"/>
                <a:gd name="T11" fmla="*/ 0 h 266"/>
                <a:gd name="T12" fmla="*/ 150 w 300"/>
                <a:gd name="T13" fmla="*/ 48 h 266"/>
                <a:gd name="T14" fmla="*/ 222 w 300"/>
                <a:gd name="T15" fmla="*/ 0 h 266"/>
                <a:gd name="T16" fmla="*/ 300 w 300"/>
                <a:gd name="T17" fmla="*/ 78 h 266"/>
                <a:gd name="T18" fmla="*/ 292 w 300"/>
                <a:gd name="T19" fmla="*/ 116 h 266"/>
                <a:gd name="T20" fmla="*/ 262 w 300"/>
                <a:gd name="T21" fmla="*/ 162 h 266"/>
                <a:gd name="T22" fmla="*/ 251 w 300"/>
                <a:gd name="T23" fmla="*/ 161 h 266"/>
                <a:gd name="T24" fmla="*/ 195 w 300"/>
                <a:gd name="T25" fmla="*/ 217 h 266"/>
                <a:gd name="T26" fmla="*/ 257 w 300"/>
                <a:gd name="T27" fmla="*/ 211 h 266"/>
                <a:gd name="T28" fmla="*/ 275 w 300"/>
                <a:gd name="T29" fmla="*/ 211 h 266"/>
                <a:gd name="T30" fmla="*/ 275 w 300"/>
                <a:gd name="T31" fmla="*/ 223 h 266"/>
                <a:gd name="T32" fmla="*/ 257 w 300"/>
                <a:gd name="T33" fmla="*/ 223 h 266"/>
                <a:gd name="T34" fmla="*/ 257 w 300"/>
                <a:gd name="T35" fmla="*/ 241 h 266"/>
                <a:gd name="T36" fmla="*/ 245 w 300"/>
                <a:gd name="T37" fmla="*/ 241 h 266"/>
                <a:gd name="T38" fmla="*/ 245 w 300"/>
                <a:gd name="T39" fmla="*/ 223 h 266"/>
                <a:gd name="T40" fmla="*/ 227 w 300"/>
                <a:gd name="T41" fmla="*/ 223 h 266"/>
                <a:gd name="T42" fmla="*/ 227 w 300"/>
                <a:gd name="T43" fmla="*/ 211 h 266"/>
                <a:gd name="T44" fmla="*/ 245 w 300"/>
                <a:gd name="T45" fmla="*/ 211 h 266"/>
                <a:gd name="T46" fmla="*/ 245 w 300"/>
                <a:gd name="T47" fmla="*/ 193 h 266"/>
                <a:gd name="T48" fmla="*/ 257 w 300"/>
                <a:gd name="T49" fmla="*/ 193 h 266"/>
                <a:gd name="T50" fmla="*/ 257 w 300"/>
                <a:gd name="T51" fmla="*/ 211 h 266"/>
                <a:gd name="T52" fmla="*/ 251 w 300"/>
                <a:gd name="T53" fmla="*/ 258 h 266"/>
                <a:gd name="T54" fmla="*/ 210 w 300"/>
                <a:gd name="T55" fmla="*/ 217 h 266"/>
                <a:gd name="T56" fmla="*/ 251 w 300"/>
                <a:gd name="T57" fmla="*/ 176 h 266"/>
                <a:gd name="T58" fmla="*/ 293 w 300"/>
                <a:gd name="T59" fmla="*/ 217 h 266"/>
                <a:gd name="T60" fmla="*/ 251 w 300"/>
                <a:gd name="T61" fmla="*/ 258 h 266"/>
                <a:gd name="T62" fmla="*/ 251 w 300"/>
                <a:gd name="T63" fmla="*/ 168 h 266"/>
                <a:gd name="T64" fmla="*/ 203 w 300"/>
                <a:gd name="T65" fmla="*/ 217 h 266"/>
                <a:gd name="T66" fmla="*/ 251 w 300"/>
                <a:gd name="T67" fmla="*/ 266 h 266"/>
                <a:gd name="T68" fmla="*/ 300 w 300"/>
                <a:gd name="T69" fmla="*/ 217 h 266"/>
                <a:gd name="T70" fmla="*/ 251 w 300"/>
                <a:gd name="T71" fmla="*/ 16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0" h="266">
                  <a:moveTo>
                    <a:pt x="195" y="217"/>
                  </a:moveTo>
                  <a:cubicBezTo>
                    <a:pt x="195" y="221"/>
                    <a:pt x="195" y="224"/>
                    <a:pt x="196" y="227"/>
                  </a:cubicBezTo>
                  <a:cubicBezTo>
                    <a:pt x="170" y="250"/>
                    <a:pt x="149" y="266"/>
                    <a:pt x="149" y="266"/>
                  </a:cubicBezTo>
                  <a:cubicBezTo>
                    <a:pt x="149" y="266"/>
                    <a:pt x="32" y="176"/>
                    <a:pt x="8" y="116"/>
                  </a:cubicBezTo>
                  <a:cubicBezTo>
                    <a:pt x="4" y="106"/>
                    <a:pt x="0" y="90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10" y="0"/>
                    <a:pt x="138" y="20"/>
                    <a:pt x="150" y="48"/>
                  </a:cubicBezTo>
                  <a:cubicBezTo>
                    <a:pt x="162" y="20"/>
                    <a:pt x="190" y="0"/>
                    <a:pt x="222" y="0"/>
                  </a:cubicBezTo>
                  <a:cubicBezTo>
                    <a:pt x="265" y="0"/>
                    <a:pt x="300" y="35"/>
                    <a:pt x="300" y="78"/>
                  </a:cubicBezTo>
                  <a:cubicBezTo>
                    <a:pt x="300" y="91"/>
                    <a:pt x="296" y="106"/>
                    <a:pt x="292" y="116"/>
                  </a:cubicBezTo>
                  <a:cubicBezTo>
                    <a:pt x="287" y="130"/>
                    <a:pt x="275" y="146"/>
                    <a:pt x="262" y="162"/>
                  </a:cubicBezTo>
                  <a:cubicBezTo>
                    <a:pt x="258" y="161"/>
                    <a:pt x="255" y="161"/>
                    <a:pt x="251" y="161"/>
                  </a:cubicBezTo>
                  <a:cubicBezTo>
                    <a:pt x="220" y="161"/>
                    <a:pt x="195" y="186"/>
                    <a:pt x="195" y="217"/>
                  </a:cubicBezTo>
                  <a:close/>
                  <a:moveTo>
                    <a:pt x="257" y="211"/>
                  </a:moveTo>
                  <a:cubicBezTo>
                    <a:pt x="275" y="211"/>
                    <a:pt x="275" y="211"/>
                    <a:pt x="275" y="211"/>
                  </a:cubicBezTo>
                  <a:cubicBezTo>
                    <a:pt x="275" y="223"/>
                    <a:pt x="275" y="223"/>
                    <a:pt x="275" y="223"/>
                  </a:cubicBezTo>
                  <a:cubicBezTo>
                    <a:pt x="257" y="223"/>
                    <a:pt x="257" y="223"/>
                    <a:pt x="257" y="223"/>
                  </a:cubicBezTo>
                  <a:cubicBezTo>
                    <a:pt x="257" y="241"/>
                    <a:pt x="257" y="241"/>
                    <a:pt x="257" y="241"/>
                  </a:cubicBezTo>
                  <a:cubicBezTo>
                    <a:pt x="245" y="241"/>
                    <a:pt x="245" y="241"/>
                    <a:pt x="245" y="241"/>
                  </a:cubicBezTo>
                  <a:cubicBezTo>
                    <a:pt x="245" y="223"/>
                    <a:pt x="245" y="223"/>
                    <a:pt x="245" y="223"/>
                  </a:cubicBezTo>
                  <a:cubicBezTo>
                    <a:pt x="227" y="223"/>
                    <a:pt x="227" y="223"/>
                    <a:pt x="227" y="223"/>
                  </a:cubicBezTo>
                  <a:cubicBezTo>
                    <a:pt x="227" y="211"/>
                    <a:pt x="227" y="211"/>
                    <a:pt x="227" y="211"/>
                  </a:cubicBezTo>
                  <a:cubicBezTo>
                    <a:pt x="245" y="211"/>
                    <a:pt x="245" y="211"/>
                    <a:pt x="245" y="211"/>
                  </a:cubicBezTo>
                  <a:cubicBezTo>
                    <a:pt x="245" y="193"/>
                    <a:pt x="245" y="193"/>
                    <a:pt x="245" y="193"/>
                  </a:cubicBezTo>
                  <a:cubicBezTo>
                    <a:pt x="257" y="193"/>
                    <a:pt x="257" y="193"/>
                    <a:pt x="257" y="193"/>
                  </a:cubicBezTo>
                  <a:lnTo>
                    <a:pt x="257" y="211"/>
                  </a:lnTo>
                  <a:close/>
                  <a:moveTo>
                    <a:pt x="251" y="258"/>
                  </a:moveTo>
                  <a:cubicBezTo>
                    <a:pt x="229" y="258"/>
                    <a:pt x="210" y="240"/>
                    <a:pt x="210" y="217"/>
                  </a:cubicBezTo>
                  <a:cubicBezTo>
                    <a:pt x="210" y="194"/>
                    <a:pt x="229" y="176"/>
                    <a:pt x="251" y="176"/>
                  </a:cubicBezTo>
                  <a:cubicBezTo>
                    <a:pt x="274" y="176"/>
                    <a:pt x="293" y="194"/>
                    <a:pt x="293" y="217"/>
                  </a:cubicBezTo>
                  <a:cubicBezTo>
                    <a:pt x="293" y="240"/>
                    <a:pt x="274" y="258"/>
                    <a:pt x="251" y="258"/>
                  </a:cubicBezTo>
                  <a:close/>
                  <a:moveTo>
                    <a:pt x="251" y="168"/>
                  </a:moveTo>
                  <a:cubicBezTo>
                    <a:pt x="224" y="168"/>
                    <a:pt x="203" y="190"/>
                    <a:pt x="203" y="217"/>
                  </a:cubicBezTo>
                  <a:cubicBezTo>
                    <a:pt x="203" y="244"/>
                    <a:pt x="224" y="266"/>
                    <a:pt x="251" y="266"/>
                  </a:cubicBezTo>
                  <a:cubicBezTo>
                    <a:pt x="278" y="266"/>
                    <a:pt x="300" y="244"/>
                    <a:pt x="300" y="217"/>
                  </a:cubicBezTo>
                  <a:cubicBezTo>
                    <a:pt x="300" y="190"/>
                    <a:pt x="278" y="168"/>
                    <a:pt x="251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943" tIns="41972" rIns="83943" bIns="41972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Segoe UI" panose="020B0502040204020203" pitchFamily="34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73075" y="3784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第三节 项目实训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69718" y="1129217"/>
            <a:ext cx="554545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dirty="0">
                <a:solidFill>
                  <a:srgbClr val="3185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五、训练五：统一的视觉规范制定</a:t>
            </a:r>
            <a:endParaRPr lang="zh-CN" altLang="en-US" sz="2800" b="1" dirty="0">
              <a:solidFill>
                <a:srgbClr val="3185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8155" y="1789430"/>
            <a:ext cx="2780030" cy="2632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0935" y="1775460"/>
            <a:ext cx="3319145" cy="287909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34"/>
            <a:ext cx="2699792" cy="513676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01463" y="2612770"/>
            <a:ext cx="1896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</a:rPr>
              <a:t>Contents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3306" y="1891133"/>
            <a:ext cx="1313180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563620" y="1403985"/>
            <a:ext cx="515620" cy="51562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54220" y="1199515"/>
            <a:ext cx="4032250" cy="87884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用户界面概念  与设计基础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66920" y="2360930"/>
            <a:ext cx="4032250" cy="954405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第二章  移动端 UI设计方法与训练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78985" y="3561080"/>
            <a:ext cx="4032250" cy="70612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第三章  欣赏与表达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582035" y="2476500"/>
            <a:ext cx="515620" cy="51562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575050" y="3472815"/>
            <a:ext cx="515620" cy="51562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9" grpId="0" bldLvl="0" animBg="1"/>
      <p:bldP spid="10" grpId="0" bldLvl="0" animBg="1"/>
      <p:bldP spid="12" grpId="0" bldLvl="0" animBg="1"/>
      <p:bldP spid="14" grpId="0" bldLvl="0" animBg="1"/>
      <p:bldP spid="2" grpId="0" bldLvl="0" animBg="1"/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3443" y="1111622"/>
            <a:ext cx="1080120" cy="1080120"/>
            <a:chOff x="6804248" y="3219822"/>
            <a:chExt cx="1080120" cy="1080120"/>
          </a:xfrm>
        </p:grpSpPr>
        <p:sp>
          <p:nvSpPr>
            <p:cNvPr id="8" name="椭圆 7"/>
            <p:cNvSpPr/>
            <p:nvPr/>
          </p:nvSpPr>
          <p:spPr>
            <a:xfrm>
              <a:off x="6804248" y="3219822"/>
              <a:ext cx="1080120" cy="108012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4"/>
            <p:cNvSpPr>
              <a:spLocks noEditPoints="1"/>
            </p:cNvSpPr>
            <p:nvPr/>
          </p:nvSpPr>
          <p:spPr bwMode="black">
            <a:xfrm>
              <a:off x="7126472" y="3566406"/>
              <a:ext cx="501595" cy="445504"/>
            </a:xfrm>
            <a:custGeom>
              <a:avLst/>
              <a:gdLst>
                <a:gd name="T0" fmla="*/ 195 w 300"/>
                <a:gd name="T1" fmla="*/ 217 h 266"/>
                <a:gd name="T2" fmla="*/ 196 w 300"/>
                <a:gd name="T3" fmla="*/ 227 h 266"/>
                <a:gd name="T4" fmla="*/ 149 w 300"/>
                <a:gd name="T5" fmla="*/ 266 h 266"/>
                <a:gd name="T6" fmla="*/ 8 w 300"/>
                <a:gd name="T7" fmla="*/ 116 h 266"/>
                <a:gd name="T8" fmla="*/ 0 w 300"/>
                <a:gd name="T9" fmla="*/ 78 h 266"/>
                <a:gd name="T10" fmla="*/ 78 w 300"/>
                <a:gd name="T11" fmla="*/ 0 h 266"/>
                <a:gd name="T12" fmla="*/ 150 w 300"/>
                <a:gd name="T13" fmla="*/ 48 h 266"/>
                <a:gd name="T14" fmla="*/ 222 w 300"/>
                <a:gd name="T15" fmla="*/ 0 h 266"/>
                <a:gd name="T16" fmla="*/ 300 w 300"/>
                <a:gd name="T17" fmla="*/ 78 h 266"/>
                <a:gd name="T18" fmla="*/ 292 w 300"/>
                <a:gd name="T19" fmla="*/ 116 h 266"/>
                <a:gd name="T20" fmla="*/ 262 w 300"/>
                <a:gd name="T21" fmla="*/ 162 h 266"/>
                <a:gd name="T22" fmla="*/ 251 w 300"/>
                <a:gd name="T23" fmla="*/ 161 h 266"/>
                <a:gd name="T24" fmla="*/ 195 w 300"/>
                <a:gd name="T25" fmla="*/ 217 h 266"/>
                <a:gd name="T26" fmla="*/ 257 w 300"/>
                <a:gd name="T27" fmla="*/ 211 h 266"/>
                <a:gd name="T28" fmla="*/ 275 w 300"/>
                <a:gd name="T29" fmla="*/ 211 h 266"/>
                <a:gd name="T30" fmla="*/ 275 w 300"/>
                <a:gd name="T31" fmla="*/ 223 h 266"/>
                <a:gd name="T32" fmla="*/ 257 w 300"/>
                <a:gd name="T33" fmla="*/ 223 h 266"/>
                <a:gd name="T34" fmla="*/ 257 w 300"/>
                <a:gd name="T35" fmla="*/ 241 h 266"/>
                <a:gd name="T36" fmla="*/ 245 w 300"/>
                <a:gd name="T37" fmla="*/ 241 h 266"/>
                <a:gd name="T38" fmla="*/ 245 w 300"/>
                <a:gd name="T39" fmla="*/ 223 h 266"/>
                <a:gd name="T40" fmla="*/ 227 w 300"/>
                <a:gd name="T41" fmla="*/ 223 h 266"/>
                <a:gd name="T42" fmla="*/ 227 w 300"/>
                <a:gd name="T43" fmla="*/ 211 h 266"/>
                <a:gd name="T44" fmla="*/ 245 w 300"/>
                <a:gd name="T45" fmla="*/ 211 h 266"/>
                <a:gd name="T46" fmla="*/ 245 w 300"/>
                <a:gd name="T47" fmla="*/ 193 h 266"/>
                <a:gd name="T48" fmla="*/ 257 w 300"/>
                <a:gd name="T49" fmla="*/ 193 h 266"/>
                <a:gd name="T50" fmla="*/ 257 w 300"/>
                <a:gd name="T51" fmla="*/ 211 h 266"/>
                <a:gd name="T52" fmla="*/ 251 w 300"/>
                <a:gd name="T53" fmla="*/ 258 h 266"/>
                <a:gd name="T54" fmla="*/ 210 w 300"/>
                <a:gd name="T55" fmla="*/ 217 h 266"/>
                <a:gd name="T56" fmla="*/ 251 w 300"/>
                <a:gd name="T57" fmla="*/ 176 h 266"/>
                <a:gd name="T58" fmla="*/ 293 w 300"/>
                <a:gd name="T59" fmla="*/ 217 h 266"/>
                <a:gd name="T60" fmla="*/ 251 w 300"/>
                <a:gd name="T61" fmla="*/ 258 h 266"/>
                <a:gd name="T62" fmla="*/ 251 w 300"/>
                <a:gd name="T63" fmla="*/ 168 h 266"/>
                <a:gd name="T64" fmla="*/ 203 w 300"/>
                <a:gd name="T65" fmla="*/ 217 h 266"/>
                <a:gd name="T66" fmla="*/ 251 w 300"/>
                <a:gd name="T67" fmla="*/ 266 h 266"/>
                <a:gd name="T68" fmla="*/ 300 w 300"/>
                <a:gd name="T69" fmla="*/ 217 h 266"/>
                <a:gd name="T70" fmla="*/ 251 w 300"/>
                <a:gd name="T71" fmla="*/ 16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0" h="266">
                  <a:moveTo>
                    <a:pt x="195" y="217"/>
                  </a:moveTo>
                  <a:cubicBezTo>
                    <a:pt x="195" y="221"/>
                    <a:pt x="195" y="224"/>
                    <a:pt x="196" y="227"/>
                  </a:cubicBezTo>
                  <a:cubicBezTo>
                    <a:pt x="170" y="250"/>
                    <a:pt x="149" y="266"/>
                    <a:pt x="149" y="266"/>
                  </a:cubicBezTo>
                  <a:cubicBezTo>
                    <a:pt x="149" y="266"/>
                    <a:pt x="32" y="176"/>
                    <a:pt x="8" y="116"/>
                  </a:cubicBezTo>
                  <a:cubicBezTo>
                    <a:pt x="4" y="106"/>
                    <a:pt x="0" y="90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10" y="0"/>
                    <a:pt x="138" y="20"/>
                    <a:pt x="150" y="48"/>
                  </a:cubicBezTo>
                  <a:cubicBezTo>
                    <a:pt x="162" y="20"/>
                    <a:pt x="190" y="0"/>
                    <a:pt x="222" y="0"/>
                  </a:cubicBezTo>
                  <a:cubicBezTo>
                    <a:pt x="265" y="0"/>
                    <a:pt x="300" y="35"/>
                    <a:pt x="300" y="78"/>
                  </a:cubicBezTo>
                  <a:cubicBezTo>
                    <a:pt x="300" y="91"/>
                    <a:pt x="296" y="106"/>
                    <a:pt x="292" y="116"/>
                  </a:cubicBezTo>
                  <a:cubicBezTo>
                    <a:pt x="287" y="130"/>
                    <a:pt x="275" y="146"/>
                    <a:pt x="262" y="162"/>
                  </a:cubicBezTo>
                  <a:cubicBezTo>
                    <a:pt x="258" y="161"/>
                    <a:pt x="255" y="161"/>
                    <a:pt x="251" y="161"/>
                  </a:cubicBezTo>
                  <a:cubicBezTo>
                    <a:pt x="220" y="161"/>
                    <a:pt x="195" y="186"/>
                    <a:pt x="195" y="217"/>
                  </a:cubicBezTo>
                  <a:close/>
                  <a:moveTo>
                    <a:pt x="257" y="211"/>
                  </a:moveTo>
                  <a:cubicBezTo>
                    <a:pt x="275" y="211"/>
                    <a:pt x="275" y="211"/>
                    <a:pt x="275" y="211"/>
                  </a:cubicBezTo>
                  <a:cubicBezTo>
                    <a:pt x="275" y="223"/>
                    <a:pt x="275" y="223"/>
                    <a:pt x="275" y="223"/>
                  </a:cubicBezTo>
                  <a:cubicBezTo>
                    <a:pt x="257" y="223"/>
                    <a:pt x="257" y="223"/>
                    <a:pt x="257" y="223"/>
                  </a:cubicBezTo>
                  <a:cubicBezTo>
                    <a:pt x="257" y="241"/>
                    <a:pt x="257" y="241"/>
                    <a:pt x="257" y="241"/>
                  </a:cubicBezTo>
                  <a:cubicBezTo>
                    <a:pt x="245" y="241"/>
                    <a:pt x="245" y="241"/>
                    <a:pt x="245" y="241"/>
                  </a:cubicBezTo>
                  <a:cubicBezTo>
                    <a:pt x="245" y="223"/>
                    <a:pt x="245" y="223"/>
                    <a:pt x="245" y="223"/>
                  </a:cubicBezTo>
                  <a:cubicBezTo>
                    <a:pt x="227" y="223"/>
                    <a:pt x="227" y="223"/>
                    <a:pt x="227" y="223"/>
                  </a:cubicBezTo>
                  <a:cubicBezTo>
                    <a:pt x="227" y="211"/>
                    <a:pt x="227" y="211"/>
                    <a:pt x="227" y="211"/>
                  </a:cubicBezTo>
                  <a:cubicBezTo>
                    <a:pt x="245" y="211"/>
                    <a:pt x="245" y="211"/>
                    <a:pt x="245" y="211"/>
                  </a:cubicBezTo>
                  <a:cubicBezTo>
                    <a:pt x="245" y="193"/>
                    <a:pt x="245" y="193"/>
                    <a:pt x="245" y="193"/>
                  </a:cubicBezTo>
                  <a:cubicBezTo>
                    <a:pt x="257" y="193"/>
                    <a:pt x="257" y="193"/>
                    <a:pt x="257" y="193"/>
                  </a:cubicBezTo>
                  <a:lnTo>
                    <a:pt x="257" y="211"/>
                  </a:lnTo>
                  <a:close/>
                  <a:moveTo>
                    <a:pt x="251" y="258"/>
                  </a:moveTo>
                  <a:cubicBezTo>
                    <a:pt x="229" y="258"/>
                    <a:pt x="210" y="240"/>
                    <a:pt x="210" y="217"/>
                  </a:cubicBezTo>
                  <a:cubicBezTo>
                    <a:pt x="210" y="194"/>
                    <a:pt x="229" y="176"/>
                    <a:pt x="251" y="176"/>
                  </a:cubicBezTo>
                  <a:cubicBezTo>
                    <a:pt x="274" y="176"/>
                    <a:pt x="293" y="194"/>
                    <a:pt x="293" y="217"/>
                  </a:cubicBezTo>
                  <a:cubicBezTo>
                    <a:pt x="293" y="240"/>
                    <a:pt x="274" y="258"/>
                    <a:pt x="251" y="258"/>
                  </a:cubicBezTo>
                  <a:close/>
                  <a:moveTo>
                    <a:pt x="251" y="168"/>
                  </a:moveTo>
                  <a:cubicBezTo>
                    <a:pt x="224" y="168"/>
                    <a:pt x="203" y="190"/>
                    <a:pt x="203" y="217"/>
                  </a:cubicBezTo>
                  <a:cubicBezTo>
                    <a:pt x="203" y="244"/>
                    <a:pt x="224" y="266"/>
                    <a:pt x="251" y="266"/>
                  </a:cubicBezTo>
                  <a:cubicBezTo>
                    <a:pt x="278" y="266"/>
                    <a:pt x="300" y="244"/>
                    <a:pt x="300" y="217"/>
                  </a:cubicBezTo>
                  <a:cubicBezTo>
                    <a:pt x="300" y="190"/>
                    <a:pt x="278" y="168"/>
                    <a:pt x="251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943" tIns="41972" rIns="83943" bIns="41972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Segoe UI" panose="020B0502040204020203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029460" y="1579245"/>
            <a:ext cx="6802755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4960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设计案例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：针对 App 的主要功能进行交互动效的演示制作，要求动效演示能够完整地展示整个 App 核心功能的操作流程。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69718" y="1129217"/>
            <a:ext cx="46526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3185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 训练六：交互动效制作</a:t>
            </a:r>
            <a:endParaRPr lang="zh-CN" altLang="en-US" sz="2800" b="1" dirty="0">
              <a:solidFill>
                <a:srgbClr val="3185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3075" y="3784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第三节 项目实训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3443" y="1111622"/>
            <a:ext cx="1080120" cy="1080120"/>
            <a:chOff x="6804248" y="3219822"/>
            <a:chExt cx="1080120" cy="1080120"/>
          </a:xfrm>
        </p:grpSpPr>
        <p:sp>
          <p:nvSpPr>
            <p:cNvPr id="8" name="椭圆 7"/>
            <p:cNvSpPr/>
            <p:nvPr/>
          </p:nvSpPr>
          <p:spPr>
            <a:xfrm>
              <a:off x="6804248" y="3219822"/>
              <a:ext cx="1080120" cy="108012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4"/>
            <p:cNvSpPr>
              <a:spLocks noEditPoints="1"/>
            </p:cNvSpPr>
            <p:nvPr/>
          </p:nvSpPr>
          <p:spPr bwMode="black">
            <a:xfrm>
              <a:off x="7126472" y="3566406"/>
              <a:ext cx="501595" cy="445504"/>
            </a:xfrm>
            <a:custGeom>
              <a:avLst/>
              <a:gdLst>
                <a:gd name="T0" fmla="*/ 195 w 300"/>
                <a:gd name="T1" fmla="*/ 217 h 266"/>
                <a:gd name="T2" fmla="*/ 196 w 300"/>
                <a:gd name="T3" fmla="*/ 227 h 266"/>
                <a:gd name="T4" fmla="*/ 149 w 300"/>
                <a:gd name="T5" fmla="*/ 266 h 266"/>
                <a:gd name="T6" fmla="*/ 8 w 300"/>
                <a:gd name="T7" fmla="*/ 116 h 266"/>
                <a:gd name="T8" fmla="*/ 0 w 300"/>
                <a:gd name="T9" fmla="*/ 78 h 266"/>
                <a:gd name="T10" fmla="*/ 78 w 300"/>
                <a:gd name="T11" fmla="*/ 0 h 266"/>
                <a:gd name="T12" fmla="*/ 150 w 300"/>
                <a:gd name="T13" fmla="*/ 48 h 266"/>
                <a:gd name="T14" fmla="*/ 222 w 300"/>
                <a:gd name="T15" fmla="*/ 0 h 266"/>
                <a:gd name="T16" fmla="*/ 300 w 300"/>
                <a:gd name="T17" fmla="*/ 78 h 266"/>
                <a:gd name="T18" fmla="*/ 292 w 300"/>
                <a:gd name="T19" fmla="*/ 116 h 266"/>
                <a:gd name="T20" fmla="*/ 262 w 300"/>
                <a:gd name="T21" fmla="*/ 162 h 266"/>
                <a:gd name="T22" fmla="*/ 251 w 300"/>
                <a:gd name="T23" fmla="*/ 161 h 266"/>
                <a:gd name="T24" fmla="*/ 195 w 300"/>
                <a:gd name="T25" fmla="*/ 217 h 266"/>
                <a:gd name="T26" fmla="*/ 257 w 300"/>
                <a:gd name="T27" fmla="*/ 211 h 266"/>
                <a:gd name="T28" fmla="*/ 275 w 300"/>
                <a:gd name="T29" fmla="*/ 211 h 266"/>
                <a:gd name="T30" fmla="*/ 275 w 300"/>
                <a:gd name="T31" fmla="*/ 223 h 266"/>
                <a:gd name="T32" fmla="*/ 257 w 300"/>
                <a:gd name="T33" fmla="*/ 223 h 266"/>
                <a:gd name="T34" fmla="*/ 257 w 300"/>
                <a:gd name="T35" fmla="*/ 241 h 266"/>
                <a:gd name="T36" fmla="*/ 245 w 300"/>
                <a:gd name="T37" fmla="*/ 241 h 266"/>
                <a:gd name="T38" fmla="*/ 245 w 300"/>
                <a:gd name="T39" fmla="*/ 223 h 266"/>
                <a:gd name="T40" fmla="*/ 227 w 300"/>
                <a:gd name="T41" fmla="*/ 223 h 266"/>
                <a:gd name="T42" fmla="*/ 227 w 300"/>
                <a:gd name="T43" fmla="*/ 211 h 266"/>
                <a:gd name="T44" fmla="*/ 245 w 300"/>
                <a:gd name="T45" fmla="*/ 211 h 266"/>
                <a:gd name="T46" fmla="*/ 245 w 300"/>
                <a:gd name="T47" fmla="*/ 193 h 266"/>
                <a:gd name="T48" fmla="*/ 257 w 300"/>
                <a:gd name="T49" fmla="*/ 193 h 266"/>
                <a:gd name="T50" fmla="*/ 257 w 300"/>
                <a:gd name="T51" fmla="*/ 211 h 266"/>
                <a:gd name="T52" fmla="*/ 251 w 300"/>
                <a:gd name="T53" fmla="*/ 258 h 266"/>
                <a:gd name="T54" fmla="*/ 210 w 300"/>
                <a:gd name="T55" fmla="*/ 217 h 266"/>
                <a:gd name="T56" fmla="*/ 251 w 300"/>
                <a:gd name="T57" fmla="*/ 176 h 266"/>
                <a:gd name="T58" fmla="*/ 293 w 300"/>
                <a:gd name="T59" fmla="*/ 217 h 266"/>
                <a:gd name="T60" fmla="*/ 251 w 300"/>
                <a:gd name="T61" fmla="*/ 258 h 266"/>
                <a:gd name="T62" fmla="*/ 251 w 300"/>
                <a:gd name="T63" fmla="*/ 168 h 266"/>
                <a:gd name="T64" fmla="*/ 203 w 300"/>
                <a:gd name="T65" fmla="*/ 217 h 266"/>
                <a:gd name="T66" fmla="*/ 251 w 300"/>
                <a:gd name="T67" fmla="*/ 266 h 266"/>
                <a:gd name="T68" fmla="*/ 300 w 300"/>
                <a:gd name="T69" fmla="*/ 217 h 266"/>
                <a:gd name="T70" fmla="*/ 251 w 300"/>
                <a:gd name="T71" fmla="*/ 16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0" h="266">
                  <a:moveTo>
                    <a:pt x="195" y="217"/>
                  </a:moveTo>
                  <a:cubicBezTo>
                    <a:pt x="195" y="221"/>
                    <a:pt x="195" y="224"/>
                    <a:pt x="196" y="227"/>
                  </a:cubicBezTo>
                  <a:cubicBezTo>
                    <a:pt x="170" y="250"/>
                    <a:pt x="149" y="266"/>
                    <a:pt x="149" y="266"/>
                  </a:cubicBezTo>
                  <a:cubicBezTo>
                    <a:pt x="149" y="266"/>
                    <a:pt x="32" y="176"/>
                    <a:pt x="8" y="116"/>
                  </a:cubicBezTo>
                  <a:cubicBezTo>
                    <a:pt x="4" y="106"/>
                    <a:pt x="0" y="90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10" y="0"/>
                    <a:pt x="138" y="20"/>
                    <a:pt x="150" y="48"/>
                  </a:cubicBezTo>
                  <a:cubicBezTo>
                    <a:pt x="162" y="20"/>
                    <a:pt x="190" y="0"/>
                    <a:pt x="222" y="0"/>
                  </a:cubicBezTo>
                  <a:cubicBezTo>
                    <a:pt x="265" y="0"/>
                    <a:pt x="300" y="35"/>
                    <a:pt x="300" y="78"/>
                  </a:cubicBezTo>
                  <a:cubicBezTo>
                    <a:pt x="300" y="91"/>
                    <a:pt x="296" y="106"/>
                    <a:pt x="292" y="116"/>
                  </a:cubicBezTo>
                  <a:cubicBezTo>
                    <a:pt x="287" y="130"/>
                    <a:pt x="275" y="146"/>
                    <a:pt x="262" y="162"/>
                  </a:cubicBezTo>
                  <a:cubicBezTo>
                    <a:pt x="258" y="161"/>
                    <a:pt x="255" y="161"/>
                    <a:pt x="251" y="161"/>
                  </a:cubicBezTo>
                  <a:cubicBezTo>
                    <a:pt x="220" y="161"/>
                    <a:pt x="195" y="186"/>
                    <a:pt x="195" y="217"/>
                  </a:cubicBezTo>
                  <a:close/>
                  <a:moveTo>
                    <a:pt x="257" y="211"/>
                  </a:moveTo>
                  <a:cubicBezTo>
                    <a:pt x="275" y="211"/>
                    <a:pt x="275" y="211"/>
                    <a:pt x="275" y="211"/>
                  </a:cubicBezTo>
                  <a:cubicBezTo>
                    <a:pt x="275" y="223"/>
                    <a:pt x="275" y="223"/>
                    <a:pt x="275" y="223"/>
                  </a:cubicBezTo>
                  <a:cubicBezTo>
                    <a:pt x="257" y="223"/>
                    <a:pt x="257" y="223"/>
                    <a:pt x="257" y="223"/>
                  </a:cubicBezTo>
                  <a:cubicBezTo>
                    <a:pt x="257" y="241"/>
                    <a:pt x="257" y="241"/>
                    <a:pt x="257" y="241"/>
                  </a:cubicBezTo>
                  <a:cubicBezTo>
                    <a:pt x="245" y="241"/>
                    <a:pt x="245" y="241"/>
                    <a:pt x="245" y="241"/>
                  </a:cubicBezTo>
                  <a:cubicBezTo>
                    <a:pt x="245" y="223"/>
                    <a:pt x="245" y="223"/>
                    <a:pt x="245" y="223"/>
                  </a:cubicBezTo>
                  <a:cubicBezTo>
                    <a:pt x="227" y="223"/>
                    <a:pt x="227" y="223"/>
                    <a:pt x="227" y="223"/>
                  </a:cubicBezTo>
                  <a:cubicBezTo>
                    <a:pt x="227" y="211"/>
                    <a:pt x="227" y="211"/>
                    <a:pt x="227" y="211"/>
                  </a:cubicBezTo>
                  <a:cubicBezTo>
                    <a:pt x="245" y="211"/>
                    <a:pt x="245" y="211"/>
                    <a:pt x="245" y="211"/>
                  </a:cubicBezTo>
                  <a:cubicBezTo>
                    <a:pt x="245" y="193"/>
                    <a:pt x="245" y="193"/>
                    <a:pt x="245" y="193"/>
                  </a:cubicBezTo>
                  <a:cubicBezTo>
                    <a:pt x="257" y="193"/>
                    <a:pt x="257" y="193"/>
                    <a:pt x="257" y="193"/>
                  </a:cubicBezTo>
                  <a:lnTo>
                    <a:pt x="257" y="211"/>
                  </a:lnTo>
                  <a:close/>
                  <a:moveTo>
                    <a:pt x="251" y="258"/>
                  </a:moveTo>
                  <a:cubicBezTo>
                    <a:pt x="229" y="258"/>
                    <a:pt x="210" y="240"/>
                    <a:pt x="210" y="217"/>
                  </a:cubicBezTo>
                  <a:cubicBezTo>
                    <a:pt x="210" y="194"/>
                    <a:pt x="229" y="176"/>
                    <a:pt x="251" y="176"/>
                  </a:cubicBezTo>
                  <a:cubicBezTo>
                    <a:pt x="274" y="176"/>
                    <a:pt x="293" y="194"/>
                    <a:pt x="293" y="217"/>
                  </a:cubicBezTo>
                  <a:cubicBezTo>
                    <a:pt x="293" y="240"/>
                    <a:pt x="274" y="258"/>
                    <a:pt x="251" y="258"/>
                  </a:cubicBezTo>
                  <a:close/>
                  <a:moveTo>
                    <a:pt x="251" y="168"/>
                  </a:moveTo>
                  <a:cubicBezTo>
                    <a:pt x="224" y="168"/>
                    <a:pt x="203" y="190"/>
                    <a:pt x="203" y="217"/>
                  </a:cubicBezTo>
                  <a:cubicBezTo>
                    <a:pt x="203" y="244"/>
                    <a:pt x="224" y="266"/>
                    <a:pt x="251" y="266"/>
                  </a:cubicBezTo>
                  <a:cubicBezTo>
                    <a:pt x="278" y="266"/>
                    <a:pt x="300" y="244"/>
                    <a:pt x="300" y="217"/>
                  </a:cubicBezTo>
                  <a:cubicBezTo>
                    <a:pt x="300" y="190"/>
                    <a:pt x="278" y="168"/>
                    <a:pt x="251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943" tIns="41972" rIns="83943" bIns="41972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Segoe UI" panose="020B0502040204020203" pitchFamily="34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73075" y="3784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第三节 项目实训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69718" y="1129217"/>
            <a:ext cx="465264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dirty="0">
                <a:solidFill>
                  <a:srgbClr val="3185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 训练六：交互动效制作</a:t>
            </a:r>
            <a:endParaRPr lang="zh-CN" altLang="en-US" sz="2800" b="1" dirty="0">
              <a:solidFill>
                <a:srgbClr val="3185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2110" y="1830705"/>
            <a:ext cx="3535680" cy="27895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3535" y="1923415"/>
            <a:ext cx="3402330" cy="264223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直接连接符 35"/>
          <p:cNvCxnSpPr/>
          <p:nvPr/>
        </p:nvCxnSpPr>
        <p:spPr>
          <a:xfrm>
            <a:off x="2204506" y="2787774"/>
            <a:ext cx="42484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204506" y="3723878"/>
            <a:ext cx="42484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204506" y="2931790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企业lg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7465" y="1275080"/>
            <a:ext cx="1129030" cy="112903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32843" y="1284496"/>
            <a:ext cx="1657350" cy="52197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2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  <a:endParaRPr lang="zh-CN" altLang="en-US" sz="2800" dirty="0">
              <a:solidFill>
                <a:schemeClr val="bg2">
                  <a:lumMod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96440" y="1905179"/>
            <a:ext cx="282945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移动端 UI设计方法与训练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30157" y="1310017"/>
            <a:ext cx="184150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FFFFF"/>
                </a:solidFill>
                <a:latin typeface="Kozuka Mincho Pr6N H" pitchFamily="18" charset="-128"/>
                <a:ea typeface="Kozuka Mincho Pr6N H" pitchFamily="18" charset="-128"/>
              </a:rPr>
              <a:t>02</a:t>
            </a:r>
            <a:endParaRPr lang="zh-CN" altLang="en-US" sz="9600" b="1" dirty="0">
              <a:solidFill>
                <a:srgbClr val="FFFFFF"/>
              </a:solidFill>
              <a:latin typeface="Kozuka Mincho Pr6N H" pitchFamily="18" charset="-128"/>
              <a:ea typeface="Kozuka Mincho Pr6N H" pitchFamily="18" charset="-128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312320" y="3167467"/>
            <a:ext cx="4248472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369470" y="1123086"/>
            <a:ext cx="4248472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215154" y="1491630"/>
            <a:ext cx="831692" cy="792088"/>
            <a:chOff x="1215154" y="1491630"/>
            <a:chExt cx="831692" cy="792088"/>
          </a:xfrm>
        </p:grpSpPr>
        <p:sp>
          <p:nvSpPr>
            <p:cNvPr id="6" name="正五边形 5"/>
            <p:cNvSpPr/>
            <p:nvPr/>
          </p:nvSpPr>
          <p:spPr>
            <a:xfrm>
              <a:off x="1215154" y="1491630"/>
              <a:ext cx="831692" cy="792088"/>
            </a:xfrm>
            <a:prstGeom prst="pentagon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72"/>
            <p:cNvSpPr>
              <a:spLocks noEditPoints="1"/>
            </p:cNvSpPr>
            <p:nvPr/>
          </p:nvSpPr>
          <p:spPr bwMode="auto">
            <a:xfrm>
              <a:off x="1409961" y="1687714"/>
              <a:ext cx="485110" cy="485984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58495" y="2642235"/>
            <a:ext cx="3364230" cy="1937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知识目标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 了解 App 开发流程。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 了解 iOS 界面设计规范。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117008" y="1623562"/>
            <a:ext cx="831692" cy="792088"/>
            <a:chOff x="3923928" y="1534662"/>
            <a:chExt cx="831692" cy="792088"/>
          </a:xfrm>
        </p:grpSpPr>
        <p:sp>
          <p:nvSpPr>
            <p:cNvPr id="10" name="正五边形 9"/>
            <p:cNvSpPr/>
            <p:nvPr/>
          </p:nvSpPr>
          <p:spPr>
            <a:xfrm>
              <a:off x="3923928" y="1534662"/>
              <a:ext cx="831692" cy="792088"/>
            </a:xfrm>
            <a:prstGeom prst="pentagon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78"/>
            <p:cNvSpPr>
              <a:spLocks noEditPoints="1"/>
            </p:cNvSpPr>
            <p:nvPr/>
          </p:nvSpPr>
          <p:spPr bwMode="auto">
            <a:xfrm>
              <a:off x="4145696" y="1785649"/>
              <a:ext cx="409671" cy="409565"/>
            </a:xfrm>
            <a:custGeom>
              <a:avLst/>
              <a:gdLst>
                <a:gd name="T0" fmla="*/ 174 w 347"/>
                <a:gd name="T1" fmla="*/ 0 h 347"/>
                <a:gd name="T2" fmla="*/ 0 w 347"/>
                <a:gd name="T3" fmla="*/ 174 h 347"/>
                <a:gd name="T4" fmla="*/ 174 w 347"/>
                <a:gd name="T5" fmla="*/ 347 h 347"/>
                <a:gd name="T6" fmla="*/ 347 w 347"/>
                <a:gd name="T7" fmla="*/ 174 h 347"/>
                <a:gd name="T8" fmla="*/ 174 w 347"/>
                <a:gd name="T9" fmla="*/ 0 h 347"/>
                <a:gd name="T10" fmla="*/ 332 w 347"/>
                <a:gd name="T11" fmla="*/ 166 h 347"/>
                <a:gd name="T12" fmla="*/ 283 w 347"/>
                <a:gd name="T13" fmla="*/ 166 h 347"/>
                <a:gd name="T14" fmla="*/ 231 w 347"/>
                <a:gd name="T15" fmla="*/ 26 h 347"/>
                <a:gd name="T16" fmla="*/ 332 w 347"/>
                <a:gd name="T17" fmla="*/ 166 h 347"/>
                <a:gd name="T18" fmla="*/ 174 w 347"/>
                <a:gd name="T19" fmla="*/ 332 h 347"/>
                <a:gd name="T20" fmla="*/ 147 w 347"/>
                <a:gd name="T21" fmla="*/ 181 h 347"/>
                <a:gd name="T22" fmla="*/ 200 w 347"/>
                <a:gd name="T23" fmla="*/ 181 h 347"/>
                <a:gd name="T24" fmla="*/ 174 w 347"/>
                <a:gd name="T25" fmla="*/ 332 h 347"/>
                <a:gd name="T26" fmla="*/ 147 w 347"/>
                <a:gd name="T27" fmla="*/ 166 h 347"/>
                <a:gd name="T28" fmla="*/ 174 w 347"/>
                <a:gd name="T29" fmla="*/ 15 h 347"/>
                <a:gd name="T30" fmla="*/ 174 w 347"/>
                <a:gd name="T31" fmla="*/ 15 h 347"/>
                <a:gd name="T32" fmla="*/ 200 w 347"/>
                <a:gd name="T33" fmla="*/ 166 h 347"/>
                <a:gd name="T34" fmla="*/ 147 w 347"/>
                <a:gd name="T35" fmla="*/ 166 h 347"/>
                <a:gd name="T36" fmla="*/ 153 w 347"/>
                <a:gd name="T37" fmla="*/ 19 h 347"/>
                <a:gd name="T38" fmla="*/ 133 w 347"/>
                <a:gd name="T39" fmla="*/ 166 h 347"/>
                <a:gd name="T40" fmla="*/ 79 w 347"/>
                <a:gd name="T41" fmla="*/ 166 h 347"/>
                <a:gd name="T42" fmla="*/ 153 w 347"/>
                <a:gd name="T43" fmla="*/ 19 h 347"/>
                <a:gd name="T44" fmla="*/ 133 w 347"/>
                <a:gd name="T45" fmla="*/ 181 h 347"/>
                <a:gd name="T46" fmla="*/ 153 w 347"/>
                <a:gd name="T47" fmla="*/ 329 h 347"/>
                <a:gd name="T48" fmla="*/ 79 w 347"/>
                <a:gd name="T49" fmla="*/ 181 h 347"/>
                <a:gd name="T50" fmla="*/ 133 w 347"/>
                <a:gd name="T51" fmla="*/ 181 h 347"/>
                <a:gd name="T52" fmla="*/ 194 w 347"/>
                <a:gd name="T53" fmla="*/ 329 h 347"/>
                <a:gd name="T54" fmla="*/ 215 w 347"/>
                <a:gd name="T55" fmla="*/ 181 h 347"/>
                <a:gd name="T56" fmla="*/ 268 w 347"/>
                <a:gd name="T57" fmla="*/ 181 h 347"/>
                <a:gd name="T58" fmla="*/ 194 w 347"/>
                <a:gd name="T59" fmla="*/ 329 h 347"/>
                <a:gd name="T60" fmla="*/ 215 w 347"/>
                <a:gd name="T61" fmla="*/ 166 h 347"/>
                <a:gd name="T62" fmla="*/ 194 w 347"/>
                <a:gd name="T63" fmla="*/ 19 h 347"/>
                <a:gd name="T64" fmla="*/ 268 w 347"/>
                <a:gd name="T65" fmla="*/ 166 h 347"/>
                <a:gd name="T66" fmla="*/ 215 w 347"/>
                <a:gd name="T67" fmla="*/ 166 h 347"/>
                <a:gd name="T68" fmla="*/ 117 w 347"/>
                <a:gd name="T69" fmla="*/ 26 h 347"/>
                <a:gd name="T70" fmla="*/ 64 w 347"/>
                <a:gd name="T71" fmla="*/ 166 h 347"/>
                <a:gd name="T72" fmla="*/ 15 w 347"/>
                <a:gd name="T73" fmla="*/ 166 h 347"/>
                <a:gd name="T74" fmla="*/ 117 w 347"/>
                <a:gd name="T75" fmla="*/ 26 h 347"/>
                <a:gd name="T76" fmla="*/ 15 w 347"/>
                <a:gd name="T77" fmla="*/ 181 h 347"/>
                <a:gd name="T78" fmla="*/ 64 w 347"/>
                <a:gd name="T79" fmla="*/ 181 h 347"/>
                <a:gd name="T80" fmla="*/ 117 w 347"/>
                <a:gd name="T81" fmla="*/ 322 h 347"/>
                <a:gd name="T82" fmla="*/ 15 w 347"/>
                <a:gd name="T83" fmla="*/ 181 h 347"/>
                <a:gd name="T84" fmla="*/ 231 w 347"/>
                <a:gd name="T85" fmla="*/ 322 h 347"/>
                <a:gd name="T86" fmla="*/ 283 w 347"/>
                <a:gd name="T87" fmla="*/ 181 h 347"/>
                <a:gd name="T88" fmla="*/ 332 w 347"/>
                <a:gd name="T89" fmla="*/ 181 h 347"/>
                <a:gd name="T90" fmla="*/ 231 w 347"/>
                <a:gd name="T91" fmla="*/ 322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7" h="347">
                  <a:moveTo>
                    <a:pt x="174" y="0"/>
                  </a:moveTo>
                  <a:cubicBezTo>
                    <a:pt x="78" y="0"/>
                    <a:pt x="0" y="78"/>
                    <a:pt x="0" y="174"/>
                  </a:cubicBezTo>
                  <a:cubicBezTo>
                    <a:pt x="0" y="269"/>
                    <a:pt x="78" y="347"/>
                    <a:pt x="174" y="347"/>
                  </a:cubicBezTo>
                  <a:cubicBezTo>
                    <a:pt x="269" y="347"/>
                    <a:pt x="347" y="269"/>
                    <a:pt x="347" y="174"/>
                  </a:cubicBezTo>
                  <a:cubicBezTo>
                    <a:pt x="347" y="78"/>
                    <a:pt x="269" y="0"/>
                    <a:pt x="174" y="0"/>
                  </a:cubicBezTo>
                  <a:close/>
                  <a:moveTo>
                    <a:pt x="332" y="166"/>
                  </a:moveTo>
                  <a:cubicBezTo>
                    <a:pt x="283" y="166"/>
                    <a:pt x="283" y="166"/>
                    <a:pt x="283" y="166"/>
                  </a:cubicBezTo>
                  <a:cubicBezTo>
                    <a:pt x="281" y="107"/>
                    <a:pt x="261" y="55"/>
                    <a:pt x="231" y="26"/>
                  </a:cubicBezTo>
                  <a:cubicBezTo>
                    <a:pt x="288" y="48"/>
                    <a:pt x="329" y="102"/>
                    <a:pt x="332" y="166"/>
                  </a:cubicBezTo>
                  <a:close/>
                  <a:moveTo>
                    <a:pt x="174" y="332"/>
                  </a:moveTo>
                  <a:cubicBezTo>
                    <a:pt x="165" y="330"/>
                    <a:pt x="148" y="277"/>
                    <a:pt x="147" y="181"/>
                  </a:cubicBezTo>
                  <a:cubicBezTo>
                    <a:pt x="200" y="181"/>
                    <a:pt x="200" y="181"/>
                    <a:pt x="200" y="181"/>
                  </a:cubicBezTo>
                  <a:cubicBezTo>
                    <a:pt x="199" y="277"/>
                    <a:pt x="183" y="330"/>
                    <a:pt x="174" y="332"/>
                  </a:cubicBezTo>
                  <a:close/>
                  <a:moveTo>
                    <a:pt x="147" y="166"/>
                  </a:moveTo>
                  <a:cubicBezTo>
                    <a:pt x="148" y="70"/>
                    <a:pt x="165" y="17"/>
                    <a:pt x="174" y="15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83" y="17"/>
                    <a:pt x="199" y="70"/>
                    <a:pt x="200" y="166"/>
                  </a:cubicBezTo>
                  <a:lnTo>
                    <a:pt x="147" y="166"/>
                  </a:lnTo>
                  <a:close/>
                  <a:moveTo>
                    <a:pt x="153" y="19"/>
                  </a:moveTo>
                  <a:cubicBezTo>
                    <a:pt x="138" y="51"/>
                    <a:pt x="133" y="118"/>
                    <a:pt x="133" y="166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81" y="94"/>
                    <a:pt x="112" y="34"/>
                    <a:pt x="153" y="19"/>
                  </a:cubicBezTo>
                  <a:close/>
                  <a:moveTo>
                    <a:pt x="133" y="181"/>
                  </a:moveTo>
                  <a:cubicBezTo>
                    <a:pt x="133" y="229"/>
                    <a:pt x="138" y="296"/>
                    <a:pt x="153" y="329"/>
                  </a:cubicBezTo>
                  <a:cubicBezTo>
                    <a:pt x="112" y="313"/>
                    <a:pt x="81" y="254"/>
                    <a:pt x="79" y="181"/>
                  </a:cubicBezTo>
                  <a:lnTo>
                    <a:pt x="133" y="181"/>
                  </a:lnTo>
                  <a:close/>
                  <a:moveTo>
                    <a:pt x="194" y="329"/>
                  </a:moveTo>
                  <a:cubicBezTo>
                    <a:pt x="209" y="296"/>
                    <a:pt x="214" y="229"/>
                    <a:pt x="215" y="181"/>
                  </a:cubicBezTo>
                  <a:cubicBezTo>
                    <a:pt x="268" y="181"/>
                    <a:pt x="268" y="181"/>
                    <a:pt x="268" y="181"/>
                  </a:cubicBezTo>
                  <a:cubicBezTo>
                    <a:pt x="266" y="254"/>
                    <a:pt x="235" y="313"/>
                    <a:pt x="194" y="329"/>
                  </a:cubicBezTo>
                  <a:close/>
                  <a:moveTo>
                    <a:pt x="215" y="166"/>
                  </a:moveTo>
                  <a:cubicBezTo>
                    <a:pt x="214" y="118"/>
                    <a:pt x="209" y="51"/>
                    <a:pt x="194" y="19"/>
                  </a:cubicBezTo>
                  <a:cubicBezTo>
                    <a:pt x="235" y="34"/>
                    <a:pt x="266" y="94"/>
                    <a:pt x="268" y="166"/>
                  </a:cubicBezTo>
                  <a:lnTo>
                    <a:pt x="215" y="166"/>
                  </a:lnTo>
                  <a:close/>
                  <a:moveTo>
                    <a:pt x="117" y="26"/>
                  </a:moveTo>
                  <a:cubicBezTo>
                    <a:pt x="87" y="55"/>
                    <a:pt x="66" y="107"/>
                    <a:pt x="64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8" y="102"/>
                    <a:pt x="59" y="48"/>
                    <a:pt x="117" y="26"/>
                  </a:cubicBezTo>
                  <a:close/>
                  <a:moveTo>
                    <a:pt x="15" y="181"/>
                  </a:moveTo>
                  <a:cubicBezTo>
                    <a:pt x="64" y="181"/>
                    <a:pt x="64" y="181"/>
                    <a:pt x="64" y="181"/>
                  </a:cubicBezTo>
                  <a:cubicBezTo>
                    <a:pt x="66" y="241"/>
                    <a:pt x="87" y="292"/>
                    <a:pt x="117" y="322"/>
                  </a:cubicBezTo>
                  <a:cubicBezTo>
                    <a:pt x="59" y="300"/>
                    <a:pt x="18" y="245"/>
                    <a:pt x="15" y="181"/>
                  </a:cubicBezTo>
                  <a:close/>
                  <a:moveTo>
                    <a:pt x="231" y="322"/>
                  </a:moveTo>
                  <a:cubicBezTo>
                    <a:pt x="261" y="292"/>
                    <a:pt x="281" y="241"/>
                    <a:pt x="283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29" y="245"/>
                    <a:pt x="288" y="300"/>
                    <a:pt x="231" y="32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28336" y="2877042"/>
            <a:ext cx="831692" cy="792088"/>
            <a:chOff x="2483768" y="2697972"/>
            <a:chExt cx="831692" cy="792088"/>
          </a:xfrm>
        </p:grpSpPr>
        <p:sp>
          <p:nvSpPr>
            <p:cNvPr id="9" name="正五边形 8"/>
            <p:cNvSpPr/>
            <p:nvPr/>
          </p:nvSpPr>
          <p:spPr>
            <a:xfrm>
              <a:off x="2483768" y="2697972"/>
              <a:ext cx="831692" cy="792088"/>
            </a:xfrm>
            <a:prstGeom prst="pentagon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77"/>
            <p:cNvSpPr>
              <a:spLocks noEditPoints="1"/>
            </p:cNvSpPr>
            <p:nvPr/>
          </p:nvSpPr>
          <p:spPr bwMode="auto">
            <a:xfrm>
              <a:off x="2656059" y="2980732"/>
              <a:ext cx="487109" cy="334145"/>
            </a:xfrm>
            <a:custGeom>
              <a:avLst/>
              <a:gdLst>
                <a:gd name="T0" fmla="*/ 340 w 413"/>
                <a:gd name="T1" fmla="*/ 283 h 283"/>
                <a:gd name="T2" fmla="*/ 73 w 413"/>
                <a:gd name="T3" fmla="*/ 283 h 283"/>
                <a:gd name="T4" fmla="*/ 72 w 413"/>
                <a:gd name="T5" fmla="*/ 283 h 283"/>
                <a:gd name="T6" fmla="*/ 0 w 413"/>
                <a:gd name="T7" fmla="*/ 209 h 283"/>
                <a:gd name="T8" fmla="*/ 70 w 413"/>
                <a:gd name="T9" fmla="*/ 135 h 283"/>
                <a:gd name="T10" fmla="*/ 66 w 413"/>
                <a:gd name="T11" fmla="*/ 107 h 283"/>
                <a:gd name="T12" fmla="*/ 173 w 413"/>
                <a:gd name="T13" fmla="*/ 0 h 283"/>
                <a:gd name="T14" fmla="*/ 273 w 413"/>
                <a:gd name="T15" fmla="*/ 69 h 283"/>
                <a:gd name="T16" fmla="*/ 273 w 413"/>
                <a:gd name="T17" fmla="*/ 69 h 283"/>
                <a:gd name="T18" fmla="*/ 346 w 413"/>
                <a:gd name="T19" fmla="*/ 135 h 283"/>
                <a:gd name="T20" fmla="*/ 413 w 413"/>
                <a:gd name="T21" fmla="*/ 209 h 283"/>
                <a:gd name="T22" fmla="*/ 341 w 413"/>
                <a:gd name="T23" fmla="*/ 283 h 283"/>
                <a:gd name="T24" fmla="*/ 340 w 413"/>
                <a:gd name="T25" fmla="*/ 283 h 283"/>
                <a:gd name="T26" fmla="*/ 73 w 413"/>
                <a:gd name="T27" fmla="*/ 268 h 283"/>
                <a:gd name="T28" fmla="*/ 339 w 413"/>
                <a:gd name="T29" fmla="*/ 268 h 283"/>
                <a:gd name="T30" fmla="*/ 340 w 413"/>
                <a:gd name="T31" fmla="*/ 268 h 283"/>
                <a:gd name="T32" fmla="*/ 398 w 413"/>
                <a:gd name="T33" fmla="*/ 209 h 283"/>
                <a:gd name="T34" fmla="*/ 339 w 413"/>
                <a:gd name="T35" fmla="*/ 150 h 283"/>
                <a:gd name="T36" fmla="*/ 332 w 413"/>
                <a:gd name="T37" fmla="*/ 142 h 283"/>
                <a:gd name="T38" fmla="*/ 273 w 413"/>
                <a:gd name="T39" fmla="*/ 83 h 283"/>
                <a:gd name="T40" fmla="*/ 268 w 413"/>
                <a:gd name="T41" fmla="*/ 84 h 283"/>
                <a:gd name="T42" fmla="*/ 261 w 413"/>
                <a:gd name="T43" fmla="*/ 79 h 283"/>
                <a:gd name="T44" fmla="*/ 173 w 413"/>
                <a:gd name="T45" fmla="*/ 15 h 283"/>
                <a:gd name="T46" fmla="*/ 81 w 413"/>
                <a:gd name="T47" fmla="*/ 107 h 283"/>
                <a:gd name="T48" fmla="*/ 87 w 413"/>
                <a:gd name="T49" fmla="*/ 140 h 283"/>
                <a:gd name="T50" fmla="*/ 86 w 413"/>
                <a:gd name="T51" fmla="*/ 147 h 283"/>
                <a:gd name="T52" fmla="*/ 79 w 413"/>
                <a:gd name="T53" fmla="*/ 150 h 283"/>
                <a:gd name="T54" fmla="*/ 73 w 413"/>
                <a:gd name="T55" fmla="*/ 150 h 283"/>
                <a:gd name="T56" fmla="*/ 14 w 413"/>
                <a:gd name="T57" fmla="*/ 209 h 283"/>
                <a:gd name="T58" fmla="*/ 73 w 413"/>
                <a:gd name="T59" fmla="*/ 268 h 283"/>
                <a:gd name="T60" fmla="*/ 73 w 413"/>
                <a:gd name="T61" fmla="*/ 26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3" h="283">
                  <a:moveTo>
                    <a:pt x="340" y="283"/>
                  </a:moveTo>
                  <a:cubicBezTo>
                    <a:pt x="73" y="283"/>
                    <a:pt x="73" y="283"/>
                    <a:pt x="73" y="283"/>
                  </a:cubicBezTo>
                  <a:cubicBezTo>
                    <a:pt x="73" y="283"/>
                    <a:pt x="72" y="283"/>
                    <a:pt x="72" y="283"/>
                  </a:cubicBezTo>
                  <a:cubicBezTo>
                    <a:pt x="32" y="282"/>
                    <a:pt x="0" y="249"/>
                    <a:pt x="0" y="209"/>
                  </a:cubicBezTo>
                  <a:cubicBezTo>
                    <a:pt x="0" y="169"/>
                    <a:pt x="31" y="137"/>
                    <a:pt x="70" y="135"/>
                  </a:cubicBezTo>
                  <a:cubicBezTo>
                    <a:pt x="67" y="126"/>
                    <a:pt x="66" y="117"/>
                    <a:pt x="66" y="107"/>
                  </a:cubicBezTo>
                  <a:cubicBezTo>
                    <a:pt x="66" y="48"/>
                    <a:pt x="114" y="0"/>
                    <a:pt x="173" y="0"/>
                  </a:cubicBezTo>
                  <a:cubicBezTo>
                    <a:pt x="217" y="0"/>
                    <a:pt x="257" y="27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311" y="69"/>
                    <a:pt x="343" y="98"/>
                    <a:pt x="346" y="135"/>
                  </a:cubicBezTo>
                  <a:cubicBezTo>
                    <a:pt x="384" y="139"/>
                    <a:pt x="413" y="171"/>
                    <a:pt x="413" y="209"/>
                  </a:cubicBezTo>
                  <a:cubicBezTo>
                    <a:pt x="413" y="249"/>
                    <a:pt x="381" y="282"/>
                    <a:pt x="341" y="283"/>
                  </a:cubicBezTo>
                  <a:cubicBezTo>
                    <a:pt x="340" y="283"/>
                    <a:pt x="340" y="283"/>
                    <a:pt x="340" y="283"/>
                  </a:cubicBezTo>
                  <a:close/>
                  <a:moveTo>
                    <a:pt x="73" y="268"/>
                  </a:moveTo>
                  <a:cubicBezTo>
                    <a:pt x="339" y="268"/>
                    <a:pt x="339" y="268"/>
                    <a:pt x="339" y="268"/>
                  </a:cubicBezTo>
                  <a:cubicBezTo>
                    <a:pt x="339" y="268"/>
                    <a:pt x="340" y="268"/>
                    <a:pt x="340" y="268"/>
                  </a:cubicBezTo>
                  <a:cubicBezTo>
                    <a:pt x="372" y="268"/>
                    <a:pt x="398" y="241"/>
                    <a:pt x="398" y="209"/>
                  </a:cubicBezTo>
                  <a:cubicBezTo>
                    <a:pt x="398" y="176"/>
                    <a:pt x="372" y="150"/>
                    <a:pt x="339" y="150"/>
                  </a:cubicBezTo>
                  <a:cubicBezTo>
                    <a:pt x="335" y="150"/>
                    <a:pt x="332" y="146"/>
                    <a:pt x="332" y="142"/>
                  </a:cubicBezTo>
                  <a:cubicBezTo>
                    <a:pt x="332" y="110"/>
                    <a:pt x="305" y="83"/>
                    <a:pt x="273" y="83"/>
                  </a:cubicBezTo>
                  <a:cubicBezTo>
                    <a:pt x="271" y="83"/>
                    <a:pt x="270" y="83"/>
                    <a:pt x="268" y="84"/>
                  </a:cubicBezTo>
                  <a:cubicBezTo>
                    <a:pt x="265" y="84"/>
                    <a:pt x="262" y="82"/>
                    <a:pt x="261" y="79"/>
                  </a:cubicBezTo>
                  <a:cubicBezTo>
                    <a:pt x="248" y="40"/>
                    <a:pt x="213" y="15"/>
                    <a:pt x="173" y="15"/>
                  </a:cubicBezTo>
                  <a:cubicBezTo>
                    <a:pt x="122" y="15"/>
                    <a:pt x="81" y="56"/>
                    <a:pt x="81" y="107"/>
                  </a:cubicBezTo>
                  <a:cubicBezTo>
                    <a:pt x="81" y="118"/>
                    <a:pt x="83" y="129"/>
                    <a:pt x="87" y="140"/>
                  </a:cubicBezTo>
                  <a:cubicBezTo>
                    <a:pt x="88" y="142"/>
                    <a:pt x="87" y="145"/>
                    <a:pt x="86" y="147"/>
                  </a:cubicBezTo>
                  <a:cubicBezTo>
                    <a:pt x="84" y="149"/>
                    <a:pt x="82" y="150"/>
                    <a:pt x="79" y="150"/>
                  </a:cubicBezTo>
                  <a:cubicBezTo>
                    <a:pt x="77" y="150"/>
                    <a:pt x="75" y="150"/>
                    <a:pt x="73" y="150"/>
                  </a:cubicBezTo>
                  <a:cubicBezTo>
                    <a:pt x="41" y="150"/>
                    <a:pt x="14" y="176"/>
                    <a:pt x="14" y="209"/>
                  </a:cubicBezTo>
                  <a:cubicBezTo>
                    <a:pt x="14" y="241"/>
                    <a:pt x="41" y="268"/>
                    <a:pt x="73" y="268"/>
                  </a:cubicBezTo>
                  <a:cubicBezTo>
                    <a:pt x="73" y="268"/>
                    <a:pt x="73" y="268"/>
                    <a:pt x="73" y="26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210185" y="389890"/>
            <a:ext cx="471106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移动端</a:t>
            </a:r>
            <a:r>
              <a:rPr lang="en-US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UI</a:t>
            </a: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设计方法与训练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0" name="直接连接符 19"/>
          <p:cNvCxnSpPr>
            <a:stCxn id="6" idx="4"/>
            <a:endCxn id="9" idx="1"/>
          </p:cNvCxnSpPr>
          <p:nvPr/>
        </p:nvCxnSpPr>
        <p:spPr>
          <a:xfrm>
            <a:off x="1888641" y="2283716"/>
            <a:ext cx="2039620" cy="89598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0" idx="2"/>
            <a:endCxn id="9" idx="5"/>
          </p:cNvCxnSpPr>
          <p:nvPr/>
        </p:nvCxnSpPr>
        <p:spPr>
          <a:xfrm flipH="1">
            <a:off x="4760103" y="2415648"/>
            <a:ext cx="1515745" cy="76390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307080" y="967740"/>
            <a:ext cx="2534285" cy="1937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● 充分掌握 App 开发流程中的各环节设计要点。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130295" y="1605086"/>
            <a:ext cx="1944956" cy="2379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开发流程、设计规范、设计方法、项目实训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28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181981" y="2092618"/>
            <a:ext cx="1130424" cy="1060704"/>
            <a:chOff x="3635896" y="2092618"/>
            <a:chExt cx="1130424" cy="1060704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3778768" y="2165770"/>
              <a:ext cx="1060704" cy="914400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3562744" y="2165770"/>
              <a:ext cx="1060704" cy="91440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71170" y="372110"/>
            <a:ext cx="56959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第一节 App 开发流程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57356" y="1343715"/>
            <a:ext cx="3456384" cy="3192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在战略层面，由创始人与产品经理来制定产品开发的目的、预设目标，对产品的使用者进行分析。同时对同类竞争产品进行调研，制定合理的产品设计策略。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970895" y="-5551805"/>
            <a:ext cx="3726028" cy="19474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25" y="1433830"/>
            <a:ext cx="3588385" cy="248920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61315" y="1145540"/>
            <a:ext cx="789305" cy="789305"/>
            <a:chOff x="630085" y="1203598"/>
            <a:chExt cx="1440160" cy="1440160"/>
          </a:xfrm>
        </p:grpSpPr>
        <p:sp>
          <p:nvSpPr>
            <p:cNvPr id="3" name="椭圆 2"/>
            <p:cNvSpPr/>
            <p:nvPr/>
          </p:nvSpPr>
          <p:spPr>
            <a:xfrm>
              <a:off x="630085" y="1203598"/>
              <a:ext cx="1440160" cy="144016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3" descr="C:\Users\Jonahs\Dropbox\Projects SCOTT\MEET Windows Azure\source\Background\tile-icon-bigdata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1700" y="1485327"/>
              <a:ext cx="876930" cy="8767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TextBox 4"/>
          <p:cNvSpPr txBox="1"/>
          <p:nvPr/>
        </p:nvSpPr>
        <p:spPr>
          <a:xfrm>
            <a:off x="1356360" y="1741805"/>
            <a:ext cx="3220720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4960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首先，我们需要对机型的分辨率有所了解，这样才能更准确地完成设计内容。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8429" y="1146448"/>
            <a:ext cx="23279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一、界面尺寸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8455" y="3784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第二节 iOS 界面设计规范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9945" y="1404620"/>
            <a:ext cx="4033520" cy="273431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61315" y="1145540"/>
            <a:ext cx="789305" cy="789305"/>
            <a:chOff x="630085" y="1203598"/>
            <a:chExt cx="1440160" cy="1440160"/>
          </a:xfrm>
        </p:grpSpPr>
        <p:sp>
          <p:nvSpPr>
            <p:cNvPr id="3" name="椭圆 2"/>
            <p:cNvSpPr/>
            <p:nvPr/>
          </p:nvSpPr>
          <p:spPr>
            <a:xfrm>
              <a:off x="630085" y="1203598"/>
              <a:ext cx="1440160" cy="144016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3" descr="C:\Users\Jonahs\Dropbox\Projects SCOTT\MEET Windows Azure\source\Background\tile-icon-bigdata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1700" y="1485327"/>
              <a:ext cx="876930" cy="8767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TextBox 4"/>
          <p:cNvSpPr txBox="1"/>
          <p:nvPr/>
        </p:nvSpPr>
        <p:spPr>
          <a:xfrm>
            <a:off x="1369060" y="1550035"/>
            <a:ext cx="3521075" cy="2749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4960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iOS 界面的控件包含导航栏、搜索栏、筛选框、标签栏、工具栏、开关、弹出层、提示框以及交互手势等，这些控件都有固定的设计规范。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4779" y="1127398"/>
            <a:ext cx="23279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二、控件规范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8455" y="3784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第二节 iOS 界面设计规范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7465" y="1268095"/>
            <a:ext cx="3978275" cy="328168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3443" y="1111622"/>
            <a:ext cx="1080120" cy="1080120"/>
            <a:chOff x="6804248" y="3219822"/>
            <a:chExt cx="1080120" cy="1080120"/>
          </a:xfrm>
        </p:grpSpPr>
        <p:sp>
          <p:nvSpPr>
            <p:cNvPr id="8" name="椭圆 7"/>
            <p:cNvSpPr/>
            <p:nvPr/>
          </p:nvSpPr>
          <p:spPr>
            <a:xfrm>
              <a:off x="6804248" y="3219822"/>
              <a:ext cx="1080120" cy="108012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4"/>
            <p:cNvSpPr>
              <a:spLocks noEditPoints="1"/>
            </p:cNvSpPr>
            <p:nvPr/>
          </p:nvSpPr>
          <p:spPr bwMode="black">
            <a:xfrm>
              <a:off x="7126472" y="3566406"/>
              <a:ext cx="501595" cy="445504"/>
            </a:xfrm>
            <a:custGeom>
              <a:avLst/>
              <a:gdLst>
                <a:gd name="T0" fmla="*/ 195 w 300"/>
                <a:gd name="T1" fmla="*/ 217 h 266"/>
                <a:gd name="T2" fmla="*/ 196 w 300"/>
                <a:gd name="T3" fmla="*/ 227 h 266"/>
                <a:gd name="T4" fmla="*/ 149 w 300"/>
                <a:gd name="T5" fmla="*/ 266 h 266"/>
                <a:gd name="T6" fmla="*/ 8 w 300"/>
                <a:gd name="T7" fmla="*/ 116 h 266"/>
                <a:gd name="T8" fmla="*/ 0 w 300"/>
                <a:gd name="T9" fmla="*/ 78 h 266"/>
                <a:gd name="T10" fmla="*/ 78 w 300"/>
                <a:gd name="T11" fmla="*/ 0 h 266"/>
                <a:gd name="T12" fmla="*/ 150 w 300"/>
                <a:gd name="T13" fmla="*/ 48 h 266"/>
                <a:gd name="T14" fmla="*/ 222 w 300"/>
                <a:gd name="T15" fmla="*/ 0 h 266"/>
                <a:gd name="T16" fmla="*/ 300 w 300"/>
                <a:gd name="T17" fmla="*/ 78 h 266"/>
                <a:gd name="T18" fmla="*/ 292 w 300"/>
                <a:gd name="T19" fmla="*/ 116 h 266"/>
                <a:gd name="T20" fmla="*/ 262 w 300"/>
                <a:gd name="T21" fmla="*/ 162 h 266"/>
                <a:gd name="T22" fmla="*/ 251 w 300"/>
                <a:gd name="T23" fmla="*/ 161 h 266"/>
                <a:gd name="T24" fmla="*/ 195 w 300"/>
                <a:gd name="T25" fmla="*/ 217 h 266"/>
                <a:gd name="T26" fmla="*/ 257 w 300"/>
                <a:gd name="T27" fmla="*/ 211 h 266"/>
                <a:gd name="T28" fmla="*/ 275 w 300"/>
                <a:gd name="T29" fmla="*/ 211 h 266"/>
                <a:gd name="T30" fmla="*/ 275 w 300"/>
                <a:gd name="T31" fmla="*/ 223 h 266"/>
                <a:gd name="T32" fmla="*/ 257 w 300"/>
                <a:gd name="T33" fmla="*/ 223 h 266"/>
                <a:gd name="T34" fmla="*/ 257 w 300"/>
                <a:gd name="T35" fmla="*/ 241 h 266"/>
                <a:gd name="T36" fmla="*/ 245 w 300"/>
                <a:gd name="T37" fmla="*/ 241 h 266"/>
                <a:gd name="T38" fmla="*/ 245 w 300"/>
                <a:gd name="T39" fmla="*/ 223 h 266"/>
                <a:gd name="T40" fmla="*/ 227 w 300"/>
                <a:gd name="T41" fmla="*/ 223 h 266"/>
                <a:gd name="T42" fmla="*/ 227 w 300"/>
                <a:gd name="T43" fmla="*/ 211 h 266"/>
                <a:gd name="T44" fmla="*/ 245 w 300"/>
                <a:gd name="T45" fmla="*/ 211 h 266"/>
                <a:gd name="T46" fmla="*/ 245 w 300"/>
                <a:gd name="T47" fmla="*/ 193 h 266"/>
                <a:gd name="T48" fmla="*/ 257 w 300"/>
                <a:gd name="T49" fmla="*/ 193 h 266"/>
                <a:gd name="T50" fmla="*/ 257 w 300"/>
                <a:gd name="T51" fmla="*/ 211 h 266"/>
                <a:gd name="T52" fmla="*/ 251 w 300"/>
                <a:gd name="T53" fmla="*/ 258 h 266"/>
                <a:gd name="T54" fmla="*/ 210 w 300"/>
                <a:gd name="T55" fmla="*/ 217 h 266"/>
                <a:gd name="T56" fmla="*/ 251 w 300"/>
                <a:gd name="T57" fmla="*/ 176 h 266"/>
                <a:gd name="T58" fmla="*/ 293 w 300"/>
                <a:gd name="T59" fmla="*/ 217 h 266"/>
                <a:gd name="T60" fmla="*/ 251 w 300"/>
                <a:gd name="T61" fmla="*/ 258 h 266"/>
                <a:gd name="T62" fmla="*/ 251 w 300"/>
                <a:gd name="T63" fmla="*/ 168 h 266"/>
                <a:gd name="T64" fmla="*/ 203 w 300"/>
                <a:gd name="T65" fmla="*/ 217 h 266"/>
                <a:gd name="T66" fmla="*/ 251 w 300"/>
                <a:gd name="T67" fmla="*/ 266 h 266"/>
                <a:gd name="T68" fmla="*/ 300 w 300"/>
                <a:gd name="T69" fmla="*/ 217 h 266"/>
                <a:gd name="T70" fmla="*/ 251 w 300"/>
                <a:gd name="T71" fmla="*/ 16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0" h="266">
                  <a:moveTo>
                    <a:pt x="195" y="217"/>
                  </a:moveTo>
                  <a:cubicBezTo>
                    <a:pt x="195" y="221"/>
                    <a:pt x="195" y="224"/>
                    <a:pt x="196" y="227"/>
                  </a:cubicBezTo>
                  <a:cubicBezTo>
                    <a:pt x="170" y="250"/>
                    <a:pt x="149" y="266"/>
                    <a:pt x="149" y="266"/>
                  </a:cubicBezTo>
                  <a:cubicBezTo>
                    <a:pt x="149" y="266"/>
                    <a:pt x="32" y="176"/>
                    <a:pt x="8" y="116"/>
                  </a:cubicBezTo>
                  <a:cubicBezTo>
                    <a:pt x="4" y="106"/>
                    <a:pt x="0" y="90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10" y="0"/>
                    <a:pt x="138" y="20"/>
                    <a:pt x="150" y="48"/>
                  </a:cubicBezTo>
                  <a:cubicBezTo>
                    <a:pt x="162" y="20"/>
                    <a:pt x="190" y="0"/>
                    <a:pt x="222" y="0"/>
                  </a:cubicBezTo>
                  <a:cubicBezTo>
                    <a:pt x="265" y="0"/>
                    <a:pt x="300" y="35"/>
                    <a:pt x="300" y="78"/>
                  </a:cubicBezTo>
                  <a:cubicBezTo>
                    <a:pt x="300" y="91"/>
                    <a:pt x="296" y="106"/>
                    <a:pt x="292" y="116"/>
                  </a:cubicBezTo>
                  <a:cubicBezTo>
                    <a:pt x="287" y="130"/>
                    <a:pt x="275" y="146"/>
                    <a:pt x="262" y="162"/>
                  </a:cubicBezTo>
                  <a:cubicBezTo>
                    <a:pt x="258" y="161"/>
                    <a:pt x="255" y="161"/>
                    <a:pt x="251" y="161"/>
                  </a:cubicBezTo>
                  <a:cubicBezTo>
                    <a:pt x="220" y="161"/>
                    <a:pt x="195" y="186"/>
                    <a:pt x="195" y="217"/>
                  </a:cubicBezTo>
                  <a:close/>
                  <a:moveTo>
                    <a:pt x="257" y="211"/>
                  </a:moveTo>
                  <a:cubicBezTo>
                    <a:pt x="275" y="211"/>
                    <a:pt x="275" y="211"/>
                    <a:pt x="275" y="211"/>
                  </a:cubicBezTo>
                  <a:cubicBezTo>
                    <a:pt x="275" y="223"/>
                    <a:pt x="275" y="223"/>
                    <a:pt x="275" y="223"/>
                  </a:cubicBezTo>
                  <a:cubicBezTo>
                    <a:pt x="257" y="223"/>
                    <a:pt x="257" y="223"/>
                    <a:pt x="257" y="223"/>
                  </a:cubicBezTo>
                  <a:cubicBezTo>
                    <a:pt x="257" y="241"/>
                    <a:pt x="257" y="241"/>
                    <a:pt x="257" y="241"/>
                  </a:cubicBezTo>
                  <a:cubicBezTo>
                    <a:pt x="245" y="241"/>
                    <a:pt x="245" y="241"/>
                    <a:pt x="245" y="241"/>
                  </a:cubicBezTo>
                  <a:cubicBezTo>
                    <a:pt x="245" y="223"/>
                    <a:pt x="245" y="223"/>
                    <a:pt x="245" y="223"/>
                  </a:cubicBezTo>
                  <a:cubicBezTo>
                    <a:pt x="227" y="223"/>
                    <a:pt x="227" y="223"/>
                    <a:pt x="227" y="223"/>
                  </a:cubicBezTo>
                  <a:cubicBezTo>
                    <a:pt x="227" y="211"/>
                    <a:pt x="227" y="211"/>
                    <a:pt x="227" y="211"/>
                  </a:cubicBezTo>
                  <a:cubicBezTo>
                    <a:pt x="245" y="211"/>
                    <a:pt x="245" y="211"/>
                    <a:pt x="245" y="211"/>
                  </a:cubicBezTo>
                  <a:cubicBezTo>
                    <a:pt x="245" y="193"/>
                    <a:pt x="245" y="193"/>
                    <a:pt x="245" y="193"/>
                  </a:cubicBezTo>
                  <a:cubicBezTo>
                    <a:pt x="257" y="193"/>
                    <a:pt x="257" y="193"/>
                    <a:pt x="257" y="193"/>
                  </a:cubicBezTo>
                  <a:lnTo>
                    <a:pt x="257" y="211"/>
                  </a:lnTo>
                  <a:close/>
                  <a:moveTo>
                    <a:pt x="251" y="258"/>
                  </a:moveTo>
                  <a:cubicBezTo>
                    <a:pt x="229" y="258"/>
                    <a:pt x="210" y="240"/>
                    <a:pt x="210" y="217"/>
                  </a:cubicBezTo>
                  <a:cubicBezTo>
                    <a:pt x="210" y="194"/>
                    <a:pt x="229" y="176"/>
                    <a:pt x="251" y="176"/>
                  </a:cubicBezTo>
                  <a:cubicBezTo>
                    <a:pt x="274" y="176"/>
                    <a:pt x="293" y="194"/>
                    <a:pt x="293" y="217"/>
                  </a:cubicBezTo>
                  <a:cubicBezTo>
                    <a:pt x="293" y="240"/>
                    <a:pt x="274" y="258"/>
                    <a:pt x="251" y="258"/>
                  </a:cubicBezTo>
                  <a:close/>
                  <a:moveTo>
                    <a:pt x="251" y="168"/>
                  </a:moveTo>
                  <a:cubicBezTo>
                    <a:pt x="224" y="168"/>
                    <a:pt x="203" y="190"/>
                    <a:pt x="203" y="217"/>
                  </a:cubicBezTo>
                  <a:cubicBezTo>
                    <a:pt x="203" y="244"/>
                    <a:pt x="224" y="266"/>
                    <a:pt x="251" y="266"/>
                  </a:cubicBezTo>
                  <a:cubicBezTo>
                    <a:pt x="278" y="266"/>
                    <a:pt x="300" y="244"/>
                    <a:pt x="300" y="217"/>
                  </a:cubicBezTo>
                  <a:cubicBezTo>
                    <a:pt x="300" y="190"/>
                    <a:pt x="278" y="168"/>
                    <a:pt x="251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943" tIns="41972" rIns="83943" bIns="41972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Segoe UI" panose="020B0502040204020203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029460" y="1579245"/>
            <a:ext cx="6802755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4960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设计案例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：学生可以以小组为单位自拟选题，选取相同类型 App 的学生分为一组，每组3 ～ 4 名学生。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Arial" panose="020B0604020202020204" pitchFamily="34" charset="0"/>
            </a:endParaRPr>
          </a:p>
          <a:p>
            <a:pPr algn="just" defTabSz="64960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69718" y="1129217"/>
            <a:ext cx="554545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3185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一、训练一：功能规划与流程制定</a:t>
            </a:r>
            <a:endParaRPr lang="zh-CN" altLang="en-US" sz="2800" b="1" dirty="0">
              <a:solidFill>
                <a:srgbClr val="3185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3075" y="3784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第三节 项目实训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3443" y="1111622"/>
            <a:ext cx="1080120" cy="1080120"/>
            <a:chOff x="6804248" y="3219822"/>
            <a:chExt cx="1080120" cy="1080120"/>
          </a:xfrm>
        </p:grpSpPr>
        <p:sp>
          <p:nvSpPr>
            <p:cNvPr id="8" name="椭圆 7"/>
            <p:cNvSpPr/>
            <p:nvPr/>
          </p:nvSpPr>
          <p:spPr>
            <a:xfrm>
              <a:off x="6804248" y="3219822"/>
              <a:ext cx="1080120" cy="108012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4"/>
            <p:cNvSpPr>
              <a:spLocks noEditPoints="1"/>
            </p:cNvSpPr>
            <p:nvPr/>
          </p:nvSpPr>
          <p:spPr bwMode="black">
            <a:xfrm>
              <a:off x="7126472" y="3566406"/>
              <a:ext cx="501595" cy="445504"/>
            </a:xfrm>
            <a:custGeom>
              <a:avLst/>
              <a:gdLst>
                <a:gd name="T0" fmla="*/ 195 w 300"/>
                <a:gd name="T1" fmla="*/ 217 h 266"/>
                <a:gd name="T2" fmla="*/ 196 w 300"/>
                <a:gd name="T3" fmla="*/ 227 h 266"/>
                <a:gd name="T4" fmla="*/ 149 w 300"/>
                <a:gd name="T5" fmla="*/ 266 h 266"/>
                <a:gd name="T6" fmla="*/ 8 w 300"/>
                <a:gd name="T7" fmla="*/ 116 h 266"/>
                <a:gd name="T8" fmla="*/ 0 w 300"/>
                <a:gd name="T9" fmla="*/ 78 h 266"/>
                <a:gd name="T10" fmla="*/ 78 w 300"/>
                <a:gd name="T11" fmla="*/ 0 h 266"/>
                <a:gd name="T12" fmla="*/ 150 w 300"/>
                <a:gd name="T13" fmla="*/ 48 h 266"/>
                <a:gd name="T14" fmla="*/ 222 w 300"/>
                <a:gd name="T15" fmla="*/ 0 h 266"/>
                <a:gd name="T16" fmla="*/ 300 w 300"/>
                <a:gd name="T17" fmla="*/ 78 h 266"/>
                <a:gd name="T18" fmla="*/ 292 w 300"/>
                <a:gd name="T19" fmla="*/ 116 h 266"/>
                <a:gd name="T20" fmla="*/ 262 w 300"/>
                <a:gd name="T21" fmla="*/ 162 h 266"/>
                <a:gd name="T22" fmla="*/ 251 w 300"/>
                <a:gd name="T23" fmla="*/ 161 h 266"/>
                <a:gd name="T24" fmla="*/ 195 w 300"/>
                <a:gd name="T25" fmla="*/ 217 h 266"/>
                <a:gd name="T26" fmla="*/ 257 w 300"/>
                <a:gd name="T27" fmla="*/ 211 h 266"/>
                <a:gd name="T28" fmla="*/ 275 w 300"/>
                <a:gd name="T29" fmla="*/ 211 h 266"/>
                <a:gd name="T30" fmla="*/ 275 w 300"/>
                <a:gd name="T31" fmla="*/ 223 h 266"/>
                <a:gd name="T32" fmla="*/ 257 w 300"/>
                <a:gd name="T33" fmla="*/ 223 h 266"/>
                <a:gd name="T34" fmla="*/ 257 w 300"/>
                <a:gd name="T35" fmla="*/ 241 h 266"/>
                <a:gd name="T36" fmla="*/ 245 w 300"/>
                <a:gd name="T37" fmla="*/ 241 h 266"/>
                <a:gd name="T38" fmla="*/ 245 w 300"/>
                <a:gd name="T39" fmla="*/ 223 h 266"/>
                <a:gd name="T40" fmla="*/ 227 w 300"/>
                <a:gd name="T41" fmla="*/ 223 h 266"/>
                <a:gd name="T42" fmla="*/ 227 w 300"/>
                <a:gd name="T43" fmla="*/ 211 h 266"/>
                <a:gd name="T44" fmla="*/ 245 w 300"/>
                <a:gd name="T45" fmla="*/ 211 h 266"/>
                <a:gd name="T46" fmla="*/ 245 w 300"/>
                <a:gd name="T47" fmla="*/ 193 h 266"/>
                <a:gd name="T48" fmla="*/ 257 w 300"/>
                <a:gd name="T49" fmla="*/ 193 h 266"/>
                <a:gd name="T50" fmla="*/ 257 w 300"/>
                <a:gd name="T51" fmla="*/ 211 h 266"/>
                <a:gd name="T52" fmla="*/ 251 w 300"/>
                <a:gd name="T53" fmla="*/ 258 h 266"/>
                <a:gd name="T54" fmla="*/ 210 w 300"/>
                <a:gd name="T55" fmla="*/ 217 h 266"/>
                <a:gd name="T56" fmla="*/ 251 w 300"/>
                <a:gd name="T57" fmla="*/ 176 h 266"/>
                <a:gd name="T58" fmla="*/ 293 w 300"/>
                <a:gd name="T59" fmla="*/ 217 h 266"/>
                <a:gd name="T60" fmla="*/ 251 w 300"/>
                <a:gd name="T61" fmla="*/ 258 h 266"/>
                <a:gd name="T62" fmla="*/ 251 w 300"/>
                <a:gd name="T63" fmla="*/ 168 h 266"/>
                <a:gd name="T64" fmla="*/ 203 w 300"/>
                <a:gd name="T65" fmla="*/ 217 h 266"/>
                <a:gd name="T66" fmla="*/ 251 w 300"/>
                <a:gd name="T67" fmla="*/ 266 h 266"/>
                <a:gd name="T68" fmla="*/ 300 w 300"/>
                <a:gd name="T69" fmla="*/ 217 h 266"/>
                <a:gd name="T70" fmla="*/ 251 w 300"/>
                <a:gd name="T71" fmla="*/ 16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0" h="266">
                  <a:moveTo>
                    <a:pt x="195" y="217"/>
                  </a:moveTo>
                  <a:cubicBezTo>
                    <a:pt x="195" y="221"/>
                    <a:pt x="195" y="224"/>
                    <a:pt x="196" y="227"/>
                  </a:cubicBezTo>
                  <a:cubicBezTo>
                    <a:pt x="170" y="250"/>
                    <a:pt x="149" y="266"/>
                    <a:pt x="149" y="266"/>
                  </a:cubicBezTo>
                  <a:cubicBezTo>
                    <a:pt x="149" y="266"/>
                    <a:pt x="32" y="176"/>
                    <a:pt x="8" y="116"/>
                  </a:cubicBezTo>
                  <a:cubicBezTo>
                    <a:pt x="4" y="106"/>
                    <a:pt x="0" y="90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10" y="0"/>
                    <a:pt x="138" y="20"/>
                    <a:pt x="150" y="48"/>
                  </a:cubicBezTo>
                  <a:cubicBezTo>
                    <a:pt x="162" y="20"/>
                    <a:pt x="190" y="0"/>
                    <a:pt x="222" y="0"/>
                  </a:cubicBezTo>
                  <a:cubicBezTo>
                    <a:pt x="265" y="0"/>
                    <a:pt x="300" y="35"/>
                    <a:pt x="300" y="78"/>
                  </a:cubicBezTo>
                  <a:cubicBezTo>
                    <a:pt x="300" y="91"/>
                    <a:pt x="296" y="106"/>
                    <a:pt x="292" y="116"/>
                  </a:cubicBezTo>
                  <a:cubicBezTo>
                    <a:pt x="287" y="130"/>
                    <a:pt x="275" y="146"/>
                    <a:pt x="262" y="162"/>
                  </a:cubicBezTo>
                  <a:cubicBezTo>
                    <a:pt x="258" y="161"/>
                    <a:pt x="255" y="161"/>
                    <a:pt x="251" y="161"/>
                  </a:cubicBezTo>
                  <a:cubicBezTo>
                    <a:pt x="220" y="161"/>
                    <a:pt x="195" y="186"/>
                    <a:pt x="195" y="217"/>
                  </a:cubicBezTo>
                  <a:close/>
                  <a:moveTo>
                    <a:pt x="257" y="211"/>
                  </a:moveTo>
                  <a:cubicBezTo>
                    <a:pt x="275" y="211"/>
                    <a:pt x="275" y="211"/>
                    <a:pt x="275" y="211"/>
                  </a:cubicBezTo>
                  <a:cubicBezTo>
                    <a:pt x="275" y="223"/>
                    <a:pt x="275" y="223"/>
                    <a:pt x="275" y="223"/>
                  </a:cubicBezTo>
                  <a:cubicBezTo>
                    <a:pt x="257" y="223"/>
                    <a:pt x="257" y="223"/>
                    <a:pt x="257" y="223"/>
                  </a:cubicBezTo>
                  <a:cubicBezTo>
                    <a:pt x="257" y="241"/>
                    <a:pt x="257" y="241"/>
                    <a:pt x="257" y="241"/>
                  </a:cubicBezTo>
                  <a:cubicBezTo>
                    <a:pt x="245" y="241"/>
                    <a:pt x="245" y="241"/>
                    <a:pt x="245" y="241"/>
                  </a:cubicBezTo>
                  <a:cubicBezTo>
                    <a:pt x="245" y="223"/>
                    <a:pt x="245" y="223"/>
                    <a:pt x="245" y="223"/>
                  </a:cubicBezTo>
                  <a:cubicBezTo>
                    <a:pt x="227" y="223"/>
                    <a:pt x="227" y="223"/>
                    <a:pt x="227" y="223"/>
                  </a:cubicBezTo>
                  <a:cubicBezTo>
                    <a:pt x="227" y="211"/>
                    <a:pt x="227" y="211"/>
                    <a:pt x="227" y="211"/>
                  </a:cubicBezTo>
                  <a:cubicBezTo>
                    <a:pt x="245" y="211"/>
                    <a:pt x="245" y="211"/>
                    <a:pt x="245" y="211"/>
                  </a:cubicBezTo>
                  <a:cubicBezTo>
                    <a:pt x="245" y="193"/>
                    <a:pt x="245" y="193"/>
                    <a:pt x="245" y="193"/>
                  </a:cubicBezTo>
                  <a:cubicBezTo>
                    <a:pt x="257" y="193"/>
                    <a:pt x="257" y="193"/>
                    <a:pt x="257" y="193"/>
                  </a:cubicBezTo>
                  <a:lnTo>
                    <a:pt x="257" y="211"/>
                  </a:lnTo>
                  <a:close/>
                  <a:moveTo>
                    <a:pt x="251" y="258"/>
                  </a:moveTo>
                  <a:cubicBezTo>
                    <a:pt x="229" y="258"/>
                    <a:pt x="210" y="240"/>
                    <a:pt x="210" y="217"/>
                  </a:cubicBezTo>
                  <a:cubicBezTo>
                    <a:pt x="210" y="194"/>
                    <a:pt x="229" y="176"/>
                    <a:pt x="251" y="176"/>
                  </a:cubicBezTo>
                  <a:cubicBezTo>
                    <a:pt x="274" y="176"/>
                    <a:pt x="293" y="194"/>
                    <a:pt x="293" y="217"/>
                  </a:cubicBezTo>
                  <a:cubicBezTo>
                    <a:pt x="293" y="240"/>
                    <a:pt x="274" y="258"/>
                    <a:pt x="251" y="258"/>
                  </a:cubicBezTo>
                  <a:close/>
                  <a:moveTo>
                    <a:pt x="251" y="168"/>
                  </a:moveTo>
                  <a:cubicBezTo>
                    <a:pt x="224" y="168"/>
                    <a:pt x="203" y="190"/>
                    <a:pt x="203" y="217"/>
                  </a:cubicBezTo>
                  <a:cubicBezTo>
                    <a:pt x="203" y="244"/>
                    <a:pt x="224" y="266"/>
                    <a:pt x="251" y="266"/>
                  </a:cubicBezTo>
                  <a:cubicBezTo>
                    <a:pt x="278" y="266"/>
                    <a:pt x="300" y="244"/>
                    <a:pt x="300" y="217"/>
                  </a:cubicBezTo>
                  <a:cubicBezTo>
                    <a:pt x="300" y="190"/>
                    <a:pt x="278" y="168"/>
                    <a:pt x="251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943" tIns="41972" rIns="83943" bIns="41972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Segoe UI" panose="020B0502040204020203" pitchFamily="34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669718" y="1129217"/>
            <a:ext cx="554545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3185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一、训练一：功能规划与流程制定</a:t>
            </a:r>
            <a:endParaRPr lang="zh-CN" altLang="en-US" sz="2800" b="1" dirty="0">
              <a:solidFill>
                <a:srgbClr val="3185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3075" y="3784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第三节 项目实训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1791335"/>
            <a:ext cx="2675255" cy="28365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9445" y="1746885"/>
            <a:ext cx="2874645" cy="284607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1214</Words>
  <Application>WPS 演示</Application>
  <PresentationFormat>全屏显示(16:9)</PresentationFormat>
  <Paragraphs>119</Paragraphs>
  <Slides>22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黑体</vt:lpstr>
      <vt:lpstr>Kozuka Mincho Pr6N H</vt:lpstr>
      <vt:lpstr>Segoe UI</vt:lpstr>
      <vt:lpstr>Arial</vt:lpstr>
      <vt:lpstr>Calibri</vt:lpstr>
      <vt:lpstr>Arial Unicode MS</vt:lpstr>
      <vt:lpstr>等线</vt:lpstr>
      <vt:lpstr>GD-HighwayGothicJA-OTF</vt:lpstr>
      <vt:lpstr>Wingdings 2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IOS170428</dc:title>
  <dc:creator>jenny</dc:creator>
  <cp:lastModifiedBy>薛东西</cp:lastModifiedBy>
  <cp:revision>71</cp:revision>
  <dcterms:created xsi:type="dcterms:W3CDTF">2022-06-21T07:19:00Z</dcterms:created>
  <dcterms:modified xsi:type="dcterms:W3CDTF">2022-06-22T02:47:46Z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