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301" r:id="rId9"/>
    <p:sldId id="264" r:id="rId10"/>
    <p:sldId id="302" r:id="rId11"/>
    <p:sldId id="303" r:id="rId12"/>
    <p:sldId id="304" r:id="rId13"/>
    <p:sldId id="305" r:id="rId14"/>
    <p:sldId id="306" r:id="rId15"/>
    <p:sldId id="308" r:id="rId16"/>
    <p:sldId id="309" r:id="rId17"/>
    <p:sldId id="310" r:id="rId18"/>
    <p:sldId id="311" r:id="rId19"/>
    <p:sldId id="296" r:id="rId20"/>
    <p:sldId id="312" r:id="rId21"/>
    <p:sldId id="314" r:id="rId22"/>
    <p:sldId id="275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1859C"/>
    <a:srgbClr val="E46C0A"/>
    <a:srgbClr val="F2F2F2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432" y="1140"/>
      </p:cViewPr>
      <p:guideLst>
        <p:guide orient="horz" pos="1575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E5C2F-3901-4E1F-B5ED-EF5753AEB8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6741741" y="195486"/>
            <a:ext cx="288032" cy="288032"/>
            <a:chOff x="7164288" y="267494"/>
            <a:chExt cx="288032" cy="288032"/>
          </a:xfrm>
        </p:grpSpPr>
        <p:sp>
          <p:nvSpPr>
            <p:cNvPr id="27" name="椭圆 26"/>
            <p:cNvSpPr/>
            <p:nvPr/>
          </p:nvSpPr>
          <p:spPr>
            <a:xfrm>
              <a:off x="7164288" y="267494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flipH="1">
              <a:off x="7235818" y="372838"/>
              <a:ext cx="144971" cy="77344"/>
              <a:chOff x="6032720" y="491873"/>
              <a:chExt cx="268428" cy="143210"/>
            </a:xfrm>
          </p:grpSpPr>
          <p:sp>
            <p:nvSpPr>
              <p:cNvPr id="29" name="等腰三角形 28"/>
              <p:cNvSpPr/>
              <p:nvPr/>
            </p:nvSpPr>
            <p:spPr>
              <a:xfrm rot="5400000">
                <a:off x="6022843" y="501750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400000">
                <a:off x="6167815" y="501751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 userDrawn="1"/>
        </p:nvGrpSpPr>
        <p:grpSpPr>
          <a:xfrm>
            <a:off x="8613949" y="195486"/>
            <a:ext cx="288032" cy="288032"/>
            <a:chOff x="6732240" y="267494"/>
            <a:chExt cx="288032" cy="288032"/>
          </a:xfrm>
        </p:grpSpPr>
        <p:sp>
          <p:nvSpPr>
            <p:cNvPr id="32" name="椭圆 31"/>
            <p:cNvSpPr/>
            <p:nvPr/>
          </p:nvSpPr>
          <p:spPr>
            <a:xfrm>
              <a:off x="6732240" y="267494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814528" y="372838"/>
              <a:ext cx="144971" cy="77344"/>
              <a:chOff x="6032720" y="491873"/>
              <a:chExt cx="268428" cy="143210"/>
            </a:xfrm>
          </p:grpSpPr>
          <p:sp>
            <p:nvSpPr>
              <p:cNvPr id="34" name="等腰三角形 33"/>
              <p:cNvSpPr/>
              <p:nvPr/>
            </p:nvSpPr>
            <p:spPr>
              <a:xfrm rot="5400000">
                <a:off x="6022843" y="501750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5400000">
                <a:off x="6167815" y="501751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 userDrawn="1"/>
        </p:nvGrpSpPr>
        <p:grpSpPr>
          <a:xfrm>
            <a:off x="7365810" y="195486"/>
            <a:ext cx="288032" cy="288032"/>
            <a:chOff x="6732240" y="267494"/>
            <a:chExt cx="288032" cy="288032"/>
          </a:xfrm>
        </p:grpSpPr>
        <p:sp>
          <p:nvSpPr>
            <p:cNvPr id="37" name="椭圆 36"/>
            <p:cNvSpPr/>
            <p:nvPr/>
          </p:nvSpPr>
          <p:spPr>
            <a:xfrm>
              <a:off x="6732240" y="267494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840252" y="364864"/>
              <a:ext cx="72008" cy="108000"/>
              <a:chOff x="6876256" y="699542"/>
              <a:chExt cx="72008" cy="108000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6876256" y="699542"/>
                <a:ext cx="0" cy="1080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6948264" y="699542"/>
                <a:ext cx="0" cy="1080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/>
          <p:cNvGrpSpPr/>
          <p:nvPr userDrawn="1"/>
        </p:nvGrpSpPr>
        <p:grpSpPr>
          <a:xfrm>
            <a:off x="7989879" y="195486"/>
            <a:ext cx="288032" cy="288032"/>
            <a:chOff x="7344308" y="275469"/>
            <a:chExt cx="288032" cy="288032"/>
          </a:xfrm>
        </p:grpSpPr>
        <p:sp>
          <p:nvSpPr>
            <p:cNvPr id="42" name="椭圆 41"/>
            <p:cNvSpPr/>
            <p:nvPr/>
          </p:nvSpPr>
          <p:spPr>
            <a:xfrm>
              <a:off x="7344308" y="275469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7430372" y="361018"/>
              <a:ext cx="108000" cy="108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27534"/>
            <a:ext cx="9144000" cy="410445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365760"/>
            <a:ext cx="5270500" cy="52197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 advClick="0" advTm="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3199255" y="2218535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349572" y="3472980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349572" y="2558976"/>
            <a:ext cx="424847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用户界面设计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60"/>
          <p:cNvGrpSpPr/>
          <p:nvPr/>
        </p:nvGrpSpPr>
        <p:grpSpPr>
          <a:xfrm>
            <a:off x="1130034" y="795041"/>
            <a:ext cx="4062836" cy="4062836"/>
            <a:chOff x="516576" y="1203931"/>
            <a:chExt cx="8915400" cy="8915400"/>
          </a:xfrm>
          <a:noFill/>
        </p:grpSpPr>
        <p:sp>
          <p:nvSpPr>
            <p:cNvPr id="9" name="Arc 10"/>
            <p:cNvSpPr>
              <a:spLocks noChangeAspect="1"/>
            </p:cNvSpPr>
            <p:nvPr/>
          </p:nvSpPr>
          <p:spPr>
            <a:xfrm flipH="1">
              <a:off x="1202376" y="1789204"/>
              <a:ext cx="7772400" cy="7772400"/>
            </a:xfrm>
            <a:prstGeom prst="arc">
              <a:avLst>
                <a:gd name="adj1" fmla="val 17991572"/>
                <a:gd name="adj2" fmla="val 270583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Arc 25"/>
            <p:cNvSpPr>
              <a:spLocks noChangeAspect="1"/>
            </p:cNvSpPr>
            <p:nvPr/>
          </p:nvSpPr>
          <p:spPr>
            <a:xfrm flipH="1">
              <a:off x="973776" y="1560604"/>
              <a:ext cx="8229600" cy="8229600"/>
            </a:xfrm>
            <a:prstGeom prst="arc">
              <a:avLst>
                <a:gd name="adj1" fmla="val 16514598"/>
                <a:gd name="adj2" fmla="val 18582211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Arc 29"/>
            <p:cNvSpPr>
              <a:spLocks noChangeAspect="1"/>
            </p:cNvSpPr>
            <p:nvPr/>
          </p:nvSpPr>
          <p:spPr>
            <a:xfrm flipH="1">
              <a:off x="973776" y="1560604"/>
              <a:ext cx="8229600" cy="8229600"/>
            </a:xfrm>
            <a:prstGeom prst="arc">
              <a:avLst>
                <a:gd name="adj1" fmla="val 1970642"/>
                <a:gd name="adj2" fmla="val 2975155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Arc 33"/>
            <p:cNvSpPr>
              <a:spLocks noChangeAspect="1"/>
            </p:cNvSpPr>
            <p:nvPr/>
          </p:nvSpPr>
          <p:spPr>
            <a:xfrm flipH="1">
              <a:off x="1088076" y="1661131"/>
              <a:ext cx="8001000" cy="8001000"/>
            </a:xfrm>
            <a:prstGeom prst="arc">
              <a:avLst>
                <a:gd name="adj1" fmla="val 16915085"/>
                <a:gd name="adj2" fmla="val 294689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Arc 35"/>
            <p:cNvSpPr>
              <a:spLocks noChangeAspect="1"/>
            </p:cNvSpPr>
            <p:nvPr/>
          </p:nvSpPr>
          <p:spPr>
            <a:xfrm flipH="1">
              <a:off x="745176" y="1345777"/>
              <a:ext cx="8686800" cy="8686800"/>
            </a:xfrm>
            <a:prstGeom prst="arc">
              <a:avLst>
                <a:gd name="adj1" fmla="val 16901077"/>
                <a:gd name="adj2" fmla="val 2438576"/>
              </a:avLst>
            </a:prstGeom>
            <a:grpFill/>
            <a:ln w="22225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  <a:effectLst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Arc 42"/>
            <p:cNvSpPr>
              <a:spLocks noChangeAspect="1"/>
            </p:cNvSpPr>
            <p:nvPr/>
          </p:nvSpPr>
          <p:spPr>
            <a:xfrm flipH="1">
              <a:off x="973776" y="1560604"/>
              <a:ext cx="8229600" cy="8229600"/>
            </a:xfrm>
            <a:prstGeom prst="arc">
              <a:avLst>
                <a:gd name="adj1" fmla="val 18872499"/>
                <a:gd name="adj2" fmla="val 179920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Arc 43"/>
            <p:cNvSpPr>
              <a:spLocks noChangeAspect="1"/>
            </p:cNvSpPr>
            <p:nvPr/>
          </p:nvSpPr>
          <p:spPr>
            <a:xfrm flipH="1">
              <a:off x="516576" y="1203931"/>
              <a:ext cx="8915400" cy="8915400"/>
            </a:xfrm>
            <a:prstGeom prst="arc">
              <a:avLst>
                <a:gd name="adj1" fmla="val 16125273"/>
                <a:gd name="adj2" fmla="val 775760"/>
              </a:avLst>
            </a:prstGeom>
            <a:grpFill/>
            <a:ln w="22225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  <a:effectLst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Arc 4"/>
            <p:cNvSpPr>
              <a:spLocks noChangeAspect="1"/>
            </p:cNvSpPr>
            <p:nvPr/>
          </p:nvSpPr>
          <p:spPr>
            <a:xfrm flipH="1">
              <a:off x="3259776" y="3884704"/>
              <a:ext cx="3657600" cy="3657600"/>
            </a:xfrm>
            <a:prstGeom prst="arc">
              <a:avLst>
                <a:gd name="adj1" fmla="val 18862391"/>
                <a:gd name="adj2" fmla="val 2721459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Arc 5"/>
            <p:cNvSpPr>
              <a:spLocks noChangeAspect="1"/>
            </p:cNvSpPr>
            <p:nvPr/>
          </p:nvSpPr>
          <p:spPr>
            <a:xfrm flipH="1">
              <a:off x="3031176" y="3656104"/>
              <a:ext cx="4114800" cy="4114800"/>
            </a:xfrm>
            <a:prstGeom prst="arc">
              <a:avLst>
                <a:gd name="adj1" fmla="val 17986230"/>
                <a:gd name="adj2" fmla="val 3574230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Arc 6"/>
            <p:cNvSpPr>
              <a:spLocks noChangeAspect="1"/>
            </p:cNvSpPr>
            <p:nvPr/>
          </p:nvSpPr>
          <p:spPr>
            <a:xfrm flipH="1">
              <a:off x="2802576" y="3427504"/>
              <a:ext cx="4572000" cy="4572000"/>
            </a:xfrm>
            <a:prstGeom prst="arc">
              <a:avLst>
                <a:gd name="adj1" fmla="val 19867506"/>
                <a:gd name="adj2" fmla="val 3581125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Arc 7"/>
            <p:cNvSpPr>
              <a:spLocks noChangeAspect="1"/>
            </p:cNvSpPr>
            <p:nvPr/>
          </p:nvSpPr>
          <p:spPr>
            <a:xfrm flipH="1">
              <a:off x="2345376" y="2970304"/>
              <a:ext cx="5486400" cy="5486400"/>
            </a:xfrm>
            <a:prstGeom prst="arc">
              <a:avLst>
                <a:gd name="adj1" fmla="val 18879787"/>
                <a:gd name="adj2" fmla="val 179811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Arc 8"/>
            <p:cNvSpPr>
              <a:spLocks noChangeAspect="1"/>
            </p:cNvSpPr>
            <p:nvPr/>
          </p:nvSpPr>
          <p:spPr>
            <a:xfrm flipH="1">
              <a:off x="1888176" y="2513104"/>
              <a:ext cx="6400800" cy="6400800"/>
            </a:xfrm>
            <a:prstGeom prst="arc">
              <a:avLst>
                <a:gd name="adj1" fmla="val 17371208"/>
                <a:gd name="adj2" fmla="val 20444976"/>
              </a:avLst>
            </a:prstGeom>
            <a:grpFill/>
            <a:ln w="1905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Arc 9"/>
            <p:cNvSpPr>
              <a:spLocks noChangeAspect="1"/>
            </p:cNvSpPr>
            <p:nvPr/>
          </p:nvSpPr>
          <p:spPr>
            <a:xfrm flipH="1">
              <a:off x="1659576" y="2246404"/>
              <a:ext cx="6858000" cy="6858000"/>
            </a:xfrm>
            <a:prstGeom prst="arc">
              <a:avLst>
                <a:gd name="adj1" fmla="val 17997244"/>
                <a:gd name="adj2" fmla="val 311071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Arc 11"/>
            <p:cNvSpPr>
              <a:spLocks noChangeAspect="1"/>
            </p:cNvSpPr>
            <p:nvPr/>
          </p:nvSpPr>
          <p:spPr>
            <a:xfrm flipH="1">
              <a:off x="3716976" y="4341904"/>
              <a:ext cx="2743200" cy="2743200"/>
            </a:xfrm>
            <a:prstGeom prst="arc">
              <a:avLst>
                <a:gd name="adj1" fmla="val 16200000"/>
                <a:gd name="adj2" fmla="val 2010304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Arc 12"/>
            <p:cNvSpPr>
              <a:spLocks noChangeAspect="1"/>
            </p:cNvSpPr>
            <p:nvPr/>
          </p:nvSpPr>
          <p:spPr>
            <a:xfrm flipH="1">
              <a:off x="3716976" y="4341904"/>
              <a:ext cx="2743200" cy="2743200"/>
            </a:xfrm>
            <a:prstGeom prst="arc">
              <a:avLst>
                <a:gd name="adj1" fmla="val 1632284"/>
                <a:gd name="adj2" fmla="val 592962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6" name="Straight Connector 13"/>
            <p:cNvCxnSpPr/>
            <p:nvPr/>
          </p:nvCxnSpPr>
          <p:spPr>
            <a:xfrm rot="1800000" flipH="1">
              <a:off x="3666480" y="5016275"/>
              <a:ext cx="2286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4"/>
            <p:cNvCxnSpPr/>
            <p:nvPr/>
          </p:nvCxnSpPr>
          <p:spPr>
            <a:xfrm rot="1800000" flipH="1">
              <a:off x="2863074" y="4551934"/>
              <a:ext cx="2286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5"/>
            <p:cNvCxnSpPr/>
            <p:nvPr/>
          </p:nvCxnSpPr>
          <p:spPr>
            <a:xfrm rot="2700000" flipH="1">
              <a:off x="3028864" y="4080155"/>
              <a:ext cx="9144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6"/>
            <p:cNvCxnSpPr/>
            <p:nvPr/>
          </p:nvCxnSpPr>
          <p:spPr>
            <a:xfrm rot="2700000" flipH="1">
              <a:off x="2132605" y="2941638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7"/>
            <p:cNvCxnSpPr/>
            <p:nvPr/>
          </p:nvCxnSpPr>
          <p:spPr>
            <a:xfrm rot="19800000" flipH="1">
              <a:off x="2282589" y="7194643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8"/>
            <p:cNvCxnSpPr/>
            <p:nvPr/>
          </p:nvCxnSpPr>
          <p:spPr>
            <a:xfrm rot="19800000" flipH="1">
              <a:off x="1491165" y="7656604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9"/>
            <p:cNvCxnSpPr/>
            <p:nvPr/>
          </p:nvCxnSpPr>
          <p:spPr>
            <a:xfrm rot="18900000" flipH="1">
              <a:off x="2141612" y="7985543"/>
              <a:ext cx="1371600" cy="0"/>
            </a:xfrm>
            <a:prstGeom prst="line">
              <a:avLst/>
            </a:prstGeom>
            <a:grpFill/>
            <a:ln w="127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0"/>
            <p:cNvCxnSpPr/>
            <p:nvPr/>
          </p:nvCxnSpPr>
          <p:spPr>
            <a:xfrm rot="18900000" flipH="1">
              <a:off x="3767634" y="6930347"/>
              <a:ext cx="2286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1"/>
            <p:cNvCxnSpPr/>
            <p:nvPr/>
          </p:nvCxnSpPr>
          <p:spPr>
            <a:xfrm rot="18000000" flipH="1">
              <a:off x="3875443" y="7189881"/>
              <a:ext cx="6858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2"/>
            <p:cNvCxnSpPr/>
            <p:nvPr/>
          </p:nvCxnSpPr>
          <p:spPr>
            <a:xfrm rot="18000000" flipH="1">
              <a:off x="3416626" y="7989724"/>
              <a:ext cx="6858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3"/>
            <p:cNvCxnSpPr/>
            <p:nvPr/>
          </p:nvCxnSpPr>
          <p:spPr>
            <a:xfrm rot="3600000" flipH="1">
              <a:off x="3384315" y="3526746"/>
              <a:ext cx="914400" cy="0"/>
            </a:xfrm>
            <a:prstGeom prst="line">
              <a:avLst/>
            </a:prstGeom>
            <a:grpFill/>
            <a:ln w="127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"/>
            <p:cNvCxnSpPr/>
            <p:nvPr/>
          </p:nvCxnSpPr>
          <p:spPr>
            <a:xfrm rot="3600000" flipH="1">
              <a:off x="3034188" y="2541064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Arc 26"/>
            <p:cNvSpPr>
              <a:spLocks noChangeAspect="1"/>
            </p:cNvSpPr>
            <p:nvPr/>
          </p:nvSpPr>
          <p:spPr>
            <a:xfrm flipH="1">
              <a:off x="2116776" y="2739038"/>
              <a:ext cx="5943600" cy="5943600"/>
            </a:xfrm>
            <a:prstGeom prst="arc">
              <a:avLst>
                <a:gd name="adj1" fmla="val 17004000"/>
                <a:gd name="adj2" fmla="val 1767233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Arc 27"/>
            <p:cNvSpPr>
              <a:spLocks noChangeAspect="1"/>
            </p:cNvSpPr>
            <p:nvPr/>
          </p:nvSpPr>
          <p:spPr>
            <a:xfrm flipH="1">
              <a:off x="2573976" y="3185131"/>
              <a:ext cx="5029200" cy="5029200"/>
            </a:xfrm>
            <a:prstGeom prst="arc">
              <a:avLst>
                <a:gd name="adj1" fmla="val 15923084"/>
                <a:gd name="adj2" fmla="val 17748429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Arc 28"/>
            <p:cNvSpPr>
              <a:spLocks noChangeAspect="1"/>
            </p:cNvSpPr>
            <p:nvPr/>
          </p:nvSpPr>
          <p:spPr>
            <a:xfrm flipH="1">
              <a:off x="2802576" y="3441277"/>
              <a:ext cx="4572000" cy="4572000"/>
            </a:xfrm>
            <a:prstGeom prst="arc">
              <a:avLst>
                <a:gd name="adj1" fmla="val 15885943"/>
                <a:gd name="adj2" fmla="val 17663732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6" name="Straight Connector 30"/>
            <p:cNvCxnSpPr/>
            <p:nvPr/>
          </p:nvCxnSpPr>
          <p:spPr>
            <a:xfrm rot="1800000" flipH="1">
              <a:off x="1601361" y="4099015"/>
              <a:ext cx="9144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Arc 31"/>
            <p:cNvSpPr>
              <a:spLocks noChangeAspect="1"/>
            </p:cNvSpPr>
            <p:nvPr/>
          </p:nvSpPr>
          <p:spPr>
            <a:xfrm flipH="1">
              <a:off x="1888176" y="2513104"/>
              <a:ext cx="6400800" cy="6400800"/>
            </a:xfrm>
            <a:prstGeom prst="arc">
              <a:avLst>
                <a:gd name="adj1" fmla="val 20920018"/>
                <a:gd name="adj2" fmla="val 223333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8" name="Straight Connector 32"/>
            <p:cNvCxnSpPr/>
            <p:nvPr/>
          </p:nvCxnSpPr>
          <p:spPr>
            <a:xfrm rot="4500000" flipH="1">
              <a:off x="4002044" y="3052792"/>
              <a:ext cx="9144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Arc 34"/>
            <p:cNvSpPr>
              <a:spLocks noChangeAspect="1"/>
            </p:cNvSpPr>
            <p:nvPr/>
          </p:nvSpPr>
          <p:spPr>
            <a:xfrm flipH="1">
              <a:off x="1773876" y="2365981"/>
              <a:ext cx="6629400" cy="6629400"/>
            </a:xfrm>
            <a:prstGeom prst="arc">
              <a:avLst>
                <a:gd name="adj1" fmla="val 16033188"/>
                <a:gd name="adj2" fmla="val 3440474"/>
              </a:avLst>
            </a:prstGeom>
            <a:grpFill/>
            <a:ln w="127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0" name="Arc 36"/>
            <p:cNvSpPr>
              <a:spLocks noChangeAspect="1"/>
            </p:cNvSpPr>
            <p:nvPr/>
          </p:nvSpPr>
          <p:spPr>
            <a:xfrm flipH="1">
              <a:off x="3159824" y="3770404"/>
              <a:ext cx="3886200" cy="3886200"/>
            </a:xfrm>
            <a:prstGeom prst="arc">
              <a:avLst>
                <a:gd name="adj1" fmla="val 16285893"/>
                <a:gd name="adj2" fmla="val 435567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Arc 37"/>
            <p:cNvSpPr>
              <a:spLocks noChangeAspect="1"/>
            </p:cNvSpPr>
            <p:nvPr/>
          </p:nvSpPr>
          <p:spPr>
            <a:xfrm flipH="1">
              <a:off x="2459676" y="3081938"/>
              <a:ext cx="5257800" cy="5257800"/>
            </a:xfrm>
            <a:prstGeom prst="arc">
              <a:avLst>
                <a:gd name="adj1" fmla="val 16382061"/>
                <a:gd name="adj2" fmla="val 329136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Arc 38"/>
            <p:cNvSpPr>
              <a:spLocks noChangeAspect="1"/>
            </p:cNvSpPr>
            <p:nvPr/>
          </p:nvSpPr>
          <p:spPr>
            <a:xfrm flipH="1">
              <a:off x="3488376" y="4113304"/>
              <a:ext cx="3200400" cy="3200400"/>
            </a:xfrm>
            <a:prstGeom prst="arc">
              <a:avLst>
                <a:gd name="adj1" fmla="val 19900007"/>
                <a:gd name="adj2" fmla="val 2698044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Arc 39"/>
            <p:cNvSpPr>
              <a:spLocks noChangeAspect="1"/>
            </p:cNvSpPr>
            <p:nvPr/>
          </p:nvSpPr>
          <p:spPr>
            <a:xfrm flipH="1">
              <a:off x="2573976" y="3198904"/>
              <a:ext cx="5029200" cy="5029200"/>
            </a:xfrm>
            <a:prstGeom prst="arc">
              <a:avLst>
                <a:gd name="adj1" fmla="val 19864520"/>
                <a:gd name="adj2" fmla="val 270733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Arc 40"/>
            <p:cNvSpPr>
              <a:spLocks noChangeAspect="1"/>
            </p:cNvSpPr>
            <p:nvPr/>
          </p:nvSpPr>
          <p:spPr>
            <a:xfrm flipH="1">
              <a:off x="2116776" y="2741704"/>
              <a:ext cx="5943600" cy="5943600"/>
            </a:xfrm>
            <a:prstGeom prst="arc">
              <a:avLst>
                <a:gd name="adj1" fmla="val 17982739"/>
                <a:gd name="adj2" fmla="val 3585340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Arc 41"/>
            <p:cNvSpPr>
              <a:spLocks noChangeAspect="1"/>
            </p:cNvSpPr>
            <p:nvPr/>
          </p:nvSpPr>
          <p:spPr>
            <a:xfrm flipH="1">
              <a:off x="1430976" y="2017804"/>
              <a:ext cx="7315200" cy="7315200"/>
            </a:xfrm>
            <a:prstGeom prst="arc">
              <a:avLst>
                <a:gd name="adj1" fmla="val 18871031"/>
                <a:gd name="adj2" fmla="val 1795229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图片 1" descr="企业l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2095" y="2395855"/>
            <a:ext cx="976630" cy="9766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2265" y="1343025"/>
            <a:ext cx="763270" cy="763270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1226344" y="1203598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四、案例分析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第一节 “@ 上理”案例详解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6800" y="1718945"/>
            <a:ext cx="68611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5. 主要页面设计</a:t>
            </a:r>
            <a:endParaRPr lang="zh-CN" altLang="en-US" sz="2400"/>
          </a:p>
          <a:p>
            <a:r>
              <a:rPr lang="zh-CN" altLang="en-US" sz="2400"/>
              <a:t>（1）引导页设计         （2）登录页设计</a:t>
            </a:r>
            <a:endParaRPr lang="zh-CN" altLang="en-US" sz="2400"/>
          </a:p>
          <a:p>
            <a:r>
              <a:rPr lang="zh-CN" altLang="en-US" sz="2400"/>
              <a:t>（3） App 首页设计   （4）校园建筑布点页面设计</a:t>
            </a:r>
            <a:endParaRPr lang="zh-CN" altLang="en-US" sz="2400"/>
          </a:p>
          <a:p>
            <a:r>
              <a:rPr lang="zh-CN" altLang="en-US" sz="2400"/>
              <a:t>（5）搜索页设计        （6）建筑详情页设计</a:t>
            </a:r>
            <a:endParaRPr lang="zh-CN" altLang="en-US" sz="2400"/>
          </a:p>
          <a:p>
            <a:r>
              <a:rPr lang="zh-CN" altLang="en-US" sz="2400"/>
              <a:t>（7）AR 导航页与 AR 实景页设计</a:t>
            </a:r>
            <a:endParaRPr lang="zh-CN" altLang="en-US" sz="2400"/>
          </a:p>
          <a:p>
            <a:r>
              <a:rPr lang="zh-CN" altLang="en-US" sz="2400"/>
              <a:t>（8）个人资料页设计</a:t>
            </a:r>
            <a:endParaRPr lang="zh-CN" altLang="en-US" sz="2400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2265" y="1343025"/>
            <a:ext cx="763270" cy="763270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1226344" y="1203598"/>
            <a:ext cx="44729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五、宣传品与周边产品展示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第一节 “@ 上理”案例详解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595" y="1797050"/>
            <a:ext cx="3408680" cy="25679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345" y="1786890"/>
            <a:ext cx="4025900" cy="257302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2265" y="1343025"/>
            <a:ext cx="763270" cy="763270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1226344" y="1203598"/>
            <a:ext cx="447294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五、宣传品与周边产品展示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第一节 “@ 上理”案例详解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790" y="1819275"/>
            <a:ext cx="3363595" cy="24060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705" y="1811655"/>
            <a:ext cx="3625850" cy="260032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15640" y="1673225"/>
            <a:ext cx="1276985" cy="1198245"/>
            <a:chOff x="3635896" y="2092618"/>
            <a:chExt cx="1130424" cy="1060704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778768" y="2165770"/>
              <a:ext cx="1060704" cy="91440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562744" y="2165770"/>
              <a:ext cx="1060704" cy="9144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763770" y="1278255"/>
            <a:ext cx="4110990" cy="3636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一、案例背景介绍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二、作品赏析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1. 主视觉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2.“无碍停车”功能展示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3.“爱心邮差”功能展示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4.“视界读图”功能展示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5.“一寻社区”功能展示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70895" y="-5551805"/>
            <a:ext cx="3726028" cy="194749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45085" y="471170"/>
            <a:ext cx="6979285" cy="3987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第二节 服务于残障人士的“温度”系列小程序</a:t>
            </a:r>
            <a:endParaRPr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40" y="1074420"/>
            <a:ext cx="2031365" cy="347472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15640" y="1673225"/>
            <a:ext cx="1276985" cy="1198245"/>
            <a:chOff x="3635896" y="2092618"/>
            <a:chExt cx="1130424" cy="1060704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778768" y="2165770"/>
              <a:ext cx="1060704" cy="91440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562744" y="2165770"/>
              <a:ext cx="1060704" cy="9144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763770" y="1278255"/>
            <a:ext cx="4110990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一、案例背景介绍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二、作品赏析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6.“无差相机”功能展示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7.“寻你招聘”功能展示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8.“知途导航”功能展示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70895" y="-5551805"/>
            <a:ext cx="3726028" cy="194749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45085" y="471170"/>
            <a:ext cx="6979285" cy="3987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第二节 服务于残障人士的“温度”系列小程序</a:t>
            </a:r>
            <a:endParaRPr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40" y="1118870"/>
            <a:ext cx="2449830" cy="339026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15640" y="1673225"/>
            <a:ext cx="1276985" cy="1198245"/>
            <a:chOff x="3635896" y="2092618"/>
            <a:chExt cx="1130424" cy="1060704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778768" y="2165770"/>
              <a:ext cx="1060704" cy="91440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562744" y="2165770"/>
              <a:ext cx="1060704" cy="9144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763770" y="1278255"/>
            <a:ext cx="4110990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一、案例背景介绍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二、作品赏析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6.“无差相机”功能展示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7.“寻你招聘”功能展示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8.“知途导航”功能展示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70895" y="-5551805"/>
            <a:ext cx="3726028" cy="194749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45085" y="471170"/>
            <a:ext cx="6979285" cy="3987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第二节 服务于残障人士的“温度”系列小程序</a:t>
            </a:r>
            <a:endParaRPr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5" y="1337945"/>
            <a:ext cx="2509520" cy="218567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2265" y="1343025"/>
            <a:ext cx="763270" cy="763270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-45085" y="471170"/>
            <a:ext cx="6979285" cy="3987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第二节 服务于残障人士的“温度”系列小程序</a:t>
            </a:r>
            <a:endParaRPr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810" y="1127125"/>
            <a:ext cx="3528060" cy="33515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7180" y="1165225"/>
            <a:ext cx="3401060" cy="330517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74320" y="1246505"/>
            <a:ext cx="977900" cy="97790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546860" y="1249045"/>
            <a:ext cx="4080510" cy="319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一、案例背景介绍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“上海教装” App 是作者为上海市教育技术装备服务中心设计的公益性服务平台。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二、作品欣赏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5265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“上海教装”App</a:t>
            </a:r>
            <a:endParaRPr 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7390" y="1704975"/>
            <a:ext cx="2929890" cy="166941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5265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“上海教装”App</a:t>
            </a:r>
            <a:endParaRPr 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1905" y="1484630"/>
            <a:ext cx="3369310" cy="2328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20" y="1446530"/>
            <a:ext cx="4116070" cy="251206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5265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“上海教装”App</a:t>
            </a:r>
            <a:endParaRPr 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360" y="1225550"/>
            <a:ext cx="1884045" cy="29965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215" y="1196340"/>
            <a:ext cx="2497455" cy="3246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385" y="1280795"/>
            <a:ext cx="1710055" cy="317436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34"/>
            <a:ext cx="2699792" cy="513676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01463" y="2612770"/>
            <a:ext cx="1896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</a:rPr>
              <a:t>Contents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3306" y="1891133"/>
            <a:ext cx="131318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63620" y="1403985"/>
            <a:ext cx="515620" cy="5156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54220" y="1199515"/>
            <a:ext cx="4032250" cy="87884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用户界面概念  与设计基础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66920" y="2360930"/>
            <a:ext cx="4032250" cy="954405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移动端 UI设计方法与训练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8985" y="3561080"/>
            <a:ext cx="4032250" cy="70612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第三章  欣赏与表达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582035" y="2476500"/>
            <a:ext cx="515620" cy="5156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75050" y="3472815"/>
            <a:ext cx="515620" cy="5156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9" grpId="0" bldLvl="0" animBg="1"/>
      <p:bldP spid="10" grpId="0" bldLvl="0" animBg="1"/>
      <p:bldP spid="12" grpId="0" bldLvl="0" animBg="1"/>
      <p:bldP spid="14" grpId="0" bldLvl="0" animBg="1"/>
      <p:bldP spid="2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2204506" y="2787774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204506" y="3723878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204506" y="2931790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企业l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7465" y="1275080"/>
            <a:ext cx="1129030" cy="11290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32843" y="1284496"/>
            <a:ext cx="1696683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800" dirty="0">
              <a:solidFill>
                <a:schemeClr val="bg2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6440" y="1905179"/>
            <a:ext cx="2829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欣赏与表达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0157" y="1310017"/>
            <a:ext cx="17620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FFFFF"/>
                </a:solidFill>
                <a:latin typeface="Kozuka Mincho Pr6N H" pitchFamily="18" charset="-128"/>
                <a:ea typeface="Kozuka Mincho Pr6N H" pitchFamily="18" charset="-128"/>
              </a:rPr>
              <a:t>01</a:t>
            </a:r>
            <a:endParaRPr lang="zh-CN" altLang="en-US" sz="9600" b="1" dirty="0">
              <a:solidFill>
                <a:srgbClr val="FFFFFF"/>
              </a:solidFill>
              <a:latin typeface="Kozuka Mincho Pr6N H" pitchFamily="18" charset="-128"/>
              <a:ea typeface="Kozuka Mincho Pr6N H" pitchFamily="18" charset="-128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95505" y="2867112"/>
            <a:ext cx="42484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369470" y="1123086"/>
            <a:ext cx="42484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215154" y="1491630"/>
            <a:ext cx="831692" cy="792088"/>
            <a:chOff x="1215154" y="1491630"/>
            <a:chExt cx="831692" cy="792088"/>
          </a:xfrm>
        </p:grpSpPr>
        <p:sp>
          <p:nvSpPr>
            <p:cNvPr id="6" name="正五边形 5"/>
            <p:cNvSpPr/>
            <p:nvPr/>
          </p:nvSpPr>
          <p:spPr>
            <a:xfrm>
              <a:off x="1215154" y="1491630"/>
              <a:ext cx="831692" cy="792088"/>
            </a:xfrm>
            <a:prstGeom prst="pentagon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72"/>
            <p:cNvSpPr>
              <a:spLocks noEditPoints="1"/>
            </p:cNvSpPr>
            <p:nvPr/>
          </p:nvSpPr>
          <p:spPr bwMode="auto">
            <a:xfrm>
              <a:off x="1409961" y="1687714"/>
              <a:ext cx="485110" cy="485984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58522" y="2642119"/>
            <a:ext cx="1944956" cy="2454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了解实际教学案例创意过程。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17008" y="1623562"/>
            <a:ext cx="831692" cy="792088"/>
            <a:chOff x="3923928" y="1534662"/>
            <a:chExt cx="831692" cy="792088"/>
          </a:xfrm>
        </p:grpSpPr>
        <p:sp>
          <p:nvSpPr>
            <p:cNvPr id="10" name="正五边形 9"/>
            <p:cNvSpPr/>
            <p:nvPr/>
          </p:nvSpPr>
          <p:spPr>
            <a:xfrm>
              <a:off x="3923928" y="1534662"/>
              <a:ext cx="831692" cy="792088"/>
            </a:xfrm>
            <a:prstGeom prst="pentagon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78"/>
            <p:cNvSpPr>
              <a:spLocks noEditPoints="1"/>
            </p:cNvSpPr>
            <p:nvPr/>
          </p:nvSpPr>
          <p:spPr bwMode="auto">
            <a:xfrm>
              <a:off x="4145696" y="1785649"/>
              <a:ext cx="409671" cy="409565"/>
            </a:xfrm>
            <a:custGeom>
              <a:avLst/>
              <a:gdLst>
                <a:gd name="T0" fmla="*/ 174 w 347"/>
                <a:gd name="T1" fmla="*/ 0 h 347"/>
                <a:gd name="T2" fmla="*/ 0 w 347"/>
                <a:gd name="T3" fmla="*/ 174 h 347"/>
                <a:gd name="T4" fmla="*/ 174 w 347"/>
                <a:gd name="T5" fmla="*/ 347 h 347"/>
                <a:gd name="T6" fmla="*/ 347 w 347"/>
                <a:gd name="T7" fmla="*/ 174 h 347"/>
                <a:gd name="T8" fmla="*/ 174 w 347"/>
                <a:gd name="T9" fmla="*/ 0 h 347"/>
                <a:gd name="T10" fmla="*/ 332 w 347"/>
                <a:gd name="T11" fmla="*/ 166 h 347"/>
                <a:gd name="T12" fmla="*/ 283 w 347"/>
                <a:gd name="T13" fmla="*/ 166 h 347"/>
                <a:gd name="T14" fmla="*/ 231 w 347"/>
                <a:gd name="T15" fmla="*/ 26 h 347"/>
                <a:gd name="T16" fmla="*/ 332 w 347"/>
                <a:gd name="T17" fmla="*/ 166 h 347"/>
                <a:gd name="T18" fmla="*/ 174 w 347"/>
                <a:gd name="T19" fmla="*/ 332 h 347"/>
                <a:gd name="T20" fmla="*/ 147 w 347"/>
                <a:gd name="T21" fmla="*/ 181 h 347"/>
                <a:gd name="T22" fmla="*/ 200 w 347"/>
                <a:gd name="T23" fmla="*/ 181 h 347"/>
                <a:gd name="T24" fmla="*/ 174 w 347"/>
                <a:gd name="T25" fmla="*/ 332 h 347"/>
                <a:gd name="T26" fmla="*/ 147 w 347"/>
                <a:gd name="T27" fmla="*/ 166 h 347"/>
                <a:gd name="T28" fmla="*/ 174 w 347"/>
                <a:gd name="T29" fmla="*/ 15 h 347"/>
                <a:gd name="T30" fmla="*/ 174 w 347"/>
                <a:gd name="T31" fmla="*/ 15 h 347"/>
                <a:gd name="T32" fmla="*/ 200 w 347"/>
                <a:gd name="T33" fmla="*/ 166 h 347"/>
                <a:gd name="T34" fmla="*/ 147 w 347"/>
                <a:gd name="T35" fmla="*/ 166 h 347"/>
                <a:gd name="T36" fmla="*/ 153 w 347"/>
                <a:gd name="T37" fmla="*/ 19 h 347"/>
                <a:gd name="T38" fmla="*/ 133 w 347"/>
                <a:gd name="T39" fmla="*/ 166 h 347"/>
                <a:gd name="T40" fmla="*/ 79 w 347"/>
                <a:gd name="T41" fmla="*/ 166 h 347"/>
                <a:gd name="T42" fmla="*/ 153 w 347"/>
                <a:gd name="T43" fmla="*/ 19 h 347"/>
                <a:gd name="T44" fmla="*/ 133 w 347"/>
                <a:gd name="T45" fmla="*/ 181 h 347"/>
                <a:gd name="T46" fmla="*/ 153 w 347"/>
                <a:gd name="T47" fmla="*/ 329 h 347"/>
                <a:gd name="T48" fmla="*/ 79 w 347"/>
                <a:gd name="T49" fmla="*/ 181 h 347"/>
                <a:gd name="T50" fmla="*/ 133 w 347"/>
                <a:gd name="T51" fmla="*/ 181 h 347"/>
                <a:gd name="T52" fmla="*/ 194 w 347"/>
                <a:gd name="T53" fmla="*/ 329 h 347"/>
                <a:gd name="T54" fmla="*/ 215 w 347"/>
                <a:gd name="T55" fmla="*/ 181 h 347"/>
                <a:gd name="T56" fmla="*/ 268 w 347"/>
                <a:gd name="T57" fmla="*/ 181 h 347"/>
                <a:gd name="T58" fmla="*/ 194 w 347"/>
                <a:gd name="T59" fmla="*/ 329 h 347"/>
                <a:gd name="T60" fmla="*/ 215 w 347"/>
                <a:gd name="T61" fmla="*/ 166 h 347"/>
                <a:gd name="T62" fmla="*/ 194 w 347"/>
                <a:gd name="T63" fmla="*/ 19 h 347"/>
                <a:gd name="T64" fmla="*/ 268 w 347"/>
                <a:gd name="T65" fmla="*/ 166 h 347"/>
                <a:gd name="T66" fmla="*/ 215 w 347"/>
                <a:gd name="T67" fmla="*/ 166 h 347"/>
                <a:gd name="T68" fmla="*/ 117 w 347"/>
                <a:gd name="T69" fmla="*/ 26 h 347"/>
                <a:gd name="T70" fmla="*/ 64 w 347"/>
                <a:gd name="T71" fmla="*/ 166 h 347"/>
                <a:gd name="T72" fmla="*/ 15 w 347"/>
                <a:gd name="T73" fmla="*/ 166 h 347"/>
                <a:gd name="T74" fmla="*/ 117 w 347"/>
                <a:gd name="T75" fmla="*/ 26 h 347"/>
                <a:gd name="T76" fmla="*/ 15 w 347"/>
                <a:gd name="T77" fmla="*/ 181 h 347"/>
                <a:gd name="T78" fmla="*/ 64 w 347"/>
                <a:gd name="T79" fmla="*/ 181 h 347"/>
                <a:gd name="T80" fmla="*/ 117 w 347"/>
                <a:gd name="T81" fmla="*/ 322 h 347"/>
                <a:gd name="T82" fmla="*/ 15 w 347"/>
                <a:gd name="T83" fmla="*/ 181 h 347"/>
                <a:gd name="T84" fmla="*/ 231 w 347"/>
                <a:gd name="T85" fmla="*/ 322 h 347"/>
                <a:gd name="T86" fmla="*/ 283 w 347"/>
                <a:gd name="T87" fmla="*/ 181 h 347"/>
                <a:gd name="T88" fmla="*/ 332 w 347"/>
                <a:gd name="T89" fmla="*/ 181 h 347"/>
                <a:gd name="T90" fmla="*/ 231 w 347"/>
                <a:gd name="T91" fmla="*/ 3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4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332" y="166"/>
                  </a:moveTo>
                  <a:cubicBezTo>
                    <a:pt x="283" y="166"/>
                    <a:pt x="283" y="166"/>
                    <a:pt x="283" y="166"/>
                  </a:cubicBezTo>
                  <a:cubicBezTo>
                    <a:pt x="281" y="107"/>
                    <a:pt x="261" y="55"/>
                    <a:pt x="231" y="26"/>
                  </a:cubicBezTo>
                  <a:cubicBezTo>
                    <a:pt x="288" y="48"/>
                    <a:pt x="329" y="102"/>
                    <a:pt x="332" y="166"/>
                  </a:cubicBezTo>
                  <a:close/>
                  <a:moveTo>
                    <a:pt x="174" y="332"/>
                  </a:moveTo>
                  <a:cubicBezTo>
                    <a:pt x="165" y="330"/>
                    <a:pt x="148" y="277"/>
                    <a:pt x="147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199" y="277"/>
                    <a:pt x="183" y="330"/>
                    <a:pt x="174" y="332"/>
                  </a:cubicBezTo>
                  <a:close/>
                  <a:moveTo>
                    <a:pt x="147" y="166"/>
                  </a:moveTo>
                  <a:cubicBezTo>
                    <a:pt x="148" y="70"/>
                    <a:pt x="165" y="17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83" y="17"/>
                    <a:pt x="199" y="70"/>
                    <a:pt x="200" y="166"/>
                  </a:cubicBezTo>
                  <a:lnTo>
                    <a:pt x="147" y="166"/>
                  </a:lnTo>
                  <a:close/>
                  <a:moveTo>
                    <a:pt x="153" y="19"/>
                  </a:moveTo>
                  <a:cubicBezTo>
                    <a:pt x="138" y="51"/>
                    <a:pt x="133" y="118"/>
                    <a:pt x="133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94"/>
                    <a:pt x="112" y="34"/>
                    <a:pt x="153" y="19"/>
                  </a:cubicBezTo>
                  <a:close/>
                  <a:moveTo>
                    <a:pt x="133" y="181"/>
                  </a:moveTo>
                  <a:cubicBezTo>
                    <a:pt x="133" y="229"/>
                    <a:pt x="138" y="296"/>
                    <a:pt x="153" y="329"/>
                  </a:cubicBezTo>
                  <a:cubicBezTo>
                    <a:pt x="112" y="313"/>
                    <a:pt x="81" y="254"/>
                    <a:pt x="79" y="181"/>
                  </a:cubicBezTo>
                  <a:lnTo>
                    <a:pt x="133" y="181"/>
                  </a:lnTo>
                  <a:close/>
                  <a:moveTo>
                    <a:pt x="194" y="329"/>
                  </a:moveTo>
                  <a:cubicBezTo>
                    <a:pt x="209" y="296"/>
                    <a:pt x="214" y="229"/>
                    <a:pt x="215" y="181"/>
                  </a:cubicBezTo>
                  <a:cubicBezTo>
                    <a:pt x="268" y="181"/>
                    <a:pt x="268" y="181"/>
                    <a:pt x="268" y="181"/>
                  </a:cubicBezTo>
                  <a:cubicBezTo>
                    <a:pt x="266" y="254"/>
                    <a:pt x="235" y="313"/>
                    <a:pt x="194" y="329"/>
                  </a:cubicBezTo>
                  <a:close/>
                  <a:moveTo>
                    <a:pt x="215" y="166"/>
                  </a:moveTo>
                  <a:cubicBezTo>
                    <a:pt x="214" y="118"/>
                    <a:pt x="209" y="51"/>
                    <a:pt x="194" y="19"/>
                  </a:cubicBezTo>
                  <a:cubicBezTo>
                    <a:pt x="235" y="34"/>
                    <a:pt x="266" y="94"/>
                    <a:pt x="268" y="166"/>
                  </a:cubicBezTo>
                  <a:lnTo>
                    <a:pt x="215" y="166"/>
                  </a:lnTo>
                  <a:close/>
                  <a:moveTo>
                    <a:pt x="117" y="26"/>
                  </a:moveTo>
                  <a:cubicBezTo>
                    <a:pt x="87" y="55"/>
                    <a:pt x="66" y="107"/>
                    <a:pt x="6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8" y="102"/>
                    <a:pt x="59" y="48"/>
                    <a:pt x="117" y="26"/>
                  </a:cubicBezTo>
                  <a:close/>
                  <a:moveTo>
                    <a:pt x="15" y="181"/>
                  </a:moveTo>
                  <a:cubicBezTo>
                    <a:pt x="64" y="181"/>
                    <a:pt x="64" y="181"/>
                    <a:pt x="64" y="181"/>
                  </a:cubicBezTo>
                  <a:cubicBezTo>
                    <a:pt x="66" y="241"/>
                    <a:pt x="87" y="292"/>
                    <a:pt x="117" y="322"/>
                  </a:cubicBezTo>
                  <a:cubicBezTo>
                    <a:pt x="59" y="300"/>
                    <a:pt x="18" y="245"/>
                    <a:pt x="15" y="181"/>
                  </a:cubicBezTo>
                  <a:close/>
                  <a:moveTo>
                    <a:pt x="231" y="322"/>
                  </a:moveTo>
                  <a:cubicBezTo>
                    <a:pt x="261" y="292"/>
                    <a:pt x="281" y="241"/>
                    <a:pt x="283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29" y="245"/>
                    <a:pt x="288" y="300"/>
                    <a:pt x="231" y="32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28336" y="2877042"/>
            <a:ext cx="831692" cy="792088"/>
            <a:chOff x="2483768" y="2697972"/>
            <a:chExt cx="831692" cy="792088"/>
          </a:xfrm>
        </p:grpSpPr>
        <p:sp>
          <p:nvSpPr>
            <p:cNvPr id="9" name="正五边形 8"/>
            <p:cNvSpPr/>
            <p:nvPr/>
          </p:nvSpPr>
          <p:spPr>
            <a:xfrm>
              <a:off x="2483768" y="2697972"/>
              <a:ext cx="831692" cy="792088"/>
            </a:xfrm>
            <a:prstGeom prst="pentagon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77"/>
            <p:cNvSpPr>
              <a:spLocks noEditPoints="1"/>
            </p:cNvSpPr>
            <p:nvPr/>
          </p:nvSpPr>
          <p:spPr bwMode="auto">
            <a:xfrm>
              <a:off x="2656059" y="2980732"/>
              <a:ext cx="487109" cy="334145"/>
            </a:xfrm>
            <a:custGeom>
              <a:avLst/>
              <a:gdLst>
                <a:gd name="T0" fmla="*/ 340 w 413"/>
                <a:gd name="T1" fmla="*/ 283 h 283"/>
                <a:gd name="T2" fmla="*/ 73 w 413"/>
                <a:gd name="T3" fmla="*/ 283 h 283"/>
                <a:gd name="T4" fmla="*/ 72 w 413"/>
                <a:gd name="T5" fmla="*/ 283 h 283"/>
                <a:gd name="T6" fmla="*/ 0 w 413"/>
                <a:gd name="T7" fmla="*/ 209 h 283"/>
                <a:gd name="T8" fmla="*/ 70 w 413"/>
                <a:gd name="T9" fmla="*/ 135 h 283"/>
                <a:gd name="T10" fmla="*/ 66 w 413"/>
                <a:gd name="T11" fmla="*/ 107 h 283"/>
                <a:gd name="T12" fmla="*/ 173 w 413"/>
                <a:gd name="T13" fmla="*/ 0 h 283"/>
                <a:gd name="T14" fmla="*/ 273 w 413"/>
                <a:gd name="T15" fmla="*/ 69 h 283"/>
                <a:gd name="T16" fmla="*/ 273 w 413"/>
                <a:gd name="T17" fmla="*/ 69 h 283"/>
                <a:gd name="T18" fmla="*/ 346 w 413"/>
                <a:gd name="T19" fmla="*/ 135 h 283"/>
                <a:gd name="T20" fmla="*/ 413 w 413"/>
                <a:gd name="T21" fmla="*/ 209 h 283"/>
                <a:gd name="T22" fmla="*/ 341 w 413"/>
                <a:gd name="T23" fmla="*/ 283 h 283"/>
                <a:gd name="T24" fmla="*/ 340 w 413"/>
                <a:gd name="T25" fmla="*/ 283 h 283"/>
                <a:gd name="T26" fmla="*/ 73 w 413"/>
                <a:gd name="T27" fmla="*/ 268 h 283"/>
                <a:gd name="T28" fmla="*/ 339 w 413"/>
                <a:gd name="T29" fmla="*/ 268 h 283"/>
                <a:gd name="T30" fmla="*/ 340 w 413"/>
                <a:gd name="T31" fmla="*/ 268 h 283"/>
                <a:gd name="T32" fmla="*/ 398 w 413"/>
                <a:gd name="T33" fmla="*/ 209 h 283"/>
                <a:gd name="T34" fmla="*/ 339 w 413"/>
                <a:gd name="T35" fmla="*/ 150 h 283"/>
                <a:gd name="T36" fmla="*/ 332 w 413"/>
                <a:gd name="T37" fmla="*/ 142 h 283"/>
                <a:gd name="T38" fmla="*/ 273 w 413"/>
                <a:gd name="T39" fmla="*/ 83 h 283"/>
                <a:gd name="T40" fmla="*/ 268 w 413"/>
                <a:gd name="T41" fmla="*/ 84 h 283"/>
                <a:gd name="T42" fmla="*/ 261 w 413"/>
                <a:gd name="T43" fmla="*/ 79 h 283"/>
                <a:gd name="T44" fmla="*/ 173 w 413"/>
                <a:gd name="T45" fmla="*/ 15 h 283"/>
                <a:gd name="T46" fmla="*/ 81 w 413"/>
                <a:gd name="T47" fmla="*/ 107 h 283"/>
                <a:gd name="T48" fmla="*/ 87 w 413"/>
                <a:gd name="T49" fmla="*/ 140 h 283"/>
                <a:gd name="T50" fmla="*/ 86 w 413"/>
                <a:gd name="T51" fmla="*/ 147 h 283"/>
                <a:gd name="T52" fmla="*/ 79 w 413"/>
                <a:gd name="T53" fmla="*/ 150 h 283"/>
                <a:gd name="T54" fmla="*/ 73 w 413"/>
                <a:gd name="T55" fmla="*/ 150 h 283"/>
                <a:gd name="T56" fmla="*/ 14 w 413"/>
                <a:gd name="T57" fmla="*/ 209 h 283"/>
                <a:gd name="T58" fmla="*/ 73 w 413"/>
                <a:gd name="T59" fmla="*/ 268 h 283"/>
                <a:gd name="T60" fmla="*/ 73 w 413"/>
                <a:gd name="T61" fmla="*/ 26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210185" y="389890"/>
            <a:ext cx="47110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欣赏与表达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0" name="直接连接符 19"/>
          <p:cNvCxnSpPr>
            <a:stCxn id="6" idx="4"/>
            <a:endCxn id="9" idx="1"/>
          </p:cNvCxnSpPr>
          <p:nvPr/>
        </p:nvCxnSpPr>
        <p:spPr>
          <a:xfrm>
            <a:off x="1888641" y="2283716"/>
            <a:ext cx="2039620" cy="89598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2"/>
            <a:endCxn id="9" idx="5"/>
          </p:cNvCxnSpPr>
          <p:nvPr/>
        </p:nvCxnSpPr>
        <p:spPr>
          <a:xfrm flipH="1">
            <a:off x="4760103" y="2415648"/>
            <a:ext cx="1515745" cy="76390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338830" y="1151255"/>
            <a:ext cx="2449195" cy="156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获得更多实战经验与设计启发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30295" y="1605086"/>
            <a:ext cx="1944956" cy="2379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创意来源、用户需求、用户体验、创意过程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4960" y="1391285"/>
            <a:ext cx="754380" cy="708025"/>
            <a:chOff x="3635896" y="2092618"/>
            <a:chExt cx="1130424" cy="1060704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778768" y="2165770"/>
              <a:ext cx="1060704" cy="91440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562744" y="2165770"/>
              <a:ext cx="1060704" cy="9144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365760"/>
            <a:ext cx="56959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第一节 “@ 上理”案例详解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5251" y="1193220"/>
            <a:ext cx="3456384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一、案例背景介绍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70895" y="-5551805"/>
            <a:ext cx="3726028" cy="19474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96035" y="1871345"/>
            <a:ext cx="644398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/>
              <a:t>“ @ 上理”为上海理工大学出版印刷与艺术设计学院视觉传达专业 2019 届本科毕业生朱安琪的毕业设计作品。</a:t>
            </a:r>
            <a:endParaRPr lang="zh-CN" altLang="en-US" sz="2800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15640" y="1673225"/>
            <a:ext cx="1276985" cy="1198245"/>
            <a:chOff x="3635896" y="2092618"/>
            <a:chExt cx="1130424" cy="1060704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778768" y="2165770"/>
              <a:ext cx="1060704" cy="91440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562744" y="2165770"/>
              <a:ext cx="1060704" cy="9144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365760"/>
            <a:ext cx="56959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第一节 “@ 上理”案例详解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63770" y="1278255"/>
            <a:ext cx="4110990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一、案例背景介绍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二、创意的产生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三、用户需求与产品意义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四、案例分析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970895" y="-5551805"/>
            <a:ext cx="3726028" cy="19474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80" y="1082040"/>
            <a:ext cx="2232660" cy="322707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2265" y="1343025"/>
            <a:ext cx="763270" cy="763270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1226344" y="1203598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四、案例分析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第一节 “@ 上理”案例详解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0805" y="1680210"/>
            <a:ext cx="42570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1.App 操作流程与线框图绘制</a:t>
            </a:r>
            <a:endParaRPr lang="zh-CN" altLang="en-US" sz="2400"/>
          </a:p>
          <a:p>
            <a:r>
              <a:rPr lang="zh-CN" altLang="en-US" sz="2400"/>
              <a:t>2. 设计原则与视觉定位</a:t>
            </a:r>
            <a:endParaRPr lang="zh-CN" altLang="en-US" sz="2400"/>
          </a:p>
          <a:p>
            <a:r>
              <a:rPr lang="zh-CN" altLang="en-US" sz="2400"/>
              <a:t>（1）明确功能目标</a:t>
            </a:r>
            <a:endParaRPr lang="zh-CN" altLang="en-US" sz="2400"/>
          </a:p>
          <a:p>
            <a:r>
              <a:rPr lang="zh-CN" altLang="en-US" sz="2400"/>
              <a:t>（2）减少烦琐操作</a:t>
            </a:r>
            <a:endParaRPr lang="zh-CN" altLang="en-US" sz="2400"/>
          </a:p>
          <a:p>
            <a:r>
              <a:rPr lang="zh-CN" altLang="en-US" sz="2400"/>
              <a:t>（3）增强用户反馈</a:t>
            </a:r>
            <a:endParaRPr lang="zh-CN" altLang="en-US" sz="2400"/>
          </a:p>
          <a:p>
            <a:r>
              <a:rPr lang="zh-CN" altLang="en-US" sz="2400"/>
              <a:t>（4）注重标准统一</a:t>
            </a:r>
            <a:endParaRPr lang="zh-CN" altLang="en-US" sz="2400"/>
          </a:p>
          <a:p>
            <a:r>
              <a:rPr lang="zh-CN" altLang="en-US" sz="2400"/>
              <a:t>（5）确保简洁清晰</a:t>
            </a:r>
            <a:endParaRPr lang="zh-CN" altLang="en-US" sz="240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995" y="1725295"/>
            <a:ext cx="3260725" cy="258635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2265" y="1343025"/>
            <a:ext cx="763270" cy="763270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1226344" y="1203598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四、案例分析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第一节 “@ 上理”案例详解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6800" y="1718945"/>
            <a:ext cx="40620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3. 基础图形元素绘制</a:t>
            </a:r>
            <a:endParaRPr lang="zh-CN" altLang="en-US" sz="2400"/>
          </a:p>
          <a:p>
            <a:r>
              <a:rPr lang="zh-CN" altLang="en-US" sz="2400"/>
              <a:t>（1）地图表现形式灵感来源</a:t>
            </a:r>
            <a:endParaRPr lang="zh-CN" altLang="en-US" sz="2400"/>
          </a:p>
          <a:p>
            <a:r>
              <a:rPr lang="zh-CN" altLang="en-US" sz="2400"/>
              <a:t>（2）地图的建筑层级划分</a:t>
            </a:r>
            <a:endParaRPr lang="zh-CN" altLang="en-US" sz="2400"/>
          </a:p>
          <a:p>
            <a:r>
              <a:rPr lang="zh-CN" altLang="en-US" sz="2400"/>
              <a:t>（3）建筑绘制过程与细节展示</a:t>
            </a:r>
            <a:endParaRPr lang="zh-CN" altLang="en-US" sz="2400"/>
          </a:p>
          <a:p>
            <a:r>
              <a:rPr lang="zh-CN" altLang="en-US" sz="2400"/>
              <a:t>（4）地图整体效果展示</a:t>
            </a:r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85" y="1727835"/>
            <a:ext cx="3862705" cy="231394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2265" y="1343025"/>
            <a:ext cx="763270" cy="763270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矩形 5"/>
          <p:cNvSpPr/>
          <p:nvPr/>
        </p:nvSpPr>
        <p:spPr>
          <a:xfrm>
            <a:off x="1226344" y="1203598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四、案例分析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第一节 “@ 上理”案例详解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6800" y="1718945"/>
            <a:ext cx="40620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4. 图标与规范</a:t>
            </a:r>
            <a:endParaRPr lang="zh-CN" altLang="en-US" sz="2400"/>
          </a:p>
          <a:p>
            <a:r>
              <a:rPr lang="zh-CN" altLang="en-US" sz="2400"/>
              <a:t>（1）启动图标</a:t>
            </a:r>
            <a:endParaRPr lang="zh-CN" altLang="en-US" sz="2400"/>
          </a:p>
          <a:p>
            <a:r>
              <a:rPr lang="zh-CN" altLang="en-US" sz="2400"/>
              <a:t>（2）功能图标</a:t>
            </a:r>
            <a:endParaRPr lang="zh-CN" altLang="en-US" sz="2400"/>
          </a:p>
          <a:p>
            <a:r>
              <a:rPr lang="zh-CN" altLang="en-US" sz="2400"/>
              <a:t>（3）设计规范</a:t>
            </a:r>
            <a:endParaRPr lang="zh-CN" altLang="en-US" sz="2400"/>
          </a:p>
          <a:p>
            <a:endParaRPr lang="zh-CN" altLang="en-US" sz="24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2765" y="1175385"/>
            <a:ext cx="3960495" cy="333819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1026</Words>
  <Application>WPS 演示</Application>
  <PresentationFormat>全屏显示(16:9)</PresentationFormat>
  <Paragraphs>142</Paragraphs>
  <Slides>20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黑体</vt:lpstr>
      <vt:lpstr>Kozuka Mincho Pr6N H</vt:lpstr>
      <vt:lpstr>Segoe UI</vt:lpstr>
      <vt:lpstr>Arial</vt:lpstr>
      <vt:lpstr>Calibri</vt:lpstr>
      <vt:lpstr>Arial Unicode MS</vt:lpstr>
      <vt:lpstr>等线</vt:lpstr>
      <vt:lpstr>GD-HighwayGothicJA-OTF</vt:lpstr>
      <vt:lpstr>Wingdings 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IOS170428</dc:title>
  <dc:creator>jenny</dc:creator>
  <cp:lastModifiedBy>薛东西</cp:lastModifiedBy>
  <cp:revision>72</cp:revision>
  <dcterms:created xsi:type="dcterms:W3CDTF">2022-06-21T07:19:00Z</dcterms:created>
  <dcterms:modified xsi:type="dcterms:W3CDTF">2022-06-22T08:41:16Z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