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2.svg" ContentType="image/svg+xml"/>
  <Override PartName="/ppt/media/image22.svg" ContentType="image/svg+xml"/>
  <Override PartName="/ppt/media/image37.svg" ContentType="image/svg+xml"/>
  <Override PartName="/ppt/media/image5.svg" ContentType="image/svg+xml"/>
  <Override PartName="/ppt/media/image65.webp" ContentType="image/webp"/>
  <Override PartName="/ppt/media/image66.webp" ContentType="image/webp"/>
  <Override PartName="/ppt/media/image67.webp" ContentType="image/webp"/>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3"/>
  </p:sldMasterIdLst>
  <p:notesMasterIdLst>
    <p:notesMasterId r:id="rId5"/>
  </p:notesMasterIdLst>
  <p:handoutMasterIdLst>
    <p:handoutMasterId r:id="rId153"/>
  </p:handoutMasterIdLst>
  <p:sldIdLst>
    <p:sldId id="266" r:id="rId4"/>
    <p:sldId id="259" r:id="rId6"/>
    <p:sldId id="260" r:id="rId7"/>
    <p:sldId id="265" r:id="rId8"/>
    <p:sldId id="593" r:id="rId9"/>
    <p:sldId id="258" r:id="rId10"/>
    <p:sldId id="350" r:id="rId11"/>
    <p:sldId id="351" r:id="rId12"/>
    <p:sldId id="353" r:id="rId13"/>
    <p:sldId id="594" r:id="rId14"/>
    <p:sldId id="354" r:id="rId15"/>
    <p:sldId id="356" r:id="rId16"/>
    <p:sldId id="357" r:id="rId17"/>
    <p:sldId id="358" r:id="rId18"/>
    <p:sldId id="595" r:id="rId19"/>
    <p:sldId id="361" r:id="rId20"/>
    <p:sldId id="362" r:id="rId21"/>
    <p:sldId id="596" r:id="rId22"/>
    <p:sldId id="452" r:id="rId23"/>
    <p:sldId id="364" r:id="rId24"/>
    <p:sldId id="367" r:id="rId25"/>
    <p:sldId id="368" r:id="rId26"/>
    <p:sldId id="738" r:id="rId27"/>
    <p:sldId id="390" r:id="rId28"/>
    <p:sldId id="391" r:id="rId29"/>
    <p:sldId id="392" r:id="rId30"/>
    <p:sldId id="393" r:id="rId31"/>
    <p:sldId id="394" r:id="rId32"/>
    <p:sldId id="395" r:id="rId33"/>
    <p:sldId id="398" r:id="rId34"/>
    <p:sldId id="420" r:id="rId35"/>
    <p:sldId id="421" r:id="rId36"/>
    <p:sldId id="422" r:id="rId37"/>
    <p:sldId id="423" r:id="rId38"/>
    <p:sldId id="424" r:id="rId39"/>
    <p:sldId id="425" r:id="rId40"/>
    <p:sldId id="426" r:id="rId41"/>
    <p:sldId id="427" r:id="rId42"/>
    <p:sldId id="428" r:id="rId43"/>
    <p:sldId id="429" r:id="rId44"/>
    <p:sldId id="430" r:id="rId45"/>
    <p:sldId id="451" r:id="rId46"/>
    <p:sldId id="453" r:id="rId47"/>
    <p:sldId id="454" r:id="rId48"/>
    <p:sldId id="455" r:id="rId49"/>
    <p:sldId id="456" r:id="rId50"/>
    <p:sldId id="458" r:id="rId51"/>
    <p:sldId id="457" r:id="rId52"/>
    <p:sldId id="459" r:id="rId53"/>
    <p:sldId id="460" r:id="rId54"/>
    <p:sldId id="461" r:id="rId55"/>
    <p:sldId id="462" r:id="rId56"/>
    <p:sldId id="463" r:id="rId57"/>
    <p:sldId id="464" r:id="rId58"/>
    <p:sldId id="465" r:id="rId59"/>
    <p:sldId id="466" r:id="rId60"/>
    <p:sldId id="467" r:id="rId61"/>
    <p:sldId id="468" r:id="rId62"/>
    <p:sldId id="469" r:id="rId63"/>
    <p:sldId id="470" r:id="rId64"/>
    <p:sldId id="471" r:id="rId65"/>
    <p:sldId id="472" r:id="rId66"/>
    <p:sldId id="473" r:id="rId67"/>
    <p:sldId id="474" r:id="rId68"/>
    <p:sldId id="475" r:id="rId69"/>
    <p:sldId id="476" r:id="rId70"/>
    <p:sldId id="501" r:id="rId71"/>
    <p:sldId id="502" r:id="rId72"/>
    <p:sldId id="504" r:id="rId73"/>
    <p:sldId id="505" r:id="rId74"/>
    <p:sldId id="506" r:id="rId75"/>
    <p:sldId id="507" r:id="rId76"/>
    <p:sldId id="508" r:id="rId77"/>
    <p:sldId id="509" r:id="rId78"/>
    <p:sldId id="510" r:id="rId79"/>
    <p:sldId id="511" r:id="rId80"/>
    <p:sldId id="512" r:id="rId81"/>
    <p:sldId id="519" r:id="rId82"/>
    <p:sldId id="520" r:id="rId83"/>
    <p:sldId id="521" r:id="rId84"/>
    <p:sldId id="522" r:id="rId85"/>
    <p:sldId id="523" r:id="rId86"/>
    <p:sldId id="525" r:id="rId87"/>
    <p:sldId id="526" r:id="rId88"/>
    <p:sldId id="527" r:id="rId89"/>
    <p:sldId id="739" r:id="rId90"/>
    <p:sldId id="528" r:id="rId91"/>
    <p:sldId id="529" r:id="rId92"/>
    <p:sldId id="530" r:id="rId93"/>
    <p:sldId id="531" r:id="rId94"/>
    <p:sldId id="532" r:id="rId95"/>
    <p:sldId id="533" r:id="rId96"/>
    <p:sldId id="534" r:id="rId97"/>
    <p:sldId id="740" r:id="rId98"/>
    <p:sldId id="535" r:id="rId99"/>
    <p:sldId id="536" r:id="rId100"/>
    <p:sldId id="537" r:id="rId101"/>
    <p:sldId id="538" r:id="rId102"/>
    <p:sldId id="741" r:id="rId103"/>
    <p:sldId id="541" r:id="rId104"/>
    <p:sldId id="542" r:id="rId105"/>
    <p:sldId id="544" r:id="rId106"/>
    <p:sldId id="545" r:id="rId107"/>
    <p:sldId id="546" r:id="rId108"/>
    <p:sldId id="547" r:id="rId109"/>
    <p:sldId id="548" r:id="rId110"/>
    <p:sldId id="549" r:id="rId111"/>
    <p:sldId id="550" r:id="rId112"/>
    <p:sldId id="551" r:id="rId113"/>
    <p:sldId id="552" r:id="rId114"/>
    <p:sldId id="553" r:id="rId115"/>
    <p:sldId id="554" r:id="rId116"/>
    <p:sldId id="555" r:id="rId117"/>
    <p:sldId id="556" r:id="rId118"/>
    <p:sldId id="557" r:id="rId119"/>
    <p:sldId id="558" r:id="rId120"/>
    <p:sldId id="560" r:id="rId121"/>
    <p:sldId id="559" r:id="rId122"/>
    <p:sldId id="561" r:id="rId123"/>
    <p:sldId id="562" r:id="rId124"/>
    <p:sldId id="563" r:id="rId125"/>
    <p:sldId id="564" r:id="rId126"/>
    <p:sldId id="565" r:id="rId127"/>
    <p:sldId id="566" r:id="rId128"/>
    <p:sldId id="567" r:id="rId129"/>
    <p:sldId id="568" r:id="rId130"/>
    <p:sldId id="569" r:id="rId131"/>
    <p:sldId id="570" r:id="rId132"/>
    <p:sldId id="571" r:id="rId133"/>
    <p:sldId id="572" r:id="rId134"/>
    <p:sldId id="573" r:id="rId135"/>
    <p:sldId id="576" r:id="rId136"/>
    <p:sldId id="577" r:id="rId137"/>
    <p:sldId id="578" r:id="rId138"/>
    <p:sldId id="579" r:id="rId139"/>
    <p:sldId id="580" r:id="rId140"/>
    <p:sldId id="581" r:id="rId141"/>
    <p:sldId id="582" r:id="rId142"/>
    <p:sldId id="583" r:id="rId143"/>
    <p:sldId id="584" r:id="rId144"/>
    <p:sldId id="585" r:id="rId145"/>
    <p:sldId id="586" r:id="rId146"/>
    <p:sldId id="587" r:id="rId147"/>
    <p:sldId id="589" r:id="rId148"/>
    <p:sldId id="588" r:id="rId149"/>
    <p:sldId id="590" r:id="rId150"/>
    <p:sldId id="742" r:id="rId151"/>
    <p:sldId id="592" r:id="rId152"/>
  </p:sldIdLst>
  <p:sldSz cx="12192000" cy="6858000"/>
  <p:notesSz cx="6858000" cy="9144000"/>
  <p:custDataLst>
    <p:tags r:id="rId1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48486A"/>
    <a:srgbClr val="F2B401"/>
    <a:srgbClr val="5C62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p:scale>
          <a:sx n="100" d="100"/>
          <a:sy n="100" d="100"/>
        </p:scale>
        <p:origin x="-876" y="-402"/>
      </p:cViewPr>
      <p:guideLst>
        <p:guide orient="horz" pos="2133"/>
        <p:guide pos="38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7" Type="http://schemas.openxmlformats.org/officeDocument/2006/relationships/tags" Target="tags/tag136.xml"/><Relationship Id="rId156" Type="http://schemas.openxmlformats.org/officeDocument/2006/relationships/tableStyles" Target="tableStyles.xml"/><Relationship Id="rId155" Type="http://schemas.openxmlformats.org/officeDocument/2006/relationships/viewProps" Target="viewProps.xml"/><Relationship Id="rId154" Type="http://schemas.openxmlformats.org/officeDocument/2006/relationships/presProps" Target="presProps.xml"/><Relationship Id="rId153" Type="http://schemas.openxmlformats.org/officeDocument/2006/relationships/handoutMaster" Target="handoutMasters/handoutMaster1.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A7A54-7A77-4911-A404-FD79091F97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0C8BC5-F16F-4829-BDFA-EBB1109A0E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B973A0-69F4-404C-83AF-F6161DA1098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875D5-E10C-41FA-814E-81A3891056C8}"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0C8BC5-F16F-4829-BDFA-EBB1109A0E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0_Titl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14425" y="856342"/>
            <a:ext cx="5960810" cy="5471886"/>
          </a:xfrm>
          <a:custGeom>
            <a:avLst/>
            <a:gdLst>
              <a:gd name="connsiteX0" fmla="*/ 4962174 w 5646031"/>
              <a:gd name="connsiteY0" fmla="*/ 3600454 h 5182926"/>
              <a:gd name="connsiteX1" fmla="*/ 5001765 w 5646031"/>
              <a:gd name="connsiteY1" fmla="*/ 3600454 h 5182926"/>
              <a:gd name="connsiteX2" fmla="*/ 5040157 w 5646031"/>
              <a:gd name="connsiteY2" fmla="*/ 3602854 h 5182926"/>
              <a:gd name="connsiteX3" fmla="*/ 5079748 w 5646031"/>
              <a:gd name="connsiteY3" fmla="*/ 3604054 h 5182926"/>
              <a:gd name="connsiteX4" fmla="*/ 5154134 w 5646031"/>
              <a:gd name="connsiteY4" fmla="*/ 3613652 h 5182926"/>
              <a:gd name="connsiteX5" fmla="*/ 5226119 w 5646031"/>
              <a:gd name="connsiteY5" fmla="*/ 3630449 h 5182926"/>
              <a:gd name="connsiteX6" fmla="*/ 5295704 w 5646031"/>
              <a:gd name="connsiteY6" fmla="*/ 3646045 h 5182926"/>
              <a:gd name="connsiteX7" fmla="*/ 5365290 w 5646031"/>
              <a:gd name="connsiteY7" fmla="*/ 3662841 h 5182926"/>
              <a:gd name="connsiteX8" fmla="*/ 5434875 w 5646031"/>
              <a:gd name="connsiteY8" fmla="*/ 3678439 h 5182926"/>
              <a:gd name="connsiteX9" fmla="*/ 5502061 w 5646031"/>
              <a:gd name="connsiteY9" fmla="*/ 3695235 h 5182926"/>
              <a:gd name="connsiteX10" fmla="*/ 5516458 w 5646031"/>
              <a:gd name="connsiteY10" fmla="*/ 3697635 h 5182926"/>
              <a:gd name="connsiteX11" fmla="*/ 5524857 w 5646031"/>
              <a:gd name="connsiteY11" fmla="*/ 3704833 h 5182926"/>
              <a:gd name="connsiteX12" fmla="*/ 5536854 w 5646031"/>
              <a:gd name="connsiteY12" fmla="*/ 3710832 h 5182926"/>
              <a:gd name="connsiteX13" fmla="*/ 5544053 w 5646031"/>
              <a:gd name="connsiteY13" fmla="*/ 3720430 h 5182926"/>
              <a:gd name="connsiteX14" fmla="*/ 5551251 w 5646031"/>
              <a:gd name="connsiteY14" fmla="*/ 3732428 h 5182926"/>
              <a:gd name="connsiteX15" fmla="*/ 5556050 w 5646031"/>
              <a:gd name="connsiteY15" fmla="*/ 3744425 h 5182926"/>
              <a:gd name="connsiteX16" fmla="*/ 5556050 w 5646031"/>
              <a:gd name="connsiteY16" fmla="*/ 3757622 h 5182926"/>
              <a:gd name="connsiteX17" fmla="*/ 5556050 w 5646031"/>
              <a:gd name="connsiteY17" fmla="*/ 3772019 h 5182926"/>
              <a:gd name="connsiteX18" fmla="*/ 5553651 w 5646031"/>
              <a:gd name="connsiteY18" fmla="*/ 3785217 h 5182926"/>
              <a:gd name="connsiteX19" fmla="*/ 5548852 w 5646031"/>
              <a:gd name="connsiteY19" fmla="*/ 3794815 h 5182926"/>
              <a:gd name="connsiteX20" fmla="*/ 5541653 w 5646031"/>
              <a:gd name="connsiteY20" fmla="*/ 3806812 h 5182926"/>
              <a:gd name="connsiteX21" fmla="*/ 5534455 w 5646031"/>
              <a:gd name="connsiteY21" fmla="*/ 3814011 h 5182926"/>
              <a:gd name="connsiteX22" fmla="*/ 5524857 w 5646031"/>
              <a:gd name="connsiteY22" fmla="*/ 3820009 h 5182926"/>
              <a:gd name="connsiteX23" fmla="*/ 5516458 w 5646031"/>
              <a:gd name="connsiteY23" fmla="*/ 3822409 h 5182926"/>
              <a:gd name="connsiteX24" fmla="*/ 5504461 w 5646031"/>
              <a:gd name="connsiteY24" fmla="*/ 3824808 h 5182926"/>
              <a:gd name="connsiteX25" fmla="*/ 5494863 w 5646031"/>
              <a:gd name="connsiteY25" fmla="*/ 3822409 h 5182926"/>
              <a:gd name="connsiteX26" fmla="*/ 5460070 w 5646031"/>
              <a:gd name="connsiteY26" fmla="*/ 3814011 h 5182926"/>
              <a:gd name="connsiteX27" fmla="*/ 5422878 w 5646031"/>
              <a:gd name="connsiteY27" fmla="*/ 3804413 h 5182926"/>
              <a:gd name="connsiteX28" fmla="*/ 5385686 w 5646031"/>
              <a:gd name="connsiteY28" fmla="*/ 3799614 h 5182926"/>
              <a:gd name="connsiteX29" fmla="*/ 5349693 w 5646031"/>
              <a:gd name="connsiteY29" fmla="*/ 3792415 h 5182926"/>
              <a:gd name="connsiteX30" fmla="*/ 5275308 w 5646031"/>
              <a:gd name="connsiteY30" fmla="*/ 3782817 h 5182926"/>
              <a:gd name="connsiteX31" fmla="*/ 5235717 w 5646031"/>
              <a:gd name="connsiteY31" fmla="*/ 3779218 h 5182926"/>
              <a:gd name="connsiteX32" fmla="*/ 5198524 w 5646031"/>
              <a:gd name="connsiteY32" fmla="*/ 3772019 h 5182926"/>
              <a:gd name="connsiteX33" fmla="*/ 5161332 w 5646031"/>
              <a:gd name="connsiteY33" fmla="*/ 3764821 h 5182926"/>
              <a:gd name="connsiteX34" fmla="*/ 5124140 w 5646031"/>
              <a:gd name="connsiteY34" fmla="*/ 3752823 h 5182926"/>
              <a:gd name="connsiteX35" fmla="*/ 5086948 w 5646031"/>
              <a:gd name="connsiteY35" fmla="*/ 3739626 h 5182926"/>
              <a:gd name="connsiteX36" fmla="*/ 5052155 w 5646031"/>
              <a:gd name="connsiteY36" fmla="*/ 3720430 h 5182926"/>
              <a:gd name="connsiteX37" fmla="*/ 5017361 w 5646031"/>
              <a:gd name="connsiteY37" fmla="*/ 3700034 h 5182926"/>
              <a:gd name="connsiteX38" fmla="*/ 4982569 w 5646031"/>
              <a:gd name="connsiteY38" fmla="*/ 3672440 h 5182926"/>
              <a:gd name="connsiteX39" fmla="*/ 4952576 w 5646031"/>
              <a:gd name="connsiteY39" fmla="*/ 3638846 h 5182926"/>
              <a:gd name="connsiteX40" fmla="*/ 4922581 w 5646031"/>
              <a:gd name="connsiteY40" fmla="*/ 3602854 h 5182926"/>
              <a:gd name="connsiteX41" fmla="*/ 1356919 w 5646031"/>
              <a:gd name="connsiteY41" fmla="*/ 0 h 5182926"/>
              <a:gd name="connsiteX42" fmla="*/ 1377315 w 5646031"/>
              <a:gd name="connsiteY42" fmla="*/ 0 h 5182926"/>
              <a:gd name="connsiteX43" fmla="*/ 1396511 w 5646031"/>
              <a:gd name="connsiteY43" fmla="*/ 2400 h 5182926"/>
              <a:gd name="connsiteX44" fmla="*/ 1416906 w 5646031"/>
              <a:gd name="connsiteY44" fmla="*/ 7199 h 5182926"/>
              <a:gd name="connsiteX45" fmla="*/ 1433703 w 5646031"/>
              <a:gd name="connsiteY45" fmla="*/ 16797 h 5182926"/>
              <a:gd name="connsiteX46" fmla="*/ 1449300 w 5646031"/>
              <a:gd name="connsiteY46" fmla="*/ 29994 h 5182926"/>
              <a:gd name="connsiteX47" fmla="*/ 1454099 w 5646031"/>
              <a:gd name="connsiteY47" fmla="*/ 37193 h 5182926"/>
              <a:gd name="connsiteX48" fmla="*/ 1458898 w 5646031"/>
              <a:gd name="connsiteY48" fmla="*/ 46791 h 5182926"/>
              <a:gd name="connsiteX49" fmla="*/ 1461298 w 5646031"/>
              <a:gd name="connsiteY49" fmla="*/ 52789 h 5182926"/>
              <a:gd name="connsiteX50" fmla="*/ 1458898 w 5646031"/>
              <a:gd name="connsiteY50" fmla="*/ 57588 h 5182926"/>
              <a:gd name="connsiteX51" fmla="*/ 1456499 w 5646031"/>
              <a:gd name="connsiteY51" fmla="*/ 64787 h 5182926"/>
              <a:gd name="connsiteX52" fmla="*/ 1454099 w 5646031"/>
              <a:gd name="connsiteY52" fmla="*/ 69586 h 5182926"/>
              <a:gd name="connsiteX53" fmla="*/ 1445700 w 5646031"/>
              <a:gd name="connsiteY53" fmla="*/ 79184 h 5182926"/>
              <a:gd name="connsiteX54" fmla="*/ 1419306 w 5646031"/>
              <a:gd name="connsiteY54" fmla="*/ 94781 h 5182926"/>
              <a:gd name="connsiteX55" fmla="*/ 1408509 w 5646031"/>
              <a:gd name="connsiteY55" fmla="*/ 101979 h 5182926"/>
              <a:gd name="connsiteX56" fmla="*/ 1403710 w 5646031"/>
              <a:gd name="connsiteY56" fmla="*/ 106778 h 5182926"/>
              <a:gd name="connsiteX57" fmla="*/ 1401310 w 5646031"/>
              <a:gd name="connsiteY57" fmla="*/ 113977 h 5182926"/>
              <a:gd name="connsiteX58" fmla="*/ 1394112 w 5646031"/>
              <a:gd name="connsiteY58" fmla="*/ 131973 h 5182926"/>
              <a:gd name="connsiteX59" fmla="*/ 1389313 w 5646031"/>
              <a:gd name="connsiteY59" fmla="*/ 151169 h 5182926"/>
              <a:gd name="connsiteX60" fmla="*/ 1386913 w 5646031"/>
              <a:gd name="connsiteY60" fmla="*/ 169166 h 5182926"/>
              <a:gd name="connsiteX61" fmla="*/ 1384514 w 5646031"/>
              <a:gd name="connsiteY61" fmla="*/ 188362 h 5182926"/>
              <a:gd name="connsiteX62" fmla="*/ 1384514 w 5646031"/>
              <a:gd name="connsiteY62" fmla="*/ 206357 h 5182926"/>
              <a:gd name="connsiteX63" fmla="*/ 1386913 w 5646031"/>
              <a:gd name="connsiteY63" fmla="*/ 225553 h 5182926"/>
              <a:gd name="connsiteX64" fmla="*/ 1389313 w 5646031"/>
              <a:gd name="connsiteY64" fmla="*/ 241150 h 5182926"/>
              <a:gd name="connsiteX65" fmla="*/ 1394112 w 5646031"/>
              <a:gd name="connsiteY65" fmla="*/ 260347 h 5182926"/>
              <a:gd name="connsiteX66" fmla="*/ 1406109 w 5646031"/>
              <a:gd name="connsiteY66" fmla="*/ 292740 h 5182926"/>
              <a:gd name="connsiteX67" fmla="*/ 1421705 w 5646031"/>
              <a:gd name="connsiteY67" fmla="*/ 322734 h 5182926"/>
              <a:gd name="connsiteX68" fmla="*/ 1443301 w 5646031"/>
              <a:gd name="connsiteY68" fmla="*/ 352727 h 5182926"/>
              <a:gd name="connsiteX69" fmla="*/ 1470896 w 5646031"/>
              <a:gd name="connsiteY69" fmla="*/ 377922 h 5182926"/>
              <a:gd name="connsiteX70" fmla="*/ 1488892 w 5646031"/>
              <a:gd name="connsiteY70" fmla="*/ 392319 h 5182926"/>
              <a:gd name="connsiteX71" fmla="*/ 1510487 w 5646031"/>
              <a:gd name="connsiteY71" fmla="*/ 406716 h 5182926"/>
              <a:gd name="connsiteX72" fmla="*/ 1533283 w 5646031"/>
              <a:gd name="connsiteY72" fmla="*/ 419913 h 5182926"/>
              <a:gd name="connsiteX73" fmla="*/ 1558477 w 5646031"/>
              <a:gd name="connsiteY73" fmla="*/ 431911 h 5182926"/>
              <a:gd name="connsiteX74" fmla="*/ 1586072 w 5646031"/>
              <a:gd name="connsiteY74" fmla="*/ 439109 h 5182926"/>
              <a:gd name="connsiteX75" fmla="*/ 1617265 w 5646031"/>
              <a:gd name="connsiteY75" fmla="*/ 441509 h 5182926"/>
              <a:gd name="connsiteX76" fmla="*/ 1632862 w 5646031"/>
              <a:gd name="connsiteY76" fmla="*/ 441509 h 5182926"/>
              <a:gd name="connsiteX77" fmla="*/ 1649658 w 5646031"/>
              <a:gd name="connsiteY77" fmla="*/ 439109 h 5182926"/>
              <a:gd name="connsiteX78" fmla="*/ 1665255 w 5646031"/>
              <a:gd name="connsiteY78" fmla="*/ 436710 h 5182926"/>
              <a:gd name="connsiteX79" fmla="*/ 1684451 w 5646031"/>
              <a:gd name="connsiteY79" fmla="*/ 431911 h 5182926"/>
              <a:gd name="connsiteX80" fmla="*/ 1677253 w 5646031"/>
              <a:gd name="connsiteY80" fmla="*/ 415114 h 5182926"/>
              <a:gd name="connsiteX81" fmla="*/ 1667655 w 5646031"/>
              <a:gd name="connsiteY81" fmla="*/ 401917 h 5182926"/>
              <a:gd name="connsiteX82" fmla="*/ 1660457 w 5646031"/>
              <a:gd name="connsiteY82" fmla="*/ 387520 h 5182926"/>
              <a:gd name="connsiteX83" fmla="*/ 1649658 w 5646031"/>
              <a:gd name="connsiteY83" fmla="*/ 375523 h 5182926"/>
              <a:gd name="connsiteX84" fmla="*/ 1628063 w 5646031"/>
              <a:gd name="connsiteY84" fmla="*/ 357526 h 5182926"/>
              <a:gd name="connsiteX85" fmla="*/ 1605268 w 5646031"/>
              <a:gd name="connsiteY85" fmla="*/ 340730 h 5182926"/>
              <a:gd name="connsiteX86" fmla="*/ 1580073 w 5646031"/>
              <a:gd name="connsiteY86" fmla="*/ 327533 h 5182926"/>
              <a:gd name="connsiteX87" fmla="*/ 1553678 w 5646031"/>
              <a:gd name="connsiteY87" fmla="*/ 313136 h 5182926"/>
              <a:gd name="connsiteX88" fmla="*/ 1530883 w 5646031"/>
              <a:gd name="connsiteY88" fmla="*/ 302338 h 5182926"/>
              <a:gd name="connsiteX89" fmla="*/ 1508088 w 5646031"/>
              <a:gd name="connsiteY89" fmla="*/ 285541 h 5182926"/>
              <a:gd name="connsiteX90" fmla="*/ 1488892 w 5646031"/>
              <a:gd name="connsiteY90" fmla="*/ 273543 h 5182926"/>
              <a:gd name="connsiteX91" fmla="*/ 1480494 w 5646031"/>
              <a:gd name="connsiteY91" fmla="*/ 265146 h 5182926"/>
              <a:gd name="connsiteX92" fmla="*/ 1473295 w 5646031"/>
              <a:gd name="connsiteY92" fmla="*/ 257947 h 5182926"/>
              <a:gd name="connsiteX93" fmla="*/ 1468496 w 5646031"/>
              <a:gd name="connsiteY93" fmla="*/ 248349 h 5182926"/>
              <a:gd name="connsiteX94" fmla="*/ 1466097 w 5646031"/>
              <a:gd name="connsiteY94" fmla="*/ 238751 h 5182926"/>
              <a:gd name="connsiteX95" fmla="*/ 1466097 w 5646031"/>
              <a:gd name="connsiteY95" fmla="*/ 227953 h 5182926"/>
              <a:gd name="connsiteX96" fmla="*/ 1470896 w 5646031"/>
              <a:gd name="connsiteY96" fmla="*/ 215955 h 5182926"/>
              <a:gd name="connsiteX97" fmla="*/ 1480494 w 5646031"/>
              <a:gd name="connsiteY97" fmla="*/ 206357 h 5182926"/>
              <a:gd name="connsiteX98" fmla="*/ 1488892 w 5646031"/>
              <a:gd name="connsiteY98" fmla="*/ 201558 h 5182926"/>
              <a:gd name="connsiteX99" fmla="*/ 1498490 w 5646031"/>
              <a:gd name="connsiteY99" fmla="*/ 196759 h 5182926"/>
              <a:gd name="connsiteX100" fmla="*/ 1508088 w 5646031"/>
              <a:gd name="connsiteY100" fmla="*/ 199159 h 5182926"/>
              <a:gd name="connsiteX101" fmla="*/ 1518886 w 5646031"/>
              <a:gd name="connsiteY101" fmla="*/ 201558 h 5182926"/>
              <a:gd name="connsiteX102" fmla="*/ 1530883 w 5646031"/>
              <a:gd name="connsiteY102" fmla="*/ 206357 h 5182926"/>
              <a:gd name="connsiteX103" fmla="*/ 1550079 w 5646031"/>
              <a:gd name="connsiteY103" fmla="*/ 218355 h 5182926"/>
              <a:gd name="connsiteX104" fmla="*/ 1577673 w 5646031"/>
              <a:gd name="connsiteY104" fmla="*/ 238751 h 5182926"/>
              <a:gd name="connsiteX105" fmla="*/ 1610067 w 5646031"/>
              <a:gd name="connsiteY105" fmla="*/ 255548 h 5182926"/>
              <a:gd name="connsiteX106" fmla="*/ 1640060 w 5646031"/>
              <a:gd name="connsiteY106" fmla="*/ 266345 h 5182926"/>
              <a:gd name="connsiteX107" fmla="*/ 1674854 w 5646031"/>
              <a:gd name="connsiteY107" fmla="*/ 275943 h 5182926"/>
              <a:gd name="connsiteX108" fmla="*/ 1739640 w 5646031"/>
              <a:gd name="connsiteY108" fmla="*/ 295139 h 5182926"/>
              <a:gd name="connsiteX109" fmla="*/ 1774432 w 5646031"/>
              <a:gd name="connsiteY109" fmla="*/ 303538 h 5182926"/>
              <a:gd name="connsiteX110" fmla="*/ 1806826 w 5646031"/>
              <a:gd name="connsiteY110" fmla="*/ 313136 h 5182926"/>
              <a:gd name="connsiteX111" fmla="*/ 1846418 w 5646031"/>
              <a:gd name="connsiteY111" fmla="*/ 325133 h 5182926"/>
              <a:gd name="connsiteX112" fmla="*/ 1883610 w 5646031"/>
              <a:gd name="connsiteY112" fmla="*/ 332332 h 5182926"/>
              <a:gd name="connsiteX113" fmla="*/ 1901606 w 5646031"/>
              <a:gd name="connsiteY113" fmla="*/ 334731 h 5182926"/>
              <a:gd name="connsiteX114" fmla="*/ 1918403 w 5646031"/>
              <a:gd name="connsiteY114" fmla="*/ 334731 h 5182926"/>
              <a:gd name="connsiteX115" fmla="*/ 1932800 w 5646031"/>
              <a:gd name="connsiteY115" fmla="*/ 332332 h 5182926"/>
              <a:gd name="connsiteX116" fmla="*/ 1945997 w 5646031"/>
              <a:gd name="connsiteY116" fmla="*/ 329932 h 5182926"/>
              <a:gd name="connsiteX117" fmla="*/ 1960394 w 5646031"/>
              <a:gd name="connsiteY117" fmla="*/ 322734 h 5182926"/>
              <a:gd name="connsiteX118" fmla="*/ 1973591 w 5646031"/>
              <a:gd name="connsiteY118" fmla="*/ 315535 h 5182926"/>
              <a:gd name="connsiteX119" fmla="*/ 1985589 w 5646031"/>
              <a:gd name="connsiteY119" fmla="*/ 305937 h 5182926"/>
              <a:gd name="connsiteX120" fmla="*/ 1995187 w 5646031"/>
              <a:gd name="connsiteY120" fmla="*/ 295139 h 5182926"/>
              <a:gd name="connsiteX121" fmla="*/ 2005985 w 5646031"/>
              <a:gd name="connsiteY121" fmla="*/ 280742 h 5182926"/>
              <a:gd name="connsiteX122" fmla="*/ 2015583 w 5646031"/>
              <a:gd name="connsiteY122" fmla="*/ 262746 h 5182926"/>
              <a:gd name="connsiteX123" fmla="*/ 2022781 w 5646031"/>
              <a:gd name="connsiteY123" fmla="*/ 243550 h 5182926"/>
              <a:gd name="connsiteX124" fmla="*/ 2029980 w 5646031"/>
              <a:gd name="connsiteY124" fmla="*/ 220754 h 5182926"/>
              <a:gd name="connsiteX125" fmla="*/ 2037178 w 5646031"/>
              <a:gd name="connsiteY125" fmla="*/ 201558 h 5182926"/>
              <a:gd name="connsiteX126" fmla="*/ 2045576 w 5646031"/>
              <a:gd name="connsiteY126" fmla="*/ 190761 h 5182926"/>
              <a:gd name="connsiteX127" fmla="*/ 2057574 w 5646031"/>
              <a:gd name="connsiteY127" fmla="*/ 183562 h 5182926"/>
              <a:gd name="connsiteX128" fmla="*/ 2067172 w 5646031"/>
              <a:gd name="connsiteY128" fmla="*/ 181163 h 5182926"/>
              <a:gd name="connsiteX129" fmla="*/ 2080369 w 5646031"/>
              <a:gd name="connsiteY129" fmla="*/ 183562 h 5182926"/>
              <a:gd name="connsiteX130" fmla="*/ 2092367 w 5646031"/>
              <a:gd name="connsiteY130" fmla="*/ 190761 h 5182926"/>
              <a:gd name="connsiteX131" fmla="*/ 2104364 w 5646031"/>
              <a:gd name="connsiteY131" fmla="*/ 199159 h 5182926"/>
              <a:gd name="connsiteX132" fmla="*/ 2117561 w 5646031"/>
              <a:gd name="connsiteY132" fmla="*/ 211156 h 5182926"/>
              <a:gd name="connsiteX133" fmla="*/ 2139157 w 5646031"/>
              <a:gd name="connsiteY133" fmla="*/ 230352 h 5182926"/>
              <a:gd name="connsiteX134" fmla="*/ 2159553 w 5646031"/>
              <a:gd name="connsiteY134" fmla="*/ 243550 h 5182926"/>
              <a:gd name="connsiteX135" fmla="*/ 2176350 w 5646031"/>
              <a:gd name="connsiteY135" fmla="*/ 250749 h 5182926"/>
              <a:gd name="connsiteX136" fmla="*/ 2184747 w 5646031"/>
              <a:gd name="connsiteY136" fmla="*/ 250749 h 5182926"/>
              <a:gd name="connsiteX137" fmla="*/ 2191946 w 5646031"/>
              <a:gd name="connsiteY137" fmla="*/ 250749 h 5182926"/>
              <a:gd name="connsiteX138" fmla="*/ 2201544 w 5646031"/>
              <a:gd name="connsiteY138" fmla="*/ 248349 h 5182926"/>
              <a:gd name="connsiteX139" fmla="*/ 2208743 w 5646031"/>
              <a:gd name="connsiteY139" fmla="*/ 243550 h 5182926"/>
              <a:gd name="connsiteX140" fmla="*/ 2214742 w 5646031"/>
              <a:gd name="connsiteY140" fmla="*/ 236352 h 5182926"/>
              <a:gd name="connsiteX141" fmla="*/ 2219541 w 5646031"/>
              <a:gd name="connsiteY141" fmla="*/ 230352 h 5182926"/>
              <a:gd name="connsiteX142" fmla="*/ 2231538 w 5646031"/>
              <a:gd name="connsiteY142" fmla="*/ 208757 h 5182926"/>
              <a:gd name="connsiteX143" fmla="*/ 2238737 w 5646031"/>
              <a:gd name="connsiteY143" fmla="*/ 178763 h 5182926"/>
              <a:gd name="connsiteX144" fmla="*/ 2248335 w 5646031"/>
              <a:gd name="connsiteY144" fmla="*/ 148769 h 5182926"/>
              <a:gd name="connsiteX145" fmla="*/ 2251933 w 5646031"/>
              <a:gd name="connsiteY145" fmla="*/ 136772 h 5182926"/>
              <a:gd name="connsiteX146" fmla="*/ 2259132 w 5646031"/>
              <a:gd name="connsiteY146" fmla="*/ 127174 h 5182926"/>
              <a:gd name="connsiteX147" fmla="*/ 2263931 w 5646031"/>
              <a:gd name="connsiteY147" fmla="*/ 118776 h 5182926"/>
              <a:gd name="connsiteX148" fmla="*/ 2271130 w 5646031"/>
              <a:gd name="connsiteY148" fmla="*/ 113977 h 5182926"/>
              <a:gd name="connsiteX149" fmla="*/ 2278328 w 5646031"/>
              <a:gd name="connsiteY149" fmla="*/ 109178 h 5182926"/>
              <a:gd name="connsiteX150" fmla="*/ 2286727 w 5646031"/>
              <a:gd name="connsiteY150" fmla="*/ 106778 h 5182926"/>
              <a:gd name="connsiteX151" fmla="*/ 2293925 w 5646031"/>
              <a:gd name="connsiteY151" fmla="*/ 106778 h 5182926"/>
              <a:gd name="connsiteX152" fmla="*/ 2301124 w 5646031"/>
              <a:gd name="connsiteY152" fmla="*/ 109178 h 5182926"/>
              <a:gd name="connsiteX153" fmla="*/ 2319120 w 5646031"/>
              <a:gd name="connsiteY153" fmla="*/ 116376 h 5182926"/>
              <a:gd name="connsiteX154" fmla="*/ 2338316 w 5646031"/>
              <a:gd name="connsiteY154" fmla="*/ 129573 h 5182926"/>
              <a:gd name="connsiteX155" fmla="*/ 2358712 w 5646031"/>
              <a:gd name="connsiteY155" fmla="*/ 151169 h 5182926"/>
              <a:gd name="connsiteX156" fmla="*/ 2373109 w 5646031"/>
              <a:gd name="connsiteY156" fmla="*/ 164366 h 5182926"/>
              <a:gd name="connsiteX157" fmla="*/ 2387506 w 5646031"/>
              <a:gd name="connsiteY157" fmla="*/ 176364 h 5182926"/>
              <a:gd name="connsiteX158" fmla="*/ 2400703 w 5646031"/>
              <a:gd name="connsiteY158" fmla="*/ 183562 h 5182926"/>
              <a:gd name="connsiteX159" fmla="*/ 2415100 w 5646031"/>
              <a:gd name="connsiteY159" fmla="*/ 188362 h 5182926"/>
              <a:gd name="connsiteX160" fmla="*/ 2430697 w 5646031"/>
              <a:gd name="connsiteY160" fmla="*/ 190761 h 5182926"/>
              <a:gd name="connsiteX161" fmla="*/ 2449893 w 5646031"/>
              <a:gd name="connsiteY161" fmla="*/ 190761 h 5182926"/>
              <a:gd name="connsiteX162" fmla="*/ 2493084 w 5646031"/>
              <a:gd name="connsiteY162" fmla="*/ 185962 h 5182926"/>
              <a:gd name="connsiteX163" fmla="*/ 2561469 w 5646031"/>
              <a:gd name="connsiteY163" fmla="*/ 176364 h 5182926"/>
              <a:gd name="connsiteX164" fmla="*/ 2632255 w 5646031"/>
              <a:gd name="connsiteY164" fmla="*/ 169166 h 5182926"/>
              <a:gd name="connsiteX165" fmla="*/ 2701841 w 5646031"/>
              <a:gd name="connsiteY165" fmla="*/ 161967 h 5182926"/>
              <a:gd name="connsiteX166" fmla="*/ 2736633 w 5646031"/>
              <a:gd name="connsiteY166" fmla="*/ 155968 h 5182926"/>
              <a:gd name="connsiteX167" fmla="*/ 2771426 w 5646031"/>
              <a:gd name="connsiteY167" fmla="*/ 148769 h 5182926"/>
              <a:gd name="connsiteX168" fmla="*/ 2783424 w 5646031"/>
              <a:gd name="connsiteY168" fmla="*/ 146370 h 5182926"/>
              <a:gd name="connsiteX169" fmla="*/ 2790622 w 5646031"/>
              <a:gd name="connsiteY169" fmla="*/ 151169 h 5182926"/>
              <a:gd name="connsiteX170" fmla="*/ 2795421 w 5646031"/>
              <a:gd name="connsiteY170" fmla="*/ 158367 h 5182926"/>
              <a:gd name="connsiteX171" fmla="*/ 2797821 w 5646031"/>
              <a:gd name="connsiteY171" fmla="*/ 166766 h 5182926"/>
              <a:gd name="connsiteX172" fmla="*/ 2800220 w 5646031"/>
              <a:gd name="connsiteY172" fmla="*/ 181163 h 5182926"/>
              <a:gd name="connsiteX173" fmla="*/ 2797821 w 5646031"/>
              <a:gd name="connsiteY173" fmla="*/ 193161 h 5182926"/>
              <a:gd name="connsiteX174" fmla="*/ 2795421 w 5646031"/>
              <a:gd name="connsiteY174" fmla="*/ 218355 h 5182926"/>
              <a:gd name="connsiteX175" fmla="*/ 2790622 w 5646031"/>
              <a:gd name="connsiteY175" fmla="*/ 230352 h 5182926"/>
              <a:gd name="connsiteX176" fmla="*/ 2783424 w 5646031"/>
              <a:gd name="connsiteY176" fmla="*/ 243550 h 5182926"/>
              <a:gd name="connsiteX177" fmla="*/ 2776225 w 5646031"/>
              <a:gd name="connsiteY177" fmla="*/ 257947 h 5182926"/>
              <a:gd name="connsiteX178" fmla="*/ 2771426 w 5646031"/>
              <a:gd name="connsiteY178" fmla="*/ 268744 h 5182926"/>
              <a:gd name="connsiteX179" fmla="*/ 2770226 w 5646031"/>
              <a:gd name="connsiteY179" fmla="*/ 283141 h 5182926"/>
              <a:gd name="connsiteX180" fmla="*/ 2770226 w 5646031"/>
              <a:gd name="connsiteY180" fmla="*/ 290340 h 5182926"/>
              <a:gd name="connsiteX181" fmla="*/ 2771426 w 5646031"/>
              <a:gd name="connsiteY181" fmla="*/ 295139 h 5182926"/>
              <a:gd name="connsiteX182" fmla="*/ 2773826 w 5646031"/>
              <a:gd name="connsiteY182" fmla="*/ 302338 h 5182926"/>
              <a:gd name="connsiteX183" fmla="*/ 2778625 w 5646031"/>
              <a:gd name="connsiteY183" fmla="*/ 305937 h 5182926"/>
              <a:gd name="connsiteX184" fmla="*/ 2785823 w 5646031"/>
              <a:gd name="connsiteY184" fmla="*/ 313136 h 5182926"/>
              <a:gd name="connsiteX185" fmla="*/ 2795421 w 5646031"/>
              <a:gd name="connsiteY185" fmla="*/ 317935 h 5182926"/>
              <a:gd name="connsiteX186" fmla="*/ 2808618 w 5646031"/>
              <a:gd name="connsiteY186" fmla="*/ 325133 h 5182926"/>
              <a:gd name="connsiteX187" fmla="*/ 2825415 w 5646031"/>
              <a:gd name="connsiteY187" fmla="*/ 327533 h 5182926"/>
              <a:gd name="connsiteX188" fmla="*/ 2839812 w 5646031"/>
              <a:gd name="connsiteY188" fmla="*/ 327533 h 5182926"/>
              <a:gd name="connsiteX189" fmla="*/ 2850610 w 5646031"/>
              <a:gd name="connsiteY189" fmla="*/ 325133 h 5182926"/>
              <a:gd name="connsiteX190" fmla="*/ 2865007 w 5646031"/>
              <a:gd name="connsiteY190" fmla="*/ 317935 h 5182926"/>
              <a:gd name="connsiteX191" fmla="*/ 2878204 w 5646031"/>
              <a:gd name="connsiteY191" fmla="*/ 310736 h 5182926"/>
              <a:gd name="connsiteX192" fmla="*/ 2890201 w 5646031"/>
              <a:gd name="connsiteY192" fmla="*/ 302338 h 5182926"/>
              <a:gd name="connsiteX193" fmla="*/ 2902199 w 5646031"/>
              <a:gd name="connsiteY193" fmla="*/ 292740 h 5182926"/>
              <a:gd name="connsiteX194" fmla="*/ 2912997 w 5646031"/>
              <a:gd name="connsiteY194" fmla="*/ 278342 h 5182926"/>
              <a:gd name="connsiteX195" fmla="*/ 2927394 w 5646031"/>
              <a:gd name="connsiteY195" fmla="*/ 265146 h 5182926"/>
              <a:gd name="connsiteX196" fmla="*/ 2939392 w 5646031"/>
              <a:gd name="connsiteY196" fmla="*/ 250749 h 5182926"/>
              <a:gd name="connsiteX197" fmla="*/ 2952588 w 5646031"/>
              <a:gd name="connsiteY197" fmla="*/ 236352 h 5182926"/>
              <a:gd name="connsiteX198" fmla="*/ 2966985 w 5646031"/>
              <a:gd name="connsiteY198" fmla="*/ 230352 h 5182926"/>
              <a:gd name="connsiteX199" fmla="*/ 2974184 w 5646031"/>
              <a:gd name="connsiteY199" fmla="*/ 225553 h 5182926"/>
              <a:gd name="connsiteX200" fmla="*/ 2982583 w 5646031"/>
              <a:gd name="connsiteY200" fmla="*/ 225553 h 5182926"/>
              <a:gd name="connsiteX201" fmla="*/ 2989781 w 5646031"/>
              <a:gd name="connsiteY201" fmla="*/ 225553 h 5182926"/>
              <a:gd name="connsiteX202" fmla="*/ 2999379 w 5646031"/>
              <a:gd name="connsiteY202" fmla="*/ 230352 h 5182926"/>
              <a:gd name="connsiteX203" fmla="*/ 3008977 w 5646031"/>
              <a:gd name="connsiteY203" fmla="*/ 233952 h 5182926"/>
              <a:gd name="connsiteX204" fmla="*/ 3017375 w 5646031"/>
              <a:gd name="connsiteY204" fmla="*/ 241150 h 5182926"/>
              <a:gd name="connsiteX205" fmla="*/ 3026973 w 5646031"/>
              <a:gd name="connsiteY205" fmla="*/ 250749 h 5182926"/>
              <a:gd name="connsiteX206" fmla="*/ 3034172 w 5646031"/>
              <a:gd name="connsiteY206" fmla="*/ 260347 h 5182926"/>
              <a:gd name="connsiteX207" fmla="*/ 3038971 w 5646031"/>
              <a:gd name="connsiteY207" fmla="*/ 268744 h 5182926"/>
              <a:gd name="connsiteX208" fmla="*/ 3043770 w 5646031"/>
              <a:gd name="connsiteY208" fmla="*/ 278342 h 5182926"/>
              <a:gd name="connsiteX209" fmla="*/ 3046169 w 5646031"/>
              <a:gd name="connsiteY209" fmla="*/ 297539 h 5182926"/>
              <a:gd name="connsiteX210" fmla="*/ 3043770 w 5646031"/>
              <a:gd name="connsiteY210" fmla="*/ 317935 h 5182926"/>
              <a:gd name="connsiteX211" fmla="*/ 3038971 w 5646031"/>
              <a:gd name="connsiteY211" fmla="*/ 338330 h 5182926"/>
              <a:gd name="connsiteX212" fmla="*/ 3029373 w 5646031"/>
              <a:gd name="connsiteY212" fmla="*/ 357526 h 5182926"/>
              <a:gd name="connsiteX213" fmla="*/ 3017375 w 5646031"/>
              <a:gd name="connsiteY213" fmla="*/ 373123 h 5182926"/>
              <a:gd name="connsiteX214" fmla="*/ 3006578 w 5646031"/>
              <a:gd name="connsiteY214" fmla="*/ 387520 h 5182926"/>
              <a:gd name="connsiteX215" fmla="*/ 2984982 w 5646031"/>
              <a:gd name="connsiteY215" fmla="*/ 410315 h 5182926"/>
              <a:gd name="connsiteX216" fmla="*/ 2971784 w 5646031"/>
              <a:gd name="connsiteY216" fmla="*/ 434310 h 5182926"/>
              <a:gd name="connsiteX217" fmla="*/ 2962186 w 5646031"/>
              <a:gd name="connsiteY217" fmla="*/ 454706 h 5182926"/>
              <a:gd name="connsiteX218" fmla="*/ 2957387 w 5646031"/>
              <a:gd name="connsiteY218" fmla="*/ 478701 h 5182926"/>
              <a:gd name="connsiteX219" fmla="*/ 2954988 w 5646031"/>
              <a:gd name="connsiteY219" fmla="*/ 501496 h 5182926"/>
              <a:gd name="connsiteX220" fmla="*/ 2957387 w 5646031"/>
              <a:gd name="connsiteY220" fmla="*/ 524292 h 5182926"/>
              <a:gd name="connsiteX221" fmla="*/ 2959787 w 5646031"/>
              <a:gd name="connsiteY221" fmla="*/ 545887 h 5182926"/>
              <a:gd name="connsiteX222" fmla="*/ 2966985 w 5646031"/>
              <a:gd name="connsiteY222" fmla="*/ 568682 h 5182926"/>
              <a:gd name="connsiteX223" fmla="*/ 2980183 w 5646031"/>
              <a:gd name="connsiteY223" fmla="*/ 613073 h 5182926"/>
              <a:gd name="connsiteX224" fmla="*/ 2994580 w 5646031"/>
              <a:gd name="connsiteY224" fmla="*/ 658664 h 5182926"/>
              <a:gd name="connsiteX225" fmla="*/ 2999379 w 5646031"/>
              <a:gd name="connsiteY225" fmla="*/ 680260 h 5182926"/>
              <a:gd name="connsiteX226" fmla="*/ 3001779 w 5646031"/>
              <a:gd name="connsiteY226" fmla="*/ 703054 h 5182926"/>
              <a:gd name="connsiteX227" fmla="*/ 3001779 w 5646031"/>
              <a:gd name="connsiteY227" fmla="*/ 724650 h 5182926"/>
              <a:gd name="connsiteX228" fmla="*/ 2999379 w 5646031"/>
              <a:gd name="connsiteY228" fmla="*/ 747446 h 5182926"/>
              <a:gd name="connsiteX229" fmla="*/ 2999379 w 5646031"/>
              <a:gd name="connsiteY229" fmla="*/ 757044 h 5182926"/>
              <a:gd name="connsiteX230" fmla="*/ 3004178 w 5646031"/>
              <a:gd name="connsiteY230" fmla="*/ 763042 h 5182926"/>
              <a:gd name="connsiteX231" fmla="*/ 3008977 w 5646031"/>
              <a:gd name="connsiteY231" fmla="*/ 772640 h 5182926"/>
              <a:gd name="connsiteX232" fmla="*/ 3017375 w 5646031"/>
              <a:gd name="connsiteY232" fmla="*/ 779839 h 5182926"/>
              <a:gd name="connsiteX233" fmla="*/ 3026973 w 5646031"/>
              <a:gd name="connsiteY233" fmla="*/ 784638 h 5182926"/>
              <a:gd name="connsiteX234" fmla="*/ 3036571 w 5646031"/>
              <a:gd name="connsiteY234" fmla="*/ 787037 h 5182926"/>
              <a:gd name="connsiteX235" fmla="*/ 3043770 w 5646031"/>
              <a:gd name="connsiteY235" fmla="*/ 789437 h 5182926"/>
              <a:gd name="connsiteX236" fmla="*/ 3052168 w 5646031"/>
              <a:gd name="connsiteY236" fmla="*/ 787037 h 5182926"/>
              <a:gd name="connsiteX237" fmla="*/ 3068965 w 5646031"/>
              <a:gd name="connsiteY237" fmla="*/ 777439 h 5182926"/>
              <a:gd name="connsiteX238" fmla="*/ 3084561 w 5646031"/>
              <a:gd name="connsiteY238" fmla="*/ 775040 h 5182926"/>
              <a:gd name="connsiteX239" fmla="*/ 3103757 w 5646031"/>
              <a:gd name="connsiteY239" fmla="*/ 777439 h 5182926"/>
              <a:gd name="connsiteX240" fmla="*/ 3119354 w 5646031"/>
              <a:gd name="connsiteY240" fmla="*/ 782238 h 5182926"/>
              <a:gd name="connsiteX241" fmla="*/ 3138550 w 5646031"/>
              <a:gd name="connsiteY241" fmla="*/ 789437 h 5182926"/>
              <a:gd name="connsiteX242" fmla="*/ 3156546 w 5646031"/>
              <a:gd name="connsiteY242" fmla="*/ 796635 h 5182926"/>
              <a:gd name="connsiteX243" fmla="*/ 3191339 w 5646031"/>
              <a:gd name="connsiteY243" fmla="*/ 814632 h 5182926"/>
              <a:gd name="connsiteX244" fmla="*/ 3210535 w 5646031"/>
              <a:gd name="connsiteY244" fmla="*/ 821830 h 5182926"/>
              <a:gd name="connsiteX245" fmla="*/ 3228531 w 5646031"/>
              <a:gd name="connsiteY245" fmla="*/ 826628 h 5182926"/>
              <a:gd name="connsiteX246" fmla="*/ 3245328 w 5646031"/>
              <a:gd name="connsiteY246" fmla="*/ 829029 h 5182926"/>
              <a:gd name="connsiteX247" fmla="*/ 3260925 w 5646031"/>
              <a:gd name="connsiteY247" fmla="*/ 826628 h 5182926"/>
              <a:gd name="connsiteX248" fmla="*/ 3280121 w 5646031"/>
              <a:gd name="connsiteY248" fmla="*/ 821830 h 5182926"/>
              <a:gd name="connsiteX249" fmla="*/ 3295717 w 5646031"/>
              <a:gd name="connsiteY249" fmla="*/ 809833 h 5182926"/>
              <a:gd name="connsiteX250" fmla="*/ 3312514 w 5646031"/>
              <a:gd name="connsiteY250" fmla="*/ 791836 h 5182926"/>
              <a:gd name="connsiteX251" fmla="*/ 3326911 w 5646031"/>
              <a:gd name="connsiteY251" fmla="*/ 765442 h 5182926"/>
              <a:gd name="connsiteX252" fmla="*/ 3335310 w 5646031"/>
              <a:gd name="connsiteY252" fmla="*/ 765442 h 5182926"/>
              <a:gd name="connsiteX253" fmla="*/ 3354506 w 5646031"/>
              <a:gd name="connsiteY253" fmla="*/ 775040 h 5182926"/>
              <a:gd name="connsiteX254" fmla="*/ 3402496 w 5646031"/>
              <a:gd name="connsiteY254" fmla="*/ 794236 h 5182926"/>
              <a:gd name="connsiteX255" fmla="*/ 3424091 w 5646031"/>
              <a:gd name="connsiteY255" fmla="*/ 802634 h 5182926"/>
              <a:gd name="connsiteX256" fmla="*/ 3444487 w 5646031"/>
              <a:gd name="connsiteY256" fmla="*/ 812232 h 5182926"/>
              <a:gd name="connsiteX257" fmla="*/ 3466082 w 5646031"/>
              <a:gd name="connsiteY257" fmla="*/ 819431 h 5182926"/>
              <a:gd name="connsiteX258" fmla="*/ 3474481 w 5646031"/>
              <a:gd name="connsiteY258" fmla="*/ 821830 h 5182926"/>
              <a:gd name="connsiteX259" fmla="*/ 3484079 w 5646031"/>
              <a:gd name="connsiteY259" fmla="*/ 819431 h 5182926"/>
              <a:gd name="connsiteX260" fmla="*/ 3530869 w 5646031"/>
              <a:gd name="connsiteY260" fmla="*/ 812232 h 5182926"/>
              <a:gd name="connsiteX261" fmla="*/ 3563262 w 5646031"/>
              <a:gd name="connsiteY261" fmla="*/ 807433 h 5182926"/>
              <a:gd name="connsiteX262" fmla="*/ 3590856 w 5646031"/>
              <a:gd name="connsiteY262" fmla="*/ 807433 h 5182926"/>
              <a:gd name="connsiteX263" fmla="*/ 3602854 w 5646031"/>
              <a:gd name="connsiteY263" fmla="*/ 809833 h 5182926"/>
              <a:gd name="connsiteX264" fmla="*/ 3613652 w 5646031"/>
              <a:gd name="connsiteY264" fmla="*/ 814632 h 5182926"/>
              <a:gd name="connsiteX265" fmla="*/ 3623250 w 5646031"/>
              <a:gd name="connsiteY265" fmla="*/ 819431 h 5182926"/>
              <a:gd name="connsiteX266" fmla="*/ 3635247 w 5646031"/>
              <a:gd name="connsiteY266" fmla="*/ 826628 h 5182926"/>
              <a:gd name="connsiteX267" fmla="*/ 3655643 w 5646031"/>
              <a:gd name="connsiteY267" fmla="*/ 849424 h 5182926"/>
              <a:gd name="connsiteX268" fmla="*/ 3678439 w 5646031"/>
              <a:gd name="connsiteY268" fmla="*/ 879418 h 5182926"/>
              <a:gd name="connsiteX269" fmla="*/ 3709632 w 5646031"/>
              <a:gd name="connsiteY269" fmla="*/ 923809 h 5182926"/>
              <a:gd name="connsiteX270" fmla="*/ 3704833 w 5646031"/>
              <a:gd name="connsiteY270" fmla="*/ 881818 h 5182926"/>
              <a:gd name="connsiteX271" fmla="*/ 3704833 w 5646031"/>
              <a:gd name="connsiteY271" fmla="*/ 844625 h 5182926"/>
              <a:gd name="connsiteX272" fmla="*/ 3712032 w 5646031"/>
              <a:gd name="connsiteY272" fmla="*/ 812232 h 5182926"/>
              <a:gd name="connsiteX273" fmla="*/ 3720429 w 5646031"/>
              <a:gd name="connsiteY273" fmla="*/ 782238 h 5182926"/>
              <a:gd name="connsiteX274" fmla="*/ 3732427 w 5646031"/>
              <a:gd name="connsiteY274" fmla="*/ 759443 h 5182926"/>
              <a:gd name="connsiteX275" fmla="*/ 3750424 w 5646031"/>
              <a:gd name="connsiteY275" fmla="*/ 735448 h 5182926"/>
              <a:gd name="connsiteX276" fmla="*/ 3769620 w 5646031"/>
              <a:gd name="connsiteY276" fmla="*/ 717451 h 5182926"/>
              <a:gd name="connsiteX277" fmla="*/ 3790015 w 5646031"/>
              <a:gd name="connsiteY277" fmla="*/ 698255 h 5182926"/>
              <a:gd name="connsiteX278" fmla="*/ 3814010 w 5646031"/>
              <a:gd name="connsiteY278" fmla="*/ 685059 h 5182926"/>
              <a:gd name="connsiteX279" fmla="*/ 3839205 w 5646031"/>
              <a:gd name="connsiteY279" fmla="*/ 668262 h 5182926"/>
              <a:gd name="connsiteX280" fmla="*/ 3889595 w 5646031"/>
              <a:gd name="connsiteY280" fmla="*/ 643067 h 5182926"/>
              <a:gd name="connsiteX281" fmla="*/ 3938784 w 5646031"/>
              <a:gd name="connsiteY281" fmla="*/ 615473 h 5182926"/>
              <a:gd name="connsiteX282" fmla="*/ 3963979 w 5646031"/>
              <a:gd name="connsiteY282" fmla="*/ 601076 h 5182926"/>
              <a:gd name="connsiteX283" fmla="*/ 3985575 w 5646031"/>
              <a:gd name="connsiteY283" fmla="*/ 585479 h 5182926"/>
              <a:gd name="connsiteX284" fmla="*/ 3996372 w 5646031"/>
              <a:gd name="connsiteY284" fmla="*/ 578280 h 5182926"/>
              <a:gd name="connsiteX285" fmla="*/ 4008370 w 5646031"/>
              <a:gd name="connsiteY285" fmla="*/ 573481 h 5182926"/>
              <a:gd name="connsiteX286" fmla="*/ 4020367 w 5646031"/>
              <a:gd name="connsiteY286" fmla="*/ 568682 h 5182926"/>
              <a:gd name="connsiteX287" fmla="*/ 4031165 w 5646031"/>
              <a:gd name="connsiteY287" fmla="*/ 568682 h 5182926"/>
              <a:gd name="connsiteX288" fmla="*/ 4045562 w 5646031"/>
              <a:gd name="connsiteY288" fmla="*/ 571082 h 5182926"/>
              <a:gd name="connsiteX289" fmla="*/ 4057560 w 5646031"/>
              <a:gd name="connsiteY289" fmla="*/ 575881 h 5182926"/>
              <a:gd name="connsiteX290" fmla="*/ 4065958 w 5646031"/>
              <a:gd name="connsiteY290" fmla="*/ 585479 h 5182926"/>
              <a:gd name="connsiteX291" fmla="*/ 4077955 w 5646031"/>
              <a:gd name="connsiteY291" fmla="*/ 593877 h 5182926"/>
              <a:gd name="connsiteX292" fmla="*/ 4082754 w 5646031"/>
              <a:gd name="connsiteY292" fmla="*/ 605875 h 5182926"/>
              <a:gd name="connsiteX293" fmla="*/ 4085154 w 5646031"/>
              <a:gd name="connsiteY293" fmla="*/ 617872 h 5182926"/>
              <a:gd name="connsiteX294" fmla="*/ 4082754 w 5646031"/>
              <a:gd name="connsiteY294" fmla="*/ 626270 h 5182926"/>
              <a:gd name="connsiteX295" fmla="*/ 4077955 w 5646031"/>
              <a:gd name="connsiteY295" fmla="*/ 635868 h 5182926"/>
              <a:gd name="connsiteX296" fmla="*/ 4070757 w 5646031"/>
              <a:gd name="connsiteY296" fmla="*/ 645466 h 5182926"/>
              <a:gd name="connsiteX297" fmla="*/ 4063558 w 5646031"/>
              <a:gd name="connsiteY297" fmla="*/ 652665 h 5182926"/>
              <a:gd name="connsiteX298" fmla="*/ 4045562 w 5646031"/>
              <a:gd name="connsiteY298" fmla="*/ 668262 h 5182926"/>
              <a:gd name="connsiteX299" fmla="*/ 3968778 w 5646031"/>
              <a:gd name="connsiteY299" fmla="*/ 735448 h 5182926"/>
              <a:gd name="connsiteX300" fmla="*/ 3929186 w 5646031"/>
              <a:gd name="connsiteY300" fmla="*/ 770241 h 5182926"/>
              <a:gd name="connsiteX301" fmla="*/ 3889595 w 5646031"/>
              <a:gd name="connsiteY301" fmla="*/ 800235 h 5182926"/>
              <a:gd name="connsiteX302" fmla="*/ 3869199 w 5646031"/>
              <a:gd name="connsiteY302" fmla="*/ 819431 h 5182926"/>
              <a:gd name="connsiteX303" fmla="*/ 3852402 w 5646031"/>
              <a:gd name="connsiteY303" fmla="*/ 837427 h 5182926"/>
              <a:gd name="connsiteX304" fmla="*/ 3839205 w 5646031"/>
              <a:gd name="connsiteY304" fmla="*/ 856623 h 5182926"/>
              <a:gd name="connsiteX305" fmla="*/ 3829607 w 5646031"/>
              <a:gd name="connsiteY305" fmla="*/ 877019 h 5182926"/>
              <a:gd name="connsiteX306" fmla="*/ 3827208 w 5646031"/>
              <a:gd name="connsiteY306" fmla="*/ 898614 h 5182926"/>
              <a:gd name="connsiteX307" fmla="*/ 3829607 w 5646031"/>
              <a:gd name="connsiteY307" fmla="*/ 921409 h 5182926"/>
              <a:gd name="connsiteX308" fmla="*/ 3836806 w 5646031"/>
              <a:gd name="connsiteY308" fmla="*/ 941805 h 5182926"/>
              <a:gd name="connsiteX309" fmla="*/ 3848803 w 5646031"/>
              <a:gd name="connsiteY309" fmla="*/ 965800 h 5182926"/>
              <a:gd name="connsiteX310" fmla="*/ 3857201 w 5646031"/>
              <a:gd name="connsiteY310" fmla="*/ 976598 h 5182926"/>
              <a:gd name="connsiteX311" fmla="*/ 3864400 w 5646031"/>
              <a:gd name="connsiteY311" fmla="*/ 983796 h 5182926"/>
              <a:gd name="connsiteX312" fmla="*/ 3873998 w 5646031"/>
              <a:gd name="connsiteY312" fmla="*/ 990995 h 5182926"/>
              <a:gd name="connsiteX313" fmla="*/ 3883596 w 5646031"/>
              <a:gd name="connsiteY313" fmla="*/ 995794 h 5182926"/>
              <a:gd name="connsiteX314" fmla="*/ 3891994 w 5646031"/>
              <a:gd name="connsiteY314" fmla="*/ 998193 h 5182926"/>
              <a:gd name="connsiteX315" fmla="*/ 3899193 w 5646031"/>
              <a:gd name="connsiteY315" fmla="*/ 1000593 h 5182926"/>
              <a:gd name="connsiteX316" fmla="*/ 3918389 w 5646031"/>
              <a:gd name="connsiteY316" fmla="*/ 998193 h 5182926"/>
              <a:gd name="connsiteX317" fmla="*/ 3936385 w 5646031"/>
              <a:gd name="connsiteY317" fmla="*/ 990995 h 5182926"/>
              <a:gd name="connsiteX318" fmla="*/ 3953181 w 5646031"/>
              <a:gd name="connsiteY318" fmla="*/ 981397 h 5182926"/>
              <a:gd name="connsiteX319" fmla="*/ 3987974 w 5646031"/>
              <a:gd name="connsiteY319" fmla="*/ 958602 h 5182926"/>
              <a:gd name="connsiteX320" fmla="*/ 4008370 w 5646031"/>
              <a:gd name="connsiteY320" fmla="*/ 941805 h 5182926"/>
              <a:gd name="connsiteX321" fmla="*/ 4020367 w 5646031"/>
              <a:gd name="connsiteY321" fmla="*/ 935806 h 5182926"/>
              <a:gd name="connsiteX322" fmla="*/ 4031165 w 5646031"/>
              <a:gd name="connsiteY322" fmla="*/ 928608 h 5182926"/>
              <a:gd name="connsiteX323" fmla="*/ 4043163 w 5646031"/>
              <a:gd name="connsiteY323" fmla="*/ 926208 h 5182926"/>
              <a:gd name="connsiteX324" fmla="*/ 4055161 w 5646031"/>
              <a:gd name="connsiteY324" fmla="*/ 926208 h 5182926"/>
              <a:gd name="connsiteX325" fmla="*/ 4065958 w 5646031"/>
              <a:gd name="connsiteY325" fmla="*/ 931007 h 5182926"/>
              <a:gd name="connsiteX326" fmla="*/ 4077955 w 5646031"/>
              <a:gd name="connsiteY326" fmla="*/ 941805 h 5182926"/>
              <a:gd name="connsiteX327" fmla="*/ 4085154 w 5646031"/>
              <a:gd name="connsiteY327" fmla="*/ 956202 h 5182926"/>
              <a:gd name="connsiteX328" fmla="*/ 4089953 w 5646031"/>
              <a:gd name="connsiteY328" fmla="*/ 968200 h 5182926"/>
              <a:gd name="connsiteX329" fmla="*/ 4087553 w 5646031"/>
              <a:gd name="connsiteY329" fmla="*/ 978997 h 5182926"/>
              <a:gd name="connsiteX330" fmla="*/ 4080355 w 5646031"/>
              <a:gd name="connsiteY330" fmla="*/ 988595 h 5182926"/>
              <a:gd name="connsiteX331" fmla="*/ 4070757 w 5646031"/>
              <a:gd name="connsiteY331" fmla="*/ 995794 h 5182926"/>
              <a:gd name="connsiteX332" fmla="*/ 4061159 w 5646031"/>
              <a:gd name="connsiteY332" fmla="*/ 1005392 h 5182926"/>
              <a:gd name="connsiteX333" fmla="*/ 4038364 w 5646031"/>
              <a:gd name="connsiteY333" fmla="*/ 1018589 h 5182926"/>
              <a:gd name="connsiteX334" fmla="*/ 4020367 w 5646031"/>
              <a:gd name="connsiteY334" fmla="*/ 1032986 h 5182926"/>
              <a:gd name="connsiteX335" fmla="*/ 4013169 w 5646031"/>
              <a:gd name="connsiteY335" fmla="*/ 1042584 h 5182926"/>
              <a:gd name="connsiteX336" fmla="*/ 4008370 w 5646031"/>
              <a:gd name="connsiteY336" fmla="*/ 1050982 h 5182926"/>
              <a:gd name="connsiteX337" fmla="*/ 4003571 w 5646031"/>
              <a:gd name="connsiteY337" fmla="*/ 1060580 h 5182926"/>
              <a:gd name="connsiteX338" fmla="*/ 4003571 w 5646031"/>
              <a:gd name="connsiteY338" fmla="*/ 1070178 h 5182926"/>
              <a:gd name="connsiteX339" fmla="*/ 4003571 w 5646031"/>
              <a:gd name="connsiteY339" fmla="*/ 1082176 h 5182926"/>
              <a:gd name="connsiteX340" fmla="*/ 4010769 w 5646031"/>
              <a:gd name="connsiteY340" fmla="*/ 1090574 h 5182926"/>
              <a:gd name="connsiteX341" fmla="*/ 4022767 w 5646031"/>
              <a:gd name="connsiteY341" fmla="*/ 1107371 h 5182926"/>
              <a:gd name="connsiteX342" fmla="*/ 4033565 w 5646031"/>
              <a:gd name="connsiteY342" fmla="*/ 1118168 h 5182926"/>
              <a:gd name="connsiteX343" fmla="*/ 4047962 w 5646031"/>
              <a:gd name="connsiteY343" fmla="*/ 1130166 h 5182926"/>
              <a:gd name="connsiteX344" fmla="*/ 4061159 w 5646031"/>
              <a:gd name="connsiteY344" fmla="*/ 1139764 h 5182926"/>
              <a:gd name="connsiteX345" fmla="*/ 4077955 w 5646031"/>
              <a:gd name="connsiteY345" fmla="*/ 1149362 h 5182926"/>
              <a:gd name="connsiteX346" fmla="*/ 4095952 w 5646031"/>
              <a:gd name="connsiteY346" fmla="*/ 1155361 h 5182926"/>
              <a:gd name="connsiteX347" fmla="*/ 4115148 w 5646031"/>
              <a:gd name="connsiteY347" fmla="*/ 1160160 h 5182926"/>
              <a:gd name="connsiteX348" fmla="*/ 4133144 w 5646031"/>
              <a:gd name="connsiteY348" fmla="*/ 1162560 h 5182926"/>
              <a:gd name="connsiteX349" fmla="*/ 4199131 w 5646031"/>
              <a:gd name="connsiteY349" fmla="*/ 1169758 h 5182926"/>
              <a:gd name="connsiteX350" fmla="*/ 4224325 w 5646031"/>
              <a:gd name="connsiteY350" fmla="*/ 1174557 h 5182926"/>
              <a:gd name="connsiteX351" fmla="*/ 4247121 w 5646031"/>
              <a:gd name="connsiteY351" fmla="*/ 1181756 h 5182926"/>
              <a:gd name="connsiteX352" fmla="*/ 4266317 w 5646031"/>
              <a:gd name="connsiteY352" fmla="*/ 1186555 h 5182926"/>
              <a:gd name="connsiteX353" fmla="*/ 4284313 w 5646031"/>
              <a:gd name="connsiteY353" fmla="*/ 1194953 h 5182926"/>
              <a:gd name="connsiteX354" fmla="*/ 4296310 w 5646031"/>
              <a:gd name="connsiteY354" fmla="*/ 1204551 h 5182926"/>
              <a:gd name="connsiteX355" fmla="*/ 4307108 w 5646031"/>
              <a:gd name="connsiteY355" fmla="*/ 1214149 h 5182926"/>
              <a:gd name="connsiteX356" fmla="*/ 4314307 w 5646031"/>
              <a:gd name="connsiteY356" fmla="*/ 1227346 h 5182926"/>
              <a:gd name="connsiteX357" fmla="*/ 4321505 w 5646031"/>
              <a:gd name="connsiteY357" fmla="*/ 1244143 h 5182926"/>
              <a:gd name="connsiteX358" fmla="*/ 4323905 w 5646031"/>
              <a:gd name="connsiteY358" fmla="*/ 1259739 h 5182926"/>
              <a:gd name="connsiteX359" fmla="*/ 4326304 w 5646031"/>
              <a:gd name="connsiteY359" fmla="*/ 1281335 h 5182926"/>
              <a:gd name="connsiteX360" fmla="*/ 4326304 w 5646031"/>
              <a:gd name="connsiteY360" fmla="*/ 1306530 h 5182926"/>
              <a:gd name="connsiteX361" fmla="*/ 4323905 w 5646031"/>
              <a:gd name="connsiteY361" fmla="*/ 1331724 h 5182926"/>
              <a:gd name="connsiteX362" fmla="*/ 4316706 w 5646031"/>
              <a:gd name="connsiteY362" fmla="*/ 1400110 h 5182926"/>
              <a:gd name="connsiteX363" fmla="*/ 4311907 w 5646031"/>
              <a:gd name="connsiteY363" fmla="*/ 1445700 h 5182926"/>
              <a:gd name="connsiteX364" fmla="*/ 4309508 w 5646031"/>
              <a:gd name="connsiteY364" fmla="*/ 1472096 h 5182926"/>
              <a:gd name="connsiteX365" fmla="*/ 4311907 w 5646031"/>
              <a:gd name="connsiteY365" fmla="*/ 1494890 h 5182926"/>
              <a:gd name="connsiteX366" fmla="*/ 4319106 w 5646031"/>
              <a:gd name="connsiteY366" fmla="*/ 1515287 h 5182926"/>
              <a:gd name="connsiteX367" fmla="*/ 4323905 w 5646031"/>
              <a:gd name="connsiteY367" fmla="*/ 1524885 h 5182926"/>
              <a:gd name="connsiteX368" fmla="*/ 4328704 w 5646031"/>
              <a:gd name="connsiteY368" fmla="*/ 1536882 h 5182926"/>
              <a:gd name="connsiteX369" fmla="*/ 4335903 w 5646031"/>
              <a:gd name="connsiteY369" fmla="*/ 1545280 h 5182926"/>
              <a:gd name="connsiteX370" fmla="*/ 4344300 w 5646031"/>
              <a:gd name="connsiteY370" fmla="*/ 1552478 h 5182926"/>
              <a:gd name="connsiteX371" fmla="*/ 4356298 w 5646031"/>
              <a:gd name="connsiteY371" fmla="*/ 1562077 h 5182926"/>
              <a:gd name="connsiteX372" fmla="*/ 4368295 w 5646031"/>
              <a:gd name="connsiteY372" fmla="*/ 1569275 h 5182926"/>
              <a:gd name="connsiteX373" fmla="*/ 4381493 w 5646031"/>
              <a:gd name="connsiteY373" fmla="*/ 1574074 h 5182926"/>
              <a:gd name="connsiteX374" fmla="*/ 4393491 w 5646031"/>
              <a:gd name="connsiteY374" fmla="*/ 1578873 h 5182926"/>
              <a:gd name="connsiteX375" fmla="*/ 4403089 w 5646031"/>
              <a:gd name="connsiteY375" fmla="*/ 1578873 h 5182926"/>
              <a:gd name="connsiteX376" fmla="*/ 4411486 w 5646031"/>
              <a:gd name="connsiteY376" fmla="*/ 1578873 h 5182926"/>
              <a:gd name="connsiteX377" fmla="*/ 4421084 w 5646031"/>
              <a:gd name="connsiteY377" fmla="*/ 1576474 h 5182926"/>
              <a:gd name="connsiteX378" fmla="*/ 4428283 w 5646031"/>
              <a:gd name="connsiteY378" fmla="*/ 1571675 h 5182926"/>
              <a:gd name="connsiteX379" fmla="*/ 4442680 w 5646031"/>
              <a:gd name="connsiteY379" fmla="*/ 1559677 h 5182926"/>
              <a:gd name="connsiteX380" fmla="*/ 4453478 w 5646031"/>
              <a:gd name="connsiteY380" fmla="*/ 1545280 h 5182926"/>
              <a:gd name="connsiteX381" fmla="*/ 4465476 w 5646031"/>
              <a:gd name="connsiteY381" fmla="*/ 1527284 h 5182926"/>
              <a:gd name="connsiteX382" fmla="*/ 4477473 w 5646031"/>
              <a:gd name="connsiteY382" fmla="*/ 1510488 h 5182926"/>
              <a:gd name="connsiteX383" fmla="*/ 4488271 w 5646031"/>
              <a:gd name="connsiteY383" fmla="*/ 1497290 h 5182926"/>
              <a:gd name="connsiteX384" fmla="*/ 4502668 w 5646031"/>
              <a:gd name="connsiteY384" fmla="*/ 1487692 h 5182926"/>
              <a:gd name="connsiteX385" fmla="*/ 4513466 w 5646031"/>
              <a:gd name="connsiteY385" fmla="*/ 1480493 h 5182926"/>
              <a:gd name="connsiteX386" fmla="*/ 4525463 w 5646031"/>
              <a:gd name="connsiteY386" fmla="*/ 1475694 h 5182926"/>
              <a:gd name="connsiteX387" fmla="*/ 4537461 w 5646031"/>
              <a:gd name="connsiteY387" fmla="*/ 1473295 h 5182926"/>
              <a:gd name="connsiteX388" fmla="*/ 4550658 w 5646031"/>
              <a:gd name="connsiteY388" fmla="*/ 1473295 h 5182926"/>
              <a:gd name="connsiteX389" fmla="*/ 4562656 w 5646031"/>
              <a:gd name="connsiteY389" fmla="*/ 1473295 h 5182926"/>
              <a:gd name="connsiteX390" fmla="*/ 4590250 w 5646031"/>
              <a:gd name="connsiteY390" fmla="*/ 1475694 h 5182926"/>
              <a:gd name="connsiteX391" fmla="*/ 4641839 w 5646031"/>
              <a:gd name="connsiteY391" fmla="*/ 1487692 h 5182926"/>
              <a:gd name="connsiteX392" fmla="*/ 4669433 w 5646031"/>
              <a:gd name="connsiteY392" fmla="*/ 1490091 h 5182926"/>
              <a:gd name="connsiteX393" fmla="*/ 4694628 w 5646031"/>
              <a:gd name="connsiteY393" fmla="*/ 1490091 h 5182926"/>
              <a:gd name="connsiteX394" fmla="*/ 4699427 w 5646031"/>
              <a:gd name="connsiteY394" fmla="*/ 1492491 h 5182926"/>
              <a:gd name="connsiteX395" fmla="*/ 4701827 w 5646031"/>
              <a:gd name="connsiteY395" fmla="*/ 1492491 h 5182926"/>
              <a:gd name="connsiteX396" fmla="*/ 4704226 w 5646031"/>
              <a:gd name="connsiteY396" fmla="*/ 1502089 h 5182926"/>
              <a:gd name="connsiteX397" fmla="*/ 4704226 w 5646031"/>
              <a:gd name="connsiteY397" fmla="*/ 1510488 h 5182926"/>
              <a:gd name="connsiteX398" fmla="*/ 4701827 w 5646031"/>
              <a:gd name="connsiteY398" fmla="*/ 1524885 h 5182926"/>
              <a:gd name="connsiteX399" fmla="*/ 4697028 w 5646031"/>
              <a:gd name="connsiteY399" fmla="*/ 1539282 h 5182926"/>
              <a:gd name="connsiteX400" fmla="*/ 4687430 w 5646031"/>
              <a:gd name="connsiteY400" fmla="*/ 1552478 h 5182926"/>
              <a:gd name="connsiteX401" fmla="*/ 4681431 w 5646031"/>
              <a:gd name="connsiteY401" fmla="*/ 1564476 h 5182926"/>
              <a:gd name="connsiteX402" fmla="*/ 4671833 w 5646031"/>
              <a:gd name="connsiteY402" fmla="*/ 1574074 h 5182926"/>
              <a:gd name="connsiteX403" fmla="*/ 4637040 w 5646031"/>
              <a:gd name="connsiteY403" fmla="*/ 1599268 h 5182926"/>
              <a:gd name="connsiteX404" fmla="*/ 4607046 w 5646031"/>
              <a:gd name="connsiteY404" fmla="*/ 1624464 h 5182926"/>
              <a:gd name="connsiteX405" fmla="*/ 4583051 w 5646031"/>
              <a:gd name="connsiteY405" fmla="*/ 1652058 h 5182926"/>
              <a:gd name="connsiteX406" fmla="*/ 4565055 w 5646031"/>
              <a:gd name="connsiteY406" fmla="*/ 1683251 h 5182926"/>
              <a:gd name="connsiteX407" fmla="*/ 4550658 w 5646031"/>
              <a:gd name="connsiteY407" fmla="*/ 1713245 h 5182926"/>
              <a:gd name="connsiteX408" fmla="*/ 4539860 w 5646031"/>
              <a:gd name="connsiteY408" fmla="*/ 1745638 h 5182926"/>
              <a:gd name="connsiteX409" fmla="*/ 4532662 w 5646031"/>
              <a:gd name="connsiteY409" fmla="*/ 1775632 h 5182926"/>
              <a:gd name="connsiteX410" fmla="*/ 4527863 w 5646031"/>
              <a:gd name="connsiteY410" fmla="*/ 1810425 h 5182926"/>
              <a:gd name="connsiteX411" fmla="*/ 4525463 w 5646031"/>
              <a:gd name="connsiteY411" fmla="*/ 1842818 h 5182926"/>
              <a:gd name="connsiteX412" fmla="*/ 4525463 w 5646031"/>
              <a:gd name="connsiteY412" fmla="*/ 1877611 h 5182926"/>
              <a:gd name="connsiteX413" fmla="*/ 4527863 w 5646031"/>
              <a:gd name="connsiteY413" fmla="*/ 1947196 h 5182926"/>
              <a:gd name="connsiteX414" fmla="*/ 4532662 w 5646031"/>
              <a:gd name="connsiteY414" fmla="*/ 2014383 h 5182926"/>
              <a:gd name="connsiteX415" fmla="*/ 4532662 w 5646031"/>
              <a:gd name="connsiteY415" fmla="*/ 2081568 h 5182926"/>
              <a:gd name="connsiteX416" fmla="*/ 4535061 w 5646031"/>
              <a:gd name="connsiteY416" fmla="*/ 2093566 h 5182926"/>
              <a:gd name="connsiteX417" fmla="*/ 4537461 w 5646031"/>
              <a:gd name="connsiteY417" fmla="*/ 2105563 h 5182926"/>
              <a:gd name="connsiteX418" fmla="*/ 4544659 w 5646031"/>
              <a:gd name="connsiteY418" fmla="*/ 2128359 h 5182926"/>
              <a:gd name="connsiteX419" fmla="*/ 4555457 w 5646031"/>
              <a:gd name="connsiteY419" fmla="*/ 2148755 h 5182926"/>
              <a:gd name="connsiteX420" fmla="*/ 4572254 w 5646031"/>
              <a:gd name="connsiteY420" fmla="*/ 2170350 h 5182926"/>
              <a:gd name="connsiteX421" fmla="*/ 4592649 w 5646031"/>
              <a:gd name="connsiteY421" fmla="*/ 2185947 h 5182926"/>
              <a:gd name="connsiteX422" fmla="*/ 4617844 w 5646031"/>
              <a:gd name="connsiteY422" fmla="*/ 2202744 h 5182926"/>
              <a:gd name="connsiteX423" fmla="*/ 4644239 w 5646031"/>
              <a:gd name="connsiteY423" fmla="*/ 2218340 h 5182926"/>
              <a:gd name="connsiteX424" fmla="*/ 4674232 w 5646031"/>
              <a:gd name="connsiteY424" fmla="*/ 2230338 h 5182926"/>
              <a:gd name="connsiteX425" fmla="*/ 4704226 w 5646031"/>
              <a:gd name="connsiteY425" fmla="*/ 2242335 h 5182926"/>
              <a:gd name="connsiteX426" fmla="*/ 4736620 w 5646031"/>
              <a:gd name="connsiteY426" fmla="*/ 2249534 h 5182926"/>
              <a:gd name="connsiteX427" fmla="*/ 4771412 w 5646031"/>
              <a:gd name="connsiteY427" fmla="*/ 2255533 h 5182926"/>
              <a:gd name="connsiteX428" fmla="*/ 4803806 w 5646031"/>
              <a:gd name="connsiteY428" fmla="*/ 2257932 h 5182926"/>
              <a:gd name="connsiteX429" fmla="*/ 4838598 w 5646031"/>
              <a:gd name="connsiteY429" fmla="*/ 2257932 h 5182926"/>
              <a:gd name="connsiteX430" fmla="*/ 4873391 w 5646031"/>
              <a:gd name="connsiteY430" fmla="*/ 2255533 h 5182926"/>
              <a:gd name="connsiteX431" fmla="*/ 4905784 w 5646031"/>
              <a:gd name="connsiteY431" fmla="*/ 2251933 h 5182926"/>
              <a:gd name="connsiteX432" fmla="*/ 4935778 w 5646031"/>
              <a:gd name="connsiteY432" fmla="*/ 2242335 h 5182926"/>
              <a:gd name="connsiteX433" fmla="*/ 4984968 w 5646031"/>
              <a:gd name="connsiteY433" fmla="*/ 2227938 h 5182926"/>
              <a:gd name="connsiteX434" fmla="*/ 5019761 w 5646031"/>
              <a:gd name="connsiteY434" fmla="*/ 2217141 h 5182926"/>
              <a:gd name="connsiteX435" fmla="*/ 5036557 w 5646031"/>
              <a:gd name="connsiteY435" fmla="*/ 2214741 h 5182926"/>
              <a:gd name="connsiteX436" fmla="*/ 5047356 w 5646031"/>
              <a:gd name="connsiteY436" fmla="*/ 2214741 h 5182926"/>
              <a:gd name="connsiteX437" fmla="*/ 5059352 w 5646031"/>
              <a:gd name="connsiteY437" fmla="*/ 2214741 h 5182926"/>
              <a:gd name="connsiteX438" fmla="*/ 5068950 w 5646031"/>
              <a:gd name="connsiteY438" fmla="*/ 2218340 h 5182926"/>
              <a:gd name="connsiteX439" fmla="*/ 5074949 w 5646031"/>
              <a:gd name="connsiteY439" fmla="*/ 2223139 h 5182926"/>
              <a:gd name="connsiteX440" fmla="*/ 5082148 w 5646031"/>
              <a:gd name="connsiteY440" fmla="*/ 2232738 h 5182926"/>
              <a:gd name="connsiteX441" fmla="*/ 5089347 w 5646031"/>
              <a:gd name="connsiteY441" fmla="*/ 2242335 h 5182926"/>
              <a:gd name="connsiteX442" fmla="*/ 5094146 w 5646031"/>
              <a:gd name="connsiteY442" fmla="*/ 2254333 h 5182926"/>
              <a:gd name="connsiteX443" fmla="*/ 5106143 w 5646031"/>
              <a:gd name="connsiteY443" fmla="*/ 2289126 h 5182926"/>
              <a:gd name="connsiteX444" fmla="*/ 5116940 w 5646031"/>
              <a:gd name="connsiteY444" fmla="*/ 2334716 h 5182926"/>
              <a:gd name="connsiteX445" fmla="*/ 5121739 w 5646031"/>
              <a:gd name="connsiteY445" fmla="*/ 2346714 h 5182926"/>
              <a:gd name="connsiteX446" fmla="*/ 5128939 w 5646031"/>
              <a:gd name="connsiteY446" fmla="*/ 2356312 h 5182926"/>
              <a:gd name="connsiteX447" fmla="*/ 5136136 w 5646031"/>
              <a:gd name="connsiteY447" fmla="*/ 2362310 h 5182926"/>
              <a:gd name="connsiteX448" fmla="*/ 5144535 w 5646031"/>
              <a:gd name="connsiteY448" fmla="*/ 2369509 h 5182926"/>
              <a:gd name="connsiteX449" fmla="*/ 5166131 w 5646031"/>
              <a:gd name="connsiteY449" fmla="*/ 2376707 h 5182926"/>
              <a:gd name="connsiteX450" fmla="*/ 5186527 w 5646031"/>
              <a:gd name="connsiteY450" fmla="*/ 2381507 h 5182926"/>
              <a:gd name="connsiteX451" fmla="*/ 5230917 w 5646031"/>
              <a:gd name="connsiteY451" fmla="*/ 2393504 h 5182926"/>
              <a:gd name="connsiteX452" fmla="*/ 5272909 w 5646031"/>
              <a:gd name="connsiteY452" fmla="*/ 2409101 h 5182926"/>
              <a:gd name="connsiteX453" fmla="*/ 5355691 w 5646031"/>
              <a:gd name="connsiteY453" fmla="*/ 2443894 h 5182926"/>
              <a:gd name="connsiteX454" fmla="*/ 5400082 w 5646031"/>
              <a:gd name="connsiteY454" fmla="*/ 2460690 h 5182926"/>
              <a:gd name="connsiteX455" fmla="*/ 5444473 w 5646031"/>
              <a:gd name="connsiteY455" fmla="*/ 2473887 h 5182926"/>
              <a:gd name="connsiteX456" fmla="*/ 5464869 w 5646031"/>
              <a:gd name="connsiteY456" fmla="*/ 2478686 h 5182926"/>
              <a:gd name="connsiteX457" fmla="*/ 5488864 w 5646031"/>
              <a:gd name="connsiteY457" fmla="*/ 2483486 h 5182926"/>
              <a:gd name="connsiteX458" fmla="*/ 5511659 w 5646031"/>
              <a:gd name="connsiteY458" fmla="*/ 2483486 h 5182926"/>
              <a:gd name="connsiteX459" fmla="*/ 5536854 w 5646031"/>
              <a:gd name="connsiteY459" fmla="*/ 2485885 h 5182926"/>
              <a:gd name="connsiteX460" fmla="*/ 5558449 w 5646031"/>
              <a:gd name="connsiteY460" fmla="*/ 2485885 h 5182926"/>
              <a:gd name="connsiteX461" fmla="*/ 5578845 w 5646031"/>
              <a:gd name="connsiteY461" fmla="*/ 2490684 h 5182926"/>
              <a:gd name="connsiteX462" fmla="*/ 5596841 w 5646031"/>
              <a:gd name="connsiteY462" fmla="*/ 2497883 h 5182926"/>
              <a:gd name="connsiteX463" fmla="*/ 5616037 w 5646031"/>
              <a:gd name="connsiteY463" fmla="*/ 2508680 h 5182926"/>
              <a:gd name="connsiteX464" fmla="*/ 5629235 w 5646031"/>
              <a:gd name="connsiteY464" fmla="*/ 2523077 h 5182926"/>
              <a:gd name="connsiteX465" fmla="*/ 5636433 w 5646031"/>
              <a:gd name="connsiteY465" fmla="*/ 2530276 h 5182926"/>
              <a:gd name="connsiteX466" fmla="*/ 5641232 w 5646031"/>
              <a:gd name="connsiteY466" fmla="*/ 2538674 h 5182926"/>
              <a:gd name="connsiteX467" fmla="*/ 5643632 w 5646031"/>
              <a:gd name="connsiteY467" fmla="*/ 2548272 h 5182926"/>
              <a:gd name="connsiteX468" fmla="*/ 5646031 w 5646031"/>
              <a:gd name="connsiteY468" fmla="*/ 2557870 h 5182926"/>
              <a:gd name="connsiteX469" fmla="*/ 5646031 w 5646031"/>
              <a:gd name="connsiteY469" fmla="*/ 2567468 h 5182926"/>
              <a:gd name="connsiteX470" fmla="*/ 5643632 w 5646031"/>
              <a:gd name="connsiteY470" fmla="*/ 2578265 h 5182926"/>
              <a:gd name="connsiteX471" fmla="*/ 5641232 w 5646031"/>
              <a:gd name="connsiteY471" fmla="*/ 2592662 h 5182926"/>
              <a:gd name="connsiteX472" fmla="*/ 5636433 w 5646031"/>
              <a:gd name="connsiteY472" fmla="*/ 2607060 h 5182926"/>
              <a:gd name="connsiteX473" fmla="*/ 5629235 w 5646031"/>
              <a:gd name="connsiteY473" fmla="*/ 2615458 h 5182926"/>
              <a:gd name="connsiteX474" fmla="*/ 5623236 w 5646031"/>
              <a:gd name="connsiteY474" fmla="*/ 2622657 h 5182926"/>
              <a:gd name="connsiteX475" fmla="*/ 5613638 w 5646031"/>
              <a:gd name="connsiteY475" fmla="*/ 2627456 h 5182926"/>
              <a:gd name="connsiteX476" fmla="*/ 5606439 w 5646031"/>
              <a:gd name="connsiteY476" fmla="*/ 2632255 h 5182926"/>
              <a:gd name="connsiteX477" fmla="*/ 5594442 w 5646031"/>
              <a:gd name="connsiteY477" fmla="*/ 2632255 h 5182926"/>
              <a:gd name="connsiteX478" fmla="*/ 5586044 w 5646031"/>
              <a:gd name="connsiteY478" fmla="*/ 2634654 h 5182926"/>
              <a:gd name="connsiteX479" fmla="*/ 5564448 w 5646031"/>
              <a:gd name="connsiteY479" fmla="*/ 2632255 h 5182926"/>
              <a:gd name="connsiteX480" fmla="*/ 5541653 w 5646031"/>
              <a:gd name="connsiteY480" fmla="*/ 2627456 h 5182926"/>
              <a:gd name="connsiteX481" fmla="*/ 5499662 w 5646031"/>
              <a:gd name="connsiteY481" fmla="*/ 2615458 h 5182926"/>
              <a:gd name="connsiteX482" fmla="*/ 5300503 w 5646031"/>
              <a:gd name="connsiteY482" fmla="*/ 2567468 h 5182926"/>
              <a:gd name="connsiteX483" fmla="*/ 5200924 w 5646031"/>
              <a:gd name="connsiteY483" fmla="*/ 2541074 h 5182926"/>
              <a:gd name="connsiteX484" fmla="*/ 5101344 w 5646031"/>
              <a:gd name="connsiteY484" fmla="*/ 2518278 h 5182926"/>
              <a:gd name="connsiteX485" fmla="*/ 5056954 w 5646031"/>
              <a:gd name="connsiteY485" fmla="*/ 2508680 h 5182926"/>
              <a:gd name="connsiteX486" fmla="*/ 5034158 w 5646031"/>
              <a:gd name="connsiteY486" fmla="*/ 2506280 h 5182926"/>
              <a:gd name="connsiteX487" fmla="*/ 5010163 w 5646031"/>
              <a:gd name="connsiteY487" fmla="*/ 2503881 h 5182926"/>
              <a:gd name="connsiteX488" fmla="*/ 4987367 w 5646031"/>
              <a:gd name="connsiteY488" fmla="*/ 2503881 h 5182926"/>
              <a:gd name="connsiteX489" fmla="*/ 4964572 w 5646031"/>
              <a:gd name="connsiteY489" fmla="*/ 2508680 h 5182926"/>
              <a:gd name="connsiteX490" fmla="*/ 4940577 w 5646031"/>
              <a:gd name="connsiteY490" fmla="*/ 2515878 h 5182926"/>
              <a:gd name="connsiteX491" fmla="*/ 4915382 w 5646031"/>
              <a:gd name="connsiteY491" fmla="*/ 2530276 h 5182926"/>
              <a:gd name="connsiteX492" fmla="*/ 4896186 w 5646031"/>
              <a:gd name="connsiteY492" fmla="*/ 2541074 h 5182926"/>
              <a:gd name="connsiteX493" fmla="*/ 4878190 w 5646031"/>
              <a:gd name="connsiteY493" fmla="*/ 2557870 h 5182926"/>
              <a:gd name="connsiteX494" fmla="*/ 4857794 w 5646031"/>
              <a:gd name="connsiteY494" fmla="*/ 2569868 h 5182926"/>
              <a:gd name="connsiteX495" fmla="*/ 4848196 w 5646031"/>
              <a:gd name="connsiteY495" fmla="*/ 2573466 h 5182926"/>
              <a:gd name="connsiteX496" fmla="*/ 4838598 w 5646031"/>
              <a:gd name="connsiteY496" fmla="*/ 2578265 h 5182926"/>
              <a:gd name="connsiteX497" fmla="*/ 4831400 w 5646031"/>
              <a:gd name="connsiteY497" fmla="*/ 2578265 h 5182926"/>
              <a:gd name="connsiteX498" fmla="*/ 4823002 w 5646031"/>
              <a:gd name="connsiteY498" fmla="*/ 2575866 h 5182926"/>
              <a:gd name="connsiteX499" fmla="*/ 4818203 w 5646031"/>
              <a:gd name="connsiteY499" fmla="*/ 2572267 h 5182926"/>
              <a:gd name="connsiteX500" fmla="*/ 4811004 w 5646031"/>
              <a:gd name="connsiteY500" fmla="*/ 2565069 h 5182926"/>
              <a:gd name="connsiteX501" fmla="*/ 4806205 w 5646031"/>
              <a:gd name="connsiteY501" fmla="*/ 2550672 h 5182926"/>
              <a:gd name="connsiteX502" fmla="*/ 4803806 w 5646031"/>
              <a:gd name="connsiteY502" fmla="*/ 2535074 h 5182926"/>
              <a:gd name="connsiteX503" fmla="*/ 4801406 w 5646031"/>
              <a:gd name="connsiteY503" fmla="*/ 2513479 h 5182926"/>
              <a:gd name="connsiteX504" fmla="*/ 4803806 w 5646031"/>
              <a:gd name="connsiteY504" fmla="*/ 2485885 h 5182926"/>
              <a:gd name="connsiteX505" fmla="*/ 4801406 w 5646031"/>
              <a:gd name="connsiteY505" fmla="*/ 2476287 h 5182926"/>
              <a:gd name="connsiteX506" fmla="*/ 4799007 w 5646031"/>
              <a:gd name="connsiteY506" fmla="*/ 2469089 h 5182926"/>
              <a:gd name="connsiteX507" fmla="*/ 4794208 w 5646031"/>
              <a:gd name="connsiteY507" fmla="*/ 2465489 h 5182926"/>
              <a:gd name="connsiteX508" fmla="*/ 4790608 w 5646031"/>
              <a:gd name="connsiteY508" fmla="*/ 2460690 h 5182926"/>
              <a:gd name="connsiteX509" fmla="*/ 4773812 w 5646031"/>
              <a:gd name="connsiteY509" fmla="*/ 2453491 h 5182926"/>
              <a:gd name="connsiteX510" fmla="*/ 4753416 w 5646031"/>
              <a:gd name="connsiteY510" fmla="*/ 2448692 h 5182926"/>
              <a:gd name="connsiteX511" fmla="*/ 4731821 w 5646031"/>
              <a:gd name="connsiteY511" fmla="*/ 2448692 h 5182926"/>
              <a:gd name="connsiteX512" fmla="*/ 4711425 w 5646031"/>
              <a:gd name="connsiteY512" fmla="*/ 2453491 h 5182926"/>
              <a:gd name="connsiteX513" fmla="*/ 4692229 w 5646031"/>
              <a:gd name="connsiteY513" fmla="*/ 2458290 h 5182926"/>
              <a:gd name="connsiteX514" fmla="*/ 4676632 w 5646031"/>
              <a:gd name="connsiteY514" fmla="*/ 2466689 h 5182926"/>
              <a:gd name="connsiteX515" fmla="*/ 4649038 w 5646031"/>
              <a:gd name="connsiteY515" fmla="*/ 2488285 h 5182926"/>
              <a:gd name="connsiteX516" fmla="*/ 4617844 w 5646031"/>
              <a:gd name="connsiteY516" fmla="*/ 2506280 h 5182926"/>
              <a:gd name="connsiteX517" fmla="*/ 4557857 w 5646031"/>
              <a:gd name="connsiteY517" fmla="*/ 2545873 h 5182926"/>
              <a:gd name="connsiteX518" fmla="*/ 4530262 w 5646031"/>
              <a:gd name="connsiteY518" fmla="*/ 2569868 h 5182926"/>
              <a:gd name="connsiteX519" fmla="*/ 4502668 w 5646031"/>
              <a:gd name="connsiteY519" fmla="*/ 2592662 h 5182926"/>
              <a:gd name="connsiteX520" fmla="*/ 4478673 w 5646031"/>
              <a:gd name="connsiteY520" fmla="*/ 2620257 h 5182926"/>
              <a:gd name="connsiteX521" fmla="*/ 4467875 w 5646031"/>
              <a:gd name="connsiteY521" fmla="*/ 2637054 h 5182926"/>
              <a:gd name="connsiteX522" fmla="*/ 4458277 w 5646031"/>
              <a:gd name="connsiteY522" fmla="*/ 2652650 h 5182926"/>
              <a:gd name="connsiteX523" fmla="*/ 4443880 w 5646031"/>
              <a:gd name="connsiteY523" fmla="*/ 2674246 h 5182926"/>
              <a:gd name="connsiteX524" fmla="*/ 4433082 w 5646031"/>
              <a:gd name="connsiteY524" fmla="*/ 2692242 h 5182926"/>
              <a:gd name="connsiteX525" fmla="*/ 4416285 w 5646031"/>
              <a:gd name="connsiteY525" fmla="*/ 2711438 h 5182926"/>
              <a:gd name="connsiteX526" fmla="*/ 4403089 w 5646031"/>
              <a:gd name="connsiteY526" fmla="*/ 2724635 h 5182926"/>
              <a:gd name="connsiteX527" fmla="*/ 4386292 w 5646031"/>
              <a:gd name="connsiteY527" fmla="*/ 2741432 h 5182926"/>
              <a:gd name="connsiteX528" fmla="*/ 4370695 w 5646031"/>
              <a:gd name="connsiteY528" fmla="*/ 2752230 h 5182926"/>
              <a:gd name="connsiteX529" fmla="*/ 4351499 w 5646031"/>
              <a:gd name="connsiteY529" fmla="*/ 2764227 h 5182926"/>
              <a:gd name="connsiteX530" fmla="*/ 4333503 w 5646031"/>
              <a:gd name="connsiteY530" fmla="*/ 2776225 h 5182926"/>
              <a:gd name="connsiteX531" fmla="*/ 4314307 w 5646031"/>
              <a:gd name="connsiteY531" fmla="*/ 2783423 h 5182926"/>
              <a:gd name="connsiteX532" fmla="*/ 4293911 w 5646031"/>
              <a:gd name="connsiteY532" fmla="*/ 2789422 h 5182926"/>
              <a:gd name="connsiteX533" fmla="*/ 4272315 w 5646031"/>
              <a:gd name="connsiteY533" fmla="*/ 2794221 h 5182926"/>
              <a:gd name="connsiteX534" fmla="*/ 4251920 w 5646031"/>
              <a:gd name="connsiteY534" fmla="*/ 2799020 h 5182926"/>
              <a:gd name="connsiteX535" fmla="*/ 4231524 w 5646031"/>
              <a:gd name="connsiteY535" fmla="*/ 2801419 h 5182926"/>
              <a:gd name="connsiteX536" fmla="*/ 4209928 w 5646031"/>
              <a:gd name="connsiteY536" fmla="*/ 2801419 h 5182926"/>
              <a:gd name="connsiteX537" fmla="*/ 4187133 w 5646031"/>
              <a:gd name="connsiteY537" fmla="*/ 2801419 h 5182926"/>
              <a:gd name="connsiteX538" fmla="*/ 4164338 w 5646031"/>
              <a:gd name="connsiteY538" fmla="*/ 2796620 h 5182926"/>
              <a:gd name="connsiteX539" fmla="*/ 4133144 w 5646031"/>
              <a:gd name="connsiteY539" fmla="*/ 2794221 h 5182926"/>
              <a:gd name="connsiteX540" fmla="*/ 4107950 w 5646031"/>
              <a:gd name="connsiteY540" fmla="*/ 2794221 h 5182926"/>
              <a:gd name="connsiteX541" fmla="*/ 4087553 w 5646031"/>
              <a:gd name="connsiteY541" fmla="*/ 2799020 h 5182926"/>
              <a:gd name="connsiteX542" fmla="*/ 4077955 w 5646031"/>
              <a:gd name="connsiteY542" fmla="*/ 2803819 h 5182926"/>
              <a:gd name="connsiteX543" fmla="*/ 4070757 w 5646031"/>
              <a:gd name="connsiteY543" fmla="*/ 2808618 h 5182926"/>
              <a:gd name="connsiteX544" fmla="*/ 4063558 w 5646031"/>
              <a:gd name="connsiteY544" fmla="*/ 2815816 h 5182926"/>
              <a:gd name="connsiteX545" fmla="*/ 4057560 w 5646031"/>
              <a:gd name="connsiteY545" fmla="*/ 2821815 h 5182926"/>
              <a:gd name="connsiteX546" fmla="*/ 4050362 w 5646031"/>
              <a:gd name="connsiteY546" fmla="*/ 2841011 h 5182926"/>
              <a:gd name="connsiteX547" fmla="*/ 4043163 w 5646031"/>
              <a:gd name="connsiteY547" fmla="*/ 2863806 h 5182926"/>
              <a:gd name="connsiteX548" fmla="*/ 4038364 w 5646031"/>
              <a:gd name="connsiteY548" fmla="*/ 2890201 h 5182926"/>
              <a:gd name="connsiteX549" fmla="*/ 4035964 w 5646031"/>
              <a:gd name="connsiteY549" fmla="*/ 2924994 h 5182926"/>
              <a:gd name="connsiteX550" fmla="*/ 4031165 w 5646031"/>
              <a:gd name="connsiteY550" fmla="*/ 2957387 h 5182926"/>
              <a:gd name="connsiteX551" fmla="*/ 4020367 w 5646031"/>
              <a:gd name="connsiteY551" fmla="*/ 3022173 h 5182926"/>
              <a:gd name="connsiteX552" fmla="*/ 4015568 w 5646031"/>
              <a:gd name="connsiteY552" fmla="*/ 3049768 h 5182926"/>
              <a:gd name="connsiteX553" fmla="*/ 4017968 w 5646031"/>
              <a:gd name="connsiteY553" fmla="*/ 3077362 h 5182926"/>
              <a:gd name="connsiteX554" fmla="*/ 4022767 w 5646031"/>
              <a:gd name="connsiteY554" fmla="*/ 3098958 h 5182926"/>
              <a:gd name="connsiteX555" fmla="*/ 4026366 w 5646031"/>
              <a:gd name="connsiteY555" fmla="*/ 3109756 h 5182926"/>
              <a:gd name="connsiteX556" fmla="*/ 4031165 w 5646031"/>
              <a:gd name="connsiteY556" fmla="*/ 3119354 h 5182926"/>
              <a:gd name="connsiteX557" fmla="*/ 4038364 w 5646031"/>
              <a:gd name="connsiteY557" fmla="*/ 3128952 h 5182926"/>
              <a:gd name="connsiteX558" fmla="*/ 4045562 w 5646031"/>
              <a:gd name="connsiteY558" fmla="*/ 3136150 h 5182926"/>
              <a:gd name="connsiteX559" fmla="*/ 4055161 w 5646031"/>
              <a:gd name="connsiteY559" fmla="*/ 3142149 h 5182926"/>
              <a:gd name="connsiteX560" fmla="*/ 4065958 w 5646031"/>
              <a:gd name="connsiteY560" fmla="*/ 3146948 h 5182926"/>
              <a:gd name="connsiteX561" fmla="*/ 4092352 w 5646031"/>
              <a:gd name="connsiteY561" fmla="*/ 3156546 h 5182926"/>
              <a:gd name="connsiteX562" fmla="*/ 4122347 w 5646031"/>
              <a:gd name="connsiteY562" fmla="*/ 3163744 h 5182926"/>
              <a:gd name="connsiteX563" fmla="*/ 4172736 w 5646031"/>
              <a:gd name="connsiteY563" fmla="*/ 3170943 h 5182926"/>
              <a:gd name="connsiteX564" fmla="*/ 4221926 w 5646031"/>
              <a:gd name="connsiteY564" fmla="*/ 3181741 h 5182926"/>
              <a:gd name="connsiteX565" fmla="*/ 4321505 w 5646031"/>
              <a:gd name="connsiteY565" fmla="*/ 3210535 h 5182926"/>
              <a:gd name="connsiteX566" fmla="*/ 4346700 w 5646031"/>
              <a:gd name="connsiteY566" fmla="*/ 3218933 h 5182926"/>
              <a:gd name="connsiteX567" fmla="*/ 4356298 w 5646031"/>
              <a:gd name="connsiteY567" fmla="*/ 3226131 h 5182926"/>
              <a:gd name="connsiteX568" fmla="*/ 4365896 w 5646031"/>
              <a:gd name="connsiteY568" fmla="*/ 3235729 h 5182926"/>
              <a:gd name="connsiteX569" fmla="*/ 4374295 w 5646031"/>
              <a:gd name="connsiteY569" fmla="*/ 3245327 h 5182926"/>
              <a:gd name="connsiteX570" fmla="*/ 4379094 w 5646031"/>
              <a:gd name="connsiteY570" fmla="*/ 3256125 h 5182926"/>
              <a:gd name="connsiteX571" fmla="*/ 4381493 w 5646031"/>
              <a:gd name="connsiteY571" fmla="*/ 3268123 h 5182926"/>
              <a:gd name="connsiteX572" fmla="*/ 4379094 w 5646031"/>
              <a:gd name="connsiteY572" fmla="*/ 3283719 h 5182926"/>
              <a:gd name="connsiteX573" fmla="*/ 4376694 w 5646031"/>
              <a:gd name="connsiteY573" fmla="*/ 3298116 h 5182926"/>
              <a:gd name="connsiteX574" fmla="*/ 4370695 w 5646031"/>
              <a:gd name="connsiteY574" fmla="*/ 3310114 h 5182926"/>
              <a:gd name="connsiteX575" fmla="*/ 4361097 w 5646031"/>
              <a:gd name="connsiteY575" fmla="*/ 3319712 h 5182926"/>
              <a:gd name="connsiteX576" fmla="*/ 4351499 w 5646031"/>
              <a:gd name="connsiteY576" fmla="*/ 3325711 h 5182926"/>
              <a:gd name="connsiteX577" fmla="*/ 4339501 w 5646031"/>
              <a:gd name="connsiteY577" fmla="*/ 3330510 h 5182926"/>
              <a:gd name="connsiteX578" fmla="*/ 4326304 w 5646031"/>
              <a:gd name="connsiteY578" fmla="*/ 3332909 h 5182926"/>
              <a:gd name="connsiteX579" fmla="*/ 4314307 w 5646031"/>
              <a:gd name="connsiteY579" fmla="*/ 3335309 h 5182926"/>
              <a:gd name="connsiteX580" fmla="*/ 4301109 w 5646031"/>
              <a:gd name="connsiteY580" fmla="*/ 3332909 h 5182926"/>
              <a:gd name="connsiteX581" fmla="*/ 4256719 w 5646031"/>
              <a:gd name="connsiteY581" fmla="*/ 3330510 h 5182926"/>
              <a:gd name="connsiteX582" fmla="*/ 4214727 w 5646031"/>
              <a:gd name="connsiteY582" fmla="*/ 3330510 h 5182926"/>
              <a:gd name="connsiteX583" fmla="*/ 4175136 w 5646031"/>
              <a:gd name="connsiteY583" fmla="*/ 3332909 h 5182926"/>
              <a:gd name="connsiteX584" fmla="*/ 4135543 w 5646031"/>
              <a:gd name="connsiteY584" fmla="*/ 3342507 h 5182926"/>
              <a:gd name="connsiteX585" fmla="*/ 4117548 w 5646031"/>
              <a:gd name="connsiteY585" fmla="*/ 3347307 h 5182926"/>
              <a:gd name="connsiteX586" fmla="*/ 4098352 w 5646031"/>
              <a:gd name="connsiteY586" fmla="*/ 3355704 h 5182926"/>
              <a:gd name="connsiteX587" fmla="*/ 4080355 w 5646031"/>
              <a:gd name="connsiteY587" fmla="*/ 3362903 h 5182926"/>
              <a:gd name="connsiteX588" fmla="*/ 4063558 w 5646031"/>
              <a:gd name="connsiteY588" fmla="*/ 3374900 h 5182926"/>
              <a:gd name="connsiteX589" fmla="*/ 4045562 w 5646031"/>
              <a:gd name="connsiteY589" fmla="*/ 3389297 h 5182926"/>
              <a:gd name="connsiteX590" fmla="*/ 4028766 w 5646031"/>
              <a:gd name="connsiteY590" fmla="*/ 3402495 h 5182926"/>
              <a:gd name="connsiteX591" fmla="*/ 4010769 w 5646031"/>
              <a:gd name="connsiteY591" fmla="*/ 3419292 h 5182926"/>
              <a:gd name="connsiteX592" fmla="*/ 3993973 w 5646031"/>
              <a:gd name="connsiteY592" fmla="*/ 3437287 h 5182926"/>
              <a:gd name="connsiteX593" fmla="*/ 3985575 w 5646031"/>
              <a:gd name="connsiteY593" fmla="*/ 3446885 h 5182926"/>
              <a:gd name="connsiteX594" fmla="*/ 3975977 w 5646031"/>
              <a:gd name="connsiteY594" fmla="*/ 3454084 h 5182926"/>
              <a:gd name="connsiteX595" fmla="*/ 3966379 w 5646031"/>
              <a:gd name="connsiteY595" fmla="*/ 3458883 h 5182926"/>
              <a:gd name="connsiteX596" fmla="*/ 3955581 w 5646031"/>
              <a:gd name="connsiteY596" fmla="*/ 3461283 h 5182926"/>
              <a:gd name="connsiteX597" fmla="*/ 3945983 w 5646031"/>
              <a:gd name="connsiteY597" fmla="*/ 3461283 h 5182926"/>
              <a:gd name="connsiteX598" fmla="*/ 3936385 w 5646031"/>
              <a:gd name="connsiteY598" fmla="*/ 3458883 h 5182926"/>
              <a:gd name="connsiteX599" fmla="*/ 3924387 w 5646031"/>
              <a:gd name="connsiteY599" fmla="*/ 3454084 h 5182926"/>
              <a:gd name="connsiteX600" fmla="*/ 3915989 w 5646031"/>
              <a:gd name="connsiteY600" fmla="*/ 3449285 h 5182926"/>
              <a:gd name="connsiteX601" fmla="*/ 3906391 w 5646031"/>
              <a:gd name="connsiteY601" fmla="*/ 3442086 h 5182926"/>
              <a:gd name="connsiteX602" fmla="*/ 3896793 w 5646031"/>
              <a:gd name="connsiteY602" fmla="*/ 3432488 h 5182926"/>
              <a:gd name="connsiteX603" fmla="*/ 3883596 w 5646031"/>
              <a:gd name="connsiteY603" fmla="*/ 3412093 h 5182926"/>
              <a:gd name="connsiteX604" fmla="*/ 3876397 w 5646031"/>
              <a:gd name="connsiteY604" fmla="*/ 3400096 h 5182926"/>
              <a:gd name="connsiteX605" fmla="*/ 3871598 w 5646031"/>
              <a:gd name="connsiteY605" fmla="*/ 3386898 h 5182926"/>
              <a:gd name="connsiteX606" fmla="*/ 3869199 w 5646031"/>
              <a:gd name="connsiteY606" fmla="*/ 3372501 h 5182926"/>
              <a:gd name="connsiteX607" fmla="*/ 3866799 w 5646031"/>
              <a:gd name="connsiteY607" fmla="*/ 3358104 h 5182926"/>
              <a:gd name="connsiteX608" fmla="*/ 3866799 w 5646031"/>
              <a:gd name="connsiteY608" fmla="*/ 3340108 h 5182926"/>
              <a:gd name="connsiteX609" fmla="*/ 3866799 w 5646031"/>
              <a:gd name="connsiteY609" fmla="*/ 3319712 h 5182926"/>
              <a:gd name="connsiteX610" fmla="*/ 3871598 w 5646031"/>
              <a:gd name="connsiteY610" fmla="*/ 3280120 h 5182926"/>
              <a:gd name="connsiteX611" fmla="*/ 3878797 w 5646031"/>
              <a:gd name="connsiteY611" fmla="*/ 3240528 h 5182926"/>
              <a:gd name="connsiteX612" fmla="*/ 3883596 w 5646031"/>
              <a:gd name="connsiteY612" fmla="*/ 3198537 h 5182926"/>
              <a:gd name="connsiteX613" fmla="*/ 3883596 w 5646031"/>
              <a:gd name="connsiteY613" fmla="*/ 3181741 h 5182926"/>
              <a:gd name="connsiteX614" fmla="*/ 3883596 w 5646031"/>
              <a:gd name="connsiteY614" fmla="*/ 3163744 h 5182926"/>
              <a:gd name="connsiteX615" fmla="*/ 3878797 w 5646031"/>
              <a:gd name="connsiteY615" fmla="*/ 3146948 h 5182926"/>
              <a:gd name="connsiteX616" fmla="*/ 3871598 w 5646031"/>
              <a:gd name="connsiteY616" fmla="*/ 3133751 h 5182926"/>
              <a:gd name="connsiteX617" fmla="*/ 3864400 w 5646031"/>
              <a:gd name="connsiteY617" fmla="*/ 3119354 h 5182926"/>
              <a:gd name="connsiteX618" fmla="*/ 3852402 w 5646031"/>
              <a:gd name="connsiteY618" fmla="*/ 3107356 h 5182926"/>
              <a:gd name="connsiteX619" fmla="*/ 3839205 w 5646031"/>
              <a:gd name="connsiteY619" fmla="*/ 3098958 h 5182926"/>
              <a:gd name="connsiteX620" fmla="*/ 3822409 w 5646031"/>
              <a:gd name="connsiteY620" fmla="*/ 3091759 h 5182926"/>
              <a:gd name="connsiteX621" fmla="*/ 3811611 w 5646031"/>
              <a:gd name="connsiteY621" fmla="*/ 3089360 h 5182926"/>
              <a:gd name="connsiteX622" fmla="*/ 3802013 w 5646031"/>
              <a:gd name="connsiteY622" fmla="*/ 3089360 h 5182926"/>
              <a:gd name="connsiteX623" fmla="*/ 3792415 w 5646031"/>
              <a:gd name="connsiteY623" fmla="*/ 3089360 h 5182926"/>
              <a:gd name="connsiteX624" fmla="*/ 3787616 w 5646031"/>
              <a:gd name="connsiteY624" fmla="*/ 3091759 h 5182926"/>
              <a:gd name="connsiteX625" fmla="*/ 3782817 w 5646031"/>
              <a:gd name="connsiteY625" fmla="*/ 3096558 h 5182926"/>
              <a:gd name="connsiteX626" fmla="*/ 3779218 w 5646031"/>
              <a:gd name="connsiteY626" fmla="*/ 3101357 h 5182926"/>
              <a:gd name="connsiteX627" fmla="*/ 3776818 w 5646031"/>
              <a:gd name="connsiteY627" fmla="*/ 3112155 h 5182926"/>
              <a:gd name="connsiteX628" fmla="*/ 3776818 w 5646031"/>
              <a:gd name="connsiteY628" fmla="*/ 3126552 h 5182926"/>
              <a:gd name="connsiteX629" fmla="*/ 3776818 w 5646031"/>
              <a:gd name="connsiteY629" fmla="*/ 3140949 h 5182926"/>
              <a:gd name="connsiteX630" fmla="*/ 3774419 w 5646031"/>
              <a:gd name="connsiteY630" fmla="*/ 3154146 h 5182926"/>
              <a:gd name="connsiteX631" fmla="*/ 3772019 w 5646031"/>
              <a:gd name="connsiteY631" fmla="*/ 3168543 h 5182926"/>
              <a:gd name="connsiteX632" fmla="*/ 3750424 w 5646031"/>
              <a:gd name="connsiteY632" fmla="*/ 3203336 h 5182926"/>
              <a:gd name="connsiteX633" fmla="*/ 3742025 w 5646031"/>
              <a:gd name="connsiteY633" fmla="*/ 3218933 h 5182926"/>
              <a:gd name="connsiteX634" fmla="*/ 3737226 w 5646031"/>
              <a:gd name="connsiteY634" fmla="*/ 3221332 h 5182926"/>
              <a:gd name="connsiteX635" fmla="*/ 3732427 w 5646031"/>
              <a:gd name="connsiteY635" fmla="*/ 3223732 h 5182926"/>
              <a:gd name="connsiteX636" fmla="*/ 3688037 w 5646031"/>
              <a:gd name="connsiteY636" fmla="*/ 3223732 h 5182926"/>
              <a:gd name="connsiteX637" fmla="*/ 3648444 w 5646031"/>
              <a:gd name="connsiteY637" fmla="*/ 3226131 h 5182926"/>
              <a:gd name="connsiteX638" fmla="*/ 3607653 w 5646031"/>
              <a:gd name="connsiteY638" fmla="*/ 3228531 h 5182926"/>
              <a:gd name="connsiteX639" fmla="*/ 3568061 w 5646031"/>
              <a:gd name="connsiteY639" fmla="*/ 3235729 h 5182926"/>
              <a:gd name="connsiteX640" fmla="*/ 3528469 w 5646031"/>
              <a:gd name="connsiteY640" fmla="*/ 3245327 h 5182926"/>
              <a:gd name="connsiteX641" fmla="*/ 3509273 w 5646031"/>
              <a:gd name="connsiteY641" fmla="*/ 3253726 h 5182926"/>
              <a:gd name="connsiteX642" fmla="*/ 3491277 w 5646031"/>
              <a:gd name="connsiteY642" fmla="*/ 3260924 h 5182926"/>
              <a:gd name="connsiteX643" fmla="*/ 3472081 w 5646031"/>
              <a:gd name="connsiteY643" fmla="*/ 3272922 h 5182926"/>
              <a:gd name="connsiteX644" fmla="*/ 3454085 w 5646031"/>
              <a:gd name="connsiteY644" fmla="*/ 3283719 h 5182926"/>
              <a:gd name="connsiteX645" fmla="*/ 3434889 w 5646031"/>
              <a:gd name="connsiteY645" fmla="*/ 3298116 h 5182926"/>
              <a:gd name="connsiteX646" fmla="*/ 3419292 w 5646031"/>
              <a:gd name="connsiteY646" fmla="*/ 3314913 h 5182926"/>
              <a:gd name="connsiteX647" fmla="*/ 3412094 w 5646031"/>
              <a:gd name="connsiteY647" fmla="*/ 3319712 h 5182926"/>
              <a:gd name="connsiteX648" fmla="*/ 3407295 w 5646031"/>
              <a:gd name="connsiteY648" fmla="*/ 3320912 h 5182926"/>
              <a:gd name="connsiteX649" fmla="*/ 3402496 w 5646031"/>
              <a:gd name="connsiteY649" fmla="*/ 3320912 h 5182926"/>
              <a:gd name="connsiteX650" fmla="*/ 3397697 w 5646031"/>
              <a:gd name="connsiteY650" fmla="*/ 3320912 h 5182926"/>
              <a:gd name="connsiteX651" fmla="*/ 3391698 w 5646031"/>
              <a:gd name="connsiteY651" fmla="*/ 3314913 h 5182926"/>
              <a:gd name="connsiteX652" fmla="*/ 3386898 w 5646031"/>
              <a:gd name="connsiteY652" fmla="*/ 3305315 h 5182926"/>
              <a:gd name="connsiteX653" fmla="*/ 3382099 w 5646031"/>
              <a:gd name="connsiteY653" fmla="*/ 3290918 h 5182926"/>
              <a:gd name="connsiteX654" fmla="*/ 3377300 w 5646031"/>
              <a:gd name="connsiteY654" fmla="*/ 3277721 h 5182926"/>
              <a:gd name="connsiteX655" fmla="*/ 3377300 w 5646031"/>
              <a:gd name="connsiteY655" fmla="*/ 3260924 h 5182926"/>
              <a:gd name="connsiteX656" fmla="*/ 3377300 w 5646031"/>
              <a:gd name="connsiteY656" fmla="*/ 3247727 h 5182926"/>
              <a:gd name="connsiteX657" fmla="*/ 3377300 w 5646031"/>
              <a:gd name="connsiteY657" fmla="*/ 3228531 h 5182926"/>
              <a:gd name="connsiteX658" fmla="*/ 3377300 w 5646031"/>
              <a:gd name="connsiteY658" fmla="*/ 3210535 h 5182926"/>
              <a:gd name="connsiteX659" fmla="*/ 3374901 w 5646031"/>
              <a:gd name="connsiteY659" fmla="*/ 3196138 h 5182926"/>
              <a:gd name="connsiteX660" fmla="*/ 3370102 w 5646031"/>
              <a:gd name="connsiteY660" fmla="*/ 3181741 h 5182926"/>
              <a:gd name="connsiteX661" fmla="*/ 3365303 w 5646031"/>
              <a:gd name="connsiteY661" fmla="*/ 3170943 h 5182926"/>
              <a:gd name="connsiteX662" fmla="*/ 3359305 w 5646031"/>
              <a:gd name="connsiteY662" fmla="*/ 3161345 h 5182926"/>
              <a:gd name="connsiteX663" fmla="*/ 3349707 w 5646031"/>
              <a:gd name="connsiteY663" fmla="*/ 3154146 h 5182926"/>
              <a:gd name="connsiteX664" fmla="*/ 3340109 w 5646031"/>
              <a:gd name="connsiteY664" fmla="*/ 3146948 h 5182926"/>
              <a:gd name="connsiteX665" fmla="*/ 3330511 w 5646031"/>
              <a:gd name="connsiteY665" fmla="*/ 3142149 h 5182926"/>
              <a:gd name="connsiteX666" fmla="*/ 3319712 w 5646031"/>
              <a:gd name="connsiteY666" fmla="*/ 3138550 h 5182926"/>
              <a:gd name="connsiteX667" fmla="*/ 3293318 w 5646031"/>
              <a:gd name="connsiteY667" fmla="*/ 3133751 h 5182926"/>
              <a:gd name="connsiteX668" fmla="*/ 3265724 w 5646031"/>
              <a:gd name="connsiteY668" fmla="*/ 3133751 h 5182926"/>
              <a:gd name="connsiteX669" fmla="*/ 3235730 w 5646031"/>
              <a:gd name="connsiteY669" fmla="*/ 3133751 h 5182926"/>
              <a:gd name="connsiteX670" fmla="*/ 3096559 w 5646031"/>
              <a:gd name="connsiteY670" fmla="*/ 3146948 h 5182926"/>
              <a:gd name="connsiteX671" fmla="*/ 2957387 w 5646031"/>
              <a:gd name="connsiteY671" fmla="*/ 3163744 h 5182926"/>
              <a:gd name="connsiteX672" fmla="*/ 2936992 w 5646031"/>
              <a:gd name="connsiteY672" fmla="*/ 3166144 h 5182926"/>
              <a:gd name="connsiteX673" fmla="*/ 2915396 w 5646031"/>
              <a:gd name="connsiteY673" fmla="*/ 3170943 h 5182926"/>
              <a:gd name="connsiteX674" fmla="*/ 2895000 w 5646031"/>
              <a:gd name="connsiteY674" fmla="*/ 3176942 h 5182926"/>
              <a:gd name="connsiteX675" fmla="*/ 2878204 w 5646031"/>
              <a:gd name="connsiteY675" fmla="*/ 3184140 h 5182926"/>
              <a:gd name="connsiteX676" fmla="*/ 2862607 w 5646031"/>
              <a:gd name="connsiteY676" fmla="*/ 3191339 h 5182926"/>
              <a:gd name="connsiteX677" fmla="*/ 2848210 w 5646031"/>
              <a:gd name="connsiteY677" fmla="*/ 3200937 h 5182926"/>
              <a:gd name="connsiteX678" fmla="*/ 2837412 w 5646031"/>
              <a:gd name="connsiteY678" fmla="*/ 3212934 h 5182926"/>
              <a:gd name="connsiteX679" fmla="*/ 2825415 w 5646031"/>
              <a:gd name="connsiteY679" fmla="*/ 3223732 h 5182926"/>
              <a:gd name="connsiteX680" fmla="*/ 2818216 w 5646031"/>
              <a:gd name="connsiteY680" fmla="*/ 3238129 h 5182926"/>
              <a:gd name="connsiteX681" fmla="*/ 2811018 w 5646031"/>
              <a:gd name="connsiteY681" fmla="*/ 3251326 h 5182926"/>
              <a:gd name="connsiteX682" fmla="*/ 2806219 w 5646031"/>
              <a:gd name="connsiteY682" fmla="*/ 3268123 h 5182926"/>
              <a:gd name="connsiteX683" fmla="*/ 2805019 w 5646031"/>
              <a:gd name="connsiteY683" fmla="*/ 3283719 h 5182926"/>
              <a:gd name="connsiteX684" fmla="*/ 2805019 w 5646031"/>
              <a:gd name="connsiteY684" fmla="*/ 3302915 h 5182926"/>
              <a:gd name="connsiteX685" fmla="*/ 2806219 w 5646031"/>
              <a:gd name="connsiteY685" fmla="*/ 3320912 h 5182926"/>
              <a:gd name="connsiteX686" fmla="*/ 2808618 w 5646031"/>
              <a:gd name="connsiteY686" fmla="*/ 3342507 h 5182926"/>
              <a:gd name="connsiteX687" fmla="*/ 2815817 w 5646031"/>
              <a:gd name="connsiteY687" fmla="*/ 3362903 h 5182926"/>
              <a:gd name="connsiteX688" fmla="*/ 2827814 w 5646031"/>
              <a:gd name="connsiteY688" fmla="*/ 3400096 h 5182926"/>
              <a:gd name="connsiteX689" fmla="*/ 2837412 w 5646031"/>
              <a:gd name="connsiteY689" fmla="*/ 3437287 h 5182926"/>
              <a:gd name="connsiteX690" fmla="*/ 2850610 w 5646031"/>
              <a:gd name="connsiteY690" fmla="*/ 3514072 h 5182926"/>
              <a:gd name="connsiteX691" fmla="*/ 2862607 w 5646031"/>
              <a:gd name="connsiteY691" fmla="*/ 3588456 h 5182926"/>
              <a:gd name="connsiteX692" fmla="*/ 2869806 w 5646031"/>
              <a:gd name="connsiteY692" fmla="*/ 3665241 h 5182926"/>
              <a:gd name="connsiteX693" fmla="*/ 2875804 w 5646031"/>
              <a:gd name="connsiteY693" fmla="*/ 3713231 h 5182926"/>
              <a:gd name="connsiteX694" fmla="*/ 2885402 w 5646031"/>
              <a:gd name="connsiteY694" fmla="*/ 3757621 h 5182926"/>
              <a:gd name="connsiteX695" fmla="*/ 2902199 w 5646031"/>
              <a:gd name="connsiteY695" fmla="*/ 3799613 h 5182926"/>
              <a:gd name="connsiteX696" fmla="*/ 2910597 w 5646031"/>
              <a:gd name="connsiteY696" fmla="*/ 3817609 h 5182926"/>
              <a:gd name="connsiteX697" fmla="*/ 2922595 w 5646031"/>
              <a:gd name="connsiteY697" fmla="*/ 3836805 h 5182926"/>
              <a:gd name="connsiteX698" fmla="*/ 2934593 w 5646031"/>
              <a:gd name="connsiteY698" fmla="*/ 3854802 h 5182926"/>
              <a:gd name="connsiteX699" fmla="*/ 2947789 w 5646031"/>
              <a:gd name="connsiteY699" fmla="*/ 3873998 h 5182926"/>
              <a:gd name="connsiteX700" fmla="*/ 2962186 w 5646031"/>
              <a:gd name="connsiteY700" fmla="*/ 3889594 h 5182926"/>
              <a:gd name="connsiteX701" fmla="*/ 2978983 w 5646031"/>
              <a:gd name="connsiteY701" fmla="*/ 3906391 h 5182926"/>
              <a:gd name="connsiteX702" fmla="*/ 2996980 w 5646031"/>
              <a:gd name="connsiteY702" fmla="*/ 3920788 h 5182926"/>
              <a:gd name="connsiteX703" fmla="*/ 3014976 w 5646031"/>
              <a:gd name="connsiteY703" fmla="*/ 3936385 h 5182926"/>
              <a:gd name="connsiteX704" fmla="*/ 3036571 w 5646031"/>
              <a:gd name="connsiteY704" fmla="*/ 3950782 h 5182926"/>
              <a:gd name="connsiteX705" fmla="*/ 3056967 w 5646031"/>
              <a:gd name="connsiteY705" fmla="*/ 3961579 h 5182926"/>
              <a:gd name="connsiteX706" fmla="*/ 3076163 w 5646031"/>
              <a:gd name="connsiteY706" fmla="*/ 3975976 h 5182926"/>
              <a:gd name="connsiteX707" fmla="*/ 3094159 w 5646031"/>
              <a:gd name="connsiteY707" fmla="*/ 3987974 h 5182926"/>
              <a:gd name="connsiteX708" fmla="*/ 3108556 w 5646031"/>
              <a:gd name="connsiteY708" fmla="*/ 3998772 h 5182926"/>
              <a:gd name="connsiteX709" fmla="*/ 3121754 w 5646031"/>
              <a:gd name="connsiteY709" fmla="*/ 4010769 h 5182926"/>
              <a:gd name="connsiteX710" fmla="*/ 3131352 w 5646031"/>
              <a:gd name="connsiteY710" fmla="*/ 4025166 h 5182926"/>
              <a:gd name="connsiteX711" fmla="*/ 3138550 w 5646031"/>
              <a:gd name="connsiteY711" fmla="*/ 4035964 h 5182926"/>
              <a:gd name="connsiteX712" fmla="*/ 3143349 w 5646031"/>
              <a:gd name="connsiteY712" fmla="*/ 4047961 h 5182926"/>
              <a:gd name="connsiteX713" fmla="*/ 3145749 w 5646031"/>
              <a:gd name="connsiteY713" fmla="*/ 4062358 h 5182926"/>
              <a:gd name="connsiteX714" fmla="*/ 3143349 w 5646031"/>
              <a:gd name="connsiteY714" fmla="*/ 4073156 h 5182926"/>
              <a:gd name="connsiteX715" fmla="*/ 3140950 w 5646031"/>
              <a:gd name="connsiteY715" fmla="*/ 4087553 h 5182926"/>
              <a:gd name="connsiteX716" fmla="*/ 3136151 w 5646031"/>
              <a:gd name="connsiteY716" fmla="*/ 4100750 h 5182926"/>
              <a:gd name="connsiteX717" fmla="*/ 3126553 w 5646031"/>
              <a:gd name="connsiteY717" fmla="*/ 4115147 h 5182926"/>
              <a:gd name="connsiteX718" fmla="*/ 3118154 w 5646031"/>
              <a:gd name="connsiteY718" fmla="*/ 4129544 h 5182926"/>
              <a:gd name="connsiteX719" fmla="*/ 3103757 w 5646031"/>
              <a:gd name="connsiteY719" fmla="*/ 4142742 h 5182926"/>
              <a:gd name="connsiteX720" fmla="*/ 3071364 w 5646031"/>
              <a:gd name="connsiteY720" fmla="*/ 4175135 h 5182926"/>
              <a:gd name="connsiteX721" fmla="*/ 3052168 w 5646031"/>
              <a:gd name="connsiteY721" fmla="*/ 4189532 h 5182926"/>
              <a:gd name="connsiteX722" fmla="*/ 3043770 w 5646031"/>
              <a:gd name="connsiteY722" fmla="*/ 4196731 h 5182926"/>
              <a:gd name="connsiteX723" fmla="*/ 3034172 w 5646031"/>
              <a:gd name="connsiteY723" fmla="*/ 4199130 h 5182926"/>
              <a:gd name="connsiteX724" fmla="*/ 3019775 w 5646031"/>
              <a:gd name="connsiteY724" fmla="*/ 4203929 h 5182926"/>
              <a:gd name="connsiteX725" fmla="*/ 3004178 w 5646031"/>
              <a:gd name="connsiteY725" fmla="*/ 4207529 h 5182926"/>
              <a:gd name="connsiteX726" fmla="*/ 2989781 w 5646031"/>
              <a:gd name="connsiteY726" fmla="*/ 4217127 h 5182926"/>
              <a:gd name="connsiteX727" fmla="*/ 2976583 w 5646031"/>
              <a:gd name="connsiteY727" fmla="*/ 4226725 h 5182926"/>
              <a:gd name="connsiteX728" fmla="*/ 2947789 w 5646031"/>
              <a:gd name="connsiteY728" fmla="*/ 4249520 h 5182926"/>
              <a:gd name="connsiteX729" fmla="*/ 2922595 w 5646031"/>
              <a:gd name="connsiteY729" fmla="*/ 4271115 h 5182926"/>
              <a:gd name="connsiteX730" fmla="*/ 2909397 w 5646031"/>
              <a:gd name="connsiteY730" fmla="*/ 4279514 h 5182926"/>
              <a:gd name="connsiteX731" fmla="*/ 2895000 w 5646031"/>
              <a:gd name="connsiteY731" fmla="*/ 4289112 h 5182926"/>
              <a:gd name="connsiteX732" fmla="*/ 2880603 w 5646031"/>
              <a:gd name="connsiteY732" fmla="*/ 4296310 h 5182926"/>
              <a:gd name="connsiteX733" fmla="*/ 2867406 w 5646031"/>
              <a:gd name="connsiteY733" fmla="*/ 4298710 h 5182926"/>
              <a:gd name="connsiteX734" fmla="*/ 2853009 w 5646031"/>
              <a:gd name="connsiteY734" fmla="*/ 4301109 h 5182926"/>
              <a:gd name="connsiteX735" fmla="*/ 2837412 w 5646031"/>
              <a:gd name="connsiteY735" fmla="*/ 4298710 h 5182926"/>
              <a:gd name="connsiteX736" fmla="*/ 2820616 w 5646031"/>
              <a:gd name="connsiteY736" fmla="*/ 4291511 h 5182926"/>
              <a:gd name="connsiteX737" fmla="*/ 2805019 w 5646031"/>
              <a:gd name="connsiteY737" fmla="*/ 4279514 h 5182926"/>
              <a:gd name="connsiteX738" fmla="*/ 2790622 w 5646031"/>
              <a:gd name="connsiteY738" fmla="*/ 4268716 h 5182926"/>
              <a:gd name="connsiteX739" fmla="*/ 2781025 w 5646031"/>
              <a:gd name="connsiteY739" fmla="*/ 4256718 h 5182926"/>
              <a:gd name="connsiteX740" fmla="*/ 2773826 w 5646031"/>
              <a:gd name="connsiteY740" fmla="*/ 4244721 h 5182926"/>
              <a:gd name="connsiteX741" fmla="*/ 2771426 w 5646031"/>
              <a:gd name="connsiteY741" fmla="*/ 4231524 h 5182926"/>
              <a:gd name="connsiteX742" fmla="*/ 2770226 w 5646031"/>
              <a:gd name="connsiteY742" fmla="*/ 4217127 h 5182926"/>
              <a:gd name="connsiteX743" fmla="*/ 2771426 w 5646031"/>
              <a:gd name="connsiteY743" fmla="*/ 4206329 h 5182926"/>
              <a:gd name="connsiteX744" fmla="*/ 2776225 w 5646031"/>
              <a:gd name="connsiteY744" fmla="*/ 4191931 h 5182926"/>
              <a:gd name="connsiteX745" fmla="*/ 2781025 w 5646031"/>
              <a:gd name="connsiteY745" fmla="*/ 4177534 h 5182926"/>
              <a:gd name="connsiteX746" fmla="*/ 2795421 w 5646031"/>
              <a:gd name="connsiteY746" fmla="*/ 4149941 h 5182926"/>
              <a:gd name="connsiteX747" fmla="*/ 2811018 w 5646031"/>
              <a:gd name="connsiteY747" fmla="*/ 4122346 h 5182926"/>
              <a:gd name="connsiteX748" fmla="*/ 2825415 w 5646031"/>
              <a:gd name="connsiteY748" fmla="*/ 4094752 h 5182926"/>
              <a:gd name="connsiteX749" fmla="*/ 2830214 w 5646031"/>
              <a:gd name="connsiteY749" fmla="*/ 4080355 h 5182926"/>
              <a:gd name="connsiteX750" fmla="*/ 2832613 w 5646031"/>
              <a:gd name="connsiteY750" fmla="*/ 4068357 h 5182926"/>
              <a:gd name="connsiteX751" fmla="*/ 2837412 w 5646031"/>
              <a:gd name="connsiteY751" fmla="*/ 4038363 h 5182926"/>
              <a:gd name="connsiteX752" fmla="*/ 2837412 w 5646031"/>
              <a:gd name="connsiteY752" fmla="*/ 4010769 h 5182926"/>
              <a:gd name="connsiteX753" fmla="*/ 2837412 w 5646031"/>
              <a:gd name="connsiteY753" fmla="*/ 3980775 h 5182926"/>
              <a:gd name="connsiteX754" fmla="*/ 2832613 w 5646031"/>
              <a:gd name="connsiteY754" fmla="*/ 3950782 h 5182926"/>
              <a:gd name="connsiteX755" fmla="*/ 2827814 w 5646031"/>
              <a:gd name="connsiteY755" fmla="*/ 3920788 h 5182926"/>
              <a:gd name="connsiteX756" fmla="*/ 2820616 w 5646031"/>
              <a:gd name="connsiteY756" fmla="*/ 3889594 h 5182926"/>
              <a:gd name="connsiteX757" fmla="*/ 2808618 w 5646031"/>
              <a:gd name="connsiteY757" fmla="*/ 3859601 h 5182926"/>
              <a:gd name="connsiteX758" fmla="*/ 2797821 w 5646031"/>
              <a:gd name="connsiteY758" fmla="*/ 3829607 h 5182926"/>
              <a:gd name="connsiteX759" fmla="*/ 2785823 w 5646031"/>
              <a:gd name="connsiteY759" fmla="*/ 3802013 h 5182926"/>
              <a:gd name="connsiteX760" fmla="*/ 2770226 w 5646031"/>
              <a:gd name="connsiteY760" fmla="*/ 3776817 h 5182926"/>
              <a:gd name="connsiteX761" fmla="*/ 2753430 w 5646031"/>
              <a:gd name="connsiteY761" fmla="*/ 3752822 h 5182926"/>
              <a:gd name="connsiteX762" fmla="*/ 2736633 w 5646031"/>
              <a:gd name="connsiteY762" fmla="*/ 3730028 h 5182926"/>
              <a:gd name="connsiteX763" fmla="*/ 2718637 w 5646031"/>
              <a:gd name="connsiteY763" fmla="*/ 3710832 h 5182926"/>
              <a:gd name="connsiteX764" fmla="*/ 2698241 w 5646031"/>
              <a:gd name="connsiteY764" fmla="*/ 3692835 h 5182926"/>
              <a:gd name="connsiteX765" fmla="*/ 2676646 w 5646031"/>
              <a:gd name="connsiteY765" fmla="*/ 3678438 h 5182926"/>
              <a:gd name="connsiteX766" fmla="*/ 2653851 w 5646031"/>
              <a:gd name="connsiteY766" fmla="*/ 3670040 h 5182926"/>
              <a:gd name="connsiteX767" fmla="*/ 2651451 w 5646031"/>
              <a:gd name="connsiteY767" fmla="*/ 3692835 h 5182926"/>
              <a:gd name="connsiteX768" fmla="*/ 2653851 w 5646031"/>
              <a:gd name="connsiteY768" fmla="*/ 3713231 h 5182926"/>
              <a:gd name="connsiteX769" fmla="*/ 2658650 w 5646031"/>
              <a:gd name="connsiteY769" fmla="*/ 3734827 h 5182926"/>
              <a:gd name="connsiteX770" fmla="*/ 2667048 w 5646031"/>
              <a:gd name="connsiteY770" fmla="*/ 3755222 h 5182926"/>
              <a:gd name="connsiteX771" fmla="*/ 2688643 w 5646031"/>
              <a:gd name="connsiteY771" fmla="*/ 3792415 h 5182926"/>
              <a:gd name="connsiteX772" fmla="*/ 2698241 w 5646031"/>
              <a:gd name="connsiteY772" fmla="*/ 3811611 h 5182926"/>
              <a:gd name="connsiteX773" fmla="*/ 2704240 w 5646031"/>
              <a:gd name="connsiteY773" fmla="*/ 3832006 h 5182926"/>
              <a:gd name="connsiteX774" fmla="*/ 2709039 w 5646031"/>
              <a:gd name="connsiteY774" fmla="*/ 3846403 h 5182926"/>
              <a:gd name="connsiteX775" fmla="*/ 2713838 w 5646031"/>
              <a:gd name="connsiteY775" fmla="*/ 3859601 h 5182926"/>
              <a:gd name="connsiteX776" fmla="*/ 2713838 w 5646031"/>
              <a:gd name="connsiteY776" fmla="*/ 3876397 h 5182926"/>
              <a:gd name="connsiteX777" fmla="*/ 2713838 w 5646031"/>
              <a:gd name="connsiteY777" fmla="*/ 3889594 h 5182926"/>
              <a:gd name="connsiteX778" fmla="*/ 2711439 w 5646031"/>
              <a:gd name="connsiteY778" fmla="*/ 3901592 h 5182926"/>
              <a:gd name="connsiteX779" fmla="*/ 2706640 w 5646031"/>
              <a:gd name="connsiteY779" fmla="*/ 3915989 h 5182926"/>
              <a:gd name="connsiteX780" fmla="*/ 2698241 w 5646031"/>
              <a:gd name="connsiteY780" fmla="*/ 3926787 h 5182926"/>
              <a:gd name="connsiteX781" fmla="*/ 2688643 w 5646031"/>
              <a:gd name="connsiteY781" fmla="*/ 3941184 h 5182926"/>
              <a:gd name="connsiteX782" fmla="*/ 2676646 w 5646031"/>
              <a:gd name="connsiteY782" fmla="*/ 3950782 h 5182926"/>
              <a:gd name="connsiteX783" fmla="*/ 2665848 w 5646031"/>
              <a:gd name="connsiteY783" fmla="*/ 3957980 h 5182926"/>
              <a:gd name="connsiteX784" fmla="*/ 2656250 w 5646031"/>
              <a:gd name="connsiteY784" fmla="*/ 3961579 h 5182926"/>
              <a:gd name="connsiteX785" fmla="*/ 2641853 w 5646031"/>
              <a:gd name="connsiteY785" fmla="*/ 3963979 h 5182926"/>
              <a:gd name="connsiteX786" fmla="*/ 2631055 w 5646031"/>
              <a:gd name="connsiteY786" fmla="*/ 3966378 h 5182926"/>
              <a:gd name="connsiteX787" fmla="*/ 2619057 w 5646031"/>
              <a:gd name="connsiteY787" fmla="*/ 3963979 h 5182926"/>
              <a:gd name="connsiteX788" fmla="*/ 2604660 w 5646031"/>
              <a:gd name="connsiteY788" fmla="*/ 3961579 h 5182926"/>
              <a:gd name="connsiteX789" fmla="*/ 2593863 w 5646031"/>
              <a:gd name="connsiteY789" fmla="*/ 3957980 h 5182926"/>
              <a:gd name="connsiteX790" fmla="*/ 2577067 w 5646031"/>
              <a:gd name="connsiteY790" fmla="*/ 3950782 h 5182926"/>
              <a:gd name="connsiteX791" fmla="*/ 2565069 w 5646031"/>
              <a:gd name="connsiteY791" fmla="*/ 3941184 h 5182926"/>
              <a:gd name="connsiteX792" fmla="*/ 2554271 w 5646031"/>
              <a:gd name="connsiteY792" fmla="*/ 3931586 h 5182926"/>
              <a:gd name="connsiteX793" fmla="*/ 2547072 w 5646031"/>
              <a:gd name="connsiteY793" fmla="*/ 3920788 h 5182926"/>
              <a:gd name="connsiteX794" fmla="*/ 2542273 w 5646031"/>
              <a:gd name="connsiteY794" fmla="*/ 3906391 h 5182926"/>
              <a:gd name="connsiteX795" fmla="*/ 2539874 w 5646031"/>
              <a:gd name="connsiteY795" fmla="*/ 3891994 h 5182926"/>
              <a:gd name="connsiteX796" fmla="*/ 2539874 w 5646031"/>
              <a:gd name="connsiteY796" fmla="*/ 3878797 h 5182926"/>
              <a:gd name="connsiteX797" fmla="*/ 2542273 w 5646031"/>
              <a:gd name="connsiteY797" fmla="*/ 3862000 h 5182926"/>
              <a:gd name="connsiteX798" fmla="*/ 2547072 w 5646031"/>
              <a:gd name="connsiteY798" fmla="*/ 3841604 h 5182926"/>
              <a:gd name="connsiteX799" fmla="*/ 2549472 w 5646031"/>
              <a:gd name="connsiteY799" fmla="*/ 3822408 h 5182926"/>
              <a:gd name="connsiteX800" fmla="*/ 2551871 w 5646031"/>
              <a:gd name="connsiteY800" fmla="*/ 3806812 h 5182926"/>
              <a:gd name="connsiteX801" fmla="*/ 2549472 w 5646031"/>
              <a:gd name="connsiteY801" fmla="*/ 3790015 h 5182926"/>
              <a:gd name="connsiteX802" fmla="*/ 2547072 w 5646031"/>
              <a:gd name="connsiteY802" fmla="*/ 3774418 h 5182926"/>
              <a:gd name="connsiteX803" fmla="*/ 2542273 w 5646031"/>
              <a:gd name="connsiteY803" fmla="*/ 3760021 h 5182926"/>
              <a:gd name="connsiteX804" fmla="*/ 2537475 w 5646031"/>
              <a:gd name="connsiteY804" fmla="*/ 3745624 h 5182926"/>
              <a:gd name="connsiteX805" fmla="*/ 2527876 w 5646031"/>
              <a:gd name="connsiteY805" fmla="*/ 3734827 h 5182926"/>
              <a:gd name="connsiteX806" fmla="*/ 2519478 w 5646031"/>
              <a:gd name="connsiteY806" fmla="*/ 3722829 h 5182926"/>
              <a:gd name="connsiteX807" fmla="*/ 2509881 w 5646031"/>
              <a:gd name="connsiteY807" fmla="*/ 3710832 h 5182926"/>
              <a:gd name="connsiteX808" fmla="*/ 2484685 w 5646031"/>
              <a:gd name="connsiteY808" fmla="*/ 3692835 h 5182926"/>
              <a:gd name="connsiteX809" fmla="*/ 2457091 w 5646031"/>
              <a:gd name="connsiteY809" fmla="*/ 3676038 h 5182926"/>
              <a:gd name="connsiteX810" fmla="*/ 2422298 w 5646031"/>
              <a:gd name="connsiteY810" fmla="*/ 3665241 h 5182926"/>
              <a:gd name="connsiteX811" fmla="*/ 2407901 w 5646031"/>
              <a:gd name="connsiteY811" fmla="*/ 3658042 h 5182926"/>
              <a:gd name="connsiteX812" fmla="*/ 2395904 w 5646031"/>
              <a:gd name="connsiteY812" fmla="*/ 3650844 h 5182926"/>
              <a:gd name="connsiteX813" fmla="*/ 2373109 w 5646031"/>
              <a:gd name="connsiteY813" fmla="*/ 3635247 h 5182926"/>
              <a:gd name="connsiteX814" fmla="*/ 2361111 w 5646031"/>
              <a:gd name="connsiteY814" fmla="*/ 3625649 h 5182926"/>
              <a:gd name="connsiteX815" fmla="*/ 2352713 w 5646031"/>
              <a:gd name="connsiteY815" fmla="*/ 3616051 h 5182926"/>
              <a:gd name="connsiteX816" fmla="*/ 2333517 w 5646031"/>
              <a:gd name="connsiteY816" fmla="*/ 3593255 h 5182926"/>
              <a:gd name="connsiteX817" fmla="*/ 2298724 w 5646031"/>
              <a:gd name="connsiteY817" fmla="*/ 3544066 h 5182926"/>
              <a:gd name="connsiteX818" fmla="*/ 2283127 w 5646031"/>
              <a:gd name="connsiteY818" fmla="*/ 3523670 h 5182926"/>
              <a:gd name="connsiteX819" fmla="*/ 2273529 w 5646031"/>
              <a:gd name="connsiteY819" fmla="*/ 3514072 h 5182926"/>
              <a:gd name="connsiteX820" fmla="*/ 2263931 w 5646031"/>
              <a:gd name="connsiteY820" fmla="*/ 3506873 h 5182926"/>
              <a:gd name="connsiteX821" fmla="*/ 2251933 w 5646031"/>
              <a:gd name="connsiteY821" fmla="*/ 3502074 h 5182926"/>
              <a:gd name="connsiteX822" fmla="*/ 2241136 w 5646031"/>
              <a:gd name="connsiteY822" fmla="*/ 3497275 h 5182926"/>
              <a:gd name="connsiteX823" fmla="*/ 2229139 w 5646031"/>
              <a:gd name="connsiteY823" fmla="*/ 3497275 h 5182926"/>
              <a:gd name="connsiteX824" fmla="*/ 2214742 w 5646031"/>
              <a:gd name="connsiteY824" fmla="*/ 3499675 h 5182926"/>
              <a:gd name="connsiteX825" fmla="*/ 2203943 w 5646031"/>
              <a:gd name="connsiteY825" fmla="*/ 3502074 h 5182926"/>
              <a:gd name="connsiteX826" fmla="*/ 2191946 w 5646031"/>
              <a:gd name="connsiteY826" fmla="*/ 3509273 h 5182926"/>
              <a:gd name="connsiteX827" fmla="*/ 2184747 w 5646031"/>
              <a:gd name="connsiteY827" fmla="*/ 3516471 h 5182926"/>
              <a:gd name="connsiteX828" fmla="*/ 2176350 w 5646031"/>
              <a:gd name="connsiteY828" fmla="*/ 3526069 h 5182926"/>
              <a:gd name="connsiteX829" fmla="*/ 2171551 w 5646031"/>
              <a:gd name="connsiteY829" fmla="*/ 3536867 h 5182926"/>
              <a:gd name="connsiteX830" fmla="*/ 2164352 w 5646031"/>
              <a:gd name="connsiteY830" fmla="*/ 3548865 h 5182926"/>
              <a:gd name="connsiteX831" fmla="*/ 2154754 w 5646031"/>
              <a:gd name="connsiteY831" fmla="*/ 3576459 h 5182926"/>
              <a:gd name="connsiteX832" fmla="*/ 2139157 w 5646031"/>
              <a:gd name="connsiteY832" fmla="*/ 3632847 h 5182926"/>
              <a:gd name="connsiteX833" fmla="*/ 2127159 w 5646031"/>
              <a:gd name="connsiteY833" fmla="*/ 3660442 h 5182926"/>
              <a:gd name="connsiteX834" fmla="*/ 2119961 w 5646031"/>
              <a:gd name="connsiteY834" fmla="*/ 3672440 h 5182926"/>
              <a:gd name="connsiteX835" fmla="*/ 2110363 w 5646031"/>
              <a:gd name="connsiteY835" fmla="*/ 3683237 h 5182926"/>
              <a:gd name="connsiteX836" fmla="*/ 2087568 w 5646031"/>
              <a:gd name="connsiteY836" fmla="*/ 3713231 h 5182926"/>
              <a:gd name="connsiteX837" fmla="*/ 2064772 w 5646031"/>
              <a:gd name="connsiteY837" fmla="*/ 3744425 h 5182926"/>
              <a:gd name="connsiteX838" fmla="*/ 2022781 w 5646031"/>
              <a:gd name="connsiteY838" fmla="*/ 3806812 h 5182926"/>
              <a:gd name="connsiteX839" fmla="*/ 1985589 w 5646031"/>
              <a:gd name="connsiteY839" fmla="*/ 3871598 h 5182926"/>
              <a:gd name="connsiteX840" fmla="*/ 1953196 w 5646031"/>
              <a:gd name="connsiteY840" fmla="*/ 3936385 h 5182926"/>
              <a:gd name="connsiteX841" fmla="*/ 1925601 w 5646031"/>
              <a:gd name="connsiteY841" fmla="*/ 4003571 h 5182926"/>
              <a:gd name="connsiteX842" fmla="*/ 1899207 w 5646031"/>
              <a:gd name="connsiteY842" fmla="*/ 4070757 h 5182926"/>
              <a:gd name="connsiteX843" fmla="*/ 1878811 w 5646031"/>
              <a:gd name="connsiteY843" fmla="*/ 4140343 h 5182926"/>
              <a:gd name="connsiteX844" fmla="*/ 1858415 w 5646031"/>
              <a:gd name="connsiteY844" fmla="*/ 4209928 h 5182926"/>
              <a:gd name="connsiteX845" fmla="*/ 1841619 w 5646031"/>
              <a:gd name="connsiteY845" fmla="*/ 4281913 h 5182926"/>
              <a:gd name="connsiteX846" fmla="*/ 1826022 w 5646031"/>
              <a:gd name="connsiteY846" fmla="*/ 4351499 h 5182926"/>
              <a:gd name="connsiteX847" fmla="*/ 1794829 w 5646031"/>
              <a:gd name="connsiteY847" fmla="*/ 4495469 h 5182926"/>
              <a:gd name="connsiteX848" fmla="*/ 1767234 w 5646031"/>
              <a:gd name="connsiteY848" fmla="*/ 4639439 h 5182926"/>
              <a:gd name="connsiteX849" fmla="*/ 1754037 w 5646031"/>
              <a:gd name="connsiteY849" fmla="*/ 4711424 h 5182926"/>
              <a:gd name="connsiteX850" fmla="*/ 1737241 w 5646031"/>
              <a:gd name="connsiteY850" fmla="*/ 4781010 h 5182926"/>
              <a:gd name="connsiteX851" fmla="*/ 1732441 w 5646031"/>
              <a:gd name="connsiteY851" fmla="*/ 4800206 h 5182926"/>
              <a:gd name="connsiteX852" fmla="*/ 1732441 w 5646031"/>
              <a:gd name="connsiteY852" fmla="*/ 4820601 h 5182926"/>
              <a:gd name="connsiteX853" fmla="*/ 1732441 w 5646031"/>
              <a:gd name="connsiteY853" fmla="*/ 4839797 h 5182926"/>
              <a:gd name="connsiteX854" fmla="*/ 1734841 w 5646031"/>
              <a:gd name="connsiteY854" fmla="*/ 4860194 h 5182926"/>
              <a:gd name="connsiteX855" fmla="*/ 1742040 w 5646031"/>
              <a:gd name="connsiteY855" fmla="*/ 4902184 h 5182926"/>
              <a:gd name="connsiteX856" fmla="*/ 1746839 w 5646031"/>
              <a:gd name="connsiteY856" fmla="*/ 4941777 h 5182926"/>
              <a:gd name="connsiteX857" fmla="*/ 1749238 w 5646031"/>
              <a:gd name="connsiteY857" fmla="*/ 4994566 h 5182926"/>
              <a:gd name="connsiteX858" fmla="*/ 1746839 w 5646031"/>
              <a:gd name="connsiteY858" fmla="*/ 5020960 h 5182926"/>
              <a:gd name="connsiteX859" fmla="*/ 1742040 w 5646031"/>
              <a:gd name="connsiteY859" fmla="*/ 5043755 h 5182926"/>
              <a:gd name="connsiteX860" fmla="*/ 1734841 w 5646031"/>
              <a:gd name="connsiteY860" fmla="*/ 5068950 h 5182926"/>
              <a:gd name="connsiteX861" fmla="*/ 1725243 w 5646031"/>
              <a:gd name="connsiteY861" fmla="*/ 5092945 h 5182926"/>
              <a:gd name="connsiteX862" fmla="*/ 1712045 w 5646031"/>
              <a:gd name="connsiteY862" fmla="*/ 5113341 h 5182926"/>
              <a:gd name="connsiteX863" fmla="*/ 1692849 w 5646031"/>
              <a:gd name="connsiteY863" fmla="*/ 5133737 h 5182926"/>
              <a:gd name="connsiteX864" fmla="*/ 1670054 w 5646031"/>
              <a:gd name="connsiteY864" fmla="*/ 5157732 h 5182926"/>
              <a:gd name="connsiteX865" fmla="*/ 1655657 w 5646031"/>
              <a:gd name="connsiteY865" fmla="*/ 5166130 h 5182926"/>
              <a:gd name="connsiteX866" fmla="*/ 1642460 w 5646031"/>
              <a:gd name="connsiteY866" fmla="*/ 5173328 h 5182926"/>
              <a:gd name="connsiteX867" fmla="*/ 1628063 w 5646031"/>
              <a:gd name="connsiteY867" fmla="*/ 5180527 h 5182926"/>
              <a:gd name="connsiteX868" fmla="*/ 1612466 w 5646031"/>
              <a:gd name="connsiteY868" fmla="*/ 5182926 h 5182926"/>
              <a:gd name="connsiteX869" fmla="*/ 1595670 w 5646031"/>
              <a:gd name="connsiteY869" fmla="*/ 5182926 h 5182926"/>
              <a:gd name="connsiteX870" fmla="*/ 1577673 w 5646031"/>
              <a:gd name="connsiteY870" fmla="*/ 5180527 h 5182926"/>
              <a:gd name="connsiteX871" fmla="*/ 1558477 w 5646031"/>
              <a:gd name="connsiteY871" fmla="*/ 5173328 h 5182926"/>
              <a:gd name="connsiteX872" fmla="*/ 1545280 w 5646031"/>
              <a:gd name="connsiteY872" fmla="*/ 5164930 h 5182926"/>
              <a:gd name="connsiteX873" fmla="*/ 1533283 w 5646031"/>
              <a:gd name="connsiteY873" fmla="*/ 5152933 h 5182926"/>
              <a:gd name="connsiteX874" fmla="*/ 1526084 w 5646031"/>
              <a:gd name="connsiteY874" fmla="*/ 5138536 h 5182926"/>
              <a:gd name="connsiteX875" fmla="*/ 1518886 w 5646031"/>
              <a:gd name="connsiteY875" fmla="*/ 5125338 h 5182926"/>
              <a:gd name="connsiteX876" fmla="*/ 1515286 w 5646031"/>
              <a:gd name="connsiteY876" fmla="*/ 5108542 h 5182926"/>
              <a:gd name="connsiteX877" fmla="*/ 1512887 w 5646031"/>
              <a:gd name="connsiteY877" fmla="*/ 5092945 h 5182926"/>
              <a:gd name="connsiteX878" fmla="*/ 1512887 w 5646031"/>
              <a:gd name="connsiteY878" fmla="*/ 5076149 h 5182926"/>
              <a:gd name="connsiteX879" fmla="*/ 1515286 w 5646031"/>
              <a:gd name="connsiteY879" fmla="*/ 5038956 h 5182926"/>
              <a:gd name="connsiteX880" fmla="*/ 1516486 w 5646031"/>
              <a:gd name="connsiteY880" fmla="*/ 5001764 h 5182926"/>
              <a:gd name="connsiteX881" fmla="*/ 1523685 w 5646031"/>
              <a:gd name="connsiteY881" fmla="*/ 4964571 h 5182926"/>
              <a:gd name="connsiteX882" fmla="*/ 1528484 w 5646031"/>
              <a:gd name="connsiteY882" fmla="*/ 4948975 h 5182926"/>
              <a:gd name="connsiteX883" fmla="*/ 1535682 w 5646031"/>
              <a:gd name="connsiteY883" fmla="*/ 4932179 h 5182926"/>
              <a:gd name="connsiteX884" fmla="*/ 1553678 w 5646031"/>
              <a:gd name="connsiteY884" fmla="*/ 4897385 h 5182926"/>
              <a:gd name="connsiteX885" fmla="*/ 1570475 w 5646031"/>
              <a:gd name="connsiteY885" fmla="*/ 4860194 h 5182926"/>
              <a:gd name="connsiteX886" fmla="*/ 1584872 w 5646031"/>
              <a:gd name="connsiteY886" fmla="*/ 4823001 h 5182926"/>
              <a:gd name="connsiteX887" fmla="*/ 1595670 w 5646031"/>
              <a:gd name="connsiteY887" fmla="*/ 4785809 h 5182926"/>
              <a:gd name="connsiteX888" fmla="*/ 1619665 w 5646031"/>
              <a:gd name="connsiteY888" fmla="*/ 4711424 h 5182926"/>
              <a:gd name="connsiteX889" fmla="*/ 1635261 w 5646031"/>
              <a:gd name="connsiteY889" fmla="*/ 4634640 h 5182926"/>
              <a:gd name="connsiteX890" fmla="*/ 1649658 w 5646031"/>
              <a:gd name="connsiteY890" fmla="*/ 4556656 h 5182926"/>
              <a:gd name="connsiteX891" fmla="*/ 1662856 w 5646031"/>
              <a:gd name="connsiteY891" fmla="*/ 4479872 h 5182926"/>
              <a:gd name="connsiteX892" fmla="*/ 1684451 w 5646031"/>
              <a:gd name="connsiteY892" fmla="*/ 4323904 h 5182926"/>
              <a:gd name="connsiteX893" fmla="*/ 1690450 w 5646031"/>
              <a:gd name="connsiteY893" fmla="*/ 4277114 h 5182926"/>
              <a:gd name="connsiteX894" fmla="*/ 1702447 w 5646031"/>
              <a:gd name="connsiteY894" fmla="*/ 4233923 h 5182926"/>
              <a:gd name="connsiteX895" fmla="*/ 1716844 w 5646031"/>
              <a:gd name="connsiteY895" fmla="*/ 4189532 h 5182926"/>
              <a:gd name="connsiteX896" fmla="*/ 1732441 w 5646031"/>
              <a:gd name="connsiteY896" fmla="*/ 4145142 h 5182926"/>
              <a:gd name="connsiteX897" fmla="*/ 1767234 w 5646031"/>
              <a:gd name="connsiteY897" fmla="*/ 4062358 h 5182926"/>
              <a:gd name="connsiteX898" fmla="*/ 1806826 w 5646031"/>
              <a:gd name="connsiteY898" fmla="*/ 3978376 h 5182926"/>
              <a:gd name="connsiteX899" fmla="*/ 1826022 w 5646031"/>
              <a:gd name="connsiteY899" fmla="*/ 3926787 h 5182926"/>
              <a:gd name="connsiteX900" fmla="*/ 1841619 w 5646031"/>
              <a:gd name="connsiteY900" fmla="*/ 3873998 h 5182926"/>
              <a:gd name="connsiteX901" fmla="*/ 1851217 w 5646031"/>
              <a:gd name="connsiteY901" fmla="*/ 3822408 h 5182926"/>
              <a:gd name="connsiteX902" fmla="*/ 1858415 w 5646031"/>
              <a:gd name="connsiteY902" fmla="*/ 3769619 h 5182926"/>
              <a:gd name="connsiteX903" fmla="*/ 1860815 w 5646031"/>
              <a:gd name="connsiteY903" fmla="*/ 3718030 h 5182926"/>
              <a:gd name="connsiteX904" fmla="*/ 1860815 w 5646031"/>
              <a:gd name="connsiteY904" fmla="*/ 3665241 h 5182926"/>
              <a:gd name="connsiteX905" fmla="*/ 1856016 w 5646031"/>
              <a:gd name="connsiteY905" fmla="*/ 3611252 h 5182926"/>
              <a:gd name="connsiteX906" fmla="*/ 1851217 w 5646031"/>
              <a:gd name="connsiteY906" fmla="*/ 3558463 h 5182926"/>
              <a:gd name="connsiteX907" fmla="*/ 1844018 w 5646031"/>
              <a:gd name="connsiteY907" fmla="*/ 3518871 h 5182926"/>
              <a:gd name="connsiteX908" fmla="*/ 1839219 w 5646031"/>
              <a:gd name="connsiteY908" fmla="*/ 3499675 h 5182926"/>
              <a:gd name="connsiteX909" fmla="*/ 1834420 w 5646031"/>
              <a:gd name="connsiteY909" fmla="*/ 3486478 h 5182926"/>
              <a:gd name="connsiteX910" fmla="*/ 1828422 w 5646031"/>
              <a:gd name="connsiteY910" fmla="*/ 3474480 h 5182926"/>
              <a:gd name="connsiteX911" fmla="*/ 1821223 w 5646031"/>
              <a:gd name="connsiteY911" fmla="*/ 3464882 h 5182926"/>
              <a:gd name="connsiteX912" fmla="*/ 1811625 w 5646031"/>
              <a:gd name="connsiteY912" fmla="*/ 3456483 h 5182926"/>
              <a:gd name="connsiteX913" fmla="*/ 1799628 w 5646031"/>
              <a:gd name="connsiteY913" fmla="*/ 3451684 h 5182926"/>
              <a:gd name="connsiteX914" fmla="*/ 1791229 w 5646031"/>
              <a:gd name="connsiteY914" fmla="*/ 3449285 h 5182926"/>
              <a:gd name="connsiteX915" fmla="*/ 1779231 w 5646031"/>
              <a:gd name="connsiteY915" fmla="*/ 3449285 h 5182926"/>
              <a:gd name="connsiteX916" fmla="*/ 1764835 w 5646031"/>
              <a:gd name="connsiteY916" fmla="*/ 3451684 h 5182926"/>
              <a:gd name="connsiteX917" fmla="*/ 1751638 w 5646031"/>
              <a:gd name="connsiteY917" fmla="*/ 3456483 h 5182926"/>
              <a:gd name="connsiteX918" fmla="*/ 1737241 w 5646031"/>
              <a:gd name="connsiteY918" fmla="*/ 3462483 h 5182926"/>
              <a:gd name="connsiteX919" fmla="*/ 1721643 w 5646031"/>
              <a:gd name="connsiteY919" fmla="*/ 3472081 h 5182926"/>
              <a:gd name="connsiteX920" fmla="*/ 1686851 w 5646031"/>
              <a:gd name="connsiteY920" fmla="*/ 3497275 h 5182926"/>
              <a:gd name="connsiteX921" fmla="*/ 1667655 w 5646031"/>
              <a:gd name="connsiteY921" fmla="*/ 3514072 h 5182926"/>
              <a:gd name="connsiteX922" fmla="*/ 1649658 w 5646031"/>
              <a:gd name="connsiteY922" fmla="*/ 3532068 h 5182926"/>
              <a:gd name="connsiteX923" fmla="*/ 1614866 w 5646031"/>
              <a:gd name="connsiteY923" fmla="*/ 3571660 h 5182926"/>
              <a:gd name="connsiteX924" fmla="*/ 1584872 w 5646031"/>
              <a:gd name="connsiteY924" fmla="*/ 3611252 h 5182926"/>
              <a:gd name="connsiteX925" fmla="*/ 1558477 w 5646031"/>
              <a:gd name="connsiteY925" fmla="*/ 3655643 h 5182926"/>
              <a:gd name="connsiteX926" fmla="*/ 1533283 w 5646031"/>
              <a:gd name="connsiteY926" fmla="*/ 3702433 h 5182926"/>
              <a:gd name="connsiteX927" fmla="*/ 1508088 w 5646031"/>
              <a:gd name="connsiteY927" fmla="*/ 3745624 h 5182926"/>
              <a:gd name="connsiteX928" fmla="*/ 1484093 w 5646031"/>
              <a:gd name="connsiteY928" fmla="*/ 3792415 h 5182926"/>
              <a:gd name="connsiteX929" fmla="*/ 1458898 w 5646031"/>
              <a:gd name="connsiteY929" fmla="*/ 3836805 h 5182926"/>
              <a:gd name="connsiteX930" fmla="*/ 1449300 w 5646031"/>
              <a:gd name="connsiteY930" fmla="*/ 3854802 h 5182926"/>
              <a:gd name="connsiteX931" fmla="*/ 1440901 w 5646031"/>
              <a:gd name="connsiteY931" fmla="*/ 3873998 h 5182926"/>
              <a:gd name="connsiteX932" fmla="*/ 1431303 w 5646031"/>
              <a:gd name="connsiteY932" fmla="*/ 3894393 h 5182926"/>
              <a:gd name="connsiteX933" fmla="*/ 1421705 w 5646031"/>
              <a:gd name="connsiteY933" fmla="*/ 3913589 h 5182926"/>
              <a:gd name="connsiteX934" fmla="*/ 1410908 w 5646031"/>
              <a:gd name="connsiteY934" fmla="*/ 3926787 h 5182926"/>
              <a:gd name="connsiteX935" fmla="*/ 1403710 w 5646031"/>
              <a:gd name="connsiteY935" fmla="*/ 3933985 h 5182926"/>
              <a:gd name="connsiteX936" fmla="*/ 1396511 w 5646031"/>
              <a:gd name="connsiteY936" fmla="*/ 3938784 h 5182926"/>
              <a:gd name="connsiteX937" fmla="*/ 1386913 w 5646031"/>
              <a:gd name="connsiteY937" fmla="*/ 3941184 h 5182926"/>
              <a:gd name="connsiteX938" fmla="*/ 1377315 w 5646031"/>
              <a:gd name="connsiteY938" fmla="*/ 3943583 h 5182926"/>
              <a:gd name="connsiteX939" fmla="*/ 1366517 w 5646031"/>
              <a:gd name="connsiteY939" fmla="*/ 3943583 h 5182926"/>
              <a:gd name="connsiteX940" fmla="*/ 1354519 w 5646031"/>
              <a:gd name="connsiteY940" fmla="*/ 3941184 h 5182926"/>
              <a:gd name="connsiteX941" fmla="*/ 1341322 w 5646031"/>
              <a:gd name="connsiteY941" fmla="*/ 3933985 h 5182926"/>
              <a:gd name="connsiteX942" fmla="*/ 1329325 w 5646031"/>
              <a:gd name="connsiteY942" fmla="*/ 3929186 h 5182926"/>
              <a:gd name="connsiteX943" fmla="*/ 1322126 w 5646031"/>
              <a:gd name="connsiteY943" fmla="*/ 3923187 h 5182926"/>
              <a:gd name="connsiteX944" fmla="*/ 1314928 w 5646031"/>
              <a:gd name="connsiteY944" fmla="*/ 3913589 h 5182926"/>
              <a:gd name="connsiteX945" fmla="*/ 1310129 w 5646031"/>
              <a:gd name="connsiteY945" fmla="*/ 3903991 h 5182926"/>
              <a:gd name="connsiteX946" fmla="*/ 1307729 w 5646031"/>
              <a:gd name="connsiteY946" fmla="*/ 3894393 h 5182926"/>
              <a:gd name="connsiteX947" fmla="*/ 1307729 w 5646031"/>
              <a:gd name="connsiteY947" fmla="*/ 3885995 h 5182926"/>
              <a:gd name="connsiteX948" fmla="*/ 1307729 w 5646031"/>
              <a:gd name="connsiteY948" fmla="*/ 3876397 h 5182926"/>
              <a:gd name="connsiteX949" fmla="*/ 1312529 w 5646031"/>
              <a:gd name="connsiteY949" fmla="*/ 3852402 h 5182926"/>
              <a:gd name="connsiteX950" fmla="*/ 1317327 w 5646031"/>
              <a:gd name="connsiteY950" fmla="*/ 3832006 h 5182926"/>
              <a:gd name="connsiteX951" fmla="*/ 1324526 w 5646031"/>
              <a:gd name="connsiteY951" fmla="*/ 3809211 h 5182926"/>
              <a:gd name="connsiteX952" fmla="*/ 1329325 w 5646031"/>
              <a:gd name="connsiteY952" fmla="*/ 3787616 h 5182926"/>
              <a:gd name="connsiteX953" fmla="*/ 1336523 w 5646031"/>
              <a:gd name="connsiteY953" fmla="*/ 3752822 h 5182926"/>
              <a:gd name="connsiteX954" fmla="*/ 1344921 w 5646031"/>
              <a:gd name="connsiteY954" fmla="*/ 3720430 h 5182926"/>
              <a:gd name="connsiteX955" fmla="*/ 1354519 w 5646031"/>
              <a:gd name="connsiteY955" fmla="*/ 3688036 h 5182926"/>
              <a:gd name="connsiteX956" fmla="*/ 1366517 w 5646031"/>
              <a:gd name="connsiteY956" fmla="*/ 3653243 h 5182926"/>
              <a:gd name="connsiteX957" fmla="*/ 1394112 w 5646031"/>
              <a:gd name="connsiteY957" fmla="*/ 3590856 h 5182926"/>
              <a:gd name="connsiteX958" fmla="*/ 1424105 w 5646031"/>
              <a:gd name="connsiteY958" fmla="*/ 3526069 h 5182926"/>
              <a:gd name="connsiteX959" fmla="*/ 1433703 w 5646031"/>
              <a:gd name="connsiteY959" fmla="*/ 3504474 h 5182926"/>
              <a:gd name="connsiteX960" fmla="*/ 1440901 w 5646031"/>
              <a:gd name="connsiteY960" fmla="*/ 3484078 h 5182926"/>
              <a:gd name="connsiteX961" fmla="*/ 1443301 w 5646031"/>
              <a:gd name="connsiteY961" fmla="*/ 3462483 h 5182926"/>
              <a:gd name="connsiteX962" fmla="*/ 1443301 w 5646031"/>
              <a:gd name="connsiteY962" fmla="*/ 3442086 h 5182926"/>
              <a:gd name="connsiteX963" fmla="*/ 1438502 w 5646031"/>
              <a:gd name="connsiteY963" fmla="*/ 3421691 h 5182926"/>
              <a:gd name="connsiteX964" fmla="*/ 1431303 w 5646031"/>
              <a:gd name="connsiteY964" fmla="*/ 3402495 h 5182926"/>
              <a:gd name="connsiteX965" fmla="*/ 1416906 w 5646031"/>
              <a:gd name="connsiteY965" fmla="*/ 3384498 h 5182926"/>
              <a:gd name="connsiteX966" fmla="*/ 1398911 w 5646031"/>
              <a:gd name="connsiteY966" fmla="*/ 3367702 h 5182926"/>
              <a:gd name="connsiteX967" fmla="*/ 1377315 w 5646031"/>
              <a:gd name="connsiteY967" fmla="*/ 3354505 h 5182926"/>
              <a:gd name="connsiteX968" fmla="*/ 1356919 w 5646031"/>
              <a:gd name="connsiteY968" fmla="*/ 3344907 h 5182926"/>
              <a:gd name="connsiteX969" fmla="*/ 1336523 w 5646031"/>
              <a:gd name="connsiteY969" fmla="*/ 3342507 h 5182926"/>
              <a:gd name="connsiteX970" fmla="*/ 1314928 w 5646031"/>
              <a:gd name="connsiteY970" fmla="*/ 3344907 h 5182926"/>
              <a:gd name="connsiteX971" fmla="*/ 1296931 w 5646031"/>
              <a:gd name="connsiteY971" fmla="*/ 3349706 h 5182926"/>
              <a:gd name="connsiteX972" fmla="*/ 1277736 w 5646031"/>
              <a:gd name="connsiteY972" fmla="*/ 3358104 h 5182926"/>
              <a:gd name="connsiteX973" fmla="*/ 1257340 w 5646031"/>
              <a:gd name="connsiteY973" fmla="*/ 3372501 h 5182926"/>
              <a:gd name="connsiteX974" fmla="*/ 1240543 w 5646031"/>
              <a:gd name="connsiteY974" fmla="*/ 3386898 h 5182926"/>
              <a:gd name="connsiteX975" fmla="*/ 1217748 w 5646031"/>
              <a:gd name="connsiteY975" fmla="*/ 3407294 h 5182926"/>
              <a:gd name="connsiteX976" fmla="*/ 1194953 w 5646031"/>
              <a:gd name="connsiteY976" fmla="*/ 3425290 h 5182926"/>
              <a:gd name="connsiteX977" fmla="*/ 1155361 w 5646031"/>
              <a:gd name="connsiteY977" fmla="*/ 3454084 h 5182926"/>
              <a:gd name="connsiteX978" fmla="*/ 1132566 w 5646031"/>
              <a:gd name="connsiteY978" fmla="*/ 3464882 h 5182926"/>
              <a:gd name="connsiteX979" fmla="*/ 1110970 w 5646031"/>
              <a:gd name="connsiteY979" fmla="*/ 3474480 h 5182926"/>
              <a:gd name="connsiteX980" fmla="*/ 1088175 w 5646031"/>
              <a:gd name="connsiteY980" fmla="*/ 3479279 h 5182926"/>
              <a:gd name="connsiteX981" fmla="*/ 1078577 w 5646031"/>
              <a:gd name="connsiteY981" fmla="*/ 3479279 h 5182926"/>
              <a:gd name="connsiteX982" fmla="*/ 1066580 w 5646031"/>
              <a:gd name="connsiteY982" fmla="*/ 3479279 h 5182926"/>
              <a:gd name="connsiteX983" fmla="*/ 1055782 w 5646031"/>
              <a:gd name="connsiteY983" fmla="*/ 3476880 h 5182926"/>
              <a:gd name="connsiteX984" fmla="*/ 1043784 w 5646031"/>
              <a:gd name="connsiteY984" fmla="*/ 3472081 h 5182926"/>
              <a:gd name="connsiteX985" fmla="*/ 1031787 w 5646031"/>
              <a:gd name="connsiteY985" fmla="*/ 3467282 h 5182926"/>
              <a:gd name="connsiteX986" fmla="*/ 1023388 w 5646031"/>
              <a:gd name="connsiteY986" fmla="*/ 3458883 h 5182926"/>
              <a:gd name="connsiteX987" fmla="*/ 1011390 w 5646031"/>
              <a:gd name="connsiteY987" fmla="*/ 3449285 h 5182926"/>
              <a:gd name="connsiteX988" fmla="*/ 1001792 w 5646031"/>
              <a:gd name="connsiteY988" fmla="*/ 3437287 h 5182926"/>
              <a:gd name="connsiteX989" fmla="*/ 996994 w 5646031"/>
              <a:gd name="connsiteY989" fmla="*/ 3427689 h 5182926"/>
              <a:gd name="connsiteX990" fmla="*/ 996994 w 5646031"/>
              <a:gd name="connsiteY990" fmla="*/ 3419292 h 5182926"/>
              <a:gd name="connsiteX991" fmla="*/ 996994 w 5646031"/>
              <a:gd name="connsiteY991" fmla="*/ 3409694 h 5182926"/>
              <a:gd name="connsiteX992" fmla="*/ 999393 w 5646031"/>
              <a:gd name="connsiteY992" fmla="*/ 3397696 h 5182926"/>
              <a:gd name="connsiteX993" fmla="*/ 1008992 w 5646031"/>
              <a:gd name="connsiteY993" fmla="*/ 3379699 h 5182926"/>
              <a:gd name="connsiteX994" fmla="*/ 1036585 w 5646031"/>
              <a:gd name="connsiteY994" fmla="*/ 3342507 h 5182926"/>
              <a:gd name="connsiteX995" fmla="*/ 1050982 w 5646031"/>
              <a:gd name="connsiteY995" fmla="*/ 3320912 h 5182926"/>
              <a:gd name="connsiteX996" fmla="*/ 1053382 w 5646031"/>
              <a:gd name="connsiteY996" fmla="*/ 3312513 h 5182926"/>
              <a:gd name="connsiteX997" fmla="*/ 1058181 w 5646031"/>
              <a:gd name="connsiteY997" fmla="*/ 3300516 h 5182926"/>
              <a:gd name="connsiteX998" fmla="*/ 1048583 w 5646031"/>
              <a:gd name="connsiteY998" fmla="*/ 3295717 h 5182926"/>
              <a:gd name="connsiteX999" fmla="*/ 1041385 w 5646031"/>
              <a:gd name="connsiteY999" fmla="*/ 3290918 h 5182926"/>
              <a:gd name="connsiteX1000" fmla="*/ 1023388 w 5646031"/>
              <a:gd name="connsiteY1000" fmla="*/ 3283719 h 5182926"/>
              <a:gd name="connsiteX1001" fmla="*/ 986196 w 5646031"/>
              <a:gd name="connsiteY1001" fmla="*/ 3280120 h 5182926"/>
              <a:gd name="connsiteX1002" fmla="*/ 971799 w 5646031"/>
              <a:gd name="connsiteY1002" fmla="*/ 3275321 h 5182926"/>
              <a:gd name="connsiteX1003" fmla="*/ 964600 w 5646031"/>
              <a:gd name="connsiteY1003" fmla="*/ 3270522 h 5182926"/>
              <a:gd name="connsiteX1004" fmla="*/ 958601 w 5646031"/>
              <a:gd name="connsiteY1004" fmla="*/ 3265723 h 5182926"/>
              <a:gd name="connsiteX1005" fmla="*/ 953803 w 5646031"/>
              <a:gd name="connsiteY1005" fmla="*/ 3260924 h 5182926"/>
              <a:gd name="connsiteX1006" fmla="*/ 949004 w 5646031"/>
              <a:gd name="connsiteY1006" fmla="*/ 3253726 h 5182926"/>
              <a:gd name="connsiteX1007" fmla="*/ 949004 w 5646031"/>
              <a:gd name="connsiteY1007" fmla="*/ 3245327 h 5182926"/>
              <a:gd name="connsiteX1008" fmla="*/ 946604 w 5646031"/>
              <a:gd name="connsiteY1008" fmla="*/ 3233330 h 5182926"/>
              <a:gd name="connsiteX1009" fmla="*/ 949004 w 5646031"/>
              <a:gd name="connsiteY1009" fmla="*/ 3221332 h 5182926"/>
              <a:gd name="connsiteX1010" fmla="*/ 951403 w 5646031"/>
              <a:gd name="connsiteY1010" fmla="*/ 3212934 h 5182926"/>
              <a:gd name="connsiteX1011" fmla="*/ 956202 w 5646031"/>
              <a:gd name="connsiteY1011" fmla="*/ 3203336 h 5182926"/>
              <a:gd name="connsiteX1012" fmla="*/ 959801 w 5646031"/>
              <a:gd name="connsiteY1012" fmla="*/ 3193738 h 5182926"/>
              <a:gd name="connsiteX1013" fmla="*/ 971799 w 5646031"/>
              <a:gd name="connsiteY1013" fmla="*/ 3179341 h 5182926"/>
              <a:gd name="connsiteX1014" fmla="*/ 988595 w 5646031"/>
              <a:gd name="connsiteY1014" fmla="*/ 3170943 h 5182926"/>
              <a:gd name="connsiteX1015" fmla="*/ 1006591 w 5646031"/>
              <a:gd name="connsiteY1015" fmla="*/ 3161345 h 5182926"/>
              <a:gd name="connsiteX1016" fmla="*/ 1025787 w 5646031"/>
              <a:gd name="connsiteY1016" fmla="*/ 3154146 h 5182926"/>
              <a:gd name="connsiteX1017" fmla="*/ 1064179 w 5646031"/>
              <a:gd name="connsiteY1017" fmla="*/ 3140949 h 5182926"/>
              <a:gd name="connsiteX1018" fmla="*/ 1083376 w 5646031"/>
              <a:gd name="connsiteY1018" fmla="*/ 3136150 h 5182926"/>
              <a:gd name="connsiteX1019" fmla="*/ 1103772 w 5646031"/>
              <a:gd name="connsiteY1019" fmla="*/ 3133751 h 5182926"/>
              <a:gd name="connsiteX1020" fmla="*/ 1143364 w 5646031"/>
              <a:gd name="connsiteY1020" fmla="*/ 3131351 h 5182926"/>
              <a:gd name="connsiteX1021" fmla="*/ 1162559 w 5646031"/>
              <a:gd name="connsiteY1021" fmla="*/ 3128952 h 5182926"/>
              <a:gd name="connsiteX1022" fmla="*/ 1180556 w 5646031"/>
              <a:gd name="connsiteY1022" fmla="*/ 3121753 h 5182926"/>
              <a:gd name="connsiteX1023" fmla="*/ 1199752 w 5646031"/>
              <a:gd name="connsiteY1023" fmla="*/ 3112155 h 5182926"/>
              <a:gd name="connsiteX1024" fmla="*/ 1205750 w 5646031"/>
              <a:gd name="connsiteY1024" fmla="*/ 3106156 h 5182926"/>
              <a:gd name="connsiteX1025" fmla="*/ 1212949 w 5646031"/>
              <a:gd name="connsiteY1025" fmla="*/ 3096558 h 5182926"/>
              <a:gd name="connsiteX1026" fmla="*/ 1215348 w 5646031"/>
              <a:gd name="connsiteY1026" fmla="*/ 3089360 h 5182926"/>
              <a:gd name="connsiteX1027" fmla="*/ 1212949 w 5646031"/>
              <a:gd name="connsiteY1027" fmla="*/ 3077362 h 5182926"/>
              <a:gd name="connsiteX1028" fmla="*/ 1208151 w 5646031"/>
              <a:gd name="connsiteY1028" fmla="*/ 3066565 h 5182926"/>
              <a:gd name="connsiteX1029" fmla="*/ 1203351 w 5646031"/>
              <a:gd name="connsiteY1029" fmla="*/ 3061766 h 5182926"/>
              <a:gd name="connsiteX1030" fmla="*/ 1178156 w 5646031"/>
              <a:gd name="connsiteY1030" fmla="*/ 3054567 h 5182926"/>
              <a:gd name="connsiteX1031" fmla="*/ 1155361 w 5646031"/>
              <a:gd name="connsiteY1031" fmla="*/ 3052168 h 5182926"/>
              <a:gd name="connsiteX1032" fmla="*/ 1132566 w 5646031"/>
              <a:gd name="connsiteY1032" fmla="*/ 3054567 h 5182926"/>
              <a:gd name="connsiteX1033" fmla="*/ 1108571 w 5646031"/>
              <a:gd name="connsiteY1033" fmla="*/ 3061766 h 5182926"/>
              <a:gd name="connsiteX1034" fmla="*/ 1088175 w 5646031"/>
              <a:gd name="connsiteY1034" fmla="*/ 3070164 h 5182926"/>
              <a:gd name="connsiteX1035" fmla="*/ 1066580 w 5646031"/>
              <a:gd name="connsiteY1035" fmla="*/ 3079762 h 5182926"/>
              <a:gd name="connsiteX1036" fmla="*/ 1025787 w 5646031"/>
              <a:gd name="connsiteY1036" fmla="*/ 3101357 h 5182926"/>
              <a:gd name="connsiteX1037" fmla="*/ 946604 w 5646031"/>
              <a:gd name="connsiteY1037" fmla="*/ 3140949 h 5182926"/>
              <a:gd name="connsiteX1038" fmla="*/ 904613 w 5646031"/>
              <a:gd name="connsiteY1038" fmla="*/ 3158945 h 5182926"/>
              <a:gd name="connsiteX1039" fmla="*/ 865021 w 5646031"/>
              <a:gd name="connsiteY1039" fmla="*/ 3173342 h 5182926"/>
              <a:gd name="connsiteX1040" fmla="*/ 849424 w 5646031"/>
              <a:gd name="connsiteY1040" fmla="*/ 3175742 h 5182926"/>
              <a:gd name="connsiteX1041" fmla="*/ 835027 w 5646031"/>
              <a:gd name="connsiteY1041" fmla="*/ 3175742 h 5182926"/>
              <a:gd name="connsiteX1042" fmla="*/ 820630 w 5646031"/>
              <a:gd name="connsiteY1042" fmla="*/ 3173342 h 5182926"/>
              <a:gd name="connsiteX1043" fmla="*/ 809833 w 5646031"/>
              <a:gd name="connsiteY1043" fmla="*/ 3166144 h 5182926"/>
              <a:gd name="connsiteX1044" fmla="*/ 797835 w 5646031"/>
              <a:gd name="connsiteY1044" fmla="*/ 3156546 h 5182926"/>
              <a:gd name="connsiteX1045" fmla="*/ 790636 w 5646031"/>
              <a:gd name="connsiteY1045" fmla="*/ 3144548 h 5182926"/>
              <a:gd name="connsiteX1046" fmla="*/ 784638 w 5646031"/>
              <a:gd name="connsiteY1046" fmla="*/ 3131351 h 5182926"/>
              <a:gd name="connsiteX1047" fmla="*/ 782238 w 5646031"/>
              <a:gd name="connsiteY1047" fmla="*/ 3112155 h 5182926"/>
              <a:gd name="connsiteX1048" fmla="*/ 779839 w 5646031"/>
              <a:gd name="connsiteY1048" fmla="*/ 3098958 h 5182926"/>
              <a:gd name="connsiteX1049" fmla="*/ 784638 w 5646031"/>
              <a:gd name="connsiteY1049" fmla="*/ 3084561 h 5182926"/>
              <a:gd name="connsiteX1050" fmla="*/ 788237 w 5646031"/>
              <a:gd name="connsiteY1050" fmla="*/ 3072563 h 5182926"/>
              <a:gd name="connsiteX1051" fmla="*/ 795435 w 5646031"/>
              <a:gd name="connsiteY1051" fmla="*/ 3064165 h 5182926"/>
              <a:gd name="connsiteX1052" fmla="*/ 805033 w 5646031"/>
              <a:gd name="connsiteY1052" fmla="*/ 3054567 h 5182926"/>
              <a:gd name="connsiteX1053" fmla="*/ 814632 w 5646031"/>
              <a:gd name="connsiteY1053" fmla="*/ 3049768 h 5182926"/>
              <a:gd name="connsiteX1054" fmla="*/ 825429 w 5646031"/>
              <a:gd name="connsiteY1054" fmla="*/ 3044969 h 5182926"/>
              <a:gd name="connsiteX1055" fmla="*/ 839826 w 5646031"/>
              <a:gd name="connsiteY1055" fmla="*/ 3044969 h 5182926"/>
              <a:gd name="connsiteX1056" fmla="*/ 865021 w 5646031"/>
              <a:gd name="connsiteY1056" fmla="*/ 3044969 h 5182926"/>
              <a:gd name="connsiteX1057" fmla="*/ 890216 w 5646031"/>
              <a:gd name="connsiteY1057" fmla="*/ 3042570 h 5182926"/>
              <a:gd name="connsiteX1058" fmla="*/ 911811 w 5646031"/>
              <a:gd name="connsiteY1058" fmla="*/ 3040170 h 5182926"/>
              <a:gd name="connsiteX1059" fmla="*/ 932208 w 5646031"/>
              <a:gd name="connsiteY1059" fmla="*/ 3035371 h 5182926"/>
              <a:gd name="connsiteX1060" fmla="*/ 951403 w 5646031"/>
              <a:gd name="connsiteY1060" fmla="*/ 3029372 h 5182926"/>
              <a:gd name="connsiteX1061" fmla="*/ 967000 w 5646031"/>
              <a:gd name="connsiteY1061" fmla="*/ 3022173 h 5182926"/>
              <a:gd name="connsiteX1062" fmla="*/ 983796 w 5646031"/>
              <a:gd name="connsiteY1062" fmla="*/ 3010176 h 5182926"/>
              <a:gd name="connsiteX1063" fmla="*/ 996994 w 5646031"/>
              <a:gd name="connsiteY1063" fmla="*/ 2999379 h 5182926"/>
              <a:gd name="connsiteX1064" fmla="*/ 1008992 w 5646031"/>
              <a:gd name="connsiteY1064" fmla="*/ 2984982 h 5182926"/>
              <a:gd name="connsiteX1065" fmla="*/ 1018590 w 5646031"/>
              <a:gd name="connsiteY1065" fmla="*/ 2970585 h 5182926"/>
              <a:gd name="connsiteX1066" fmla="*/ 1028187 w 5646031"/>
              <a:gd name="connsiteY1066" fmla="*/ 2952588 h 5182926"/>
              <a:gd name="connsiteX1067" fmla="*/ 1034186 w 5646031"/>
              <a:gd name="connsiteY1067" fmla="*/ 2933392 h 5182926"/>
              <a:gd name="connsiteX1068" fmla="*/ 1038985 w 5646031"/>
              <a:gd name="connsiteY1068" fmla="*/ 2915396 h 5182926"/>
              <a:gd name="connsiteX1069" fmla="*/ 1043784 w 5646031"/>
              <a:gd name="connsiteY1069" fmla="*/ 2892600 h 5182926"/>
              <a:gd name="connsiteX1070" fmla="*/ 1046184 w 5646031"/>
              <a:gd name="connsiteY1070" fmla="*/ 2868605 h 5182926"/>
              <a:gd name="connsiteX1071" fmla="*/ 1048583 w 5646031"/>
              <a:gd name="connsiteY1071" fmla="*/ 2843411 h 5182926"/>
              <a:gd name="connsiteX1072" fmla="*/ 1050982 w 5646031"/>
              <a:gd name="connsiteY1072" fmla="*/ 2824215 h 5182926"/>
              <a:gd name="connsiteX1073" fmla="*/ 1058181 w 5646031"/>
              <a:gd name="connsiteY1073" fmla="*/ 2808618 h 5182926"/>
              <a:gd name="connsiteX1074" fmla="*/ 1066580 w 5646031"/>
              <a:gd name="connsiteY1074" fmla="*/ 2794221 h 5182926"/>
              <a:gd name="connsiteX1075" fmla="*/ 1080976 w 5646031"/>
              <a:gd name="connsiteY1075" fmla="*/ 2781024 h 5182926"/>
              <a:gd name="connsiteX1076" fmla="*/ 1092974 w 5646031"/>
              <a:gd name="connsiteY1076" fmla="*/ 2766627 h 5182926"/>
              <a:gd name="connsiteX1077" fmla="*/ 1108571 w 5646031"/>
              <a:gd name="connsiteY1077" fmla="*/ 2754629 h 5182926"/>
              <a:gd name="connsiteX1078" fmla="*/ 1138564 w 5646031"/>
              <a:gd name="connsiteY1078" fmla="*/ 2734233 h 5182926"/>
              <a:gd name="connsiteX1079" fmla="*/ 1167358 w 5646031"/>
              <a:gd name="connsiteY1079" fmla="*/ 2713838 h 5182926"/>
              <a:gd name="connsiteX1080" fmla="*/ 1175757 w 5646031"/>
              <a:gd name="connsiteY1080" fmla="*/ 2701840 h 5182926"/>
              <a:gd name="connsiteX1081" fmla="*/ 1185355 w 5646031"/>
              <a:gd name="connsiteY1081" fmla="*/ 2689843 h 5182926"/>
              <a:gd name="connsiteX1082" fmla="*/ 1192553 w 5646031"/>
              <a:gd name="connsiteY1082" fmla="*/ 2680245 h 5182926"/>
              <a:gd name="connsiteX1083" fmla="*/ 1197352 w 5646031"/>
              <a:gd name="connsiteY1083" fmla="*/ 2669447 h 5182926"/>
              <a:gd name="connsiteX1084" fmla="*/ 1199752 w 5646031"/>
              <a:gd name="connsiteY1084" fmla="*/ 2657449 h 5182926"/>
              <a:gd name="connsiteX1085" fmla="*/ 1202151 w 5646031"/>
              <a:gd name="connsiteY1085" fmla="*/ 2644252 h 5182926"/>
              <a:gd name="connsiteX1086" fmla="*/ 1202151 w 5646031"/>
              <a:gd name="connsiteY1086" fmla="*/ 2632255 h 5182926"/>
              <a:gd name="connsiteX1087" fmla="*/ 1202151 w 5646031"/>
              <a:gd name="connsiteY1087" fmla="*/ 2620257 h 5182926"/>
              <a:gd name="connsiteX1088" fmla="*/ 1197352 w 5646031"/>
              <a:gd name="connsiteY1088" fmla="*/ 2609459 h 5182926"/>
              <a:gd name="connsiteX1089" fmla="*/ 1194953 w 5646031"/>
              <a:gd name="connsiteY1089" fmla="*/ 2595062 h 5182926"/>
              <a:gd name="connsiteX1090" fmla="*/ 1180556 w 5646031"/>
              <a:gd name="connsiteY1090" fmla="*/ 2572267 h 5182926"/>
              <a:gd name="connsiteX1091" fmla="*/ 1162559 w 5646031"/>
              <a:gd name="connsiteY1091" fmla="*/ 2545873 h 5182926"/>
              <a:gd name="connsiteX1092" fmla="*/ 1150562 w 5646031"/>
              <a:gd name="connsiteY1092" fmla="*/ 2535074 h 5182926"/>
              <a:gd name="connsiteX1093" fmla="*/ 1138564 w 5646031"/>
              <a:gd name="connsiteY1093" fmla="*/ 2525477 h 5182926"/>
              <a:gd name="connsiteX1094" fmla="*/ 1127767 w 5646031"/>
              <a:gd name="connsiteY1094" fmla="*/ 2515878 h 5182926"/>
              <a:gd name="connsiteX1095" fmla="*/ 1115769 w 5646031"/>
              <a:gd name="connsiteY1095" fmla="*/ 2511079 h 5182926"/>
              <a:gd name="connsiteX1096" fmla="*/ 1106171 w 5646031"/>
              <a:gd name="connsiteY1096" fmla="*/ 2506280 h 5182926"/>
              <a:gd name="connsiteX1097" fmla="*/ 1095374 w 5646031"/>
              <a:gd name="connsiteY1097" fmla="*/ 2503881 h 5182926"/>
              <a:gd name="connsiteX1098" fmla="*/ 1083376 w 5646031"/>
              <a:gd name="connsiteY1098" fmla="*/ 2503881 h 5182926"/>
              <a:gd name="connsiteX1099" fmla="*/ 1073778 w 5646031"/>
              <a:gd name="connsiteY1099" fmla="*/ 2506280 h 5182926"/>
              <a:gd name="connsiteX1100" fmla="*/ 1062980 w 5646031"/>
              <a:gd name="connsiteY1100" fmla="*/ 2508680 h 5182926"/>
              <a:gd name="connsiteX1101" fmla="*/ 1053382 w 5646031"/>
              <a:gd name="connsiteY1101" fmla="*/ 2513479 h 5182926"/>
              <a:gd name="connsiteX1102" fmla="*/ 1031787 w 5646031"/>
              <a:gd name="connsiteY1102" fmla="*/ 2527877 h 5182926"/>
              <a:gd name="connsiteX1103" fmla="*/ 1011390 w 5646031"/>
              <a:gd name="connsiteY1103" fmla="*/ 2545873 h 5182926"/>
              <a:gd name="connsiteX1104" fmla="*/ 993394 w 5646031"/>
              <a:gd name="connsiteY1104" fmla="*/ 2567468 h 5182926"/>
              <a:gd name="connsiteX1105" fmla="*/ 971799 w 5646031"/>
              <a:gd name="connsiteY1105" fmla="*/ 2590264 h 5182926"/>
              <a:gd name="connsiteX1106" fmla="*/ 951403 w 5646031"/>
              <a:gd name="connsiteY1106" fmla="*/ 2610659 h 5182926"/>
              <a:gd name="connsiteX1107" fmla="*/ 929807 w 5646031"/>
              <a:gd name="connsiteY1107" fmla="*/ 2632255 h 5182926"/>
              <a:gd name="connsiteX1108" fmla="*/ 919010 w 5646031"/>
              <a:gd name="connsiteY1108" fmla="*/ 2639453 h 5182926"/>
              <a:gd name="connsiteX1109" fmla="*/ 907012 w 5646031"/>
              <a:gd name="connsiteY1109" fmla="*/ 2645452 h 5182926"/>
              <a:gd name="connsiteX1110" fmla="*/ 895015 w 5646031"/>
              <a:gd name="connsiteY1110" fmla="*/ 2650251 h 5182926"/>
              <a:gd name="connsiteX1111" fmla="*/ 881817 w 5646031"/>
              <a:gd name="connsiteY1111" fmla="*/ 2652650 h 5182926"/>
              <a:gd name="connsiteX1112" fmla="*/ 867421 w 5646031"/>
              <a:gd name="connsiteY1112" fmla="*/ 2655050 h 5182926"/>
              <a:gd name="connsiteX1113" fmla="*/ 854223 w 5646031"/>
              <a:gd name="connsiteY1113" fmla="*/ 2652650 h 5182926"/>
              <a:gd name="connsiteX1114" fmla="*/ 837427 w 5646031"/>
              <a:gd name="connsiteY1114" fmla="*/ 2650251 h 5182926"/>
              <a:gd name="connsiteX1115" fmla="*/ 820630 w 5646031"/>
              <a:gd name="connsiteY1115" fmla="*/ 2644252 h 5182926"/>
              <a:gd name="connsiteX1116" fmla="*/ 802634 w 5646031"/>
              <a:gd name="connsiteY1116" fmla="*/ 2634654 h 5182926"/>
              <a:gd name="connsiteX1117" fmla="*/ 784638 w 5646031"/>
              <a:gd name="connsiteY1117" fmla="*/ 2620257 h 5182926"/>
              <a:gd name="connsiteX1118" fmla="*/ 777439 w 5646031"/>
              <a:gd name="connsiteY1118" fmla="*/ 2617858 h 5182926"/>
              <a:gd name="connsiteX1119" fmla="*/ 767841 w 5646031"/>
              <a:gd name="connsiteY1119" fmla="*/ 2615458 h 5182926"/>
              <a:gd name="connsiteX1120" fmla="*/ 760643 w 5646031"/>
              <a:gd name="connsiteY1120" fmla="*/ 2615458 h 5182926"/>
              <a:gd name="connsiteX1121" fmla="*/ 753444 w 5646031"/>
              <a:gd name="connsiteY1121" fmla="*/ 2617858 h 5182926"/>
              <a:gd name="connsiteX1122" fmla="*/ 747445 w 5646031"/>
              <a:gd name="connsiteY1122" fmla="*/ 2622657 h 5182926"/>
              <a:gd name="connsiteX1123" fmla="*/ 740247 w 5646031"/>
              <a:gd name="connsiteY1123" fmla="*/ 2627456 h 5182926"/>
              <a:gd name="connsiteX1124" fmla="*/ 728250 w 5646031"/>
              <a:gd name="connsiteY1124" fmla="*/ 2641853 h 5182926"/>
              <a:gd name="connsiteX1125" fmla="*/ 721050 w 5646031"/>
              <a:gd name="connsiteY1125" fmla="*/ 2659849 h 5182926"/>
              <a:gd name="connsiteX1126" fmla="*/ 715052 w 5646031"/>
              <a:gd name="connsiteY1126" fmla="*/ 2680245 h 5182926"/>
              <a:gd name="connsiteX1127" fmla="*/ 715052 w 5646031"/>
              <a:gd name="connsiteY1127" fmla="*/ 2699441 h 5182926"/>
              <a:gd name="connsiteX1128" fmla="*/ 716251 w 5646031"/>
              <a:gd name="connsiteY1128" fmla="*/ 2717437 h 5182926"/>
              <a:gd name="connsiteX1129" fmla="*/ 721050 w 5646031"/>
              <a:gd name="connsiteY1129" fmla="*/ 2743831 h 5182926"/>
              <a:gd name="connsiteX1130" fmla="*/ 721050 w 5646031"/>
              <a:gd name="connsiteY1130" fmla="*/ 2766627 h 5182926"/>
              <a:gd name="connsiteX1131" fmla="*/ 718652 w 5646031"/>
              <a:gd name="connsiteY1131" fmla="*/ 2789422 h 5182926"/>
              <a:gd name="connsiteX1132" fmla="*/ 715052 w 5646031"/>
              <a:gd name="connsiteY1132" fmla="*/ 2813417 h 5182926"/>
              <a:gd name="connsiteX1133" fmla="*/ 700655 w 5646031"/>
              <a:gd name="connsiteY1133" fmla="*/ 2857808 h 5182926"/>
              <a:gd name="connsiteX1134" fmla="*/ 693457 w 5646031"/>
              <a:gd name="connsiteY1134" fmla="*/ 2880603 h 5182926"/>
              <a:gd name="connsiteX1135" fmla="*/ 688658 w 5646031"/>
              <a:gd name="connsiteY1135" fmla="*/ 2900999 h 5182926"/>
              <a:gd name="connsiteX1136" fmla="*/ 683859 w 5646031"/>
              <a:gd name="connsiteY1136" fmla="*/ 2922595 h 5182926"/>
              <a:gd name="connsiteX1137" fmla="*/ 675461 w 5646031"/>
              <a:gd name="connsiteY1137" fmla="*/ 2942990 h 5182926"/>
              <a:gd name="connsiteX1138" fmla="*/ 665862 w 5646031"/>
              <a:gd name="connsiteY1138" fmla="*/ 2962186 h 5182926"/>
              <a:gd name="connsiteX1139" fmla="*/ 651465 w 5646031"/>
              <a:gd name="connsiteY1139" fmla="*/ 2977783 h 5182926"/>
              <a:gd name="connsiteX1140" fmla="*/ 635869 w 5646031"/>
              <a:gd name="connsiteY1140" fmla="*/ 2989781 h 5182926"/>
              <a:gd name="connsiteX1141" fmla="*/ 626270 w 5646031"/>
              <a:gd name="connsiteY1141" fmla="*/ 2994580 h 5182926"/>
              <a:gd name="connsiteX1142" fmla="*/ 614273 w 5646031"/>
              <a:gd name="connsiteY1142" fmla="*/ 2996979 h 5182926"/>
              <a:gd name="connsiteX1143" fmla="*/ 605874 w 5646031"/>
              <a:gd name="connsiteY1143" fmla="*/ 2999379 h 5182926"/>
              <a:gd name="connsiteX1144" fmla="*/ 591477 w 5646031"/>
              <a:gd name="connsiteY1144" fmla="*/ 2999379 h 5182926"/>
              <a:gd name="connsiteX1145" fmla="*/ 579480 w 5646031"/>
              <a:gd name="connsiteY1145" fmla="*/ 2999379 h 5182926"/>
              <a:gd name="connsiteX1146" fmla="*/ 566283 w 5646031"/>
              <a:gd name="connsiteY1146" fmla="*/ 2996979 h 5182926"/>
              <a:gd name="connsiteX1147" fmla="*/ 551886 w 5646031"/>
              <a:gd name="connsiteY1147" fmla="*/ 2994580 h 5182926"/>
              <a:gd name="connsiteX1148" fmla="*/ 538688 w 5646031"/>
              <a:gd name="connsiteY1148" fmla="*/ 2994580 h 5182926"/>
              <a:gd name="connsiteX1149" fmla="*/ 526691 w 5646031"/>
              <a:gd name="connsiteY1149" fmla="*/ 2996979 h 5182926"/>
              <a:gd name="connsiteX1150" fmla="*/ 514693 w 5646031"/>
              <a:gd name="connsiteY1150" fmla="*/ 2999379 h 5182926"/>
              <a:gd name="connsiteX1151" fmla="*/ 505095 w 5646031"/>
              <a:gd name="connsiteY1151" fmla="*/ 3002977 h 5182926"/>
              <a:gd name="connsiteX1152" fmla="*/ 494298 w 5646031"/>
              <a:gd name="connsiteY1152" fmla="*/ 3010176 h 5182926"/>
              <a:gd name="connsiteX1153" fmla="*/ 484700 w 5646031"/>
              <a:gd name="connsiteY1153" fmla="*/ 3019774 h 5182926"/>
              <a:gd name="connsiteX1154" fmla="*/ 475102 w 5646031"/>
              <a:gd name="connsiteY1154" fmla="*/ 3031772 h 5182926"/>
              <a:gd name="connsiteX1155" fmla="*/ 461904 w 5646031"/>
              <a:gd name="connsiteY1155" fmla="*/ 3047369 h 5182926"/>
              <a:gd name="connsiteX1156" fmla="*/ 442709 w 5646031"/>
              <a:gd name="connsiteY1156" fmla="*/ 3061766 h 5182926"/>
              <a:gd name="connsiteX1157" fmla="*/ 422313 w 5646031"/>
              <a:gd name="connsiteY1157" fmla="*/ 3072563 h 5182926"/>
              <a:gd name="connsiteX1158" fmla="*/ 399518 w 5646031"/>
              <a:gd name="connsiteY1158" fmla="*/ 3084561 h 5182926"/>
              <a:gd name="connsiteX1159" fmla="*/ 375522 w 5646031"/>
              <a:gd name="connsiteY1159" fmla="*/ 3094159 h 5182926"/>
              <a:gd name="connsiteX1160" fmla="*/ 347928 w 5646031"/>
              <a:gd name="connsiteY1160" fmla="*/ 3101357 h 5182926"/>
              <a:gd name="connsiteX1161" fmla="*/ 322733 w 5646031"/>
              <a:gd name="connsiteY1161" fmla="*/ 3106156 h 5182926"/>
              <a:gd name="connsiteX1162" fmla="*/ 295139 w 5646031"/>
              <a:gd name="connsiteY1162" fmla="*/ 3107356 h 5182926"/>
              <a:gd name="connsiteX1163" fmla="*/ 266345 w 5646031"/>
              <a:gd name="connsiteY1163" fmla="*/ 3107356 h 5182926"/>
              <a:gd name="connsiteX1164" fmla="*/ 238751 w 5646031"/>
              <a:gd name="connsiteY1164" fmla="*/ 3106156 h 5182926"/>
              <a:gd name="connsiteX1165" fmla="*/ 213556 w 5646031"/>
              <a:gd name="connsiteY1165" fmla="*/ 3103757 h 5182926"/>
              <a:gd name="connsiteX1166" fmla="*/ 188361 w 5646031"/>
              <a:gd name="connsiteY1166" fmla="*/ 3096558 h 5182926"/>
              <a:gd name="connsiteX1167" fmla="*/ 164366 w 5646031"/>
              <a:gd name="connsiteY1167" fmla="*/ 3089360 h 5182926"/>
              <a:gd name="connsiteX1168" fmla="*/ 143970 w 5646031"/>
              <a:gd name="connsiteY1168" fmla="*/ 3079762 h 5182926"/>
              <a:gd name="connsiteX1169" fmla="*/ 124774 w 5646031"/>
              <a:gd name="connsiteY1169" fmla="*/ 3068964 h 5182926"/>
              <a:gd name="connsiteX1170" fmla="*/ 109178 w 5646031"/>
              <a:gd name="connsiteY1170" fmla="*/ 3054567 h 5182926"/>
              <a:gd name="connsiteX1171" fmla="*/ 89981 w 5646031"/>
              <a:gd name="connsiteY1171" fmla="*/ 3029372 h 5182926"/>
              <a:gd name="connsiteX1172" fmla="*/ 74385 w 5646031"/>
              <a:gd name="connsiteY1172" fmla="*/ 3005377 h 5182926"/>
              <a:gd name="connsiteX1173" fmla="*/ 57588 w 5646031"/>
              <a:gd name="connsiteY1173" fmla="*/ 2980183 h 5182926"/>
              <a:gd name="connsiteX1174" fmla="*/ 44391 w 5646031"/>
              <a:gd name="connsiteY1174" fmla="*/ 2954987 h 5182926"/>
              <a:gd name="connsiteX1175" fmla="*/ 32393 w 5646031"/>
              <a:gd name="connsiteY1175" fmla="*/ 2928593 h 5182926"/>
              <a:gd name="connsiteX1176" fmla="*/ 22796 w 5646031"/>
              <a:gd name="connsiteY1176" fmla="*/ 2903398 h 5182926"/>
              <a:gd name="connsiteX1177" fmla="*/ 16797 w 5646031"/>
              <a:gd name="connsiteY1177" fmla="*/ 2878203 h 5182926"/>
              <a:gd name="connsiteX1178" fmla="*/ 9598 w 5646031"/>
              <a:gd name="connsiteY1178" fmla="*/ 2850609 h 5182926"/>
              <a:gd name="connsiteX1179" fmla="*/ 4799 w 5646031"/>
              <a:gd name="connsiteY1179" fmla="*/ 2824215 h 5182926"/>
              <a:gd name="connsiteX1180" fmla="*/ 2400 w 5646031"/>
              <a:gd name="connsiteY1180" fmla="*/ 2796620 h 5182926"/>
              <a:gd name="connsiteX1181" fmla="*/ 0 w 5646031"/>
              <a:gd name="connsiteY1181" fmla="*/ 2771426 h 5182926"/>
              <a:gd name="connsiteX1182" fmla="*/ 2400 w 5646031"/>
              <a:gd name="connsiteY1182" fmla="*/ 2743831 h 5182926"/>
              <a:gd name="connsiteX1183" fmla="*/ 4799 w 5646031"/>
              <a:gd name="connsiteY1183" fmla="*/ 2717437 h 5182926"/>
              <a:gd name="connsiteX1184" fmla="*/ 7199 w 5646031"/>
              <a:gd name="connsiteY1184" fmla="*/ 2692242 h 5182926"/>
              <a:gd name="connsiteX1185" fmla="*/ 11998 w 5646031"/>
              <a:gd name="connsiteY1185" fmla="*/ 2664648 h 5182926"/>
              <a:gd name="connsiteX1186" fmla="*/ 17997 w 5646031"/>
              <a:gd name="connsiteY1186" fmla="*/ 2639453 h 5182926"/>
              <a:gd name="connsiteX1187" fmla="*/ 27594 w 5646031"/>
              <a:gd name="connsiteY1187" fmla="*/ 2615458 h 5182926"/>
              <a:gd name="connsiteX1188" fmla="*/ 37192 w 5646031"/>
              <a:gd name="connsiteY1188" fmla="*/ 2590264 h 5182926"/>
              <a:gd name="connsiteX1189" fmla="*/ 49190 w 5646031"/>
              <a:gd name="connsiteY1189" fmla="*/ 2567468 h 5182926"/>
              <a:gd name="connsiteX1190" fmla="*/ 62387 w 5646031"/>
              <a:gd name="connsiteY1190" fmla="*/ 2543473 h 5182926"/>
              <a:gd name="connsiteX1191" fmla="*/ 76784 w 5646031"/>
              <a:gd name="connsiteY1191" fmla="*/ 2520677 h 5182926"/>
              <a:gd name="connsiteX1192" fmla="*/ 92381 w 5646031"/>
              <a:gd name="connsiteY1192" fmla="*/ 2500282 h 5182926"/>
              <a:gd name="connsiteX1193" fmla="*/ 109178 w 5646031"/>
              <a:gd name="connsiteY1193" fmla="*/ 2478686 h 5182926"/>
              <a:gd name="connsiteX1194" fmla="*/ 127174 w 5646031"/>
              <a:gd name="connsiteY1194" fmla="*/ 2458290 h 5182926"/>
              <a:gd name="connsiteX1195" fmla="*/ 148769 w 5646031"/>
              <a:gd name="connsiteY1195" fmla="*/ 2439095 h 5182926"/>
              <a:gd name="connsiteX1196" fmla="*/ 169166 w 5646031"/>
              <a:gd name="connsiteY1196" fmla="*/ 2423498 h 5182926"/>
              <a:gd name="connsiteX1197" fmla="*/ 191960 w 5646031"/>
              <a:gd name="connsiteY1197" fmla="*/ 2406702 h 5182926"/>
              <a:gd name="connsiteX1198" fmla="*/ 215955 w 5646031"/>
              <a:gd name="connsiteY1198" fmla="*/ 2391104 h 5182926"/>
              <a:gd name="connsiteX1199" fmla="*/ 241150 w 5646031"/>
              <a:gd name="connsiteY1199" fmla="*/ 2379108 h 5182926"/>
              <a:gd name="connsiteX1200" fmla="*/ 266345 w 5646031"/>
              <a:gd name="connsiteY1200" fmla="*/ 2364710 h 5182926"/>
              <a:gd name="connsiteX1201" fmla="*/ 295139 w 5646031"/>
              <a:gd name="connsiteY1201" fmla="*/ 2356312 h 5182926"/>
              <a:gd name="connsiteX1202" fmla="*/ 322733 w 5646031"/>
              <a:gd name="connsiteY1202" fmla="*/ 2346714 h 5182926"/>
              <a:gd name="connsiteX1203" fmla="*/ 340730 w 5646031"/>
              <a:gd name="connsiteY1203" fmla="*/ 2344315 h 5182926"/>
              <a:gd name="connsiteX1204" fmla="*/ 355127 w 5646031"/>
              <a:gd name="connsiteY1204" fmla="*/ 2344315 h 5182926"/>
              <a:gd name="connsiteX1205" fmla="*/ 368324 w 5646031"/>
              <a:gd name="connsiteY1205" fmla="*/ 2349114 h 5182926"/>
              <a:gd name="connsiteX1206" fmla="*/ 380321 w 5646031"/>
              <a:gd name="connsiteY1206" fmla="*/ 2353912 h 5182926"/>
              <a:gd name="connsiteX1207" fmla="*/ 400717 w 5646031"/>
              <a:gd name="connsiteY1207" fmla="*/ 2369509 h 5182926"/>
              <a:gd name="connsiteX1208" fmla="*/ 412715 w 5646031"/>
              <a:gd name="connsiteY1208" fmla="*/ 2379108 h 5182926"/>
              <a:gd name="connsiteX1209" fmla="*/ 424712 w 5646031"/>
              <a:gd name="connsiteY1209" fmla="*/ 2386305 h 5182926"/>
              <a:gd name="connsiteX1210" fmla="*/ 469103 w 5646031"/>
              <a:gd name="connsiteY1210" fmla="*/ 2411500 h 5182926"/>
              <a:gd name="connsiteX1211" fmla="*/ 512294 w 5646031"/>
              <a:gd name="connsiteY1211" fmla="*/ 2436696 h 5182926"/>
              <a:gd name="connsiteX1212" fmla="*/ 556685 w 5646031"/>
              <a:gd name="connsiteY1212" fmla="*/ 2463089 h 5182926"/>
              <a:gd name="connsiteX1213" fmla="*/ 601075 w 5646031"/>
              <a:gd name="connsiteY1213" fmla="*/ 2488285 h 5182926"/>
              <a:gd name="connsiteX1214" fmla="*/ 623871 w 5646031"/>
              <a:gd name="connsiteY1214" fmla="*/ 2497883 h 5182926"/>
              <a:gd name="connsiteX1215" fmla="*/ 646666 w 5646031"/>
              <a:gd name="connsiteY1215" fmla="*/ 2506280 h 5182926"/>
              <a:gd name="connsiteX1216" fmla="*/ 673060 w 5646031"/>
              <a:gd name="connsiteY1216" fmla="*/ 2515878 h 5182926"/>
              <a:gd name="connsiteX1217" fmla="*/ 695856 w 5646031"/>
              <a:gd name="connsiteY1217" fmla="*/ 2520677 h 5182926"/>
              <a:gd name="connsiteX1218" fmla="*/ 723451 w 5646031"/>
              <a:gd name="connsiteY1218" fmla="*/ 2525477 h 5182926"/>
              <a:gd name="connsiteX1219" fmla="*/ 751045 w 5646031"/>
              <a:gd name="connsiteY1219" fmla="*/ 2527877 h 5182926"/>
              <a:gd name="connsiteX1220" fmla="*/ 779839 w 5646031"/>
              <a:gd name="connsiteY1220" fmla="*/ 2527877 h 5182926"/>
              <a:gd name="connsiteX1221" fmla="*/ 809833 w 5646031"/>
              <a:gd name="connsiteY1221" fmla="*/ 2523077 h 5182926"/>
              <a:gd name="connsiteX1222" fmla="*/ 837427 w 5646031"/>
              <a:gd name="connsiteY1222" fmla="*/ 2518278 h 5182926"/>
              <a:gd name="connsiteX1223" fmla="*/ 862622 w 5646031"/>
              <a:gd name="connsiteY1223" fmla="*/ 2508680 h 5182926"/>
              <a:gd name="connsiteX1224" fmla="*/ 886616 w 5646031"/>
              <a:gd name="connsiteY1224" fmla="*/ 2500282 h 5182926"/>
              <a:gd name="connsiteX1225" fmla="*/ 909412 w 5646031"/>
              <a:gd name="connsiteY1225" fmla="*/ 2490684 h 5182926"/>
              <a:gd name="connsiteX1226" fmla="*/ 927409 w 5646031"/>
              <a:gd name="connsiteY1226" fmla="*/ 2476287 h 5182926"/>
              <a:gd name="connsiteX1227" fmla="*/ 946604 w 5646031"/>
              <a:gd name="connsiteY1227" fmla="*/ 2463089 h 5182926"/>
              <a:gd name="connsiteX1228" fmla="*/ 962201 w 5646031"/>
              <a:gd name="connsiteY1228" fmla="*/ 2446293 h 5182926"/>
              <a:gd name="connsiteX1229" fmla="*/ 976598 w 5646031"/>
              <a:gd name="connsiteY1229" fmla="*/ 2430696 h 5182926"/>
              <a:gd name="connsiteX1230" fmla="*/ 1004192 w 5646031"/>
              <a:gd name="connsiteY1230" fmla="*/ 2395903 h 5182926"/>
              <a:gd name="connsiteX1231" fmla="*/ 1029387 w 5646031"/>
              <a:gd name="connsiteY1231" fmla="*/ 2358711 h 5182926"/>
              <a:gd name="connsiteX1232" fmla="*/ 1055782 w 5646031"/>
              <a:gd name="connsiteY1232" fmla="*/ 2321519 h 5182926"/>
              <a:gd name="connsiteX1233" fmla="*/ 1080976 w 5646031"/>
              <a:gd name="connsiteY1233" fmla="*/ 2284327 h 5182926"/>
              <a:gd name="connsiteX1234" fmla="*/ 1088175 w 5646031"/>
              <a:gd name="connsiteY1234" fmla="*/ 2267530 h 5182926"/>
              <a:gd name="connsiteX1235" fmla="*/ 1090574 w 5646031"/>
              <a:gd name="connsiteY1235" fmla="*/ 2255533 h 5182926"/>
              <a:gd name="connsiteX1236" fmla="*/ 1088175 w 5646031"/>
              <a:gd name="connsiteY1236" fmla="*/ 2244735 h 5182926"/>
              <a:gd name="connsiteX1237" fmla="*/ 1080976 w 5646031"/>
              <a:gd name="connsiteY1237" fmla="*/ 2237537 h 5182926"/>
              <a:gd name="connsiteX1238" fmla="*/ 1068978 w 5646031"/>
              <a:gd name="connsiteY1238" fmla="*/ 2232738 h 5182926"/>
              <a:gd name="connsiteX1239" fmla="*/ 1055782 w 5646031"/>
              <a:gd name="connsiteY1239" fmla="*/ 2227938 h 5182926"/>
              <a:gd name="connsiteX1240" fmla="*/ 1038985 w 5646031"/>
              <a:gd name="connsiteY1240" fmla="*/ 2230338 h 5182926"/>
              <a:gd name="connsiteX1241" fmla="*/ 1018590 w 5646031"/>
              <a:gd name="connsiteY1241" fmla="*/ 2232738 h 5182926"/>
              <a:gd name="connsiteX1242" fmla="*/ 983796 w 5646031"/>
              <a:gd name="connsiteY1242" fmla="*/ 2244735 h 5182926"/>
              <a:gd name="connsiteX1243" fmla="*/ 949004 w 5646031"/>
              <a:gd name="connsiteY1243" fmla="*/ 2255533 h 5182926"/>
              <a:gd name="connsiteX1244" fmla="*/ 916610 w 5646031"/>
              <a:gd name="connsiteY1244" fmla="*/ 2269930 h 5182926"/>
              <a:gd name="connsiteX1245" fmla="*/ 884217 w 5646031"/>
              <a:gd name="connsiteY1245" fmla="*/ 2286727 h 5182926"/>
              <a:gd name="connsiteX1246" fmla="*/ 854223 w 5646031"/>
              <a:gd name="connsiteY1246" fmla="*/ 2307122 h 5182926"/>
              <a:gd name="connsiteX1247" fmla="*/ 825429 w 5646031"/>
              <a:gd name="connsiteY1247" fmla="*/ 2327518 h 5182926"/>
              <a:gd name="connsiteX1248" fmla="*/ 800234 w 5646031"/>
              <a:gd name="connsiteY1248" fmla="*/ 2356312 h 5182926"/>
              <a:gd name="connsiteX1249" fmla="*/ 777439 w 5646031"/>
              <a:gd name="connsiteY1249" fmla="*/ 2386305 h 5182926"/>
              <a:gd name="connsiteX1250" fmla="*/ 758243 w 5646031"/>
              <a:gd name="connsiteY1250" fmla="*/ 2413900 h 5182926"/>
              <a:gd name="connsiteX1251" fmla="*/ 747445 w 5646031"/>
              <a:gd name="connsiteY1251" fmla="*/ 2425897 h 5182926"/>
              <a:gd name="connsiteX1252" fmla="*/ 735448 w 5646031"/>
              <a:gd name="connsiteY1252" fmla="*/ 2436696 h 5182926"/>
              <a:gd name="connsiteX1253" fmla="*/ 721050 w 5646031"/>
              <a:gd name="connsiteY1253" fmla="*/ 2446293 h 5182926"/>
              <a:gd name="connsiteX1254" fmla="*/ 705454 w 5646031"/>
              <a:gd name="connsiteY1254" fmla="*/ 2453491 h 5182926"/>
              <a:gd name="connsiteX1255" fmla="*/ 688658 w 5646031"/>
              <a:gd name="connsiteY1255" fmla="*/ 2455891 h 5182926"/>
              <a:gd name="connsiteX1256" fmla="*/ 673060 w 5646031"/>
              <a:gd name="connsiteY1256" fmla="*/ 2453491 h 5182926"/>
              <a:gd name="connsiteX1257" fmla="*/ 661063 w 5646031"/>
              <a:gd name="connsiteY1257" fmla="*/ 2448692 h 5182926"/>
              <a:gd name="connsiteX1258" fmla="*/ 651465 w 5646031"/>
              <a:gd name="connsiteY1258" fmla="*/ 2443894 h 5182926"/>
              <a:gd name="connsiteX1259" fmla="*/ 644266 w 5646031"/>
              <a:gd name="connsiteY1259" fmla="*/ 2439095 h 5182926"/>
              <a:gd name="connsiteX1260" fmla="*/ 643067 w 5646031"/>
              <a:gd name="connsiteY1260" fmla="*/ 2431896 h 5182926"/>
              <a:gd name="connsiteX1261" fmla="*/ 640668 w 5646031"/>
              <a:gd name="connsiteY1261" fmla="*/ 2425897 h 5182926"/>
              <a:gd name="connsiteX1262" fmla="*/ 638268 w 5646031"/>
              <a:gd name="connsiteY1262" fmla="*/ 2418699 h 5182926"/>
              <a:gd name="connsiteX1263" fmla="*/ 640668 w 5646031"/>
              <a:gd name="connsiteY1263" fmla="*/ 2401902 h 5182926"/>
              <a:gd name="connsiteX1264" fmla="*/ 646666 w 5646031"/>
              <a:gd name="connsiteY1264" fmla="*/ 2371908 h 5182926"/>
              <a:gd name="connsiteX1265" fmla="*/ 649065 w 5646031"/>
              <a:gd name="connsiteY1265" fmla="*/ 2358711 h 5182926"/>
              <a:gd name="connsiteX1266" fmla="*/ 649065 w 5646031"/>
              <a:gd name="connsiteY1266" fmla="*/ 2351513 h 5182926"/>
              <a:gd name="connsiteX1267" fmla="*/ 646666 w 5646031"/>
              <a:gd name="connsiteY1267" fmla="*/ 2346714 h 5182926"/>
              <a:gd name="connsiteX1268" fmla="*/ 635869 w 5646031"/>
              <a:gd name="connsiteY1268" fmla="*/ 2321519 h 5182926"/>
              <a:gd name="connsiteX1269" fmla="*/ 626270 w 5646031"/>
              <a:gd name="connsiteY1269" fmla="*/ 2299923 h 5182926"/>
              <a:gd name="connsiteX1270" fmla="*/ 621471 w 5646031"/>
              <a:gd name="connsiteY1270" fmla="*/ 2279528 h 5182926"/>
              <a:gd name="connsiteX1271" fmla="*/ 619072 w 5646031"/>
              <a:gd name="connsiteY1271" fmla="*/ 2262731 h 5182926"/>
              <a:gd name="connsiteX1272" fmla="*/ 621471 w 5646031"/>
              <a:gd name="connsiteY1272" fmla="*/ 2247134 h 5182926"/>
              <a:gd name="connsiteX1273" fmla="*/ 626270 w 5646031"/>
              <a:gd name="connsiteY1273" fmla="*/ 2232738 h 5182926"/>
              <a:gd name="connsiteX1274" fmla="*/ 633469 w 5646031"/>
              <a:gd name="connsiteY1274" fmla="*/ 2220740 h 5182926"/>
              <a:gd name="connsiteX1275" fmla="*/ 643067 w 5646031"/>
              <a:gd name="connsiteY1275" fmla="*/ 2209942 h 5182926"/>
              <a:gd name="connsiteX1276" fmla="*/ 653865 w 5646031"/>
              <a:gd name="connsiteY1276" fmla="*/ 2200344 h 5182926"/>
              <a:gd name="connsiteX1277" fmla="*/ 665862 w 5646031"/>
              <a:gd name="connsiteY1277" fmla="*/ 2193146 h 5182926"/>
              <a:gd name="connsiteX1278" fmla="*/ 695856 w 5646031"/>
              <a:gd name="connsiteY1278" fmla="*/ 2177549 h 5182926"/>
              <a:gd name="connsiteX1279" fmla="*/ 760643 w 5646031"/>
              <a:gd name="connsiteY1279" fmla="*/ 2148755 h 5182926"/>
              <a:gd name="connsiteX1280" fmla="*/ 785837 w 5646031"/>
              <a:gd name="connsiteY1280" fmla="*/ 2135558 h 5182926"/>
              <a:gd name="connsiteX1281" fmla="*/ 809833 w 5646031"/>
              <a:gd name="connsiteY1281" fmla="*/ 2118761 h 5182926"/>
              <a:gd name="connsiteX1282" fmla="*/ 830228 w 5646031"/>
              <a:gd name="connsiteY1282" fmla="*/ 2100764 h 5182926"/>
              <a:gd name="connsiteX1283" fmla="*/ 849424 w 5646031"/>
              <a:gd name="connsiteY1283" fmla="*/ 2079169 h 5182926"/>
              <a:gd name="connsiteX1284" fmla="*/ 862622 w 5646031"/>
              <a:gd name="connsiteY1284" fmla="*/ 2058774 h 5182926"/>
              <a:gd name="connsiteX1285" fmla="*/ 877018 w 5646031"/>
              <a:gd name="connsiteY1285" fmla="*/ 2035978 h 5182926"/>
              <a:gd name="connsiteX1286" fmla="*/ 886616 w 5646031"/>
              <a:gd name="connsiteY1286" fmla="*/ 2009583 h 5182926"/>
              <a:gd name="connsiteX1287" fmla="*/ 895015 w 5646031"/>
              <a:gd name="connsiteY1287" fmla="*/ 1984389 h 5182926"/>
              <a:gd name="connsiteX1288" fmla="*/ 899814 w 5646031"/>
              <a:gd name="connsiteY1288" fmla="*/ 1959194 h 5182926"/>
              <a:gd name="connsiteX1289" fmla="*/ 902213 w 5646031"/>
              <a:gd name="connsiteY1289" fmla="*/ 1933999 h 5182926"/>
              <a:gd name="connsiteX1290" fmla="*/ 902213 w 5646031"/>
              <a:gd name="connsiteY1290" fmla="*/ 1905205 h 5182926"/>
              <a:gd name="connsiteX1291" fmla="*/ 897414 w 5646031"/>
              <a:gd name="connsiteY1291" fmla="*/ 1880011 h 5182926"/>
              <a:gd name="connsiteX1292" fmla="*/ 890216 w 5646031"/>
              <a:gd name="connsiteY1292" fmla="*/ 1854816 h 5182926"/>
              <a:gd name="connsiteX1293" fmla="*/ 881817 w 5646031"/>
              <a:gd name="connsiteY1293" fmla="*/ 1827221 h 5182926"/>
              <a:gd name="connsiteX1294" fmla="*/ 869820 w 5646031"/>
              <a:gd name="connsiteY1294" fmla="*/ 1803226 h 5182926"/>
              <a:gd name="connsiteX1295" fmla="*/ 854223 w 5646031"/>
              <a:gd name="connsiteY1295" fmla="*/ 1778032 h 5182926"/>
              <a:gd name="connsiteX1296" fmla="*/ 844625 w 5646031"/>
              <a:gd name="connsiteY1296" fmla="*/ 1766034 h 5182926"/>
              <a:gd name="connsiteX1297" fmla="*/ 832628 w 5646031"/>
              <a:gd name="connsiteY1297" fmla="*/ 1757636 h 5182926"/>
              <a:gd name="connsiteX1298" fmla="*/ 819431 w 5646031"/>
              <a:gd name="connsiteY1298" fmla="*/ 1750437 h 5182926"/>
              <a:gd name="connsiteX1299" fmla="*/ 805033 w 5646031"/>
              <a:gd name="connsiteY1299" fmla="*/ 1748038 h 5182926"/>
              <a:gd name="connsiteX1300" fmla="*/ 790636 w 5646031"/>
              <a:gd name="connsiteY1300" fmla="*/ 1748038 h 5182926"/>
              <a:gd name="connsiteX1301" fmla="*/ 777439 w 5646031"/>
              <a:gd name="connsiteY1301" fmla="*/ 1748038 h 5182926"/>
              <a:gd name="connsiteX1302" fmla="*/ 747445 w 5646031"/>
              <a:gd name="connsiteY1302" fmla="*/ 1755236 h 5182926"/>
              <a:gd name="connsiteX1303" fmla="*/ 705454 w 5646031"/>
              <a:gd name="connsiteY1303" fmla="*/ 1768434 h 5182926"/>
              <a:gd name="connsiteX1304" fmla="*/ 663463 w 5646031"/>
              <a:gd name="connsiteY1304" fmla="*/ 1782831 h 5182926"/>
              <a:gd name="connsiteX1305" fmla="*/ 581879 w 5646031"/>
              <a:gd name="connsiteY1305" fmla="*/ 1812824 h 5182926"/>
              <a:gd name="connsiteX1306" fmla="*/ 549486 w 5646031"/>
              <a:gd name="connsiteY1306" fmla="*/ 1828421 h 5182926"/>
              <a:gd name="connsiteX1307" fmla="*/ 533890 w 5646031"/>
              <a:gd name="connsiteY1307" fmla="*/ 1835620 h 5182926"/>
              <a:gd name="connsiteX1308" fmla="*/ 517093 w 5646031"/>
              <a:gd name="connsiteY1308" fmla="*/ 1842818 h 5182926"/>
              <a:gd name="connsiteX1309" fmla="*/ 501496 w 5646031"/>
              <a:gd name="connsiteY1309" fmla="*/ 1845218 h 5182926"/>
              <a:gd name="connsiteX1310" fmla="*/ 494298 w 5646031"/>
              <a:gd name="connsiteY1310" fmla="*/ 1845218 h 5182926"/>
              <a:gd name="connsiteX1311" fmla="*/ 484700 w 5646031"/>
              <a:gd name="connsiteY1311" fmla="*/ 1842818 h 5182926"/>
              <a:gd name="connsiteX1312" fmla="*/ 477501 w 5646031"/>
              <a:gd name="connsiteY1312" fmla="*/ 1838019 h 5182926"/>
              <a:gd name="connsiteX1313" fmla="*/ 469103 w 5646031"/>
              <a:gd name="connsiteY1313" fmla="*/ 1833220 h 5182926"/>
              <a:gd name="connsiteX1314" fmla="*/ 459505 w 5646031"/>
              <a:gd name="connsiteY1314" fmla="*/ 1827221 h 5182926"/>
              <a:gd name="connsiteX1315" fmla="*/ 452306 w 5646031"/>
              <a:gd name="connsiteY1315" fmla="*/ 1817623 h 5182926"/>
              <a:gd name="connsiteX1316" fmla="*/ 435510 w 5646031"/>
              <a:gd name="connsiteY1316" fmla="*/ 1793629 h 5182926"/>
              <a:gd name="connsiteX1317" fmla="*/ 431911 w 5646031"/>
              <a:gd name="connsiteY1317" fmla="*/ 1782831 h 5182926"/>
              <a:gd name="connsiteX1318" fmla="*/ 427112 w 5646031"/>
              <a:gd name="connsiteY1318" fmla="*/ 1770833 h 5182926"/>
              <a:gd name="connsiteX1319" fmla="*/ 424712 w 5646031"/>
              <a:gd name="connsiteY1319" fmla="*/ 1758836 h 5182926"/>
              <a:gd name="connsiteX1320" fmla="*/ 424712 w 5646031"/>
              <a:gd name="connsiteY1320" fmla="*/ 1745638 h 5182926"/>
              <a:gd name="connsiteX1321" fmla="*/ 427112 w 5646031"/>
              <a:gd name="connsiteY1321" fmla="*/ 1733641 h 5182926"/>
              <a:gd name="connsiteX1322" fmla="*/ 431911 w 5646031"/>
              <a:gd name="connsiteY1322" fmla="*/ 1721643 h 5182926"/>
              <a:gd name="connsiteX1323" fmla="*/ 440309 w 5646031"/>
              <a:gd name="connsiteY1323" fmla="*/ 1703647 h 5182926"/>
              <a:gd name="connsiteX1324" fmla="*/ 449907 w 5646031"/>
              <a:gd name="connsiteY1324" fmla="*/ 1686851 h 5182926"/>
              <a:gd name="connsiteX1325" fmla="*/ 464304 w 5646031"/>
              <a:gd name="connsiteY1325" fmla="*/ 1673654 h 5182926"/>
              <a:gd name="connsiteX1326" fmla="*/ 477501 w 5646031"/>
              <a:gd name="connsiteY1326" fmla="*/ 1661655 h 5182926"/>
              <a:gd name="connsiteX1327" fmla="*/ 491898 w 5646031"/>
              <a:gd name="connsiteY1327" fmla="*/ 1654457 h 5182926"/>
              <a:gd name="connsiteX1328" fmla="*/ 509894 w 5646031"/>
              <a:gd name="connsiteY1328" fmla="*/ 1650858 h 5182926"/>
              <a:gd name="connsiteX1329" fmla="*/ 529091 w 5646031"/>
              <a:gd name="connsiteY1329" fmla="*/ 1648459 h 5182926"/>
              <a:gd name="connsiteX1330" fmla="*/ 547087 w 5646031"/>
              <a:gd name="connsiteY1330" fmla="*/ 1648459 h 5182926"/>
              <a:gd name="connsiteX1331" fmla="*/ 574681 w 5646031"/>
              <a:gd name="connsiteY1331" fmla="*/ 1652058 h 5182926"/>
              <a:gd name="connsiteX1332" fmla="*/ 601075 w 5646031"/>
              <a:gd name="connsiteY1332" fmla="*/ 1652058 h 5182926"/>
              <a:gd name="connsiteX1333" fmla="*/ 626270 w 5646031"/>
              <a:gd name="connsiteY1333" fmla="*/ 1652058 h 5182926"/>
              <a:gd name="connsiteX1334" fmla="*/ 651465 w 5646031"/>
              <a:gd name="connsiteY1334" fmla="*/ 1650858 h 5182926"/>
              <a:gd name="connsiteX1335" fmla="*/ 677859 w 5646031"/>
              <a:gd name="connsiteY1335" fmla="*/ 1646059 h 5182926"/>
              <a:gd name="connsiteX1336" fmla="*/ 703055 w 5646031"/>
              <a:gd name="connsiteY1336" fmla="*/ 1641260 h 5182926"/>
              <a:gd name="connsiteX1337" fmla="*/ 751045 w 5646031"/>
              <a:gd name="connsiteY1337" fmla="*/ 1626863 h 5182926"/>
              <a:gd name="connsiteX1338" fmla="*/ 800234 w 5646031"/>
              <a:gd name="connsiteY1338" fmla="*/ 1608866 h 5182926"/>
              <a:gd name="connsiteX1339" fmla="*/ 847025 w 5646031"/>
              <a:gd name="connsiteY1339" fmla="*/ 1589671 h 5182926"/>
              <a:gd name="connsiteX1340" fmla="*/ 941805 w 5646031"/>
              <a:gd name="connsiteY1340" fmla="*/ 1550079 h 5182926"/>
              <a:gd name="connsiteX1341" fmla="*/ 971799 w 5646031"/>
              <a:gd name="connsiteY1341" fmla="*/ 1539282 h 5182926"/>
              <a:gd name="connsiteX1342" fmla="*/ 988595 w 5646031"/>
              <a:gd name="connsiteY1342" fmla="*/ 1532082 h 5182926"/>
              <a:gd name="connsiteX1343" fmla="*/ 1001792 w 5646031"/>
              <a:gd name="connsiteY1343" fmla="*/ 1524885 h 5182926"/>
              <a:gd name="connsiteX1344" fmla="*/ 1016189 w 5646031"/>
              <a:gd name="connsiteY1344" fmla="*/ 1515287 h 5182926"/>
              <a:gd name="connsiteX1345" fmla="*/ 1025787 w 5646031"/>
              <a:gd name="connsiteY1345" fmla="*/ 1504489 h 5182926"/>
              <a:gd name="connsiteX1346" fmla="*/ 1031787 w 5646031"/>
              <a:gd name="connsiteY1346" fmla="*/ 1487692 h 5182926"/>
              <a:gd name="connsiteX1347" fmla="*/ 1031787 w 5646031"/>
              <a:gd name="connsiteY1347" fmla="*/ 1478094 h 5182926"/>
              <a:gd name="connsiteX1348" fmla="*/ 1031787 w 5646031"/>
              <a:gd name="connsiteY1348" fmla="*/ 1469696 h 5182926"/>
              <a:gd name="connsiteX1349" fmla="*/ 1029387 w 5646031"/>
              <a:gd name="connsiteY1349" fmla="*/ 1452899 h 5182926"/>
              <a:gd name="connsiteX1350" fmla="*/ 1025787 w 5646031"/>
              <a:gd name="connsiteY1350" fmla="*/ 1437302 h 5182926"/>
              <a:gd name="connsiteX1351" fmla="*/ 1016189 w 5646031"/>
              <a:gd name="connsiteY1351" fmla="*/ 1422905 h 5182926"/>
              <a:gd name="connsiteX1352" fmla="*/ 1006591 w 5646031"/>
              <a:gd name="connsiteY1352" fmla="*/ 1408508 h 5182926"/>
              <a:gd name="connsiteX1353" fmla="*/ 994594 w 5646031"/>
              <a:gd name="connsiteY1353" fmla="*/ 1397711 h 5182926"/>
              <a:gd name="connsiteX1354" fmla="*/ 981397 w 5646031"/>
              <a:gd name="connsiteY1354" fmla="*/ 1388113 h 5182926"/>
              <a:gd name="connsiteX1355" fmla="*/ 953803 w 5646031"/>
              <a:gd name="connsiteY1355" fmla="*/ 1368917 h 5182926"/>
              <a:gd name="connsiteX1356" fmla="*/ 923809 w 5646031"/>
              <a:gd name="connsiteY1356" fmla="*/ 1353320 h 5182926"/>
              <a:gd name="connsiteX1357" fmla="*/ 892615 w 5646031"/>
              <a:gd name="connsiteY1357" fmla="*/ 1341322 h 5182926"/>
              <a:gd name="connsiteX1358" fmla="*/ 862622 w 5646031"/>
              <a:gd name="connsiteY1358" fmla="*/ 1330525 h 5182926"/>
              <a:gd name="connsiteX1359" fmla="*/ 830228 w 5646031"/>
              <a:gd name="connsiteY1359" fmla="*/ 1320927 h 5182926"/>
              <a:gd name="connsiteX1360" fmla="*/ 797835 w 5646031"/>
              <a:gd name="connsiteY1360" fmla="*/ 1313728 h 5182926"/>
              <a:gd name="connsiteX1361" fmla="*/ 765442 w 5646031"/>
              <a:gd name="connsiteY1361" fmla="*/ 1306530 h 5182926"/>
              <a:gd name="connsiteX1362" fmla="*/ 733049 w 5646031"/>
              <a:gd name="connsiteY1362" fmla="*/ 1301731 h 5182926"/>
              <a:gd name="connsiteX1363" fmla="*/ 700655 w 5646031"/>
              <a:gd name="connsiteY1363" fmla="*/ 1299331 h 5182926"/>
              <a:gd name="connsiteX1364" fmla="*/ 677859 w 5646031"/>
              <a:gd name="connsiteY1364" fmla="*/ 1296931 h 5182926"/>
              <a:gd name="connsiteX1365" fmla="*/ 653865 w 5646031"/>
              <a:gd name="connsiteY1365" fmla="*/ 1293332 h 5182926"/>
              <a:gd name="connsiteX1366" fmla="*/ 631069 w 5646031"/>
              <a:gd name="connsiteY1366" fmla="*/ 1286134 h 5182926"/>
              <a:gd name="connsiteX1367" fmla="*/ 611873 w 5646031"/>
              <a:gd name="connsiteY1367" fmla="*/ 1276536 h 5182926"/>
              <a:gd name="connsiteX1368" fmla="*/ 598677 w 5646031"/>
              <a:gd name="connsiteY1368" fmla="*/ 1262139 h 5182926"/>
              <a:gd name="connsiteX1369" fmla="*/ 591477 w 5646031"/>
              <a:gd name="connsiteY1369" fmla="*/ 1253741 h 5182926"/>
              <a:gd name="connsiteX1370" fmla="*/ 586678 w 5646031"/>
              <a:gd name="connsiteY1370" fmla="*/ 1246542 h 5182926"/>
              <a:gd name="connsiteX1371" fmla="*/ 581879 w 5646031"/>
              <a:gd name="connsiteY1371" fmla="*/ 1234545 h 5182926"/>
              <a:gd name="connsiteX1372" fmla="*/ 581879 w 5646031"/>
              <a:gd name="connsiteY1372" fmla="*/ 1224947 h 5182926"/>
              <a:gd name="connsiteX1373" fmla="*/ 581879 w 5646031"/>
              <a:gd name="connsiteY1373" fmla="*/ 1211749 h 5182926"/>
              <a:gd name="connsiteX1374" fmla="*/ 581879 w 5646031"/>
              <a:gd name="connsiteY1374" fmla="*/ 1199752 h 5182926"/>
              <a:gd name="connsiteX1375" fmla="*/ 586678 w 5646031"/>
              <a:gd name="connsiteY1375" fmla="*/ 1184155 h 5182926"/>
              <a:gd name="connsiteX1376" fmla="*/ 591477 w 5646031"/>
              <a:gd name="connsiteY1376" fmla="*/ 1172158 h 5182926"/>
              <a:gd name="connsiteX1377" fmla="*/ 596276 w 5646031"/>
              <a:gd name="connsiteY1377" fmla="*/ 1160160 h 5182926"/>
              <a:gd name="connsiteX1378" fmla="*/ 603475 w 5646031"/>
              <a:gd name="connsiteY1378" fmla="*/ 1154161 h 5182926"/>
              <a:gd name="connsiteX1379" fmla="*/ 611873 w 5646031"/>
              <a:gd name="connsiteY1379" fmla="*/ 1146963 h 5182926"/>
              <a:gd name="connsiteX1380" fmla="*/ 621471 w 5646031"/>
              <a:gd name="connsiteY1380" fmla="*/ 1139764 h 5182926"/>
              <a:gd name="connsiteX1381" fmla="*/ 631069 w 5646031"/>
              <a:gd name="connsiteY1381" fmla="*/ 1137365 h 5182926"/>
              <a:gd name="connsiteX1382" fmla="*/ 640668 w 5646031"/>
              <a:gd name="connsiteY1382" fmla="*/ 1134965 h 5182926"/>
              <a:gd name="connsiteX1383" fmla="*/ 663463 w 5646031"/>
              <a:gd name="connsiteY1383" fmla="*/ 1132565 h 5182926"/>
              <a:gd name="connsiteX1384" fmla="*/ 686258 w 5646031"/>
              <a:gd name="connsiteY1384" fmla="*/ 1134965 h 5182926"/>
              <a:gd name="connsiteX1385" fmla="*/ 712653 w 5646031"/>
              <a:gd name="connsiteY1385" fmla="*/ 1142164 h 5182926"/>
              <a:gd name="connsiteX1386" fmla="*/ 735448 w 5646031"/>
              <a:gd name="connsiteY1386" fmla="*/ 1149362 h 5182926"/>
              <a:gd name="connsiteX1387" fmla="*/ 849424 w 5646031"/>
              <a:gd name="connsiteY1387" fmla="*/ 1184155 h 5182926"/>
              <a:gd name="connsiteX1388" fmla="*/ 959801 w 5646031"/>
              <a:gd name="connsiteY1388" fmla="*/ 1216548 h 5182926"/>
              <a:gd name="connsiteX1389" fmla="*/ 986196 w 5646031"/>
              <a:gd name="connsiteY1389" fmla="*/ 1224947 h 5182926"/>
              <a:gd name="connsiteX1390" fmla="*/ 996994 w 5646031"/>
              <a:gd name="connsiteY1390" fmla="*/ 1227346 h 5182926"/>
              <a:gd name="connsiteX1391" fmla="*/ 1008992 w 5646031"/>
              <a:gd name="connsiteY1391" fmla="*/ 1227346 h 5182926"/>
              <a:gd name="connsiteX1392" fmla="*/ 1020988 w 5646031"/>
              <a:gd name="connsiteY1392" fmla="*/ 1224947 h 5182926"/>
              <a:gd name="connsiteX1393" fmla="*/ 1031787 w 5646031"/>
              <a:gd name="connsiteY1393" fmla="*/ 1221347 h 5182926"/>
              <a:gd name="connsiteX1394" fmla="*/ 1041385 w 5646031"/>
              <a:gd name="connsiteY1394" fmla="*/ 1214149 h 5182926"/>
              <a:gd name="connsiteX1395" fmla="*/ 1050982 w 5646031"/>
              <a:gd name="connsiteY1395" fmla="*/ 1199752 h 5182926"/>
              <a:gd name="connsiteX1396" fmla="*/ 1055782 w 5646031"/>
              <a:gd name="connsiteY1396" fmla="*/ 1186555 h 5182926"/>
              <a:gd name="connsiteX1397" fmla="*/ 1058181 w 5646031"/>
              <a:gd name="connsiteY1397" fmla="*/ 1172158 h 5182926"/>
              <a:gd name="connsiteX1398" fmla="*/ 1058181 w 5646031"/>
              <a:gd name="connsiteY1398" fmla="*/ 1160160 h 5182926"/>
              <a:gd name="connsiteX1399" fmla="*/ 1053382 w 5646031"/>
              <a:gd name="connsiteY1399" fmla="*/ 1149362 h 5182926"/>
              <a:gd name="connsiteX1400" fmla="*/ 1048583 w 5646031"/>
              <a:gd name="connsiteY1400" fmla="*/ 1139764 h 5182926"/>
              <a:gd name="connsiteX1401" fmla="*/ 1038985 w 5646031"/>
              <a:gd name="connsiteY1401" fmla="*/ 1127766 h 5182926"/>
              <a:gd name="connsiteX1402" fmla="*/ 1029387 w 5646031"/>
              <a:gd name="connsiteY1402" fmla="*/ 1120568 h 5182926"/>
              <a:gd name="connsiteX1403" fmla="*/ 1018590 w 5646031"/>
              <a:gd name="connsiteY1403" fmla="*/ 1112170 h 5182926"/>
              <a:gd name="connsiteX1404" fmla="*/ 971799 w 5646031"/>
              <a:gd name="connsiteY1404" fmla="*/ 1085775 h 5182926"/>
              <a:gd name="connsiteX1405" fmla="*/ 951403 w 5646031"/>
              <a:gd name="connsiteY1405" fmla="*/ 1072578 h 5182926"/>
              <a:gd name="connsiteX1406" fmla="*/ 932208 w 5646031"/>
              <a:gd name="connsiteY1406" fmla="*/ 1055781 h 5182926"/>
              <a:gd name="connsiteX1407" fmla="*/ 925008 w 5646031"/>
              <a:gd name="connsiteY1407" fmla="*/ 1047383 h 5182926"/>
              <a:gd name="connsiteX1408" fmla="*/ 921409 w 5646031"/>
              <a:gd name="connsiteY1408" fmla="*/ 1037785 h 5182926"/>
              <a:gd name="connsiteX1409" fmla="*/ 916610 w 5646031"/>
              <a:gd name="connsiteY1409" fmla="*/ 1028187 h 5182926"/>
              <a:gd name="connsiteX1410" fmla="*/ 914211 w 5646031"/>
              <a:gd name="connsiteY1410" fmla="*/ 1016190 h 5182926"/>
              <a:gd name="connsiteX1411" fmla="*/ 914211 w 5646031"/>
              <a:gd name="connsiteY1411" fmla="*/ 1002992 h 5182926"/>
              <a:gd name="connsiteX1412" fmla="*/ 914211 w 5646031"/>
              <a:gd name="connsiteY1412" fmla="*/ 988595 h 5182926"/>
              <a:gd name="connsiteX1413" fmla="*/ 919010 w 5646031"/>
              <a:gd name="connsiteY1413" fmla="*/ 975398 h 5182926"/>
              <a:gd name="connsiteX1414" fmla="*/ 923809 w 5646031"/>
              <a:gd name="connsiteY1414" fmla="*/ 958602 h 5182926"/>
              <a:gd name="connsiteX1415" fmla="*/ 951403 w 5646031"/>
              <a:gd name="connsiteY1415" fmla="*/ 896215 h 5182926"/>
              <a:gd name="connsiteX1416" fmla="*/ 967000 w 5646031"/>
              <a:gd name="connsiteY1416" fmla="*/ 868620 h 5182926"/>
              <a:gd name="connsiteX1417" fmla="*/ 986196 w 5646031"/>
              <a:gd name="connsiteY1417" fmla="*/ 839826 h 5182926"/>
              <a:gd name="connsiteX1418" fmla="*/ 994594 w 5646031"/>
              <a:gd name="connsiteY1418" fmla="*/ 829029 h 5182926"/>
              <a:gd name="connsiteX1419" fmla="*/ 1006591 w 5646031"/>
              <a:gd name="connsiteY1419" fmla="*/ 817031 h 5182926"/>
              <a:gd name="connsiteX1420" fmla="*/ 1020988 w 5646031"/>
              <a:gd name="connsiteY1420" fmla="*/ 809833 h 5182926"/>
              <a:gd name="connsiteX1421" fmla="*/ 1036585 w 5646031"/>
              <a:gd name="connsiteY1421" fmla="*/ 800235 h 5182926"/>
              <a:gd name="connsiteX1422" fmla="*/ 1053382 w 5646031"/>
              <a:gd name="connsiteY1422" fmla="*/ 796635 h 5182926"/>
              <a:gd name="connsiteX1423" fmla="*/ 1071378 w 5646031"/>
              <a:gd name="connsiteY1423" fmla="*/ 791836 h 5182926"/>
              <a:gd name="connsiteX1424" fmla="*/ 1092974 w 5646031"/>
              <a:gd name="connsiteY1424" fmla="*/ 791836 h 5182926"/>
              <a:gd name="connsiteX1425" fmla="*/ 1113370 w 5646031"/>
              <a:gd name="connsiteY1425" fmla="*/ 791836 h 5182926"/>
              <a:gd name="connsiteX1426" fmla="*/ 1132566 w 5646031"/>
              <a:gd name="connsiteY1426" fmla="*/ 791836 h 5182926"/>
              <a:gd name="connsiteX1427" fmla="*/ 1150562 w 5646031"/>
              <a:gd name="connsiteY1427" fmla="*/ 789437 h 5182926"/>
              <a:gd name="connsiteX1428" fmla="*/ 1167358 w 5646031"/>
              <a:gd name="connsiteY1428" fmla="*/ 787037 h 5182926"/>
              <a:gd name="connsiteX1429" fmla="*/ 1185355 w 5646031"/>
              <a:gd name="connsiteY1429" fmla="*/ 782238 h 5182926"/>
              <a:gd name="connsiteX1430" fmla="*/ 1222547 w 5646031"/>
              <a:gd name="connsiteY1430" fmla="*/ 767841 h 5182926"/>
              <a:gd name="connsiteX1431" fmla="*/ 1254940 w 5646031"/>
              <a:gd name="connsiteY1431" fmla="*/ 752245 h 5182926"/>
              <a:gd name="connsiteX1432" fmla="*/ 1292132 w 5646031"/>
              <a:gd name="connsiteY1432" fmla="*/ 728250 h 5182926"/>
              <a:gd name="connsiteX1433" fmla="*/ 1310129 w 5646031"/>
              <a:gd name="connsiteY1433" fmla="*/ 715052 h 5182926"/>
              <a:gd name="connsiteX1434" fmla="*/ 1329325 w 5646031"/>
              <a:gd name="connsiteY1434" fmla="*/ 700655 h 5182926"/>
              <a:gd name="connsiteX1435" fmla="*/ 1344921 w 5646031"/>
              <a:gd name="connsiteY1435" fmla="*/ 687458 h 5182926"/>
              <a:gd name="connsiteX1436" fmla="*/ 1359318 w 5646031"/>
              <a:gd name="connsiteY1436" fmla="*/ 670662 h 5182926"/>
              <a:gd name="connsiteX1437" fmla="*/ 1368917 w 5646031"/>
              <a:gd name="connsiteY1437" fmla="*/ 655064 h 5182926"/>
              <a:gd name="connsiteX1438" fmla="*/ 1373716 w 5646031"/>
              <a:gd name="connsiteY1438" fmla="*/ 638268 h 5182926"/>
              <a:gd name="connsiteX1439" fmla="*/ 1373716 w 5646031"/>
              <a:gd name="connsiteY1439" fmla="*/ 631069 h 5182926"/>
              <a:gd name="connsiteX1440" fmla="*/ 1373716 w 5646031"/>
              <a:gd name="connsiteY1440" fmla="*/ 623871 h 5182926"/>
              <a:gd name="connsiteX1441" fmla="*/ 1371316 w 5646031"/>
              <a:gd name="connsiteY1441" fmla="*/ 615473 h 5182926"/>
              <a:gd name="connsiteX1442" fmla="*/ 1366517 w 5646031"/>
              <a:gd name="connsiteY1442" fmla="*/ 608274 h 5182926"/>
              <a:gd name="connsiteX1443" fmla="*/ 1352121 w 5646031"/>
              <a:gd name="connsiteY1443" fmla="*/ 596277 h 5182926"/>
              <a:gd name="connsiteX1444" fmla="*/ 1336523 w 5646031"/>
              <a:gd name="connsiteY1444" fmla="*/ 583079 h 5182926"/>
              <a:gd name="connsiteX1445" fmla="*/ 1317327 w 5646031"/>
              <a:gd name="connsiteY1445" fmla="*/ 571082 h 5182926"/>
              <a:gd name="connsiteX1446" fmla="*/ 1296931 w 5646031"/>
              <a:gd name="connsiteY1446" fmla="*/ 561484 h 5182926"/>
              <a:gd name="connsiteX1447" fmla="*/ 1257340 w 5646031"/>
              <a:gd name="connsiteY1447" fmla="*/ 543488 h 5182926"/>
              <a:gd name="connsiteX1448" fmla="*/ 1234545 w 5646031"/>
              <a:gd name="connsiteY1448" fmla="*/ 531490 h 5182926"/>
              <a:gd name="connsiteX1449" fmla="*/ 1220147 w 5646031"/>
              <a:gd name="connsiteY1449" fmla="*/ 526691 h 5182926"/>
              <a:gd name="connsiteX1450" fmla="*/ 1210549 w 5646031"/>
              <a:gd name="connsiteY1450" fmla="*/ 519493 h 5182926"/>
              <a:gd name="connsiteX1451" fmla="*/ 1202151 w 5646031"/>
              <a:gd name="connsiteY1451" fmla="*/ 513494 h 5182926"/>
              <a:gd name="connsiteX1452" fmla="*/ 1194953 w 5646031"/>
              <a:gd name="connsiteY1452" fmla="*/ 503896 h 5182926"/>
              <a:gd name="connsiteX1453" fmla="*/ 1190154 w 5646031"/>
              <a:gd name="connsiteY1453" fmla="*/ 491898 h 5182926"/>
              <a:gd name="connsiteX1454" fmla="*/ 1190154 w 5646031"/>
              <a:gd name="connsiteY1454" fmla="*/ 476302 h 5182926"/>
              <a:gd name="connsiteX1455" fmla="*/ 1194953 w 5646031"/>
              <a:gd name="connsiteY1455" fmla="*/ 457106 h 5182926"/>
              <a:gd name="connsiteX1456" fmla="*/ 1202151 w 5646031"/>
              <a:gd name="connsiteY1456" fmla="*/ 445108 h 5182926"/>
              <a:gd name="connsiteX1457" fmla="*/ 1212949 w 5646031"/>
              <a:gd name="connsiteY1457" fmla="*/ 436710 h 5182926"/>
              <a:gd name="connsiteX1458" fmla="*/ 1224946 w 5646031"/>
              <a:gd name="connsiteY1458" fmla="*/ 431911 h 5182926"/>
              <a:gd name="connsiteX1459" fmla="*/ 1238144 w 5646031"/>
              <a:gd name="connsiteY1459" fmla="*/ 431911 h 5182926"/>
              <a:gd name="connsiteX1460" fmla="*/ 1252541 w 5646031"/>
              <a:gd name="connsiteY1460" fmla="*/ 431911 h 5182926"/>
              <a:gd name="connsiteX1461" fmla="*/ 1282535 w 5646031"/>
              <a:gd name="connsiteY1461" fmla="*/ 434310 h 5182926"/>
              <a:gd name="connsiteX1462" fmla="*/ 1304131 w 5646031"/>
              <a:gd name="connsiteY1462" fmla="*/ 434310 h 5182926"/>
              <a:gd name="connsiteX1463" fmla="*/ 1317327 w 5646031"/>
              <a:gd name="connsiteY1463" fmla="*/ 431911 h 5182926"/>
              <a:gd name="connsiteX1464" fmla="*/ 1329325 w 5646031"/>
              <a:gd name="connsiteY1464" fmla="*/ 424712 h 5182926"/>
              <a:gd name="connsiteX1465" fmla="*/ 1336523 w 5646031"/>
              <a:gd name="connsiteY1465" fmla="*/ 415114 h 5182926"/>
              <a:gd name="connsiteX1466" fmla="*/ 1338923 w 5646031"/>
              <a:gd name="connsiteY1466" fmla="*/ 406716 h 5182926"/>
              <a:gd name="connsiteX1467" fmla="*/ 1338923 w 5646031"/>
              <a:gd name="connsiteY1467" fmla="*/ 392319 h 5182926"/>
              <a:gd name="connsiteX1468" fmla="*/ 1336523 w 5646031"/>
              <a:gd name="connsiteY1468" fmla="*/ 375523 h 5182926"/>
              <a:gd name="connsiteX1469" fmla="*/ 1331724 w 5646031"/>
              <a:gd name="connsiteY1469" fmla="*/ 359926 h 5182926"/>
              <a:gd name="connsiteX1470" fmla="*/ 1294533 w 5646031"/>
              <a:gd name="connsiteY1470" fmla="*/ 241150 h 5182926"/>
              <a:gd name="connsiteX1471" fmla="*/ 1257340 w 5646031"/>
              <a:gd name="connsiteY1471" fmla="*/ 121175 h 5182926"/>
              <a:gd name="connsiteX1472" fmla="*/ 1250141 w 5646031"/>
              <a:gd name="connsiteY1472" fmla="*/ 88782 h 5182926"/>
              <a:gd name="connsiteX1473" fmla="*/ 1247742 w 5646031"/>
              <a:gd name="connsiteY1473" fmla="*/ 71985 h 5182926"/>
              <a:gd name="connsiteX1474" fmla="*/ 1250141 w 5646031"/>
              <a:gd name="connsiteY1474" fmla="*/ 55189 h 5182926"/>
              <a:gd name="connsiteX1475" fmla="*/ 1252541 w 5646031"/>
              <a:gd name="connsiteY1475" fmla="*/ 41992 h 5182926"/>
              <a:gd name="connsiteX1476" fmla="*/ 1262139 w 5646031"/>
              <a:gd name="connsiteY1476" fmla="*/ 29994 h 5182926"/>
              <a:gd name="connsiteX1477" fmla="*/ 1275336 w 5646031"/>
              <a:gd name="connsiteY1477" fmla="*/ 20396 h 5182926"/>
              <a:gd name="connsiteX1478" fmla="*/ 1294533 w 5646031"/>
              <a:gd name="connsiteY1478" fmla="*/ 14397 h 5182926"/>
              <a:gd name="connsiteX1479" fmla="*/ 1336523 w 5646031"/>
              <a:gd name="connsiteY1479" fmla="*/ 4799 h 518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Lst>
            <a:rect l="l" t="t" r="r" b="b"/>
            <a:pathLst>
              <a:path w="5646031" h="5182926">
                <a:moveTo>
                  <a:pt x="4962174" y="3600454"/>
                </a:moveTo>
                <a:lnTo>
                  <a:pt x="5001765" y="3600454"/>
                </a:lnTo>
                <a:lnTo>
                  <a:pt x="5040157" y="3602854"/>
                </a:lnTo>
                <a:lnTo>
                  <a:pt x="5079748" y="3604054"/>
                </a:lnTo>
                <a:lnTo>
                  <a:pt x="5154134" y="3613652"/>
                </a:lnTo>
                <a:lnTo>
                  <a:pt x="5226119" y="3630449"/>
                </a:lnTo>
                <a:lnTo>
                  <a:pt x="5295704" y="3646045"/>
                </a:lnTo>
                <a:lnTo>
                  <a:pt x="5365290" y="3662841"/>
                </a:lnTo>
                <a:lnTo>
                  <a:pt x="5434875" y="3678439"/>
                </a:lnTo>
                <a:lnTo>
                  <a:pt x="5502061" y="3695235"/>
                </a:lnTo>
                <a:lnTo>
                  <a:pt x="5516458" y="3697635"/>
                </a:lnTo>
                <a:lnTo>
                  <a:pt x="5524857" y="3704833"/>
                </a:lnTo>
                <a:lnTo>
                  <a:pt x="5536854" y="3710832"/>
                </a:lnTo>
                <a:lnTo>
                  <a:pt x="5544053" y="3720430"/>
                </a:lnTo>
                <a:lnTo>
                  <a:pt x="5551251" y="3732428"/>
                </a:lnTo>
                <a:lnTo>
                  <a:pt x="5556050" y="3744425"/>
                </a:lnTo>
                <a:lnTo>
                  <a:pt x="5556050" y="3757622"/>
                </a:lnTo>
                <a:lnTo>
                  <a:pt x="5556050" y="3772019"/>
                </a:lnTo>
                <a:lnTo>
                  <a:pt x="5553651" y="3785217"/>
                </a:lnTo>
                <a:lnTo>
                  <a:pt x="5548852" y="3794815"/>
                </a:lnTo>
                <a:lnTo>
                  <a:pt x="5541653" y="3806812"/>
                </a:lnTo>
                <a:lnTo>
                  <a:pt x="5534455" y="3814011"/>
                </a:lnTo>
                <a:lnTo>
                  <a:pt x="5524857" y="3820009"/>
                </a:lnTo>
                <a:lnTo>
                  <a:pt x="5516458" y="3822409"/>
                </a:lnTo>
                <a:lnTo>
                  <a:pt x="5504461" y="3824808"/>
                </a:lnTo>
                <a:lnTo>
                  <a:pt x="5494863" y="3822409"/>
                </a:lnTo>
                <a:lnTo>
                  <a:pt x="5460070" y="3814011"/>
                </a:lnTo>
                <a:lnTo>
                  <a:pt x="5422878" y="3804413"/>
                </a:lnTo>
                <a:lnTo>
                  <a:pt x="5385686" y="3799614"/>
                </a:lnTo>
                <a:lnTo>
                  <a:pt x="5349693" y="3792415"/>
                </a:lnTo>
                <a:lnTo>
                  <a:pt x="5275308" y="3782817"/>
                </a:lnTo>
                <a:lnTo>
                  <a:pt x="5235717" y="3779218"/>
                </a:lnTo>
                <a:lnTo>
                  <a:pt x="5198524" y="3772019"/>
                </a:lnTo>
                <a:lnTo>
                  <a:pt x="5161332" y="3764821"/>
                </a:lnTo>
                <a:lnTo>
                  <a:pt x="5124140" y="3752823"/>
                </a:lnTo>
                <a:lnTo>
                  <a:pt x="5086948" y="3739626"/>
                </a:lnTo>
                <a:lnTo>
                  <a:pt x="5052155" y="3720430"/>
                </a:lnTo>
                <a:lnTo>
                  <a:pt x="5017361" y="3700034"/>
                </a:lnTo>
                <a:lnTo>
                  <a:pt x="4982569" y="3672440"/>
                </a:lnTo>
                <a:lnTo>
                  <a:pt x="4952576" y="3638846"/>
                </a:lnTo>
                <a:lnTo>
                  <a:pt x="4922581" y="3602854"/>
                </a:lnTo>
                <a:close/>
                <a:moveTo>
                  <a:pt x="1356919" y="0"/>
                </a:moveTo>
                <a:lnTo>
                  <a:pt x="1377315" y="0"/>
                </a:lnTo>
                <a:lnTo>
                  <a:pt x="1396511" y="2400"/>
                </a:lnTo>
                <a:lnTo>
                  <a:pt x="1416906" y="7199"/>
                </a:lnTo>
                <a:lnTo>
                  <a:pt x="1433703" y="16797"/>
                </a:lnTo>
                <a:lnTo>
                  <a:pt x="1449300" y="29994"/>
                </a:lnTo>
                <a:lnTo>
                  <a:pt x="1454099" y="37193"/>
                </a:lnTo>
                <a:lnTo>
                  <a:pt x="1458898" y="46791"/>
                </a:lnTo>
                <a:lnTo>
                  <a:pt x="1461298" y="52789"/>
                </a:lnTo>
                <a:lnTo>
                  <a:pt x="1458898" y="57588"/>
                </a:lnTo>
                <a:lnTo>
                  <a:pt x="1456499" y="64787"/>
                </a:lnTo>
                <a:lnTo>
                  <a:pt x="1454099" y="69586"/>
                </a:lnTo>
                <a:lnTo>
                  <a:pt x="1445700" y="79184"/>
                </a:lnTo>
                <a:lnTo>
                  <a:pt x="1419306" y="94781"/>
                </a:lnTo>
                <a:lnTo>
                  <a:pt x="1408509" y="101979"/>
                </a:lnTo>
                <a:lnTo>
                  <a:pt x="1403710" y="106778"/>
                </a:lnTo>
                <a:lnTo>
                  <a:pt x="1401310" y="113977"/>
                </a:lnTo>
                <a:lnTo>
                  <a:pt x="1394112" y="131973"/>
                </a:lnTo>
                <a:lnTo>
                  <a:pt x="1389313" y="151169"/>
                </a:lnTo>
                <a:lnTo>
                  <a:pt x="1386913" y="169166"/>
                </a:lnTo>
                <a:lnTo>
                  <a:pt x="1384514" y="188362"/>
                </a:lnTo>
                <a:lnTo>
                  <a:pt x="1384514" y="206357"/>
                </a:lnTo>
                <a:lnTo>
                  <a:pt x="1386913" y="225553"/>
                </a:lnTo>
                <a:lnTo>
                  <a:pt x="1389313" y="241150"/>
                </a:lnTo>
                <a:lnTo>
                  <a:pt x="1394112" y="260347"/>
                </a:lnTo>
                <a:lnTo>
                  <a:pt x="1406109" y="292740"/>
                </a:lnTo>
                <a:lnTo>
                  <a:pt x="1421705" y="322734"/>
                </a:lnTo>
                <a:lnTo>
                  <a:pt x="1443301" y="352727"/>
                </a:lnTo>
                <a:lnTo>
                  <a:pt x="1470896" y="377922"/>
                </a:lnTo>
                <a:lnTo>
                  <a:pt x="1488892" y="392319"/>
                </a:lnTo>
                <a:lnTo>
                  <a:pt x="1510487" y="406716"/>
                </a:lnTo>
                <a:lnTo>
                  <a:pt x="1533283" y="419913"/>
                </a:lnTo>
                <a:lnTo>
                  <a:pt x="1558477" y="431911"/>
                </a:lnTo>
                <a:lnTo>
                  <a:pt x="1586072" y="439109"/>
                </a:lnTo>
                <a:lnTo>
                  <a:pt x="1617265" y="441509"/>
                </a:lnTo>
                <a:lnTo>
                  <a:pt x="1632862" y="441509"/>
                </a:lnTo>
                <a:lnTo>
                  <a:pt x="1649658" y="439109"/>
                </a:lnTo>
                <a:lnTo>
                  <a:pt x="1665255" y="436710"/>
                </a:lnTo>
                <a:lnTo>
                  <a:pt x="1684451" y="431911"/>
                </a:lnTo>
                <a:lnTo>
                  <a:pt x="1677253" y="415114"/>
                </a:lnTo>
                <a:lnTo>
                  <a:pt x="1667655" y="401917"/>
                </a:lnTo>
                <a:lnTo>
                  <a:pt x="1660457" y="387520"/>
                </a:lnTo>
                <a:lnTo>
                  <a:pt x="1649658" y="375523"/>
                </a:lnTo>
                <a:lnTo>
                  <a:pt x="1628063" y="357526"/>
                </a:lnTo>
                <a:lnTo>
                  <a:pt x="1605268" y="340730"/>
                </a:lnTo>
                <a:lnTo>
                  <a:pt x="1580073" y="327533"/>
                </a:lnTo>
                <a:lnTo>
                  <a:pt x="1553678" y="313136"/>
                </a:lnTo>
                <a:lnTo>
                  <a:pt x="1530883" y="302338"/>
                </a:lnTo>
                <a:lnTo>
                  <a:pt x="1508088" y="285541"/>
                </a:lnTo>
                <a:lnTo>
                  <a:pt x="1488892" y="273543"/>
                </a:lnTo>
                <a:lnTo>
                  <a:pt x="1480494" y="265146"/>
                </a:lnTo>
                <a:lnTo>
                  <a:pt x="1473295" y="257947"/>
                </a:lnTo>
                <a:lnTo>
                  <a:pt x="1468496" y="248349"/>
                </a:lnTo>
                <a:lnTo>
                  <a:pt x="1466097" y="238751"/>
                </a:lnTo>
                <a:lnTo>
                  <a:pt x="1466097" y="227953"/>
                </a:lnTo>
                <a:lnTo>
                  <a:pt x="1470896" y="215955"/>
                </a:lnTo>
                <a:lnTo>
                  <a:pt x="1480494" y="206357"/>
                </a:lnTo>
                <a:lnTo>
                  <a:pt x="1488892" y="201558"/>
                </a:lnTo>
                <a:lnTo>
                  <a:pt x="1498490" y="196759"/>
                </a:lnTo>
                <a:lnTo>
                  <a:pt x="1508088" y="199159"/>
                </a:lnTo>
                <a:lnTo>
                  <a:pt x="1518886" y="201558"/>
                </a:lnTo>
                <a:lnTo>
                  <a:pt x="1530883" y="206357"/>
                </a:lnTo>
                <a:lnTo>
                  <a:pt x="1550079" y="218355"/>
                </a:lnTo>
                <a:lnTo>
                  <a:pt x="1577673" y="238751"/>
                </a:lnTo>
                <a:lnTo>
                  <a:pt x="1610067" y="255548"/>
                </a:lnTo>
                <a:lnTo>
                  <a:pt x="1640060" y="266345"/>
                </a:lnTo>
                <a:lnTo>
                  <a:pt x="1674854" y="275943"/>
                </a:lnTo>
                <a:lnTo>
                  <a:pt x="1739640" y="295139"/>
                </a:lnTo>
                <a:lnTo>
                  <a:pt x="1774432" y="303538"/>
                </a:lnTo>
                <a:lnTo>
                  <a:pt x="1806826" y="313136"/>
                </a:lnTo>
                <a:lnTo>
                  <a:pt x="1846418" y="325133"/>
                </a:lnTo>
                <a:lnTo>
                  <a:pt x="1883610" y="332332"/>
                </a:lnTo>
                <a:lnTo>
                  <a:pt x="1901606" y="334731"/>
                </a:lnTo>
                <a:lnTo>
                  <a:pt x="1918403" y="334731"/>
                </a:lnTo>
                <a:lnTo>
                  <a:pt x="1932800" y="332332"/>
                </a:lnTo>
                <a:lnTo>
                  <a:pt x="1945997" y="329932"/>
                </a:lnTo>
                <a:lnTo>
                  <a:pt x="1960394" y="322734"/>
                </a:lnTo>
                <a:lnTo>
                  <a:pt x="1973591" y="315535"/>
                </a:lnTo>
                <a:lnTo>
                  <a:pt x="1985589" y="305937"/>
                </a:lnTo>
                <a:lnTo>
                  <a:pt x="1995187" y="295139"/>
                </a:lnTo>
                <a:lnTo>
                  <a:pt x="2005985" y="280742"/>
                </a:lnTo>
                <a:lnTo>
                  <a:pt x="2015583" y="262746"/>
                </a:lnTo>
                <a:lnTo>
                  <a:pt x="2022781" y="243550"/>
                </a:lnTo>
                <a:lnTo>
                  <a:pt x="2029980" y="220754"/>
                </a:lnTo>
                <a:lnTo>
                  <a:pt x="2037178" y="201558"/>
                </a:lnTo>
                <a:lnTo>
                  <a:pt x="2045576" y="190761"/>
                </a:lnTo>
                <a:lnTo>
                  <a:pt x="2057574" y="183562"/>
                </a:lnTo>
                <a:lnTo>
                  <a:pt x="2067172" y="181163"/>
                </a:lnTo>
                <a:lnTo>
                  <a:pt x="2080369" y="183562"/>
                </a:lnTo>
                <a:lnTo>
                  <a:pt x="2092367" y="190761"/>
                </a:lnTo>
                <a:lnTo>
                  <a:pt x="2104364" y="199159"/>
                </a:lnTo>
                <a:lnTo>
                  <a:pt x="2117561" y="211156"/>
                </a:lnTo>
                <a:lnTo>
                  <a:pt x="2139157" y="230352"/>
                </a:lnTo>
                <a:lnTo>
                  <a:pt x="2159553" y="243550"/>
                </a:lnTo>
                <a:lnTo>
                  <a:pt x="2176350" y="250749"/>
                </a:lnTo>
                <a:lnTo>
                  <a:pt x="2184747" y="250749"/>
                </a:lnTo>
                <a:lnTo>
                  <a:pt x="2191946" y="250749"/>
                </a:lnTo>
                <a:lnTo>
                  <a:pt x="2201544" y="248349"/>
                </a:lnTo>
                <a:lnTo>
                  <a:pt x="2208743" y="243550"/>
                </a:lnTo>
                <a:lnTo>
                  <a:pt x="2214742" y="236352"/>
                </a:lnTo>
                <a:lnTo>
                  <a:pt x="2219541" y="230352"/>
                </a:lnTo>
                <a:lnTo>
                  <a:pt x="2231538" y="208757"/>
                </a:lnTo>
                <a:lnTo>
                  <a:pt x="2238737" y="178763"/>
                </a:lnTo>
                <a:lnTo>
                  <a:pt x="2248335" y="148769"/>
                </a:lnTo>
                <a:lnTo>
                  <a:pt x="2251933" y="136772"/>
                </a:lnTo>
                <a:lnTo>
                  <a:pt x="2259132" y="127174"/>
                </a:lnTo>
                <a:lnTo>
                  <a:pt x="2263931" y="118776"/>
                </a:lnTo>
                <a:lnTo>
                  <a:pt x="2271130" y="113977"/>
                </a:lnTo>
                <a:lnTo>
                  <a:pt x="2278328" y="109178"/>
                </a:lnTo>
                <a:lnTo>
                  <a:pt x="2286727" y="106778"/>
                </a:lnTo>
                <a:lnTo>
                  <a:pt x="2293925" y="106778"/>
                </a:lnTo>
                <a:lnTo>
                  <a:pt x="2301124" y="109178"/>
                </a:lnTo>
                <a:lnTo>
                  <a:pt x="2319120" y="116376"/>
                </a:lnTo>
                <a:lnTo>
                  <a:pt x="2338316" y="129573"/>
                </a:lnTo>
                <a:lnTo>
                  <a:pt x="2358712" y="151169"/>
                </a:lnTo>
                <a:lnTo>
                  <a:pt x="2373109" y="164366"/>
                </a:lnTo>
                <a:lnTo>
                  <a:pt x="2387506" y="176364"/>
                </a:lnTo>
                <a:lnTo>
                  <a:pt x="2400703" y="183562"/>
                </a:lnTo>
                <a:lnTo>
                  <a:pt x="2415100" y="188362"/>
                </a:lnTo>
                <a:lnTo>
                  <a:pt x="2430697" y="190761"/>
                </a:lnTo>
                <a:lnTo>
                  <a:pt x="2449893" y="190761"/>
                </a:lnTo>
                <a:lnTo>
                  <a:pt x="2493084" y="185962"/>
                </a:lnTo>
                <a:lnTo>
                  <a:pt x="2561469" y="176364"/>
                </a:lnTo>
                <a:lnTo>
                  <a:pt x="2632255" y="169166"/>
                </a:lnTo>
                <a:lnTo>
                  <a:pt x="2701841" y="161967"/>
                </a:lnTo>
                <a:lnTo>
                  <a:pt x="2736633" y="155968"/>
                </a:lnTo>
                <a:lnTo>
                  <a:pt x="2771426" y="148769"/>
                </a:lnTo>
                <a:lnTo>
                  <a:pt x="2783424" y="146370"/>
                </a:lnTo>
                <a:lnTo>
                  <a:pt x="2790622" y="151169"/>
                </a:lnTo>
                <a:lnTo>
                  <a:pt x="2795421" y="158367"/>
                </a:lnTo>
                <a:lnTo>
                  <a:pt x="2797821" y="166766"/>
                </a:lnTo>
                <a:lnTo>
                  <a:pt x="2800220" y="181163"/>
                </a:lnTo>
                <a:lnTo>
                  <a:pt x="2797821" y="193161"/>
                </a:lnTo>
                <a:lnTo>
                  <a:pt x="2795421" y="218355"/>
                </a:lnTo>
                <a:lnTo>
                  <a:pt x="2790622" y="230352"/>
                </a:lnTo>
                <a:lnTo>
                  <a:pt x="2783424" y="243550"/>
                </a:lnTo>
                <a:lnTo>
                  <a:pt x="2776225" y="257947"/>
                </a:lnTo>
                <a:lnTo>
                  <a:pt x="2771426" y="268744"/>
                </a:lnTo>
                <a:lnTo>
                  <a:pt x="2770226" y="283141"/>
                </a:lnTo>
                <a:lnTo>
                  <a:pt x="2770226" y="290340"/>
                </a:lnTo>
                <a:lnTo>
                  <a:pt x="2771426" y="295139"/>
                </a:lnTo>
                <a:lnTo>
                  <a:pt x="2773826" y="302338"/>
                </a:lnTo>
                <a:lnTo>
                  <a:pt x="2778625" y="305937"/>
                </a:lnTo>
                <a:lnTo>
                  <a:pt x="2785823" y="313136"/>
                </a:lnTo>
                <a:lnTo>
                  <a:pt x="2795421" y="317935"/>
                </a:lnTo>
                <a:lnTo>
                  <a:pt x="2808618" y="325133"/>
                </a:lnTo>
                <a:lnTo>
                  <a:pt x="2825415" y="327533"/>
                </a:lnTo>
                <a:lnTo>
                  <a:pt x="2839812" y="327533"/>
                </a:lnTo>
                <a:lnTo>
                  <a:pt x="2850610" y="325133"/>
                </a:lnTo>
                <a:lnTo>
                  <a:pt x="2865007" y="317935"/>
                </a:lnTo>
                <a:lnTo>
                  <a:pt x="2878204" y="310736"/>
                </a:lnTo>
                <a:lnTo>
                  <a:pt x="2890201" y="302338"/>
                </a:lnTo>
                <a:lnTo>
                  <a:pt x="2902199" y="292740"/>
                </a:lnTo>
                <a:lnTo>
                  <a:pt x="2912997" y="278342"/>
                </a:lnTo>
                <a:lnTo>
                  <a:pt x="2927394" y="265146"/>
                </a:lnTo>
                <a:lnTo>
                  <a:pt x="2939392" y="250749"/>
                </a:lnTo>
                <a:lnTo>
                  <a:pt x="2952588" y="236352"/>
                </a:lnTo>
                <a:lnTo>
                  <a:pt x="2966985" y="230352"/>
                </a:lnTo>
                <a:lnTo>
                  <a:pt x="2974184" y="225553"/>
                </a:lnTo>
                <a:lnTo>
                  <a:pt x="2982583" y="225553"/>
                </a:lnTo>
                <a:lnTo>
                  <a:pt x="2989781" y="225553"/>
                </a:lnTo>
                <a:lnTo>
                  <a:pt x="2999379" y="230352"/>
                </a:lnTo>
                <a:lnTo>
                  <a:pt x="3008977" y="233952"/>
                </a:lnTo>
                <a:lnTo>
                  <a:pt x="3017375" y="241150"/>
                </a:lnTo>
                <a:lnTo>
                  <a:pt x="3026973" y="250749"/>
                </a:lnTo>
                <a:lnTo>
                  <a:pt x="3034172" y="260347"/>
                </a:lnTo>
                <a:lnTo>
                  <a:pt x="3038971" y="268744"/>
                </a:lnTo>
                <a:lnTo>
                  <a:pt x="3043770" y="278342"/>
                </a:lnTo>
                <a:lnTo>
                  <a:pt x="3046169" y="297539"/>
                </a:lnTo>
                <a:lnTo>
                  <a:pt x="3043770" y="317935"/>
                </a:lnTo>
                <a:lnTo>
                  <a:pt x="3038971" y="338330"/>
                </a:lnTo>
                <a:lnTo>
                  <a:pt x="3029373" y="357526"/>
                </a:lnTo>
                <a:lnTo>
                  <a:pt x="3017375" y="373123"/>
                </a:lnTo>
                <a:lnTo>
                  <a:pt x="3006578" y="387520"/>
                </a:lnTo>
                <a:lnTo>
                  <a:pt x="2984982" y="410315"/>
                </a:lnTo>
                <a:lnTo>
                  <a:pt x="2971784" y="434310"/>
                </a:lnTo>
                <a:lnTo>
                  <a:pt x="2962186" y="454706"/>
                </a:lnTo>
                <a:lnTo>
                  <a:pt x="2957387" y="478701"/>
                </a:lnTo>
                <a:lnTo>
                  <a:pt x="2954988" y="501496"/>
                </a:lnTo>
                <a:lnTo>
                  <a:pt x="2957387" y="524292"/>
                </a:lnTo>
                <a:lnTo>
                  <a:pt x="2959787" y="545887"/>
                </a:lnTo>
                <a:lnTo>
                  <a:pt x="2966985" y="568682"/>
                </a:lnTo>
                <a:lnTo>
                  <a:pt x="2980183" y="613073"/>
                </a:lnTo>
                <a:lnTo>
                  <a:pt x="2994580" y="658664"/>
                </a:lnTo>
                <a:lnTo>
                  <a:pt x="2999379" y="680260"/>
                </a:lnTo>
                <a:lnTo>
                  <a:pt x="3001779" y="703054"/>
                </a:lnTo>
                <a:lnTo>
                  <a:pt x="3001779" y="724650"/>
                </a:lnTo>
                <a:lnTo>
                  <a:pt x="2999379" y="747446"/>
                </a:lnTo>
                <a:lnTo>
                  <a:pt x="2999379" y="757044"/>
                </a:lnTo>
                <a:lnTo>
                  <a:pt x="3004178" y="763042"/>
                </a:lnTo>
                <a:lnTo>
                  <a:pt x="3008977" y="772640"/>
                </a:lnTo>
                <a:lnTo>
                  <a:pt x="3017375" y="779839"/>
                </a:lnTo>
                <a:lnTo>
                  <a:pt x="3026973" y="784638"/>
                </a:lnTo>
                <a:lnTo>
                  <a:pt x="3036571" y="787037"/>
                </a:lnTo>
                <a:lnTo>
                  <a:pt x="3043770" y="789437"/>
                </a:lnTo>
                <a:lnTo>
                  <a:pt x="3052168" y="787037"/>
                </a:lnTo>
                <a:lnTo>
                  <a:pt x="3068965" y="777439"/>
                </a:lnTo>
                <a:lnTo>
                  <a:pt x="3084561" y="775040"/>
                </a:lnTo>
                <a:lnTo>
                  <a:pt x="3103757" y="777439"/>
                </a:lnTo>
                <a:lnTo>
                  <a:pt x="3119354" y="782238"/>
                </a:lnTo>
                <a:lnTo>
                  <a:pt x="3138550" y="789437"/>
                </a:lnTo>
                <a:lnTo>
                  <a:pt x="3156546" y="796635"/>
                </a:lnTo>
                <a:lnTo>
                  <a:pt x="3191339" y="814632"/>
                </a:lnTo>
                <a:lnTo>
                  <a:pt x="3210535" y="821830"/>
                </a:lnTo>
                <a:lnTo>
                  <a:pt x="3228531" y="826628"/>
                </a:lnTo>
                <a:lnTo>
                  <a:pt x="3245328" y="829029"/>
                </a:lnTo>
                <a:lnTo>
                  <a:pt x="3260925" y="826628"/>
                </a:lnTo>
                <a:lnTo>
                  <a:pt x="3280121" y="821830"/>
                </a:lnTo>
                <a:lnTo>
                  <a:pt x="3295717" y="809833"/>
                </a:lnTo>
                <a:lnTo>
                  <a:pt x="3312514" y="791836"/>
                </a:lnTo>
                <a:lnTo>
                  <a:pt x="3326911" y="765442"/>
                </a:lnTo>
                <a:lnTo>
                  <a:pt x="3335310" y="765442"/>
                </a:lnTo>
                <a:lnTo>
                  <a:pt x="3354506" y="775040"/>
                </a:lnTo>
                <a:lnTo>
                  <a:pt x="3402496" y="794236"/>
                </a:lnTo>
                <a:lnTo>
                  <a:pt x="3424091" y="802634"/>
                </a:lnTo>
                <a:lnTo>
                  <a:pt x="3444487" y="812232"/>
                </a:lnTo>
                <a:lnTo>
                  <a:pt x="3466082" y="819431"/>
                </a:lnTo>
                <a:lnTo>
                  <a:pt x="3474481" y="821830"/>
                </a:lnTo>
                <a:lnTo>
                  <a:pt x="3484079" y="819431"/>
                </a:lnTo>
                <a:lnTo>
                  <a:pt x="3530869" y="812232"/>
                </a:lnTo>
                <a:lnTo>
                  <a:pt x="3563262" y="807433"/>
                </a:lnTo>
                <a:lnTo>
                  <a:pt x="3590856" y="807433"/>
                </a:lnTo>
                <a:lnTo>
                  <a:pt x="3602854" y="809833"/>
                </a:lnTo>
                <a:lnTo>
                  <a:pt x="3613652" y="814632"/>
                </a:lnTo>
                <a:lnTo>
                  <a:pt x="3623250" y="819431"/>
                </a:lnTo>
                <a:lnTo>
                  <a:pt x="3635247" y="826628"/>
                </a:lnTo>
                <a:lnTo>
                  <a:pt x="3655643" y="849424"/>
                </a:lnTo>
                <a:lnTo>
                  <a:pt x="3678439" y="879418"/>
                </a:lnTo>
                <a:lnTo>
                  <a:pt x="3709632" y="923809"/>
                </a:lnTo>
                <a:lnTo>
                  <a:pt x="3704833" y="881818"/>
                </a:lnTo>
                <a:lnTo>
                  <a:pt x="3704833" y="844625"/>
                </a:lnTo>
                <a:lnTo>
                  <a:pt x="3712032" y="812232"/>
                </a:lnTo>
                <a:lnTo>
                  <a:pt x="3720429" y="782238"/>
                </a:lnTo>
                <a:lnTo>
                  <a:pt x="3732427" y="759443"/>
                </a:lnTo>
                <a:lnTo>
                  <a:pt x="3750424" y="735448"/>
                </a:lnTo>
                <a:lnTo>
                  <a:pt x="3769620" y="717451"/>
                </a:lnTo>
                <a:lnTo>
                  <a:pt x="3790015" y="698255"/>
                </a:lnTo>
                <a:lnTo>
                  <a:pt x="3814010" y="685059"/>
                </a:lnTo>
                <a:lnTo>
                  <a:pt x="3839205" y="668262"/>
                </a:lnTo>
                <a:lnTo>
                  <a:pt x="3889595" y="643067"/>
                </a:lnTo>
                <a:lnTo>
                  <a:pt x="3938784" y="615473"/>
                </a:lnTo>
                <a:lnTo>
                  <a:pt x="3963979" y="601076"/>
                </a:lnTo>
                <a:lnTo>
                  <a:pt x="3985575" y="585479"/>
                </a:lnTo>
                <a:lnTo>
                  <a:pt x="3996372" y="578280"/>
                </a:lnTo>
                <a:lnTo>
                  <a:pt x="4008370" y="573481"/>
                </a:lnTo>
                <a:lnTo>
                  <a:pt x="4020367" y="568682"/>
                </a:lnTo>
                <a:lnTo>
                  <a:pt x="4031165" y="568682"/>
                </a:lnTo>
                <a:lnTo>
                  <a:pt x="4045562" y="571082"/>
                </a:lnTo>
                <a:lnTo>
                  <a:pt x="4057560" y="575881"/>
                </a:lnTo>
                <a:lnTo>
                  <a:pt x="4065958" y="585479"/>
                </a:lnTo>
                <a:lnTo>
                  <a:pt x="4077955" y="593877"/>
                </a:lnTo>
                <a:lnTo>
                  <a:pt x="4082754" y="605875"/>
                </a:lnTo>
                <a:lnTo>
                  <a:pt x="4085154" y="617872"/>
                </a:lnTo>
                <a:lnTo>
                  <a:pt x="4082754" y="626270"/>
                </a:lnTo>
                <a:lnTo>
                  <a:pt x="4077955" y="635868"/>
                </a:lnTo>
                <a:lnTo>
                  <a:pt x="4070757" y="645466"/>
                </a:lnTo>
                <a:lnTo>
                  <a:pt x="4063558" y="652665"/>
                </a:lnTo>
                <a:lnTo>
                  <a:pt x="4045562" y="668262"/>
                </a:lnTo>
                <a:lnTo>
                  <a:pt x="3968778" y="735448"/>
                </a:lnTo>
                <a:lnTo>
                  <a:pt x="3929186" y="770241"/>
                </a:lnTo>
                <a:lnTo>
                  <a:pt x="3889595" y="800235"/>
                </a:lnTo>
                <a:lnTo>
                  <a:pt x="3869199" y="819431"/>
                </a:lnTo>
                <a:lnTo>
                  <a:pt x="3852402" y="837427"/>
                </a:lnTo>
                <a:lnTo>
                  <a:pt x="3839205" y="856623"/>
                </a:lnTo>
                <a:lnTo>
                  <a:pt x="3829607" y="877019"/>
                </a:lnTo>
                <a:lnTo>
                  <a:pt x="3827208" y="898614"/>
                </a:lnTo>
                <a:lnTo>
                  <a:pt x="3829607" y="921409"/>
                </a:lnTo>
                <a:lnTo>
                  <a:pt x="3836806" y="941805"/>
                </a:lnTo>
                <a:lnTo>
                  <a:pt x="3848803" y="965800"/>
                </a:lnTo>
                <a:lnTo>
                  <a:pt x="3857201" y="976598"/>
                </a:lnTo>
                <a:lnTo>
                  <a:pt x="3864400" y="983796"/>
                </a:lnTo>
                <a:lnTo>
                  <a:pt x="3873998" y="990995"/>
                </a:lnTo>
                <a:lnTo>
                  <a:pt x="3883596" y="995794"/>
                </a:lnTo>
                <a:lnTo>
                  <a:pt x="3891994" y="998193"/>
                </a:lnTo>
                <a:lnTo>
                  <a:pt x="3899193" y="1000593"/>
                </a:lnTo>
                <a:lnTo>
                  <a:pt x="3918389" y="998193"/>
                </a:lnTo>
                <a:lnTo>
                  <a:pt x="3936385" y="990995"/>
                </a:lnTo>
                <a:lnTo>
                  <a:pt x="3953181" y="981397"/>
                </a:lnTo>
                <a:lnTo>
                  <a:pt x="3987974" y="958602"/>
                </a:lnTo>
                <a:lnTo>
                  <a:pt x="4008370" y="941805"/>
                </a:lnTo>
                <a:lnTo>
                  <a:pt x="4020367" y="935806"/>
                </a:lnTo>
                <a:lnTo>
                  <a:pt x="4031165" y="928608"/>
                </a:lnTo>
                <a:lnTo>
                  <a:pt x="4043163" y="926208"/>
                </a:lnTo>
                <a:lnTo>
                  <a:pt x="4055161" y="926208"/>
                </a:lnTo>
                <a:lnTo>
                  <a:pt x="4065958" y="931007"/>
                </a:lnTo>
                <a:lnTo>
                  <a:pt x="4077955" y="941805"/>
                </a:lnTo>
                <a:lnTo>
                  <a:pt x="4085154" y="956202"/>
                </a:lnTo>
                <a:lnTo>
                  <a:pt x="4089953" y="968200"/>
                </a:lnTo>
                <a:lnTo>
                  <a:pt x="4087553" y="978997"/>
                </a:lnTo>
                <a:lnTo>
                  <a:pt x="4080355" y="988595"/>
                </a:lnTo>
                <a:lnTo>
                  <a:pt x="4070757" y="995794"/>
                </a:lnTo>
                <a:lnTo>
                  <a:pt x="4061159" y="1005392"/>
                </a:lnTo>
                <a:lnTo>
                  <a:pt x="4038364" y="1018589"/>
                </a:lnTo>
                <a:lnTo>
                  <a:pt x="4020367" y="1032986"/>
                </a:lnTo>
                <a:lnTo>
                  <a:pt x="4013169" y="1042584"/>
                </a:lnTo>
                <a:lnTo>
                  <a:pt x="4008370" y="1050982"/>
                </a:lnTo>
                <a:lnTo>
                  <a:pt x="4003571" y="1060580"/>
                </a:lnTo>
                <a:lnTo>
                  <a:pt x="4003571" y="1070178"/>
                </a:lnTo>
                <a:lnTo>
                  <a:pt x="4003571" y="1082176"/>
                </a:lnTo>
                <a:lnTo>
                  <a:pt x="4010769" y="1090574"/>
                </a:lnTo>
                <a:lnTo>
                  <a:pt x="4022767" y="1107371"/>
                </a:lnTo>
                <a:lnTo>
                  <a:pt x="4033565" y="1118168"/>
                </a:lnTo>
                <a:lnTo>
                  <a:pt x="4047962" y="1130166"/>
                </a:lnTo>
                <a:lnTo>
                  <a:pt x="4061159" y="1139764"/>
                </a:lnTo>
                <a:lnTo>
                  <a:pt x="4077955" y="1149362"/>
                </a:lnTo>
                <a:lnTo>
                  <a:pt x="4095952" y="1155361"/>
                </a:lnTo>
                <a:lnTo>
                  <a:pt x="4115148" y="1160160"/>
                </a:lnTo>
                <a:lnTo>
                  <a:pt x="4133144" y="1162560"/>
                </a:lnTo>
                <a:lnTo>
                  <a:pt x="4199131" y="1169758"/>
                </a:lnTo>
                <a:lnTo>
                  <a:pt x="4224325" y="1174557"/>
                </a:lnTo>
                <a:lnTo>
                  <a:pt x="4247121" y="1181756"/>
                </a:lnTo>
                <a:lnTo>
                  <a:pt x="4266317" y="1186555"/>
                </a:lnTo>
                <a:lnTo>
                  <a:pt x="4284313" y="1194953"/>
                </a:lnTo>
                <a:lnTo>
                  <a:pt x="4296310" y="1204551"/>
                </a:lnTo>
                <a:lnTo>
                  <a:pt x="4307108" y="1214149"/>
                </a:lnTo>
                <a:lnTo>
                  <a:pt x="4314307" y="1227346"/>
                </a:lnTo>
                <a:lnTo>
                  <a:pt x="4321505" y="1244143"/>
                </a:lnTo>
                <a:lnTo>
                  <a:pt x="4323905" y="1259739"/>
                </a:lnTo>
                <a:lnTo>
                  <a:pt x="4326304" y="1281335"/>
                </a:lnTo>
                <a:lnTo>
                  <a:pt x="4326304" y="1306530"/>
                </a:lnTo>
                <a:lnTo>
                  <a:pt x="4323905" y="1331724"/>
                </a:lnTo>
                <a:lnTo>
                  <a:pt x="4316706" y="1400110"/>
                </a:lnTo>
                <a:lnTo>
                  <a:pt x="4311907" y="1445700"/>
                </a:lnTo>
                <a:lnTo>
                  <a:pt x="4309508" y="1472096"/>
                </a:lnTo>
                <a:lnTo>
                  <a:pt x="4311907" y="1494890"/>
                </a:lnTo>
                <a:lnTo>
                  <a:pt x="4319106" y="1515287"/>
                </a:lnTo>
                <a:lnTo>
                  <a:pt x="4323905" y="1524885"/>
                </a:lnTo>
                <a:lnTo>
                  <a:pt x="4328704" y="1536882"/>
                </a:lnTo>
                <a:lnTo>
                  <a:pt x="4335903" y="1545280"/>
                </a:lnTo>
                <a:lnTo>
                  <a:pt x="4344300" y="1552478"/>
                </a:lnTo>
                <a:lnTo>
                  <a:pt x="4356298" y="1562077"/>
                </a:lnTo>
                <a:lnTo>
                  <a:pt x="4368295" y="1569275"/>
                </a:lnTo>
                <a:lnTo>
                  <a:pt x="4381493" y="1574074"/>
                </a:lnTo>
                <a:lnTo>
                  <a:pt x="4393491" y="1578873"/>
                </a:lnTo>
                <a:lnTo>
                  <a:pt x="4403089" y="1578873"/>
                </a:lnTo>
                <a:lnTo>
                  <a:pt x="4411486" y="1578873"/>
                </a:lnTo>
                <a:lnTo>
                  <a:pt x="4421084" y="1576474"/>
                </a:lnTo>
                <a:lnTo>
                  <a:pt x="4428283" y="1571675"/>
                </a:lnTo>
                <a:lnTo>
                  <a:pt x="4442680" y="1559677"/>
                </a:lnTo>
                <a:lnTo>
                  <a:pt x="4453478" y="1545280"/>
                </a:lnTo>
                <a:lnTo>
                  <a:pt x="4465476" y="1527284"/>
                </a:lnTo>
                <a:lnTo>
                  <a:pt x="4477473" y="1510488"/>
                </a:lnTo>
                <a:lnTo>
                  <a:pt x="4488271" y="1497290"/>
                </a:lnTo>
                <a:lnTo>
                  <a:pt x="4502668" y="1487692"/>
                </a:lnTo>
                <a:lnTo>
                  <a:pt x="4513466" y="1480493"/>
                </a:lnTo>
                <a:lnTo>
                  <a:pt x="4525463" y="1475694"/>
                </a:lnTo>
                <a:lnTo>
                  <a:pt x="4537461" y="1473295"/>
                </a:lnTo>
                <a:lnTo>
                  <a:pt x="4550658" y="1473295"/>
                </a:lnTo>
                <a:lnTo>
                  <a:pt x="4562656" y="1473295"/>
                </a:lnTo>
                <a:lnTo>
                  <a:pt x="4590250" y="1475694"/>
                </a:lnTo>
                <a:lnTo>
                  <a:pt x="4641839" y="1487692"/>
                </a:lnTo>
                <a:lnTo>
                  <a:pt x="4669433" y="1490091"/>
                </a:lnTo>
                <a:lnTo>
                  <a:pt x="4694628" y="1490091"/>
                </a:lnTo>
                <a:lnTo>
                  <a:pt x="4699427" y="1492491"/>
                </a:lnTo>
                <a:lnTo>
                  <a:pt x="4701827" y="1492491"/>
                </a:lnTo>
                <a:lnTo>
                  <a:pt x="4704226" y="1502089"/>
                </a:lnTo>
                <a:lnTo>
                  <a:pt x="4704226" y="1510488"/>
                </a:lnTo>
                <a:lnTo>
                  <a:pt x="4701827" y="1524885"/>
                </a:lnTo>
                <a:lnTo>
                  <a:pt x="4697028" y="1539282"/>
                </a:lnTo>
                <a:lnTo>
                  <a:pt x="4687430" y="1552478"/>
                </a:lnTo>
                <a:lnTo>
                  <a:pt x="4681431" y="1564476"/>
                </a:lnTo>
                <a:lnTo>
                  <a:pt x="4671833" y="1574074"/>
                </a:lnTo>
                <a:lnTo>
                  <a:pt x="4637040" y="1599268"/>
                </a:lnTo>
                <a:lnTo>
                  <a:pt x="4607046" y="1624464"/>
                </a:lnTo>
                <a:lnTo>
                  <a:pt x="4583051" y="1652058"/>
                </a:lnTo>
                <a:lnTo>
                  <a:pt x="4565055" y="1683251"/>
                </a:lnTo>
                <a:lnTo>
                  <a:pt x="4550658" y="1713245"/>
                </a:lnTo>
                <a:lnTo>
                  <a:pt x="4539860" y="1745638"/>
                </a:lnTo>
                <a:lnTo>
                  <a:pt x="4532662" y="1775632"/>
                </a:lnTo>
                <a:lnTo>
                  <a:pt x="4527863" y="1810425"/>
                </a:lnTo>
                <a:lnTo>
                  <a:pt x="4525463" y="1842818"/>
                </a:lnTo>
                <a:lnTo>
                  <a:pt x="4525463" y="1877611"/>
                </a:lnTo>
                <a:lnTo>
                  <a:pt x="4527863" y="1947196"/>
                </a:lnTo>
                <a:lnTo>
                  <a:pt x="4532662" y="2014383"/>
                </a:lnTo>
                <a:lnTo>
                  <a:pt x="4532662" y="2081568"/>
                </a:lnTo>
                <a:lnTo>
                  <a:pt x="4535061" y="2093566"/>
                </a:lnTo>
                <a:lnTo>
                  <a:pt x="4537461" y="2105563"/>
                </a:lnTo>
                <a:lnTo>
                  <a:pt x="4544659" y="2128359"/>
                </a:lnTo>
                <a:lnTo>
                  <a:pt x="4555457" y="2148755"/>
                </a:lnTo>
                <a:lnTo>
                  <a:pt x="4572254" y="2170350"/>
                </a:lnTo>
                <a:lnTo>
                  <a:pt x="4592649" y="2185947"/>
                </a:lnTo>
                <a:lnTo>
                  <a:pt x="4617844" y="2202744"/>
                </a:lnTo>
                <a:lnTo>
                  <a:pt x="4644239" y="2218340"/>
                </a:lnTo>
                <a:lnTo>
                  <a:pt x="4674232" y="2230338"/>
                </a:lnTo>
                <a:lnTo>
                  <a:pt x="4704226" y="2242335"/>
                </a:lnTo>
                <a:lnTo>
                  <a:pt x="4736620" y="2249534"/>
                </a:lnTo>
                <a:lnTo>
                  <a:pt x="4771412" y="2255533"/>
                </a:lnTo>
                <a:lnTo>
                  <a:pt x="4803806" y="2257932"/>
                </a:lnTo>
                <a:lnTo>
                  <a:pt x="4838598" y="2257932"/>
                </a:lnTo>
                <a:lnTo>
                  <a:pt x="4873391" y="2255533"/>
                </a:lnTo>
                <a:lnTo>
                  <a:pt x="4905784" y="2251933"/>
                </a:lnTo>
                <a:lnTo>
                  <a:pt x="4935778" y="2242335"/>
                </a:lnTo>
                <a:lnTo>
                  <a:pt x="4984968" y="2227938"/>
                </a:lnTo>
                <a:lnTo>
                  <a:pt x="5019761" y="2217141"/>
                </a:lnTo>
                <a:lnTo>
                  <a:pt x="5036557" y="2214741"/>
                </a:lnTo>
                <a:lnTo>
                  <a:pt x="5047356" y="2214741"/>
                </a:lnTo>
                <a:lnTo>
                  <a:pt x="5059352" y="2214741"/>
                </a:lnTo>
                <a:lnTo>
                  <a:pt x="5068950" y="2218340"/>
                </a:lnTo>
                <a:lnTo>
                  <a:pt x="5074949" y="2223139"/>
                </a:lnTo>
                <a:lnTo>
                  <a:pt x="5082148" y="2232738"/>
                </a:lnTo>
                <a:lnTo>
                  <a:pt x="5089347" y="2242335"/>
                </a:lnTo>
                <a:lnTo>
                  <a:pt x="5094146" y="2254333"/>
                </a:lnTo>
                <a:lnTo>
                  <a:pt x="5106143" y="2289126"/>
                </a:lnTo>
                <a:lnTo>
                  <a:pt x="5116940" y="2334716"/>
                </a:lnTo>
                <a:lnTo>
                  <a:pt x="5121739" y="2346714"/>
                </a:lnTo>
                <a:lnTo>
                  <a:pt x="5128939" y="2356312"/>
                </a:lnTo>
                <a:lnTo>
                  <a:pt x="5136136" y="2362310"/>
                </a:lnTo>
                <a:lnTo>
                  <a:pt x="5144535" y="2369509"/>
                </a:lnTo>
                <a:lnTo>
                  <a:pt x="5166131" y="2376707"/>
                </a:lnTo>
                <a:lnTo>
                  <a:pt x="5186527" y="2381507"/>
                </a:lnTo>
                <a:lnTo>
                  <a:pt x="5230917" y="2393504"/>
                </a:lnTo>
                <a:lnTo>
                  <a:pt x="5272909" y="2409101"/>
                </a:lnTo>
                <a:lnTo>
                  <a:pt x="5355691" y="2443894"/>
                </a:lnTo>
                <a:lnTo>
                  <a:pt x="5400082" y="2460690"/>
                </a:lnTo>
                <a:lnTo>
                  <a:pt x="5444473" y="2473887"/>
                </a:lnTo>
                <a:lnTo>
                  <a:pt x="5464869" y="2478686"/>
                </a:lnTo>
                <a:lnTo>
                  <a:pt x="5488864" y="2483486"/>
                </a:lnTo>
                <a:lnTo>
                  <a:pt x="5511659" y="2483486"/>
                </a:lnTo>
                <a:lnTo>
                  <a:pt x="5536854" y="2485885"/>
                </a:lnTo>
                <a:lnTo>
                  <a:pt x="5558449" y="2485885"/>
                </a:lnTo>
                <a:lnTo>
                  <a:pt x="5578845" y="2490684"/>
                </a:lnTo>
                <a:lnTo>
                  <a:pt x="5596841" y="2497883"/>
                </a:lnTo>
                <a:lnTo>
                  <a:pt x="5616037" y="2508680"/>
                </a:lnTo>
                <a:lnTo>
                  <a:pt x="5629235" y="2523077"/>
                </a:lnTo>
                <a:lnTo>
                  <a:pt x="5636433" y="2530276"/>
                </a:lnTo>
                <a:lnTo>
                  <a:pt x="5641232" y="2538674"/>
                </a:lnTo>
                <a:lnTo>
                  <a:pt x="5643632" y="2548272"/>
                </a:lnTo>
                <a:lnTo>
                  <a:pt x="5646031" y="2557870"/>
                </a:lnTo>
                <a:lnTo>
                  <a:pt x="5646031" y="2567468"/>
                </a:lnTo>
                <a:lnTo>
                  <a:pt x="5643632" y="2578265"/>
                </a:lnTo>
                <a:lnTo>
                  <a:pt x="5641232" y="2592662"/>
                </a:lnTo>
                <a:lnTo>
                  <a:pt x="5636433" y="2607060"/>
                </a:lnTo>
                <a:lnTo>
                  <a:pt x="5629235" y="2615458"/>
                </a:lnTo>
                <a:lnTo>
                  <a:pt x="5623236" y="2622657"/>
                </a:lnTo>
                <a:lnTo>
                  <a:pt x="5613638" y="2627456"/>
                </a:lnTo>
                <a:lnTo>
                  <a:pt x="5606439" y="2632255"/>
                </a:lnTo>
                <a:lnTo>
                  <a:pt x="5594442" y="2632255"/>
                </a:lnTo>
                <a:lnTo>
                  <a:pt x="5586044" y="2634654"/>
                </a:lnTo>
                <a:lnTo>
                  <a:pt x="5564448" y="2632255"/>
                </a:lnTo>
                <a:lnTo>
                  <a:pt x="5541653" y="2627456"/>
                </a:lnTo>
                <a:lnTo>
                  <a:pt x="5499662" y="2615458"/>
                </a:lnTo>
                <a:lnTo>
                  <a:pt x="5300503" y="2567468"/>
                </a:lnTo>
                <a:lnTo>
                  <a:pt x="5200924" y="2541074"/>
                </a:lnTo>
                <a:lnTo>
                  <a:pt x="5101344" y="2518278"/>
                </a:lnTo>
                <a:lnTo>
                  <a:pt x="5056954" y="2508680"/>
                </a:lnTo>
                <a:lnTo>
                  <a:pt x="5034158" y="2506280"/>
                </a:lnTo>
                <a:lnTo>
                  <a:pt x="5010163" y="2503881"/>
                </a:lnTo>
                <a:lnTo>
                  <a:pt x="4987367" y="2503881"/>
                </a:lnTo>
                <a:lnTo>
                  <a:pt x="4964572" y="2508680"/>
                </a:lnTo>
                <a:lnTo>
                  <a:pt x="4940577" y="2515878"/>
                </a:lnTo>
                <a:lnTo>
                  <a:pt x="4915382" y="2530276"/>
                </a:lnTo>
                <a:lnTo>
                  <a:pt x="4896186" y="2541074"/>
                </a:lnTo>
                <a:lnTo>
                  <a:pt x="4878190" y="2557870"/>
                </a:lnTo>
                <a:lnTo>
                  <a:pt x="4857794" y="2569868"/>
                </a:lnTo>
                <a:lnTo>
                  <a:pt x="4848196" y="2573466"/>
                </a:lnTo>
                <a:lnTo>
                  <a:pt x="4838598" y="2578265"/>
                </a:lnTo>
                <a:lnTo>
                  <a:pt x="4831400" y="2578265"/>
                </a:lnTo>
                <a:lnTo>
                  <a:pt x="4823002" y="2575866"/>
                </a:lnTo>
                <a:lnTo>
                  <a:pt x="4818203" y="2572267"/>
                </a:lnTo>
                <a:lnTo>
                  <a:pt x="4811004" y="2565069"/>
                </a:lnTo>
                <a:lnTo>
                  <a:pt x="4806205" y="2550672"/>
                </a:lnTo>
                <a:lnTo>
                  <a:pt x="4803806" y="2535074"/>
                </a:lnTo>
                <a:lnTo>
                  <a:pt x="4801406" y="2513479"/>
                </a:lnTo>
                <a:lnTo>
                  <a:pt x="4803806" y="2485885"/>
                </a:lnTo>
                <a:lnTo>
                  <a:pt x="4801406" y="2476287"/>
                </a:lnTo>
                <a:lnTo>
                  <a:pt x="4799007" y="2469089"/>
                </a:lnTo>
                <a:lnTo>
                  <a:pt x="4794208" y="2465489"/>
                </a:lnTo>
                <a:lnTo>
                  <a:pt x="4790608" y="2460690"/>
                </a:lnTo>
                <a:lnTo>
                  <a:pt x="4773812" y="2453491"/>
                </a:lnTo>
                <a:lnTo>
                  <a:pt x="4753416" y="2448692"/>
                </a:lnTo>
                <a:lnTo>
                  <a:pt x="4731821" y="2448692"/>
                </a:lnTo>
                <a:lnTo>
                  <a:pt x="4711425" y="2453491"/>
                </a:lnTo>
                <a:lnTo>
                  <a:pt x="4692229" y="2458290"/>
                </a:lnTo>
                <a:lnTo>
                  <a:pt x="4676632" y="2466689"/>
                </a:lnTo>
                <a:lnTo>
                  <a:pt x="4649038" y="2488285"/>
                </a:lnTo>
                <a:lnTo>
                  <a:pt x="4617844" y="2506280"/>
                </a:lnTo>
                <a:lnTo>
                  <a:pt x="4557857" y="2545873"/>
                </a:lnTo>
                <a:lnTo>
                  <a:pt x="4530262" y="2569868"/>
                </a:lnTo>
                <a:lnTo>
                  <a:pt x="4502668" y="2592662"/>
                </a:lnTo>
                <a:lnTo>
                  <a:pt x="4478673" y="2620257"/>
                </a:lnTo>
                <a:lnTo>
                  <a:pt x="4467875" y="2637054"/>
                </a:lnTo>
                <a:lnTo>
                  <a:pt x="4458277" y="2652650"/>
                </a:lnTo>
                <a:lnTo>
                  <a:pt x="4443880" y="2674246"/>
                </a:lnTo>
                <a:lnTo>
                  <a:pt x="4433082" y="2692242"/>
                </a:lnTo>
                <a:lnTo>
                  <a:pt x="4416285" y="2711438"/>
                </a:lnTo>
                <a:lnTo>
                  <a:pt x="4403089" y="2724635"/>
                </a:lnTo>
                <a:lnTo>
                  <a:pt x="4386292" y="2741432"/>
                </a:lnTo>
                <a:lnTo>
                  <a:pt x="4370695" y="2752230"/>
                </a:lnTo>
                <a:lnTo>
                  <a:pt x="4351499" y="2764227"/>
                </a:lnTo>
                <a:lnTo>
                  <a:pt x="4333503" y="2776225"/>
                </a:lnTo>
                <a:lnTo>
                  <a:pt x="4314307" y="2783423"/>
                </a:lnTo>
                <a:lnTo>
                  <a:pt x="4293911" y="2789422"/>
                </a:lnTo>
                <a:lnTo>
                  <a:pt x="4272315" y="2794221"/>
                </a:lnTo>
                <a:lnTo>
                  <a:pt x="4251920" y="2799020"/>
                </a:lnTo>
                <a:lnTo>
                  <a:pt x="4231524" y="2801419"/>
                </a:lnTo>
                <a:lnTo>
                  <a:pt x="4209928" y="2801419"/>
                </a:lnTo>
                <a:lnTo>
                  <a:pt x="4187133" y="2801419"/>
                </a:lnTo>
                <a:lnTo>
                  <a:pt x="4164338" y="2796620"/>
                </a:lnTo>
                <a:lnTo>
                  <a:pt x="4133144" y="2794221"/>
                </a:lnTo>
                <a:lnTo>
                  <a:pt x="4107950" y="2794221"/>
                </a:lnTo>
                <a:lnTo>
                  <a:pt x="4087553" y="2799020"/>
                </a:lnTo>
                <a:lnTo>
                  <a:pt x="4077955" y="2803819"/>
                </a:lnTo>
                <a:lnTo>
                  <a:pt x="4070757" y="2808618"/>
                </a:lnTo>
                <a:lnTo>
                  <a:pt x="4063558" y="2815816"/>
                </a:lnTo>
                <a:lnTo>
                  <a:pt x="4057560" y="2821815"/>
                </a:lnTo>
                <a:lnTo>
                  <a:pt x="4050362" y="2841011"/>
                </a:lnTo>
                <a:lnTo>
                  <a:pt x="4043163" y="2863806"/>
                </a:lnTo>
                <a:lnTo>
                  <a:pt x="4038364" y="2890201"/>
                </a:lnTo>
                <a:lnTo>
                  <a:pt x="4035964" y="2924994"/>
                </a:lnTo>
                <a:lnTo>
                  <a:pt x="4031165" y="2957387"/>
                </a:lnTo>
                <a:lnTo>
                  <a:pt x="4020367" y="3022173"/>
                </a:lnTo>
                <a:lnTo>
                  <a:pt x="4015568" y="3049768"/>
                </a:lnTo>
                <a:lnTo>
                  <a:pt x="4017968" y="3077362"/>
                </a:lnTo>
                <a:lnTo>
                  <a:pt x="4022767" y="3098958"/>
                </a:lnTo>
                <a:lnTo>
                  <a:pt x="4026366" y="3109756"/>
                </a:lnTo>
                <a:lnTo>
                  <a:pt x="4031165" y="3119354"/>
                </a:lnTo>
                <a:lnTo>
                  <a:pt x="4038364" y="3128952"/>
                </a:lnTo>
                <a:lnTo>
                  <a:pt x="4045562" y="3136150"/>
                </a:lnTo>
                <a:lnTo>
                  <a:pt x="4055161" y="3142149"/>
                </a:lnTo>
                <a:lnTo>
                  <a:pt x="4065958" y="3146948"/>
                </a:lnTo>
                <a:lnTo>
                  <a:pt x="4092352" y="3156546"/>
                </a:lnTo>
                <a:lnTo>
                  <a:pt x="4122347" y="3163744"/>
                </a:lnTo>
                <a:lnTo>
                  <a:pt x="4172736" y="3170943"/>
                </a:lnTo>
                <a:lnTo>
                  <a:pt x="4221926" y="3181741"/>
                </a:lnTo>
                <a:lnTo>
                  <a:pt x="4321505" y="3210535"/>
                </a:lnTo>
                <a:lnTo>
                  <a:pt x="4346700" y="3218933"/>
                </a:lnTo>
                <a:lnTo>
                  <a:pt x="4356298" y="3226131"/>
                </a:lnTo>
                <a:lnTo>
                  <a:pt x="4365896" y="3235729"/>
                </a:lnTo>
                <a:lnTo>
                  <a:pt x="4374295" y="3245327"/>
                </a:lnTo>
                <a:lnTo>
                  <a:pt x="4379094" y="3256125"/>
                </a:lnTo>
                <a:lnTo>
                  <a:pt x="4381493" y="3268123"/>
                </a:lnTo>
                <a:lnTo>
                  <a:pt x="4379094" y="3283719"/>
                </a:lnTo>
                <a:lnTo>
                  <a:pt x="4376694" y="3298116"/>
                </a:lnTo>
                <a:lnTo>
                  <a:pt x="4370695" y="3310114"/>
                </a:lnTo>
                <a:lnTo>
                  <a:pt x="4361097" y="3319712"/>
                </a:lnTo>
                <a:lnTo>
                  <a:pt x="4351499" y="3325711"/>
                </a:lnTo>
                <a:lnTo>
                  <a:pt x="4339501" y="3330510"/>
                </a:lnTo>
                <a:lnTo>
                  <a:pt x="4326304" y="3332909"/>
                </a:lnTo>
                <a:lnTo>
                  <a:pt x="4314307" y="3335309"/>
                </a:lnTo>
                <a:lnTo>
                  <a:pt x="4301109" y="3332909"/>
                </a:lnTo>
                <a:lnTo>
                  <a:pt x="4256719" y="3330510"/>
                </a:lnTo>
                <a:lnTo>
                  <a:pt x="4214727" y="3330510"/>
                </a:lnTo>
                <a:lnTo>
                  <a:pt x="4175136" y="3332909"/>
                </a:lnTo>
                <a:lnTo>
                  <a:pt x="4135543" y="3342507"/>
                </a:lnTo>
                <a:lnTo>
                  <a:pt x="4117548" y="3347307"/>
                </a:lnTo>
                <a:lnTo>
                  <a:pt x="4098352" y="3355704"/>
                </a:lnTo>
                <a:lnTo>
                  <a:pt x="4080355" y="3362903"/>
                </a:lnTo>
                <a:lnTo>
                  <a:pt x="4063558" y="3374900"/>
                </a:lnTo>
                <a:lnTo>
                  <a:pt x="4045562" y="3389297"/>
                </a:lnTo>
                <a:lnTo>
                  <a:pt x="4028766" y="3402495"/>
                </a:lnTo>
                <a:lnTo>
                  <a:pt x="4010769" y="3419292"/>
                </a:lnTo>
                <a:lnTo>
                  <a:pt x="3993973" y="3437287"/>
                </a:lnTo>
                <a:lnTo>
                  <a:pt x="3985575" y="3446885"/>
                </a:lnTo>
                <a:lnTo>
                  <a:pt x="3975977" y="3454084"/>
                </a:lnTo>
                <a:lnTo>
                  <a:pt x="3966379" y="3458883"/>
                </a:lnTo>
                <a:lnTo>
                  <a:pt x="3955581" y="3461283"/>
                </a:lnTo>
                <a:lnTo>
                  <a:pt x="3945983" y="3461283"/>
                </a:lnTo>
                <a:lnTo>
                  <a:pt x="3936385" y="3458883"/>
                </a:lnTo>
                <a:lnTo>
                  <a:pt x="3924387" y="3454084"/>
                </a:lnTo>
                <a:lnTo>
                  <a:pt x="3915989" y="3449285"/>
                </a:lnTo>
                <a:lnTo>
                  <a:pt x="3906391" y="3442086"/>
                </a:lnTo>
                <a:lnTo>
                  <a:pt x="3896793" y="3432488"/>
                </a:lnTo>
                <a:lnTo>
                  <a:pt x="3883596" y="3412093"/>
                </a:lnTo>
                <a:lnTo>
                  <a:pt x="3876397" y="3400096"/>
                </a:lnTo>
                <a:lnTo>
                  <a:pt x="3871598" y="3386898"/>
                </a:lnTo>
                <a:lnTo>
                  <a:pt x="3869199" y="3372501"/>
                </a:lnTo>
                <a:lnTo>
                  <a:pt x="3866799" y="3358104"/>
                </a:lnTo>
                <a:lnTo>
                  <a:pt x="3866799" y="3340108"/>
                </a:lnTo>
                <a:lnTo>
                  <a:pt x="3866799" y="3319712"/>
                </a:lnTo>
                <a:lnTo>
                  <a:pt x="3871598" y="3280120"/>
                </a:lnTo>
                <a:lnTo>
                  <a:pt x="3878797" y="3240528"/>
                </a:lnTo>
                <a:lnTo>
                  <a:pt x="3883596" y="3198537"/>
                </a:lnTo>
                <a:lnTo>
                  <a:pt x="3883596" y="3181741"/>
                </a:lnTo>
                <a:lnTo>
                  <a:pt x="3883596" y="3163744"/>
                </a:lnTo>
                <a:lnTo>
                  <a:pt x="3878797" y="3146948"/>
                </a:lnTo>
                <a:lnTo>
                  <a:pt x="3871598" y="3133751"/>
                </a:lnTo>
                <a:lnTo>
                  <a:pt x="3864400" y="3119354"/>
                </a:lnTo>
                <a:lnTo>
                  <a:pt x="3852402" y="3107356"/>
                </a:lnTo>
                <a:lnTo>
                  <a:pt x="3839205" y="3098958"/>
                </a:lnTo>
                <a:lnTo>
                  <a:pt x="3822409" y="3091759"/>
                </a:lnTo>
                <a:lnTo>
                  <a:pt x="3811611" y="3089360"/>
                </a:lnTo>
                <a:lnTo>
                  <a:pt x="3802013" y="3089360"/>
                </a:lnTo>
                <a:lnTo>
                  <a:pt x="3792415" y="3089360"/>
                </a:lnTo>
                <a:lnTo>
                  <a:pt x="3787616" y="3091759"/>
                </a:lnTo>
                <a:lnTo>
                  <a:pt x="3782817" y="3096558"/>
                </a:lnTo>
                <a:lnTo>
                  <a:pt x="3779218" y="3101357"/>
                </a:lnTo>
                <a:lnTo>
                  <a:pt x="3776818" y="3112155"/>
                </a:lnTo>
                <a:lnTo>
                  <a:pt x="3776818" y="3126552"/>
                </a:lnTo>
                <a:lnTo>
                  <a:pt x="3776818" y="3140949"/>
                </a:lnTo>
                <a:lnTo>
                  <a:pt x="3774419" y="3154146"/>
                </a:lnTo>
                <a:lnTo>
                  <a:pt x="3772019" y="3168543"/>
                </a:lnTo>
                <a:lnTo>
                  <a:pt x="3750424" y="3203336"/>
                </a:lnTo>
                <a:lnTo>
                  <a:pt x="3742025" y="3218933"/>
                </a:lnTo>
                <a:lnTo>
                  <a:pt x="3737226" y="3221332"/>
                </a:lnTo>
                <a:lnTo>
                  <a:pt x="3732427" y="3223732"/>
                </a:lnTo>
                <a:lnTo>
                  <a:pt x="3688037" y="3223732"/>
                </a:lnTo>
                <a:lnTo>
                  <a:pt x="3648444" y="3226131"/>
                </a:lnTo>
                <a:lnTo>
                  <a:pt x="3607653" y="3228531"/>
                </a:lnTo>
                <a:lnTo>
                  <a:pt x="3568061" y="3235729"/>
                </a:lnTo>
                <a:lnTo>
                  <a:pt x="3528469" y="3245327"/>
                </a:lnTo>
                <a:lnTo>
                  <a:pt x="3509273" y="3253726"/>
                </a:lnTo>
                <a:lnTo>
                  <a:pt x="3491277" y="3260924"/>
                </a:lnTo>
                <a:lnTo>
                  <a:pt x="3472081" y="3272922"/>
                </a:lnTo>
                <a:lnTo>
                  <a:pt x="3454085" y="3283719"/>
                </a:lnTo>
                <a:lnTo>
                  <a:pt x="3434889" y="3298116"/>
                </a:lnTo>
                <a:lnTo>
                  <a:pt x="3419292" y="3314913"/>
                </a:lnTo>
                <a:lnTo>
                  <a:pt x="3412094" y="3319712"/>
                </a:lnTo>
                <a:lnTo>
                  <a:pt x="3407295" y="3320912"/>
                </a:lnTo>
                <a:lnTo>
                  <a:pt x="3402496" y="3320912"/>
                </a:lnTo>
                <a:lnTo>
                  <a:pt x="3397697" y="3320912"/>
                </a:lnTo>
                <a:lnTo>
                  <a:pt x="3391698" y="3314913"/>
                </a:lnTo>
                <a:lnTo>
                  <a:pt x="3386898" y="3305315"/>
                </a:lnTo>
                <a:lnTo>
                  <a:pt x="3382099" y="3290918"/>
                </a:lnTo>
                <a:lnTo>
                  <a:pt x="3377300" y="3277721"/>
                </a:lnTo>
                <a:lnTo>
                  <a:pt x="3377300" y="3260924"/>
                </a:lnTo>
                <a:lnTo>
                  <a:pt x="3377300" y="3247727"/>
                </a:lnTo>
                <a:lnTo>
                  <a:pt x="3377300" y="3228531"/>
                </a:lnTo>
                <a:lnTo>
                  <a:pt x="3377300" y="3210535"/>
                </a:lnTo>
                <a:lnTo>
                  <a:pt x="3374901" y="3196138"/>
                </a:lnTo>
                <a:lnTo>
                  <a:pt x="3370102" y="3181741"/>
                </a:lnTo>
                <a:lnTo>
                  <a:pt x="3365303" y="3170943"/>
                </a:lnTo>
                <a:lnTo>
                  <a:pt x="3359305" y="3161345"/>
                </a:lnTo>
                <a:lnTo>
                  <a:pt x="3349707" y="3154146"/>
                </a:lnTo>
                <a:lnTo>
                  <a:pt x="3340109" y="3146948"/>
                </a:lnTo>
                <a:lnTo>
                  <a:pt x="3330511" y="3142149"/>
                </a:lnTo>
                <a:lnTo>
                  <a:pt x="3319712" y="3138550"/>
                </a:lnTo>
                <a:lnTo>
                  <a:pt x="3293318" y="3133751"/>
                </a:lnTo>
                <a:lnTo>
                  <a:pt x="3265724" y="3133751"/>
                </a:lnTo>
                <a:lnTo>
                  <a:pt x="3235730" y="3133751"/>
                </a:lnTo>
                <a:lnTo>
                  <a:pt x="3096559" y="3146948"/>
                </a:lnTo>
                <a:lnTo>
                  <a:pt x="2957387" y="3163744"/>
                </a:lnTo>
                <a:lnTo>
                  <a:pt x="2936992" y="3166144"/>
                </a:lnTo>
                <a:lnTo>
                  <a:pt x="2915396" y="3170943"/>
                </a:lnTo>
                <a:lnTo>
                  <a:pt x="2895000" y="3176942"/>
                </a:lnTo>
                <a:lnTo>
                  <a:pt x="2878204" y="3184140"/>
                </a:lnTo>
                <a:lnTo>
                  <a:pt x="2862607" y="3191339"/>
                </a:lnTo>
                <a:lnTo>
                  <a:pt x="2848210" y="3200937"/>
                </a:lnTo>
                <a:lnTo>
                  <a:pt x="2837412" y="3212934"/>
                </a:lnTo>
                <a:lnTo>
                  <a:pt x="2825415" y="3223732"/>
                </a:lnTo>
                <a:lnTo>
                  <a:pt x="2818216" y="3238129"/>
                </a:lnTo>
                <a:lnTo>
                  <a:pt x="2811018" y="3251326"/>
                </a:lnTo>
                <a:lnTo>
                  <a:pt x="2806219" y="3268123"/>
                </a:lnTo>
                <a:lnTo>
                  <a:pt x="2805019" y="3283719"/>
                </a:lnTo>
                <a:lnTo>
                  <a:pt x="2805019" y="3302915"/>
                </a:lnTo>
                <a:lnTo>
                  <a:pt x="2806219" y="3320912"/>
                </a:lnTo>
                <a:lnTo>
                  <a:pt x="2808618" y="3342507"/>
                </a:lnTo>
                <a:lnTo>
                  <a:pt x="2815817" y="3362903"/>
                </a:lnTo>
                <a:lnTo>
                  <a:pt x="2827814" y="3400096"/>
                </a:lnTo>
                <a:lnTo>
                  <a:pt x="2837412" y="3437287"/>
                </a:lnTo>
                <a:lnTo>
                  <a:pt x="2850610" y="3514072"/>
                </a:lnTo>
                <a:lnTo>
                  <a:pt x="2862607" y="3588456"/>
                </a:lnTo>
                <a:lnTo>
                  <a:pt x="2869806" y="3665241"/>
                </a:lnTo>
                <a:lnTo>
                  <a:pt x="2875804" y="3713231"/>
                </a:lnTo>
                <a:lnTo>
                  <a:pt x="2885402" y="3757621"/>
                </a:lnTo>
                <a:lnTo>
                  <a:pt x="2902199" y="3799613"/>
                </a:lnTo>
                <a:lnTo>
                  <a:pt x="2910597" y="3817609"/>
                </a:lnTo>
                <a:lnTo>
                  <a:pt x="2922595" y="3836805"/>
                </a:lnTo>
                <a:lnTo>
                  <a:pt x="2934593" y="3854802"/>
                </a:lnTo>
                <a:lnTo>
                  <a:pt x="2947789" y="3873998"/>
                </a:lnTo>
                <a:lnTo>
                  <a:pt x="2962186" y="3889594"/>
                </a:lnTo>
                <a:lnTo>
                  <a:pt x="2978983" y="3906391"/>
                </a:lnTo>
                <a:lnTo>
                  <a:pt x="2996980" y="3920788"/>
                </a:lnTo>
                <a:lnTo>
                  <a:pt x="3014976" y="3936385"/>
                </a:lnTo>
                <a:lnTo>
                  <a:pt x="3036571" y="3950782"/>
                </a:lnTo>
                <a:lnTo>
                  <a:pt x="3056967" y="3961579"/>
                </a:lnTo>
                <a:lnTo>
                  <a:pt x="3076163" y="3975976"/>
                </a:lnTo>
                <a:lnTo>
                  <a:pt x="3094159" y="3987974"/>
                </a:lnTo>
                <a:lnTo>
                  <a:pt x="3108556" y="3998772"/>
                </a:lnTo>
                <a:lnTo>
                  <a:pt x="3121754" y="4010769"/>
                </a:lnTo>
                <a:lnTo>
                  <a:pt x="3131352" y="4025166"/>
                </a:lnTo>
                <a:lnTo>
                  <a:pt x="3138550" y="4035964"/>
                </a:lnTo>
                <a:lnTo>
                  <a:pt x="3143349" y="4047961"/>
                </a:lnTo>
                <a:lnTo>
                  <a:pt x="3145749" y="4062358"/>
                </a:lnTo>
                <a:lnTo>
                  <a:pt x="3143349" y="4073156"/>
                </a:lnTo>
                <a:lnTo>
                  <a:pt x="3140950" y="4087553"/>
                </a:lnTo>
                <a:lnTo>
                  <a:pt x="3136151" y="4100750"/>
                </a:lnTo>
                <a:lnTo>
                  <a:pt x="3126553" y="4115147"/>
                </a:lnTo>
                <a:lnTo>
                  <a:pt x="3118154" y="4129544"/>
                </a:lnTo>
                <a:lnTo>
                  <a:pt x="3103757" y="4142742"/>
                </a:lnTo>
                <a:lnTo>
                  <a:pt x="3071364" y="4175135"/>
                </a:lnTo>
                <a:lnTo>
                  <a:pt x="3052168" y="4189532"/>
                </a:lnTo>
                <a:lnTo>
                  <a:pt x="3043770" y="4196731"/>
                </a:lnTo>
                <a:lnTo>
                  <a:pt x="3034172" y="4199130"/>
                </a:lnTo>
                <a:lnTo>
                  <a:pt x="3019775" y="4203929"/>
                </a:lnTo>
                <a:lnTo>
                  <a:pt x="3004178" y="4207529"/>
                </a:lnTo>
                <a:lnTo>
                  <a:pt x="2989781" y="4217127"/>
                </a:lnTo>
                <a:lnTo>
                  <a:pt x="2976583" y="4226725"/>
                </a:lnTo>
                <a:lnTo>
                  <a:pt x="2947789" y="4249520"/>
                </a:lnTo>
                <a:lnTo>
                  <a:pt x="2922595" y="4271115"/>
                </a:lnTo>
                <a:lnTo>
                  <a:pt x="2909397" y="4279514"/>
                </a:lnTo>
                <a:lnTo>
                  <a:pt x="2895000" y="4289112"/>
                </a:lnTo>
                <a:lnTo>
                  <a:pt x="2880603" y="4296310"/>
                </a:lnTo>
                <a:lnTo>
                  <a:pt x="2867406" y="4298710"/>
                </a:lnTo>
                <a:lnTo>
                  <a:pt x="2853009" y="4301109"/>
                </a:lnTo>
                <a:lnTo>
                  <a:pt x="2837412" y="4298710"/>
                </a:lnTo>
                <a:lnTo>
                  <a:pt x="2820616" y="4291511"/>
                </a:lnTo>
                <a:lnTo>
                  <a:pt x="2805019" y="4279514"/>
                </a:lnTo>
                <a:lnTo>
                  <a:pt x="2790622" y="4268716"/>
                </a:lnTo>
                <a:lnTo>
                  <a:pt x="2781025" y="4256718"/>
                </a:lnTo>
                <a:lnTo>
                  <a:pt x="2773826" y="4244721"/>
                </a:lnTo>
                <a:lnTo>
                  <a:pt x="2771426" y="4231524"/>
                </a:lnTo>
                <a:lnTo>
                  <a:pt x="2770226" y="4217127"/>
                </a:lnTo>
                <a:lnTo>
                  <a:pt x="2771426" y="4206329"/>
                </a:lnTo>
                <a:lnTo>
                  <a:pt x="2776225" y="4191931"/>
                </a:lnTo>
                <a:lnTo>
                  <a:pt x="2781025" y="4177534"/>
                </a:lnTo>
                <a:lnTo>
                  <a:pt x="2795421" y="4149941"/>
                </a:lnTo>
                <a:lnTo>
                  <a:pt x="2811018" y="4122346"/>
                </a:lnTo>
                <a:lnTo>
                  <a:pt x="2825415" y="4094752"/>
                </a:lnTo>
                <a:lnTo>
                  <a:pt x="2830214" y="4080355"/>
                </a:lnTo>
                <a:lnTo>
                  <a:pt x="2832613" y="4068357"/>
                </a:lnTo>
                <a:lnTo>
                  <a:pt x="2837412" y="4038363"/>
                </a:lnTo>
                <a:lnTo>
                  <a:pt x="2837412" y="4010769"/>
                </a:lnTo>
                <a:lnTo>
                  <a:pt x="2837412" y="3980775"/>
                </a:lnTo>
                <a:lnTo>
                  <a:pt x="2832613" y="3950782"/>
                </a:lnTo>
                <a:lnTo>
                  <a:pt x="2827814" y="3920788"/>
                </a:lnTo>
                <a:lnTo>
                  <a:pt x="2820616" y="3889594"/>
                </a:lnTo>
                <a:lnTo>
                  <a:pt x="2808618" y="3859601"/>
                </a:lnTo>
                <a:lnTo>
                  <a:pt x="2797821" y="3829607"/>
                </a:lnTo>
                <a:lnTo>
                  <a:pt x="2785823" y="3802013"/>
                </a:lnTo>
                <a:lnTo>
                  <a:pt x="2770226" y="3776817"/>
                </a:lnTo>
                <a:lnTo>
                  <a:pt x="2753430" y="3752822"/>
                </a:lnTo>
                <a:lnTo>
                  <a:pt x="2736633" y="3730028"/>
                </a:lnTo>
                <a:lnTo>
                  <a:pt x="2718637" y="3710832"/>
                </a:lnTo>
                <a:lnTo>
                  <a:pt x="2698241" y="3692835"/>
                </a:lnTo>
                <a:lnTo>
                  <a:pt x="2676646" y="3678438"/>
                </a:lnTo>
                <a:lnTo>
                  <a:pt x="2653851" y="3670040"/>
                </a:lnTo>
                <a:lnTo>
                  <a:pt x="2651451" y="3692835"/>
                </a:lnTo>
                <a:lnTo>
                  <a:pt x="2653851" y="3713231"/>
                </a:lnTo>
                <a:lnTo>
                  <a:pt x="2658650" y="3734827"/>
                </a:lnTo>
                <a:lnTo>
                  <a:pt x="2667048" y="3755222"/>
                </a:lnTo>
                <a:lnTo>
                  <a:pt x="2688643" y="3792415"/>
                </a:lnTo>
                <a:lnTo>
                  <a:pt x="2698241" y="3811611"/>
                </a:lnTo>
                <a:lnTo>
                  <a:pt x="2704240" y="3832006"/>
                </a:lnTo>
                <a:lnTo>
                  <a:pt x="2709039" y="3846403"/>
                </a:lnTo>
                <a:lnTo>
                  <a:pt x="2713838" y="3859601"/>
                </a:lnTo>
                <a:lnTo>
                  <a:pt x="2713838" y="3876397"/>
                </a:lnTo>
                <a:lnTo>
                  <a:pt x="2713838" y="3889594"/>
                </a:lnTo>
                <a:lnTo>
                  <a:pt x="2711439" y="3901592"/>
                </a:lnTo>
                <a:lnTo>
                  <a:pt x="2706640" y="3915989"/>
                </a:lnTo>
                <a:lnTo>
                  <a:pt x="2698241" y="3926787"/>
                </a:lnTo>
                <a:lnTo>
                  <a:pt x="2688643" y="3941184"/>
                </a:lnTo>
                <a:lnTo>
                  <a:pt x="2676646" y="3950782"/>
                </a:lnTo>
                <a:lnTo>
                  <a:pt x="2665848" y="3957980"/>
                </a:lnTo>
                <a:lnTo>
                  <a:pt x="2656250" y="3961579"/>
                </a:lnTo>
                <a:lnTo>
                  <a:pt x="2641853" y="3963979"/>
                </a:lnTo>
                <a:lnTo>
                  <a:pt x="2631055" y="3966378"/>
                </a:lnTo>
                <a:lnTo>
                  <a:pt x="2619057" y="3963979"/>
                </a:lnTo>
                <a:lnTo>
                  <a:pt x="2604660" y="3961579"/>
                </a:lnTo>
                <a:lnTo>
                  <a:pt x="2593863" y="3957980"/>
                </a:lnTo>
                <a:lnTo>
                  <a:pt x="2577067" y="3950782"/>
                </a:lnTo>
                <a:lnTo>
                  <a:pt x="2565069" y="3941184"/>
                </a:lnTo>
                <a:lnTo>
                  <a:pt x="2554271" y="3931586"/>
                </a:lnTo>
                <a:lnTo>
                  <a:pt x="2547072" y="3920788"/>
                </a:lnTo>
                <a:lnTo>
                  <a:pt x="2542273" y="3906391"/>
                </a:lnTo>
                <a:lnTo>
                  <a:pt x="2539874" y="3891994"/>
                </a:lnTo>
                <a:lnTo>
                  <a:pt x="2539874" y="3878797"/>
                </a:lnTo>
                <a:lnTo>
                  <a:pt x="2542273" y="3862000"/>
                </a:lnTo>
                <a:lnTo>
                  <a:pt x="2547072" y="3841604"/>
                </a:lnTo>
                <a:lnTo>
                  <a:pt x="2549472" y="3822408"/>
                </a:lnTo>
                <a:lnTo>
                  <a:pt x="2551871" y="3806812"/>
                </a:lnTo>
                <a:lnTo>
                  <a:pt x="2549472" y="3790015"/>
                </a:lnTo>
                <a:lnTo>
                  <a:pt x="2547072" y="3774418"/>
                </a:lnTo>
                <a:lnTo>
                  <a:pt x="2542273" y="3760021"/>
                </a:lnTo>
                <a:lnTo>
                  <a:pt x="2537475" y="3745624"/>
                </a:lnTo>
                <a:lnTo>
                  <a:pt x="2527876" y="3734827"/>
                </a:lnTo>
                <a:lnTo>
                  <a:pt x="2519478" y="3722829"/>
                </a:lnTo>
                <a:lnTo>
                  <a:pt x="2509881" y="3710832"/>
                </a:lnTo>
                <a:lnTo>
                  <a:pt x="2484685" y="3692835"/>
                </a:lnTo>
                <a:lnTo>
                  <a:pt x="2457091" y="3676038"/>
                </a:lnTo>
                <a:lnTo>
                  <a:pt x="2422298" y="3665241"/>
                </a:lnTo>
                <a:lnTo>
                  <a:pt x="2407901" y="3658042"/>
                </a:lnTo>
                <a:lnTo>
                  <a:pt x="2395904" y="3650844"/>
                </a:lnTo>
                <a:lnTo>
                  <a:pt x="2373109" y="3635247"/>
                </a:lnTo>
                <a:lnTo>
                  <a:pt x="2361111" y="3625649"/>
                </a:lnTo>
                <a:lnTo>
                  <a:pt x="2352713" y="3616051"/>
                </a:lnTo>
                <a:lnTo>
                  <a:pt x="2333517" y="3593255"/>
                </a:lnTo>
                <a:lnTo>
                  <a:pt x="2298724" y="3544066"/>
                </a:lnTo>
                <a:lnTo>
                  <a:pt x="2283127" y="3523670"/>
                </a:lnTo>
                <a:lnTo>
                  <a:pt x="2273529" y="3514072"/>
                </a:lnTo>
                <a:lnTo>
                  <a:pt x="2263931" y="3506873"/>
                </a:lnTo>
                <a:lnTo>
                  <a:pt x="2251933" y="3502074"/>
                </a:lnTo>
                <a:lnTo>
                  <a:pt x="2241136" y="3497275"/>
                </a:lnTo>
                <a:lnTo>
                  <a:pt x="2229139" y="3497275"/>
                </a:lnTo>
                <a:lnTo>
                  <a:pt x="2214742" y="3499675"/>
                </a:lnTo>
                <a:lnTo>
                  <a:pt x="2203943" y="3502074"/>
                </a:lnTo>
                <a:lnTo>
                  <a:pt x="2191946" y="3509273"/>
                </a:lnTo>
                <a:lnTo>
                  <a:pt x="2184747" y="3516471"/>
                </a:lnTo>
                <a:lnTo>
                  <a:pt x="2176350" y="3526069"/>
                </a:lnTo>
                <a:lnTo>
                  <a:pt x="2171551" y="3536867"/>
                </a:lnTo>
                <a:lnTo>
                  <a:pt x="2164352" y="3548865"/>
                </a:lnTo>
                <a:lnTo>
                  <a:pt x="2154754" y="3576459"/>
                </a:lnTo>
                <a:lnTo>
                  <a:pt x="2139157" y="3632847"/>
                </a:lnTo>
                <a:lnTo>
                  <a:pt x="2127159" y="3660442"/>
                </a:lnTo>
                <a:lnTo>
                  <a:pt x="2119961" y="3672440"/>
                </a:lnTo>
                <a:lnTo>
                  <a:pt x="2110363" y="3683237"/>
                </a:lnTo>
                <a:lnTo>
                  <a:pt x="2087568" y="3713231"/>
                </a:lnTo>
                <a:lnTo>
                  <a:pt x="2064772" y="3744425"/>
                </a:lnTo>
                <a:lnTo>
                  <a:pt x="2022781" y="3806812"/>
                </a:lnTo>
                <a:lnTo>
                  <a:pt x="1985589" y="3871598"/>
                </a:lnTo>
                <a:lnTo>
                  <a:pt x="1953196" y="3936385"/>
                </a:lnTo>
                <a:lnTo>
                  <a:pt x="1925601" y="4003571"/>
                </a:lnTo>
                <a:lnTo>
                  <a:pt x="1899207" y="4070757"/>
                </a:lnTo>
                <a:lnTo>
                  <a:pt x="1878811" y="4140343"/>
                </a:lnTo>
                <a:lnTo>
                  <a:pt x="1858415" y="4209928"/>
                </a:lnTo>
                <a:lnTo>
                  <a:pt x="1841619" y="4281913"/>
                </a:lnTo>
                <a:lnTo>
                  <a:pt x="1826022" y="4351499"/>
                </a:lnTo>
                <a:lnTo>
                  <a:pt x="1794829" y="4495469"/>
                </a:lnTo>
                <a:lnTo>
                  <a:pt x="1767234" y="4639439"/>
                </a:lnTo>
                <a:lnTo>
                  <a:pt x="1754037" y="4711424"/>
                </a:lnTo>
                <a:lnTo>
                  <a:pt x="1737241" y="4781010"/>
                </a:lnTo>
                <a:lnTo>
                  <a:pt x="1732441" y="4800206"/>
                </a:lnTo>
                <a:lnTo>
                  <a:pt x="1732441" y="4820601"/>
                </a:lnTo>
                <a:lnTo>
                  <a:pt x="1732441" y="4839797"/>
                </a:lnTo>
                <a:lnTo>
                  <a:pt x="1734841" y="4860194"/>
                </a:lnTo>
                <a:lnTo>
                  <a:pt x="1742040" y="4902184"/>
                </a:lnTo>
                <a:lnTo>
                  <a:pt x="1746839" y="4941777"/>
                </a:lnTo>
                <a:lnTo>
                  <a:pt x="1749238" y="4994566"/>
                </a:lnTo>
                <a:lnTo>
                  <a:pt x="1746839" y="5020960"/>
                </a:lnTo>
                <a:lnTo>
                  <a:pt x="1742040" y="5043755"/>
                </a:lnTo>
                <a:lnTo>
                  <a:pt x="1734841" y="5068950"/>
                </a:lnTo>
                <a:lnTo>
                  <a:pt x="1725243" y="5092945"/>
                </a:lnTo>
                <a:lnTo>
                  <a:pt x="1712045" y="5113341"/>
                </a:lnTo>
                <a:lnTo>
                  <a:pt x="1692849" y="5133737"/>
                </a:lnTo>
                <a:lnTo>
                  <a:pt x="1670054" y="5157732"/>
                </a:lnTo>
                <a:lnTo>
                  <a:pt x="1655657" y="5166130"/>
                </a:lnTo>
                <a:lnTo>
                  <a:pt x="1642460" y="5173328"/>
                </a:lnTo>
                <a:lnTo>
                  <a:pt x="1628063" y="5180527"/>
                </a:lnTo>
                <a:lnTo>
                  <a:pt x="1612466" y="5182926"/>
                </a:lnTo>
                <a:lnTo>
                  <a:pt x="1595670" y="5182926"/>
                </a:lnTo>
                <a:lnTo>
                  <a:pt x="1577673" y="5180527"/>
                </a:lnTo>
                <a:lnTo>
                  <a:pt x="1558477" y="5173328"/>
                </a:lnTo>
                <a:lnTo>
                  <a:pt x="1545280" y="5164930"/>
                </a:lnTo>
                <a:lnTo>
                  <a:pt x="1533283" y="5152933"/>
                </a:lnTo>
                <a:lnTo>
                  <a:pt x="1526084" y="5138536"/>
                </a:lnTo>
                <a:lnTo>
                  <a:pt x="1518886" y="5125338"/>
                </a:lnTo>
                <a:lnTo>
                  <a:pt x="1515286" y="5108542"/>
                </a:lnTo>
                <a:lnTo>
                  <a:pt x="1512887" y="5092945"/>
                </a:lnTo>
                <a:lnTo>
                  <a:pt x="1512887" y="5076149"/>
                </a:lnTo>
                <a:lnTo>
                  <a:pt x="1515286" y="5038956"/>
                </a:lnTo>
                <a:lnTo>
                  <a:pt x="1516486" y="5001764"/>
                </a:lnTo>
                <a:lnTo>
                  <a:pt x="1523685" y="4964571"/>
                </a:lnTo>
                <a:lnTo>
                  <a:pt x="1528484" y="4948975"/>
                </a:lnTo>
                <a:lnTo>
                  <a:pt x="1535682" y="4932179"/>
                </a:lnTo>
                <a:lnTo>
                  <a:pt x="1553678" y="4897385"/>
                </a:lnTo>
                <a:lnTo>
                  <a:pt x="1570475" y="4860194"/>
                </a:lnTo>
                <a:lnTo>
                  <a:pt x="1584872" y="4823001"/>
                </a:lnTo>
                <a:lnTo>
                  <a:pt x="1595670" y="4785809"/>
                </a:lnTo>
                <a:lnTo>
                  <a:pt x="1619665" y="4711424"/>
                </a:lnTo>
                <a:lnTo>
                  <a:pt x="1635261" y="4634640"/>
                </a:lnTo>
                <a:lnTo>
                  <a:pt x="1649658" y="4556656"/>
                </a:lnTo>
                <a:lnTo>
                  <a:pt x="1662856" y="4479872"/>
                </a:lnTo>
                <a:lnTo>
                  <a:pt x="1684451" y="4323904"/>
                </a:lnTo>
                <a:lnTo>
                  <a:pt x="1690450" y="4277114"/>
                </a:lnTo>
                <a:lnTo>
                  <a:pt x="1702447" y="4233923"/>
                </a:lnTo>
                <a:lnTo>
                  <a:pt x="1716844" y="4189532"/>
                </a:lnTo>
                <a:lnTo>
                  <a:pt x="1732441" y="4145142"/>
                </a:lnTo>
                <a:lnTo>
                  <a:pt x="1767234" y="4062358"/>
                </a:lnTo>
                <a:lnTo>
                  <a:pt x="1806826" y="3978376"/>
                </a:lnTo>
                <a:lnTo>
                  <a:pt x="1826022" y="3926787"/>
                </a:lnTo>
                <a:lnTo>
                  <a:pt x="1841619" y="3873998"/>
                </a:lnTo>
                <a:lnTo>
                  <a:pt x="1851217" y="3822408"/>
                </a:lnTo>
                <a:lnTo>
                  <a:pt x="1858415" y="3769619"/>
                </a:lnTo>
                <a:lnTo>
                  <a:pt x="1860815" y="3718030"/>
                </a:lnTo>
                <a:lnTo>
                  <a:pt x="1860815" y="3665241"/>
                </a:lnTo>
                <a:lnTo>
                  <a:pt x="1856016" y="3611252"/>
                </a:lnTo>
                <a:lnTo>
                  <a:pt x="1851217" y="3558463"/>
                </a:lnTo>
                <a:lnTo>
                  <a:pt x="1844018" y="3518871"/>
                </a:lnTo>
                <a:lnTo>
                  <a:pt x="1839219" y="3499675"/>
                </a:lnTo>
                <a:lnTo>
                  <a:pt x="1834420" y="3486478"/>
                </a:lnTo>
                <a:lnTo>
                  <a:pt x="1828422" y="3474480"/>
                </a:lnTo>
                <a:lnTo>
                  <a:pt x="1821223" y="3464882"/>
                </a:lnTo>
                <a:lnTo>
                  <a:pt x="1811625" y="3456483"/>
                </a:lnTo>
                <a:lnTo>
                  <a:pt x="1799628" y="3451684"/>
                </a:lnTo>
                <a:lnTo>
                  <a:pt x="1791229" y="3449285"/>
                </a:lnTo>
                <a:lnTo>
                  <a:pt x="1779231" y="3449285"/>
                </a:lnTo>
                <a:lnTo>
                  <a:pt x="1764835" y="3451684"/>
                </a:lnTo>
                <a:lnTo>
                  <a:pt x="1751638" y="3456483"/>
                </a:lnTo>
                <a:lnTo>
                  <a:pt x="1737241" y="3462483"/>
                </a:lnTo>
                <a:lnTo>
                  <a:pt x="1721643" y="3472081"/>
                </a:lnTo>
                <a:lnTo>
                  <a:pt x="1686851" y="3497275"/>
                </a:lnTo>
                <a:lnTo>
                  <a:pt x="1667655" y="3514072"/>
                </a:lnTo>
                <a:lnTo>
                  <a:pt x="1649658" y="3532068"/>
                </a:lnTo>
                <a:lnTo>
                  <a:pt x="1614866" y="3571660"/>
                </a:lnTo>
                <a:lnTo>
                  <a:pt x="1584872" y="3611252"/>
                </a:lnTo>
                <a:lnTo>
                  <a:pt x="1558477" y="3655643"/>
                </a:lnTo>
                <a:lnTo>
                  <a:pt x="1533283" y="3702433"/>
                </a:lnTo>
                <a:lnTo>
                  <a:pt x="1508088" y="3745624"/>
                </a:lnTo>
                <a:lnTo>
                  <a:pt x="1484093" y="3792415"/>
                </a:lnTo>
                <a:lnTo>
                  <a:pt x="1458898" y="3836805"/>
                </a:lnTo>
                <a:lnTo>
                  <a:pt x="1449300" y="3854802"/>
                </a:lnTo>
                <a:lnTo>
                  <a:pt x="1440901" y="3873998"/>
                </a:lnTo>
                <a:lnTo>
                  <a:pt x="1431303" y="3894393"/>
                </a:lnTo>
                <a:lnTo>
                  <a:pt x="1421705" y="3913589"/>
                </a:lnTo>
                <a:lnTo>
                  <a:pt x="1410908" y="3926787"/>
                </a:lnTo>
                <a:lnTo>
                  <a:pt x="1403710" y="3933985"/>
                </a:lnTo>
                <a:lnTo>
                  <a:pt x="1396511" y="3938784"/>
                </a:lnTo>
                <a:lnTo>
                  <a:pt x="1386913" y="3941184"/>
                </a:lnTo>
                <a:lnTo>
                  <a:pt x="1377315" y="3943583"/>
                </a:lnTo>
                <a:lnTo>
                  <a:pt x="1366517" y="3943583"/>
                </a:lnTo>
                <a:lnTo>
                  <a:pt x="1354519" y="3941184"/>
                </a:lnTo>
                <a:lnTo>
                  <a:pt x="1341322" y="3933985"/>
                </a:lnTo>
                <a:lnTo>
                  <a:pt x="1329325" y="3929186"/>
                </a:lnTo>
                <a:lnTo>
                  <a:pt x="1322126" y="3923187"/>
                </a:lnTo>
                <a:lnTo>
                  <a:pt x="1314928" y="3913589"/>
                </a:lnTo>
                <a:lnTo>
                  <a:pt x="1310129" y="3903991"/>
                </a:lnTo>
                <a:lnTo>
                  <a:pt x="1307729" y="3894393"/>
                </a:lnTo>
                <a:lnTo>
                  <a:pt x="1307729" y="3885995"/>
                </a:lnTo>
                <a:lnTo>
                  <a:pt x="1307729" y="3876397"/>
                </a:lnTo>
                <a:lnTo>
                  <a:pt x="1312529" y="3852402"/>
                </a:lnTo>
                <a:lnTo>
                  <a:pt x="1317327" y="3832006"/>
                </a:lnTo>
                <a:lnTo>
                  <a:pt x="1324526" y="3809211"/>
                </a:lnTo>
                <a:lnTo>
                  <a:pt x="1329325" y="3787616"/>
                </a:lnTo>
                <a:lnTo>
                  <a:pt x="1336523" y="3752822"/>
                </a:lnTo>
                <a:lnTo>
                  <a:pt x="1344921" y="3720430"/>
                </a:lnTo>
                <a:lnTo>
                  <a:pt x="1354519" y="3688036"/>
                </a:lnTo>
                <a:lnTo>
                  <a:pt x="1366517" y="3653243"/>
                </a:lnTo>
                <a:lnTo>
                  <a:pt x="1394112" y="3590856"/>
                </a:lnTo>
                <a:lnTo>
                  <a:pt x="1424105" y="3526069"/>
                </a:lnTo>
                <a:lnTo>
                  <a:pt x="1433703" y="3504474"/>
                </a:lnTo>
                <a:lnTo>
                  <a:pt x="1440901" y="3484078"/>
                </a:lnTo>
                <a:lnTo>
                  <a:pt x="1443301" y="3462483"/>
                </a:lnTo>
                <a:lnTo>
                  <a:pt x="1443301" y="3442086"/>
                </a:lnTo>
                <a:lnTo>
                  <a:pt x="1438502" y="3421691"/>
                </a:lnTo>
                <a:lnTo>
                  <a:pt x="1431303" y="3402495"/>
                </a:lnTo>
                <a:lnTo>
                  <a:pt x="1416906" y="3384498"/>
                </a:lnTo>
                <a:lnTo>
                  <a:pt x="1398911" y="3367702"/>
                </a:lnTo>
                <a:lnTo>
                  <a:pt x="1377315" y="3354505"/>
                </a:lnTo>
                <a:lnTo>
                  <a:pt x="1356919" y="3344907"/>
                </a:lnTo>
                <a:lnTo>
                  <a:pt x="1336523" y="3342507"/>
                </a:lnTo>
                <a:lnTo>
                  <a:pt x="1314928" y="3344907"/>
                </a:lnTo>
                <a:lnTo>
                  <a:pt x="1296931" y="3349706"/>
                </a:lnTo>
                <a:lnTo>
                  <a:pt x="1277736" y="3358104"/>
                </a:lnTo>
                <a:lnTo>
                  <a:pt x="1257340" y="3372501"/>
                </a:lnTo>
                <a:lnTo>
                  <a:pt x="1240543" y="3386898"/>
                </a:lnTo>
                <a:lnTo>
                  <a:pt x="1217748" y="3407294"/>
                </a:lnTo>
                <a:lnTo>
                  <a:pt x="1194953" y="3425290"/>
                </a:lnTo>
                <a:lnTo>
                  <a:pt x="1155361" y="3454084"/>
                </a:lnTo>
                <a:lnTo>
                  <a:pt x="1132566" y="3464882"/>
                </a:lnTo>
                <a:lnTo>
                  <a:pt x="1110970" y="3474480"/>
                </a:lnTo>
                <a:lnTo>
                  <a:pt x="1088175" y="3479279"/>
                </a:lnTo>
                <a:lnTo>
                  <a:pt x="1078577" y="3479279"/>
                </a:lnTo>
                <a:lnTo>
                  <a:pt x="1066580" y="3479279"/>
                </a:lnTo>
                <a:lnTo>
                  <a:pt x="1055782" y="3476880"/>
                </a:lnTo>
                <a:lnTo>
                  <a:pt x="1043784" y="3472081"/>
                </a:lnTo>
                <a:lnTo>
                  <a:pt x="1031787" y="3467282"/>
                </a:lnTo>
                <a:lnTo>
                  <a:pt x="1023388" y="3458883"/>
                </a:lnTo>
                <a:lnTo>
                  <a:pt x="1011390" y="3449285"/>
                </a:lnTo>
                <a:lnTo>
                  <a:pt x="1001792" y="3437287"/>
                </a:lnTo>
                <a:lnTo>
                  <a:pt x="996994" y="3427689"/>
                </a:lnTo>
                <a:lnTo>
                  <a:pt x="996994" y="3419292"/>
                </a:lnTo>
                <a:lnTo>
                  <a:pt x="996994" y="3409694"/>
                </a:lnTo>
                <a:lnTo>
                  <a:pt x="999393" y="3397696"/>
                </a:lnTo>
                <a:lnTo>
                  <a:pt x="1008992" y="3379699"/>
                </a:lnTo>
                <a:lnTo>
                  <a:pt x="1036585" y="3342507"/>
                </a:lnTo>
                <a:lnTo>
                  <a:pt x="1050982" y="3320912"/>
                </a:lnTo>
                <a:lnTo>
                  <a:pt x="1053382" y="3312513"/>
                </a:lnTo>
                <a:lnTo>
                  <a:pt x="1058181" y="3300516"/>
                </a:lnTo>
                <a:lnTo>
                  <a:pt x="1048583" y="3295717"/>
                </a:lnTo>
                <a:lnTo>
                  <a:pt x="1041385" y="3290918"/>
                </a:lnTo>
                <a:lnTo>
                  <a:pt x="1023388" y="3283719"/>
                </a:lnTo>
                <a:lnTo>
                  <a:pt x="986196" y="3280120"/>
                </a:lnTo>
                <a:lnTo>
                  <a:pt x="971799" y="3275321"/>
                </a:lnTo>
                <a:lnTo>
                  <a:pt x="964600" y="3270522"/>
                </a:lnTo>
                <a:lnTo>
                  <a:pt x="958601" y="3265723"/>
                </a:lnTo>
                <a:lnTo>
                  <a:pt x="953803" y="3260924"/>
                </a:lnTo>
                <a:lnTo>
                  <a:pt x="949004" y="3253726"/>
                </a:lnTo>
                <a:lnTo>
                  <a:pt x="949004" y="3245327"/>
                </a:lnTo>
                <a:lnTo>
                  <a:pt x="946604" y="3233330"/>
                </a:lnTo>
                <a:lnTo>
                  <a:pt x="949004" y="3221332"/>
                </a:lnTo>
                <a:lnTo>
                  <a:pt x="951403" y="3212934"/>
                </a:lnTo>
                <a:lnTo>
                  <a:pt x="956202" y="3203336"/>
                </a:lnTo>
                <a:lnTo>
                  <a:pt x="959801" y="3193738"/>
                </a:lnTo>
                <a:lnTo>
                  <a:pt x="971799" y="3179341"/>
                </a:lnTo>
                <a:lnTo>
                  <a:pt x="988595" y="3170943"/>
                </a:lnTo>
                <a:lnTo>
                  <a:pt x="1006591" y="3161345"/>
                </a:lnTo>
                <a:lnTo>
                  <a:pt x="1025787" y="3154146"/>
                </a:lnTo>
                <a:lnTo>
                  <a:pt x="1064179" y="3140949"/>
                </a:lnTo>
                <a:lnTo>
                  <a:pt x="1083376" y="3136150"/>
                </a:lnTo>
                <a:lnTo>
                  <a:pt x="1103772" y="3133751"/>
                </a:lnTo>
                <a:lnTo>
                  <a:pt x="1143364" y="3131351"/>
                </a:lnTo>
                <a:lnTo>
                  <a:pt x="1162559" y="3128952"/>
                </a:lnTo>
                <a:lnTo>
                  <a:pt x="1180556" y="3121753"/>
                </a:lnTo>
                <a:lnTo>
                  <a:pt x="1199752" y="3112155"/>
                </a:lnTo>
                <a:lnTo>
                  <a:pt x="1205750" y="3106156"/>
                </a:lnTo>
                <a:lnTo>
                  <a:pt x="1212949" y="3096558"/>
                </a:lnTo>
                <a:lnTo>
                  <a:pt x="1215348" y="3089360"/>
                </a:lnTo>
                <a:lnTo>
                  <a:pt x="1212949" y="3077362"/>
                </a:lnTo>
                <a:lnTo>
                  <a:pt x="1208151" y="3066565"/>
                </a:lnTo>
                <a:lnTo>
                  <a:pt x="1203351" y="3061766"/>
                </a:lnTo>
                <a:lnTo>
                  <a:pt x="1178156" y="3054567"/>
                </a:lnTo>
                <a:lnTo>
                  <a:pt x="1155361" y="3052168"/>
                </a:lnTo>
                <a:lnTo>
                  <a:pt x="1132566" y="3054567"/>
                </a:lnTo>
                <a:lnTo>
                  <a:pt x="1108571" y="3061766"/>
                </a:lnTo>
                <a:lnTo>
                  <a:pt x="1088175" y="3070164"/>
                </a:lnTo>
                <a:lnTo>
                  <a:pt x="1066580" y="3079762"/>
                </a:lnTo>
                <a:lnTo>
                  <a:pt x="1025787" y="3101357"/>
                </a:lnTo>
                <a:lnTo>
                  <a:pt x="946604" y="3140949"/>
                </a:lnTo>
                <a:lnTo>
                  <a:pt x="904613" y="3158945"/>
                </a:lnTo>
                <a:lnTo>
                  <a:pt x="865021" y="3173342"/>
                </a:lnTo>
                <a:lnTo>
                  <a:pt x="849424" y="3175742"/>
                </a:lnTo>
                <a:lnTo>
                  <a:pt x="835027" y="3175742"/>
                </a:lnTo>
                <a:lnTo>
                  <a:pt x="820630" y="3173342"/>
                </a:lnTo>
                <a:lnTo>
                  <a:pt x="809833" y="3166144"/>
                </a:lnTo>
                <a:lnTo>
                  <a:pt x="797835" y="3156546"/>
                </a:lnTo>
                <a:lnTo>
                  <a:pt x="790636" y="3144548"/>
                </a:lnTo>
                <a:lnTo>
                  <a:pt x="784638" y="3131351"/>
                </a:lnTo>
                <a:lnTo>
                  <a:pt x="782238" y="3112155"/>
                </a:lnTo>
                <a:lnTo>
                  <a:pt x="779839" y="3098958"/>
                </a:lnTo>
                <a:lnTo>
                  <a:pt x="784638" y="3084561"/>
                </a:lnTo>
                <a:lnTo>
                  <a:pt x="788237" y="3072563"/>
                </a:lnTo>
                <a:lnTo>
                  <a:pt x="795435" y="3064165"/>
                </a:lnTo>
                <a:lnTo>
                  <a:pt x="805033" y="3054567"/>
                </a:lnTo>
                <a:lnTo>
                  <a:pt x="814632" y="3049768"/>
                </a:lnTo>
                <a:lnTo>
                  <a:pt x="825429" y="3044969"/>
                </a:lnTo>
                <a:lnTo>
                  <a:pt x="839826" y="3044969"/>
                </a:lnTo>
                <a:lnTo>
                  <a:pt x="865021" y="3044969"/>
                </a:lnTo>
                <a:lnTo>
                  <a:pt x="890216" y="3042570"/>
                </a:lnTo>
                <a:lnTo>
                  <a:pt x="911811" y="3040170"/>
                </a:lnTo>
                <a:lnTo>
                  <a:pt x="932208" y="3035371"/>
                </a:lnTo>
                <a:lnTo>
                  <a:pt x="951403" y="3029372"/>
                </a:lnTo>
                <a:lnTo>
                  <a:pt x="967000" y="3022173"/>
                </a:lnTo>
                <a:lnTo>
                  <a:pt x="983796" y="3010176"/>
                </a:lnTo>
                <a:lnTo>
                  <a:pt x="996994" y="2999379"/>
                </a:lnTo>
                <a:lnTo>
                  <a:pt x="1008992" y="2984982"/>
                </a:lnTo>
                <a:lnTo>
                  <a:pt x="1018590" y="2970585"/>
                </a:lnTo>
                <a:lnTo>
                  <a:pt x="1028187" y="2952588"/>
                </a:lnTo>
                <a:lnTo>
                  <a:pt x="1034186" y="2933392"/>
                </a:lnTo>
                <a:lnTo>
                  <a:pt x="1038985" y="2915396"/>
                </a:lnTo>
                <a:lnTo>
                  <a:pt x="1043784" y="2892600"/>
                </a:lnTo>
                <a:lnTo>
                  <a:pt x="1046184" y="2868605"/>
                </a:lnTo>
                <a:lnTo>
                  <a:pt x="1048583" y="2843411"/>
                </a:lnTo>
                <a:lnTo>
                  <a:pt x="1050982" y="2824215"/>
                </a:lnTo>
                <a:lnTo>
                  <a:pt x="1058181" y="2808618"/>
                </a:lnTo>
                <a:lnTo>
                  <a:pt x="1066580" y="2794221"/>
                </a:lnTo>
                <a:lnTo>
                  <a:pt x="1080976" y="2781024"/>
                </a:lnTo>
                <a:lnTo>
                  <a:pt x="1092974" y="2766627"/>
                </a:lnTo>
                <a:lnTo>
                  <a:pt x="1108571" y="2754629"/>
                </a:lnTo>
                <a:lnTo>
                  <a:pt x="1138564" y="2734233"/>
                </a:lnTo>
                <a:lnTo>
                  <a:pt x="1167358" y="2713838"/>
                </a:lnTo>
                <a:lnTo>
                  <a:pt x="1175757" y="2701840"/>
                </a:lnTo>
                <a:lnTo>
                  <a:pt x="1185355" y="2689843"/>
                </a:lnTo>
                <a:lnTo>
                  <a:pt x="1192553" y="2680245"/>
                </a:lnTo>
                <a:lnTo>
                  <a:pt x="1197352" y="2669447"/>
                </a:lnTo>
                <a:lnTo>
                  <a:pt x="1199752" y="2657449"/>
                </a:lnTo>
                <a:lnTo>
                  <a:pt x="1202151" y="2644252"/>
                </a:lnTo>
                <a:lnTo>
                  <a:pt x="1202151" y="2632255"/>
                </a:lnTo>
                <a:lnTo>
                  <a:pt x="1202151" y="2620257"/>
                </a:lnTo>
                <a:lnTo>
                  <a:pt x="1197352" y="2609459"/>
                </a:lnTo>
                <a:lnTo>
                  <a:pt x="1194953" y="2595062"/>
                </a:lnTo>
                <a:lnTo>
                  <a:pt x="1180556" y="2572267"/>
                </a:lnTo>
                <a:lnTo>
                  <a:pt x="1162559" y="2545873"/>
                </a:lnTo>
                <a:lnTo>
                  <a:pt x="1150562" y="2535074"/>
                </a:lnTo>
                <a:lnTo>
                  <a:pt x="1138564" y="2525477"/>
                </a:lnTo>
                <a:lnTo>
                  <a:pt x="1127767" y="2515878"/>
                </a:lnTo>
                <a:lnTo>
                  <a:pt x="1115769" y="2511079"/>
                </a:lnTo>
                <a:lnTo>
                  <a:pt x="1106171" y="2506280"/>
                </a:lnTo>
                <a:lnTo>
                  <a:pt x="1095374" y="2503881"/>
                </a:lnTo>
                <a:lnTo>
                  <a:pt x="1083376" y="2503881"/>
                </a:lnTo>
                <a:lnTo>
                  <a:pt x="1073778" y="2506280"/>
                </a:lnTo>
                <a:lnTo>
                  <a:pt x="1062980" y="2508680"/>
                </a:lnTo>
                <a:lnTo>
                  <a:pt x="1053382" y="2513479"/>
                </a:lnTo>
                <a:lnTo>
                  <a:pt x="1031787" y="2527877"/>
                </a:lnTo>
                <a:lnTo>
                  <a:pt x="1011390" y="2545873"/>
                </a:lnTo>
                <a:lnTo>
                  <a:pt x="993394" y="2567468"/>
                </a:lnTo>
                <a:lnTo>
                  <a:pt x="971799" y="2590264"/>
                </a:lnTo>
                <a:lnTo>
                  <a:pt x="951403" y="2610659"/>
                </a:lnTo>
                <a:lnTo>
                  <a:pt x="929807" y="2632255"/>
                </a:lnTo>
                <a:lnTo>
                  <a:pt x="919010" y="2639453"/>
                </a:lnTo>
                <a:lnTo>
                  <a:pt x="907012" y="2645452"/>
                </a:lnTo>
                <a:lnTo>
                  <a:pt x="895015" y="2650251"/>
                </a:lnTo>
                <a:lnTo>
                  <a:pt x="881817" y="2652650"/>
                </a:lnTo>
                <a:lnTo>
                  <a:pt x="867421" y="2655050"/>
                </a:lnTo>
                <a:lnTo>
                  <a:pt x="854223" y="2652650"/>
                </a:lnTo>
                <a:lnTo>
                  <a:pt x="837427" y="2650251"/>
                </a:lnTo>
                <a:lnTo>
                  <a:pt x="820630" y="2644252"/>
                </a:lnTo>
                <a:lnTo>
                  <a:pt x="802634" y="2634654"/>
                </a:lnTo>
                <a:lnTo>
                  <a:pt x="784638" y="2620257"/>
                </a:lnTo>
                <a:lnTo>
                  <a:pt x="777439" y="2617858"/>
                </a:lnTo>
                <a:lnTo>
                  <a:pt x="767841" y="2615458"/>
                </a:lnTo>
                <a:lnTo>
                  <a:pt x="760643" y="2615458"/>
                </a:lnTo>
                <a:lnTo>
                  <a:pt x="753444" y="2617858"/>
                </a:lnTo>
                <a:lnTo>
                  <a:pt x="747445" y="2622657"/>
                </a:lnTo>
                <a:lnTo>
                  <a:pt x="740247" y="2627456"/>
                </a:lnTo>
                <a:lnTo>
                  <a:pt x="728250" y="2641853"/>
                </a:lnTo>
                <a:lnTo>
                  <a:pt x="721050" y="2659849"/>
                </a:lnTo>
                <a:lnTo>
                  <a:pt x="715052" y="2680245"/>
                </a:lnTo>
                <a:lnTo>
                  <a:pt x="715052" y="2699441"/>
                </a:lnTo>
                <a:lnTo>
                  <a:pt x="716251" y="2717437"/>
                </a:lnTo>
                <a:lnTo>
                  <a:pt x="721050" y="2743831"/>
                </a:lnTo>
                <a:lnTo>
                  <a:pt x="721050" y="2766627"/>
                </a:lnTo>
                <a:lnTo>
                  <a:pt x="718652" y="2789422"/>
                </a:lnTo>
                <a:lnTo>
                  <a:pt x="715052" y="2813417"/>
                </a:lnTo>
                <a:lnTo>
                  <a:pt x="700655" y="2857808"/>
                </a:lnTo>
                <a:lnTo>
                  <a:pt x="693457" y="2880603"/>
                </a:lnTo>
                <a:lnTo>
                  <a:pt x="688658" y="2900999"/>
                </a:lnTo>
                <a:lnTo>
                  <a:pt x="683859" y="2922595"/>
                </a:lnTo>
                <a:lnTo>
                  <a:pt x="675461" y="2942990"/>
                </a:lnTo>
                <a:lnTo>
                  <a:pt x="665862" y="2962186"/>
                </a:lnTo>
                <a:lnTo>
                  <a:pt x="651465" y="2977783"/>
                </a:lnTo>
                <a:lnTo>
                  <a:pt x="635869" y="2989781"/>
                </a:lnTo>
                <a:lnTo>
                  <a:pt x="626270" y="2994580"/>
                </a:lnTo>
                <a:lnTo>
                  <a:pt x="614273" y="2996979"/>
                </a:lnTo>
                <a:lnTo>
                  <a:pt x="605874" y="2999379"/>
                </a:lnTo>
                <a:lnTo>
                  <a:pt x="591477" y="2999379"/>
                </a:lnTo>
                <a:lnTo>
                  <a:pt x="579480" y="2999379"/>
                </a:lnTo>
                <a:lnTo>
                  <a:pt x="566283" y="2996979"/>
                </a:lnTo>
                <a:lnTo>
                  <a:pt x="551886" y="2994580"/>
                </a:lnTo>
                <a:lnTo>
                  <a:pt x="538688" y="2994580"/>
                </a:lnTo>
                <a:lnTo>
                  <a:pt x="526691" y="2996979"/>
                </a:lnTo>
                <a:lnTo>
                  <a:pt x="514693" y="2999379"/>
                </a:lnTo>
                <a:lnTo>
                  <a:pt x="505095" y="3002977"/>
                </a:lnTo>
                <a:lnTo>
                  <a:pt x="494298" y="3010176"/>
                </a:lnTo>
                <a:lnTo>
                  <a:pt x="484700" y="3019774"/>
                </a:lnTo>
                <a:lnTo>
                  <a:pt x="475102" y="3031772"/>
                </a:lnTo>
                <a:lnTo>
                  <a:pt x="461904" y="3047369"/>
                </a:lnTo>
                <a:lnTo>
                  <a:pt x="442709" y="3061766"/>
                </a:lnTo>
                <a:lnTo>
                  <a:pt x="422313" y="3072563"/>
                </a:lnTo>
                <a:lnTo>
                  <a:pt x="399518" y="3084561"/>
                </a:lnTo>
                <a:lnTo>
                  <a:pt x="375522" y="3094159"/>
                </a:lnTo>
                <a:lnTo>
                  <a:pt x="347928" y="3101357"/>
                </a:lnTo>
                <a:lnTo>
                  <a:pt x="322733" y="3106156"/>
                </a:lnTo>
                <a:lnTo>
                  <a:pt x="295139" y="3107356"/>
                </a:lnTo>
                <a:lnTo>
                  <a:pt x="266345" y="3107356"/>
                </a:lnTo>
                <a:lnTo>
                  <a:pt x="238751" y="3106156"/>
                </a:lnTo>
                <a:lnTo>
                  <a:pt x="213556" y="3103757"/>
                </a:lnTo>
                <a:lnTo>
                  <a:pt x="188361" y="3096558"/>
                </a:lnTo>
                <a:lnTo>
                  <a:pt x="164366" y="3089360"/>
                </a:lnTo>
                <a:lnTo>
                  <a:pt x="143970" y="3079762"/>
                </a:lnTo>
                <a:lnTo>
                  <a:pt x="124774" y="3068964"/>
                </a:lnTo>
                <a:lnTo>
                  <a:pt x="109178" y="3054567"/>
                </a:lnTo>
                <a:lnTo>
                  <a:pt x="89981" y="3029372"/>
                </a:lnTo>
                <a:lnTo>
                  <a:pt x="74385" y="3005377"/>
                </a:lnTo>
                <a:lnTo>
                  <a:pt x="57588" y="2980183"/>
                </a:lnTo>
                <a:lnTo>
                  <a:pt x="44391" y="2954987"/>
                </a:lnTo>
                <a:lnTo>
                  <a:pt x="32393" y="2928593"/>
                </a:lnTo>
                <a:lnTo>
                  <a:pt x="22796" y="2903398"/>
                </a:lnTo>
                <a:lnTo>
                  <a:pt x="16797" y="2878203"/>
                </a:lnTo>
                <a:lnTo>
                  <a:pt x="9598" y="2850609"/>
                </a:lnTo>
                <a:lnTo>
                  <a:pt x="4799" y="2824215"/>
                </a:lnTo>
                <a:lnTo>
                  <a:pt x="2400" y="2796620"/>
                </a:lnTo>
                <a:lnTo>
                  <a:pt x="0" y="2771426"/>
                </a:lnTo>
                <a:lnTo>
                  <a:pt x="2400" y="2743831"/>
                </a:lnTo>
                <a:lnTo>
                  <a:pt x="4799" y="2717437"/>
                </a:lnTo>
                <a:lnTo>
                  <a:pt x="7199" y="2692242"/>
                </a:lnTo>
                <a:lnTo>
                  <a:pt x="11998" y="2664648"/>
                </a:lnTo>
                <a:lnTo>
                  <a:pt x="17997" y="2639453"/>
                </a:lnTo>
                <a:lnTo>
                  <a:pt x="27594" y="2615458"/>
                </a:lnTo>
                <a:lnTo>
                  <a:pt x="37192" y="2590264"/>
                </a:lnTo>
                <a:lnTo>
                  <a:pt x="49190" y="2567468"/>
                </a:lnTo>
                <a:lnTo>
                  <a:pt x="62387" y="2543473"/>
                </a:lnTo>
                <a:lnTo>
                  <a:pt x="76784" y="2520677"/>
                </a:lnTo>
                <a:lnTo>
                  <a:pt x="92381" y="2500282"/>
                </a:lnTo>
                <a:lnTo>
                  <a:pt x="109178" y="2478686"/>
                </a:lnTo>
                <a:lnTo>
                  <a:pt x="127174" y="2458290"/>
                </a:lnTo>
                <a:lnTo>
                  <a:pt x="148769" y="2439095"/>
                </a:lnTo>
                <a:lnTo>
                  <a:pt x="169166" y="2423498"/>
                </a:lnTo>
                <a:lnTo>
                  <a:pt x="191960" y="2406702"/>
                </a:lnTo>
                <a:lnTo>
                  <a:pt x="215955" y="2391104"/>
                </a:lnTo>
                <a:lnTo>
                  <a:pt x="241150" y="2379108"/>
                </a:lnTo>
                <a:lnTo>
                  <a:pt x="266345" y="2364710"/>
                </a:lnTo>
                <a:lnTo>
                  <a:pt x="295139" y="2356312"/>
                </a:lnTo>
                <a:lnTo>
                  <a:pt x="322733" y="2346714"/>
                </a:lnTo>
                <a:lnTo>
                  <a:pt x="340730" y="2344315"/>
                </a:lnTo>
                <a:lnTo>
                  <a:pt x="355127" y="2344315"/>
                </a:lnTo>
                <a:lnTo>
                  <a:pt x="368324" y="2349114"/>
                </a:lnTo>
                <a:lnTo>
                  <a:pt x="380321" y="2353912"/>
                </a:lnTo>
                <a:lnTo>
                  <a:pt x="400717" y="2369509"/>
                </a:lnTo>
                <a:lnTo>
                  <a:pt x="412715" y="2379108"/>
                </a:lnTo>
                <a:lnTo>
                  <a:pt x="424712" y="2386305"/>
                </a:lnTo>
                <a:lnTo>
                  <a:pt x="469103" y="2411500"/>
                </a:lnTo>
                <a:lnTo>
                  <a:pt x="512294" y="2436696"/>
                </a:lnTo>
                <a:lnTo>
                  <a:pt x="556685" y="2463089"/>
                </a:lnTo>
                <a:lnTo>
                  <a:pt x="601075" y="2488285"/>
                </a:lnTo>
                <a:lnTo>
                  <a:pt x="623871" y="2497883"/>
                </a:lnTo>
                <a:lnTo>
                  <a:pt x="646666" y="2506280"/>
                </a:lnTo>
                <a:lnTo>
                  <a:pt x="673060" y="2515878"/>
                </a:lnTo>
                <a:lnTo>
                  <a:pt x="695856" y="2520677"/>
                </a:lnTo>
                <a:lnTo>
                  <a:pt x="723451" y="2525477"/>
                </a:lnTo>
                <a:lnTo>
                  <a:pt x="751045" y="2527877"/>
                </a:lnTo>
                <a:lnTo>
                  <a:pt x="779839" y="2527877"/>
                </a:lnTo>
                <a:lnTo>
                  <a:pt x="809833" y="2523077"/>
                </a:lnTo>
                <a:lnTo>
                  <a:pt x="837427" y="2518278"/>
                </a:lnTo>
                <a:lnTo>
                  <a:pt x="862622" y="2508680"/>
                </a:lnTo>
                <a:lnTo>
                  <a:pt x="886616" y="2500282"/>
                </a:lnTo>
                <a:lnTo>
                  <a:pt x="909412" y="2490684"/>
                </a:lnTo>
                <a:lnTo>
                  <a:pt x="927409" y="2476287"/>
                </a:lnTo>
                <a:lnTo>
                  <a:pt x="946604" y="2463089"/>
                </a:lnTo>
                <a:lnTo>
                  <a:pt x="962201" y="2446293"/>
                </a:lnTo>
                <a:lnTo>
                  <a:pt x="976598" y="2430696"/>
                </a:lnTo>
                <a:lnTo>
                  <a:pt x="1004192" y="2395903"/>
                </a:lnTo>
                <a:lnTo>
                  <a:pt x="1029387" y="2358711"/>
                </a:lnTo>
                <a:lnTo>
                  <a:pt x="1055782" y="2321519"/>
                </a:lnTo>
                <a:lnTo>
                  <a:pt x="1080976" y="2284327"/>
                </a:lnTo>
                <a:lnTo>
                  <a:pt x="1088175" y="2267530"/>
                </a:lnTo>
                <a:lnTo>
                  <a:pt x="1090574" y="2255533"/>
                </a:lnTo>
                <a:lnTo>
                  <a:pt x="1088175" y="2244735"/>
                </a:lnTo>
                <a:lnTo>
                  <a:pt x="1080976" y="2237537"/>
                </a:lnTo>
                <a:lnTo>
                  <a:pt x="1068978" y="2232738"/>
                </a:lnTo>
                <a:lnTo>
                  <a:pt x="1055782" y="2227938"/>
                </a:lnTo>
                <a:lnTo>
                  <a:pt x="1038985" y="2230338"/>
                </a:lnTo>
                <a:lnTo>
                  <a:pt x="1018590" y="2232738"/>
                </a:lnTo>
                <a:lnTo>
                  <a:pt x="983796" y="2244735"/>
                </a:lnTo>
                <a:lnTo>
                  <a:pt x="949004" y="2255533"/>
                </a:lnTo>
                <a:lnTo>
                  <a:pt x="916610" y="2269930"/>
                </a:lnTo>
                <a:lnTo>
                  <a:pt x="884217" y="2286727"/>
                </a:lnTo>
                <a:lnTo>
                  <a:pt x="854223" y="2307122"/>
                </a:lnTo>
                <a:lnTo>
                  <a:pt x="825429" y="2327518"/>
                </a:lnTo>
                <a:lnTo>
                  <a:pt x="800234" y="2356312"/>
                </a:lnTo>
                <a:lnTo>
                  <a:pt x="777439" y="2386305"/>
                </a:lnTo>
                <a:lnTo>
                  <a:pt x="758243" y="2413900"/>
                </a:lnTo>
                <a:lnTo>
                  <a:pt x="747445" y="2425897"/>
                </a:lnTo>
                <a:lnTo>
                  <a:pt x="735448" y="2436696"/>
                </a:lnTo>
                <a:lnTo>
                  <a:pt x="721050" y="2446293"/>
                </a:lnTo>
                <a:lnTo>
                  <a:pt x="705454" y="2453491"/>
                </a:lnTo>
                <a:lnTo>
                  <a:pt x="688658" y="2455891"/>
                </a:lnTo>
                <a:lnTo>
                  <a:pt x="673060" y="2453491"/>
                </a:lnTo>
                <a:lnTo>
                  <a:pt x="661063" y="2448692"/>
                </a:lnTo>
                <a:lnTo>
                  <a:pt x="651465" y="2443894"/>
                </a:lnTo>
                <a:lnTo>
                  <a:pt x="644266" y="2439095"/>
                </a:lnTo>
                <a:lnTo>
                  <a:pt x="643067" y="2431896"/>
                </a:lnTo>
                <a:lnTo>
                  <a:pt x="640668" y="2425897"/>
                </a:lnTo>
                <a:lnTo>
                  <a:pt x="638268" y="2418699"/>
                </a:lnTo>
                <a:lnTo>
                  <a:pt x="640668" y="2401902"/>
                </a:lnTo>
                <a:lnTo>
                  <a:pt x="646666" y="2371908"/>
                </a:lnTo>
                <a:lnTo>
                  <a:pt x="649065" y="2358711"/>
                </a:lnTo>
                <a:lnTo>
                  <a:pt x="649065" y="2351513"/>
                </a:lnTo>
                <a:lnTo>
                  <a:pt x="646666" y="2346714"/>
                </a:lnTo>
                <a:lnTo>
                  <a:pt x="635869" y="2321519"/>
                </a:lnTo>
                <a:lnTo>
                  <a:pt x="626270" y="2299923"/>
                </a:lnTo>
                <a:lnTo>
                  <a:pt x="621471" y="2279528"/>
                </a:lnTo>
                <a:lnTo>
                  <a:pt x="619072" y="2262731"/>
                </a:lnTo>
                <a:lnTo>
                  <a:pt x="621471" y="2247134"/>
                </a:lnTo>
                <a:lnTo>
                  <a:pt x="626270" y="2232738"/>
                </a:lnTo>
                <a:lnTo>
                  <a:pt x="633469" y="2220740"/>
                </a:lnTo>
                <a:lnTo>
                  <a:pt x="643067" y="2209942"/>
                </a:lnTo>
                <a:lnTo>
                  <a:pt x="653865" y="2200344"/>
                </a:lnTo>
                <a:lnTo>
                  <a:pt x="665862" y="2193146"/>
                </a:lnTo>
                <a:lnTo>
                  <a:pt x="695856" y="2177549"/>
                </a:lnTo>
                <a:lnTo>
                  <a:pt x="760643" y="2148755"/>
                </a:lnTo>
                <a:lnTo>
                  <a:pt x="785837" y="2135558"/>
                </a:lnTo>
                <a:lnTo>
                  <a:pt x="809833" y="2118761"/>
                </a:lnTo>
                <a:lnTo>
                  <a:pt x="830228" y="2100764"/>
                </a:lnTo>
                <a:lnTo>
                  <a:pt x="849424" y="2079169"/>
                </a:lnTo>
                <a:lnTo>
                  <a:pt x="862622" y="2058774"/>
                </a:lnTo>
                <a:lnTo>
                  <a:pt x="877018" y="2035978"/>
                </a:lnTo>
                <a:lnTo>
                  <a:pt x="886616" y="2009583"/>
                </a:lnTo>
                <a:lnTo>
                  <a:pt x="895015" y="1984389"/>
                </a:lnTo>
                <a:lnTo>
                  <a:pt x="899814" y="1959194"/>
                </a:lnTo>
                <a:lnTo>
                  <a:pt x="902213" y="1933999"/>
                </a:lnTo>
                <a:lnTo>
                  <a:pt x="902213" y="1905205"/>
                </a:lnTo>
                <a:lnTo>
                  <a:pt x="897414" y="1880011"/>
                </a:lnTo>
                <a:lnTo>
                  <a:pt x="890216" y="1854816"/>
                </a:lnTo>
                <a:lnTo>
                  <a:pt x="881817" y="1827221"/>
                </a:lnTo>
                <a:lnTo>
                  <a:pt x="869820" y="1803226"/>
                </a:lnTo>
                <a:lnTo>
                  <a:pt x="854223" y="1778032"/>
                </a:lnTo>
                <a:lnTo>
                  <a:pt x="844625" y="1766034"/>
                </a:lnTo>
                <a:lnTo>
                  <a:pt x="832628" y="1757636"/>
                </a:lnTo>
                <a:lnTo>
                  <a:pt x="819431" y="1750437"/>
                </a:lnTo>
                <a:lnTo>
                  <a:pt x="805033" y="1748038"/>
                </a:lnTo>
                <a:lnTo>
                  <a:pt x="790636" y="1748038"/>
                </a:lnTo>
                <a:lnTo>
                  <a:pt x="777439" y="1748038"/>
                </a:lnTo>
                <a:lnTo>
                  <a:pt x="747445" y="1755236"/>
                </a:lnTo>
                <a:lnTo>
                  <a:pt x="705454" y="1768434"/>
                </a:lnTo>
                <a:lnTo>
                  <a:pt x="663463" y="1782831"/>
                </a:lnTo>
                <a:lnTo>
                  <a:pt x="581879" y="1812824"/>
                </a:lnTo>
                <a:lnTo>
                  <a:pt x="549486" y="1828421"/>
                </a:lnTo>
                <a:lnTo>
                  <a:pt x="533890" y="1835620"/>
                </a:lnTo>
                <a:lnTo>
                  <a:pt x="517093" y="1842818"/>
                </a:lnTo>
                <a:lnTo>
                  <a:pt x="501496" y="1845218"/>
                </a:lnTo>
                <a:lnTo>
                  <a:pt x="494298" y="1845218"/>
                </a:lnTo>
                <a:lnTo>
                  <a:pt x="484700" y="1842818"/>
                </a:lnTo>
                <a:lnTo>
                  <a:pt x="477501" y="1838019"/>
                </a:lnTo>
                <a:lnTo>
                  <a:pt x="469103" y="1833220"/>
                </a:lnTo>
                <a:lnTo>
                  <a:pt x="459505" y="1827221"/>
                </a:lnTo>
                <a:lnTo>
                  <a:pt x="452306" y="1817623"/>
                </a:lnTo>
                <a:lnTo>
                  <a:pt x="435510" y="1793629"/>
                </a:lnTo>
                <a:lnTo>
                  <a:pt x="431911" y="1782831"/>
                </a:lnTo>
                <a:lnTo>
                  <a:pt x="427112" y="1770833"/>
                </a:lnTo>
                <a:lnTo>
                  <a:pt x="424712" y="1758836"/>
                </a:lnTo>
                <a:lnTo>
                  <a:pt x="424712" y="1745638"/>
                </a:lnTo>
                <a:lnTo>
                  <a:pt x="427112" y="1733641"/>
                </a:lnTo>
                <a:lnTo>
                  <a:pt x="431911" y="1721643"/>
                </a:lnTo>
                <a:lnTo>
                  <a:pt x="440309" y="1703647"/>
                </a:lnTo>
                <a:lnTo>
                  <a:pt x="449907" y="1686851"/>
                </a:lnTo>
                <a:lnTo>
                  <a:pt x="464304" y="1673654"/>
                </a:lnTo>
                <a:lnTo>
                  <a:pt x="477501" y="1661655"/>
                </a:lnTo>
                <a:lnTo>
                  <a:pt x="491898" y="1654457"/>
                </a:lnTo>
                <a:lnTo>
                  <a:pt x="509894" y="1650858"/>
                </a:lnTo>
                <a:lnTo>
                  <a:pt x="529091" y="1648459"/>
                </a:lnTo>
                <a:lnTo>
                  <a:pt x="547087" y="1648459"/>
                </a:lnTo>
                <a:lnTo>
                  <a:pt x="574681" y="1652058"/>
                </a:lnTo>
                <a:lnTo>
                  <a:pt x="601075" y="1652058"/>
                </a:lnTo>
                <a:lnTo>
                  <a:pt x="626270" y="1652058"/>
                </a:lnTo>
                <a:lnTo>
                  <a:pt x="651465" y="1650858"/>
                </a:lnTo>
                <a:lnTo>
                  <a:pt x="677859" y="1646059"/>
                </a:lnTo>
                <a:lnTo>
                  <a:pt x="703055" y="1641260"/>
                </a:lnTo>
                <a:lnTo>
                  <a:pt x="751045" y="1626863"/>
                </a:lnTo>
                <a:lnTo>
                  <a:pt x="800234" y="1608866"/>
                </a:lnTo>
                <a:lnTo>
                  <a:pt x="847025" y="1589671"/>
                </a:lnTo>
                <a:lnTo>
                  <a:pt x="941805" y="1550079"/>
                </a:lnTo>
                <a:lnTo>
                  <a:pt x="971799" y="1539282"/>
                </a:lnTo>
                <a:lnTo>
                  <a:pt x="988595" y="1532082"/>
                </a:lnTo>
                <a:lnTo>
                  <a:pt x="1001792" y="1524885"/>
                </a:lnTo>
                <a:lnTo>
                  <a:pt x="1016189" y="1515287"/>
                </a:lnTo>
                <a:lnTo>
                  <a:pt x="1025787" y="1504489"/>
                </a:lnTo>
                <a:lnTo>
                  <a:pt x="1031787" y="1487692"/>
                </a:lnTo>
                <a:lnTo>
                  <a:pt x="1031787" y="1478094"/>
                </a:lnTo>
                <a:lnTo>
                  <a:pt x="1031787" y="1469696"/>
                </a:lnTo>
                <a:lnTo>
                  <a:pt x="1029387" y="1452899"/>
                </a:lnTo>
                <a:lnTo>
                  <a:pt x="1025787" y="1437302"/>
                </a:lnTo>
                <a:lnTo>
                  <a:pt x="1016189" y="1422905"/>
                </a:lnTo>
                <a:lnTo>
                  <a:pt x="1006591" y="1408508"/>
                </a:lnTo>
                <a:lnTo>
                  <a:pt x="994594" y="1397711"/>
                </a:lnTo>
                <a:lnTo>
                  <a:pt x="981397" y="1388113"/>
                </a:lnTo>
                <a:lnTo>
                  <a:pt x="953803" y="1368917"/>
                </a:lnTo>
                <a:lnTo>
                  <a:pt x="923809" y="1353320"/>
                </a:lnTo>
                <a:lnTo>
                  <a:pt x="892615" y="1341322"/>
                </a:lnTo>
                <a:lnTo>
                  <a:pt x="862622" y="1330525"/>
                </a:lnTo>
                <a:lnTo>
                  <a:pt x="830228" y="1320927"/>
                </a:lnTo>
                <a:lnTo>
                  <a:pt x="797835" y="1313728"/>
                </a:lnTo>
                <a:lnTo>
                  <a:pt x="765442" y="1306530"/>
                </a:lnTo>
                <a:lnTo>
                  <a:pt x="733049" y="1301731"/>
                </a:lnTo>
                <a:lnTo>
                  <a:pt x="700655" y="1299331"/>
                </a:lnTo>
                <a:lnTo>
                  <a:pt x="677859" y="1296931"/>
                </a:lnTo>
                <a:lnTo>
                  <a:pt x="653865" y="1293332"/>
                </a:lnTo>
                <a:lnTo>
                  <a:pt x="631069" y="1286134"/>
                </a:lnTo>
                <a:lnTo>
                  <a:pt x="611873" y="1276536"/>
                </a:lnTo>
                <a:lnTo>
                  <a:pt x="598677" y="1262139"/>
                </a:lnTo>
                <a:lnTo>
                  <a:pt x="591477" y="1253741"/>
                </a:lnTo>
                <a:lnTo>
                  <a:pt x="586678" y="1246542"/>
                </a:lnTo>
                <a:lnTo>
                  <a:pt x="581879" y="1234545"/>
                </a:lnTo>
                <a:lnTo>
                  <a:pt x="581879" y="1224947"/>
                </a:lnTo>
                <a:lnTo>
                  <a:pt x="581879" y="1211749"/>
                </a:lnTo>
                <a:lnTo>
                  <a:pt x="581879" y="1199752"/>
                </a:lnTo>
                <a:lnTo>
                  <a:pt x="586678" y="1184155"/>
                </a:lnTo>
                <a:lnTo>
                  <a:pt x="591477" y="1172158"/>
                </a:lnTo>
                <a:lnTo>
                  <a:pt x="596276" y="1160160"/>
                </a:lnTo>
                <a:lnTo>
                  <a:pt x="603475" y="1154161"/>
                </a:lnTo>
                <a:lnTo>
                  <a:pt x="611873" y="1146963"/>
                </a:lnTo>
                <a:lnTo>
                  <a:pt x="621471" y="1139764"/>
                </a:lnTo>
                <a:lnTo>
                  <a:pt x="631069" y="1137365"/>
                </a:lnTo>
                <a:lnTo>
                  <a:pt x="640668" y="1134965"/>
                </a:lnTo>
                <a:lnTo>
                  <a:pt x="663463" y="1132565"/>
                </a:lnTo>
                <a:lnTo>
                  <a:pt x="686258" y="1134965"/>
                </a:lnTo>
                <a:lnTo>
                  <a:pt x="712653" y="1142164"/>
                </a:lnTo>
                <a:lnTo>
                  <a:pt x="735448" y="1149362"/>
                </a:lnTo>
                <a:lnTo>
                  <a:pt x="849424" y="1184155"/>
                </a:lnTo>
                <a:lnTo>
                  <a:pt x="959801" y="1216548"/>
                </a:lnTo>
                <a:lnTo>
                  <a:pt x="986196" y="1224947"/>
                </a:lnTo>
                <a:lnTo>
                  <a:pt x="996994" y="1227346"/>
                </a:lnTo>
                <a:lnTo>
                  <a:pt x="1008992" y="1227346"/>
                </a:lnTo>
                <a:lnTo>
                  <a:pt x="1020988" y="1224947"/>
                </a:lnTo>
                <a:lnTo>
                  <a:pt x="1031787" y="1221347"/>
                </a:lnTo>
                <a:lnTo>
                  <a:pt x="1041385" y="1214149"/>
                </a:lnTo>
                <a:lnTo>
                  <a:pt x="1050982" y="1199752"/>
                </a:lnTo>
                <a:lnTo>
                  <a:pt x="1055782" y="1186555"/>
                </a:lnTo>
                <a:lnTo>
                  <a:pt x="1058181" y="1172158"/>
                </a:lnTo>
                <a:lnTo>
                  <a:pt x="1058181" y="1160160"/>
                </a:lnTo>
                <a:lnTo>
                  <a:pt x="1053382" y="1149362"/>
                </a:lnTo>
                <a:lnTo>
                  <a:pt x="1048583" y="1139764"/>
                </a:lnTo>
                <a:lnTo>
                  <a:pt x="1038985" y="1127766"/>
                </a:lnTo>
                <a:lnTo>
                  <a:pt x="1029387" y="1120568"/>
                </a:lnTo>
                <a:lnTo>
                  <a:pt x="1018590" y="1112170"/>
                </a:lnTo>
                <a:lnTo>
                  <a:pt x="971799" y="1085775"/>
                </a:lnTo>
                <a:lnTo>
                  <a:pt x="951403" y="1072578"/>
                </a:lnTo>
                <a:lnTo>
                  <a:pt x="932208" y="1055781"/>
                </a:lnTo>
                <a:lnTo>
                  <a:pt x="925008" y="1047383"/>
                </a:lnTo>
                <a:lnTo>
                  <a:pt x="921409" y="1037785"/>
                </a:lnTo>
                <a:lnTo>
                  <a:pt x="916610" y="1028187"/>
                </a:lnTo>
                <a:lnTo>
                  <a:pt x="914211" y="1016190"/>
                </a:lnTo>
                <a:lnTo>
                  <a:pt x="914211" y="1002992"/>
                </a:lnTo>
                <a:lnTo>
                  <a:pt x="914211" y="988595"/>
                </a:lnTo>
                <a:lnTo>
                  <a:pt x="919010" y="975398"/>
                </a:lnTo>
                <a:lnTo>
                  <a:pt x="923809" y="958602"/>
                </a:lnTo>
                <a:lnTo>
                  <a:pt x="951403" y="896215"/>
                </a:lnTo>
                <a:lnTo>
                  <a:pt x="967000" y="868620"/>
                </a:lnTo>
                <a:lnTo>
                  <a:pt x="986196" y="839826"/>
                </a:lnTo>
                <a:lnTo>
                  <a:pt x="994594" y="829029"/>
                </a:lnTo>
                <a:lnTo>
                  <a:pt x="1006591" y="817031"/>
                </a:lnTo>
                <a:lnTo>
                  <a:pt x="1020988" y="809833"/>
                </a:lnTo>
                <a:lnTo>
                  <a:pt x="1036585" y="800235"/>
                </a:lnTo>
                <a:lnTo>
                  <a:pt x="1053382" y="796635"/>
                </a:lnTo>
                <a:lnTo>
                  <a:pt x="1071378" y="791836"/>
                </a:lnTo>
                <a:lnTo>
                  <a:pt x="1092974" y="791836"/>
                </a:lnTo>
                <a:lnTo>
                  <a:pt x="1113370" y="791836"/>
                </a:lnTo>
                <a:lnTo>
                  <a:pt x="1132566" y="791836"/>
                </a:lnTo>
                <a:lnTo>
                  <a:pt x="1150562" y="789437"/>
                </a:lnTo>
                <a:lnTo>
                  <a:pt x="1167358" y="787037"/>
                </a:lnTo>
                <a:lnTo>
                  <a:pt x="1185355" y="782238"/>
                </a:lnTo>
                <a:lnTo>
                  <a:pt x="1222547" y="767841"/>
                </a:lnTo>
                <a:lnTo>
                  <a:pt x="1254940" y="752245"/>
                </a:lnTo>
                <a:lnTo>
                  <a:pt x="1292132" y="728250"/>
                </a:lnTo>
                <a:lnTo>
                  <a:pt x="1310129" y="715052"/>
                </a:lnTo>
                <a:lnTo>
                  <a:pt x="1329325" y="700655"/>
                </a:lnTo>
                <a:lnTo>
                  <a:pt x="1344921" y="687458"/>
                </a:lnTo>
                <a:lnTo>
                  <a:pt x="1359318" y="670662"/>
                </a:lnTo>
                <a:lnTo>
                  <a:pt x="1368917" y="655064"/>
                </a:lnTo>
                <a:lnTo>
                  <a:pt x="1373716" y="638268"/>
                </a:lnTo>
                <a:lnTo>
                  <a:pt x="1373716" y="631069"/>
                </a:lnTo>
                <a:lnTo>
                  <a:pt x="1373716" y="623871"/>
                </a:lnTo>
                <a:lnTo>
                  <a:pt x="1371316" y="615473"/>
                </a:lnTo>
                <a:lnTo>
                  <a:pt x="1366517" y="608274"/>
                </a:lnTo>
                <a:lnTo>
                  <a:pt x="1352121" y="596277"/>
                </a:lnTo>
                <a:lnTo>
                  <a:pt x="1336523" y="583079"/>
                </a:lnTo>
                <a:lnTo>
                  <a:pt x="1317327" y="571082"/>
                </a:lnTo>
                <a:lnTo>
                  <a:pt x="1296931" y="561484"/>
                </a:lnTo>
                <a:lnTo>
                  <a:pt x="1257340" y="543488"/>
                </a:lnTo>
                <a:lnTo>
                  <a:pt x="1234545" y="531490"/>
                </a:lnTo>
                <a:lnTo>
                  <a:pt x="1220147" y="526691"/>
                </a:lnTo>
                <a:lnTo>
                  <a:pt x="1210549" y="519493"/>
                </a:lnTo>
                <a:lnTo>
                  <a:pt x="1202151" y="513494"/>
                </a:lnTo>
                <a:lnTo>
                  <a:pt x="1194953" y="503896"/>
                </a:lnTo>
                <a:lnTo>
                  <a:pt x="1190154" y="491898"/>
                </a:lnTo>
                <a:lnTo>
                  <a:pt x="1190154" y="476302"/>
                </a:lnTo>
                <a:lnTo>
                  <a:pt x="1194953" y="457106"/>
                </a:lnTo>
                <a:lnTo>
                  <a:pt x="1202151" y="445108"/>
                </a:lnTo>
                <a:lnTo>
                  <a:pt x="1212949" y="436710"/>
                </a:lnTo>
                <a:lnTo>
                  <a:pt x="1224946" y="431911"/>
                </a:lnTo>
                <a:lnTo>
                  <a:pt x="1238144" y="431911"/>
                </a:lnTo>
                <a:lnTo>
                  <a:pt x="1252541" y="431911"/>
                </a:lnTo>
                <a:lnTo>
                  <a:pt x="1282535" y="434310"/>
                </a:lnTo>
                <a:lnTo>
                  <a:pt x="1304131" y="434310"/>
                </a:lnTo>
                <a:lnTo>
                  <a:pt x="1317327" y="431911"/>
                </a:lnTo>
                <a:lnTo>
                  <a:pt x="1329325" y="424712"/>
                </a:lnTo>
                <a:lnTo>
                  <a:pt x="1336523" y="415114"/>
                </a:lnTo>
                <a:lnTo>
                  <a:pt x="1338923" y="406716"/>
                </a:lnTo>
                <a:lnTo>
                  <a:pt x="1338923" y="392319"/>
                </a:lnTo>
                <a:lnTo>
                  <a:pt x="1336523" y="375523"/>
                </a:lnTo>
                <a:lnTo>
                  <a:pt x="1331724" y="359926"/>
                </a:lnTo>
                <a:lnTo>
                  <a:pt x="1294533" y="241150"/>
                </a:lnTo>
                <a:lnTo>
                  <a:pt x="1257340" y="121175"/>
                </a:lnTo>
                <a:lnTo>
                  <a:pt x="1250141" y="88782"/>
                </a:lnTo>
                <a:lnTo>
                  <a:pt x="1247742" y="71985"/>
                </a:lnTo>
                <a:lnTo>
                  <a:pt x="1250141" y="55189"/>
                </a:lnTo>
                <a:lnTo>
                  <a:pt x="1252541" y="41992"/>
                </a:lnTo>
                <a:lnTo>
                  <a:pt x="1262139" y="29994"/>
                </a:lnTo>
                <a:lnTo>
                  <a:pt x="1275336" y="20396"/>
                </a:lnTo>
                <a:lnTo>
                  <a:pt x="1294533" y="14397"/>
                </a:lnTo>
                <a:lnTo>
                  <a:pt x="1336523" y="4799"/>
                </a:lnTo>
                <a:close/>
              </a:path>
            </a:pathLst>
          </a:custGeom>
        </p:spPr>
        <p:txBody>
          <a:bodyPr wrap="square">
            <a:noAutofit/>
          </a:bodyPr>
          <a:lstStyle>
            <a:lvl1pPr marL="0" indent="0">
              <a:buNone/>
              <a:defRPr sz="1200">
                <a:solidFill>
                  <a:schemeClr val="bg1">
                    <a:lumMod val="65000"/>
                  </a:schemeClr>
                </a:solidFill>
              </a:defRPr>
            </a:lvl1pPr>
          </a:lstStyle>
          <a:p>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11" name="Freeform: Shape 10"/>
          <p:cNvSpPr/>
          <p:nvPr userDrawn="1"/>
        </p:nvSpPr>
        <p:spPr>
          <a:xfrm>
            <a:off x="7926070" y="4715550"/>
            <a:ext cx="4265930" cy="2142451"/>
          </a:xfrm>
          <a:custGeom>
            <a:avLst/>
            <a:gdLst>
              <a:gd name="connsiteX0" fmla="*/ 4223936 w 4223936"/>
              <a:gd name="connsiteY0" fmla="*/ 0 h 2142451"/>
              <a:gd name="connsiteX1" fmla="*/ 4223936 w 4223936"/>
              <a:gd name="connsiteY1" fmla="*/ 2142451 h 2142451"/>
              <a:gd name="connsiteX2" fmla="*/ 0 w 4223936"/>
              <a:gd name="connsiteY2" fmla="*/ 2142451 h 2142451"/>
              <a:gd name="connsiteX3" fmla="*/ 52722 w 4223936"/>
              <a:gd name="connsiteY3" fmla="*/ 2050196 h 2142451"/>
              <a:gd name="connsiteX4" fmla="*/ 952460 w 4223936"/>
              <a:gd name="connsiteY4" fmla="*/ 771954 h 2142451"/>
              <a:gd name="connsiteX5" fmla="*/ 3400692 w 4223936"/>
              <a:gd name="connsiteY5" fmla="*/ 919438 h 2142451"/>
              <a:gd name="connsiteX6" fmla="*/ 4102429 w 4223936"/>
              <a:gd name="connsiteY6" fmla="*/ 177536 h 214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3936" h="2142451">
                <a:moveTo>
                  <a:pt x="4223936" y="0"/>
                </a:moveTo>
                <a:lnTo>
                  <a:pt x="4223936" y="2142451"/>
                </a:lnTo>
                <a:lnTo>
                  <a:pt x="0" y="2142451"/>
                </a:lnTo>
                <a:lnTo>
                  <a:pt x="52722" y="2050196"/>
                </a:lnTo>
                <a:cubicBezTo>
                  <a:pt x="319509" y="1561224"/>
                  <a:pt x="543807" y="956309"/>
                  <a:pt x="952460" y="771954"/>
                </a:cubicBezTo>
                <a:cubicBezTo>
                  <a:pt x="1606305" y="476986"/>
                  <a:pt x="2673105" y="1356973"/>
                  <a:pt x="3400692" y="919438"/>
                </a:cubicBezTo>
                <a:cubicBezTo>
                  <a:pt x="3628063" y="782709"/>
                  <a:pt x="3868876" y="506753"/>
                  <a:pt x="4102429" y="177536"/>
                </a:cubicBezTo>
                <a:close/>
              </a:path>
            </a:pathLst>
          </a:custGeom>
          <a:solidFill>
            <a:schemeClr val="bg1">
              <a:lumMod val="65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p:cNvSpPr/>
          <p:nvPr userDrawn="1"/>
        </p:nvSpPr>
        <p:spPr>
          <a:xfrm>
            <a:off x="0" y="2"/>
            <a:ext cx="12150006" cy="3963771"/>
          </a:xfrm>
          <a:custGeom>
            <a:avLst/>
            <a:gdLst>
              <a:gd name="connsiteX0" fmla="*/ 0 w 12150006"/>
              <a:gd name="connsiteY0" fmla="*/ 0 h 3963771"/>
              <a:gd name="connsiteX1" fmla="*/ 12150006 w 12150006"/>
              <a:gd name="connsiteY1" fmla="*/ 0 h 3963771"/>
              <a:gd name="connsiteX2" fmla="*/ 12046092 w 12150006"/>
              <a:gd name="connsiteY2" fmla="*/ 163002 h 3963771"/>
              <a:gd name="connsiteX3" fmla="*/ 10742745 w 12150006"/>
              <a:gd name="connsiteY3" fmla="*/ 1637132 h 3963771"/>
              <a:gd name="connsiteX4" fmla="*/ 7927897 w 12150006"/>
              <a:gd name="connsiteY4" fmla="*/ 1472524 h 3963771"/>
              <a:gd name="connsiteX5" fmla="*/ 5833680 w 12150006"/>
              <a:gd name="connsiteY5" fmla="*/ 3094662 h 3963771"/>
              <a:gd name="connsiteX6" fmla="*/ 3272851 w 12150006"/>
              <a:gd name="connsiteY6" fmla="*/ 2369390 h 3963771"/>
              <a:gd name="connsiteX7" fmla="*/ 837788 w 12150006"/>
              <a:gd name="connsiteY7" fmla="*/ 3938076 h 3963771"/>
              <a:gd name="connsiteX8" fmla="*/ 93098 w 12150006"/>
              <a:gd name="connsiteY8" fmla="*/ 3926964 h 3963771"/>
              <a:gd name="connsiteX9" fmla="*/ 0 w 12150006"/>
              <a:gd name="connsiteY9" fmla="*/ 3910459 h 3963771"/>
              <a:gd name="connsiteX0-1" fmla="*/ 0 w 12150006"/>
              <a:gd name="connsiteY0-2" fmla="*/ 0 h 3963771"/>
              <a:gd name="connsiteX1-3" fmla="*/ 12150006 w 12150006"/>
              <a:gd name="connsiteY1-4" fmla="*/ 0 h 3963771"/>
              <a:gd name="connsiteX2-5" fmla="*/ 12046092 w 12150006"/>
              <a:gd name="connsiteY2-6" fmla="*/ 163002 h 3963771"/>
              <a:gd name="connsiteX3-7" fmla="*/ 10742745 w 12150006"/>
              <a:gd name="connsiteY3-8" fmla="*/ 1637132 h 3963771"/>
              <a:gd name="connsiteX4-9" fmla="*/ 7927897 w 12150006"/>
              <a:gd name="connsiteY4-10" fmla="*/ 1472524 h 3963771"/>
              <a:gd name="connsiteX5-11" fmla="*/ 5819165 w 12150006"/>
              <a:gd name="connsiteY5-12" fmla="*/ 2760834 h 3963771"/>
              <a:gd name="connsiteX6-13" fmla="*/ 3272851 w 12150006"/>
              <a:gd name="connsiteY6-14" fmla="*/ 2369390 h 3963771"/>
              <a:gd name="connsiteX7-15" fmla="*/ 837788 w 12150006"/>
              <a:gd name="connsiteY7-16" fmla="*/ 3938076 h 3963771"/>
              <a:gd name="connsiteX8-17" fmla="*/ 93098 w 12150006"/>
              <a:gd name="connsiteY8-18" fmla="*/ 3926964 h 3963771"/>
              <a:gd name="connsiteX9-19" fmla="*/ 0 w 12150006"/>
              <a:gd name="connsiteY9-20" fmla="*/ 3910459 h 3963771"/>
              <a:gd name="connsiteX10" fmla="*/ 0 w 12150006"/>
              <a:gd name="connsiteY10" fmla="*/ 0 h 3963771"/>
              <a:gd name="connsiteX0-21" fmla="*/ 0 w 12150006"/>
              <a:gd name="connsiteY0-22" fmla="*/ 0 h 3963771"/>
              <a:gd name="connsiteX1-23" fmla="*/ 12150006 w 12150006"/>
              <a:gd name="connsiteY1-24" fmla="*/ 0 h 3963771"/>
              <a:gd name="connsiteX2-25" fmla="*/ 12046092 w 12150006"/>
              <a:gd name="connsiteY2-26" fmla="*/ 163002 h 3963771"/>
              <a:gd name="connsiteX3-27" fmla="*/ 10742745 w 12150006"/>
              <a:gd name="connsiteY3-28" fmla="*/ 1390390 h 3963771"/>
              <a:gd name="connsiteX4-29" fmla="*/ 7927897 w 12150006"/>
              <a:gd name="connsiteY4-30" fmla="*/ 1472524 h 3963771"/>
              <a:gd name="connsiteX5-31" fmla="*/ 5819165 w 12150006"/>
              <a:gd name="connsiteY5-32" fmla="*/ 2760834 h 3963771"/>
              <a:gd name="connsiteX6-33" fmla="*/ 3272851 w 12150006"/>
              <a:gd name="connsiteY6-34" fmla="*/ 2369390 h 3963771"/>
              <a:gd name="connsiteX7-35" fmla="*/ 837788 w 12150006"/>
              <a:gd name="connsiteY7-36" fmla="*/ 3938076 h 3963771"/>
              <a:gd name="connsiteX8-37" fmla="*/ 93098 w 12150006"/>
              <a:gd name="connsiteY8-38" fmla="*/ 3926964 h 3963771"/>
              <a:gd name="connsiteX9-39" fmla="*/ 0 w 12150006"/>
              <a:gd name="connsiteY9-40" fmla="*/ 3910459 h 3963771"/>
              <a:gd name="connsiteX10-41" fmla="*/ 0 w 12150006"/>
              <a:gd name="connsiteY10-42" fmla="*/ 0 h 3963771"/>
              <a:gd name="connsiteX0-43" fmla="*/ 0 w 12150006"/>
              <a:gd name="connsiteY0-44" fmla="*/ 0 h 3963771"/>
              <a:gd name="connsiteX1-45" fmla="*/ 12150006 w 12150006"/>
              <a:gd name="connsiteY1-46" fmla="*/ 0 h 3963771"/>
              <a:gd name="connsiteX2-47" fmla="*/ 10742745 w 12150006"/>
              <a:gd name="connsiteY2-48" fmla="*/ 1390390 h 3963771"/>
              <a:gd name="connsiteX3-49" fmla="*/ 7927897 w 12150006"/>
              <a:gd name="connsiteY3-50" fmla="*/ 1472524 h 3963771"/>
              <a:gd name="connsiteX4-51" fmla="*/ 5819165 w 12150006"/>
              <a:gd name="connsiteY4-52" fmla="*/ 2760834 h 3963771"/>
              <a:gd name="connsiteX5-53" fmla="*/ 3272851 w 12150006"/>
              <a:gd name="connsiteY5-54" fmla="*/ 2369390 h 3963771"/>
              <a:gd name="connsiteX6-55" fmla="*/ 837788 w 12150006"/>
              <a:gd name="connsiteY6-56" fmla="*/ 3938076 h 3963771"/>
              <a:gd name="connsiteX7-57" fmla="*/ 93098 w 12150006"/>
              <a:gd name="connsiteY7-58" fmla="*/ 3926964 h 3963771"/>
              <a:gd name="connsiteX8-59" fmla="*/ 0 w 12150006"/>
              <a:gd name="connsiteY8-60" fmla="*/ 3910459 h 3963771"/>
              <a:gd name="connsiteX9-61" fmla="*/ 0 w 12150006"/>
              <a:gd name="connsiteY9-62" fmla="*/ 0 h 3963771"/>
              <a:gd name="connsiteX0-63" fmla="*/ 0 w 12150006"/>
              <a:gd name="connsiteY0-64" fmla="*/ 0 h 3963771"/>
              <a:gd name="connsiteX1-65" fmla="*/ 12150006 w 12150006"/>
              <a:gd name="connsiteY1-66" fmla="*/ 0 h 3963771"/>
              <a:gd name="connsiteX2-67" fmla="*/ 10742745 w 12150006"/>
              <a:gd name="connsiteY2-68" fmla="*/ 1390390 h 3963771"/>
              <a:gd name="connsiteX3-69" fmla="*/ 7927897 w 12150006"/>
              <a:gd name="connsiteY3-70" fmla="*/ 1472524 h 3963771"/>
              <a:gd name="connsiteX4-71" fmla="*/ 5819165 w 12150006"/>
              <a:gd name="connsiteY4-72" fmla="*/ 2760834 h 3963771"/>
              <a:gd name="connsiteX5-73" fmla="*/ 3272851 w 12150006"/>
              <a:gd name="connsiteY5-74" fmla="*/ 2369390 h 3963771"/>
              <a:gd name="connsiteX6-75" fmla="*/ 837788 w 12150006"/>
              <a:gd name="connsiteY6-76" fmla="*/ 3938076 h 3963771"/>
              <a:gd name="connsiteX7-77" fmla="*/ 93098 w 12150006"/>
              <a:gd name="connsiteY7-78" fmla="*/ 3926964 h 3963771"/>
              <a:gd name="connsiteX8-79" fmla="*/ 0 w 12150006"/>
              <a:gd name="connsiteY8-80" fmla="*/ 3910459 h 3963771"/>
              <a:gd name="connsiteX9-81" fmla="*/ 0 w 12150006"/>
              <a:gd name="connsiteY9-82" fmla="*/ 0 h 3963771"/>
              <a:gd name="connsiteX0-83" fmla="*/ 0 w 12150006"/>
              <a:gd name="connsiteY0-84" fmla="*/ 0 h 3963771"/>
              <a:gd name="connsiteX1-85" fmla="*/ 12150006 w 12150006"/>
              <a:gd name="connsiteY1-86" fmla="*/ 0 h 3963771"/>
              <a:gd name="connsiteX2-87" fmla="*/ 10742745 w 12150006"/>
              <a:gd name="connsiteY2-88" fmla="*/ 1390390 h 3963771"/>
              <a:gd name="connsiteX3-89" fmla="*/ 7927897 w 12150006"/>
              <a:gd name="connsiteY3-90" fmla="*/ 1472524 h 3963771"/>
              <a:gd name="connsiteX4-91" fmla="*/ 5819165 w 12150006"/>
              <a:gd name="connsiteY4-92" fmla="*/ 2760834 h 3963771"/>
              <a:gd name="connsiteX5-93" fmla="*/ 3272851 w 12150006"/>
              <a:gd name="connsiteY5-94" fmla="*/ 2369390 h 3963771"/>
              <a:gd name="connsiteX6-95" fmla="*/ 837788 w 12150006"/>
              <a:gd name="connsiteY6-96" fmla="*/ 3938076 h 3963771"/>
              <a:gd name="connsiteX7-97" fmla="*/ 93098 w 12150006"/>
              <a:gd name="connsiteY7-98" fmla="*/ 3926964 h 3963771"/>
              <a:gd name="connsiteX8-99" fmla="*/ 0 w 12150006"/>
              <a:gd name="connsiteY8-100" fmla="*/ 3910459 h 3963771"/>
              <a:gd name="connsiteX9-101" fmla="*/ 0 w 12150006"/>
              <a:gd name="connsiteY9-102" fmla="*/ 0 h 3963771"/>
              <a:gd name="connsiteX0-103" fmla="*/ 0 w 12150006"/>
              <a:gd name="connsiteY0-104" fmla="*/ 0 h 3963771"/>
              <a:gd name="connsiteX1-105" fmla="*/ 12150006 w 12150006"/>
              <a:gd name="connsiteY1-106" fmla="*/ 0 h 3963771"/>
              <a:gd name="connsiteX2-107" fmla="*/ 10713716 w 12150006"/>
              <a:gd name="connsiteY2-108" fmla="*/ 1056561 h 3963771"/>
              <a:gd name="connsiteX3-109" fmla="*/ 7927897 w 12150006"/>
              <a:gd name="connsiteY3-110" fmla="*/ 1472524 h 3963771"/>
              <a:gd name="connsiteX4-111" fmla="*/ 5819165 w 12150006"/>
              <a:gd name="connsiteY4-112" fmla="*/ 2760834 h 3963771"/>
              <a:gd name="connsiteX5-113" fmla="*/ 3272851 w 12150006"/>
              <a:gd name="connsiteY5-114" fmla="*/ 2369390 h 3963771"/>
              <a:gd name="connsiteX6-115" fmla="*/ 837788 w 12150006"/>
              <a:gd name="connsiteY6-116" fmla="*/ 3938076 h 3963771"/>
              <a:gd name="connsiteX7-117" fmla="*/ 93098 w 12150006"/>
              <a:gd name="connsiteY7-118" fmla="*/ 3926964 h 3963771"/>
              <a:gd name="connsiteX8-119" fmla="*/ 0 w 12150006"/>
              <a:gd name="connsiteY8-120" fmla="*/ 3910459 h 3963771"/>
              <a:gd name="connsiteX9-121" fmla="*/ 0 w 12150006"/>
              <a:gd name="connsiteY9-122" fmla="*/ 0 h 3963771"/>
              <a:gd name="connsiteX0-123" fmla="*/ 0 w 12150006"/>
              <a:gd name="connsiteY0-124" fmla="*/ 0 h 3963771"/>
              <a:gd name="connsiteX1-125" fmla="*/ 12150006 w 12150006"/>
              <a:gd name="connsiteY1-126" fmla="*/ 0 h 3963771"/>
              <a:gd name="connsiteX2-127" fmla="*/ 10713716 w 12150006"/>
              <a:gd name="connsiteY2-128" fmla="*/ 1056561 h 3963771"/>
              <a:gd name="connsiteX3-129" fmla="*/ 7927897 w 12150006"/>
              <a:gd name="connsiteY3-130" fmla="*/ 1472524 h 3963771"/>
              <a:gd name="connsiteX4-131" fmla="*/ 5819165 w 12150006"/>
              <a:gd name="connsiteY4-132" fmla="*/ 2760834 h 3963771"/>
              <a:gd name="connsiteX5-133" fmla="*/ 3272851 w 12150006"/>
              <a:gd name="connsiteY5-134" fmla="*/ 2369390 h 3963771"/>
              <a:gd name="connsiteX6-135" fmla="*/ 837788 w 12150006"/>
              <a:gd name="connsiteY6-136" fmla="*/ 3938076 h 3963771"/>
              <a:gd name="connsiteX7-137" fmla="*/ 93098 w 12150006"/>
              <a:gd name="connsiteY7-138" fmla="*/ 3926964 h 3963771"/>
              <a:gd name="connsiteX8-139" fmla="*/ 0 w 12150006"/>
              <a:gd name="connsiteY8-140" fmla="*/ 3910459 h 3963771"/>
              <a:gd name="connsiteX9-141" fmla="*/ 0 w 12150006"/>
              <a:gd name="connsiteY9-142" fmla="*/ 0 h 3963771"/>
              <a:gd name="connsiteX0-143" fmla="*/ 0 w 12150006"/>
              <a:gd name="connsiteY0-144" fmla="*/ 0 h 3963771"/>
              <a:gd name="connsiteX1-145" fmla="*/ 12150006 w 12150006"/>
              <a:gd name="connsiteY1-146" fmla="*/ 0 h 3963771"/>
              <a:gd name="connsiteX2-147" fmla="*/ 10713716 w 12150006"/>
              <a:gd name="connsiteY2-148" fmla="*/ 1056561 h 3963771"/>
              <a:gd name="connsiteX3-149" fmla="*/ 7927897 w 12150006"/>
              <a:gd name="connsiteY3-150" fmla="*/ 1472524 h 3963771"/>
              <a:gd name="connsiteX4-151" fmla="*/ 5819165 w 12150006"/>
              <a:gd name="connsiteY4-152" fmla="*/ 2760834 h 3963771"/>
              <a:gd name="connsiteX5-153" fmla="*/ 3272851 w 12150006"/>
              <a:gd name="connsiteY5-154" fmla="*/ 2369390 h 3963771"/>
              <a:gd name="connsiteX6-155" fmla="*/ 837788 w 12150006"/>
              <a:gd name="connsiteY6-156" fmla="*/ 3938076 h 3963771"/>
              <a:gd name="connsiteX7-157" fmla="*/ 93098 w 12150006"/>
              <a:gd name="connsiteY7-158" fmla="*/ 3926964 h 3963771"/>
              <a:gd name="connsiteX8-159" fmla="*/ 0 w 12150006"/>
              <a:gd name="connsiteY8-160" fmla="*/ 3910459 h 3963771"/>
              <a:gd name="connsiteX9-161" fmla="*/ 0 w 12150006"/>
              <a:gd name="connsiteY9-162" fmla="*/ 0 h 3963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2150006" h="3963771">
                <a:moveTo>
                  <a:pt x="0" y="0"/>
                </a:moveTo>
                <a:lnTo>
                  <a:pt x="12150006" y="0"/>
                </a:lnTo>
                <a:cubicBezTo>
                  <a:pt x="11680919" y="463463"/>
                  <a:pt x="11168289" y="868869"/>
                  <a:pt x="10713716" y="1056561"/>
                </a:cubicBezTo>
                <a:cubicBezTo>
                  <a:pt x="9803492" y="1432390"/>
                  <a:pt x="8743655" y="1188479"/>
                  <a:pt x="7927897" y="1472524"/>
                </a:cubicBezTo>
                <a:cubicBezTo>
                  <a:pt x="7112139" y="1756569"/>
                  <a:pt x="6595004" y="2611356"/>
                  <a:pt x="5819165" y="2760834"/>
                </a:cubicBezTo>
                <a:cubicBezTo>
                  <a:pt x="5043323" y="2910311"/>
                  <a:pt x="4103081" y="2173183"/>
                  <a:pt x="3272851" y="2369390"/>
                </a:cubicBezTo>
                <a:cubicBezTo>
                  <a:pt x="2442622" y="2565597"/>
                  <a:pt x="1722325" y="3774412"/>
                  <a:pt x="837788" y="3938076"/>
                </a:cubicBezTo>
                <a:cubicBezTo>
                  <a:pt x="616653" y="3978992"/>
                  <a:pt x="360909" y="3967898"/>
                  <a:pt x="93098" y="3926964"/>
                </a:cubicBezTo>
                <a:lnTo>
                  <a:pt x="0" y="3910459"/>
                </a:lnTo>
                <a:lnTo>
                  <a:pt x="0" y="0"/>
                </a:lnTo>
                <a:close/>
              </a:path>
            </a:pathLst>
          </a:custGeom>
          <a:gradFill>
            <a:gsLst>
              <a:gs pos="0">
                <a:schemeClr val="accent1"/>
              </a:gs>
              <a:gs pos="10000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p:cNvSpPr>
            <a:spLocks noGrp="1"/>
          </p:cNvSpPr>
          <p:nvPr>
            <p:ph type="pic" sz="quarter" idx="10" hasCustomPrompt="1"/>
          </p:nvPr>
        </p:nvSpPr>
        <p:spPr>
          <a:xfrm>
            <a:off x="1130711" y="1224117"/>
            <a:ext cx="4119717" cy="4409769"/>
          </a:xfrm>
          <a:custGeom>
            <a:avLst/>
            <a:gdLst>
              <a:gd name="connsiteX0" fmla="*/ 3490454 w 4119717"/>
              <a:gd name="connsiteY0" fmla="*/ 707922 h 4409769"/>
              <a:gd name="connsiteX1" fmla="*/ 4119717 w 4119717"/>
              <a:gd name="connsiteY1" fmla="*/ 1337185 h 4409769"/>
              <a:gd name="connsiteX2" fmla="*/ 4119717 w 4119717"/>
              <a:gd name="connsiteY2" fmla="*/ 3072583 h 4409769"/>
              <a:gd name="connsiteX3" fmla="*/ 3490454 w 4119717"/>
              <a:gd name="connsiteY3" fmla="*/ 3701846 h 4409769"/>
              <a:gd name="connsiteX4" fmla="*/ 2861191 w 4119717"/>
              <a:gd name="connsiteY4" fmla="*/ 3072583 h 4409769"/>
              <a:gd name="connsiteX5" fmla="*/ 2861191 w 4119717"/>
              <a:gd name="connsiteY5" fmla="*/ 1337185 h 4409769"/>
              <a:gd name="connsiteX6" fmla="*/ 3490454 w 4119717"/>
              <a:gd name="connsiteY6" fmla="*/ 707922 h 4409769"/>
              <a:gd name="connsiteX7" fmla="*/ 629263 w 4119717"/>
              <a:gd name="connsiteY7" fmla="*/ 707922 h 4409769"/>
              <a:gd name="connsiteX8" fmla="*/ 1258526 w 4119717"/>
              <a:gd name="connsiteY8" fmla="*/ 1337185 h 4409769"/>
              <a:gd name="connsiteX9" fmla="*/ 1258526 w 4119717"/>
              <a:gd name="connsiteY9" fmla="*/ 3072583 h 4409769"/>
              <a:gd name="connsiteX10" fmla="*/ 629263 w 4119717"/>
              <a:gd name="connsiteY10" fmla="*/ 3701846 h 4409769"/>
              <a:gd name="connsiteX11" fmla="*/ 0 w 4119717"/>
              <a:gd name="connsiteY11" fmla="*/ 3072583 h 4409769"/>
              <a:gd name="connsiteX12" fmla="*/ 0 w 4119717"/>
              <a:gd name="connsiteY12" fmla="*/ 1337185 h 4409769"/>
              <a:gd name="connsiteX13" fmla="*/ 629263 w 4119717"/>
              <a:gd name="connsiteY13" fmla="*/ 707922 h 4409769"/>
              <a:gd name="connsiteX14" fmla="*/ 2059859 w 4119717"/>
              <a:gd name="connsiteY14" fmla="*/ 0 h 4409769"/>
              <a:gd name="connsiteX15" fmla="*/ 2767782 w 4119717"/>
              <a:gd name="connsiteY15" fmla="*/ 707923 h 4409769"/>
              <a:gd name="connsiteX16" fmla="*/ 2767781 w 4119717"/>
              <a:gd name="connsiteY16" fmla="*/ 3701846 h 4409769"/>
              <a:gd name="connsiteX17" fmla="*/ 2059858 w 4119717"/>
              <a:gd name="connsiteY17" fmla="*/ 4409769 h 4409769"/>
              <a:gd name="connsiteX18" fmla="*/ 2059859 w 4119717"/>
              <a:gd name="connsiteY18" fmla="*/ 4409768 h 4409769"/>
              <a:gd name="connsiteX19" fmla="*/ 1351936 w 4119717"/>
              <a:gd name="connsiteY19" fmla="*/ 3701845 h 4409769"/>
              <a:gd name="connsiteX20" fmla="*/ 1351936 w 4119717"/>
              <a:gd name="connsiteY20" fmla="*/ 707923 h 4409769"/>
              <a:gd name="connsiteX21" fmla="*/ 2059859 w 4119717"/>
              <a:gd name="connsiteY21" fmla="*/ 0 h 440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19717" h="4409769">
                <a:moveTo>
                  <a:pt x="3490454" y="707922"/>
                </a:moveTo>
                <a:cubicBezTo>
                  <a:pt x="3837986" y="707922"/>
                  <a:pt x="4119717" y="989653"/>
                  <a:pt x="4119717" y="1337185"/>
                </a:cubicBezTo>
                <a:lnTo>
                  <a:pt x="4119717" y="3072583"/>
                </a:lnTo>
                <a:cubicBezTo>
                  <a:pt x="4119717" y="3420115"/>
                  <a:pt x="3837986" y="3701846"/>
                  <a:pt x="3490454" y="3701846"/>
                </a:cubicBezTo>
                <a:cubicBezTo>
                  <a:pt x="3142922" y="3701846"/>
                  <a:pt x="2861191" y="3420115"/>
                  <a:pt x="2861191" y="3072583"/>
                </a:cubicBezTo>
                <a:lnTo>
                  <a:pt x="2861191" y="1337185"/>
                </a:lnTo>
                <a:cubicBezTo>
                  <a:pt x="2861191" y="989653"/>
                  <a:pt x="3142922" y="707922"/>
                  <a:pt x="3490454" y="707922"/>
                </a:cubicBezTo>
                <a:close/>
                <a:moveTo>
                  <a:pt x="629263" y="707922"/>
                </a:moveTo>
                <a:cubicBezTo>
                  <a:pt x="976795" y="707922"/>
                  <a:pt x="1258526" y="989653"/>
                  <a:pt x="1258526" y="1337185"/>
                </a:cubicBezTo>
                <a:lnTo>
                  <a:pt x="1258526" y="3072583"/>
                </a:lnTo>
                <a:cubicBezTo>
                  <a:pt x="1258526" y="3420115"/>
                  <a:pt x="976795" y="3701846"/>
                  <a:pt x="629263" y="3701846"/>
                </a:cubicBezTo>
                <a:cubicBezTo>
                  <a:pt x="281731" y="3701846"/>
                  <a:pt x="0" y="3420115"/>
                  <a:pt x="0" y="3072583"/>
                </a:cubicBezTo>
                <a:lnTo>
                  <a:pt x="0" y="1337185"/>
                </a:lnTo>
                <a:cubicBezTo>
                  <a:pt x="0" y="989653"/>
                  <a:pt x="281731" y="707922"/>
                  <a:pt x="629263" y="707922"/>
                </a:cubicBezTo>
                <a:close/>
                <a:moveTo>
                  <a:pt x="2059859" y="0"/>
                </a:moveTo>
                <a:cubicBezTo>
                  <a:pt x="2450834" y="0"/>
                  <a:pt x="2767782" y="316948"/>
                  <a:pt x="2767782" y="707923"/>
                </a:cubicBezTo>
                <a:cubicBezTo>
                  <a:pt x="2767782" y="1705897"/>
                  <a:pt x="2767781" y="2703872"/>
                  <a:pt x="2767781" y="3701846"/>
                </a:cubicBezTo>
                <a:cubicBezTo>
                  <a:pt x="2767781" y="4092821"/>
                  <a:pt x="2450833" y="4409769"/>
                  <a:pt x="2059858" y="4409769"/>
                </a:cubicBezTo>
                <a:lnTo>
                  <a:pt x="2059859" y="4409768"/>
                </a:lnTo>
                <a:cubicBezTo>
                  <a:pt x="1668884" y="4409768"/>
                  <a:pt x="1351936" y="4092820"/>
                  <a:pt x="1351936" y="3701845"/>
                </a:cubicBezTo>
                <a:lnTo>
                  <a:pt x="1351936" y="707923"/>
                </a:lnTo>
                <a:cubicBezTo>
                  <a:pt x="1351936" y="316948"/>
                  <a:pt x="1668884" y="0"/>
                  <a:pt x="2059859" y="0"/>
                </a:cubicBezTo>
                <a:close/>
              </a:path>
            </a:pathLst>
          </a:custGeom>
          <a:effectLst>
            <a:outerShdw blurRad="317500" dist="88900" dir="2700000" algn="tl" rotWithShape="0">
              <a:prstClr val="black">
                <a:alpha val="24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0"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671483" y="993059"/>
            <a:ext cx="4041059" cy="4041059"/>
          </a:xfrm>
          <a:custGeom>
            <a:avLst/>
            <a:gdLst>
              <a:gd name="connsiteX0" fmla="*/ 55767 w 4041059"/>
              <a:gd name="connsiteY0" fmla="*/ 0 h 4041059"/>
              <a:gd name="connsiteX1" fmla="*/ 3985292 w 4041059"/>
              <a:gd name="connsiteY1" fmla="*/ 0 h 4041059"/>
              <a:gd name="connsiteX2" fmla="*/ 4041059 w 4041059"/>
              <a:gd name="connsiteY2" fmla="*/ 55767 h 4041059"/>
              <a:gd name="connsiteX3" fmla="*/ 4041059 w 4041059"/>
              <a:gd name="connsiteY3" fmla="*/ 3985292 h 4041059"/>
              <a:gd name="connsiteX4" fmla="*/ 3985292 w 4041059"/>
              <a:gd name="connsiteY4" fmla="*/ 4041059 h 4041059"/>
              <a:gd name="connsiteX5" fmla="*/ 55767 w 4041059"/>
              <a:gd name="connsiteY5" fmla="*/ 4041059 h 4041059"/>
              <a:gd name="connsiteX6" fmla="*/ 0 w 4041059"/>
              <a:gd name="connsiteY6" fmla="*/ 3985292 h 4041059"/>
              <a:gd name="connsiteX7" fmla="*/ 0 w 4041059"/>
              <a:gd name="connsiteY7" fmla="*/ 55767 h 4041059"/>
              <a:gd name="connsiteX8" fmla="*/ 55767 w 4041059"/>
              <a:gd name="connsiteY8" fmla="*/ 0 h 404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1059" h="4041059">
                <a:moveTo>
                  <a:pt x="55767" y="0"/>
                </a:moveTo>
                <a:lnTo>
                  <a:pt x="3985292" y="0"/>
                </a:lnTo>
                <a:cubicBezTo>
                  <a:pt x="4016091" y="0"/>
                  <a:pt x="4041059" y="24968"/>
                  <a:pt x="4041059" y="55767"/>
                </a:cubicBezTo>
                <a:lnTo>
                  <a:pt x="4041059" y="3985292"/>
                </a:lnTo>
                <a:cubicBezTo>
                  <a:pt x="4041059" y="4016091"/>
                  <a:pt x="4016091" y="4041059"/>
                  <a:pt x="3985292" y="4041059"/>
                </a:cubicBezTo>
                <a:lnTo>
                  <a:pt x="55767" y="4041059"/>
                </a:lnTo>
                <a:cubicBezTo>
                  <a:pt x="24968" y="4041059"/>
                  <a:pt x="0" y="4016091"/>
                  <a:pt x="0" y="3985292"/>
                </a:cubicBezTo>
                <a:lnTo>
                  <a:pt x="0" y="55767"/>
                </a:lnTo>
                <a:cubicBezTo>
                  <a:pt x="0" y="24968"/>
                  <a:pt x="24968" y="0"/>
                  <a:pt x="55767"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b="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1_Title Slide">
    <p:spTree>
      <p:nvGrpSpPr>
        <p:cNvPr id="1" name=""/>
        <p:cNvGrpSpPr/>
        <p:nvPr/>
      </p:nvGrpSpPr>
      <p:grpSpPr>
        <a:xfrm>
          <a:off x="0" y="0"/>
          <a:ext cx="0" cy="0"/>
          <a:chOff x="0" y="0"/>
          <a:chExt cx="0" cy="0"/>
        </a:xfrm>
      </p:grpSpPr>
      <p:sp>
        <p:nvSpPr>
          <p:cNvPr id="36" name="Picture Placeholder 35"/>
          <p:cNvSpPr>
            <a:spLocks noGrp="1"/>
          </p:cNvSpPr>
          <p:nvPr>
            <p:ph type="pic" sz="quarter" idx="16" hasCustomPrompt="1"/>
          </p:nvPr>
        </p:nvSpPr>
        <p:spPr>
          <a:xfrm>
            <a:off x="0" y="2"/>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p:spPr>
        <p:txBody>
          <a:bodyPr wrap="square">
            <a:noAutofit/>
          </a:bodyPr>
          <a:lstStyle>
            <a:lvl1pPr marL="0" indent="0">
              <a:buNone/>
              <a:defRPr sz="1200">
                <a:solidFill>
                  <a:schemeClr val="bg1"/>
                </a:solidFill>
              </a:defRPr>
            </a:lvl1pPr>
          </a:lstStyle>
          <a:p>
            <a:r>
              <a:rPr lang="en-US" dirty="0"/>
              <a:t>Image Placeholder</a:t>
            </a:r>
            <a:endParaRPr lang="en-US" dirty="0"/>
          </a:p>
        </p:txBody>
      </p:sp>
      <p:sp>
        <p:nvSpPr>
          <p:cNvPr id="3" name="Text Placeholder 5"/>
          <p:cNvSpPr>
            <a:spLocks noGrp="1"/>
          </p:cNvSpPr>
          <p:nvPr>
            <p:ph type="body" sz="quarter" idx="10"/>
          </p:nvPr>
        </p:nvSpPr>
        <p:spPr>
          <a:xfrm>
            <a:off x="1262744" y="560955"/>
            <a:ext cx="9666512" cy="581251"/>
          </a:xfrm>
          <a:prstGeom prst="rect">
            <a:avLst/>
          </a:prstGeom>
        </p:spPr>
        <p:txBody>
          <a:bodyPr/>
          <a:lstStyle>
            <a:lvl1pPr marL="0" indent="0" algn="ctr">
              <a:buNone/>
              <a:defRPr sz="4000" b="1">
                <a:solidFill>
                  <a:schemeClr val="bg1"/>
                </a:solidFill>
                <a:latin typeface="+mj-lt"/>
              </a:defRPr>
            </a:lvl1pPr>
          </a:lstStyle>
          <a:p>
            <a:pPr lvl="0"/>
            <a:endParaRPr lang="en-US" dirty="0"/>
          </a:p>
        </p:txBody>
      </p:sp>
      <p:sp>
        <p:nvSpPr>
          <p:cNvPr id="4" name="Text Placeholder 5"/>
          <p:cNvSpPr>
            <a:spLocks noGrp="1"/>
          </p:cNvSpPr>
          <p:nvPr>
            <p:ph type="body" sz="quarter" idx="11"/>
          </p:nvPr>
        </p:nvSpPr>
        <p:spPr>
          <a:xfrm>
            <a:off x="3940630" y="262366"/>
            <a:ext cx="4310740" cy="298590"/>
          </a:xfrm>
          <a:prstGeom prst="rect">
            <a:avLst/>
          </a:prstGeom>
        </p:spPr>
        <p:txBody>
          <a:bodyPr/>
          <a:lstStyle>
            <a:lvl1pPr marL="0" indent="0" algn="ctr">
              <a:buNone/>
              <a:defRPr sz="1400" b="0" spc="300">
                <a:solidFill>
                  <a:schemeClr val="bg1"/>
                </a:solidFill>
                <a:latin typeface="+mn-lt"/>
              </a:defRPr>
            </a:lvl1pPr>
          </a:lstStyle>
          <a:p>
            <a:pPr lvl="0"/>
            <a:endParaRPr lang="en-US" dirty="0"/>
          </a:p>
        </p:txBody>
      </p:sp>
      <p:sp>
        <p:nvSpPr>
          <p:cNvPr id="31" name="Picture Placeholder 30"/>
          <p:cNvSpPr>
            <a:spLocks noGrp="1"/>
          </p:cNvSpPr>
          <p:nvPr>
            <p:ph type="pic" sz="quarter" idx="12" hasCustomPrompt="1"/>
          </p:nvPr>
        </p:nvSpPr>
        <p:spPr>
          <a:xfrm>
            <a:off x="812801" y="1856193"/>
            <a:ext cx="2501891" cy="1415743"/>
          </a:xfrm>
          <a:custGeom>
            <a:avLst/>
            <a:gdLst>
              <a:gd name="connsiteX0" fmla="*/ 76158 w 2501891"/>
              <a:gd name="connsiteY0" fmla="*/ 0 h 1415743"/>
              <a:gd name="connsiteX1" fmla="*/ 2425733 w 2501891"/>
              <a:gd name="connsiteY1" fmla="*/ 0 h 1415743"/>
              <a:gd name="connsiteX2" fmla="*/ 2501891 w 2501891"/>
              <a:gd name="connsiteY2" fmla="*/ 76158 h 1415743"/>
              <a:gd name="connsiteX3" fmla="*/ 2501891 w 2501891"/>
              <a:gd name="connsiteY3" fmla="*/ 1178801 h 1415743"/>
              <a:gd name="connsiteX4" fmla="*/ 2250792 w 2501891"/>
              <a:gd name="connsiteY4" fmla="*/ 1182737 h 1415743"/>
              <a:gd name="connsiteX5" fmla="*/ 176723 w 2501891"/>
              <a:gd name="connsiteY5" fmla="*/ 1382082 h 1415743"/>
              <a:gd name="connsiteX6" fmla="*/ 0 w 2501891"/>
              <a:gd name="connsiteY6" fmla="*/ 1415743 h 1415743"/>
              <a:gd name="connsiteX7" fmla="*/ 0 w 2501891"/>
              <a:gd name="connsiteY7" fmla="*/ 76158 h 1415743"/>
              <a:gd name="connsiteX8" fmla="*/ 76158 w 2501891"/>
              <a:gd name="connsiteY8" fmla="*/ 0 h 141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891" h="1415743">
                <a:moveTo>
                  <a:pt x="76158" y="0"/>
                </a:moveTo>
                <a:lnTo>
                  <a:pt x="2425733" y="0"/>
                </a:lnTo>
                <a:cubicBezTo>
                  <a:pt x="2467794" y="0"/>
                  <a:pt x="2501891" y="34097"/>
                  <a:pt x="2501891" y="76158"/>
                </a:cubicBezTo>
                <a:lnTo>
                  <a:pt x="2501891" y="1178801"/>
                </a:lnTo>
                <a:lnTo>
                  <a:pt x="2250792" y="1182737"/>
                </a:lnTo>
                <a:cubicBezTo>
                  <a:pt x="1530180" y="1205643"/>
                  <a:pt x="679620" y="1296584"/>
                  <a:pt x="176723" y="1382082"/>
                </a:cubicBezTo>
                <a:lnTo>
                  <a:pt x="0" y="1415743"/>
                </a:lnTo>
                <a:lnTo>
                  <a:pt x="0" y="76158"/>
                </a:lnTo>
                <a:cubicBezTo>
                  <a:pt x="0" y="34097"/>
                  <a:pt x="34097" y="0"/>
                  <a:pt x="76158"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lumMod val="65000"/>
                  </a:schemeClr>
                </a:solidFill>
              </a:defRPr>
            </a:lvl1pPr>
          </a:lstStyle>
          <a:p>
            <a:pPr marL="457200" marR="0" lvl="0" indent="-457200" algn="l" defTabSz="914400" rtl="0" eaLnBrk="1" fontAlgn="auto" latinLnBrk="0" hangingPunct="1">
              <a:lnSpc>
                <a:spcPct val="90000"/>
              </a:lnSpc>
              <a:spcBef>
                <a:spcPts val="1000"/>
              </a:spcBef>
              <a:spcAft>
                <a:spcPts val="0"/>
              </a:spcAft>
              <a:buClrTx/>
              <a:buSzTx/>
              <a:defRPr/>
            </a:pPr>
            <a:r>
              <a:rPr lang="en-US" dirty="0"/>
              <a:t>Image Placeholder</a:t>
            </a:r>
            <a:endParaRPr lang="en-US" dirty="0"/>
          </a:p>
        </p:txBody>
      </p:sp>
      <p:sp>
        <p:nvSpPr>
          <p:cNvPr id="32" name="Picture Placeholder 31"/>
          <p:cNvSpPr>
            <a:spLocks noGrp="1"/>
          </p:cNvSpPr>
          <p:nvPr>
            <p:ph type="pic" sz="quarter" idx="13" hasCustomPrompt="1"/>
          </p:nvPr>
        </p:nvSpPr>
        <p:spPr>
          <a:xfrm>
            <a:off x="3500971" y="1856193"/>
            <a:ext cx="2501891" cy="1435617"/>
          </a:xfrm>
          <a:custGeom>
            <a:avLst/>
            <a:gdLst>
              <a:gd name="connsiteX0" fmla="*/ 76158 w 2501891"/>
              <a:gd name="connsiteY0" fmla="*/ 0 h 1435617"/>
              <a:gd name="connsiteX1" fmla="*/ 2425733 w 2501891"/>
              <a:gd name="connsiteY1" fmla="*/ 0 h 1435617"/>
              <a:gd name="connsiteX2" fmla="*/ 2501891 w 2501891"/>
              <a:gd name="connsiteY2" fmla="*/ 76158 h 1435617"/>
              <a:gd name="connsiteX3" fmla="*/ 2501891 w 2501891"/>
              <a:gd name="connsiteY3" fmla="*/ 1435617 h 1435617"/>
              <a:gd name="connsiteX4" fmla="*/ 2245100 w 2501891"/>
              <a:gd name="connsiteY4" fmla="*/ 1426035 h 1435617"/>
              <a:gd name="connsiteX5" fmla="*/ 242129 w 2501891"/>
              <a:gd name="connsiteY5" fmla="*/ 1189016 h 1435617"/>
              <a:gd name="connsiteX6" fmla="*/ 0 w 2501891"/>
              <a:gd name="connsiteY6" fmla="*/ 1180473 h 1435617"/>
              <a:gd name="connsiteX7" fmla="*/ 0 w 2501891"/>
              <a:gd name="connsiteY7" fmla="*/ 76158 h 1435617"/>
              <a:gd name="connsiteX8" fmla="*/ 76158 w 2501891"/>
              <a:gd name="connsiteY8" fmla="*/ 0 h 143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891" h="1435617">
                <a:moveTo>
                  <a:pt x="76158" y="0"/>
                </a:moveTo>
                <a:lnTo>
                  <a:pt x="2425733" y="0"/>
                </a:lnTo>
                <a:cubicBezTo>
                  <a:pt x="2467794" y="0"/>
                  <a:pt x="2501891" y="34097"/>
                  <a:pt x="2501891" y="76158"/>
                </a:cubicBezTo>
                <a:lnTo>
                  <a:pt x="2501891" y="1435617"/>
                </a:lnTo>
                <a:lnTo>
                  <a:pt x="2245100" y="1426035"/>
                </a:lnTo>
                <a:cubicBezTo>
                  <a:pt x="1574722" y="1381557"/>
                  <a:pt x="907065" y="1232134"/>
                  <a:pt x="242129" y="1189016"/>
                </a:cubicBezTo>
                <a:lnTo>
                  <a:pt x="0" y="1180473"/>
                </a:lnTo>
                <a:lnTo>
                  <a:pt x="0" y="76158"/>
                </a:lnTo>
                <a:cubicBezTo>
                  <a:pt x="0" y="34097"/>
                  <a:pt x="34097" y="0"/>
                  <a:pt x="76158"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lumMod val="65000"/>
                  </a:schemeClr>
                </a:solidFill>
              </a:defRPr>
            </a:lvl1pPr>
          </a:lstStyle>
          <a:p>
            <a:pPr marL="457200" marR="0" lvl="0" indent="-457200" algn="l" defTabSz="914400" rtl="0" eaLnBrk="1" fontAlgn="auto" latinLnBrk="0" hangingPunct="1">
              <a:lnSpc>
                <a:spcPct val="90000"/>
              </a:lnSpc>
              <a:spcBef>
                <a:spcPts val="1000"/>
              </a:spcBef>
              <a:spcAft>
                <a:spcPts val="0"/>
              </a:spcAft>
              <a:buClrTx/>
              <a:buSzTx/>
              <a:defRPr/>
            </a:pPr>
            <a:r>
              <a:rPr lang="en-US" dirty="0"/>
              <a:t>Image Placeholder</a:t>
            </a:r>
            <a:endParaRPr lang="en-US" dirty="0"/>
          </a:p>
        </p:txBody>
      </p:sp>
      <p:sp>
        <p:nvSpPr>
          <p:cNvPr id="34" name="Picture Placeholder 33"/>
          <p:cNvSpPr>
            <a:spLocks noGrp="1"/>
          </p:cNvSpPr>
          <p:nvPr>
            <p:ph type="pic" sz="quarter" idx="15" hasCustomPrompt="1"/>
          </p:nvPr>
        </p:nvSpPr>
        <p:spPr>
          <a:xfrm>
            <a:off x="8877310" y="1856192"/>
            <a:ext cx="2501891" cy="1475670"/>
          </a:xfrm>
          <a:custGeom>
            <a:avLst/>
            <a:gdLst>
              <a:gd name="connsiteX0" fmla="*/ 76158 w 2501891"/>
              <a:gd name="connsiteY0" fmla="*/ 0 h 1475670"/>
              <a:gd name="connsiteX1" fmla="*/ 2425733 w 2501891"/>
              <a:gd name="connsiteY1" fmla="*/ 0 h 1475670"/>
              <a:gd name="connsiteX2" fmla="*/ 2501891 w 2501891"/>
              <a:gd name="connsiteY2" fmla="*/ 76158 h 1475670"/>
              <a:gd name="connsiteX3" fmla="*/ 2501891 w 2501891"/>
              <a:gd name="connsiteY3" fmla="*/ 1475670 h 1475670"/>
              <a:gd name="connsiteX4" fmla="*/ 2262632 w 2501891"/>
              <a:gd name="connsiteY4" fmla="*/ 1443767 h 1475670"/>
              <a:gd name="connsiteX5" fmla="*/ 274997 w 2501891"/>
              <a:gd name="connsiteY5" fmla="*/ 1220808 h 1475670"/>
              <a:gd name="connsiteX6" fmla="*/ 0 w 2501891"/>
              <a:gd name="connsiteY6" fmla="*/ 1210075 h 1475670"/>
              <a:gd name="connsiteX7" fmla="*/ 0 w 2501891"/>
              <a:gd name="connsiteY7" fmla="*/ 76158 h 1475670"/>
              <a:gd name="connsiteX8" fmla="*/ 76158 w 2501891"/>
              <a:gd name="connsiteY8" fmla="*/ 0 h 1475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891" h="1475670">
                <a:moveTo>
                  <a:pt x="76158" y="0"/>
                </a:moveTo>
                <a:lnTo>
                  <a:pt x="2425733" y="0"/>
                </a:lnTo>
                <a:cubicBezTo>
                  <a:pt x="2467794" y="0"/>
                  <a:pt x="2501891" y="34097"/>
                  <a:pt x="2501891" y="76158"/>
                </a:cubicBezTo>
                <a:lnTo>
                  <a:pt x="2501891" y="1475670"/>
                </a:lnTo>
                <a:lnTo>
                  <a:pt x="2262632" y="1443767"/>
                </a:lnTo>
                <a:cubicBezTo>
                  <a:pt x="1709464" y="1368738"/>
                  <a:pt x="925258" y="1260165"/>
                  <a:pt x="274997" y="1220808"/>
                </a:cubicBezTo>
                <a:lnTo>
                  <a:pt x="0" y="1210075"/>
                </a:lnTo>
                <a:lnTo>
                  <a:pt x="0" y="76158"/>
                </a:lnTo>
                <a:cubicBezTo>
                  <a:pt x="0" y="34097"/>
                  <a:pt x="34097" y="0"/>
                  <a:pt x="76158"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
        <p:nvSpPr>
          <p:cNvPr id="11" name="Picture Placeholder 10"/>
          <p:cNvSpPr>
            <a:spLocks noGrp="1"/>
          </p:cNvSpPr>
          <p:nvPr>
            <p:ph type="pic" sz="quarter" idx="17" hasCustomPrompt="1"/>
          </p:nvPr>
        </p:nvSpPr>
        <p:spPr>
          <a:xfrm>
            <a:off x="6189141" y="1856192"/>
            <a:ext cx="2501891" cy="1435630"/>
          </a:xfrm>
          <a:custGeom>
            <a:avLst/>
            <a:gdLst>
              <a:gd name="connsiteX0" fmla="*/ 76158 w 2501891"/>
              <a:gd name="connsiteY0" fmla="*/ 0 h 1435630"/>
              <a:gd name="connsiteX1" fmla="*/ 2425733 w 2501891"/>
              <a:gd name="connsiteY1" fmla="*/ 0 h 1435630"/>
              <a:gd name="connsiteX2" fmla="*/ 2501891 w 2501891"/>
              <a:gd name="connsiteY2" fmla="*/ 76158 h 1435630"/>
              <a:gd name="connsiteX3" fmla="*/ 2501891 w 2501891"/>
              <a:gd name="connsiteY3" fmla="*/ 1208065 h 1435630"/>
              <a:gd name="connsiteX4" fmla="*/ 2245320 w 2501891"/>
              <a:gd name="connsiteY4" fmla="*/ 1213027 h 1435630"/>
              <a:gd name="connsiteX5" fmla="*/ 227126 w 2501891"/>
              <a:gd name="connsiteY5" fmla="*/ 1429466 h 1435630"/>
              <a:gd name="connsiteX6" fmla="*/ 0 w 2501891"/>
              <a:gd name="connsiteY6" fmla="*/ 1435630 h 1435630"/>
              <a:gd name="connsiteX7" fmla="*/ 0 w 2501891"/>
              <a:gd name="connsiteY7" fmla="*/ 76158 h 1435630"/>
              <a:gd name="connsiteX8" fmla="*/ 76158 w 2501891"/>
              <a:gd name="connsiteY8" fmla="*/ 0 h 143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891" h="1435630">
                <a:moveTo>
                  <a:pt x="76158" y="0"/>
                </a:moveTo>
                <a:lnTo>
                  <a:pt x="2425733" y="0"/>
                </a:lnTo>
                <a:cubicBezTo>
                  <a:pt x="2467794" y="0"/>
                  <a:pt x="2501891" y="34097"/>
                  <a:pt x="2501891" y="76158"/>
                </a:cubicBezTo>
                <a:lnTo>
                  <a:pt x="2501891" y="1208065"/>
                </a:lnTo>
                <a:lnTo>
                  <a:pt x="2245320" y="1213027"/>
                </a:lnTo>
                <a:cubicBezTo>
                  <a:pt x="1556770" y="1246903"/>
                  <a:pt x="895265" y="1391507"/>
                  <a:pt x="227126" y="1429466"/>
                </a:cubicBezTo>
                <a:lnTo>
                  <a:pt x="0" y="1435630"/>
                </a:lnTo>
                <a:lnTo>
                  <a:pt x="0" y="76158"/>
                </a:lnTo>
                <a:cubicBezTo>
                  <a:pt x="0" y="34097"/>
                  <a:pt x="34097" y="0"/>
                  <a:pt x="76158"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4">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500"/>
                                  </p:stCondLst>
                                  <p:endCondLst>
                                    <p:cond evt="begin" delay="0">
                                      <p:tn val="13"/>
                                    </p:cond>
                                  </p:end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build="p">
        <p:tmplLst>
          <p:tmpl lvl="1">
            <p:tnLst>
              <p:par>
                <p:cTn presetID="2" presetClass="entr" presetSubtype="1" decel="100000" fill="hold" nodeType="withEffect" nodePh="1">
                  <p:stCondLst>
                    <p:cond delay="50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ppt_x"/>
                          </p:val>
                        </p:tav>
                        <p:tav tm="100000">
                          <p:val>
                            <p:strVal val="#ppt_x"/>
                          </p:val>
                        </p:tav>
                      </p:tavLst>
                    </p:anim>
                    <p:anim calcmode="lin" valueType="num">
                      <p:cBhvr additive="base">
                        <p:cTn dur="750" fill="hold"/>
                        <p:tgtEl>
                          <p:spTgt spid="3"/>
                        </p:tgtEl>
                        <p:attrNameLst>
                          <p:attrName>ppt_y</p:attrName>
                        </p:attrNameLst>
                      </p:cBhvr>
                      <p:tavLst>
                        <p:tav tm="0">
                          <p:val>
                            <p:strVal val="0-#ppt_h/2"/>
                          </p:val>
                        </p:tav>
                        <p:tav tm="100000">
                          <p:val>
                            <p:strVal val="#ppt_y"/>
                          </p:val>
                        </p:tav>
                      </p:tavLst>
                    </p:anim>
                  </p:childTnLst>
                </p:cTn>
              </p:par>
            </p:tnLst>
          </p:tmpl>
        </p:tmplLst>
      </p:bldP>
      <p:bldP spid="4" grpId="0" build="p">
        <p:tmplLst>
          <p:tmpl lvl="1">
            <p:tnLst>
              <p:par>
                <p:cTn presetID="2" presetClass="entr" presetSubtype="1" decel="100000" fill="hold" nodeType="withEffect" nodePh="1">
                  <p:stCondLst>
                    <p:cond delay="500"/>
                  </p:stCondLst>
                  <p:endCondLst>
                    <p:cond delay="0"/>
                  </p:endCondLst>
                  <p:childTnLst>
                    <p:set>
                      <p:cBhvr>
                        <p:cTn dur="1" fill="hold">
                          <p:stCondLst>
                            <p:cond delay="0"/>
                          </p:stCondLst>
                        </p:cTn>
                        <p:tgtEl>
                          <p:spTgt spid="4"/>
                        </p:tgtEl>
                        <p:attrNameLst>
                          <p:attrName>style.visibility</p:attrName>
                        </p:attrNameLst>
                      </p:cBhvr>
                      <p:to>
                        <p:strVal val="visible"/>
                      </p:to>
                    </p:set>
                    <p:anim calcmode="lin" valueType="num">
                      <p:cBhvr additive="base">
                        <p:cTn dur="750" fill="hold"/>
                        <p:tgtEl>
                          <p:spTgt spid="4"/>
                        </p:tgtEl>
                        <p:attrNameLst>
                          <p:attrName>ppt_x</p:attrName>
                        </p:attrNameLst>
                      </p:cBhvr>
                      <p:tavLst>
                        <p:tav tm="0">
                          <p:val>
                            <p:strVal val="#ppt_x"/>
                          </p:val>
                        </p:tav>
                        <p:tav tm="100000">
                          <p:val>
                            <p:strVal val="#ppt_x"/>
                          </p:val>
                        </p:tav>
                      </p:tavLst>
                    </p:anim>
                    <p:anim calcmode="lin" valueType="num">
                      <p:cBhvr additive="base">
                        <p:cTn dur="75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25" name="Picture Placeholder 24"/>
          <p:cNvSpPr>
            <a:spLocks noGrp="1"/>
          </p:cNvSpPr>
          <p:nvPr>
            <p:ph type="pic" sz="quarter" idx="13" hasCustomPrompt="1"/>
          </p:nvPr>
        </p:nvSpPr>
        <p:spPr>
          <a:xfrm>
            <a:off x="7636605" y="4918603"/>
            <a:ext cx="610620" cy="610620"/>
          </a:xfrm>
          <a:custGeom>
            <a:avLst/>
            <a:gdLst>
              <a:gd name="connsiteX0" fmla="*/ 305310 w 610620"/>
              <a:gd name="connsiteY0" fmla="*/ 0 h 610620"/>
              <a:gd name="connsiteX1" fmla="*/ 610620 w 610620"/>
              <a:gd name="connsiteY1" fmla="*/ 305310 h 610620"/>
              <a:gd name="connsiteX2" fmla="*/ 305310 w 610620"/>
              <a:gd name="connsiteY2" fmla="*/ 610620 h 610620"/>
              <a:gd name="connsiteX3" fmla="*/ 0 w 610620"/>
              <a:gd name="connsiteY3" fmla="*/ 305310 h 610620"/>
              <a:gd name="connsiteX4" fmla="*/ 305310 w 610620"/>
              <a:gd name="connsiteY4" fmla="*/ 0 h 6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20" h="610620">
                <a:moveTo>
                  <a:pt x="305310" y="0"/>
                </a:moveTo>
                <a:cubicBezTo>
                  <a:pt x="473928" y="0"/>
                  <a:pt x="610620" y="136692"/>
                  <a:pt x="610620" y="305310"/>
                </a:cubicBezTo>
                <a:cubicBezTo>
                  <a:pt x="610620" y="473928"/>
                  <a:pt x="473928" y="610620"/>
                  <a:pt x="305310" y="610620"/>
                </a:cubicBezTo>
                <a:cubicBezTo>
                  <a:pt x="136692" y="610620"/>
                  <a:pt x="0" y="473928"/>
                  <a:pt x="0" y="305310"/>
                </a:cubicBezTo>
                <a:cubicBezTo>
                  <a:pt x="0" y="136692"/>
                  <a:pt x="136692" y="0"/>
                  <a:pt x="305310" y="0"/>
                </a:cubicBezTo>
                <a:close/>
              </a:path>
            </a:pathLst>
          </a:custGeom>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7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a:p>
            <a:endParaRPr lang="en-US" dirty="0"/>
          </a:p>
        </p:txBody>
      </p:sp>
      <p:sp>
        <p:nvSpPr>
          <p:cNvPr id="26" name="Picture Placeholder 25"/>
          <p:cNvSpPr>
            <a:spLocks noGrp="1"/>
          </p:cNvSpPr>
          <p:nvPr>
            <p:ph type="pic" sz="quarter" idx="14" hasCustomPrompt="1"/>
          </p:nvPr>
        </p:nvSpPr>
        <p:spPr>
          <a:xfrm>
            <a:off x="7636605" y="4133895"/>
            <a:ext cx="610620" cy="610620"/>
          </a:xfrm>
          <a:custGeom>
            <a:avLst/>
            <a:gdLst>
              <a:gd name="connsiteX0" fmla="*/ 305310 w 610620"/>
              <a:gd name="connsiteY0" fmla="*/ 0 h 610620"/>
              <a:gd name="connsiteX1" fmla="*/ 610620 w 610620"/>
              <a:gd name="connsiteY1" fmla="*/ 305310 h 610620"/>
              <a:gd name="connsiteX2" fmla="*/ 305310 w 610620"/>
              <a:gd name="connsiteY2" fmla="*/ 610620 h 610620"/>
              <a:gd name="connsiteX3" fmla="*/ 0 w 610620"/>
              <a:gd name="connsiteY3" fmla="*/ 305310 h 610620"/>
              <a:gd name="connsiteX4" fmla="*/ 305310 w 610620"/>
              <a:gd name="connsiteY4" fmla="*/ 0 h 6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20" h="610620">
                <a:moveTo>
                  <a:pt x="305310" y="0"/>
                </a:moveTo>
                <a:cubicBezTo>
                  <a:pt x="473928" y="0"/>
                  <a:pt x="610620" y="136692"/>
                  <a:pt x="610620" y="305310"/>
                </a:cubicBezTo>
                <a:cubicBezTo>
                  <a:pt x="610620" y="473928"/>
                  <a:pt x="473928" y="610620"/>
                  <a:pt x="305310" y="610620"/>
                </a:cubicBezTo>
                <a:cubicBezTo>
                  <a:pt x="136692" y="610620"/>
                  <a:pt x="0" y="473928"/>
                  <a:pt x="0" y="305310"/>
                </a:cubicBezTo>
                <a:cubicBezTo>
                  <a:pt x="0" y="136692"/>
                  <a:pt x="136692" y="0"/>
                  <a:pt x="305310" y="0"/>
                </a:cubicBezTo>
                <a:close/>
              </a:path>
            </a:pathLst>
          </a:custGeom>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7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a:p>
            <a:endParaRPr lang="en-US" dirty="0"/>
          </a:p>
        </p:txBody>
      </p:sp>
      <p:sp>
        <p:nvSpPr>
          <p:cNvPr id="27" name="Picture Placeholder 26"/>
          <p:cNvSpPr>
            <a:spLocks noGrp="1"/>
          </p:cNvSpPr>
          <p:nvPr>
            <p:ph type="pic" sz="quarter" idx="15" hasCustomPrompt="1"/>
          </p:nvPr>
        </p:nvSpPr>
        <p:spPr>
          <a:xfrm>
            <a:off x="7636605" y="3349187"/>
            <a:ext cx="610620" cy="610620"/>
          </a:xfrm>
          <a:custGeom>
            <a:avLst/>
            <a:gdLst>
              <a:gd name="connsiteX0" fmla="*/ 305310 w 610620"/>
              <a:gd name="connsiteY0" fmla="*/ 0 h 610620"/>
              <a:gd name="connsiteX1" fmla="*/ 610620 w 610620"/>
              <a:gd name="connsiteY1" fmla="*/ 305310 h 610620"/>
              <a:gd name="connsiteX2" fmla="*/ 305310 w 610620"/>
              <a:gd name="connsiteY2" fmla="*/ 610620 h 610620"/>
              <a:gd name="connsiteX3" fmla="*/ 0 w 610620"/>
              <a:gd name="connsiteY3" fmla="*/ 305310 h 610620"/>
              <a:gd name="connsiteX4" fmla="*/ 305310 w 610620"/>
              <a:gd name="connsiteY4" fmla="*/ 0 h 6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20" h="610620">
                <a:moveTo>
                  <a:pt x="305310" y="0"/>
                </a:moveTo>
                <a:cubicBezTo>
                  <a:pt x="473928" y="0"/>
                  <a:pt x="610620" y="136692"/>
                  <a:pt x="610620" y="305310"/>
                </a:cubicBezTo>
                <a:cubicBezTo>
                  <a:pt x="610620" y="473928"/>
                  <a:pt x="473928" y="610620"/>
                  <a:pt x="305310" y="610620"/>
                </a:cubicBezTo>
                <a:cubicBezTo>
                  <a:pt x="136692" y="610620"/>
                  <a:pt x="0" y="473928"/>
                  <a:pt x="0" y="305310"/>
                </a:cubicBezTo>
                <a:cubicBezTo>
                  <a:pt x="0" y="136692"/>
                  <a:pt x="136692" y="0"/>
                  <a:pt x="305310" y="0"/>
                </a:cubicBezTo>
                <a:close/>
              </a:path>
            </a:pathLst>
          </a:custGeom>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7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a:p>
            <a:endParaRPr lang="en-US" dirty="0"/>
          </a:p>
        </p:txBody>
      </p:sp>
      <p:sp>
        <p:nvSpPr>
          <p:cNvPr id="28" name="Picture Placeholder 27"/>
          <p:cNvSpPr>
            <a:spLocks noGrp="1"/>
          </p:cNvSpPr>
          <p:nvPr>
            <p:ph type="pic" sz="quarter" idx="16" hasCustomPrompt="1"/>
          </p:nvPr>
        </p:nvSpPr>
        <p:spPr>
          <a:xfrm>
            <a:off x="7636605" y="2564479"/>
            <a:ext cx="610620" cy="610620"/>
          </a:xfrm>
          <a:custGeom>
            <a:avLst/>
            <a:gdLst>
              <a:gd name="connsiteX0" fmla="*/ 305310 w 610620"/>
              <a:gd name="connsiteY0" fmla="*/ 0 h 610620"/>
              <a:gd name="connsiteX1" fmla="*/ 610620 w 610620"/>
              <a:gd name="connsiteY1" fmla="*/ 305310 h 610620"/>
              <a:gd name="connsiteX2" fmla="*/ 305310 w 610620"/>
              <a:gd name="connsiteY2" fmla="*/ 610620 h 610620"/>
              <a:gd name="connsiteX3" fmla="*/ 0 w 610620"/>
              <a:gd name="connsiteY3" fmla="*/ 305310 h 610620"/>
              <a:gd name="connsiteX4" fmla="*/ 305310 w 610620"/>
              <a:gd name="connsiteY4" fmla="*/ 0 h 6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20" h="610620">
                <a:moveTo>
                  <a:pt x="305310" y="0"/>
                </a:moveTo>
                <a:cubicBezTo>
                  <a:pt x="473928" y="0"/>
                  <a:pt x="610620" y="136692"/>
                  <a:pt x="610620" y="305310"/>
                </a:cubicBezTo>
                <a:cubicBezTo>
                  <a:pt x="610620" y="473928"/>
                  <a:pt x="473928" y="610620"/>
                  <a:pt x="305310" y="610620"/>
                </a:cubicBezTo>
                <a:cubicBezTo>
                  <a:pt x="136692" y="610620"/>
                  <a:pt x="0" y="473928"/>
                  <a:pt x="0" y="305310"/>
                </a:cubicBezTo>
                <a:cubicBezTo>
                  <a:pt x="0" y="136692"/>
                  <a:pt x="136692" y="0"/>
                  <a:pt x="305310" y="0"/>
                </a:cubicBezTo>
                <a:close/>
              </a:path>
            </a:pathLst>
          </a:custGeom>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7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a:p>
            <a:endParaRPr lang="en-US" dirty="0"/>
          </a:p>
        </p:txBody>
      </p:sp>
      <p:sp>
        <p:nvSpPr>
          <p:cNvPr id="29" name="Picture Placeholder 28"/>
          <p:cNvSpPr>
            <a:spLocks noGrp="1"/>
          </p:cNvSpPr>
          <p:nvPr>
            <p:ph type="pic" sz="quarter" idx="17" hasCustomPrompt="1"/>
          </p:nvPr>
        </p:nvSpPr>
        <p:spPr>
          <a:xfrm>
            <a:off x="7636605" y="1779771"/>
            <a:ext cx="610620" cy="610620"/>
          </a:xfrm>
          <a:custGeom>
            <a:avLst/>
            <a:gdLst>
              <a:gd name="connsiteX0" fmla="*/ 305310 w 610620"/>
              <a:gd name="connsiteY0" fmla="*/ 0 h 610620"/>
              <a:gd name="connsiteX1" fmla="*/ 610620 w 610620"/>
              <a:gd name="connsiteY1" fmla="*/ 305310 h 610620"/>
              <a:gd name="connsiteX2" fmla="*/ 305310 w 610620"/>
              <a:gd name="connsiteY2" fmla="*/ 610620 h 610620"/>
              <a:gd name="connsiteX3" fmla="*/ 0 w 610620"/>
              <a:gd name="connsiteY3" fmla="*/ 305310 h 610620"/>
              <a:gd name="connsiteX4" fmla="*/ 305310 w 610620"/>
              <a:gd name="connsiteY4" fmla="*/ 0 h 6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20" h="610620">
                <a:moveTo>
                  <a:pt x="305310" y="0"/>
                </a:moveTo>
                <a:cubicBezTo>
                  <a:pt x="473928" y="0"/>
                  <a:pt x="610620" y="136692"/>
                  <a:pt x="610620" y="305310"/>
                </a:cubicBezTo>
                <a:cubicBezTo>
                  <a:pt x="610620" y="473928"/>
                  <a:pt x="473928" y="610620"/>
                  <a:pt x="305310" y="610620"/>
                </a:cubicBezTo>
                <a:cubicBezTo>
                  <a:pt x="136692" y="610620"/>
                  <a:pt x="0" y="473928"/>
                  <a:pt x="0" y="305310"/>
                </a:cubicBezTo>
                <a:cubicBezTo>
                  <a:pt x="0" y="136692"/>
                  <a:pt x="136692" y="0"/>
                  <a:pt x="305310" y="0"/>
                </a:cubicBezTo>
                <a:close/>
              </a:path>
            </a:pathLst>
          </a:custGeom>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700">
                <a:solidFill>
                  <a:schemeClr val="bg1">
                    <a:lumMod val="6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
        <p:nvSpPr>
          <p:cNvPr id="3" name="Picture Placeholder 2"/>
          <p:cNvSpPr>
            <a:spLocks noGrp="1"/>
          </p:cNvSpPr>
          <p:nvPr>
            <p:ph type="pic" sz="quarter" idx="10" hasCustomPrompt="1"/>
          </p:nvPr>
        </p:nvSpPr>
        <p:spPr>
          <a:xfrm>
            <a:off x="0" y="0"/>
            <a:ext cx="7256206" cy="685800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
        <p:nvSpPr>
          <p:cNvPr id="10" name="Picture Placeholder 9"/>
          <p:cNvSpPr>
            <a:spLocks noGrp="1"/>
          </p:cNvSpPr>
          <p:nvPr>
            <p:ph type="pic" sz="quarter" idx="11" hasCustomPrompt="1"/>
          </p:nvPr>
        </p:nvSpPr>
        <p:spPr>
          <a:xfrm>
            <a:off x="2411361" y="1250557"/>
            <a:ext cx="2433484" cy="2433484"/>
          </a:xfrm>
          <a:custGeom>
            <a:avLst/>
            <a:gdLst>
              <a:gd name="connsiteX0" fmla="*/ 1216742 w 2433484"/>
              <a:gd name="connsiteY0" fmla="*/ 0 h 2433484"/>
              <a:gd name="connsiteX1" fmla="*/ 2433484 w 2433484"/>
              <a:gd name="connsiteY1" fmla="*/ 1216742 h 2433484"/>
              <a:gd name="connsiteX2" fmla="*/ 1216742 w 2433484"/>
              <a:gd name="connsiteY2" fmla="*/ 2433484 h 2433484"/>
              <a:gd name="connsiteX3" fmla="*/ 0 w 2433484"/>
              <a:gd name="connsiteY3" fmla="*/ 1216742 h 2433484"/>
              <a:gd name="connsiteX4" fmla="*/ 1216742 w 2433484"/>
              <a:gd name="connsiteY4" fmla="*/ 0 h 2433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484" h="2433484">
                <a:moveTo>
                  <a:pt x="1216742" y="0"/>
                </a:moveTo>
                <a:cubicBezTo>
                  <a:pt x="1888730" y="0"/>
                  <a:pt x="2433484" y="544754"/>
                  <a:pt x="2433484" y="1216742"/>
                </a:cubicBezTo>
                <a:cubicBezTo>
                  <a:pt x="2433484" y="1888730"/>
                  <a:pt x="1888730" y="2433484"/>
                  <a:pt x="1216742" y="2433484"/>
                </a:cubicBezTo>
                <a:cubicBezTo>
                  <a:pt x="544754" y="2433484"/>
                  <a:pt x="0" y="1888730"/>
                  <a:pt x="0" y="1216742"/>
                </a:cubicBezTo>
                <a:cubicBezTo>
                  <a:pt x="0" y="544754"/>
                  <a:pt x="544754" y="0"/>
                  <a:pt x="1216742" y="0"/>
                </a:cubicBezTo>
                <a:close/>
              </a:path>
            </a:pathLst>
          </a:custGeom>
          <a:ln w="152400">
            <a:solidFill>
              <a:schemeClr val="bg1"/>
            </a:solidFill>
          </a:ln>
          <a:effectLst>
            <a:outerShdw blurRad="508000" sx="102000" sy="102000" algn="ctr" rotWithShape="0">
              <a:prstClr val="black">
                <a:alpha val="40000"/>
              </a:prstClr>
            </a:outerShdw>
          </a:effectLst>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2" presetClass="entr" presetSubtype="8" decel="10000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250" fill="hold"/>
                                        <p:tgtEl>
                                          <p:spTgt spid="10"/>
                                        </p:tgtEl>
                                        <p:attrNameLst>
                                          <p:attrName>ppt_x</p:attrName>
                                        </p:attrNameLst>
                                      </p:cBhvr>
                                      <p:tavLst>
                                        <p:tav tm="0">
                                          <p:val>
                                            <p:strVal val="0-#ppt_w/2"/>
                                          </p:val>
                                        </p:tav>
                                        <p:tav tm="100000">
                                          <p:val>
                                            <p:strVal val="#ppt_x"/>
                                          </p:val>
                                        </p:tav>
                                      </p:tavLst>
                                    </p:anim>
                                    <p:anim calcmode="lin" valueType="num">
                                      <p:cBhvr additive="base">
                                        <p:cTn id="11" dur="1250" fill="hold"/>
                                        <p:tgtEl>
                                          <p:spTgt spid="10"/>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225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2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27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300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325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 grpId="0"/>
      <p:bldP spid="1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0"/>
            <a:ext cx="12192000" cy="6858000"/>
          </a:xfrm>
          <a:prstGeom prst="rect">
            <a:avLst/>
          </a:prstGeom>
          <a:solidFill>
            <a:schemeClr val="bg1">
              <a:lumMod val="95000"/>
              <a:alpha val="23000"/>
            </a:schemeClr>
          </a:solidFill>
        </p:spPr>
        <p:txBody>
          <a:bodyPr/>
          <a:lstStyle>
            <a:lvl1pPr marL="0" indent="0" algn="r">
              <a:buNone/>
              <a:defRPr sz="1200">
                <a:solidFill>
                  <a:schemeClr val="tx1">
                    <a:lumMod val="65000"/>
                    <a:lumOff val="35000"/>
                  </a:schemeClr>
                </a:solidFill>
              </a:defRPr>
            </a:lvl1pPr>
          </a:lstStyle>
          <a:p>
            <a:r>
              <a:rPr lang="en-US" dirty="0"/>
              <a:t>Image Placeholder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1262744" y="560955"/>
            <a:ext cx="9666512" cy="581251"/>
          </a:xfrm>
          <a:prstGeom prst="rect">
            <a:avLst/>
          </a:prstGeom>
        </p:spPr>
        <p:txBody>
          <a:bodyPr/>
          <a:lstStyle>
            <a:lvl1pPr marL="0" indent="0" algn="ctr">
              <a:buNone/>
              <a:defRPr sz="4000" b="1">
                <a:solidFill>
                  <a:schemeClr val="tx1">
                    <a:lumMod val="65000"/>
                    <a:lumOff val="35000"/>
                  </a:schemeClr>
                </a:solidFill>
                <a:latin typeface="+mj-lt"/>
              </a:defRPr>
            </a:lvl1pPr>
          </a:lstStyle>
          <a:p>
            <a:pPr lvl="0"/>
            <a:endParaRPr lang="en-US" dirty="0"/>
          </a:p>
        </p:txBody>
      </p:sp>
      <p:sp>
        <p:nvSpPr>
          <p:cNvPr id="6" name="Text Placeholder 5"/>
          <p:cNvSpPr>
            <a:spLocks noGrp="1"/>
          </p:cNvSpPr>
          <p:nvPr>
            <p:ph type="body" sz="quarter" idx="11"/>
          </p:nvPr>
        </p:nvSpPr>
        <p:spPr>
          <a:xfrm>
            <a:off x="3940630" y="262366"/>
            <a:ext cx="4310740" cy="298590"/>
          </a:xfrm>
          <a:prstGeom prst="rect">
            <a:avLst/>
          </a:prstGeom>
        </p:spPr>
        <p:txBody>
          <a:bodyPr/>
          <a:lstStyle>
            <a:lvl1pPr marL="0" indent="0" algn="ctr">
              <a:buNone/>
              <a:defRPr sz="1400" b="0" spc="300">
                <a:solidFill>
                  <a:schemeClr val="bg1">
                    <a:lumMod val="65000"/>
                  </a:schemeClr>
                </a:solidFill>
                <a:latin typeface="+mn-lt"/>
              </a:defRPr>
            </a:lvl1pPr>
          </a:lstStyle>
          <a:p>
            <a:pPr lvl="0"/>
            <a:endParaRPr lang="en-US" dirty="0"/>
          </a:p>
        </p:txBody>
      </p:sp>
      <p:grpSp>
        <p:nvGrpSpPr>
          <p:cNvPr id="8" name="Group 7"/>
          <p:cNvGrpSpPr/>
          <p:nvPr userDrawn="1"/>
        </p:nvGrpSpPr>
        <p:grpSpPr>
          <a:xfrm>
            <a:off x="5943600" y="1210739"/>
            <a:ext cx="304800" cy="106680"/>
            <a:chOff x="5935980" y="1180306"/>
            <a:chExt cx="304800" cy="106680"/>
          </a:xfrm>
        </p:grpSpPr>
        <p:sp>
          <p:nvSpPr>
            <p:cNvPr id="9"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6">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2" presetClass="entr" presetSubtype="1" decel="100000" fill="hold" nodeType="withEffect" nodePh="1">
                  <p:stCondLst>
                    <p:cond delay="0"/>
                  </p:stCondLst>
                  <p:endCondLst>
                    <p:cond delay="0"/>
                  </p:endCondLst>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ppt_x"/>
                          </p:val>
                        </p:tav>
                        <p:tav tm="100000">
                          <p:val>
                            <p:strVal val="#ppt_x"/>
                          </p:val>
                        </p:tav>
                      </p:tavLst>
                    </p:anim>
                    <p:anim calcmode="lin" valueType="num">
                      <p:cBhvr additive="base">
                        <p:cTn dur="750" fill="hold"/>
                        <p:tgtEl>
                          <p:spTgt spid="5"/>
                        </p:tgtEl>
                        <p:attrNameLst>
                          <p:attrName>ppt_y</p:attrName>
                        </p:attrNameLst>
                      </p:cBhvr>
                      <p:tavLst>
                        <p:tav tm="0">
                          <p:val>
                            <p:strVal val="0-#ppt_h/2"/>
                          </p:val>
                        </p:tav>
                        <p:tav tm="100000">
                          <p:val>
                            <p:strVal val="#ppt_y"/>
                          </p:val>
                        </p:tav>
                      </p:tavLst>
                    </p:anim>
                  </p:childTnLst>
                </p:cTn>
              </p:par>
            </p:tnLst>
          </p:tmpl>
        </p:tmplLst>
      </p:bldP>
      <p:bldP spid="6" grpId="0" build="p">
        <p:tmplLst>
          <p:tmpl lvl="1">
            <p:tnLst>
              <p:par>
                <p:cTn presetID="2" presetClass="entr" presetSubtype="1" decel="100000" fill="hold" nodeType="withEffect" nodePh="1">
                  <p:stCondLst>
                    <p:cond delay="0"/>
                  </p:stCondLst>
                  <p:endCondLst>
                    <p:cond delay="0"/>
                  </p:end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ppt_x"/>
                          </p:val>
                        </p:tav>
                        <p:tav tm="100000">
                          <p:val>
                            <p:strVal val="#ppt_x"/>
                          </p:val>
                        </p:tav>
                      </p:tavLst>
                    </p:anim>
                    <p:anim calcmode="lin" valueType="num">
                      <p:cBhvr additive="base">
                        <p:cTn dur="750" fill="hold"/>
                        <p:tgtEl>
                          <p:spTgt spid="6"/>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8BDADA-B6FA-4F65-B769-E5513F66F84D}" type="slidenum">
              <a:rPr lang="zh-CN" altLang="en-US" smtClean="0"/>
            </a:fld>
            <a:endParaRPr lang="zh-CN" altLang="en-US"/>
          </a:p>
        </p:txBody>
      </p:sp>
      <p:sp>
        <p:nvSpPr>
          <p:cNvPr id="11" name="TextBox 10"/>
          <p:cNvSpPr txBox="1"/>
          <p:nvPr userDrawn="1"/>
        </p:nvSpPr>
        <p:spPr>
          <a:xfrm>
            <a:off x="1764829"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768F7FF-9183-47C9-87A1-F586B6DF26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8BDADA-B6FA-4F65-B769-E5513F66F84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68F7FF-9183-47C9-87A1-F586B6DF26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8BDADA-B6FA-4F65-B769-E5513F66F84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3.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svg"/><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0.jpeg"/><Relationship Id="rId3" Type="http://schemas.openxmlformats.org/officeDocument/2006/relationships/tags" Target="../tags/tag35.xml"/><Relationship Id="rId2" Type="http://schemas.openxmlformats.org/officeDocument/2006/relationships/image" Target="../media/image19.jpeg"/><Relationship Id="rId1" Type="http://schemas.openxmlformats.org/officeDocument/2006/relationships/tags" Target="../tags/tag34.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03.xml.rels><?xml version="1.0" encoding="UTF-8" standalone="yes"?>
<Relationships xmlns="http://schemas.openxmlformats.org/package/2006/relationships"><Relationship Id="rId9" Type="http://schemas.openxmlformats.org/officeDocument/2006/relationships/notesSlide" Target="../notesSlides/notesSlide101.xml"/><Relationship Id="rId8" Type="http://schemas.openxmlformats.org/officeDocument/2006/relationships/slideLayout" Target="../slideLayouts/slideLayout16.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104.xml.rels><?xml version="1.0" encoding="UTF-8" standalone="yes"?>
<Relationships xmlns="http://schemas.openxmlformats.org/package/2006/relationships"><Relationship Id="rId8" Type="http://schemas.openxmlformats.org/officeDocument/2006/relationships/notesSlide" Target="../notesSlides/notesSlide102.xml"/><Relationship Id="rId7" Type="http://schemas.openxmlformats.org/officeDocument/2006/relationships/slideLayout" Target="../slideLayouts/slideLayout8.xml"/><Relationship Id="rId6" Type="http://schemas.openxmlformats.org/officeDocument/2006/relationships/image" Target="../media/image68.png"/><Relationship Id="rId5" Type="http://schemas.openxmlformats.org/officeDocument/2006/relationships/tags" Target="../tags/tag85.xml"/><Relationship Id="rId4" Type="http://schemas.openxmlformats.org/officeDocument/2006/relationships/image" Target="../media/image16.png"/><Relationship Id="rId3" Type="http://schemas.openxmlformats.org/officeDocument/2006/relationships/tags" Target="../tags/tag84.xml"/><Relationship Id="rId2" Type="http://schemas.openxmlformats.org/officeDocument/2006/relationships/image" Target="../media/image15.png"/><Relationship Id="rId1" Type="http://schemas.openxmlformats.org/officeDocument/2006/relationships/tags" Target="../tags/tag83.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image" Target="../media/image69.png"/><Relationship Id="rId4" Type="http://schemas.openxmlformats.org/officeDocument/2006/relationships/image" Target="../media/image16.png"/><Relationship Id="rId3" Type="http://schemas.openxmlformats.org/officeDocument/2006/relationships/tags" Target="../tags/tag87.xml"/><Relationship Id="rId2" Type="http://schemas.openxmlformats.org/officeDocument/2006/relationships/image" Target="../media/image15.png"/><Relationship Id="rId10" Type="http://schemas.openxmlformats.org/officeDocument/2006/relationships/notesSlide" Target="../notesSlides/notesSlide103.xml"/><Relationship Id="rId1" Type="http://schemas.openxmlformats.org/officeDocument/2006/relationships/tags" Target="../tags/tag86.xml"/></Relationships>
</file>

<file path=ppt/slides/_rels/slide106.xml.rels><?xml version="1.0" encoding="UTF-8" standalone="yes"?>
<Relationships xmlns="http://schemas.openxmlformats.org/package/2006/relationships"><Relationship Id="rId7" Type="http://schemas.openxmlformats.org/officeDocument/2006/relationships/notesSlide" Target="../notesSlides/notesSlide104.xml"/><Relationship Id="rId6" Type="http://schemas.openxmlformats.org/officeDocument/2006/relationships/slideLayout" Target="../slideLayouts/slideLayout8.xml"/><Relationship Id="rId5" Type="http://schemas.openxmlformats.org/officeDocument/2006/relationships/image" Target="../media/image70.png"/><Relationship Id="rId4" Type="http://schemas.openxmlformats.org/officeDocument/2006/relationships/image" Target="../media/image16.png"/><Relationship Id="rId3" Type="http://schemas.openxmlformats.org/officeDocument/2006/relationships/tags" Target="../tags/tag92.xml"/><Relationship Id="rId2" Type="http://schemas.openxmlformats.org/officeDocument/2006/relationships/image" Target="../media/image15.png"/><Relationship Id="rId1" Type="http://schemas.openxmlformats.org/officeDocument/2006/relationships/tags" Target="../tags/tag91.xml"/></Relationships>
</file>

<file path=ppt/slides/_rels/slide10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media/image71.png"/><Relationship Id="rId4" Type="http://schemas.openxmlformats.org/officeDocument/2006/relationships/image" Target="../media/image16.png"/><Relationship Id="rId3" Type="http://schemas.openxmlformats.org/officeDocument/2006/relationships/tags" Target="../tags/tag94.xml"/><Relationship Id="rId2" Type="http://schemas.openxmlformats.org/officeDocument/2006/relationships/image" Target="../media/image15.png"/><Relationship Id="rId10" Type="http://schemas.openxmlformats.org/officeDocument/2006/relationships/notesSlide" Target="../notesSlides/notesSlide105.xml"/><Relationship Id="rId1" Type="http://schemas.openxmlformats.org/officeDocument/2006/relationships/tags" Target="../tags/tag93.xml"/></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6.xml"/><Relationship Id="rId6" Type="http://schemas.openxmlformats.org/officeDocument/2006/relationships/slideLayout" Target="../slideLayouts/slideLayout8.xml"/><Relationship Id="rId5" Type="http://schemas.openxmlformats.org/officeDocument/2006/relationships/image" Target="../media/image72.png"/><Relationship Id="rId4" Type="http://schemas.openxmlformats.org/officeDocument/2006/relationships/image" Target="../media/image16.png"/><Relationship Id="rId3" Type="http://schemas.openxmlformats.org/officeDocument/2006/relationships/tags" Target="../tags/tag99.xml"/><Relationship Id="rId2" Type="http://schemas.openxmlformats.org/officeDocument/2006/relationships/image" Target="../media/image15.png"/><Relationship Id="rId1" Type="http://schemas.openxmlformats.org/officeDocument/2006/relationships/tags" Target="../tags/tag98.xml"/></Relationships>
</file>

<file path=ppt/slides/_rels/slide10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image" Target="../media/image73.png"/><Relationship Id="rId4" Type="http://schemas.openxmlformats.org/officeDocument/2006/relationships/image" Target="../media/image16.png"/><Relationship Id="rId3" Type="http://schemas.openxmlformats.org/officeDocument/2006/relationships/tags" Target="../tags/tag101.xml"/><Relationship Id="rId2" Type="http://schemas.openxmlformats.org/officeDocument/2006/relationships/image" Target="../media/image15.png"/><Relationship Id="rId10" Type="http://schemas.openxmlformats.org/officeDocument/2006/relationships/notesSlide" Target="../notesSlides/notesSlide107.xml"/><Relationship Id="rId1" Type="http://schemas.openxmlformats.org/officeDocument/2006/relationships/tags" Target="../tags/tag10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8.xml"/><Relationship Id="rId4" Type="http://schemas.openxmlformats.org/officeDocument/2006/relationships/image" Target="../media/image12.png"/><Relationship Id="rId3" Type="http://schemas.openxmlformats.org/officeDocument/2006/relationships/image" Target="../media/image10.png"/><Relationship Id="rId2" Type="http://schemas.openxmlformats.org/officeDocument/2006/relationships/image" Target="../media/image22.svg"/><Relationship Id="rId1" Type="http://schemas.openxmlformats.org/officeDocument/2006/relationships/image" Target="../media/image21.png"/></Relationships>
</file>

<file path=ppt/slides/_rels/slide11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74.png"/><Relationship Id="rId4" Type="http://schemas.openxmlformats.org/officeDocument/2006/relationships/image" Target="../media/image16.png"/><Relationship Id="rId3" Type="http://schemas.openxmlformats.org/officeDocument/2006/relationships/tags" Target="../tags/tag106.xml"/><Relationship Id="rId2" Type="http://schemas.openxmlformats.org/officeDocument/2006/relationships/image" Target="../media/image15.png"/><Relationship Id="rId10" Type="http://schemas.openxmlformats.org/officeDocument/2006/relationships/notesSlide" Target="../notesSlides/notesSlide108.xml"/><Relationship Id="rId1" Type="http://schemas.openxmlformats.org/officeDocument/2006/relationships/tags" Target="../tags/tag105.xml"/></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0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12.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11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15.xml.rels><?xml version="1.0" encoding="UTF-8" standalone="yes"?>
<Relationships xmlns="http://schemas.openxmlformats.org/package/2006/relationships"><Relationship Id="rId4" Type="http://schemas.openxmlformats.org/officeDocument/2006/relationships/notesSlide" Target="../notesSlides/notesSlide113.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8.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 Type="http://schemas.openxmlformats.org/officeDocument/2006/relationships/image" Target="../media/image15.png"/></Relationships>
</file>

<file path=ppt/slides/_rels/slide120.xml.rels><?xml version="1.0" encoding="UTF-8" standalone="yes"?>
<Relationships xmlns="http://schemas.openxmlformats.org/package/2006/relationships"><Relationship Id="rId5" Type="http://schemas.openxmlformats.org/officeDocument/2006/relationships/notesSlide" Target="../notesSlides/notesSlide118.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19.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20.xml"/><Relationship Id="rId4" Type="http://schemas.openxmlformats.org/officeDocument/2006/relationships/slideLayout" Target="../slideLayouts/slideLayout8.xml"/><Relationship Id="rId3" Type="http://schemas.openxmlformats.org/officeDocument/2006/relationships/image" Target="../media/image75.png"/><Relationship Id="rId2" Type="http://schemas.openxmlformats.org/officeDocument/2006/relationships/image" Target="../media/image12.png"/><Relationship Id="rId1" Type="http://schemas.openxmlformats.org/officeDocument/2006/relationships/image" Target="../media/image10.png"/></Relationships>
</file>

<file path=ppt/slides/_rels/slide123.xml.rels><?xml version="1.0" encoding="UTF-8" standalone="yes"?>
<Relationships xmlns="http://schemas.openxmlformats.org/package/2006/relationships"><Relationship Id="rId7" Type="http://schemas.openxmlformats.org/officeDocument/2006/relationships/notesSlide" Target="../notesSlides/notesSlide121.xml"/><Relationship Id="rId6" Type="http://schemas.openxmlformats.org/officeDocument/2006/relationships/slideLayout" Target="../slideLayouts/slideLayout8.xml"/><Relationship Id="rId5" Type="http://schemas.openxmlformats.org/officeDocument/2006/relationships/image" Target="../media/image76.jpeg"/><Relationship Id="rId4" Type="http://schemas.openxmlformats.org/officeDocument/2006/relationships/image" Target="../media/image16.png"/><Relationship Id="rId3" Type="http://schemas.openxmlformats.org/officeDocument/2006/relationships/tags" Target="../tags/tag111.xml"/><Relationship Id="rId2" Type="http://schemas.openxmlformats.org/officeDocument/2006/relationships/image" Target="../media/image15.png"/><Relationship Id="rId1" Type="http://schemas.openxmlformats.org/officeDocument/2006/relationships/tags" Target="../tags/tag110.xml"/></Relationships>
</file>

<file path=ppt/slides/_rels/slide124.xml.rels><?xml version="1.0" encoding="UTF-8" standalone="yes"?>
<Relationships xmlns="http://schemas.openxmlformats.org/package/2006/relationships"><Relationship Id="rId7" Type="http://schemas.openxmlformats.org/officeDocument/2006/relationships/notesSlide" Target="../notesSlides/notesSlide122.xml"/><Relationship Id="rId6" Type="http://schemas.openxmlformats.org/officeDocument/2006/relationships/slideLayout" Target="../slideLayouts/slideLayout8.xml"/><Relationship Id="rId5" Type="http://schemas.openxmlformats.org/officeDocument/2006/relationships/image" Target="../media/image77.jpeg"/><Relationship Id="rId4" Type="http://schemas.openxmlformats.org/officeDocument/2006/relationships/image" Target="../media/image16.png"/><Relationship Id="rId3" Type="http://schemas.openxmlformats.org/officeDocument/2006/relationships/tags" Target="../tags/tag113.xml"/><Relationship Id="rId2" Type="http://schemas.openxmlformats.org/officeDocument/2006/relationships/image" Target="../media/image15.png"/><Relationship Id="rId1" Type="http://schemas.openxmlformats.org/officeDocument/2006/relationships/tags" Target="../tags/tag112.xml"/></Relationships>
</file>

<file path=ppt/slides/_rels/slide125.xml.rels><?xml version="1.0" encoding="UTF-8" standalone="yes"?>
<Relationships xmlns="http://schemas.openxmlformats.org/package/2006/relationships"><Relationship Id="rId7" Type="http://schemas.openxmlformats.org/officeDocument/2006/relationships/notesSlide" Target="../notesSlides/notesSlide123.xml"/><Relationship Id="rId6" Type="http://schemas.openxmlformats.org/officeDocument/2006/relationships/slideLayout" Target="../slideLayouts/slideLayout8.xml"/><Relationship Id="rId5" Type="http://schemas.openxmlformats.org/officeDocument/2006/relationships/image" Target="../media/image78.jpeg"/><Relationship Id="rId4" Type="http://schemas.openxmlformats.org/officeDocument/2006/relationships/image" Target="../media/image16.png"/><Relationship Id="rId3" Type="http://schemas.openxmlformats.org/officeDocument/2006/relationships/tags" Target="../tags/tag115.xml"/><Relationship Id="rId2" Type="http://schemas.openxmlformats.org/officeDocument/2006/relationships/image" Target="../media/image15.png"/><Relationship Id="rId1" Type="http://schemas.openxmlformats.org/officeDocument/2006/relationships/tags" Target="../tags/tag114.xml"/></Relationships>
</file>

<file path=ppt/slides/_rels/slide126.xml.rels><?xml version="1.0" encoding="UTF-8" standalone="yes"?>
<Relationships xmlns="http://schemas.openxmlformats.org/package/2006/relationships"><Relationship Id="rId7" Type="http://schemas.openxmlformats.org/officeDocument/2006/relationships/notesSlide" Target="../notesSlides/notesSlide124.xml"/><Relationship Id="rId6" Type="http://schemas.openxmlformats.org/officeDocument/2006/relationships/slideLayout" Target="../slideLayouts/slideLayout8.xml"/><Relationship Id="rId5" Type="http://schemas.openxmlformats.org/officeDocument/2006/relationships/image" Target="../media/image79.jpeg"/><Relationship Id="rId4" Type="http://schemas.openxmlformats.org/officeDocument/2006/relationships/image" Target="../media/image16.png"/><Relationship Id="rId3" Type="http://schemas.openxmlformats.org/officeDocument/2006/relationships/tags" Target="../tags/tag117.xml"/><Relationship Id="rId2" Type="http://schemas.openxmlformats.org/officeDocument/2006/relationships/image" Target="../media/image15.png"/><Relationship Id="rId1" Type="http://schemas.openxmlformats.org/officeDocument/2006/relationships/tags" Target="../tags/tag116.xml"/></Relationships>
</file>

<file path=ppt/slides/_rels/slide127.xml.rels><?xml version="1.0" encoding="UTF-8" standalone="yes"?>
<Relationships xmlns="http://schemas.openxmlformats.org/package/2006/relationships"><Relationship Id="rId7" Type="http://schemas.openxmlformats.org/officeDocument/2006/relationships/notesSlide" Target="../notesSlides/notesSlide125.xml"/><Relationship Id="rId6" Type="http://schemas.openxmlformats.org/officeDocument/2006/relationships/slideLayout" Target="../slideLayouts/slideLayout8.xml"/><Relationship Id="rId5" Type="http://schemas.openxmlformats.org/officeDocument/2006/relationships/image" Target="../media/image80.jpeg"/><Relationship Id="rId4" Type="http://schemas.openxmlformats.org/officeDocument/2006/relationships/image" Target="../media/image16.png"/><Relationship Id="rId3" Type="http://schemas.openxmlformats.org/officeDocument/2006/relationships/tags" Target="../tags/tag119.xml"/><Relationship Id="rId2" Type="http://schemas.openxmlformats.org/officeDocument/2006/relationships/image" Target="../media/image15.png"/><Relationship Id="rId1" Type="http://schemas.openxmlformats.org/officeDocument/2006/relationships/tags" Target="../tags/tag118.xml"/></Relationships>
</file>

<file path=ppt/slides/_rels/slide128.xml.rels><?xml version="1.0" encoding="UTF-8" standalone="yes"?>
<Relationships xmlns="http://schemas.openxmlformats.org/package/2006/relationships"><Relationship Id="rId7" Type="http://schemas.openxmlformats.org/officeDocument/2006/relationships/notesSlide" Target="../notesSlides/notesSlide126.xml"/><Relationship Id="rId6" Type="http://schemas.openxmlformats.org/officeDocument/2006/relationships/slideLayout" Target="../slideLayouts/slideLayout8.xml"/><Relationship Id="rId5" Type="http://schemas.openxmlformats.org/officeDocument/2006/relationships/image" Target="../media/image81.jpeg"/><Relationship Id="rId4" Type="http://schemas.openxmlformats.org/officeDocument/2006/relationships/image" Target="../media/image16.png"/><Relationship Id="rId3" Type="http://schemas.openxmlformats.org/officeDocument/2006/relationships/tags" Target="../tags/tag121.xml"/><Relationship Id="rId2" Type="http://schemas.openxmlformats.org/officeDocument/2006/relationships/image" Target="../media/image15.png"/><Relationship Id="rId1" Type="http://schemas.openxmlformats.org/officeDocument/2006/relationships/tags" Target="../tags/tag120.xml"/></Relationships>
</file>

<file path=ppt/slides/_rels/slide129.xml.rels><?xml version="1.0" encoding="UTF-8" standalone="yes"?>
<Relationships xmlns="http://schemas.openxmlformats.org/package/2006/relationships"><Relationship Id="rId7" Type="http://schemas.openxmlformats.org/officeDocument/2006/relationships/notesSlide" Target="../notesSlides/notesSlide127.xml"/><Relationship Id="rId6" Type="http://schemas.openxmlformats.org/officeDocument/2006/relationships/slideLayout" Target="../slideLayouts/slideLayout8.xml"/><Relationship Id="rId5" Type="http://schemas.openxmlformats.org/officeDocument/2006/relationships/image" Target="../media/image82.jpeg"/><Relationship Id="rId4" Type="http://schemas.openxmlformats.org/officeDocument/2006/relationships/image" Target="../media/image16.png"/><Relationship Id="rId3" Type="http://schemas.openxmlformats.org/officeDocument/2006/relationships/tags" Target="../tags/tag123.xml"/><Relationship Id="rId2" Type="http://schemas.openxmlformats.org/officeDocument/2006/relationships/image" Target="../media/image15.png"/><Relationship Id="rId1" Type="http://schemas.openxmlformats.org/officeDocument/2006/relationships/tags" Target="../tags/tag12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7.xml"/><Relationship Id="rId3" Type="http://schemas.openxmlformats.org/officeDocument/2006/relationships/tags" Target="../tags/tag40.xml"/><Relationship Id="rId2" Type="http://schemas.openxmlformats.org/officeDocument/2006/relationships/image" Target="../media/image24.png"/><Relationship Id="rId1" Type="http://schemas.openxmlformats.org/officeDocument/2006/relationships/image" Target="../media/image23.jpeg"/></Relationships>
</file>

<file path=ppt/slides/_rels/slide130.xml.rels><?xml version="1.0" encoding="UTF-8" standalone="yes"?>
<Relationships xmlns="http://schemas.openxmlformats.org/package/2006/relationships"><Relationship Id="rId7" Type="http://schemas.openxmlformats.org/officeDocument/2006/relationships/notesSlide" Target="../notesSlides/notesSlide128.xml"/><Relationship Id="rId6" Type="http://schemas.openxmlformats.org/officeDocument/2006/relationships/slideLayout" Target="../slideLayouts/slideLayout8.xml"/><Relationship Id="rId5" Type="http://schemas.openxmlformats.org/officeDocument/2006/relationships/image" Target="../media/image83.jpeg"/><Relationship Id="rId4" Type="http://schemas.openxmlformats.org/officeDocument/2006/relationships/image" Target="../media/image16.png"/><Relationship Id="rId3" Type="http://schemas.openxmlformats.org/officeDocument/2006/relationships/tags" Target="../tags/tag125.xml"/><Relationship Id="rId2" Type="http://schemas.openxmlformats.org/officeDocument/2006/relationships/image" Target="../media/image15.png"/><Relationship Id="rId1" Type="http://schemas.openxmlformats.org/officeDocument/2006/relationships/tags" Target="../tags/tag124.xml"/></Relationships>
</file>

<file path=ppt/slides/_rels/slide131.xml.rels><?xml version="1.0" encoding="UTF-8" standalone="yes"?>
<Relationships xmlns="http://schemas.openxmlformats.org/package/2006/relationships"><Relationship Id="rId7" Type="http://schemas.openxmlformats.org/officeDocument/2006/relationships/notesSlide" Target="../notesSlides/notesSlide129.xml"/><Relationship Id="rId6" Type="http://schemas.openxmlformats.org/officeDocument/2006/relationships/slideLayout" Target="../slideLayouts/slideLayout8.xml"/><Relationship Id="rId5" Type="http://schemas.openxmlformats.org/officeDocument/2006/relationships/image" Target="../media/image84.jpeg"/><Relationship Id="rId4" Type="http://schemas.openxmlformats.org/officeDocument/2006/relationships/image" Target="../media/image16.png"/><Relationship Id="rId3" Type="http://schemas.openxmlformats.org/officeDocument/2006/relationships/tags" Target="../tags/tag127.xml"/><Relationship Id="rId2" Type="http://schemas.openxmlformats.org/officeDocument/2006/relationships/image" Target="../media/image15.png"/><Relationship Id="rId1" Type="http://schemas.openxmlformats.org/officeDocument/2006/relationships/tags" Target="../tags/tag126.xml"/></Relationships>
</file>

<file path=ppt/slides/_rels/slide132.xml.rels><?xml version="1.0" encoding="UTF-8" standalone="yes"?>
<Relationships xmlns="http://schemas.openxmlformats.org/package/2006/relationships"><Relationship Id="rId4" Type="http://schemas.openxmlformats.org/officeDocument/2006/relationships/notesSlide" Target="../notesSlides/notesSlide130.xml"/><Relationship Id="rId3" Type="http://schemas.openxmlformats.org/officeDocument/2006/relationships/slideLayout" Target="../slideLayouts/slideLayout17.xml"/><Relationship Id="rId2" Type="http://schemas.openxmlformats.org/officeDocument/2006/relationships/image" Target="../media/image85.png"/><Relationship Id="rId1" Type="http://schemas.openxmlformats.org/officeDocument/2006/relationships/image" Target="../media/image23.jpeg"/></Relationships>
</file>

<file path=ppt/slides/_rels/slide133.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134.xml.rels><?xml version="1.0" encoding="UTF-8" standalone="yes"?>
<Relationships xmlns="http://schemas.openxmlformats.org/package/2006/relationships"><Relationship Id="rId5" Type="http://schemas.openxmlformats.org/officeDocument/2006/relationships/notesSlide" Target="../notesSlides/notesSlide13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35.xml.rels><?xml version="1.0" encoding="UTF-8" standalone="yes"?>
<Relationships xmlns="http://schemas.openxmlformats.org/package/2006/relationships"><Relationship Id="rId9" Type="http://schemas.openxmlformats.org/officeDocument/2006/relationships/notesSlide" Target="../notesSlides/notesSlide133.xml"/><Relationship Id="rId8" Type="http://schemas.openxmlformats.org/officeDocument/2006/relationships/slideLayout" Target="../slideLayouts/slideLayout16.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136.xml.rels><?xml version="1.0" encoding="UTF-8" standalone="yes"?>
<Relationships xmlns="http://schemas.openxmlformats.org/package/2006/relationships"><Relationship Id="rId5" Type="http://schemas.openxmlformats.org/officeDocument/2006/relationships/notesSlide" Target="../notesSlides/notesSlide13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138.xml.rels><?xml version="1.0" encoding="UTF-8" standalone="yes"?>
<Relationships xmlns="http://schemas.openxmlformats.org/package/2006/relationships"><Relationship Id="rId4" Type="http://schemas.openxmlformats.org/officeDocument/2006/relationships/notesSlide" Target="../notesSlides/notesSlide136.xml"/><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10.png"/></Relationships>
</file>

<file path=ppt/slides/_rels/slide139.xml.rels><?xml version="1.0" encoding="UTF-8" standalone="yes"?>
<Relationships xmlns="http://schemas.openxmlformats.org/package/2006/relationships"><Relationship Id="rId5" Type="http://schemas.openxmlformats.org/officeDocument/2006/relationships/notesSlide" Target="../notesSlides/notesSlide137.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138.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141.xml.rels><?xml version="1.0" encoding="UTF-8" standalone="yes"?>
<Relationships xmlns="http://schemas.openxmlformats.org/package/2006/relationships"><Relationship Id="rId5" Type="http://schemas.openxmlformats.org/officeDocument/2006/relationships/notesSlide" Target="../notesSlides/notesSlide13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2.xml.rels><?xml version="1.0" encoding="UTF-8" standalone="yes"?>
<Relationships xmlns="http://schemas.openxmlformats.org/package/2006/relationships"><Relationship Id="rId5" Type="http://schemas.openxmlformats.org/officeDocument/2006/relationships/notesSlide" Target="../notesSlides/notesSlide14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3.xml.rels><?xml version="1.0" encoding="UTF-8" standalone="yes"?>
<Relationships xmlns="http://schemas.openxmlformats.org/package/2006/relationships"><Relationship Id="rId5" Type="http://schemas.openxmlformats.org/officeDocument/2006/relationships/notesSlide" Target="../notesSlides/notesSlide141.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4.xml.rels><?xml version="1.0" encoding="UTF-8" standalone="yes"?>
<Relationships xmlns="http://schemas.openxmlformats.org/package/2006/relationships"><Relationship Id="rId5" Type="http://schemas.openxmlformats.org/officeDocument/2006/relationships/notesSlide" Target="../notesSlides/notesSlide14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43.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6.xml.rels><?xml version="1.0" encoding="UTF-8" standalone="yes"?>
<Relationships xmlns="http://schemas.openxmlformats.org/package/2006/relationships"><Relationship Id="rId5" Type="http://schemas.openxmlformats.org/officeDocument/2006/relationships/notesSlide" Target="../notesSlides/notesSlide14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47.xml.rels><?xml version="1.0" encoding="UTF-8" standalone="yes"?>
<Relationships xmlns="http://schemas.openxmlformats.org/package/2006/relationships"><Relationship Id="rId7" Type="http://schemas.openxmlformats.org/officeDocument/2006/relationships/notesSlide" Target="../notesSlides/notesSlide145.xml"/><Relationship Id="rId6" Type="http://schemas.openxmlformats.org/officeDocument/2006/relationships/slideLayout" Target="../slideLayouts/slideLayout8.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86.png"/><Relationship Id="rId1" Type="http://schemas.openxmlformats.org/officeDocument/2006/relationships/tags" Target="../tags/tag128.xml"/></Relationships>
</file>

<file path=ppt/slides/_rels/slide148.xml.rels><?xml version="1.0" encoding="UTF-8" standalone="yes"?>
<Relationships xmlns="http://schemas.openxmlformats.org/package/2006/relationships"><Relationship Id="rId8" Type="http://schemas.openxmlformats.org/officeDocument/2006/relationships/notesSlide" Target="../notesSlides/notesSlide146.xml"/><Relationship Id="rId7"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image" Target="../media/image8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image" Target="../media/image25.jpeg"/><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6.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33.jpeg"/><Relationship Id="rId1" Type="http://schemas.openxmlformats.org/officeDocument/2006/relationships/tags" Target="../tags/tag42.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8.xml"/><Relationship Id="rId3" Type="http://schemas.openxmlformats.org/officeDocument/2006/relationships/image" Target="../media/image34.png"/><Relationship Id="rId2" Type="http://schemas.openxmlformats.org/officeDocument/2006/relationships/tags" Target="../tags/tag4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7" Type="http://schemas.openxmlformats.org/officeDocument/2006/relationships/notesSlide" Target="../notesSlides/notesSlide2.xml"/><Relationship Id="rId26" Type="http://schemas.openxmlformats.org/officeDocument/2006/relationships/slideLayout" Target="../slideLayouts/slideLayout8.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image" Target="../media/image5.svg"/><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7.xml"/><Relationship Id="rId2" Type="http://schemas.openxmlformats.org/officeDocument/2006/relationships/image" Target="../media/image35.jpeg"/><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6.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7.xml"/><Relationship Id="rId2" Type="http://schemas.openxmlformats.org/officeDocument/2006/relationships/image" Target="../media/image42.png"/><Relationship Id="rId1" Type="http://schemas.openxmlformats.org/officeDocument/2006/relationships/image" Target="../media/image23.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7.xml"/><Relationship Id="rId2" Type="http://schemas.openxmlformats.org/officeDocument/2006/relationships/image" Target="../media/image43.jpeg"/><Relationship Id="rId1" Type="http://schemas.openxmlformats.org/officeDocument/2006/relationships/tags" Target="../tags/tag4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xml"/><Relationship Id="rId2" Type="http://schemas.openxmlformats.org/officeDocument/2006/relationships/image" Target="../media/image7.sv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16.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7.xml"/><Relationship Id="rId3" Type="http://schemas.openxmlformats.org/officeDocument/2006/relationships/image" Target="../media/image46.jpeg"/><Relationship Id="rId2" Type="http://schemas.openxmlformats.org/officeDocument/2006/relationships/tags" Target="../tags/tag47.xml"/><Relationship Id="rId1" Type="http://schemas.openxmlformats.org/officeDocument/2006/relationships/tags" Target="../tags/tag4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7.xml"/><Relationship Id="rId2" Type="http://schemas.openxmlformats.org/officeDocument/2006/relationships/image" Target="../media/image47.jpeg"/><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8.xml"/><Relationship Id="rId3" Type="http://schemas.openxmlformats.org/officeDocument/2006/relationships/image" Target="../media/image48.png"/><Relationship Id="rId2" Type="http://schemas.openxmlformats.org/officeDocument/2006/relationships/image" Target="../media/image16.png"/><Relationship Id="rId1" Type="http://schemas.openxmlformats.org/officeDocument/2006/relationships/image" Target="../media/image15.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8.xml"/><Relationship Id="rId4" Type="http://schemas.openxmlformats.org/officeDocument/2006/relationships/tags" Target="../tags/tag49.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8.xml"/><Relationship Id="rId3" Type="http://schemas.openxmlformats.org/officeDocument/2006/relationships/image" Target="../media/image49.png"/><Relationship Id="rId2" Type="http://schemas.openxmlformats.org/officeDocument/2006/relationships/image" Target="../media/image16.png"/><Relationship Id="rId1" Type="http://schemas.openxmlformats.org/officeDocument/2006/relationships/image" Target="../media/image15.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8.xml"/><Relationship Id="rId3" Type="http://schemas.openxmlformats.org/officeDocument/2006/relationships/image" Target="../media/image50.png"/><Relationship Id="rId2" Type="http://schemas.openxmlformats.org/officeDocument/2006/relationships/image" Target="../media/image16.png"/><Relationship Id="rId1" Type="http://schemas.openxmlformats.org/officeDocument/2006/relationships/image" Target="../media/image15.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8.xml"/><Relationship Id="rId3" Type="http://schemas.openxmlformats.org/officeDocument/2006/relationships/image" Target="../media/image51.png"/><Relationship Id="rId2" Type="http://schemas.openxmlformats.org/officeDocument/2006/relationships/image" Target="../media/image16.png"/><Relationship Id="rId1" Type="http://schemas.openxmlformats.org/officeDocument/2006/relationships/image" Target="../media/image15.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8.xml"/><Relationship Id="rId3" Type="http://schemas.openxmlformats.org/officeDocument/2006/relationships/image" Target="../media/image52.png"/><Relationship Id="rId2" Type="http://schemas.openxmlformats.org/officeDocument/2006/relationships/image" Target="../media/image16.png"/><Relationship Id="rId1" Type="http://schemas.openxmlformats.org/officeDocument/2006/relationships/image" Target="../media/image15.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8.xml"/><Relationship Id="rId3" Type="http://schemas.openxmlformats.org/officeDocument/2006/relationships/image" Target="../media/image53.png"/><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jpeg"/><Relationship Id="rId2" Type="http://schemas.openxmlformats.org/officeDocument/2006/relationships/tags" Target="../tags/tag30.xml"/><Relationship Id="rId1" Type="http://schemas.openxmlformats.org/officeDocument/2006/relationships/tags" Target="../tags/tag29.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8.xml"/><Relationship Id="rId2" Type="http://schemas.openxmlformats.org/officeDocument/2006/relationships/image" Target="../media/image45.png"/><Relationship Id="rId1" Type="http://schemas.openxmlformats.org/officeDocument/2006/relationships/image" Target="../media/image44.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16.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6.jpe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7.xml"/><Relationship Id="rId2" Type="http://schemas.openxmlformats.org/officeDocument/2006/relationships/image" Target="../media/image54.png"/><Relationship Id="rId1" Type="http://schemas.openxmlformats.org/officeDocument/2006/relationships/tags" Target="../tags/tag50.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image" Target="../media/image13.svg"/><Relationship Id="rId3"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5.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7.xml"/><Relationship Id="rId2" Type="http://schemas.openxmlformats.org/officeDocument/2006/relationships/image" Target="../media/image55.jpeg"/><Relationship Id="rId1" Type="http://schemas.openxmlformats.org/officeDocument/2006/relationships/tags" Target="../tags/tag5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1.xml"/><Relationship Id="rId2" Type="http://schemas.openxmlformats.org/officeDocument/2006/relationships/image" Target="../media/image12.png"/><Relationship Id="rId1" Type="http://schemas.openxmlformats.org/officeDocument/2006/relationships/image" Target="../media/image10.png"/></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16.png"/><Relationship Id="rId10" Type="http://schemas.openxmlformats.org/officeDocument/2006/relationships/notesSlide" Target="../notesSlides/notesSlide63.xml"/><Relationship Id="rId1" Type="http://schemas.openxmlformats.org/officeDocument/2006/relationships/image" Target="../media/image1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8.xml"/><Relationship Id="rId2" Type="http://schemas.openxmlformats.org/officeDocument/2006/relationships/image" Target="../media/image56.jpeg"/><Relationship Id="rId1" Type="http://schemas.openxmlformats.org/officeDocument/2006/relationships/tags" Target="../tags/tag58.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tags" Target="../tags/tag3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1.xml"/><Relationship Id="rId2" Type="http://schemas.openxmlformats.org/officeDocument/2006/relationships/image" Target="../media/image12.png"/><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1.xml"/><Relationship Id="rId2" Type="http://schemas.openxmlformats.org/officeDocument/2006/relationships/image" Target="../media/image57.jpeg"/><Relationship Id="rId1" Type="http://schemas.openxmlformats.org/officeDocument/2006/relationships/tags" Target="../tags/tag59.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16.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6.jpe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79.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tags" Target="../tags/tag32.xml"/><Relationship Id="rId4" Type="http://schemas.openxmlformats.org/officeDocument/2006/relationships/image" Target="../media/image13.svg"/><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17.xml"/><Relationship Id="rId3" Type="http://schemas.openxmlformats.org/officeDocument/2006/relationships/image" Target="../media/image58.jpeg"/><Relationship Id="rId2" Type="http://schemas.openxmlformats.org/officeDocument/2006/relationships/tags" Target="../tags/tag61.xml"/><Relationship Id="rId1" Type="http://schemas.openxmlformats.org/officeDocument/2006/relationships/tags" Target="../tags/tag60.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8.xml"/><Relationship Id="rId2" Type="http://schemas.openxmlformats.org/officeDocument/2006/relationships/image" Target="../media/image59.jpeg"/><Relationship Id="rId1" Type="http://schemas.openxmlformats.org/officeDocument/2006/relationships/tags" Target="../tags/tag62.xml"/></Relationships>
</file>

<file path=ppt/slides/_rels/slide82.xml.rels><?xml version="1.0" encoding="UTF-8" standalone="yes"?>
<Relationships xmlns="http://schemas.openxmlformats.org/package/2006/relationships"><Relationship Id="rId9" Type="http://schemas.openxmlformats.org/officeDocument/2006/relationships/notesSlide" Target="../notesSlides/notesSlide80.xml"/><Relationship Id="rId8" Type="http://schemas.openxmlformats.org/officeDocument/2006/relationships/slideLayout" Target="../slideLayouts/slideLayout16.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8.xml"/><Relationship Id="rId1" Type="http://schemas.openxmlformats.org/officeDocument/2006/relationships/image" Target="../media/image60.png"/></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8.xml"/><Relationship Id="rId3" Type="http://schemas.openxmlformats.org/officeDocument/2006/relationships/image" Target="../media/image61.png"/><Relationship Id="rId2" Type="http://schemas.openxmlformats.org/officeDocument/2006/relationships/image" Target="../media/image16.png"/><Relationship Id="rId1" Type="http://schemas.openxmlformats.org/officeDocument/2006/relationships/image" Target="../media/image15.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1.xml"/><Relationship Id="rId2" Type="http://schemas.openxmlformats.org/officeDocument/2006/relationships/image" Target="../media/image62.png"/><Relationship Id="rId1" Type="http://schemas.openxmlformats.org/officeDocument/2006/relationships/tags" Target="../tags/tag6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8.xml"/><Relationship Id="rId2" Type="http://schemas.openxmlformats.org/officeDocument/2006/relationships/image" Target="../media/image18.jpeg"/><Relationship Id="rId1" Type="http://schemas.openxmlformats.org/officeDocument/2006/relationships/tags" Target="../tags/tag33.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1.xml"/><Relationship Id="rId2" Type="http://schemas.openxmlformats.org/officeDocument/2006/relationships/image" Target="../media/image12.png"/><Relationship Id="rId1" Type="http://schemas.openxmlformats.org/officeDocument/2006/relationships/image" Target="../media/image10.png"/></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92.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63.jpeg"/><Relationship Id="rId12" Type="http://schemas.openxmlformats.org/officeDocument/2006/relationships/notesSlide" Target="../notesSlides/notesSlide90.xml"/><Relationship Id="rId11" Type="http://schemas.openxmlformats.org/officeDocument/2006/relationships/slideLayout" Target="../slideLayouts/slideLayout21.xml"/><Relationship Id="rId10" Type="http://schemas.openxmlformats.org/officeDocument/2006/relationships/tags" Target="../tags/tag72.xml"/><Relationship Id="rId1" Type="http://schemas.openxmlformats.org/officeDocument/2006/relationships/tags" Target="../tags/tag64.xml"/></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94.xml.rels><?xml version="1.0" encoding="UTF-8" standalone="yes"?>
<Relationships xmlns="http://schemas.openxmlformats.org/package/2006/relationships"><Relationship Id="rId7" Type="http://schemas.openxmlformats.org/officeDocument/2006/relationships/notesSlide" Target="../notesSlides/notesSlide92.xml"/><Relationship Id="rId6" Type="http://schemas.openxmlformats.org/officeDocument/2006/relationships/slideLayout" Target="../slideLayouts/slideLayout8.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64.jpeg"/><Relationship Id="rId1" Type="http://schemas.openxmlformats.org/officeDocument/2006/relationships/tags" Target="../tags/tag73.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8.xml"/><Relationship Id="rId2" Type="http://schemas.openxmlformats.org/officeDocument/2006/relationships/image" Target="../media/image37.svg"/><Relationship Id="rId1" Type="http://schemas.openxmlformats.org/officeDocument/2006/relationships/image" Target="../media/image36.png"/></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21.png"/></Relationships>
</file>

<file path=ppt/slides/_rels/slide9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67.webp"/><Relationship Id="rId5" Type="http://schemas.openxmlformats.org/officeDocument/2006/relationships/tags" Target="../tags/tag79.xml"/><Relationship Id="rId4" Type="http://schemas.openxmlformats.org/officeDocument/2006/relationships/image" Target="../media/image66.webp"/><Relationship Id="rId3" Type="http://schemas.openxmlformats.org/officeDocument/2006/relationships/tags" Target="../tags/tag78.xml"/><Relationship Id="rId2" Type="http://schemas.openxmlformats.org/officeDocument/2006/relationships/image" Target="../media/image65.webp"/><Relationship Id="rId11" Type="http://schemas.openxmlformats.org/officeDocument/2006/relationships/notesSlide" Target="../notesSlides/notesSlide97.xml"/><Relationship Id="rId10" Type="http://schemas.openxmlformats.org/officeDocument/2006/relationships/slideLayout" Target="../slideLayouts/slideLayout8.xml"/><Relationship Id="rId1" Type="http://schemas.openxmlformats.org/officeDocument/2006/relationships/tags" Target="../tags/tag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Graphic 1"/>
          <p:cNvPicPr>
            <a:picLocks noChangeAspect="1"/>
          </p:cNvPicPr>
          <p:nvPr>
            <p:custDataLst>
              <p:tags r:id="rId1"/>
            </p:custDataLst>
          </p:nvPr>
        </p:nvPicPr>
        <p:blipFill>
          <a:blip r:embed="rId2" cstate="screen">
            <a:extLst>
              <a:ext uri="{96DAC541-7B7A-43D3-8B79-37D633B846F1}">
                <asvg:svgBlip xmlns:asvg="http://schemas.microsoft.com/office/drawing/2016/SVG/main" r:embed="rId3"/>
              </a:ext>
            </a:extLst>
          </a:blip>
          <a:stretch>
            <a:fillRect/>
          </a:stretch>
        </p:blipFill>
        <p:spPr>
          <a:xfrm>
            <a:off x="140335" y="563880"/>
            <a:ext cx="6464300" cy="6001385"/>
          </a:xfrm>
          <a:prstGeom prst="rect">
            <a:avLst/>
          </a:prstGeom>
        </p:spPr>
      </p:pic>
      <p:sp>
        <p:nvSpPr>
          <p:cNvPr id="7" name="PA_文本框 29"/>
          <p:cNvSpPr txBox="1"/>
          <p:nvPr>
            <p:custDataLst>
              <p:tags r:id="rId4"/>
            </p:custDataLst>
          </p:nvPr>
        </p:nvSpPr>
        <p:spPr>
          <a:xfrm>
            <a:off x="7369502" y="2055491"/>
            <a:ext cx="3992880" cy="860425"/>
          </a:xfrm>
          <a:prstGeom prst="rect">
            <a:avLst/>
          </a:prstGeom>
          <a:noFill/>
        </p:spPr>
        <p:txBody>
          <a:bodyPr wrap="none" rtlCol="0">
            <a:spAutoFit/>
          </a:bodyPr>
          <a:lstStyle>
            <a:defPPr>
              <a:defRPr lang="zh-CN"/>
            </a:defPPr>
            <a:lvl1pPr algn="ctr">
              <a:defRPr sz="5000" b="1">
                <a:effectLst>
                  <a:outerShdw blurRad="38100" dist="25400" dir="2700000" algn="t" rotWithShape="0">
                    <a:prstClr val="black">
                      <a:alpha val="40000"/>
                    </a:prstClr>
                  </a:outerShdw>
                </a:effectLst>
                <a:latin typeface="方正清刻本悦宋简体" panose="02000000000000000000" pitchFamily="2" charset="-122"/>
                <a:ea typeface="方正清刻本悦宋简体" panose="02000000000000000000" pitchFamily="2" charset="-122"/>
              </a:defRPr>
            </a:lvl1pPr>
          </a:lstStyle>
          <a:p>
            <a:pPr algn="l"/>
            <a:r>
              <a:rPr lang="zh-CN" altLang="en-US" dirty="0">
                <a:solidFill>
                  <a:srgbClr val="2842A2"/>
                </a:solidFill>
                <a:effectLst/>
                <a:latin typeface="+mn-lt"/>
                <a:ea typeface="+mn-ea"/>
                <a:cs typeface="+mn-ea"/>
                <a:sym typeface="+mn-lt"/>
              </a:rPr>
              <a:t>创新创业</a:t>
            </a:r>
            <a:r>
              <a:rPr lang="zh-CN" altLang="en-US" dirty="0">
                <a:solidFill>
                  <a:srgbClr val="2842A2"/>
                </a:solidFill>
                <a:effectLst/>
                <a:latin typeface="+mn-lt"/>
                <a:ea typeface="+mn-ea"/>
                <a:cs typeface="+mn-ea"/>
                <a:sym typeface="+mn-lt"/>
              </a:rPr>
              <a:t>教育</a:t>
            </a:r>
            <a:endParaRPr lang="zh-CN" altLang="en-US" dirty="0">
              <a:solidFill>
                <a:srgbClr val="2842A2"/>
              </a:solidFill>
              <a:effectLst/>
              <a:latin typeface="+mn-lt"/>
              <a:ea typeface="+mn-ea"/>
              <a:cs typeface="+mn-ea"/>
              <a:sym typeface="+mn-lt"/>
            </a:endParaRPr>
          </a:p>
        </p:txBody>
      </p:sp>
      <p:sp>
        <p:nvSpPr>
          <p:cNvPr id="14" name="PA_矩形 13"/>
          <p:cNvSpPr/>
          <p:nvPr>
            <p:custDataLst>
              <p:tags r:id="rId5"/>
            </p:custDataLst>
          </p:nvPr>
        </p:nvSpPr>
        <p:spPr>
          <a:xfrm>
            <a:off x="3413760" y="2729865"/>
            <a:ext cx="2562225" cy="815340"/>
          </a:xfrm>
          <a:prstGeom prst="rect">
            <a:avLst/>
          </a:prstGeom>
          <a:scene3d>
            <a:camera prst="isometricLeftDown"/>
            <a:lightRig rig="threePt" dir="t"/>
          </a:scene3d>
        </p:spPr>
        <p:txBody>
          <a:bodyPr wrap="none">
            <a:noAutofit/>
          </a:bodyPr>
          <a:lstStyle/>
          <a:p>
            <a:r>
              <a:rPr lang="zh-CN" altLang="en-US" sz="4400" b="1" dirty="0">
                <a:solidFill>
                  <a:schemeClr val="accent5"/>
                </a:solidFill>
                <a:cs typeface="+mn-ea"/>
                <a:sym typeface="+mn-lt"/>
              </a:rPr>
              <a:t>我敢闯</a:t>
            </a:r>
            <a:endParaRPr lang="zh-CN" altLang="en-US" sz="4400" b="1" dirty="0">
              <a:solidFill>
                <a:schemeClr val="accent5"/>
              </a:solidFill>
              <a:cs typeface="+mn-ea"/>
              <a:sym typeface="+mn-lt"/>
            </a:endParaRPr>
          </a:p>
          <a:p>
            <a:r>
              <a:rPr lang="zh-CN" altLang="en-US" sz="4400" b="1" dirty="0">
                <a:solidFill>
                  <a:schemeClr val="accent5"/>
                </a:solidFill>
                <a:cs typeface="+mn-ea"/>
                <a:sym typeface="+mn-lt"/>
              </a:rPr>
              <a:t>我会创</a:t>
            </a:r>
            <a:endParaRPr lang="zh-CN" altLang="en-US" sz="4400" b="1" dirty="0">
              <a:solidFill>
                <a:schemeClr val="accent5"/>
              </a:solidFill>
              <a:cs typeface="+mn-ea"/>
              <a:sym typeface="+mn-lt"/>
            </a:endParaRPr>
          </a:p>
        </p:txBody>
      </p:sp>
      <p:sp>
        <p:nvSpPr>
          <p:cNvPr id="15" name="PA_圆角矩形 14"/>
          <p:cNvSpPr/>
          <p:nvPr>
            <p:custDataLst>
              <p:tags r:id="rId6"/>
            </p:custDataLst>
          </p:nvPr>
        </p:nvSpPr>
        <p:spPr>
          <a:xfrm>
            <a:off x="8017520" y="3583305"/>
            <a:ext cx="2696845" cy="445135"/>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cs typeface="+mn-ea"/>
                <a:sym typeface="+mn-lt"/>
              </a:rPr>
              <a:t>授课教师</a:t>
            </a:r>
            <a:endParaRPr lang="zh-CN" altLang="en-US" dirty="0" smtClean="0">
              <a:cs typeface="+mn-ea"/>
              <a:sym typeface="+mn-lt"/>
            </a:endParaRPr>
          </a:p>
        </p:txBody>
      </p:sp>
      <p:grpSp>
        <p:nvGrpSpPr>
          <p:cNvPr id="16" name="组合 15"/>
          <p:cNvGrpSpPr/>
          <p:nvPr/>
        </p:nvGrpSpPr>
        <p:grpSpPr>
          <a:xfrm>
            <a:off x="6331277" y="260985"/>
            <a:ext cx="5625465" cy="633730"/>
            <a:chOff x="9928" y="2642"/>
            <a:chExt cx="8859" cy="998"/>
          </a:xfrm>
        </p:grpSpPr>
        <p:sp>
          <p:nvSpPr>
            <p:cNvPr id="6" name="PA_文本框 5"/>
            <p:cNvSpPr txBox="1"/>
            <p:nvPr>
              <p:custDataLst>
                <p:tags r:id="rId7"/>
              </p:custDataLst>
            </p:nvPr>
          </p:nvSpPr>
          <p:spPr>
            <a:xfrm>
              <a:off x="11156" y="2779"/>
              <a:ext cx="7631" cy="725"/>
            </a:xfrm>
            <a:prstGeom prst="rect">
              <a:avLst/>
            </a:prstGeom>
            <a:noFill/>
          </p:spPr>
          <p:txBody>
            <a:bodyPr wrap="none" rtlCol="0">
              <a:spAutoFit/>
            </a:bodyPr>
            <a:lstStyle/>
            <a:p>
              <a:pPr algn="l"/>
              <a:r>
                <a:rPr lang="en-US" altLang="zh-CN" sz="2400" b="1" dirty="0" smtClean="0">
                  <a:solidFill>
                    <a:srgbClr val="FFC107"/>
                  </a:solidFill>
                  <a:cs typeface="+mn-ea"/>
                  <a:sym typeface="+mn-lt"/>
                </a:rPr>
                <a:t>“十</a:t>
              </a:r>
              <a:r>
                <a:rPr lang="zh-CN" altLang="en-US" sz="2400" b="1" dirty="0" smtClean="0">
                  <a:solidFill>
                    <a:srgbClr val="FFC107"/>
                  </a:solidFill>
                  <a:cs typeface="+mn-ea"/>
                  <a:sym typeface="+mn-lt"/>
                </a:rPr>
                <a:t>四</a:t>
              </a:r>
              <a:r>
                <a:rPr lang="en-US" altLang="zh-CN" sz="2400" b="1" dirty="0" smtClean="0">
                  <a:solidFill>
                    <a:srgbClr val="FFC107"/>
                  </a:solidFill>
                  <a:cs typeface="+mn-ea"/>
                  <a:sym typeface="+mn-lt"/>
                </a:rPr>
                <a:t>五” 职业教育国家规划教材</a:t>
              </a:r>
              <a:endParaRPr lang="en-US" altLang="zh-CN" sz="2400" b="1" dirty="0" smtClean="0">
                <a:solidFill>
                  <a:srgbClr val="FFC107"/>
                </a:solidFill>
                <a:cs typeface="+mn-ea"/>
                <a:sym typeface="+mn-lt"/>
              </a:endParaRPr>
            </a:p>
          </p:txBody>
        </p:sp>
        <p:pic>
          <p:nvPicPr>
            <p:cNvPr id="5" name="图片 4" descr="十三五"/>
            <p:cNvPicPr>
              <a:picLocks noChangeAspect="1"/>
            </p:cNvPicPr>
            <p:nvPr/>
          </p:nvPicPr>
          <p:blipFill>
            <a:blip r:embed="rId8"/>
            <a:stretch>
              <a:fillRect/>
            </a:stretch>
          </p:blipFill>
          <p:spPr>
            <a:xfrm>
              <a:off x="9928" y="2642"/>
              <a:ext cx="1194" cy="99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77290" y="1204595"/>
            <a:ext cx="9837420" cy="1781175"/>
          </a:xfrm>
          <a:prstGeom prst="rect">
            <a:avLst/>
          </a:prstGeom>
          <a:noFill/>
        </p:spPr>
        <p:txBody>
          <a:bodyPr wrap="square" rtlCol="0" anchor="t">
            <a:noAutofit/>
          </a:bodyPr>
          <a:p>
            <a:r>
              <a:rPr lang="zh-CN" altLang="en-US" sz="2400"/>
              <a:t>南京大学祝世宁院士及其团队经过两年多的刻苦钻研，终于实现了基于无人机的量子纠缠分发，研发出适用无人机的量子通信设备。</a:t>
            </a:r>
            <a:endParaRPr lang="zh-CN" altLang="en-US" sz="2400"/>
          </a:p>
          <a:p>
            <a:pPr defTabSz="914400">
              <a:tabLst>
                <a:tab pos="3760470" algn="l"/>
              </a:tabLst>
            </a:pPr>
            <a:r>
              <a:rPr lang="zh-CN" altLang="en-US" sz="2400"/>
              <a:t>这架配备量子通信设备的无人机重约35公斤，</a:t>
            </a:r>
            <a:r>
              <a:rPr lang="zh-CN" altLang="en-US" sz="2400" b="1">
                <a:solidFill>
                  <a:schemeClr val="accent5"/>
                </a:solidFill>
              </a:rPr>
              <a:t>堪称全球首架量子无人机</a:t>
            </a:r>
            <a:r>
              <a:rPr lang="zh-CN" altLang="en-US" sz="2400"/>
              <a:t>。</a:t>
            </a:r>
            <a:endParaRPr lang="zh-CN" altLang="en-US" sz="2400"/>
          </a:p>
        </p:txBody>
      </p:sp>
      <p:pic>
        <p:nvPicPr>
          <p:cNvPr id="101" name="图片 100"/>
          <p:cNvPicPr/>
          <p:nvPr>
            <p:custDataLst>
              <p:tags r:id="rId1"/>
            </p:custDataLst>
          </p:nvPr>
        </p:nvPicPr>
        <p:blipFill>
          <a:blip r:embed="rId2"/>
          <a:stretch>
            <a:fillRect/>
          </a:stretch>
        </p:blipFill>
        <p:spPr>
          <a:xfrm>
            <a:off x="5334000" y="3232150"/>
            <a:ext cx="6858000" cy="3625850"/>
          </a:xfrm>
          <a:prstGeom prst="rect">
            <a:avLst/>
          </a:prstGeom>
          <a:noFill/>
          <a:ln w="9525">
            <a:noFill/>
          </a:ln>
        </p:spPr>
      </p:pic>
      <p:pic>
        <p:nvPicPr>
          <p:cNvPr id="102" name="图片 101"/>
          <p:cNvPicPr/>
          <p:nvPr>
            <p:custDataLst>
              <p:tags r:id="rId3"/>
            </p:custDataLst>
          </p:nvPr>
        </p:nvPicPr>
        <p:blipFill>
          <a:blip r:embed="rId4"/>
          <a:srcRect l="11989" r="3046" b="13320"/>
          <a:stretch>
            <a:fillRect/>
          </a:stretch>
        </p:blipFill>
        <p:spPr>
          <a:xfrm>
            <a:off x="2540" y="3231515"/>
            <a:ext cx="5331460" cy="3626485"/>
          </a:xfrm>
          <a:prstGeom prst="rect">
            <a:avLst/>
          </a:prstGeom>
          <a:noFill/>
          <a:ln w="9525">
            <a:noFill/>
          </a:ln>
        </p:spPr>
      </p:pic>
      <p:sp>
        <p:nvSpPr>
          <p:cNvPr id="3" name="文本框 2"/>
          <p:cNvSpPr txBox="1"/>
          <p:nvPr/>
        </p:nvSpPr>
        <p:spPr>
          <a:xfrm>
            <a:off x="1264920" y="405130"/>
            <a:ext cx="6096000" cy="521970"/>
          </a:xfrm>
          <a:prstGeom prst="rect">
            <a:avLst/>
          </a:prstGeom>
          <a:noFill/>
        </p:spPr>
        <p:txBody>
          <a:bodyPr wrap="square" rtlCol="0" anchor="t">
            <a:spAutoFit/>
          </a:bodyPr>
          <a:p>
            <a:r>
              <a:rPr lang="zh-CN" altLang="en-US" sz="2800" b="1">
                <a:solidFill>
                  <a:schemeClr val="accent5"/>
                </a:solidFill>
              </a:rPr>
              <a:t>全球首架量子无人机在中国诞生</a:t>
            </a:r>
            <a:endParaRPr lang="zh-CN" altLang="en-US" sz="2800" b="1">
              <a:solidFill>
                <a:schemeClr val="accent5"/>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Shape 76"/>
          <p:cNvSpPr/>
          <p:nvPr/>
        </p:nvSpPr>
        <p:spPr>
          <a:xfrm>
            <a:off x="-7468" y="1638874"/>
            <a:ext cx="9566032" cy="2992830"/>
          </a:xfrm>
          <a:custGeom>
            <a:avLst/>
            <a:gdLst>
              <a:gd name="connsiteX0" fmla="*/ 0 w 8317523"/>
              <a:gd name="connsiteY0" fmla="*/ 1248508 h 3592276"/>
              <a:gd name="connsiteX1" fmla="*/ 2250831 w 8317523"/>
              <a:gd name="connsiteY1" fmla="*/ 3569677 h 3592276"/>
              <a:gd name="connsiteX2" fmla="*/ 8317523 w 8317523"/>
              <a:gd name="connsiteY2" fmla="*/ 0 h 3592276"/>
              <a:gd name="connsiteX3" fmla="*/ 8317523 w 8317523"/>
              <a:gd name="connsiteY3" fmla="*/ 0 h 3592276"/>
              <a:gd name="connsiteX0-1" fmla="*/ 0 w 9583615"/>
              <a:gd name="connsiteY0-2" fmla="*/ 316523 h 3570679"/>
              <a:gd name="connsiteX1-3" fmla="*/ 3516923 w 9583615"/>
              <a:gd name="connsiteY1-4" fmla="*/ 3569677 h 3570679"/>
              <a:gd name="connsiteX2-5" fmla="*/ 9583615 w 9583615"/>
              <a:gd name="connsiteY2-6" fmla="*/ 0 h 3570679"/>
              <a:gd name="connsiteX3-7" fmla="*/ 9583615 w 9583615"/>
              <a:gd name="connsiteY3-8" fmla="*/ 0 h 3570679"/>
              <a:gd name="connsiteX0-9" fmla="*/ 0 w 9583615"/>
              <a:gd name="connsiteY0-10" fmla="*/ 316523 h 2393799"/>
              <a:gd name="connsiteX1-11" fmla="*/ 4536831 w 9583615"/>
              <a:gd name="connsiteY1-12" fmla="*/ 2391508 h 2393799"/>
              <a:gd name="connsiteX2-13" fmla="*/ 9583615 w 9583615"/>
              <a:gd name="connsiteY2-14" fmla="*/ 0 h 2393799"/>
              <a:gd name="connsiteX3-15" fmla="*/ 9583615 w 9583615"/>
              <a:gd name="connsiteY3-16" fmla="*/ 0 h 2393799"/>
              <a:gd name="connsiteX0-17" fmla="*/ 0 w 9530862"/>
              <a:gd name="connsiteY0-18" fmla="*/ 0 h 2815295"/>
              <a:gd name="connsiteX1-19" fmla="*/ 4484078 w 9530862"/>
              <a:gd name="connsiteY1-20" fmla="*/ 2813539 h 2815295"/>
              <a:gd name="connsiteX2-21" fmla="*/ 9530862 w 9530862"/>
              <a:gd name="connsiteY2-22" fmla="*/ 422031 h 2815295"/>
              <a:gd name="connsiteX3-23" fmla="*/ 9530862 w 9530862"/>
              <a:gd name="connsiteY3-24" fmla="*/ 422031 h 2815295"/>
              <a:gd name="connsiteX0-25" fmla="*/ 0 w 9601201"/>
              <a:gd name="connsiteY0-26" fmla="*/ 0 h 2850760"/>
              <a:gd name="connsiteX1-27" fmla="*/ 4554417 w 9601201"/>
              <a:gd name="connsiteY1-28" fmla="*/ 2848709 h 2850760"/>
              <a:gd name="connsiteX2-29" fmla="*/ 9601201 w 9601201"/>
              <a:gd name="connsiteY2-30" fmla="*/ 457201 h 2850760"/>
              <a:gd name="connsiteX3-31" fmla="*/ 9601201 w 9601201"/>
              <a:gd name="connsiteY3-32" fmla="*/ 457201 h 2850760"/>
              <a:gd name="connsiteX0-33" fmla="*/ 0 w 9566032"/>
              <a:gd name="connsiteY0-34" fmla="*/ 0 h 2992830"/>
              <a:gd name="connsiteX1-35" fmla="*/ 4519248 w 9566032"/>
              <a:gd name="connsiteY1-36" fmla="*/ 2989386 h 2992830"/>
              <a:gd name="connsiteX2-37" fmla="*/ 9566032 w 9566032"/>
              <a:gd name="connsiteY2-38" fmla="*/ 597878 h 2992830"/>
              <a:gd name="connsiteX3-39" fmla="*/ 9566032 w 9566032"/>
              <a:gd name="connsiteY3-40" fmla="*/ 597878 h 2992830"/>
            </a:gdLst>
            <a:ahLst/>
            <a:cxnLst>
              <a:cxn ang="0">
                <a:pos x="connsiteX0-1" y="connsiteY0-2"/>
              </a:cxn>
              <a:cxn ang="0">
                <a:pos x="connsiteX1-3" y="connsiteY1-4"/>
              </a:cxn>
              <a:cxn ang="0">
                <a:pos x="connsiteX2-5" y="connsiteY2-6"/>
              </a:cxn>
              <a:cxn ang="0">
                <a:pos x="connsiteX3-7" y="connsiteY3-8"/>
              </a:cxn>
            </a:cxnLst>
            <a:rect l="l" t="t" r="r" b="b"/>
            <a:pathLst>
              <a:path w="9566032" h="2992830">
                <a:moveTo>
                  <a:pt x="0" y="0"/>
                </a:moveTo>
                <a:cubicBezTo>
                  <a:pt x="432288" y="1264627"/>
                  <a:pt x="2924909" y="2889740"/>
                  <a:pt x="4519248" y="2989386"/>
                </a:cubicBezTo>
                <a:cubicBezTo>
                  <a:pt x="6113587" y="3089032"/>
                  <a:pt x="8724901" y="996463"/>
                  <a:pt x="9566032" y="597878"/>
                </a:cubicBezTo>
                <a:lnTo>
                  <a:pt x="9566032" y="597878"/>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5" name="Group 1271"/>
          <p:cNvGrpSpPr>
            <a:grpSpLocks noChangeAspect="1"/>
          </p:cNvGrpSpPr>
          <p:nvPr/>
        </p:nvGrpSpPr>
        <p:grpSpPr bwMode="auto">
          <a:xfrm>
            <a:off x="9728160" y="1343427"/>
            <a:ext cx="766658" cy="765883"/>
            <a:chOff x="5516" y="3626"/>
            <a:chExt cx="1981" cy="1979"/>
          </a:xfrm>
          <a:gradFill>
            <a:gsLst>
              <a:gs pos="0">
                <a:schemeClr val="accent1"/>
              </a:gs>
              <a:gs pos="100000">
                <a:schemeClr val="accent4">
                  <a:lumMod val="50000"/>
                </a:schemeClr>
              </a:gs>
            </a:gsLst>
            <a:lin ang="5400000" scaled="1"/>
          </a:gradFill>
        </p:grpSpPr>
        <p:sp>
          <p:nvSpPr>
            <p:cNvPr id="86" name="Freeform 1273"/>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7" name="Freeform 1274"/>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8" name="Freeform 1275"/>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9" name="Freeform 1276"/>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90" name="Freeform: Shape 82"/>
          <p:cNvSpPr/>
          <p:nvPr/>
        </p:nvSpPr>
        <p:spPr>
          <a:xfrm>
            <a:off x="-5751" y="2204209"/>
            <a:ext cx="9583616" cy="3358151"/>
          </a:xfrm>
          <a:custGeom>
            <a:avLst/>
            <a:gdLst>
              <a:gd name="connsiteX0" fmla="*/ 9583616 w 9583616"/>
              <a:gd name="connsiteY0" fmla="*/ 0 h 3358151"/>
              <a:gd name="connsiteX1" fmla="*/ 4976447 w 9583616"/>
              <a:gd name="connsiteY1" fmla="*/ 3200400 h 3358151"/>
              <a:gd name="connsiteX2" fmla="*/ 0 w 9583616"/>
              <a:gd name="connsiteY2" fmla="*/ 2901462 h 3358151"/>
              <a:gd name="connsiteX3" fmla="*/ 0 w 9583616"/>
              <a:gd name="connsiteY3" fmla="*/ 2901462 h 3358151"/>
            </a:gdLst>
            <a:ahLst/>
            <a:cxnLst>
              <a:cxn ang="0">
                <a:pos x="connsiteX0" y="connsiteY0"/>
              </a:cxn>
              <a:cxn ang="0">
                <a:pos x="connsiteX1" y="connsiteY1"/>
              </a:cxn>
              <a:cxn ang="0">
                <a:pos x="connsiteX2" y="connsiteY2"/>
              </a:cxn>
              <a:cxn ang="0">
                <a:pos x="connsiteX3" y="connsiteY3"/>
              </a:cxn>
            </a:cxnLst>
            <a:rect l="l" t="t" r="r" b="b"/>
            <a:pathLst>
              <a:path w="9583616" h="3358151">
                <a:moveTo>
                  <a:pt x="9583616" y="0"/>
                </a:moveTo>
                <a:cubicBezTo>
                  <a:pt x="8078666" y="1358411"/>
                  <a:pt x="6573716" y="2716823"/>
                  <a:pt x="4976447" y="3200400"/>
                </a:cubicBezTo>
                <a:cubicBezTo>
                  <a:pt x="3379178" y="3683977"/>
                  <a:pt x="0" y="2901462"/>
                  <a:pt x="0" y="2901462"/>
                </a:cubicBezTo>
                <a:lnTo>
                  <a:pt x="0" y="2901462"/>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91" name="组合 90"/>
          <p:cNvGrpSpPr/>
          <p:nvPr/>
        </p:nvGrpSpPr>
        <p:grpSpPr>
          <a:xfrm>
            <a:off x="613027" y="2610622"/>
            <a:ext cx="969818" cy="969818"/>
            <a:chOff x="613027" y="2610622"/>
            <a:chExt cx="969818" cy="969818"/>
          </a:xfrm>
        </p:grpSpPr>
        <p:sp>
          <p:nvSpPr>
            <p:cNvPr id="92" name="Oval 83"/>
            <p:cNvSpPr/>
            <p:nvPr/>
          </p:nvSpPr>
          <p:spPr>
            <a:xfrm>
              <a:off x="613027" y="2610622"/>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文本框 92"/>
            <p:cNvSpPr txBox="1"/>
            <p:nvPr/>
          </p:nvSpPr>
          <p:spPr>
            <a:xfrm>
              <a:off x="802570" y="2818532"/>
              <a:ext cx="646331" cy="553998"/>
            </a:xfrm>
            <a:prstGeom prst="rect">
              <a:avLst/>
            </a:prstGeom>
            <a:noFill/>
          </p:spPr>
          <p:txBody>
            <a:bodyPr wrap="none" rtlCol="0">
              <a:spAutoFit/>
            </a:bodyPr>
            <a:lstStyle/>
            <a:p>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grpSp>
      <p:grpSp>
        <p:nvGrpSpPr>
          <p:cNvPr id="94" name="组合 93"/>
          <p:cNvGrpSpPr/>
          <p:nvPr/>
        </p:nvGrpSpPr>
        <p:grpSpPr>
          <a:xfrm>
            <a:off x="2920862" y="3953405"/>
            <a:ext cx="969818" cy="969818"/>
            <a:chOff x="2920862" y="3953405"/>
            <a:chExt cx="969818" cy="969818"/>
          </a:xfrm>
          <a:gradFill>
            <a:gsLst>
              <a:gs pos="0">
                <a:schemeClr val="accent3"/>
              </a:gs>
              <a:gs pos="100000">
                <a:schemeClr val="accent4">
                  <a:lumMod val="75000"/>
                </a:schemeClr>
              </a:gs>
            </a:gsLst>
            <a:lin ang="5400000" scaled="1"/>
          </a:gradFill>
        </p:grpSpPr>
        <p:sp>
          <p:nvSpPr>
            <p:cNvPr id="95" name="Oval 84"/>
            <p:cNvSpPr/>
            <p:nvPr/>
          </p:nvSpPr>
          <p:spPr>
            <a:xfrm>
              <a:off x="2920862" y="3953405"/>
              <a:ext cx="969818" cy="96981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文本框 95"/>
            <p:cNvSpPr txBox="1"/>
            <p:nvPr/>
          </p:nvSpPr>
          <p:spPr>
            <a:xfrm>
              <a:off x="3076210" y="4135768"/>
              <a:ext cx="646331" cy="553998"/>
            </a:xfrm>
            <a:prstGeom prst="rect">
              <a:avLst/>
            </a:prstGeom>
            <a:grpFill/>
          </p:spPr>
          <p:txBody>
            <a:bodyPr wrap="none" rtlCol="0">
              <a:spAutoFit/>
            </a:bodyPr>
            <a:lstStyle/>
            <a:p>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97" name="组合 96"/>
          <p:cNvGrpSpPr/>
          <p:nvPr/>
        </p:nvGrpSpPr>
        <p:grpSpPr>
          <a:xfrm>
            <a:off x="4827884" y="4775163"/>
            <a:ext cx="969818" cy="969818"/>
            <a:chOff x="4827884" y="4775163"/>
            <a:chExt cx="969818" cy="969818"/>
          </a:xfrm>
        </p:grpSpPr>
        <p:sp>
          <p:nvSpPr>
            <p:cNvPr id="98" name="Oval 85"/>
            <p:cNvSpPr/>
            <p:nvPr/>
          </p:nvSpPr>
          <p:spPr>
            <a:xfrm>
              <a:off x="4827884" y="477516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文本框 98"/>
            <p:cNvSpPr txBox="1"/>
            <p:nvPr/>
          </p:nvSpPr>
          <p:spPr>
            <a:xfrm>
              <a:off x="4983232" y="4968423"/>
              <a:ext cx="646331" cy="553998"/>
            </a:xfrm>
            <a:prstGeom prst="rect">
              <a:avLst/>
            </a:prstGeom>
            <a:noFill/>
          </p:spPr>
          <p:txBody>
            <a:bodyPr wrap="none" rtlCol="0">
              <a:spAutoFit/>
            </a:bodyPr>
            <a:lstStyle/>
            <a:p>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100" name="组合 99"/>
          <p:cNvGrpSpPr/>
          <p:nvPr/>
        </p:nvGrpSpPr>
        <p:grpSpPr>
          <a:xfrm>
            <a:off x="6734907" y="3456783"/>
            <a:ext cx="969818" cy="969818"/>
            <a:chOff x="6734907" y="3456783"/>
            <a:chExt cx="969818" cy="969818"/>
          </a:xfrm>
        </p:grpSpPr>
        <p:sp>
          <p:nvSpPr>
            <p:cNvPr id="101" name="Oval 87"/>
            <p:cNvSpPr/>
            <p:nvPr/>
          </p:nvSpPr>
          <p:spPr>
            <a:xfrm>
              <a:off x="6734907" y="345678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文本框 101"/>
            <p:cNvSpPr txBox="1"/>
            <p:nvPr/>
          </p:nvSpPr>
          <p:spPr>
            <a:xfrm>
              <a:off x="6885430" y="3682282"/>
              <a:ext cx="646331" cy="553998"/>
            </a:xfrm>
            <a:prstGeom prst="rect">
              <a:avLst/>
            </a:prstGeom>
            <a:noFill/>
          </p:spPr>
          <p:txBody>
            <a:bodyPr wrap="none" rtlCol="0">
              <a:spAutoFit/>
            </a:bodyPr>
            <a:lstStyle/>
            <a:p>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103" name="组合 102"/>
          <p:cNvGrpSpPr/>
          <p:nvPr/>
        </p:nvGrpSpPr>
        <p:grpSpPr>
          <a:xfrm>
            <a:off x="8758342" y="1955422"/>
            <a:ext cx="969818" cy="969818"/>
            <a:chOff x="8758342" y="1955422"/>
            <a:chExt cx="969818" cy="969818"/>
          </a:xfrm>
        </p:grpSpPr>
        <p:sp>
          <p:nvSpPr>
            <p:cNvPr id="10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5" name="文本框 104"/>
            <p:cNvSpPr txBox="1"/>
            <p:nvPr/>
          </p:nvSpPr>
          <p:spPr>
            <a:xfrm>
              <a:off x="8908557" y="2136828"/>
              <a:ext cx="646331" cy="553998"/>
            </a:xfrm>
            <a:prstGeom prst="rect">
              <a:avLst/>
            </a:prstGeom>
            <a:noFill/>
          </p:spPr>
          <p:txBody>
            <a:bodyPr wrap="none" rtlCol="0">
              <a:spAutoFit/>
            </a:bodyPr>
            <a:lstStyle/>
            <a:p>
              <a:r>
                <a:rPr lang="en-US" altLang="zh-CN" sz="3000" dirty="0">
                  <a:solidFill>
                    <a:schemeClr val="bg1"/>
                  </a:solidFill>
                  <a:cs typeface="+mn-ea"/>
                  <a:sym typeface="+mn-lt"/>
                </a:rPr>
                <a:t>05</a:t>
              </a:r>
              <a:endParaRPr lang="zh-CN" altLang="en-US" sz="3000" dirty="0">
                <a:solidFill>
                  <a:schemeClr val="bg1"/>
                </a:solidFill>
                <a:cs typeface="+mn-ea"/>
                <a:sym typeface="+mn-lt"/>
              </a:endParaRPr>
            </a:p>
          </p:txBody>
        </p:sp>
      </p:grpSp>
      <p:sp>
        <p:nvSpPr>
          <p:cNvPr id="107" name="文本框 106"/>
          <p:cNvSpPr txBox="1"/>
          <p:nvPr/>
        </p:nvSpPr>
        <p:spPr>
          <a:xfrm>
            <a:off x="534572" y="1355518"/>
            <a:ext cx="1706880" cy="398780"/>
          </a:xfrm>
          <a:prstGeom prst="rect">
            <a:avLst/>
          </a:prstGeom>
          <a:noFill/>
        </p:spPr>
        <p:txBody>
          <a:bodyPr wrap="none" rtlCol="0">
            <a:spAutoFit/>
          </a:bodyPr>
          <a:lstStyle/>
          <a:p>
            <a:pPr algn="l"/>
            <a:r>
              <a:rPr lang="zh-CN" altLang="en-US" sz="2000" b="1" dirty="0">
                <a:solidFill>
                  <a:schemeClr val="accent1"/>
                </a:solidFill>
                <a:cs typeface="+mn-ea"/>
                <a:sym typeface="+mn-lt"/>
              </a:rPr>
              <a:t>速度第一原则</a:t>
            </a:r>
            <a:endParaRPr lang="zh-CN" altLang="en-US" sz="2000" b="1" dirty="0">
              <a:solidFill>
                <a:schemeClr val="accent1"/>
              </a:solidFill>
              <a:cs typeface="+mn-ea"/>
              <a:sym typeface="+mn-lt"/>
            </a:endParaRPr>
          </a:p>
        </p:txBody>
      </p:sp>
      <p:sp>
        <p:nvSpPr>
          <p:cNvPr id="108" name="矩形 107"/>
          <p:cNvSpPr/>
          <p:nvPr/>
        </p:nvSpPr>
        <p:spPr>
          <a:xfrm>
            <a:off x="534573" y="1679966"/>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危机刚出现不久，可靠的消息往往不多，社会上充斥着谣言和猜测</a:t>
            </a:r>
            <a:endParaRPr lang="zh-CN" altLang="en-US" sz="1200" dirty="0">
              <a:solidFill>
                <a:schemeClr val="bg2">
                  <a:lumMod val="50000"/>
                </a:schemeClr>
              </a:solidFill>
              <a:cs typeface="+mn-ea"/>
              <a:sym typeface="+mn-lt"/>
            </a:endParaRPr>
          </a:p>
        </p:txBody>
      </p:sp>
      <p:sp>
        <p:nvSpPr>
          <p:cNvPr id="111" name="文本框 110"/>
          <p:cNvSpPr txBox="1"/>
          <p:nvPr/>
        </p:nvSpPr>
        <p:spPr>
          <a:xfrm>
            <a:off x="2599156" y="2937974"/>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真诚沟通</a:t>
            </a:r>
            <a:endParaRPr lang="zh-CN" altLang="en-US" sz="2000" b="1" dirty="0">
              <a:solidFill>
                <a:schemeClr val="accent1"/>
              </a:solidFill>
              <a:cs typeface="+mn-ea"/>
              <a:sym typeface="+mn-lt"/>
            </a:endParaRPr>
          </a:p>
        </p:txBody>
      </p:sp>
      <p:sp>
        <p:nvSpPr>
          <p:cNvPr id="112" name="矩形 111"/>
          <p:cNvSpPr/>
          <p:nvPr/>
        </p:nvSpPr>
        <p:spPr>
          <a:xfrm>
            <a:off x="2599157" y="3262422"/>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出现危机后，企业应当主动说明事实真相，促使双方互相理解，消除与公众的疑虑与不安</a:t>
            </a:r>
            <a:endParaRPr lang="zh-CN" altLang="en-US" sz="1200" dirty="0">
              <a:solidFill>
                <a:schemeClr val="bg2">
                  <a:lumMod val="50000"/>
                </a:schemeClr>
              </a:solidFill>
              <a:cs typeface="+mn-ea"/>
              <a:sym typeface="+mn-lt"/>
            </a:endParaRPr>
          </a:p>
        </p:txBody>
      </p:sp>
      <p:sp>
        <p:nvSpPr>
          <p:cNvPr id="113" name="文本框 112"/>
          <p:cNvSpPr txBox="1"/>
          <p:nvPr/>
        </p:nvSpPr>
        <p:spPr>
          <a:xfrm>
            <a:off x="6257852" y="5097303"/>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承担责任</a:t>
            </a:r>
            <a:endParaRPr lang="zh-CN" altLang="en-US" sz="2000" b="1" dirty="0">
              <a:solidFill>
                <a:schemeClr val="accent1"/>
              </a:solidFill>
              <a:cs typeface="+mn-ea"/>
              <a:sym typeface="+mn-lt"/>
            </a:endParaRPr>
          </a:p>
        </p:txBody>
      </p:sp>
      <p:sp>
        <p:nvSpPr>
          <p:cNvPr id="114" name="矩形 113"/>
          <p:cNvSpPr/>
          <p:nvPr/>
        </p:nvSpPr>
        <p:spPr>
          <a:xfrm>
            <a:off x="6257853" y="5421751"/>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危机发生后，公众会关心两方面的问题：一方面是利益的问题；另一方面是感情问题</a:t>
            </a:r>
            <a:endParaRPr lang="zh-CN" altLang="en-US" sz="1200" dirty="0">
              <a:solidFill>
                <a:schemeClr val="bg2">
                  <a:lumMod val="50000"/>
                </a:schemeClr>
              </a:solidFill>
              <a:cs typeface="+mn-ea"/>
              <a:sym typeface="+mn-lt"/>
            </a:endParaRPr>
          </a:p>
        </p:txBody>
      </p:sp>
      <p:sp>
        <p:nvSpPr>
          <p:cNvPr id="115" name="文本框 114"/>
          <p:cNvSpPr txBox="1"/>
          <p:nvPr/>
        </p:nvSpPr>
        <p:spPr>
          <a:xfrm>
            <a:off x="5619945" y="2238337"/>
            <a:ext cx="1706880" cy="398780"/>
          </a:xfrm>
          <a:prstGeom prst="rect">
            <a:avLst/>
          </a:prstGeom>
          <a:noFill/>
        </p:spPr>
        <p:txBody>
          <a:bodyPr wrap="none" rtlCol="0">
            <a:spAutoFit/>
          </a:bodyPr>
          <a:lstStyle/>
          <a:p>
            <a:pPr algn="l"/>
            <a:r>
              <a:rPr lang="zh-CN" altLang="en-US" sz="2000" b="1" dirty="0">
                <a:solidFill>
                  <a:schemeClr val="accent1"/>
                </a:solidFill>
                <a:cs typeface="+mn-ea"/>
                <a:sym typeface="+mn-lt"/>
              </a:rPr>
              <a:t>系统处理原则</a:t>
            </a:r>
            <a:endParaRPr lang="zh-CN" altLang="en-US" sz="2000" b="1" dirty="0">
              <a:solidFill>
                <a:schemeClr val="accent1"/>
              </a:solidFill>
              <a:cs typeface="+mn-ea"/>
              <a:sym typeface="+mn-lt"/>
            </a:endParaRPr>
          </a:p>
        </p:txBody>
      </p:sp>
      <p:sp>
        <p:nvSpPr>
          <p:cNvPr id="116" name="矩形 115"/>
          <p:cNvSpPr/>
          <p:nvPr/>
        </p:nvSpPr>
        <p:spPr>
          <a:xfrm>
            <a:off x="5619946" y="2562785"/>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在逃避一种危险时，不要忽视另一种危险。在进行危机管理时必须系统运作，绝不可顾此失彼</a:t>
            </a:r>
            <a:endParaRPr lang="zh-CN" altLang="en-US" sz="1200" dirty="0">
              <a:solidFill>
                <a:schemeClr val="bg2">
                  <a:lumMod val="50000"/>
                </a:schemeClr>
              </a:solidFill>
              <a:cs typeface="+mn-ea"/>
              <a:sym typeface="+mn-lt"/>
            </a:endParaRPr>
          </a:p>
        </p:txBody>
      </p:sp>
      <p:sp>
        <p:nvSpPr>
          <p:cNvPr id="117" name="文本框 116"/>
          <p:cNvSpPr txBox="1"/>
          <p:nvPr/>
        </p:nvSpPr>
        <p:spPr>
          <a:xfrm>
            <a:off x="9444222" y="3023816"/>
            <a:ext cx="1706880" cy="398780"/>
          </a:xfrm>
          <a:prstGeom prst="rect">
            <a:avLst/>
          </a:prstGeom>
          <a:noFill/>
        </p:spPr>
        <p:txBody>
          <a:bodyPr wrap="none" rtlCol="0">
            <a:spAutoFit/>
          </a:bodyPr>
          <a:lstStyle/>
          <a:p>
            <a:pPr algn="l"/>
            <a:r>
              <a:rPr lang="zh-CN" altLang="en-US" sz="2000" b="1" dirty="0">
                <a:solidFill>
                  <a:schemeClr val="accent1"/>
                </a:solidFill>
                <a:cs typeface="+mn-ea"/>
                <a:sym typeface="+mn-lt"/>
              </a:rPr>
              <a:t>权威证实原则</a:t>
            </a:r>
            <a:endParaRPr lang="zh-CN" altLang="en-US" sz="2000" b="1" dirty="0">
              <a:solidFill>
                <a:schemeClr val="accent1"/>
              </a:solidFill>
              <a:cs typeface="+mn-ea"/>
              <a:sym typeface="+mn-lt"/>
            </a:endParaRPr>
          </a:p>
        </p:txBody>
      </p:sp>
      <p:sp>
        <p:nvSpPr>
          <p:cNvPr id="118" name="矩形 117"/>
          <p:cNvSpPr/>
          <p:nvPr/>
        </p:nvSpPr>
        <p:spPr>
          <a:xfrm>
            <a:off x="9444223" y="3348264"/>
            <a:ext cx="2413164" cy="111696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在危机发生后，企业不要自己整天拿着高音喇叭叫冤，而要曲线救企，请重量级的第三者在前台说话</a:t>
            </a:r>
            <a:endParaRPr lang="zh-CN" altLang="en-US" sz="1200" dirty="0">
              <a:solidFill>
                <a:schemeClr val="bg2">
                  <a:lumMod val="50000"/>
                </a:schemeClr>
              </a:solidFill>
              <a:cs typeface="+mn-ea"/>
              <a:sym typeface="+mn-lt"/>
            </a:endParaRPr>
          </a:p>
        </p:txBody>
      </p:sp>
      <p:grpSp>
        <p:nvGrpSpPr>
          <p:cNvPr id="42" name="Group 7"/>
          <p:cNvGrpSpPr/>
          <p:nvPr/>
        </p:nvGrpSpPr>
        <p:grpSpPr>
          <a:xfrm>
            <a:off x="5943600" y="1210739"/>
            <a:ext cx="304800" cy="106680"/>
            <a:chOff x="5935980" y="1180306"/>
            <a:chExt cx="304800" cy="106680"/>
          </a:xfrm>
        </p:grpSpPr>
        <p:sp>
          <p:nvSpPr>
            <p:cNvPr id="43"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5" name="Text Placeholder 1"/>
          <p:cNvSpPr txBox="1"/>
          <p:nvPr/>
        </p:nvSpPr>
        <p:spPr>
          <a:xfrm>
            <a:off x="1262744" y="560955"/>
            <a:ext cx="9666512" cy="581251"/>
          </a:xfrm>
          <a:prstGeom prst="rect">
            <a:avLst/>
          </a:prstGeom>
        </p:spPr>
        <p:txBody>
          <a:bodyPr vert="horz" lIns="91440" tIns="45720" rIns="91440" bIns="45720" rtlCol="0">
            <a:normAutofit fontScale="7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初创企业处理危机的策略</a:t>
            </a:r>
            <a:endParaRPr dirty="0">
              <a:solidFill>
                <a:srgbClr val="48486A"/>
              </a:solidFill>
              <a:latin typeface="+mn-lt"/>
              <a:cs typeface="+mn-ea"/>
              <a:sym typeface="+mn-lt"/>
            </a:endParaRPr>
          </a:p>
        </p:txBody>
      </p:sp>
      <p:pic>
        <p:nvPicPr>
          <p:cNvPr id="47" name="图形 46"/>
          <p:cNvPicPr>
            <a:picLocks noChangeAspect="1"/>
          </p:cNvPicPr>
          <p:nvPr/>
        </p:nvPicPr>
        <p:blipFill>
          <a:blip r:embed="rId1" cstate="screen"/>
          <a:stretch>
            <a:fillRect/>
          </a:stretch>
        </p:blipFill>
        <p:spPr>
          <a:xfrm flipV="1">
            <a:off x="0" y="-1"/>
            <a:ext cx="1900989" cy="1117015"/>
          </a:xfrm>
          <a:prstGeom prst="rect">
            <a:avLst/>
          </a:prstGeom>
        </p:spPr>
      </p:pic>
      <p:pic>
        <p:nvPicPr>
          <p:cNvPr id="48" name="图形 47"/>
          <p:cNvPicPr>
            <a:picLocks noChangeAspect="1"/>
          </p:cNvPicPr>
          <p:nvPr/>
        </p:nvPicPr>
        <p:blipFill>
          <a:blip r:embed="rId2" cstate="screen"/>
          <a:stretch>
            <a:fillRect/>
          </a:stretch>
        </p:blipFill>
        <p:spPr>
          <a:xfrm flipV="1">
            <a:off x="10261331" y="5005137"/>
            <a:ext cx="1930670" cy="1852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par>
                                <p:cTn id="12" presetID="10" presetClass="entr" presetSubtype="0" fill="hold" nodeType="withEffect">
                                  <p:stCondLst>
                                    <p:cond delay="6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par>
                                <p:cTn id="31" presetID="53" presetClass="entr" presetSubtype="16"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fltVal val="0"/>
                                          </p:val>
                                        </p:tav>
                                        <p:tav tm="100000">
                                          <p:val>
                                            <p:strVal val="#ppt_w"/>
                                          </p:val>
                                        </p:tav>
                                      </p:tavLst>
                                    </p:anim>
                                    <p:anim calcmode="lin" valueType="num">
                                      <p:cBhvr>
                                        <p:cTn id="34" dur="500" fill="hold"/>
                                        <p:tgtEl>
                                          <p:spTgt spid="100"/>
                                        </p:tgtEl>
                                        <p:attrNameLst>
                                          <p:attrName>ppt_h</p:attrName>
                                        </p:attrNameLst>
                                      </p:cBhvr>
                                      <p:tavLst>
                                        <p:tav tm="0">
                                          <p:val>
                                            <p:fltVal val="0"/>
                                          </p:val>
                                        </p:tav>
                                        <p:tav tm="100000">
                                          <p:val>
                                            <p:strVal val="#ppt_h"/>
                                          </p:val>
                                        </p:tav>
                                      </p:tavLst>
                                    </p:anim>
                                    <p:animEffect transition="in" filter="fade">
                                      <p:cBhvr>
                                        <p:cTn id="35" dur="500"/>
                                        <p:tgtEl>
                                          <p:spTgt spid="100"/>
                                        </p:tgtEl>
                                      </p:cBhvr>
                                    </p:animEffect>
                                  </p:childTnLst>
                                </p:cTn>
                              </p:par>
                              <p:par>
                                <p:cTn id="36" presetID="53" presetClass="entr" presetSubtype="16" fill="hold"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p:cTn id="38" dur="500" fill="hold"/>
                                        <p:tgtEl>
                                          <p:spTgt spid="103"/>
                                        </p:tgtEl>
                                        <p:attrNameLst>
                                          <p:attrName>ppt_w</p:attrName>
                                        </p:attrNameLst>
                                      </p:cBhvr>
                                      <p:tavLst>
                                        <p:tav tm="0">
                                          <p:val>
                                            <p:fltVal val="0"/>
                                          </p:val>
                                        </p:tav>
                                        <p:tav tm="100000">
                                          <p:val>
                                            <p:strVal val="#ppt_w"/>
                                          </p:val>
                                        </p:tav>
                                      </p:tavLst>
                                    </p:anim>
                                    <p:anim calcmode="lin" valueType="num">
                                      <p:cBhvr>
                                        <p:cTn id="39" dur="500" fill="hold"/>
                                        <p:tgtEl>
                                          <p:spTgt spid="103"/>
                                        </p:tgtEl>
                                        <p:attrNameLst>
                                          <p:attrName>ppt_h</p:attrName>
                                        </p:attrNameLst>
                                      </p:cBhvr>
                                      <p:tavLst>
                                        <p:tav tm="0">
                                          <p:val>
                                            <p:fltVal val="0"/>
                                          </p:val>
                                        </p:tav>
                                        <p:tav tm="100000">
                                          <p:val>
                                            <p:strVal val="#ppt_h"/>
                                          </p:val>
                                        </p:tav>
                                      </p:tavLst>
                                    </p:anim>
                                    <p:animEffect transition="in" filter="fade">
                                      <p:cBhvr>
                                        <p:cTn id="40" dur="500"/>
                                        <p:tgtEl>
                                          <p:spTgt spid="103"/>
                                        </p:tgtEl>
                                      </p:cBhvr>
                                    </p:animEffect>
                                  </p:childTnLst>
                                </p:cTn>
                              </p:par>
                            </p:childTnLst>
                          </p:cTn>
                        </p:par>
                        <p:par>
                          <p:cTn id="41" fill="hold">
                            <p:stCondLst>
                              <p:cond delay="1500"/>
                            </p:stCondLst>
                            <p:childTnLst>
                              <p:par>
                                <p:cTn id="42" presetID="0" presetClass="entr" presetSubtype="0" fill="hold" grpId="0" nodeType="afterEffect">
                                  <p:stCondLst>
                                    <p:cond delay="0"/>
                                  </p:stCondLst>
                                  <p:iterate type="lt">
                                    <p:tmPct val="10000"/>
                                  </p:iterate>
                                  <p:childTnLst>
                                    <p:set>
                                      <p:cBhvr>
                                        <p:cTn id="43" dur="1" fill="hold">
                                          <p:stCondLst>
                                            <p:cond delay="0"/>
                                          </p:stCondLst>
                                        </p:cTn>
                                        <p:tgtEl>
                                          <p:spTgt spid="107"/>
                                        </p:tgtEl>
                                        <p:attrNameLst>
                                          <p:attrName>style.visibility</p:attrName>
                                        </p:attrNameLst>
                                      </p:cBhvr>
                                      <p:to>
                                        <p:strVal val="visible"/>
                                      </p:to>
                                    </p:set>
                                    <p:anim to="" calcmode="lin" valueType="num">
                                      <p:cBhvr>
                                        <p:cTn id="44" dur="700" fill="hold">
                                          <p:stCondLst>
                                            <p:cond delay="0"/>
                                          </p:stCondLst>
                                        </p:cTn>
                                        <p:tgtEl>
                                          <p:spTgt spid="107"/>
                                        </p:tgtEl>
                                        <p:attrNameLst>
                                          <p:attrName>ppt_x</p:attrName>
                                        </p:attrNameLst>
                                      </p:cBhvr>
                                      <p:tavLst>
                                        <p:tav tm="0" fmla="#ppt_x-(-#ppt_w/2*cos(ppt_r/180*pi))*((1.5-1.5*$)^2-(1.5-1.5*$)^3)">
                                          <p:val>
                                            <p:fltVal val="0"/>
                                          </p:val>
                                        </p:tav>
                                        <p:tav tm="100000">
                                          <p:val>
                                            <p:fltVal val="1"/>
                                          </p:val>
                                        </p:tav>
                                      </p:tavLst>
                                    </p:anim>
                                    <p:anim to="" calcmode="lin" valueType="num">
                                      <p:cBhvr>
                                        <p:cTn id="45" dur="700" fill="hold">
                                          <p:stCondLst>
                                            <p:cond delay="0"/>
                                          </p:stCondLst>
                                        </p:cTn>
                                        <p:tgtEl>
                                          <p:spTgt spid="107"/>
                                        </p:tgtEl>
                                        <p:attrNameLst>
                                          <p:attrName>ppt_y</p:attrName>
                                        </p:attrNameLst>
                                      </p:cBhvr>
                                      <p:tavLst>
                                        <p:tav tm="0" fmla="#ppt_y-(-#ppt_h/2*cos(ppt_r/180*pi))*((1.5-1.5*$)^2-(1.5-1.5*$)^3)">
                                          <p:val>
                                            <p:fltVal val="0"/>
                                          </p:val>
                                        </p:tav>
                                        <p:tav tm="100000">
                                          <p:val>
                                            <p:fltVal val="1"/>
                                          </p:val>
                                        </p:tav>
                                      </p:tavLst>
                                    </p:anim>
                                    <p:anim to="" calcmode="lin" valueType="num">
                                      <p:cBhvr>
                                        <p:cTn id="46" dur="700" fill="hold">
                                          <p:stCondLst>
                                            <p:cond delay="0"/>
                                          </p:stCondLst>
                                        </p:cTn>
                                        <p:tgtEl>
                                          <p:spTgt spid="107"/>
                                        </p:tgtEl>
                                        <p:attrNameLst>
                                          <p:attrName>ppt_h</p:attrName>
                                        </p:attrNameLst>
                                      </p:cBhvr>
                                      <p:tavLst>
                                        <p:tav tm="0" fmla="#ppt_h-(-#ppt_h)*((1.5-1.5*$)^2-(1.5-1.5*$)^3)">
                                          <p:val>
                                            <p:fltVal val="0"/>
                                          </p:val>
                                        </p:tav>
                                        <p:tav tm="100000">
                                          <p:val>
                                            <p:fltVal val="1"/>
                                          </p:val>
                                        </p:tav>
                                      </p:tavLst>
                                    </p:anim>
                                    <p:anim to="" calcmode="lin" valueType="num">
                                      <p:cBhvr>
                                        <p:cTn id="47" dur="700" fill="hold">
                                          <p:stCondLst>
                                            <p:cond delay="0"/>
                                          </p:stCondLst>
                                        </p:cTn>
                                        <p:tgtEl>
                                          <p:spTgt spid="107"/>
                                        </p:tgtEl>
                                        <p:attrNameLst>
                                          <p:attrName>ppt_w</p:attrName>
                                        </p:attrNameLst>
                                      </p:cBhvr>
                                      <p:tavLst>
                                        <p:tav tm="0" fmla="#ppt_w-(-#ppt_w)*((1.5-1.5*$)^2-(1.5-1.5*$)^3)">
                                          <p:val>
                                            <p:fltVal val="0"/>
                                          </p:val>
                                        </p:tav>
                                        <p:tav tm="100000">
                                          <p:val>
                                            <p:fltVal val="1"/>
                                          </p:val>
                                        </p:tav>
                                      </p:tavLst>
                                    </p:anim>
                                  </p:childTnLst>
                                </p:cTn>
                              </p:par>
                              <p:par>
                                <p:cTn id="48" presetID="0" presetClass="entr" presetSubtype="0" fill="hold" grpId="0" nodeType="withEffect">
                                  <p:stCondLst>
                                    <p:cond delay="0"/>
                                  </p:stCondLst>
                                  <p:iterate type="lt">
                                    <p:tmPct val="6391"/>
                                  </p:iterate>
                                  <p:childTnLst>
                                    <p:set>
                                      <p:cBhvr>
                                        <p:cTn id="49" dur="700" fill="hold">
                                          <p:stCondLst>
                                            <p:cond delay="0"/>
                                          </p:stCondLst>
                                        </p:cTn>
                                        <p:tgtEl>
                                          <p:spTgt spid="108"/>
                                        </p:tgtEl>
                                        <p:attrNameLst>
                                          <p:attrName>style.visibility</p:attrName>
                                        </p:attrNameLst>
                                      </p:cBhvr>
                                      <p:to>
                                        <p:strVal val="visible"/>
                                      </p:to>
                                    </p:set>
                                    <p:anim to="" calcmode="lin" valueType="num">
                                      <p:cBhvr>
                                        <p:cTn id="50" dur="700" fill="hold">
                                          <p:stCondLst>
                                            <p:cond delay="0"/>
                                          </p:stCondLst>
                                        </p:cTn>
                                        <p:tgtEl>
                                          <p:spTgt spid="108"/>
                                        </p:tgtEl>
                                        <p:attrNameLst>
                                          <p:attrName>ppt_x</p:attrName>
                                        </p:attrNameLst>
                                      </p:cBhvr>
                                      <p:tavLst>
                                        <p:tav tm="0" fmla="#ppt_x+#ppt_w*((1.5-1.5*$)^3-(1.5-1.5*$)^2)">
                                          <p:val>
                                            <p:fltVal val="0"/>
                                          </p:val>
                                        </p:tav>
                                        <p:tav tm="100000">
                                          <p:val>
                                            <p:fltVal val="1"/>
                                          </p:val>
                                        </p:tav>
                                      </p:tavLst>
                                    </p:anim>
                                    <p:anim to="" calcmode="lin" valueType="num">
                                      <p:cBhvr>
                                        <p:cTn id="51" dur="700" fill="hold">
                                          <p:stCondLst>
                                            <p:cond delay="0"/>
                                          </p:stCondLst>
                                        </p:cTn>
                                        <p:tgtEl>
                                          <p:spTgt spid="108"/>
                                        </p:tgtEl>
                                        <p:attrNameLst>
                                          <p:attrName>style.rotation</p:attrName>
                                        </p:attrNameLst>
                                      </p:cBhvr>
                                      <p:tavLst>
                                        <p:tav tm="0" fmla="#ppt_r-45*((1.5-1.5*$)^3-(1.5-1.5*$)^2)">
                                          <p:val>
                                            <p:fltVal val="0"/>
                                          </p:val>
                                        </p:tav>
                                        <p:tav tm="100000">
                                          <p:val>
                                            <p:fltVal val="1"/>
                                          </p:val>
                                        </p:tav>
                                      </p:tavLst>
                                    </p:anim>
                                  </p:childTnLst>
                                </p:cTn>
                              </p:par>
                            </p:childTnLst>
                          </p:cTn>
                        </p:par>
                        <p:par>
                          <p:cTn id="52" fill="hold">
                            <p:stCondLst>
                              <p:cond delay="4052"/>
                            </p:stCondLst>
                            <p:childTnLst>
                              <p:par>
                                <p:cTn id="53" presetID="0" presetClass="entr" presetSubtype="0" fill="hold" grpId="0" nodeType="afterEffect">
                                  <p:stCondLst>
                                    <p:cond delay="0"/>
                                  </p:stCondLst>
                                  <p:iterate type="lt">
                                    <p:tmPct val="10000"/>
                                  </p:iterate>
                                  <p:childTnLst>
                                    <p:set>
                                      <p:cBhvr>
                                        <p:cTn id="54" dur="1" fill="hold">
                                          <p:stCondLst>
                                            <p:cond delay="0"/>
                                          </p:stCondLst>
                                        </p:cTn>
                                        <p:tgtEl>
                                          <p:spTgt spid="111"/>
                                        </p:tgtEl>
                                        <p:attrNameLst>
                                          <p:attrName>style.visibility</p:attrName>
                                        </p:attrNameLst>
                                      </p:cBhvr>
                                      <p:to>
                                        <p:strVal val="visible"/>
                                      </p:to>
                                    </p:set>
                                    <p:anim to="" calcmode="lin" valueType="num">
                                      <p:cBhvr>
                                        <p:cTn id="55" dur="700" fill="hold">
                                          <p:stCondLst>
                                            <p:cond delay="0"/>
                                          </p:stCondLst>
                                        </p:cTn>
                                        <p:tgtEl>
                                          <p:spTgt spid="111"/>
                                        </p:tgtEl>
                                        <p:attrNameLst>
                                          <p:attrName>ppt_x</p:attrName>
                                        </p:attrNameLst>
                                      </p:cBhvr>
                                      <p:tavLst>
                                        <p:tav tm="0" fmla="#ppt_x-(-#ppt_w/2*cos(ppt_r/180*pi))*((1.5-1.5*$)^2-(1.5-1.5*$)^3)">
                                          <p:val>
                                            <p:fltVal val="0"/>
                                          </p:val>
                                        </p:tav>
                                        <p:tav tm="100000">
                                          <p:val>
                                            <p:fltVal val="1"/>
                                          </p:val>
                                        </p:tav>
                                      </p:tavLst>
                                    </p:anim>
                                    <p:anim to="" calcmode="lin" valueType="num">
                                      <p:cBhvr>
                                        <p:cTn id="56" dur="700" fill="hold">
                                          <p:stCondLst>
                                            <p:cond delay="0"/>
                                          </p:stCondLst>
                                        </p:cTn>
                                        <p:tgtEl>
                                          <p:spTgt spid="111"/>
                                        </p:tgtEl>
                                        <p:attrNameLst>
                                          <p:attrName>ppt_y</p:attrName>
                                        </p:attrNameLst>
                                      </p:cBhvr>
                                      <p:tavLst>
                                        <p:tav tm="0" fmla="#ppt_y-(-#ppt_h/2*cos(ppt_r/180*pi))*((1.5-1.5*$)^2-(1.5-1.5*$)^3)">
                                          <p:val>
                                            <p:fltVal val="0"/>
                                          </p:val>
                                        </p:tav>
                                        <p:tav tm="100000">
                                          <p:val>
                                            <p:fltVal val="1"/>
                                          </p:val>
                                        </p:tav>
                                      </p:tavLst>
                                    </p:anim>
                                    <p:anim to="" calcmode="lin" valueType="num">
                                      <p:cBhvr>
                                        <p:cTn id="57" dur="700" fill="hold">
                                          <p:stCondLst>
                                            <p:cond delay="0"/>
                                          </p:stCondLst>
                                        </p:cTn>
                                        <p:tgtEl>
                                          <p:spTgt spid="111"/>
                                        </p:tgtEl>
                                        <p:attrNameLst>
                                          <p:attrName>ppt_h</p:attrName>
                                        </p:attrNameLst>
                                      </p:cBhvr>
                                      <p:tavLst>
                                        <p:tav tm="0" fmla="#ppt_h-(-#ppt_h)*((1.5-1.5*$)^2-(1.5-1.5*$)^3)">
                                          <p:val>
                                            <p:fltVal val="0"/>
                                          </p:val>
                                        </p:tav>
                                        <p:tav tm="100000">
                                          <p:val>
                                            <p:fltVal val="1"/>
                                          </p:val>
                                        </p:tav>
                                      </p:tavLst>
                                    </p:anim>
                                    <p:anim to="" calcmode="lin" valueType="num">
                                      <p:cBhvr>
                                        <p:cTn id="58" dur="700" fill="hold">
                                          <p:stCondLst>
                                            <p:cond delay="0"/>
                                          </p:stCondLst>
                                        </p:cTn>
                                        <p:tgtEl>
                                          <p:spTgt spid="111"/>
                                        </p:tgtEl>
                                        <p:attrNameLst>
                                          <p:attrName>ppt_w</p:attrName>
                                        </p:attrNameLst>
                                      </p:cBhvr>
                                      <p:tavLst>
                                        <p:tav tm="0" fmla="#ppt_w-(-#ppt_w)*((1.5-1.5*$)^2-(1.5-1.5*$)^3)">
                                          <p:val>
                                            <p:fltVal val="0"/>
                                          </p:val>
                                        </p:tav>
                                        <p:tav tm="100000">
                                          <p:val>
                                            <p:fltVal val="1"/>
                                          </p:val>
                                        </p:tav>
                                      </p:tavLst>
                                    </p:anim>
                                  </p:childTnLst>
                                </p:cTn>
                              </p:par>
                              <p:par>
                                <p:cTn id="59" presetID="0" presetClass="entr" presetSubtype="0" fill="hold" grpId="0" nodeType="withEffect">
                                  <p:stCondLst>
                                    <p:cond delay="0"/>
                                  </p:stCondLst>
                                  <p:iterate type="lt">
                                    <p:tmPct val="6391"/>
                                  </p:iterate>
                                  <p:childTnLst>
                                    <p:set>
                                      <p:cBhvr>
                                        <p:cTn id="60" dur="700" fill="hold">
                                          <p:stCondLst>
                                            <p:cond delay="0"/>
                                          </p:stCondLst>
                                        </p:cTn>
                                        <p:tgtEl>
                                          <p:spTgt spid="112"/>
                                        </p:tgtEl>
                                        <p:attrNameLst>
                                          <p:attrName>style.visibility</p:attrName>
                                        </p:attrNameLst>
                                      </p:cBhvr>
                                      <p:to>
                                        <p:strVal val="visible"/>
                                      </p:to>
                                    </p:set>
                                    <p:anim to="" calcmode="lin" valueType="num">
                                      <p:cBhvr>
                                        <p:cTn id="61" dur="700" fill="hold">
                                          <p:stCondLst>
                                            <p:cond delay="0"/>
                                          </p:stCondLst>
                                        </p:cTn>
                                        <p:tgtEl>
                                          <p:spTgt spid="112"/>
                                        </p:tgtEl>
                                        <p:attrNameLst>
                                          <p:attrName>ppt_x</p:attrName>
                                        </p:attrNameLst>
                                      </p:cBhvr>
                                      <p:tavLst>
                                        <p:tav tm="0" fmla="#ppt_x+#ppt_w*((1.5-1.5*$)^3-(1.5-1.5*$)^2)">
                                          <p:val>
                                            <p:fltVal val="0"/>
                                          </p:val>
                                        </p:tav>
                                        <p:tav tm="100000">
                                          <p:val>
                                            <p:fltVal val="1"/>
                                          </p:val>
                                        </p:tav>
                                      </p:tavLst>
                                    </p:anim>
                                    <p:anim to="" calcmode="lin" valueType="num">
                                      <p:cBhvr>
                                        <p:cTn id="62" dur="700" fill="hold">
                                          <p:stCondLst>
                                            <p:cond delay="0"/>
                                          </p:stCondLst>
                                        </p:cTn>
                                        <p:tgtEl>
                                          <p:spTgt spid="112"/>
                                        </p:tgtEl>
                                        <p:attrNameLst>
                                          <p:attrName>style.rotation</p:attrName>
                                        </p:attrNameLst>
                                      </p:cBhvr>
                                      <p:tavLst>
                                        <p:tav tm="0" fmla="#ppt_r-45*((1.5-1.5*$)^3-(1.5-1.5*$)^2)">
                                          <p:val>
                                            <p:fltVal val="0"/>
                                          </p:val>
                                        </p:tav>
                                        <p:tav tm="100000">
                                          <p:val>
                                            <p:fltVal val="1"/>
                                          </p:val>
                                        </p:tav>
                                      </p:tavLst>
                                    </p:anim>
                                  </p:childTnLst>
                                </p:cTn>
                              </p:par>
                            </p:childTnLst>
                          </p:cTn>
                        </p:par>
                        <p:par>
                          <p:cTn id="63" fill="hold">
                            <p:stCondLst>
                              <p:cond delay="6452"/>
                            </p:stCondLst>
                            <p:childTnLst>
                              <p:par>
                                <p:cTn id="64" presetID="0" presetClass="entr" presetSubtype="0" fill="hold" grpId="0" nodeType="afterEffect">
                                  <p:stCondLst>
                                    <p:cond delay="0"/>
                                  </p:stCondLst>
                                  <p:iterate type="lt">
                                    <p:tmPct val="10000"/>
                                  </p:iterate>
                                  <p:childTnLst>
                                    <p:set>
                                      <p:cBhvr>
                                        <p:cTn id="65" dur="1" fill="hold">
                                          <p:stCondLst>
                                            <p:cond delay="0"/>
                                          </p:stCondLst>
                                        </p:cTn>
                                        <p:tgtEl>
                                          <p:spTgt spid="113"/>
                                        </p:tgtEl>
                                        <p:attrNameLst>
                                          <p:attrName>style.visibility</p:attrName>
                                        </p:attrNameLst>
                                      </p:cBhvr>
                                      <p:to>
                                        <p:strVal val="visible"/>
                                      </p:to>
                                    </p:set>
                                    <p:anim to="" calcmode="lin" valueType="num">
                                      <p:cBhvr>
                                        <p:cTn id="66" dur="700" fill="hold">
                                          <p:stCondLst>
                                            <p:cond delay="0"/>
                                          </p:stCondLst>
                                        </p:cTn>
                                        <p:tgtEl>
                                          <p:spTgt spid="113"/>
                                        </p:tgtEl>
                                        <p:attrNameLst>
                                          <p:attrName>ppt_x</p:attrName>
                                        </p:attrNameLst>
                                      </p:cBhvr>
                                      <p:tavLst>
                                        <p:tav tm="0" fmla="#ppt_x-(-#ppt_w/2*cos(ppt_r/180*pi))*((1.5-1.5*$)^2-(1.5-1.5*$)^3)">
                                          <p:val>
                                            <p:fltVal val="0"/>
                                          </p:val>
                                        </p:tav>
                                        <p:tav tm="100000">
                                          <p:val>
                                            <p:fltVal val="1"/>
                                          </p:val>
                                        </p:tav>
                                      </p:tavLst>
                                    </p:anim>
                                    <p:anim to="" calcmode="lin" valueType="num">
                                      <p:cBhvr>
                                        <p:cTn id="67" dur="700" fill="hold">
                                          <p:stCondLst>
                                            <p:cond delay="0"/>
                                          </p:stCondLst>
                                        </p:cTn>
                                        <p:tgtEl>
                                          <p:spTgt spid="113"/>
                                        </p:tgtEl>
                                        <p:attrNameLst>
                                          <p:attrName>ppt_y</p:attrName>
                                        </p:attrNameLst>
                                      </p:cBhvr>
                                      <p:tavLst>
                                        <p:tav tm="0" fmla="#ppt_y-(-#ppt_h/2*cos(ppt_r/180*pi))*((1.5-1.5*$)^2-(1.5-1.5*$)^3)">
                                          <p:val>
                                            <p:fltVal val="0"/>
                                          </p:val>
                                        </p:tav>
                                        <p:tav tm="100000">
                                          <p:val>
                                            <p:fltVal val="1"/>
                                          </p:val>
                                        </p:tav>
                                      </p:tavLst>
                                    </p:anim>
                                    <p:anim to="" calcmode="lin" valueType="num">
                                      <p:cBhvr>
                                        <p:cTn id="68" dur="700" fill="hold">
                                          <p:stCondLst>
                                            <p:cond delay="0"/>
                                          </p:stCondLst>
                                        </p:cTn>
                                        <p:tgtEl>
                                          <p:spTgt spid="113"/>
                                        </p:tgtEl>
                                        <p:attrNameLst>
                                          <p:attrName>ppt_h</p:attrName>
                                        </p:attrNameLst>
                                      </p:cBhvr>
                                      <p:tavLst>
                                        <p:tav tm="0" fmla="#ppt_h-(-#ppt_h)*((1.5-1.5*$)^2-(1.5-1.5*$)^3)">
                                          <p:val>
                                            <p:fltVal val="0"/>
                                          </p:val>
                                        </p:tav>
                                        <p:tav tm="100000">
                                          <p:val>
                                            <p:fltVal val="1"/>
                                          </p:val>
                                        </p:tav>
                                      </p:tavLst>
                                    </p:anim>
                                    <p:anim to="" calcmode="lin" valueType="num">
                                      <p:cBhvr>
                                        <p:cTn id="69" dur="700" fill="hold">
                                          <p:stCondLst>
                                            <p:cond delay="0"/>
                                          </p:stCondLst>
                                        </p:cTn>
                                        <p:tgtEl>
                                          <p:spTgt spid="113"/>
                                        </p:tgtEl>
                                        <p:attrNameLst>
                                          <p:attrName>ppt_w</p:attrName>
                                        </p:attrNameLst>
                                      </p:cBhvr>
                                      <p:tavLst>
                                        <p:tav tm="0" fmla="#ppt_w-(-#ppt_w)*((1.5-1.5*$)^2-(1.5-1.5*$)^3)">
                                          <p:val>
                                            <p:fltVal val="0"/>
                                          </p:val>
                                        </p:tav>
                                        <p:tav tm="100000">
                                          <p:val>
                                            <p:fltVal val="1"/>
                                          </p:val>
                                        </p:tav>
                                      </p:tavLst>
                                    </p:anim>
                                  </p:childTnLst>
                                </p:cTn>
                              </p:par>
                              <p:par>
                                <p:cTn id="70" presetID="0" presetClass="entr" presetSubtype="0" fill="hold" grpId="0" nodeType="withEffect">
                                  <p:stCondLst>
                                    <p:cond delay="0"/>
                                  </p:stCondLst>
                                  <p:iterate type="lt">
                                    <p:tmPct val="6391"/>
                                  </p:iterate>
                                  <p:childTnLst>
                                    <p:set>
                                      <p:cBhvr>
                                        <p:cTn id="71" dur="700" fill="hold">
                                          <p:stCondLst>
                                            <p:cond delay="0"/>
                                          </p:stCondLst>
                                        </p:cTn>
                                        <p:tgtEl>
                                          <p:spTgt spid="114"/>
                                        </p:tgtEl>
                                        <p:attrNameLst>
                                          <p:attrName>style.visibility</p:attrName>
                                        </p:attrNameLst>
                                      </p:cBhvr>
                                      <p:to>
                                        <p:strVal val="visible"/>
                                      </p:to>
                                    </p:set>
                                    <p:anim to="" calcmode="lin" valueType="num">
                                      <p:cBhvr>
                                        <p:cTn id="72" dur="700" fill="hold">
                                          <p:stCondLst>
                                            <p:cond delay="0"/>
                                          </p:stCondLst>
                                        </p:cTn>
                                        <p:tgtEl>
                                          <p:spTgt spid="114"/>
                                        </p:tgtEl>
                                        <p:attrNameLst>
                                          <p:attrName>ppt_x</p:attrName>
                                        </p:attrNameLst>
                                      </p:cBhvr>
                                      <p:tavLst>
                                        <p:tav tm="0" fmla="#ppt_x+#ppt_w*((1.5-1.5*$)^3-(1.5-1.5*$)^2)">
                                          <p:val>
                                            <p:fltVal val="0"/>
                                          </p:val>
                                        </p:tav>
                                        <p:tav tm="100000">
                                          <p:val>
                                            <p:fltVal val="1"/>
                                          </p:val>
                                        </p:tav>
                                      </p:tavLst>
                                    </p:anim>
                                    <p:anim to="" calcmode="lin" valueType="num">
                                      <p:cBhvr>
                                        <p:cTn id="73" dur="700" fill="hold">
                                          <p:stCondLst>
                                            <p:cond delay="0"/>
                                          </p:stCondLst>
                                        </p:cTn>
                                        <p:tgtEl>
                                          <p:spTgt spid="114"/>
                                        </p:tgtEl>
                                        <p:attrNameLst>
                                          <p:attrName>style.rotation</p:attrName>
                                        </p:attrNameLst>
                                      </p:cBhvr>
                                      <p:tavLst>
                                        <p:tav tm="0" fmla="#ppt_r-45*((1.5-1.5*$)^3-(1.5-1.5*$)^2)">
                                          <p:val>
                                            <p:fltVal val="0"/>
                                          </p:val>
                                        </p:tav>
                                        <p:tav tm="100000">
                                          <p:val>
                                            <p:fltVal val="1"/>
                                          </p:val>
                                        </p:tav>
                                      </p:tavLst>
                                    </p:anim>
                                  </p:childTnLst>
                                </p:cTn>
                              </p:par>
                            </p:childTnLst>
                          </p:cTn>
                        </p:par>
                        <p:par>
                          <p:cTn id="74" fill="hold">
                            <p:stCondLst>
                              <p:cond delay="8763"/>
                            </p:stCondLst>
                            <p:childTnLst>
                              <p:par>
                                <p:cTn id="75" presetID="0" presetClass="entr" presetSubtype="0" fill="hold" grpId="0" nodeType="afterEffect">
                                  <p:stCondLst>
                                    <p:cond delay="0"/>
                                  </p:stCondLst>
                                  <p:iterate type="lt">
                                    <p:tmPct val="10000"/>
                                  </p:iterate>
                                  <p:childTnLst>
                                    <p:set>
                                      <p:cBhvr>
                                        <p:cTn id="76" dur="1" fill="hold">
                                          <p:stCondLst>
                                            <p:cond delay="0"/>
                                          </p:stCondLst>
                                        </p:cTn>
                                        <p:tgtEl>
                                          <p:spTgt spid="115"/>
                                        </p:tgtEl>
                                        <p:attrNameLst>
                                          <p:attrName>style.visibility</p:attrName>
                                        </p:attrNameLst>
                                      </p:cBhvr>
                                      <p:to>
                                        <p:strVal val="visible"/>
                                      </p:to>
                                    </p:set>
                                    <p:anim to="" calcmode="lin" valueType="num">
                                      <p:cBhvr>
                                        <p:cTn id="77" dur="700" fill="hold">
                                          <p:stCondLst>
                                            <p:cond delay="0"/>
                                          </p:stCondLst>
                                        </p:cTn>
                                        <p:tgtEl>
                                          <p:spTgt spid="115"/>
                                        </p:tgtEl>
                                        <p:attrNameLst>
                                          <p:attrName>ppt_x</p:attrName>
                                        </p:attrNameLst>
                                      </p:cBhvr>
                                      <p:tavLst>
                                        <p:tav tm="0" fmla="#ppt_x-(-#ppt_w/2*cos(ppt_r/180*pi))*((1.5-1.5*$)^2-(1.5-1.5*$)^3)">
                                          <p:val>
                                            <p:fltVal val="0"/>
                                          </p:val>
                                        </p:tav>
                                        <p:tav tm="100000">
                                          <p:val>
                                            <p:fltVal val="1"/>
                                          </p:val>
                                        </p:tav>
                                      </p:tavLst>
                                    </p:anim>
                                    <p:anim to="" calcmode="lin" valueType="num">
                                      <p:cBhvr>
                                        <p:cTn id="78" dur="700" fill="hold">
                                          <p:stCondLst>
                                            <p:cond delay="0"/>
                                          </p:stCondLst>
                                        </p:cTn>
                                        <p:tgtEl>
                                          <p:spTgt spid="115"/>
                                        </p:tgtEl>
                                        <p:attrNameLst>
                                          <p:attrName>ppt_y</p:attrName>
                                        </p:attrNameLst>
                                      </p:cBhvr>
                                      <p:tavLst>
                                        <p:tav tm="0" fmla="#ppt_y-(-#ppt_h/2*cos(ppt_r/180*pi))*((1.5-1.5*$)^2-(1.5-1.5*$)^3)">
                                          <p:val>
                                            <p:fltVal val="0"/>
                                          </p:val>
                                        </p:tav>
                                        <p:tav tm="100000">
                                          <p:val>
                                            <p:fltVal val="1"/>
                                          </p:val>
                                        </p:tav>
                                      </p:tavLst>
                                    </p:anim>
                                    <p:anim to="" calcmode="lin" valueType="num">
                                      <p:cBhvr>
                                        <p:cTn id="79" dur="700" fill="hold">
                                          <p:stCondLst>
                                            <p:cond delay="0"/>
                                          </p:stCondLst>
                                        </p:cTn>
                                        <p:tgtEl>
                                          <p:spTgt spid="115"/>
                                        </p:tgtEl>
                                        <p:attrNameLst>
                                          <p:attrName>ppt_h</p:attrName>
                                        </p:attrNameLst>
                                      </p:cBhvr>
                                      <p:tavLst>
                                        <p:tav tm="0" fmla="#ppt_h-(-#ppt_h)*((1.5-1.5*$)^2-(1.5-1.5*$)^3)">
                                          <p:val>
                                            <p:fltVal val="0"/>
                                          </p:val>
                                        </p:tav>
                                        <p:tav tm="100000">
                                          <p:val>
                                            <p:fltVal val="1"/>
                                          </p:val>
                                        </p:tav>
                                      </p:tavLst>
                                    </p:anim>
                                    <p:anim to="" calcmode="lin" valueType="num">
                                      <p:cBhvr>
                                        <p:cTn id="80" dur="700" fill="hold">
                                          <p:stCondLst>
                                            <p:cond delay="0"/>
                                          </p:stCondLst>
                                        </p:cTn>
                                        <p:tgtEl>
                                          <p:spTgt spid="115"/>
                                        </p:tgtEl>
                                        <p:attrNameLst>
                                          <p:attrName>ppt_w</p:attrName>
                                        </p:attrNameLst>
                                      </p:cBhvr>
                                      <p:tavLst>
                                        <p:tav tm="0" fmla="#ppt_w-(-#ppt_w)*((1.5-1.5*$)^2-(1.5-1.5*$)^3)">
                                          <p:val>
                                            <p:fltVal val="0"/>
                                          </p:val>
                                        </p:tav>
                                        <p:tav tm="100000">
                                          <p:val>
                                            <p:fltVal val="1"/>
                                          </p:val>
                                        </p:tav>
                                      </p:tavLst>
                                    </p:anim>
                                  </p:childTnLst>
                                </p:cTn>
                              </p:par>
                              <p:par>
                                <p:cTn id="81" presetID="0" presetClass="entr" presetSubtype="0" fill="hold" grpId="0" nodeType="withEffect">
                                  <p:stCondLst>
                                    <p:cond delay="0"/>
                                  </p:stCondLst>
                                  <p:iterate type="lt">
                                    <p:tmPct val="6391"/>
                                  </p:iterate>
                                  <p:childTnLst>
                                    <p:set>
                                      <p:cBhvr>
                                        <p:cTn id="82" dur="700" fill="hold">
                                          <p:stCondLst>
                                            <p:cond delay="0"/>
                                          </p:stCondLst>
                                        </p:cTn>
                                        <p:tgtEl>
                                          <p:spTgt spid="116"/>
                                        </p:tgtEl>
                                        <p:attrNameLst>
                                          <p:attrName>style.visibility</p:attrName>
                                        </p:attrNameLst>
                                      </p:cBhvr>
                                      <p:to>
                                        <p:strVal val="visible"/>
                                      </p:to>
                                    </p:set>
                                    <p:anim to="" calcmode="lin" valueType="num">
                                      <p:cBhvr>
                                        <p:cTn id="83" dur="700" fill="hold">
                                          <p:stCondLst>
                                            <p:cond delay="0"/>
                                          </p:stCondLst>
                                        </p:cTn>
                                        <p:tgtEl>
                                          <p:spTgt spid="116"/>
                                        </p:tgtEl>
                                        <p:attrNameLst>
                                          <p:attrName>ppt_x</p:attrName>
                                        </p:attrNameLst>
                                      </p:cBhvr>
                                      <p:tavLst>
                                        <p:tav tm="0" fmla="#ppt_x+#ppt_w*((1.5-1.5*$)^3-(1.5-1.5*$)^2)">
                                          <p:val>
                                            <p:fltVal val="0"/>
                                          </p:val>
                                        </p:tav>
                                        <p:tav tm="100000">
                                          <p:val>
                                            <p:fltVal val="1"/>
                                          </p:val>
                                        </p:tav>
                                      </p:tavLst>
                                    </p:anim>
                                    <p:anim to="" calcmode="lin" valueType="num">
                                      <p:cBhvr>
                                        <p:cTn id="84" dur="700" fill="hold">
                                          <p:stCondLst>
                                            <p:cond delay="0"/>
                                          </p:stCondLst>
                                        </p:cTn>
                                        <p:tgtEl>
                                          <p:spTgt spid="116"/>
                                        </p:tgtEl>
                                        <p:attrNameLst>
                                          <p:attrName>style.rotation</p:attrName>
                                        </p:attrNameLst>
                                      </p:cBhvr>
                                      <p:tavLst>
                                        <p:tav tm="0" fmla="#ppt_r-45*((1.5-1.5*$)^3-(1.5-1.5*$)^2)">
                                          <p:val>
                                            <p:fltVal val="0"/>
                                          </p:val>
                                        </p:tav>
                                        <p:tav tm="100000">
                                          <p:val>
                                            <p:fltVal val="1"/>
                                          </p:val>
                                        </p:tav>
                                      </p:tavLst>
                                    </p:anim>
                                  </p:childTnLst>
                                </p:cTn>
                              </p:par>
                            </p:childTnLst>
                          </p:cTn>
                        </p:par>
                        <p:par>
                          <p:cTn id="85" fill="hold">
                            <p:stCondLst>
                              <p:cond delay="11252"/>
                            </p:stCondLst>
                            <p:childTnLst>
                              <p:par>
                                <p:cTn id="86" presetID="0" presetClass="entr" presetSubtype="0" fill="hold" grpId="0" nodeType="afterEffect">
                                  <p:stCondLst>
                                    <p:cond delay="0"/>
                                  </p:stCondLst>
                                  <p:iterate type="lt">
                                    <p:tmPct val="10000"/>
                                  </p:iterate>
                                  <p:childTnLst>
                                    <p:set>
                                      <p:cBhvr>
                                        <p:cTn id="87" dur="1" fill="hold">
                                          <p:stCondLst>
                                            <p:cond delay="0"/>
                                          </p:stCondLst>
                                        </p:cTn>
                                        <p:tgtEl>
                                          <p:spTgt spid="117"/>
                                        </p:tgtEl>
                                        <p:attrNameLst>
                                          <p:attrName>style.visibility</p:attrName>
                                        </p:attrNameLst>
                                      </p:cBhvr>
                                      <p:to>
                                        <p:strVal val="visible"/>
                                      </p:to>
                                    </p:set>
                                    <p:anim to="" calcmode="lin" valueType="num">
                                      <p:cBhvr>
                                        <p:cTn id="88" dur="700" fill="hold">
                                          <p:stCondLst>
                                            <p:cond delay="0"/>
                                          </p:stCondLst>
                                        </p:cTn>
                                        <p:tgtEl>
                                          <p:spTgt spid="117"/>
                                        </p:tgtEl>
                                        <p:attrNameLst>
                                          <p:attrName>ppt_x</p:attrName>
                                        </p:attrNameLst>
                                      </p:cBhvr>
                                      <p:tavLst>
                                        <p:tav tm="0" fmla="#ppt_x-(-#ppt_w/2*cos(ppt_r/180*pi))*((1.5-1.5*$)^2-(1.5-1.5*$)^3)">
                                          <p:val>
                                            <p:fltVal val="0"/>
                                          </p:val>
                                        </p:tav>
                                        <p:tav tm="100000">
                                          <p:val>
                                            <p:fltVal val="1"/>
                                          </p:val>
                                        </p:tav>
                                      </p:tavLst>
                                    </p:anim>
                                    <p:anim to="" calcmode="lin" valueType="num">
                                      <p:cBhvr>
                                        <p:cTn id="89" dur="700" fill="hold">
                                          <p:stCondLst>
                                            <p:cond delay="0"/>
                                          </p:stCondLst>
                                        </p:cTn>
                                        <p:tgtEl>
                                          <p:spTgt spid="117"/>
                                        </p:tgtEl>
                                        <p:attrNameLst>
                                          <p:attrName>ppt_y</p:attrName>
                                        </p:attrNameLst>
                                      </p:cBhvr>
                                      <p:tavLst>
                                        <p:tav tm="0" fmla="#ppt_y-(-#ppt_h/2*cos(ppt_r/180*pi))*((1.5-1.5*$)^2-(1.5-1.5*$)^3)">
                                          <p:val>
                                            <p:fltVal val="0"/>
                                          </p:val>
                                        </p:tav>
                                        <p:tav tm="100000">
                                          <p:val>
                                            <p:fltVal val="1"/>
                                          </p:val>
                                        </p:tav>
                                      </p:tavLst>
                                    </p:anim>
                                    <p:anim to="" calcmode="lin" valueType="num">
                                      <p:cBhvr>
                                        <p:cTn id="90" dur="700" fill="hold">
                                          <p:stCondLst>
                                            <p:cond delay="0"/>
                                          </p:stCondLst>
                                        </p:cTn>
                                        <p:tgtEl>
                                          <p:spTgt spid="117"/>
                                        </p:tgtEl>
                                        <p:attrNameLst>
                                          <p:attrName>ppt_h</p:attrName>
                                        </p:attrNameLst>
                                      </p:cBhvr>
                                      <p:tavLst>
                                        <p:tav tm="0" fmla="#ppt_h-(-#ppt_h)*((1.5-1.5*$)^2-(1.5-1.5*$)^3)">
                                          <p:val>
                                            <p:fltVal val="0"/>
                                          </p:val>
                                        </p:tav>
                                        <p:tav tm="100000">
                                          <p:val>
                                            <p:fltVal val="1"/>
                                          </p:val>
                                        </p:tav>
                                      </p:tavLst>
                                    </p:anim>
                                    <p:anim to="" calcmode="lin" valueType="num">
                                      <p:cBhvr>
                                        <p:cTn id="91" dur="700" fill="hold">
                                          <p:stCondLst>
                                            <p:cond delay="0"/>
                                          </p:stCondLst>
                                        </p:cTn>
                                        <p:tgtEl>
                                          <p:spTgt spid="117"/>
                                        </p:tgtEl>
                                        <p:attrNameLst>
                                          <p:attrName>ppt_w</p:attrName>
                                        </p:attrNameLst>
                                      </p:cBhvr>
                                      <p:tavLst>
                                        <p:tav tm="0" fmla="#ppt_w-(-#ppt_w)*((1.5-1.5*$)^2-(1.5-1.5*$)^3)">
                                          <p:val>
                                            <p:fltVal val="0"/>
                                          </p:val>
                                        </p:tav>
                                        <p:tav tm="100000">
                                          <p:val>
                                            <p:fltVal val="1"/>
                                          </p:val>
                                        </p:tav>
                                      </p:tavLst>
                                    </p:anim>
                                  </p:childTnLst>
                                </p:cTn>
                              </p:par>
                              <p:par>
                                <p:cTn id="92" presetID="0" presetClass="entr" presetSubtype="0" fill="hold" grpId="0" nodeType="withEffect">
                                  <p:stCondLst>
                                    <p:cond delay="0"/>
                                  </p:stCondLst>
                                  <p:iterate type="lt">
                                    <p:tmPct val="6391"/>
                                  </p:iterate>
                                  <p:childTnLst>
                                    <p:set>
                                      <p:cBhvr>
                                        <p:cTn id="93" dur="700" fill="hold">
                                          <p:stCondLst>
                                            <p:cond delay="0"/>
                                          </p:stCondLst>
                                        </p:cTn>
                                        <p:tgtEl>
                                          <p:spTgt spid="118"/>
                                        </p:tgtEl>
                                        <p:attrNameLst>
                                          <p:attrName>style.visibility</p:attrName>
                                        </p:attrNameLst>
                                      </p:cBhvr>
                                      <p:to>
                                        <p:strVal val="visible"/>
                                      </p:to>
                                    </p:set>
                                    <p:anim to="" calcmode="lin" valueType="num">
                                      <p:cBhvr>
                                        <p:cTn id="94" dur="700" fill="hold">
                                          <p:stCondLst>
                                            <p:cond delay="0"/>
                                          </p:stCondLst>
                                        </p:cTn>
                                        <p:tgtEl>
                                          <p:spTgt spid="118"/>
                                        </p:tgtEl>
                                        <p:attrNameLst>
                                          <p:attrName>ppt_x</p:attrName>
                                        </p:attrNameLst>
                                      </p:cBhvr>
                                      <p:tavLst>
                                        <p:tav tm="0" fmla="#ppt_x+#ppt_w*((1.5-1.5*$)^3-(1.5-1.5*$)^2)">
                                          <p:val>
                                            <p:fltVal val="0"/>
                                          </p:val>
                                        </p:tav>
                                        <p:tav tm="100000">
                                          <p:val>
                                            <p:fltVal val="1"/>
                                          </p:val>
                                        </p:tav>
                                      </p:tavLst>
                                    </p:anim>
                                    <p:anim to="" calcmode="lin" valueType="num">
                                      <p:cBhvr>
                                        <p:cTn id="95" dur="700" fill="hold">
                                          <p:stCondLst>
                                            <p:cond delay="0"/>
                                          </p:stCondLst>
                                        </p:cTn>
                                        <p:tgtEl>
                                          <p:spTgt spid="118"/>
                                        </p:tgtEl>
                                        <p:attrNameLst>
                                          <p:attrName>style.rotation</p:attrName>
                                        </p:attrNameLst>
                                      </p:cBhvr>
                                      <p:tavLst>
                                        <p:tav tm="0" fmla="#ppt_r-45*((1.5-1.5*$)^3-(1.5-1.5*$)^2)">
                                          <p:val>
                                            <p:fltVal val="0"/>
                                          </p:val>
                                        </p:tav>
                                        <p:tav tm="100000">
                                          <p:val>
                                            <p:fltVal val="1"/>
                                          </p:val>
                                        </p:tav>
                                      </p:tavLst>
                                    </p:anim>
                                  </p:childTnLst>
                                </p:cTn>
                              </p:par>
                              <p:par>
                                <p:cTn id="96" presetID="2" presetClass="entr" presetSubtype="1" decel="100000" fill="hold" nodeType="with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750" fill="hold"/>
                                        <p:tgtEl>
                                          <p:spTgt spid="42"/>
                                        </p:tgtEl>
                                        <p:attrNameLst>
                                          <p:attrName>ppt_x</p:attrName>
                                        </p:attrNameLst>
                                      </p:cBhvr>
                                      <p:tavLst>
                                        <p:tav tm="0">
                                          <p:val>
                                            <p:strVal val="#ppt_x"/>
                                          </p:val>
                                        </p:tav>
                                        <p:tav tm="100000">
                                          <p:val>
                                            <p:strVal val="#ppt_x"/>
                                          </p:val>
                                        </p:tav>
                                      </p:tavLst>
                                    </p:anim>
                                    <p:anim calcmode="lin" valueType="num">
                                      <p:cBhvr additive="base">
                                        <p:cTn id="99" dur="75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90" grpId="0" bldLvl="0" animBg="1"/>
      <p:bldP spid="107" grpId="0"/>
      <p:bldP spid="108" grpId="0"/>
      <p:bldP spid="111" grpId="0"/>
      <p:bldP spid="112" grpId="0"/>
      <p:bldP spid="113" grpId="0"/>
      <p:bldP spid="114" grpId="0"/>
      <p:bldP spid="115" grpId="0"/>
      <p:bldP spid="116" grpId="0"/>
      <p:bldP spid="117" grpId="0"/>
      <p:bldP spid="11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4</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第十二单元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创办新企业</a:t>
            </a:r>
            <a:endParaRPr lang="zh-CN" altLang="en-US" sz="2800">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走上创业之路</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一、确定企业组织形式</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17385"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企业最常见的组织形式包括有限公司、股份公司、个人独资企业、合伙制等。由于每种企业组织形式都有自身的优点和缺点，因此创业者必须考虑企业组织形式的法律规定及相互之间的对比，在此基础上甄选出最合适的企业组织形式。</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企业组织形式没有最好的，只有最合适的，创业者只有对自己的实际需要有充分的了解，才能选择出最合适的企业组织形式。</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 name="Text Placeholder 1"/>
          <p:cNvSpPr>
            <a:spLocks noGrp="1"/>
          </p:cNvSpPr>
          <p:nvPr>
            <p:ph type="body" sz="quarter" idx="10"/>
          </p:nvPr>
        </p:nvSpPr>
        <p:spPr/>
        <p:txBody>
          <a:bodyPr>
            <a:noAutofit/>
          </a:bodyPr>
          <a:lstStyle/>
          <a:p>
            <a:r>
              <a:rPr sz="3500" dirty="0">
                <a:effectLst>
                  <a:outerShdw blurRad="50800" dist="25400" dir="5400000" algn="t" rotWithShape="0">
                    <a:prstClr val="black">
                      <a:alpha val="20000"/>
                    </a:prstClr>
                  </a:outerShdw>
                </a:effectLst>
                <a:latin typeface="+mn-lt"/>
                <a:cs typeface="+mn-ea"/>
                <a:sym typeface="+mn-lt"/>
              </a:rPr>
              <a:t>选择企业组织形式时应考虑的因素</a:t>
            </a:r>
            <a:endParaRPr sz="3500" dirty="0">
              <a:effectLst>
                <a:outerShdw blurRad="50800" dist="25400" dir="5400000" algn="t" rotWithShape="0">
                  <a:prstClr val="black">
                    <a:alpha val="20000"/>
                  </a:prstClr>
                </a:outerShdw>
              </a:effectLst>
              <a:latin typeface="+mn-lt"/>
              <a:cs typeface="+mn-ea"/>
              <a:sym typeface="+mn-lt"/>
            </a:endParaRPr>
          </a:p>
        </p:txBody>
      </p:sp>
      <p:grpSp>
        <p:nvGrpSpPr>
          <p:cNvPr id="460" name="Group 459"/>
          <p:cNvGrpSpPr/>
          <p:nvPr/>
        </p:nvGrpSpPr>
        <p:grpSpPr>
          <a:xfrm>
            <a:off x="5943600" y="1210945"/>
            <a:ext cx="19812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3" name="Rectangle: Rounded Corners 172"/>
          <p:cNvSpPr/>
          <p:nvPr/>
        </p:nvSpPr>
        <p:spPr>
          <a:xfrm>
            <a:off x="2454910" y="1788795"/>
            <a:ext cx="1623695" cy="4559935"/>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xtBox 198"/>
          <p:cNvSpPr txBox="1"/>
          <p:nvPr/>
        </p:nvSpPr>
        <p:spPr>
          <a:xfrm>
            <a:off x="2559685" y="3538855"/>
            <a:ext cx="1441450" cy="119888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创业者风险承担能力</a:t>
            </a:r>
            <a:endParaRPr lang="en-US" sz="2400">
              <a:solidFill>
                <a:schemeClr val="tx1">
                  <a:lumMod val="65000"/>
                  <a:lumOff val="35000"/>
                </a:schemeClr>
              </a:solidFill>
              <a:cs typeface="+mn-ea"/>
              <a:sym typeface="+mn-lt"/>
            </a:endParaRPr>
          </a:p>
        </p:txBody>
      </p:sp>
      <p:sp>
        <p:nvSpPr>
          <p:cNvPr id="174" name="Rectangle: Rounded Corners 173"/>
          <p:cNvSpPr/>
          <p:nvPr/>
        </p:nvSpPr>
        <p:spPr>
          <a:xfrm>
            <a:off x="4356100" y="178943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198"/>
          <p:cNvSpPr txBox="1"/>
          <p:nvPr/>
        </p:nvSpPr>
        <p:spPr>
          <a:xfrm>
            <a:off x="4456430" y="3538855"/>
            <a:ext cx="1441450" cy="460375"/>
          </a:xfrm>
          <a:prstGeom prst="rect">
            <a:avLst/>
          </a:prstGeom>
          <a:noFill/>
        </p:spPr>
        <p:txBody>
          <a:bodyPr wrap="square" rtlCol="0">
            <a:spAutoFit/>
          </a:bodyPr>
          <a:p>
            <a:pPr algn="ctr"/>
            <a:r>
              <a:rPr lang="en-US" sz="2400">
                <a:solidFill>
                  <a:schemeClr val="tx1">
                    <a:lumMod val="65000"/>
                    <a:lumOff val="35000"/>
                  </a:schemeClr>
                </a:solidFill>
                <a:cs typeface="+mn-ea"/>
                <a:sym typeface="+mn-lt"/>
              </a:rPr>
              <a:t>税务因素</a:t>
            </a:r>
            <a:endParaRPr lang="en-US" sz="2400">
              <a:solidFill>
                <a:schemeClr val="tx1">
                  <a:lumMod val="65000"/>
                  <a:lumOff val="35000"/>
                </a:schemeClr>
              </a:solidFill>
              <a:cs typeface="+mn-ea"/>
              <a:sym typeface="+mn-lt"/>
            </a:endParaRPr>
          </a:p>
        </p:txBody>
      </p:sp>
      <p:pic>
        <p:nvPicPr>
          <p:cNvPr id="43" name="图片 42"/>
          <p:cNvPicPr>
            <a:picLocks noChangeAspect="1"/>
          </p:cNvPicPr>
          <p:nvPr/>
        </p:nvPicPr>
        <p:blipFill>
          <a:blip r:embed="rId2"/>
          <a:stretch>
            <a:fillRect/>
          </a:stretch>
        </p:blipFill>
        <p:spPr>
          <a:xfrm>
            <a:off x="4447540" y="1898650"/>
            <a:ext cx="1455165" cy="990000"/>
          </a:xfrm>
          <a:prstGeom prst="rect">
            <a:avLst/>
          </a:prstGeom>
        </p:spPr>
      </p:pic>
      <p:sp>
        <p:nvSpPr>
          <p:cNvPr id="175" name="Rectangle: Rounded Corners 174"/>
          <p:cNvSpPr/>
          <p:nvPr/>
        </p:nvSpPr>
        <p:spPr>
          <a:xfrm>
            <a:off x="625538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xtBox 198"/>
          <p:cNvSpPr txBox="1"/>
          <p:nvPr/>
        </p:nvSpPr>
        <p:spPr>
          <a:xfrm>
            <a:off x="6353175" y="3538855"/>
            <a:ext cx="1441450" cy="829945"/>
          </a:xfrm>
          <a:prstGeom prst="rect">
            <a:avLst/>
          </a:prstGeom>
          <a:noFill/>
        </p:spPr>
        <p:txBody>
          <a:bodyPr wrap="square" rtlCol="0">
            <a:spAutoFit/>
          </a:bodyPr>
          <a:p>
            <a:pPr algn="ctr"/>
            <a:r>
              <a:rPr lang="en-US" sz="2400">
                <a:solidFill>
                  <a:schemeClr val="tx1">
                    <a:lumMod val="65000"/>
                    <a:lumOff val="35000"/>
                  </a:schemeClr>
                </a:solidFill>
                <a:cs typeface="+mn-ea"/>
                <a:sym typeface="+mn-lt"/>
              </a:rPr>
              <a:t>未来融资的需要</a:t>
            </a:r>
            <a:endParaRPr lang="en-US" sz="2400">
              <a:solidFill>
                <a:schemeClr val="tx1">
                  <a:lumMod val="65000"/>
                  <a:lumOff val="35000"/>
                </a:schemeClr>
              </a:solidFill>
              <a:cs typeface="+mn-ea"/>
              <a:sym typeface="+mn-lt"/>
            </a:endParaRPr>
          </a:p>
        </p:txBody>
      </p:sp>
      <p:pic>
        <p:nvPicPr>
          <p:cNvPr id="44" name="图片 43"/>
          <p:cNvPicPr>
            <a:picLocks noChangeAspect="1"/>
          </p:cNvPicPr>
          <p:nvPr/>
        </p:nvPicPr>
        <p:blipFill>
          <a:blip r:embed="rId3"/>
          <a:stretch>
            <a:fillRect/>
          </a:stretch>
        </p:blipFill>
        <p:spPr>
          <a:xfrm>
            <a:off x="6347460" y="1898650"/>
            <a:ext cx="1455165" cy="990000"/>
          </a:xfrm>
          <a:prstGeom prst="rect">
            <a:avLst/>
          </a:prstGeom>
        </p:spPr>
      </p:pic>
      <p:sp>
        <p:nvSpPr>
          <p:cNvPr id="18" name="Rectangle: Rounded Corners 174"/>
          <p:cNvSpPr/>
          <p:nvPr/>
        </p:nvSpPr>
        <p:spPr>
          <a:xfrm>
            <a:off x="8155940"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2" name="TextBox 198"/>
          <p:cNvSpPr txBox="1"/>
          <p:nvPr/>
        </p:nvSpPr>
        <p:spPr>
          <a:xfrm>
            <a:off x="8249920" y="3538855"/>
            <a:ext cx="1441450" cy="829945"/>
          </a:xfrm>
          <a:prstGeom prst="rect">
            <a:avLst/>
          </a:prstGeom>
          <a:noFill/>
        </p:spPr>
        <p:txBody>
          <a:bodyPr wrap="square" rtlCol="0">
            <a:spAutoFit/>
          </a:bodyPr>
          <a:p>
            <a:pPr algn="ctr"/>
            <a:r>
              <a:rPr lang="en-US" sz="2400">
                <a:solidFill>
                  <a:schemeClr val="tx1">
                    <a:lumMod val="65000"/>
                    <a:lumOff val="35000"/>
                  </a:schemeClr>
                </a:solidFill>
                <a:cs typeface="+mn-ea"/>
                <a:sym typeface="+mn-lt"/>
              </a:rPr>
              <a:t>经营期间的考量</a:t>
            </a:r>
            <a:endParaRPr lang="en-US" sz="2400">
              <a:solidFill>
                <a:schemeClr val="tx1">
                  <a:lumMod val="65000"/>
                  <a:lumOff val="35000"/>
                </a:schemeClr>
              </a:solidFill>
              <a:cs typeface="+mn-ea"/>
              <a:sym typeface="+mn-lt"/>
            </a:endParaRPr>
          </a:p>
        </p:txBody>
      </p:sp>
      <p:pic>
        <p:nvPicPr>
          <p:cNvPr id="45" name="图片 44"/>
          <p:cNvPicPr>
            <a:picLocks noChangeAspect="1"/>
          </p:cNvPicPr>
          <p:nvPr/>
        </p:nvPicPr>
        <p:blipFill>
          <a:blip r:embed="rId4"/>
          <a:stretch>
            <a:fillRect/>
          </a:stretch>
        </p:blipFill>
        <p:spPr>
          <a:xfrm>
            <a:off x="8248015" y="1898650"/>
            <a:ext cx="1455165" cy="990000"/>
          </a:xfrm>
          <a:prstGeom prst="rect">
            <a:avLst/>
          </a:prstGeom>
        </p:spPr>
      </p:pic>
      <p:sp>
        <p:nvSpPr>
          <p:cNvPr id="22" name="Rectangle: Rounded Corners 174"/>
          <p:cNvSpPr/>
          <p:nvPr/>
        </p:nvSpPr>
        <p:spPr>
          <a:xfrm>
            <a:off x="1005649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TextBox 198"/>
          <p:cNvSpPr txBox="1"/>
          <p:nvPr/>
        </p:nvSpPr>
        <p:spPr>
          <a:xfrm>
            <a:off x="10146665" y="3538855"/>
            <a:ext cx="1441450" cy="2306955"/>
          </a:xfrm>
          <a:prstGeom prst="rect">
            <a:avLst/>
          </a:prstGeom>
          <a:noFill/>
        </p:spPr>
        <p:txBody>
          <a:bodyPr wrap="square" rtlCol="0">
            <a:spAutoFit/>
          </a:bodyPr>
          <a:p>
            <a:pPr algn="ctr"/>
            <a:r>
              <a:rPr lang="zh-CN" altLang="en-US" sz="2400">
                <a:solidFill>
                  <a:schemeClr val="tx1">
                    <a:lumMod val="65000"/>
                    <a:lumOff val="35000"/>
                  </a:schemeClr>
                </a:solidFill>
                <a:cs typeface="+mn-ea"/>
                <a:sym typeface="+mn-lt"/>
              </a:rPr>
              <a:t>其他因素，</a:t>
            </a:r>
            <a:r>
              <a:rPr lang="zh-CN" altLang="en-US" sz="2400">
                <a:solidFill>
                  <a:schemeClr val="tx1">
                    <a:lumMod val="65000"/>
                    <a:lumOff val="35000"/>
                  </a:schemeClr>
                </a:solidFill>
                <a:cs typeface="+mn-ea"/>
                <a:sym typeface="+mn-lt"/>
              </a:rPr>
              <a:t>如投资权益的自由流通度、经营管理的需要等</a:t>
            </a:r>
            <a:endParaRPr lang="zh-CN" altLang="en-US" sz="2400">
              <a:solidFill>
                <a:schemeClr val="tx1">
                  <a:lumMod val="65000"/>
                  <a:lumOff val="35000"/>
                </a:schemeClr>
              </a:solidFill>
              <a:cs typeface="+mn-ea"/>
              <a:sym typeface="+mn-lt"/>
            </a:endParaRPr>
          </a:p>
        </p:txBody>
      </p:sp>
      <p:pic>
        <p:nvPicPr>
          <p:cNvPr id="46" name="图片 45"/>
          <p:cNvPicPr>
            <a:picLocks noChangeAspect="1"/>
          </p:cNvPicPr>
          <p:nvPr/>
        </p:nvPicPr>
        <p:blipFill>
          <a:blip r:embed="rId5"/>
          <a:stretch>
            <a:fillRect/>
          </a:stretch>
        </p:blipFill>
        <p:spPr>
          <a:xfrm>
            <a:off x="10148570" y="1898650"/>
            <a:ext cx="1455165" cy="990000"/>
          </a:xfrm>
          <a:prstGeom prst="rect">
            <a:avLst/>
          </a:prstGeom>
        </p:spPr>
      </p:pic>
      <p:sp>
        <p:nvSpPr>
          <p:cNvPr id="172" name="Rectangle: Rounded Corners 171"/>
          <p:cNvSpPr/>
          <p:nvPr/>
        </p:nvSpPr>
        <p:spPr>
          <a:xfrm>
            <a:off x="553720" y="177927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9" name="TextBox 198"/>
          <p:cNvSpPr txBox="1"/>
          <p:nvPr/>
        </p:nvSpPr>
        <p:spPr>
          <a:xfrm>
            <a:off x="662940" y="3538855"/>
            <a:ext cx="1441450" cy="829945"/>
          </a:xfrm>
          <a:prstGeom prst="rect">
            <a:avLst/>
          </a:prstGeom>
          <a:noFill/>
        </p:spPr>
        <p:txBody>
          <a:bodyPr wrap="square" rtlCol="0">
            <a:spAutoFit/>
          </a:bodyPr>
          <a:lstStyle/>
          <a:p>
            <a:pPr algn="ctr"/>
            <a:r>
              <a:rPr lang="en-US" sz="2400">
                <a:solidFill>
                  <a:schemeClr val="tx1">
                    <a:lumMod val="65000"/>
                    <a:lumOff val="35000"/>
                  </a:schemeClr>
                </a:solidFill>
                <a:cs typeface="+mn-ea"/>
                <a:sym typeface="+mn-lt"/>
              </a:rPr>
              <a:t>拟投资的行业</a:t>
            </a:r>
            <a:endParaRPr lang="en-US" sz="2400">
              <a:solidFill>
                <a:schemeClr val="tx1">
                  <a:lumMod val="65000"/>
                  <a:lumOff val="35000"/>
                </a:schemeClr>
              </a:solidFill>
              <a:cs typeface="+mn-ea"/>
              <a:sym typeface="+mn-lt"/>
            </a:endParaRPr>
          </a:p>
        </p:txBody>
      </p:sp>
      <p:pic>
        <p:nvPicPr>
          <p:cNvPr id="47" name="图片 46"/>
          <p:cNvPicPr>
            <a:picLocks noChangeAspect="1"/>
          </p:cNvPicPr>
          <p:nvPr/>
        </p:nvPicPr>
        <p:blipFill>
          <a:blip r:embed="rId6"/>
          <a:stretch>
            <a:fillRect/>
          </a:stretch>
        </p:blipFill>
        <p:spPr>
          <a:xfrm>
            <a:off x="645795" y="1898650"/>
            <a:ext cx="1455165" cy="990000"/>
          </a:xfrm>
          <a:prstGeom prst="rect">
            <a:avLst/>
          </a:prstGeom>
        </p:spPr>
      </p:pic>
      <p:pic>
        <p:nvPicPr>
          <p:cNvPr id="55" name="图片 54"/>
          <p:cNvPicPr>
            <a:picLocks noChangeAspect="1"/>
          </p:cNvPicPr>
          <p:nvPr/>
        </p:nvPicPr>
        <p:blipFill>
          <a:blip r:embed="rId7"/>
          <a:stretch>
            <a:fillRect/>
          </a:stretch>
        </p:blipFill>
        <p:spPr>
          <a:xfrm>
            <a:off x="2536190" y="1899285"/>
            <a:ext cx="1456109" cy="99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42677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custDataLst>
              <p:tags r:id="rId5"/>
            </p:custDataLst>
          </p:nvPr>
        </p:nvPicPr>
        <p:blipFill>
          <a:blip r:embed="rId6"/>
          <a:stretch>
            <a:fillRect/>
          </a:stretch>
        </p:blipFill>
        <p:spPr>
          <a:xfrm>
            <a:off x="1529715" y="1355725"/>
            <a:ext cx="8340725" cy="4520565"/>
          </a:xfrm>
          <a:prstGeom prst="rect">
            <a:avLst/>
          </a:prstGeom>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624205" y="3394710"/>
            <a:ext cx="5534025" cy="2821305"/>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6" name="图片 5"/>
          <p:cNvPicPr>
            <a:picLocks noChangeAspect="1"/>
          </p:cNvPicPr>
          <p:nvPr/>
        </p:nvPicPr>
        <p:blipFill>
          <a:blip r:embed="rId5"/>
          <a:stretch>
            <a:fillRect/>
          </a:stretch>
        </p:blipFill>
        <p:spPr>
          <a:xfrm>
            <a:off x="1036320" y="1706880"/>
            <a:ext cx="9467850" cy="3444240"/>
          </a:xfrm>
          <a:prstGeom prst="rect">
            <a:avLst/>
          </a:prstGeom>
          <a:ln w="28575" cmpd="sng">
            <a:solidFill>
              <a:schemeClr val="accent1">
                <a:shade val="50000"/>
              </a:schemeClr>
            </a:solidFill>
            <a:prstDash val="solid"/>
          </a:ln>
        </p:spPr>
      </p:pic>
      <p:grpSp>
        <p:nvGrpSpPr>
          <p:cNvPr id="2" name="Group 6"/>
          <p:cNvGrpSpPr/>
          <p:nvPr/>
        </p:nvGrpSpPr>
        <p:grpSpPr>
          <a:xfrm>
            <a:off x="5777432" y="426777"/>
            <a:ext cx="5730240" cy="521970"/>
            <a:chOff x="7149032" y="1291647"/>
            <a:chExt cx="5730240" cy="521970"/>
          </a:xfrm>
        </p:grpSpPr>
        <p:sp>
          <p:nvSpPr>
            <p:cNvPr id="5" name="TextBox 17"/>
            <p:cNvSpPr txBox="1"/>
            <p:nvPr>
              <p:custDataLst>
                <p:tags r:id="rId6"/>
              </p:custDataLst>
            </p:nvPr>
          </p:nvSpPr>
          <p:spPr>
            <a:xfrm>
              <a:off x="7545272" y="1291647"/>
              <a:ext cx="5334000" cy="521970"/>
            </a:xfrm>
            <a:prstGeom prst="rect">
              <a:avLst/>
            </a:prstGeom>
            <a:noFill/>
          </p:spPr>
          <p:txBody>
            <a:bodyPr wrap="square" rtlCol="0">
              <a:spAutoFit/>
            </a:bodyPr>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7" name="Group 18"/>
            <p:cNvGrpSpPr/>
            <p:nvPr/>
          </p:nvGrpSpPr>
          <p:grpSpPr>
            <a:xfrm>
              <a:off x="7149032" y="1524283"/>
              <a:ext cx="295275" cy="246132"/>
              <a:chOff x="466725" y="2427118"/>
              <a:chExt cx="295275" cy="246132"/>
            </a:xfrm>
          </p:grpSpPr>
          <p:sp>
            <p:nvSpPr>
              <p:cNvPr id="8" name="Rectangle: Rounded Corners 19"/>
              <p:cNvSpPr/>
              <p:nvPr>
                <p:custDataLst>
                  <p:tags r:id="rId7"/>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10" name="Rectangle: Rounded Corners 20"/>
              <p:cNvSpPr/>
              <p:nvPr>
                <p:custDataLst>
                  <p:tags r:id="rId8"/>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1+#ppt_w/2"/>
                                          </p:val>
                                        </p:tav>
                                        <p:tav tm="100000">
                                          <p:val>
                                            <p:strVal val="#ppt_x"/>
                                          </p:val>
                                        </p:tav>
                                      </p:tavLst>
                                    </p:anim>
                                    <p:anim calcmode="lin" valueType="num">
                                      <p:cBhvr additive="base">
                                        <p:cTn id="15"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283335" y="23971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 name="图片 4"/>
          <p:cNvPicPr>
            <a:picLocks noChangeAspect="1"/>
          </p:cNvPicPr>
          <p:nvPr/>
        </p:nvPicPr>
        <p:blipFill>
          <a:blip r:embed="rId5"/>
          <a:stretch>
            <a:fillRect/>
          </a:stretch>
        </p:blipFill>
        <p:spPr>
          <a:xfrm>
            <a:off x="1885950" y="831850"/>
            <a:ext cx="6720840" cy="5194935"/>
          </a:xfrm>
          <a:prstGeom prst="rect">
            <a:avLst/>
          </a:prstGeom>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624205" y="3394710"/>
            <a:ext cx="5534025" cy="2821305"/>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nvPicPr>
        <p:blipFill>
          <a:blip r:embed="rId5"/>
          <a:stretch>
            <a:fillRect/>
          </a:stretch>
        </p:blipFill>
        <p:spPr>
          <a:xfrm>
            <a:off x="1199515" y="2393315"/>
            <a:ext cx="8296275" cy="3216275"/>
          </a:xfrm>
          <a:prstGeom prst="rect">
            <a:avLst/>
          </a:prstGeom>
          <a:ln w="28575" cmpd="sng">
            <a:solidFill>
              <a:schemeClr val="accent1">
                <a:shade val="50000"/>
              </a:schemeClr>
            </a:solidFill>
            <a:prstDash val="solid"/>
          </a:ln>
        </p:spPr>
      </p:pic>
      <p:grpSp>
        <p:nvGrpSpPr>
          <p:cNvPr id="5" name="Group 6"/>
          <p:cNvGrpSpPr/>
          <p:nvPr/>
        </p:nvGrpSpPr>
        <p:grpSpPr>
          <a:xfrm>
            <a:off x="5777432" y="426777"/>
            <a:ext cx="5730240" cy="521970"/>
            <a:chOff x="7149032" y="1291647"/>
            <a:chExt cx="5730240" cy="521970"/>
          </a:xfrm>
        </p:grpSpPr>
        <p:sp>
          <p:nvSpPr>
            <p:cNvPr id="6" name="TextBox 17"/>
            <p:cNvSpPr txBox="1"/>
            <p:nvPr>
              <p:custDataLst>
                <p:tags r:id="rId6"/>
              </p:custDataLst>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7" name="Group 18"/>
            <p:cNvGrpSpPr/>
            <p:nvPr/>
          </p:nvGrpSpPr>
          <p:grpSpPr>
            <a:xfrm>
              <a:off x="7149032" y="1524283"/>
              <a:ext cx="295275" cy="246132"/>
              <a:chOff x="466725" y="2427118"/>
              <a:chExt cx="295275" cy="246132"/>
            </a:xfrm>
          </p:grpSpPr>
          <p:sp>
            <p:nvSpPr>
              <p:cNvPr id="8" name="Rectangle: Rounded Corners 19"/>
              <p:cNvSpPr/>
              <p:nvPr>
                <p:custDataLst>
                  <p:tags r:id="rId7"/>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Rounded Corners 20"/>
              <p:cNvSpPr/>
              <p:nvPr>
                <p:custDataLst>
                  <p:tags r:id="rId8"/>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448435" y="2580640"/>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 name="图片 4"/>
          <p:cNvPicPr>
            <a:picLocks noChangeAspect="1"/>
          </p:cNvPicPr>
          <p:nvPr/>
        </p:nvPicPr>
        <p:blipFill>
          <a:blip r:embed="rId5"/>
          <a:stretch>
            <a:fillRect/>
          </a:stretch>
        </p:blipFill>
        <p:spPr>
          <a:xfrm>
            <a:off x="1830705" y="1153160"/>
            <a:ext cx="6010275" cy="5239385"/>
          </a:xfrm>
          <a:prstGeom prst="rect">
            <a:avLst/>
          </a:prstGeom>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nvPicPr>
        <p:blipFill>
          <a:blip r:embed="rId5"/>
          <a:stretch>
            <a:fillRect/>
          </a:stretch>
        </p:blipFill>
        <p:spPr>
          <a:xfrm>
            <a:off x="1744345" y="1684655"/>
            <a:ext cx="6819900" cy="4278630"/>
          </a:xfrm>
          <a:prstGeom prst="rect">
            <a:avLst/>
          </a:prstGeom>
          <a:ln w="28575" cmpd="sng">
            <a:solidFill>
              <a:schemeClr val="accent1">
                <a:shade val="50000"/>
              </a:schemeClr>
            </a:solidFill>
            <a:prstDash val="solid"/>
          </a:ln>
        </p:spPr>
      </p:pic>
      <p:grpSp>
        <p:nvGrpSpPr>
          <p:cNvPr id="5" name="Group 6"/>
          <p:cNvGrpSpPr/>
          <p:nvPr/>
        </p:nvGrpSpPr>
        <p:grpSpPr>
          <a:xfrm>
            <a:off x="5777432" y="426777"/>
            <a:ext cx="5730240" cy="521970"/>
            <a:chOff x="7149032" y="1291647"/>
            <a:chExt cx="5730240" cy="521970"/>
          </a:xfrm>
        </p:grpSpPr>
        <p:sp>
          <p:nvSpPr>
            <p:cNvPr id="6" name="TextBox 17"/>
            <p:cNvSpPr txBox="1"/>
            <p:nvPr>
              <p:custDataLst>
                <p:tags r:id="rId6"/>
              </p:custDataLst>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7" name="Group 18"/>
            <p:cNvGrpSpPr/>
            <p:nvPr/>
          </p:nvGrpSpPr>
          <p:grpSpPr>
            <a:xfrm>
              <a:off x="7149032" y="1524283"/>
              <a:ext cx="295275" cy="246132"/>
              <a:chOff x="466725" y="2427118"/>
              <a:chExt cx="295275" cy="246132"/>
            </a:xfrm>
          </p:grpSpPr>
          <p:sp>
            <p:nvSpPr>
              <p:cNvPr id="8" name="Rectangle: Rounded Corners 19"/>
              <p:cNvSpPr/>
              <p:nvPr>
                <p:custDataLst>
                  <p:tags r:id="rId7"/>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Rounded Corners 20"/>
              <p:cNvSpPr/>
              <p:nvPr>
                <p:custDataLst>
                  <p:tags r:id="rId8"/>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7520305" y="2425700"/>
            <a:ext cx="4483735" cy="4432300"/>
          </a:xfrm>
          <a:prstGeom prst="rect">
            <a:avLst/>
          </a:prstGeom>
        </p:spPr>
      </p:pic>
      <p:pic>
        <p:nvPicPr>
          <p:cNvPr id="3" name="图形 2"/>
          <p:cNvPicPr>
            <a:picLocks noChangeAspect="1"/>
          </p:cNvPicPr>
          <p:nvPr/>
        </p:nvPicPr>
        <p:blipFill>
          <a:blip r:embed="rId3"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4"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a:t>
            </a:r>
            <a:r>
              <a:rPr b="1" dirty="0">
                <a:solidFill>
                  <a:schemeClr val="accent2"/>
                </a:solidFill>
                <a:latin typeface="+mn-lt"/>
                <a:ea typeface="+mn-ea"/>
                <a:cs typeface="+mn-ea"/>
                <a:sym typeface="+mn-lt"/>
              </a:rPr>
              <a:t>、创新意识</a:t>
            </a:r>
            <a:endParaRPr b="1" dirty="0">
              <a:solidFill>
                <a:schemeClr val="accent2"/>
              </a:solidFill>
              <a:latin typeface="+mn-lt"/>
              <a:ea typeface="+mn-ea"/>
              <a:cs typeface="+mn-ea"/>
              <a:sym typeface="+mn-lt"/>
            </a:endParaRPr>
          </a:p>
        </p:txBody>
      </p:sp>
      <p:sp>
        <p:nvSpPr>
          <p:cNvPr id="28" name="Rectangle 26"/>
          <p:cNvSpPr/>
          <p:nvPr/>
        </p:nvSpPr>
        <p:spPr>
          <a:xfrm>
            <a:off x="401955" y="1231900"/>
            <a:ext cx="6907530" cy="293814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创新意识是指人们根据社会和个体生活发展的需要，引起创造前所未有的事物或观念的动机，并在创造活动中表现出的意向、愿望和设想。</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创新意识包括创造动机、创造兴趣、创造情感和创造意志。</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538480" y="2954655"/>
            <a:ext cx="5534025" cy="2821305"/>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nvPicPr>
        <p:blipFill>
          <a:blip r:embed="rId5"/>
          <a:stretch>
            <a:fillRect/>
          </a:stretch>
        </p:blipFill>
        <p:spPr>
          <a:xfrm>
            <a:off x="1003935" y="2705735"/>
            <a:ext cx="9495155" cy="2592070"/>
          </a:xfrm>
          <a:prstGeom prst="rect">
            <a:avLst/>
          </a:prstGeom>
          <a:ln w="28575" cmpd="sng">
            <a:solidFill>
              <a:schemeClr val="accent1">
                <a:shade val="50000"/>
              </a:schemeClr>
            </a:solidFill>
            <a:prstDash val="solid"/>
          </a:ln>
        </p:spPr>
      </p:pic>
      <p:grpSp>
        <p:nvGrpSpPr>
          <p:cNvPr id="5" name="Group 6"/>
          <p:cNvGrpSpPr/>
          <p:nvPr/>
        </p:nvGrpSpPr>
        <p:grpSpPr>
          <a:xfrm>
            <a:off x="5777432" y="426777"/>
            <a:ext cx="5730240" cy="521970"/>
            <a:chOff x="7149032" y="1291647"/>
            <a:chExt cx="5730240" cy="521970"/>
          </a:xfrm>
        </p:grpSpPr>
        <p:sp>
          <p:nvSpPr>
            <p:cNvPr id="6" name="TextBox 17"/>
            <p:cNvSpPr txBox="1"/>
            <p:nvPr>
              <p:custDataLst>
                <p:tags r:id="rId6"/>
              </p:custDataLst>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不同类型企业组织形式的比较</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7" name="Group 18"/>
            <p:cNvGrpSpPr/>
            <p:nvPr/>
          </p:nvGrpSpPr>
          <p:grpSpPr>
            <a:xfrm>
              <a:off x="7149032" y="1524283"/>
              <a:ext cx="295275" cy="246132"/>
              <a:chOff x="466725" y="2427118"/>
              <a:chExt cx="295275" cy="246132"/>
            </a:xfrm>
          </p:grpSpPr>
          <p:sp>
            <p:nvSpPr>
              <p:cNvPr id="8" name="Rectangle: Rounded Corners 19"/>
              <p:cNvSpPr/>
              <p:nvPr>
                <p:custDataLst>
                  <p:tags r:id="rId7"/>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Rounded Corners 20"/>
              <p:cNvSpPr/>
              <p:nvPr>
                <p:custDataLst>
                  <p:tags r:id="rId8"/>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二、创业者的新选择：有限合伙</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有限合伙企业，是指普通合伙企业和有限合伙企业共同组成，普通合伙人对合伙债务承担无限连带责任，有限合伙人以其出资为限对合伙企业承担有限责任的营利性组织。</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通常而言，创业者往往是拥有投资管理能力或者技术研发能力之人，但是他们缺乏创业资金，而风险投资者是拥有大量资金、专业从事投资的企业或者个人，他们不愿意或者无精力参与企业经营，在此种情况下，有限合伙制度契合了市场需求，能调动各方面的投资创业热情，实现了风险投资人与创业者之间的最佳结合。 </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8280401" y="703781"/>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dirty="0">
                <a:latin typeface="+mn-lt"/>
                <a:ea typeface="+mn-ea"/>
                <a:cs typeface="+mn-ea"/>
                <a:sym typeface="+mn-lt"/>
              </a:rPr>
              <a:t>有限合伙企业</a:t>
            </a:r>
            <a:endParaRPr lang="zh-CN" dirty="0">
              <a:latin typeface="+mn-lt"/>
              <a:ea typeface="+mn-ea"/>
              <a:cs typeface="+mn-ea"/>
              <a:sym typeface="+mn-lt"/>
            </a:endParaRPr>
          </a:p>
        </p:txBody>
      </p:sp>
      <p:grpSp>
        <p:nvGrpSpPr>
          <p:cNvPr id="83" name="Group 2"/>
          <p:cNvGrpSpPr/>
          <p:nvPr/>
        </p:nvGrpSpPr>
        <p:grpSpPr>
          <a:xfrm>
            <a:off x="1633172" y="156066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2186110"/>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lang="zh-CN" b="1" dirty="0">
                  <a:solidFill>
                    <a:schemeClr val="bg1"/>
                  </a:solidFill>
                  <a:effectLst>
                    <a:outerShdw blurRad="38100" dist="12700" dir="2700000" algn="tl" rotWithShape="0">
                      <a:prstClr val="black">
                        <a:alpha val="40000"/>
                      </a:prstClr>
                    </a:outerShdw>
                  </a:effectLst>
                  <a:latin typeface="+mn-lt"/>
                  <a:cs typeface="+mn-ea"/>
                  <a:sym typeface="+mn-lt"/>
                </a:rPr>
                <a:t>设立</a:t>
              </a:r>
              <a:endParaRPr lang="zh-CN"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nvGrpSpPr>
            <p:cNvPr id="87" name="Group 1010"/>
            <p:cNvGrpSpPr/>
            <p:nvPr/>
          </p:nvGrpSpPr>
          <p:grpSpPr>
            <a:xfrm>
              <a:off x="5395221" y="1863608"/>
              <a:ext cx="272842" cy="279147"/>
              <a:chOff x="0" y="0"/>
              <a:chExt cx="545681" cy="558292"/>
            </a:xfrm>
            <a:solidFill>
              <a:schemeClr val="accent5"/>
            </a:solidFill>
          </p:grpSpPr>
          <p:sp>
            <p:nvSpPr>
              <p:cNvPr id="88" name="Shape 1006"/>
              <p:cNvSpPr/>
              <p:nvPr/>
            </p:nvSpPr>
            <p:spPr>
              <a:xfrm>
                <a:off x="0" y="407772"/>
                <a:ext cx="92731" cy="150521"/>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3436" y="21600"/>
                      <a:pt x="0" y="19440"/>
                      <a:pt x="0" y="17280"/>
                    </a:cubicBezTo>
                    <a:cubicBezTo>
                      <a:pt x="0" y="4320"/>
                      <a:pt x="0" y="4320"/>
                      <a:pt x="0" y="4320"/>
                    </a:cubicBezTo>
                    <a:cubicBezTo>
                      <a:pt x="0" y="2160"/>
                      <a:pt x="3436" y="0"/>
                      <a:pt x="6873" y="0"/>
                    </a:cubicBezTo>
                    <a:cubicBezTo>
                      <a:pt x="14727" y="0"/>
                      <a:pt x="14727" y="0"/>
                      <a:pt x="14727" y="0"/>
                    </a:cubicBezTo>
                    <a:cubicBezTo>
                      <a:pt x="18655" y="0"/>
                      <a:pt x="21600" y="2160"/>
                      <a:pt x="21600" y="4320"/>
                    </a:cubicBezTo>
                    <a:cubicBezTo>
                      <a:pt x="21600" y="17280"/>
                      <a:pt x="21600" y="17280"/>
                      <a:pt x="21600" y="17280"/>
                    </a:cubicBezTo>
                    <a:cubicBezTo>
                      <a:pt x="21600" y="19440"/>
                      <a:pt x="18655" y="21600"/>
                      <a:pt x="14727" y="21600"/>
                    </a:cubicBezTo>
                    <a:close/>
                    <a:moveTo>
                      <a:pt x="6873" y="2469"/>
                    </a:moveTo>
                    <a:cubicBezTo>
                      <a:pt x="5400" y="2469"/>
                      <a:pt x="3927" y="3394"/>
                      <a:pt x="3927" y="4320"/>
                    </a:cubicBezTo>
                    <a:cubicBezTo>
                      <a:pt x="3927" y="17280"/>
                      <a:pt x="3927" y="17280"/>
                      <a:pt x="3927" y="17280"/>
                    </a:cubicBezTo>
                    <a:cubicBezTo>
                      <a:pt x="3927" y="18206"/>
                      <a:pt x="5400" y="19131"/>
                      <a:pt x="6873" y="19131"/>
                    </a:cubicBezTo>
                    <a:cubicBezTo>
                      <a:pt x="14727" y="19131"/>
                      <a:pt x="14727" y="19131"/>
                      <a:pt x="14727" y="19131"/>
                    </a:cubicBezTo>
                    <a:cubicBezTo>
                      <a:pt x="16691" y="19131"/>
                      <a:pt x="17673" y="18206"/>
                      <a:pt x="17673" y="17280"/>
                    </a:cubicBezTo>
                    <a:cubicBezTo>
                      <a:pt x="17673" y="4320"/>
                      <a:pt x="17673" y="4320"/>
                      <a:pt x="17673" y="4320"/>
                    </a:cubicBezTo>
                    <a:cubicBezTo>
                      <a:pt x="17673" y="3394"/>
                      <a:pt x="16691" y="2469"/>
                      <a:pt x="14727" y="2469"/>
                    </a:cubicBezTo>
                    <a:lnTo>
                      <a:pt x="6873" y="2469"/>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89" name="Shape 1007"/>
              <p:cNvSpPr/>
              <p:nvPr/>
            </p:nvSpPr>
            <p:spPr>
              <a:xfrm>
                <a:off x="151578" y="168763"/>
                <a:ext cx="92731" cy="389529"/>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0765"/>
                      <a:pt x="0" y="19929"/>
                    </a:cubicBezTo>
                    <a:cubicBezTo>
                      <a:pt x="0" y="1671"/>
                      <a:pt x="0" y="1671"/>
                      <a:pt x="0" y="1671"/>
                    </a:cubicBezTo>
                    <a:cubicBezTo>
                      <a:pt x="0" y="716"/>
                      <a:pt x="2945" y="0"/>
                      <a:pt x="6873" y="0"/>
                    </a:cubicBezTo>
                    <a:cubicBezTo>
                      <a:pt x="14727" y="0"/>
                      <a:pt x="14727" y="0"/>
                      <a:pt x="14727" y="0"/>
                    </a:cubicBezTo>
                    <a:cubicBezTo>
                      <a:pt x="18655" y="0"/>
                      <a:pt x="21600" y="716"/>
                      <a:pt x="21600" y="1671"/>
                    </a:cubicBezTo>
                    <a:cubicBezTo>
                      <a:pt x="21600" y="19929"/>
                      <a:pt x="21600" y="19929"/>
                      <a:pt x="21600" y="19929"/>
                    </a:cubicBezTo>
                    <a:cubicBezTo>
                      <a:pt x="21600" y="20765"/>
                      <a:pt x="18655" y="21600"/>
                      <a:pt x="14727" y="21600"/>
                    </a:cubicBezTo>
                    <a:close/>
                    <a:moveTo>
                      <a:pt x="6873" y="955"/>
                    </a:moveTo>
                    <a:cubicBezTo>
                      <a:pt x="5400" y="955"/>
                      <a:pt x="3927" y="1313"/>
                      <a:pt x="3927" y="1671"/>
                    </a:cubicBezTo>
                    <a:cubicBezTo>
                      <a:pt x="3927" y="19929"/>
                      <a:pt x="3927" y="19929"/>
                      <a:pt x="3927" y="19929"/>
                    </a:cubicBezTo>
                    <a:cubicBezTo>
                      <a:pt x="3927" y="20287"/>
                      <a:pt x="5400" y="20645"/>
                      <a:pt x="6873" y="20645"/>
                    </a:cubicBezTo>
                    <a:cubicBezTo>
                      <a:pt x="14727" y="20645"/>
                      <a:pt x="14727" y="20645"/>
                      <a:pt x="14727" y="20645"/>
                    </a:cubicBezTo>
                    <a:cubicBezTo>
                      <a:pt x="16200" y="20645"/>
                      <a:pt x="17673" y="20287"/>
                      <a:pt x="17673" y="19929"/>
                    </a:cubicBezTo>
                    <a:cubicBezTo>
                      <a:pt x="17673" y="1671"/>
                      <a:pt x="17673" y="1671"/>
                      <a:pt x="17673" y="1671"/>
                    </a:cubicBezTo>
                    <a:cubicBezTo>
                      <a:pt x="17673" y="1313"/>
                      <a:pt x="16200" y="955"/>
                      <a:pt x="14727" y="955"/>
                    </a:cubicBezTo>
                    <a:lnTo>
                      <a:pt x="6873" y="955"/>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0" name="Shape 1008"/>
              <p:cNvSpPr/>
              <p:nvPr/>
            </p:nvSpPr>
            <p:spPr>
              <a:xfrm>
                <a:off x="303157" y="291004"/>
                <a:ext cx="90948" cy="267289"/>
              </a:xfrm>
              <a:custGeom>
                <a:avLst/>
                <a:gdLst/>
                <a:ahLst/>
                <a:cxnLst>
                  <a:cxn ang="0">
                    <a:pos x="wd2" y="hd2"/>
                  </a:cxn>
                  <a:cxn ang="5400000">
                    <a:pos x="wd2" y="hd2"/>
                  </a:cxn>
                  <a:cxn ang="10800000">
                    <a:pos x="wd2" y="hd2"/>
                  </a:cxn>
                  <a:cxn ang="16200000">
                    <a:pos x="wd2" y="hd2"/>
                  </a:cxn>
                </a:cxnLst>
                <a:rect l="0" t="0" r="r" b="b"/>
                <a:pathLst>
                  <a:path w="21600" h="21600" extrusionOk="0">
                    <a:moveTo>
                      <a:pt x="14567" y="21600"/>
                    </a:moveTo>
                    <a:cubicBezTo>
                      <a:pt x="7033" y="21600"/>
                      <a:pt x="7033" y="21600"/>
                      <a:pt x="7033" y="21600"/>
                    </a:cubicBezTo>
                    <a:cubicBezTo>
                      <a:pt x="3014" y="21600"/>
                      <a:pt x="0" y="20381"/>
                      <a:pt x="0" y="19161"/>
                    </a:cubicBezTo>
                    <a:cubicBezTo>
                      <a:pt x="0" y="2439"/>
                      <a:pt x="0" y="2439"/>
                      <a:pt x="0" y="2439"/>
                    </a:cubicBezTo>
                    <a:cubicBezTo>
                      <a:pt x="0" y="1219"/>
                      <a:pt x="3014" y="0"/>
                      <a:pt x="7033" y="0"/>
                    </a:cubicBezTo>
                    <a:cubicBezTo>
                      <a:pt x="14567" y="0"/>
                      <a:pt x="14567" y="0"/>
                      <a:pt x="14567" y="0"/>
                    </a:cubicBezTo>
                    <a:cubicBezTo>
                      <a:pt x="18586" y="0"/>
                      <a:pt x="21600" y="1219"/>
                      <a:pt x="21600" y="2439"/>
                    </a:cubicBezTo>
                    <a:cubicBezTo>
                      <a:pt x="21600" y="19161"/>
                      <a:pt x="21600" y="19161"/>
                      <a:pt x="21600" y="19161"/>
                    </a:cubicBezTo>
                    <a:cubicBezTo>
                      <a:pt x="21600" y="20381"/>
                      <a:pt x="18586" y="21600"/>
                      <a:pt x="14567" y="21600"/>
                    </a:cubicBezTo>
                    <a:close/>
                    <a:moveTo>
                      <a:pt x="7033" y="1394"/>
                    </a:moveTo>
                    <a:cubicBezTo>
                      <a:pt x="5023" y="1394"/>
                      <a:pt x="4019" y="1916"/>
                      <a:pt x="4019" y="2439"/>
                    </a:cubicBezTo>
                    <a:cubicBezTo>
                      <a:pt x="4019" y="19161"/>
                      <a:pt x="4019" y="19161"/>
                      <a:pt x="4019" y="19161"/>
                    </a:cubicBezTo>
                    <a:cubicBezTo>
                      <a:pt x="4019" y="19684"/>
                      <a:pt x="5023" y="20206"/>
                      <a:pt x="7033" y="20206"/>
                    </a:cubicBezTo>
                    <a:cubicBezTo>
                      <a:pt x="14567" y="20206"/>
                      <a:pt x="14567" y="20206"/>
                      <a:pt x="14567" y="20206"/>
                    </a:cubicBezTo>
                    <a:cubicBezTo>
                      <a:pt x="16577" y="20206"/>
                      <a:pt x="17581" y="19684"/>
                      <a:pt x="17581" y="19161"/>
                    </a:cubicBezTo>
                    <a:cubicBezTo>
                      <a:pt x="17581" y="2439"/>
                      <a:pt x="17581" y="2439"/>
                      <a:pt x="17581" y="2439"/>
                    </a:cubicBezTo>
                    <a:cubicBezTo>
                      <a:pt x="17581" y="1916"/>
                      <a:pt x="16577" y="1394"/>
                      <a:pt x="14567" y="1394"/>
                    </a:cubicBezTo>
                    <a:lnTo>
                      <a:pt x="7033" y="1394"/>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1" name="Shape 1009"/>
              <p:cNvSpPr/>
              <p:nvPr/>
            </p:nvSpPr>
            <p:spPr>
              <a:xfrm>
                <a:off x="452951" y="-1"/>
                <a:ext cx="92731" cy="558294"/>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1016"/>
                      <a:pt x="0" y="20432"/>
                    </a:cubicBezTo>
                    <a:cubicBezTo>
                      <a:pt x="0" y="1168"/>
                      <a:pt x="0" y="1168"/>
                      <a:pt x="0" y="1168"/>
                    </a:cubicBezTo>
                    <a:cubicBezTo>
                      <a:pt x="0" y="500"/>
                      <a:pt x="2945" y="0"/>
                      <a:pt x="6873" y="0"/>
                    </a:cubicBezTo>
                    <a:cubicBezTo>
                      <a:pt x="14727" y="0"/>
                      <a:pt x="14727" y="0"/>
                      <a:pt x="14727" y="0"/>
                    </a:cubicBezTo>
                    <a:cubicBezTo>
                      <a:pt x="18655" y="0"/>
                      <a:pt x="21600" y="500"/>
                      <a:pt x="21600" y="1168"/>
                    </a:cubicBezTo>
                    <a:cubicBezTo>
                      <a:pt x="21600" y="20432"/>
                      <a:pt x="21600" y="20432"/>
                      <a:pt x="21600" y="20432"/>
                    </a:cubicBezTo>
                    <a:cubicBezTo>
                      <a:pt x="21600" y="21016"/>
                      <a:pt x="18655" y="21600"/>
                      <a:pt x="14727" y="21600"/>
                    </a:cubicBezTo>
                    <a:close/>
                    <a:moveTo>
                      <a:pt x="6873" y="667"/>
                    </a:moveTo>
                    <a:cubicBezTo>
                      <a:pt x="5400" y="667"/>
                      <a:pt x="3927" y="917"/>
                      <a:pt x="3927" y="1168"/>
                    </a:cubicBezTo>
                    <a:cubicBezTo>
                      <a:pt x="3927" y="20432"/>
                      <a:pt x="3927" y="20432"/>
                      <a:pt x="3927" y="20432"/>
                    </a:cubicBezTo>
                    <a:cubicBezTo>
                      <a:pt x="3927" y="20683"/>
                      <a:pt x="5400" y="20933"/>
                      <a:pt x="6873" y="20933"/>
                    </a:cubicBezTo>
                    <a:cubicBezTo>
                      <a:pt x="14727" y="20933"/>
                      <a:pt x="14727" y="20933"/>
                      <a:pt x="14727" y="20933"/>
                    </a:cubicBezTo>
                    <a:cubicBezTo>
                      <a:pt x="16200" y="20933"/>
                      <a:pt x="17673" y="20683"/>
                      <a:pt x="17673" y="20432"/>
                    </a:cubicBezTo>
                    <a:cubicBezTo>
                      <a:pt x="17673" y="1168"/>
                      <a:pt x="17673" y="1168"/>
                      <a:pt x="17673" y="1168"/>
                    </a:cubicBezTo>
                    <a:cubicBezTo>
                      <a:pt x="17673" y="917"/>
                      <a:pt x="16200" y="667"/>
                      <a:pt x="14727" y="667"/>
                    </a:cubicBezTo>
                    <a:lnTo>
                      <a:pt x="6873" y="667"/>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grpSp>
      <p:grpSp>
        <p:nvGrpSpPr>
          <p:cNvPr id="92" name="Group 4"/>
          <p:cNvGrpSpPr/>
          <p:nvPr/>
        </p:nvGrpSpPr>
        <p:grpSpPr>
          <a:xfrm>
            <a:off x="1625139" y="310707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Group 6"/>
            <p:cNvGrpSpPr/>
            <p:nvPr/>
          </p:nvGrpSpPr>
          <p:grpSpPr>
            <a:xfrm>
              <a:off x="5398811" y="3697391"/>
              <a:ext cx="270680" cy="194663"/>
              <a:chOff x="4542882" y="3034818"/>
              <a:chExt cx="270680" cy="194663"/>
            </a:xfrm>
            <a:solidFill>
              <a:schemeClr val="accent5"/>
            </a:solidFill>
          </p:grpSpPr>
          <p:sp>
            <p:nvSpPr>
              <p:cNvPr id="96"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7"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sp>
          <p:nvSpPr>
            <p:cNvPr id="98"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事务执行</a:t>
              </a:r>
              <a:endParaRPr b="1" dirty="0">
                <a:solidFill>
                  <a:schemeClr val="bg1"/>
                </a:solidFill>
                <a:latin typeface="+mn-lt"/>
                <a:cs typeface="+mn-ea"/>
                <a:sym typeface="+mn-lt"/>
              </a:endParaRPr>
            </a:p>
          </p:txBody>
        </p:sp>
      </p:grpSp>
      <p:grpSp>
        <p:nvGrpSpPr>
          <p:cNvPr id="99" name="Group 8"/>
          <p:cNvGrpSpPr/>
          <p:nvPr/>
        </p:nvGrpSpPr>
        <p:grpSpPr>
          <a:xfrm>
            <a:off x="1632627" y="4680688"/>
            <a:ext cx="3524376" cy="1768243"/>
            <a:chOff x="4650178" y="5213119"/>
            <a:chExt cx="3524376" cy="1768243"/>
          </a:xfrm>
        </p:grpSpPr>
        <p:sp>
          <p:nvSpPr>
            <p:cNvPr id="100" name="Freeform: Shape 13"/>
            <p:cNvSpPr/>
            <p:nvPr/>
          </p:nvSpPr>
          <p:spPr>
            <a:xfrm>
              <a:off x="4650178" y="5213119"/>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4"/>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Rectangle: Rounded Corners 31"/>
            <p:cNvSpPr/>
            <p:nvPr/>
          </p:nvSpPr>
          <p:spPr>
            <a:xfrm>
              <a:off x="4656137" y="5213119"/>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Shape 909"/>
            <p:cNvSpPr/>
            <p:nvPr/>
          </p:nvSpPr>
          <p:spPr>
            <a:xfrm>
              <a:off x="5382591" y="5480071"/>
              <a:ext cx="269569" cy="202288"/>
            </a:xfrm>
            <a:custGeom>
              <a:avLst/>
              <a:gdLst/>
              <a:ahLst/>
              <a:cxnLst>
                <a:cxn ang="0">
                  <a:pos x="wd2" y="hd2"/>
                </a:cxn>
                <a:cxn ang="5400000">
                  <a:pos x="wd2" y="hd2"/>
                </a:cxn>
                <a:cxn ang="10800000">
                  <a:pos x="wd2" y="hd2"/>
                </a:cxn>
                <a:cxn ang="16200000">
                  <a:pos x="wd2" y="hd2"/>
                </a:cxn>
              </a:cxnLst>
              <a:rect l="0" t="0" r="r" b="b"/>
              <a:pathLst>
                <a:path w="21600" h="21600" extrusionOk="0">
                  <a:moveTo>
                    <a:pt x="675" y="9000"/>
                  </a:moveTo>
                  <a:cubicBezTo>
                    <a:pt x="675" y="12600"/>
                    <a:pt x="675" y="12600"/>
                    <a:pt x="675" y="12600"/>
                  </a:cubicBezTo>
                  <a:cubicBezTo>
                    <a:pt x="675" y="12825"/>
                    <a:pt x="506" y="13050"/>
                    <a:pt x="337" y="13050"/>
                  </a:cubicBezTo>
                  <a:cubicBezTo>
                    <a:pt x="169" y="13050"/>
                    <a:pt x="0" y="12825"/>
                    <a:pt x="0" y="12600"/>
                  </a:cubicBezTo>
                  <a:cubicBezTo>
                    <a:pt x="0" y="9000"/>
                    <a:pt x="0" y="9000"/>
                    <a:pt x="0" y="9000"/>
                  </a:cubicBezTo>
                  <a:cubicBezTo>
                    <a:pt x="0" y="8775"/>
                    <a:pt x="169" y="8550"/>
                    <a:pt x="337" y="8550"/>
                  </a:cubicBezTo>
                  <a:cubicBezTo>
                    <a:pt x="506" y="8550"/>
                    <a:pt x="675" y="8775"/>
                    <a:pt x="675" y="9000"/>
                  </a:cubicBezTo>
                  <a:close/>
                  <a:moveTo>
                    <a:pt x="3038" y="4500"/>
                  </a:moveTo>
                  <a:cubicBezTo>
                    <a:pt x="2869" y="4500"/>
                    <a:pt x="2700" y="4725"/>
                    <a:pt x="2700" y="4950"/>
                  </a:cubicBezTo>
                  <a:cubicBezTo>
                    <a:pt x="2700" y="16200"/>
                    <a:pt x="2700" y="16200"/>
                    <a:pt x="2700" y="16200"/>
                  </a:cubicBezTo>
                  <a:cubicBezTo>
                    <a:pt x="2700" y="16425"/>
                    <a:pt x="2869" y="16650"/>
                    <a:pt x="3038" y="16650"/>
                  </a:cubicBezTo>
                  <a:cubicBezTo>
                    <a:pt x="3206" y="16650"/>
                    <a:pt x="3375" y="16425"/>
                    <a:pt x="3375" y="16200"/>
                  </a:cubicBezTo>
                  <a:cubicBezTo>
                    <a:pt x="3375" y="4950"/>
                    <a:pt x="3375" y="4950"/>
                    <a:pt x="3375" y="4950"/>
                  </a:cubicBezTo>
                  <a:cubicBezTo>
                    <a:pt x="3375" y="4725"/>
                    <a:pt x="3206" y="4500"/>
                    <a:pt x="3038" y="4500"/>
                  </a:cubicBezTo>
                  <a:close/>
                  <a:moveTo>
                    <a:pt x="8100" y="4950"/>
                  </a:moveTo>
                  <a:cubicBezTo>
                    <a:pt x="7931" y="4950"/>
                    <a:pt x="7763" y="5175"/>
                    <a:pt x="7763" y="5400"/>
                  </a:cubicBezTo>
                  <a:cubicBezTo>
                    <a:pt x="7763" y="15750"/>
                    <a:pt x="7763" y="15750"/>
                    <a:pt x="7763" y="15750"/>
                  </a:cubicBezTo>
                  <a:cubicBezTo>
                    <a:pt x="7763" y="15975"/>
                    <a:pt x="7931" y="16200"/>
                    <a:pt x="8100" y="16200"/>
                  </a:cubicBezTo>
                  <a:cubicBezTo>
                    <a:pt x="8269" y="16200"/>
                    <a:pt x="8438" y="15975"/>
                    <a:pt x="8438" y="15750"/>
                  </a:cubicBezTo>
                  <a:cubicBezTo>
                    <a:pt x="8438" y="5400"/>
                    <a:pt x="8438" y="5400"/>
                    <a:pt x="8438" y="5400"/>
                  </a:cubicBezTo>
                  <a:cubicBezTo>
                    <a:pt x="8438" y="5175"/>
                    <a:pt x="8269" y="4950"/>
                    <a:pt x="8100" y="4950"/>
                  </a:cubicBezTo>
                  <a:close/>
                  <a:moveTo>
                    <a:pt x="10800" y="8100"/>
                  </a:moveTo>
                  <a:cubicBezTo>
                    <a:pt x="10631" y="8100"/>
                    <a:pt x="10462" y="8325"/>
                    <a:pt x="10462" y="8550"/>
                  </a:cubicBezTo>
                  <a:cubicBezTo>
                    <a:pt x="10462" y="12600"/>
                    <a:pt x="10462" y="12600"/>
                    <a:pt x="10462" y="12600"/>
                  </a:cubicBezTo>
                  <a:cubicBezTo>
                    <a:pt x="10462" y="12825"/>
                    <a:pt x="10631" y="13050"/>
                    <a:pt x="10800" y="13050"/>
                  </a:cubicBezTo>
                  <a:cubicBezTo>
                    <a:pt x="10969" y="13050"/>
                    <a:pt x="11138" y="12825"/>
                    <a:pt x="11138" y="12600"/>
                  </a:cubicBezTo>
                  <a:cubicBezTo>
                    <a:pt x="11138" y="8550"/>
                    <a:pt x="11138" y="8550"/>
                    <a:pt x="11138" y="8550"/>
                  </a:cubicBezTo>
                  <a:cubicBezTo>
                    <a:pt x="11138" y="8325"/>
                    <a:pt x="10969" y="8100"/>
                    <a:pt x="10800" y="8100"/>
                  </a:cubicBezTo>
                  <a:close/>
                  <a:moveTo>
                    <a:pt x="13163" y="4950"/>
                  </a:moveTo>
                  <a:cubicBezTo>
                    <a:pt x="12994" y="4950"/>
                    <a:pt x="12825" y="5175"/>
                    <a:pt x="12825" y="5400"/>
                  </a:cubicBezTo>
                  <a:cubicBezTo>
                    <a:pt x="12825" y="15750"/>
                    <a:pt x="12825" y="15750"/>
                    <a:pt x="12825" y="15750"/>
                  </a:cubicBezTo>
                  <a:cubicBezTo>
                    <a:pt x="12825" y="15975"/>
                    <a:pt x="12994" y="16200"/>
                    <a:pt x="13163" y="16200"/>
                  </a:cubicBezTo>
                  <a:cubicBezTo>
                    <a:pt x="13331" y="16200"/>
                    <a:pt x="13500" y="15975"/>
                    <a:pt x="13500" y="15750"/>
                  </a:cubicBezTo>
                  <a:cubicBezTo>
                    <a:pt x="13500" y="5400"/>
                    <a:pt x="13500" y="5400"/>
                    <a:pt x="13500" y="5400"/>
                  </a:cubicBezTo>
                  <a:cubicBezTo>
                    <a:pt x="13500" y="5175"/>
                    <a:pt x="13331" y="4950"/>
                    <a:pt x="13163" y="4950"/>
                  </a:cubicBezTo>
                  <a:close/>
                  <a:moveTo>
                    <a:pt x="15863" y="450"/>
                  </a:moveTo>
                  <a:cubicBezTo>
                    <a:pt x="15694" y="450"/>
                    <a:pt x="15525" y="675"/>
                    <a:pt x="15525" y="900"/>
                  </a:cubicBezTo>
                  <a:cubicBezTo>
                    <a:pt x="15525" y="21150"/>
                    <a:pt x="15525" y="21150"/>
                    <a:pt x="15525" y="21150"/>
                  </a:cubicBezTo>
                  <a:cubicBezTo>
                    <a:pt x="15525" y="21375"/>
                    <a:pt x="15694" y="21600"/>
                    <a:pt x="15863" y="21600"/>
                  </a:cubicBezTo>
                  <a:cubicBezTo>
                    <a:pt x="16031" y="21600"/>
                    <a:pt x="16200" y="21375"/>
                    <a:pt x="16200" y="21150"/>
                  </a:cubicBezTo>
                  <a:cubicBezTo>
                    <a:pt x="16200" y="900"/>
                    <a:pt x="16200" y="900"/>
                    <a:pt x="16200" y="900"/>
                  </a:cubicBezTo>
                  <a:cubicBezTo>
                    <a:pt x="16200" y="675"/>
                    <a:pt x="16031" y="450"/>
                    <a:pt x="15863" y="450"/>
                  </a:cubicBezTo>
                  <a:close/>
                  <a:moveTo>
                    <a:pt x="5400" y="0"/>
                  </a:moveTo>
                  <a:cubicBezTo>
                    <a:pt x="5231" y="0"/>
                    <a:pt x="5063" y="225"/>
                    <a:pt x="5063" y="450"/>
                  </a:cubicBezTo>
                  <a:cubicBezTo>
                    <a:pt x="5063" y="21150"/>
                    <a:pt x="5063" y="21150"/>
                    <a:pt x="5063" y="21150"/>
                  </a:cubicBezTo>
                  <a:cubicBezTo>
                    <a:pt x="5063" y="21375"/>
                    <a:pt x="5231" y="21600"/>
                    <a:pt x="5400" y="21600"/>
                  </a:cubicBezTo>
                  <a:cubicBezTo>
                    <a:pt x="5569" y="21600"/>
                    <a:pt x="5738" y="21375"/>
                    <a:pt x="5738" y="21150"/>
                  </a:cubicBezTo>
                  <a:cubicBezTo>
                    <a:pt x="5738" y="450"/>
                    <a:pt x="5738" y="450"/>
                    <a:pt x="5738" y="450"/>
                  </a:cubicBezTo>
                  <a:cubicBezTo>
                    <a:pt x="5738" y="225"/>
                    <a:pt x="5569" y="0"/>
                    <a:pt x="5400" y="0"/>
                  </a:cubicBezTo>
                  <a:close/>
                  <a:moveTo>
                    <a:pt x="18563" y="4950"/>
                  </a:moveTo>
                  <a:cubicBezTo>
                    <a:pt x="18394" y="4950"/>
                    <a:pt x="18225" y="5175"/>
                    <a:pt x="18225" y="5400"/>
                  </a:cubicBezTo>
                  <a:cubicBezTo>
                    <a:pt x="18225" y="16200"/>
                    <a:pt x="18225" y="16200"/>
                    <a:pt x="18225" y="16200"/>
                  </a:cubicBezTo>
                  <a:cubicBezTo>
                    <a:pt x="18225" y="16425"/>
                    <a:pt x="18394" y="16650"/>
                    <a:pt x="18563" y="16650"/>
                  </a:cubicBezTo>
                  <a:cubicBezTo>
                    <a:pt x="18731" y="16650"/>
                    <a:pt x="18900" y="16425"/>
                    <a:pt x="18900" y="16200"/>
                  </a:cubicBezTo>
                  <a:cubicBezTo>
                    <a:pt x="18900" y="5400"/>
                    <a:pt x="18900" y="5400"/>
                    <a:pt x="18900" y="5400"/>
                  </a:cubicBezTo>
                  <a:cubicBezTo>
                    <a:pt x="18900" y="5175"/>
                    <a:pt x="18731" y="4950"/>
                    <a:pt x="18563" y="4950"/>
                  </a:cubicBezTo>
                  <a:close/>
                  <a:moveTo>
                    <a:pt x="21262" y="8100"/>
                  </a:moveTo>
                  <a:cubicBezTo>
                    <a:pt x="21094" y="8100"/>
                    <a:pt x="20925" y="8325"/>
                    <a:pt x="20925" y="8550"/>
                  </a:cubicBezTo>
                  <a:cubicBezTo>
                    <a:pt x="20925" y="13050"/>
                    <a:pt x="20925" y="13050"/>
                    <a:pt x="20925" y="13050"/>
                  </a:cubicBezTo>
                  <a:cubicBezTo>
                    <a:pt x="20925" y="13275"/>
                    <a:pt x="21094" y="13500"/>
                    <a:pt x="21262" y="13500"/>
                  </a:cubicBezTo>
                  <a:cubicBezTo>
                    <a:pt x="21431" y="13500"/>
                    <a:pt x="21600" y="13275"/>
                    <a:pt x="21600" y="13050"/>
                  </a:cubicBezTo>
                  <a:cubicBezTo>
                    <a:pt x="21600" y="8550"/>
                    <a:pt x="21600" y="8550"/>
                    <a:pt x="21600" y="8550"/>
                  </a:cubicBezTo>
                  <a:cubicBezTo>
                    <a:pt x="21600" y="8325"/>
                    <a:pt x="21431" y="8100"/>
                    <a:pt x="21262" y="8100"/>
                  </a:cubicBezTo>
                  <a:close/>
                </a:path>
              </a:pathLst>
            </a:custGeom>
            <a:solidFill>
              <a:schemeClr val="accent5"/>
            </a:solidFill>
            <a:ln w="12700">
              <a:solidFill>
                <a:srgbClr val="FFC107"/>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103" name="TextBox 25"/>
            <p:cNvSpPr txBox="1"/>
            <p:nvPr/>
          </p:nvSpPr>
          <p:spPr>
            <a:xfrm>
              <a:off x="4656138" y="572790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特殊权利</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sp>
        <p:nvSpPr>
          <p:cNvPr id="104" name="Rectangle 26"/>
          <p:cNvSpPr/>
          <p:nvPr/>
        </p:nvSpPr>
        <p:spPr>
          <a:xfrm>
            <a:off x="3479800" y="1560662"/>
            <a:ext cx="7561580" cy="1091565"/>
          </a:xfrm>
          <a:prstGeom prst="rect">
            <a:avLst/>
          </a:prstGeom>
        </p:spPr>
        <p:txBody>
          <a:bodyPr wrap="square">
            <a:spAutoFit/>
          </a:bodyPr>
          <a:lstStyle/>
          <a:p>
            <a:pPr marL="171450" indent="-171450" algn="just">
              <a:spcAft>
                <a:spcPts val="600"/>
              </a:spcAft>
              <a:buClrTx/>
              <a:buSzTx/>
              <a:buFont typeface="Arial" panose="020B0604020202020204" pitchFamily="34" charset="0"/>
              <a:buChar char="▫"/>
            </a:pPr>
            <a:r>
              <a:rPr lang="en-US" altLang="zh-CN" sz="2000" dirty="0">
                <a:solidFill>
                  <a:schemeClr val="tx1">
                    <a:lumMod val="65000"/>
                    <a:lumOff val="35000"/>
                  </a:schemeClr>
                </a:solidFill>
                <a:cs typeface="+mn-ea"/>
                <a:sym typeface="+mn-lt"/>
              </a:rPr>
              <a:t>有限合伙企业由2个以上50个以下合伙人设立</a:t>
            </a:r>
            <a:endParaRPr lang="en-US" altLang="zh-CN" sz="2000" dirty="0">
              <a:solidFill>
                <a:schemeClr val="tx1">
                  <a:lumMod val="65000"/>
                  <a:lumOff val="35000"/>
                </a:schemeClr>
              </a:solidFill>
              <a:cs typeface="+mn-ea"/>
              <a:sym typeface="+mn-lt"/>
            </a:endParaRPr>
          </a:p>
          <a:p>
            <a:pPr marL="171450" indent="-171450" algn="just">
              <a:spcAft>
                <a:spcPts val="600"/>
              </a:spcAft>
              <a:buClrTx/>
              <a:buSzTx/>
              <a:buFont typeface="Arial" panose="020B0604020202020204" pitchFamily="34" charset="0"/>
              <a:buChar char="▫"/>
            </a:pPr>
            <a:r>
              <a:rPr lang="en-US" altLang="zh-CN" sz="2000" dirty="0">
                <a:solidFill>
                  <a:schemeClr val="tx1">
                    <a:lumMod val="65000"/>
                    <a:lumOff val="35000"/>
                  </a:schemeClr>
                </a:solidFill>
                <a:cs typeface="+mn-ea"/>
                <a:sym typeface="+mn-lt"/>
              </a:rPr>
              <a:t>有限合伙人可以货币、实物、知识产权、土地使用权或者其他财产权利作价出资，但不得以劳务出资。</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3461385" y="3107070"/>
            <a:ext cx="7561580" cy="706755"/>
          </a:xfrm>
          <a:prstGeom prst="rect">
            <a:avLst/>
          </a:prstGeom>
        </p:spPr>
        <p:txBody>
          <a:bodyPr wrap="square">
            <a:spAutoFit/>
          </a:bodyPr>
          <a:lstStyle/>
          <a:p>
            <a:pPr marL="171450" indent="-171450" algn="just">
              <a:spcAft>
                <a:spcPts val="600"/>
              </a:spcAft>
              <a:buClrTx/>
              <a:buSzTx/>
              <a:buFont typeface="Arial" panose="020B0604020202020204" pitchFamily="34" charset="0"/>
              <a:buChar char="▫"/>
            </a:pPr>
            <a:r>
              <a:rPr lang="en-US" altLang="zh-CN" sz="2000" dirty="0">
                <a:solidFill>
                  <a:schemeClr val="tx1">
                    <a:lumMod val="65000"/>
                    <a:lumOff val="35000"/>
                  </a:schemeClr>
                </a:solidFill>
                <a:cs typeface="+mn-ea"/>
                <a:sym typeface="+mn-lt"/>
              </a:rPr>
              <a:t>有限合伙企业的事务由普通合伙人执行。有限合伙人不执行合伙事务，也不得对外代表有限合伙企业。</a:t>
            </a:r>
            <a:endParaRPr lang="en-US" altLang="zh-CN" sz="2000" dirty="0">
              <a:solidFill>
                <a:schemeClr val="tx1">
                  <a:lumMod val="65000"/>
                  <a:lumOff val="35000"/>
                </a:schemeClr>
              </a:solidFill>
              <a:cs typeface="+mn-ea"/>
              <a:sym typeface="+mn-lt"/>
            </a:endParaRPr>
          </a:p>
        </p:txBody>
      </p:sp>
      <p:sp>
        <p:nvSpPr>
          <p:cNvPr id="106" name="Rectangle 26"/>
          <p:cNvSpPr/>
          <p:nvPr/>
        </p:nvSpPr>
        <p:spPr>
          <a:xfrm>
            <a:off x="3461385" y="4680688"/>
            <a:ext cx="7561580" cy="1322070"/>
          </a:xfrm>
          <a:prstGeom prst="rect">
            <a:avLst/>
          </a:prstGeom>
        </p:spPr>
        <p:txBody>
          <a:bodyPr wrap="square">
            <a:spAutoFit/>
          </a:bodyPr>
          <a:lstStyle/>
          <a:p>
            <a:pPr marL="171450" indent="-171450" algn="just">
              <a:spcAft>
                <a:spcPts val="600"/>
              </a:spcAft>
              <a:buClrTx/>
              <a:buSzTx/>
              <a:buFont typeface="Arial" panose="020B0604020202020204" pitchFamily="34" charset="0"/>
              <a:buChar char="▫"/>
            </a:pPr>
            <a:r>
              <a:rPr lang="en-US" altLang="zh-CN" sz="2000" dirty="0">
                <a:solidFill>
                  <a:schemeClr val="tx1">
                    <a:lumMod val="65000"/>
                    <a:lumOff val="35000"/>
                  </a:schemeClr>
                </a:solidFill>
                <a:cs typeface="+mn-ea"/>
                <a:sym typeface="+mn-lt"/>
              </a:rPr>
              <a:t>有限合伙人仅以其认缴的出资额为限对合伙企业的债务承担责任，而普通合伙人需要对合伙企业债务承担无限连带责任。新入伙的有限合伙人对入伙前合伙企业的债务也是以其认缴的出资额为限承担责任。</a:t>
            </a:r>
            <a:endParaRPr lang="en-US" altLang="zh-CN" sz="20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三、办理企业注册</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41820" cy="28613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注册登记的一般程序：（1）核名。（2）银行入资。（3）验资。（4）工商注册登记。（5）刻制印章。（6）组织机构代码证书。（7）统计登记。（8）税务登记。（9）开立银行账号。（10）划资。（11）后置审批。</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四、办理企业注册就提交</a:t>
            </a:r>
            <a:r>
              <a:rPr lang="zh-CN" b="1" u="heavy" dirty="0">
                <a:solidFill>
                  <a:schemeClr val="accent2"/>
                </a:solidFill>
                <a:latin typeface="+mn-lt"/>
                <a:ea typeface="+mn-ea"/>
                <a:cs typeface="+mn-ea"/>
                <a:sym typeface="+mn-lt"/>
              </a:rPr>
              <a:t>文件</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507746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1）公司法定代表人签署的《公司设立登记申请书》。（2）全体股东签署的《指定代表或者共同委托代理人的证明》（3）全体股东签署的公司章程。（4）股东的主体资格证明或者自然人身份证明复印件。（5）依法设立的验资机构出具的验资证明。（6）股东首次出资是非货币财产的，提交已办理财产权转移手续的证明文件。（7）董事、监事和经理的任职文件及身份证明复印件。（8）法定代表人任职文件及身份证明复印件。（9）住所使用证明。（10）《企业名称预先核准通知书》。（11）法律、行政法规和国务院决定规定设立有限责任公司必须报经批准的，提交有关的批准文件或者许可证书复印件。</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426243" y="710832"/>
            <a:ext cx="5695698" cy="5784347"/>
          </a:xfrm>
          <a:prstGeom prst="rect">
            <a:avLst/>
          </a:prstGeom>
        </p:spPr>
      </p:pic>
      <p:sp>
        <p:nvSpPr>
          <p:cNvPr id="11" name="Rectangle 26"/>
          <p:cNvSpPr/>
          <p:nvPr/>
        </p:nvSpPr>
        <p:spPr>
          <a:xfrm>
            <a:off x="861695" y="3989070"/>
            <a:ext cx="4563745"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第十三单元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产品迭代</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lang="zh-CN" sz="3400" b="1" dirty="0">
                  <a:solidFill>
                    <a:srgbClr val="2842A2"/>
                  </a:solidFill>
                  <a:effectLst>
                    <a:outerShdw blurRad="50800" dist="25400" dir="5400000" algn="t" rotWithShape="0">
                      <a:prstClr val="black">
                        <a:alpha val="20000"/>
                      </a:prstClr>
                    </a:outerShdw>
                  </a:effectLst>
                  <a:cs typeface="+mn-ea"/>
                  <a:sym typeface="+mn-lt"/>
                </a:rPr>
                <a:t>走上创业之</a:t>
              </a:r>
              <a:r>
                <a:rPr lang="zh-CN" sz="3400" b="1" dirty="0">
                  <a:solidFill>
                    <a:srgbClr val="2842A2"/>
                  </a:solidFill>
                  <a:effectLst>
                    <a:outerShdw blurRad="50800" dist="25400" dir="5400000" algn="t" rotWithShape="0">
                      <a:prstClr val="black">
                        <a:alpha val="20000"/>
                      </a:prstClr>
                    </a:outerShdw>
                  </a:effectLst>
                  <a:cs typeface="+mn-ea"/>
                  <a:sym typeface="+mn-lt"/>
                </a:rPr>
                <a:t>路</a:t>
              </a:r>
              <a:endParaRPr lang="zh-CN"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4</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一、产品迭代</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迭代的含义是快速发布产品。产品不追求完美，允许有所不足，主要是要尽早将产品推到用户面前，再根据用户的反馈和数据， 不断改进调整和持续完善产品，这就是产品迭代的思维，在这种思维指导下的产品开发策略，就是产品迭代。</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迭代和更新有相似的地方，在于都可以用于形容产品的优化过程。但是最大的差异在于，迭代强调的是产品优化的路径和速度，更新更倾向于优化的结果。</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二、为什么产品需要迭代</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190690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产品所在的环境在不断变化。</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产品有其自身的生命周期。</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解决现有产品遗留问题。</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Shape 76"/>
          <p:cNvSpPr/>
          <p:nvPr/>
        </p:nvSpPr>
        <p:spPr>
          <a:xfrm>
            <a:off x="-7468" y="1638874"/>
            <a:ext cx="9566032" cy="2992830"/>
          </a:xfrm>
          <a:custGeom>
            <a:avLst/>
            <a:gdLst>
              <a:gd name="connsiteX0" fmla="*/ 0 w 8317523"/>
              <a:gd name="connsiteY0" fmla="*/ 1248508 h 3592276"/>
              <a:gd name="connsiteX1" fmla="*/ 2250831 w 8317523"/>
              <a:gd name="connsiteY1" fmla="*/ 3569677 h 3592276"/>
              <a:gd name="connsiteX2" fmla="*/ 8317523 w 8317523"/>
              <a:gd name="connsiteY2" fmla="*/ 0 h 3592276"/>
              <a:gd name="connsiteX3" fmla="*/ 8317523 w 8317523"/>
              <a:gd name="connsiteY3" fmla="*/ 0 h 3592276"/>
              <a:gd name="connsiteX0-1" fmla="*/ 0 w 9583615"/>
              <a:gd name="connsiteY0-2" fmla="*/ 316523 h 3570679"/>
              <a:gd name="connsiteX1-3" fmla="*/ 3516923 w 9583615"/>
              <a:gd name="connsiteY1-4" fmla="*/ 3569677 h 3570679"/>
              <a:gd name="connsiteX2-5" fmla="*/ 9583615 w 9583615"/>
              <a:gd name="connsiteY2-6" fmla="*/ 0 h 3570679"/>
              <a:gd name="connsiteX3-7" fmla="*/ 9583615 w 9583615"/>
              <a:gd name="connsiteY3-8" fmla="*/ 0 h 3570679"/>
              <a:gd name="connsiteX0-9" fmla="*/ 0 w 9583615"/>
              <a:gd name="connsiteY0-10" fmla="*/ 316523 h 2393799"/>
              <a:gd name="connsiteX1-11" fmla="*/ 4536831 w 9583615"/>
              <a:gd name="connsiteY1-12" fmla="*/ 2391508 h 2393799"/>
              <a:gd name="connsiteX2-13" fmla="*/ 9583615 w 9583615"/>
              <a:gd name="connsiteY2-14" fmla="*/ 0 h 2393799"/>
              <a:gd name="connsiteX3-15" fmla="*/ 9583615 w 9583615"/>
              <a:gd name="connsiteY3-16" fmla="*/ 0 h 2393799"/>
              <a:gd name="connsiteX0-17" fmla="*/ 0 w 9530862"/>
              <a:gd name="connsiteY0-18" fmla="*/ 0 h 2815295"/>
              <a:gd name="connsiteX1-19" fmla="*/ 4484078 w 9530862"/>
              <a:gd name="connsiteY1-20" fmla="*/ 2813539 h 2815295"/>
              <a:gd name="connsiteX2-21" fmla="*/ 9530862 w 9530862"/>
              <a:gd name="connsiteY2-22" fmla="*/ 422031 h 2815295"/>
              <a:gd name="connsiteX3-23" fmla="*/ 9530862 w 9530862"/>
              <a:gd name="connsiteY3-24" fmla="*/ 422031 h 2815295"/>
              <a:gd name="connsiteX0-25" fmla="*/ 0 w 9601201"/>
              <a:gd name="connsiteY0-26" fmla="*/ 0 h 2850760"/>
              <a:gd name="connsiteX1-27" fmla="*/ 4554417 w 9601201"/>
              <a:gd name="connsiteY1-28" fmla="*/ 2848709 h 2850760"/>
              <a:gd name="connsiteX2-29" fmla="*/ 9601201 w 9601201"/>
              <a:gd name="connsiteY2-30" fmla="*/ 457201 h 2850760"/>
              <a:gd name="connsiteX3-31" fmla="*/ 9601201 w 9601201"/>
              <a:gd name="connsiteY3-32" fmla="*/ 457201 h 2850760"/>
              <a:gd name="connsiteX0-33" fmla="*/ 0 w 9566032"/>
              <a:gd name="connsiteY0-34" fmla="*/ 0 h 2992830"/>
              <a:gd name="connsiteX1-35" fmla="*/ 4519248 w 9566032"/>
              <a:gd name="connsiteY1-36" fmla="*/ 2989386 h 2992830"/>
              <a:gd name="connsiteX2-37" fmla="*/ 9566032 w 9566032"/>
              <a:gd name="connsiteY2-38" fmla="*/ 597878 h 2992830"/>
              <a:gd name="connsiteX3-39" fmla="*/ 9566032 w 9566032"/>
              <a:gd name="connsiteY3-40" fmla="*/ 597878 h 2992830"/>
            </a:gdLst>
            <a:ahLst/>
            <a:cxnLst>
              <a:cxn ang="0">
                <a:pos x="connsiteX0-1" y="connsiteY0-2"/>
              </a:cxn>
              <a:cxn ang="0">
                <a:pos x="connsiteX1-3" y="connsiteY1-4"/>
              </a:cxn>
              <a:cxn ang="0">
                <a:pos x="connsiteX2-5" y="connsiteY2-6"/>
              </a:cxn>
              <a:cxn ang="0">
                <a:pos x="connsiteX3-7" y="connsiteY3-8"/>
              </a:cxn>
            </a:cxnLst>
            <a:rect l="l" t="t" r="r" b="b"/>
            <a:pathLst>
              <a:path w="9566032" h="2992830">
                <a:moveTo>
                  <a:pt x="0" y="0"/>
                </a:moveTo>
                <a:cubicBezTo>
                  <a:pt x="432288" y="1264627"/>
                  <a:pt x="2924909" y="2889740"/>
                  <a:pt x="4519248" y="2989386"/>
                </a:cubicBezTo>
                <a:cubicBezTo>
                  <a:pt x="6113587" y="3089032"/>
                  <a:pt x="8724901" y="996463"/>
                  <a:pt x="9566032" y="597878"/>
                </a:cubicBezTo>
                <a:lnTo>
                  <a:pt x="9566032" y="597878"/>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5" name="Group 1271"/>
          <p:cNvGrpSpPr>
            <a:grpSpLocks noChangeAspect="1"/>
          </p:cNvGrpSpPr>
          <p:nvPr/>
        </p:nvGrpSpPr>
        <p:grpSpPr bwMode="auto">
          <a:xfrm>
            <a:off x="9728160" y="1343427"/>
            <a:ext cx="766658" cy="765883"/>
            <a:chOff x="5516" y="3626"/>
            <a:chExt cx="1981" cy="1979"/>
          </a:xfrm>
          <a:gradFill>
            <a:gsLst>
              <a:gs pos="0">
                <a:schemeClr val="accent1"/>
              </a:gs>
              <a:gs pos="100000">
                <a:schemeClr val="accent4">
                  <a:lumMod val="50000"/>
                </a:schemeClr>
              </a:gs>
            </a:gsLst>
            <a:lin ang="5400000" scaled="1"/>
          </a:gradFill>
        </p:grpSpPr>
        <p:sp>
          <p:nvSpPr>
            <p:cNvPr id="86" name="Freeform 1273"/>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7" name="Freeform 1274"/>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8" name="Freeform 1275"/>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9" name="Freeform 1276"/>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90" name="Freeform: Shape 82"/>
          <p:cNvSpPr/>
          <p:nvPr/>
        </p:nvSpPr>
        <p:spPr>
          <a:xfrm>
            <a:off x="-5751" y="2204209"/>
            <a:ext cx="9583616" cy="3358151"/>
          </a:xfrm>
          <a:custGeom>
            <a:avLst/>
            <a:gdLst>
              <a:gd name="connsiteX0" fmla="*/ 9583616 w 9583616"/>
              <a:gd name="connsiteY0" fmla="*/ 0 h 3358151"/>
              <a:gd name="connsiteX1" fmla="*/ 4976447 w 9583616"/>
              <a:gd name="connsiteY1" fmla="*/ 3200400 h 3358151"/>
              <a:gd name="connsiteX2" fmla="*/ 0 w 9583616"/>
              <a:gd name="connsiteY2" fmla="*/ 2901462 h 3358151"/>
              <a:gd name="connsiteX3" fmla="*/ 0 w 9583616"/>
              <a:gd name="connsiteY3" fmla="*/ 2901462 h 3358151"/>
            </a:gdLst>
            <a:ahLst/>
            <a:cxnLst>
              <a:cxn ang="0">
                <a:pos x="connsiteX0" y="connsiteY0"/>
              </a:cxn>
              <a:cxn ang="0">
                <a:pos x="connsiteX1" y="connsiteY1"/>
              </a:cxn>
              <a:cxn ang="0">
                <a:pos x="connsiteX2" y="connsiteY2"/>
              </a:cxn>
              <a:cxn ang="0">
                <a:pos x="connsiteX3" y="connsiteY3"/>
              </a:cxn>
            </a:cxnLst>
            <a:rect l="l" t="t" r="r" b="b"/>
            <a:pathLst>
              <a:path w="9583616" h="3358151">
                <a:moveTo>
                  <a:pt x="9583616" y="0"/>
                </a:moveTo>
                <a:cubicBezTo>
                  <a:pt x="8078666" y="1358411"/>
                  <a:pt x="6573716" y="2716823"/>
                  <a:pt x="4976447" y="3200400"/>
                </a:cubicBezTo>
                <a:cubicBezTo>
                  <a:pt x="3379178" y="3683977"/>
                  <a:pt x="0" y="2901462"/>
                  <a:pt x="0" y="2901462"/>
                </a:cubicBezTo>
                <a:lnTo>
                  <a:pt x="0" y="2901462"/>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91" name="组合 90"/>
          <p:cNvGrpSpPr/>
          <p:nvPr/>
        </p:nvGrpSpPr>
        <p:grpSpPr>
          <a:xfrm>
            <a:off x="613027" y="2610622"/>
            <a:ext cx="969818" cy="969818"/>
            <a:chOff x="613027" y="2610622"/>
            <a:chExt cx="969818" cy="969818"/>
          </a:xfrm>
        </p:grpSpPr>
        <p:sp>
          <p:nvSpPr>
            <p:cNvPr id="92" name="Oval 83"/>
            <p:cNvSpPr/>
            <p:nvPr/>
          </p:nvSpPr>
          <p:spPr>
            <a:xfrm>
              <a:off x="613027" y="2610622"/>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文本框 92"/>
            <p:cNvSpPr txBox="1"/>
            <p:nvPr/>
          </p:nvSpPr>
          <p:spPr>
            <a:xfrm>
              <a:off x="802570" y="2818532"/>
              <a:ext cx="646331" cy="553998"/>
            </a:xfrm>
            <a:prstGeom prst="rect">
              <a:avLst/>
            </a:prstGeom>
            <a:noFill/>
          </p:spPr>
          <p:txBody>
            <a:bodyPr wrap="none" rtlCol="0">
              <a:spAutoFit/>
            </a:bodyPr>
            <a:lstStyle/>
            <a:p>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grpSp>
      <p:grpSp>
        <p:nvGrpSpPr>
          <p:cNvPr id="94" name="组合 93"/>
          <p:cNvGrpSpPr/>
          <p:nvPr/>
        </p:nvGrpSpPr>
        <p:grpSpPr>
          <a:xfrm>
            <a:off x="2920862" y="3953405"/>
            <a:ext cx="969818" cy="969818"/>
            <a:chOff x="2920862" y="3953405"/>
            <a:chExt cx="969818" cy="969818"/>
          </a:xfrm>
          <a:gradFill>
            <a:gsLst>
              <a:gs pos="0">
                <a:schemeClr val="accent3"/>
              </a:gs>
              <a:gs pos="100000">
                <a:schemeClr val="accent4">
                  <a:lumMod val="75000"/>
                </a:schemeClr>
              </a:gs>
            </a:gsLst>
            <a:lin ang="5400000" scaled="1"/>
          </a:gradFill>
        </p:grpSpPr>
        <p:sp>
          <p:nvSpPr>
            <p:cNvPr id="95" name="Oval 84"/>
            <p:cNvSpPr/>
            <p:nvPr/>
          </p:nvSpPr>
          <p:spPr>
            <a:xfrm>
              <a:off x="2920862" y="3953405"/>
              <a:ext cx="969818" cy="96981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文本框 95"/>
            <p:cNvSpPr txBox="1"/>
            <p:nvPr/>
          </p:nvSpPr>
          <p:spPr>
            <a:xfrm>
              <a:off x="3076210" y="4135768"/>
              <a:ext cx="646331" cy="553998"/>
            </a:xfrm>
            <a:prstGeom prst="rect">
              <a:avLst/>
            </a:prstGeom>
            <a:grpFill/>
          </p:spPr>
          <p:txBody>
            <a:bodyPr wrap="none" rtlCol="0">
              <a:spAutoFit/>
            </a:bodyPr>
            <a:lstStyle/>
            <a:p>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97" name="组合 96"/>
          <p:cNvGrpSpPr/>
          <p:nvPr/>
        </p:nvGrpSpPr>
        <p:grpSpPr>
          <a:xfrm>
            <a:off x="4827884" y="4775163"/>
            <a:ext cx="969818" cy="969818"/>
            <a:chOff x="4827884" y="4775163"/>
            <a:chExt cx="969818" cy="969818"/>
          </a:xfrm>
        </p:grpSpPr>
        <p:sp>
          <p:nvSpPr>
            <p:cNvPr id="98" name="Oval 85"/>
            <p:cNvSpPr/>
            <p:nvPr/>
          </p:nvSpPr>
          <p:spPr>
            <a:xfrm>
              <a:off x="4827884" y="477516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文本框 98"/>
            <p:cNvSpPr txBox="1"/>
            <p:nvPr/>
          </p:nvSpPr>
          <p:spPr>
            <a:xfrm>
              <a:off x="4983232" y="4968423"/>
              <a:ext cx="646331" cy="553998"/>
            </a:xfrm>
            <a:prstGeom prst="rect">
              <a:avLst/>
            </a:prstGeom>
            <a:noFill/>
          </p:spPr>
          <p:txBody>
            <a:bodyPr wrap="none" rtlCol="0">
              <a:spAutoFit/>
            </a:bodyPr>
            <a:lstStyle/>
            <a:p>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100" name="组合 99"/>
          <p:cNvGrpSpPr/>
          <p:nvPr/>
        </p:nvGrpSpPr>
        <p:grpSpPr>
          <a:xfrm>
            <a:off x="6734907" y="3456783"/>
            <a:ext cx="969818" cy="969818"/>
            <a:chOff x="6734907" y="3456783"/>
            <a:chExt cx="969818" cy="969818"/>
          </a:xfrm>
        </p:grpSpPr>
        <p:sp>
          <p:nvSpPr>
            <p:cNvPr id="101" name="Oval 87"/>
            <p:cNvSpPr/>
            <p:nvPr/>
          </p:nvSpPr>
          <p:spPr>
            <a:xfrm>
              <a:off x="6734907" y="345678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文本框 101"/>
            <p:cNvSpPr txBox="1"/>
            <p:nvPr/>
          </p:nvSpPr>
          <p:spPr>
            <a:xfrm>
              <a:off x="6885430" y="3682282"/>
              <a:ext cx="646331" cy="553998"/>
            </a:xfrm>
            <a:prstGeom prst="rect">
              <a:avLst/>
            </a:prstGeom>
            <a:noFill/>
          </p:spPr>
          <p:txBody>
            <a:bodyPr wrap="none" rtlCol="0">
              <a:spAutoFit/>
            </a:bodyPr>
            <a:lstStyle/>
            <a:p>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103" name="组合 102"/>
          <p:cNvGrpSpPr/>
          <p:nvPr/>
        </p:nvGrpSpPr>
        <p:grpSpPr>
          <a:xfrm>
            <a:off x="8758342" y="1955422"/>
            <a:ext cx="969818" cy="969818"/>
            <a:chOff x="8758342" y="1955422"/>
            <a:chExt cx="969818" cy="969818"/>
          </a:xfrm>
        </p:grpSpPr>
        <p:sp>
          <p:nvSpPr>
            <p:cNvPr id="10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5" name="文本框 104"/>
            <p:cNvSpPr txBox="1"/>
            <p:nvPr/>
          </p:nvSpPr>
          <p:spPr>
            <a:xfrm>
              <a:off x="8908557" y="2136828"/>
              <a:ext cx="646331" cy="553998"/>
            </a:xfrm>
            <a:prstGeom prst="rect">
              <a:avLst/>
            </a:prstGeom>
            <a:noFill/>
          </p:spPr>
          <p:txBody>
            <a:bodyPr wrap="none" rtlCol="0">
              <a:spAutoFit/>
            </a:bodyPr>
            <a:lstStyle/>
            <a:p>
              <a:r>
                <a:rPr lang="en-US" altLang="zh-CN" sz="3000" dirty="0">
                  <a:solidFill>
                    <a:schemeClr val="bg1"/>
                  </a:solidFill>
                  <a:cs typeface="+mn-ea"/>
                  <a:sym typeface="+mn-lt"/>
                </a:rPr>
                <a:t>05</a:t>
              </a:r>
              <a:endParaRPr lang="zh-CN" altLang="en-US" sz="3000" dirty="0">
                <a:solidFill>
                  <a:schemeClr val="bg1"/>
                </a:solidFill>
                <a:cs typeface="+mn-ea"/>
                <a:sym typeface="+mn-lt"/>
              </a:endParaRPr>
            </a:p>
          </p:txBody>
        </p:sp>
      </p:grpSp>
      <p:sp>
        <p:nvSpPr>
          <p:cNvPr id="107" name="文本框 106"/>
          <p:cNvSpPr txBox="1"/>
          <p:nvPr/>
        </p:nvSpPr>
        <p:spPr>
          <a:xfrm>
            <a:off x="534572" y="1355518"/>
            <a:ext cx="1706880" cy="398780"/>
          </a:xfrm>
          <a:prstGeom prst="rect">
            <a:avLst/>
          </a:prstGeom>
          <a:noFill/>
        </p:spPr>
        <p:txBody>
          <a:bodyPr wrap="none" rtlCol="0">
            <a:spAutoFit/>
          </a:bodyPr>
          <a:lstStyle/>
          <a:p>
            <a:pPr algn="l"/>
            <a:r>
              <a:rPr lang="zh-CN" altLang="en-US" sz="2000" b="1" dirty="0">
                <a:solidFill>
                  <a:schemeClr val="accent1"/>
                </a:solidFill>
                <a:cs typeface="+mn-ea"/>
                <a:sym typeface="+mn-lt"/>
              </a:rPr>
              <a:t>需求选定阶段</a:t>
            </a:r>
            <a:endParaRPr lang="zh-CN" altLang="en-US" sz="2000" b="1" dirty="0">
              <a:solidFill>
                <a:schemeClr val="accent1"/>
              </a:solidFill>
              <a:cs typeface="+mn-ea"/>
              <a:sym typeface="+mn-lt"/>
            </a:endParaRPr>
          </a:p>
        </p:txBody>
      </p:sp>
      <p:sp>
        <p:nvSpPr>
          <p:cNvPr id="108" name="矩形 107"/>
          <p:cNvSpPr/>
          <p:nvPr/>
        </p:nvSpPr>
        <p:spPr>
          <a:xfrm>
            <a:off x="534573" y="1679966"/>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先从需求池中提取需求，作为本周期内需要开发的内容，并进行优先级排序</a:t>
            </a:r>
            <a:endParaRPr lang="zh-CN" altLang="en-US" sz="1200" dirty="0">
              <a:solidFill>
                <a:schemeClr val="bg2">
                  <a:lumMod val="50000"/>
                </a:schemeClr>
              </a:solidFill>
              <a:cs typeface="+mn-ea"/>
              <a:sym typeface="+mn-lt"/>
            </a:endParaRPr>
          </a:p>
        </p:txBody>
      </p:sp>
      <p:sp>
        <p:nvSpPr>
          <p:cNvPr id="111" name="文本框 110"/>
          <p:cNvSpPr txBox="1"/>
          <p:nvPr/>
        </p:nvSpPr>
        <p:spPr>
          <a:xfrm>
            <a:off x="2599156" y="2937974"/>
            <a:ext cx="1706880" cy="398780"/>
          </a:xfrm>
          <a:prstGeom prst="rect">
            <a:avLst/>
          </a:prstGeom>
          <a:noFill/>
        </p:spPr>
        <p:txBody>
          <a:bodyPr wrap="none" rtlCol="0">
            <a:spAutoFit/>
          </a:bodyPr>
          <a:lstStyle/>
          <a:p>
            <a:pPr algn="l"/>
            <a:r>
              <a:rPr lang="zh-CN" altLang="en-US" sz="2000" b="1" dirty="0">
                <a:solidFill>
                  <a:schemeClr val="accent1"/>
                </a:solidFill>
                <a:cs typeface="+mn-ea"/>
                <a:sym typeface="+mn-lt"/>
              </a:rPr>
              <a:t>需求评估阶段</a:t>
            </a:r>
            <a:endParaRPr lang="zh-CN" altLang="en-US" sz="2000" b="1" dirty="0">
              <a:solidFill>
                <a:schemeClr val="accent1"/>
              </a:solidFill>
              <a:cs typeface="+mn-ea"/>
              <a:sym typeface="+mn-lt"/>
            </a:endParaRPr>
          </a:p>
        </p:txBody>
      </p:sp>
      <p:sp>
        <p:nvSpPr>
          <p:cNvPr id="112" name="矩形 111"/>
          <p:cNvSpPr/>
          <p:nvPr/>
        </p:nvSpPr>
        <p:spPr>
          <a:xfrm>
            <a:off x="2599157" y="3262422"/>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召集相关部门和人员进行本周期的需求评估，以确定最终的开发内容以及各部门工作的排期。</a:t>
            </a:r>
            <a:endParaRPr lang="zh-CN" altLang="en-US" sz="1200" dirty="0">
              <a:solidFill>
                <a:schemeClr val="bg2">
                  <a:lumMod val="50000"/>
                </a:schemeClr>
              </a:solidFill>
              <a:cs typeface="+mn-ea"/>
              <a:sym typeface="+mn-lt"/>
            </a:endParaRPr>
          </a:p>
        </p:txBody>
      </p:sp>
      <p:sp>
        <p:nvSpPr>
          <p:cNvPr id="113" name="文本框 112"/>
          <p:cNvSpPr txBox="1"/>
          <p:nvPr/>
        </p:nvSpPr>
        <p:spPr>
          <a:xfrm>
            <a:off x="6257852" y="5097303"/>
            <a:ext cx="2976880" cy="398780"/>
          </a:xfrm>
          <a:prstGeom prst="rect">
            <a:avLst/>
          </a:prstGeom>
          <a:noFill/>
        </p:spPr>
        <p:txBody>
          <a:bodyPr wrap="none" rtlCol="0">
            <a:spAutoFit/>
          </a:bodyPr>
          <a:lstStyle/>
          <a:p>
            <a:pPr algn="l"/>
            <a:r>
              <a:rPr lang="zh-CN" altLang="en-US" sz="2000" b="1" dirty="0">
                <a:solidFill>
                  <a:schemeClr val="accent1"/>
                </a:solidFill>
                <a:cs typeface="+mn-ea"/>
                <a:sym typeface="+mn-lt"/>
              </a:rPr>
              <a:t>需求落地（设计与开发）</a:t>
            </a:r>
            <a:endParaRPr lang="zh-CN" altLang="en-US" sz="2000" b="1" dirty="0">
              <a:solidFill>
                <a:schemeClr val="accent1"/>
              </a:solidFill>
              <a:cs typeface="+mn-ea"/>
              <a:sym typeface="+mn-lt"/>
            </a:endParaRPr>
          </a:p>
        </p:txBody>
      </p:sp>
      <p:sp>
        <p:nvSpPr>
          <p:cNvPr id="114" name="矩形 113"/>
          <p:cNvSpPr/>
          <p:nvPr/>
        </p:nvSpPr>
        <p:spPr>
          <a:xfrm>
            <a:off x="6257853" y="5421751"/>
            <a:ext cx="2413164"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这是一个至关重要的环节，直接决定着本周期内的需求迭代能否成功</a:t>
            </a:r>
            <a:endParaRPr lang="zh-CN" altLang="en-US" sz="1200" dirty="0">
              <a:solidFill>
                <a:schemeClr val="bg2">
                  <a:lumMod val="50000"/>
                </a:schemeClr>
              </a:solidFill>
              <a:cs typeface="+mn-ea"/>
              <a:sym typeface="+mn-lt"/>
            </a:endParaRPr>
          </a:p>
        </p:txBody>
      </p:sp>
      <p:sp>
        <p:nvSpPr>
          <p:cNvPr id="115" name="文本框 114"/>
          <p:cNvSpPr txBox="1"/>
          <p:nvPr/>
        </p:nvSpPr>
        <p:spPr>
          <a:xfrm>
            <a:off x="5619945" y="2238337"/>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需求测试</a:t>
            </a:r>
            <a:endParaRPr lang="zh-CN" altLang="en-US" sz="2000" b="1" dirty="0">
              <a:solidFill>
                <a:schemeClr val="accent1"/>
              </a:solidFill>
              <a:cs typeface="+mn-ea"/>
              <a:sym typeface="+mn-lt"/>
            </a:endParaRPr>
          </a:p>
        </p:txBody>
      </p:sp>
      <p:sp>
        <p:nvSpPr>
          <p:cNvPr id="116" name="矩形 115"/>
          <p:cNvSpPr/>
          <p:nvPr/>
        </p:nvSpPr>
        <p:spPr>
          <a:xfrm>
            <a:off x="5619946" y="2562785"/>
            <a:ext cx="2413164" cy="60388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我们要将本周期内开发完成的需求全部提交测试</a:t>
            </a:r>
            <a:endParaRPr lang="zh-CN" altLang="en-US" sz="1200" dirty="0">
              <a:solidFill>
                <a:schemeClr val="bg2">
                  <a:lumMod val="50000"/>
                </a:schemeClr>
              </a:solidFill>
              <a:cs typeface="+mn-ea"/>
              <a:sym typeface="+mn-lt"/>
            </a:endParaRPr>
          </a:p>
        </p:txBody>
      </p:sp>
      <p:sp>
        <p:nvSpPr>
          <p:cNvPr id="117" name="文本框 116"/>
          <p:cNvSpPr txBox="1"/>
          <p:nvPr/>
        </p:nvSpPr>
        <p:spPr>
          <a:xfrm>
            <a:off x="9444222" y="3023816"/>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产品上线</a:t>
            </a:r>
            <a:endParaRPr lang="zh-CN" altLang="en-US" sz="2000" b="1" dirty="0">
              <a:solidFill>
                <a:schemeClr val="accent1"/>
              </a:solidFill>
              <a:cs typeface="+mn-ea"/>
              <a:sym typeface="+mn-lt"/>
            </a:endParaRPr>
          </a:p>
        </p:txBody>
      </p:sp>
      <p:sp>
        <p:nvSpPr>
          <p:cNvPr id="118" name="矩形 117"/>
          <p:cNvSpPr/>
          <p:nvPr/>
        </p:nvSpPr>
        <p:spPr>
          <a:xfrm>
            <a:off x="9444223" y="3348264"/>
            <a:ext cx="2413164" cy="111696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到需求测试为止的工作全部完成，即意味着本周期内需要开发的需求已经全部实现，且没有任何问题，产品可以上线，迭代完成</a:t>
            </a:r>
            <a:endParaRPr lang="zh-CN" altLang="en-US" sz="1200" dirty="0">
              <a:solidFill>
                <a:schemeClr val="bg2">
                  <a:lumMod val="50000"/>
                </a:schemeClr>
              </a:solidFill>
              <a:cs typeface="+mn-ea"/>
              <a:sym typeface="+mn-lt"/>
            </a:endParaRPr>
          </a:p>
        </p:txBody>
      </p:sp>
      <p:grpSp>
        <p:nvGrpSpPr>
          <p:cNvPr id="42" name="Group 7"/>
          <p:cNvGrpSpPr/>
          <p:nvPr/>
        </p:nvGrpSpPr>
        <p:grpSpPr>
          <a:xfrm>
            <a:off x="5943600" y="1210739"/>
            <a:ext cx="304800" cy="106680"/>
            <a:chOff x="5935980" y="1180306"/>
            <a:chExt cx="304800" cy="106680"/>
          </a:xfrm>
        </p:grpSpPr>
        <p:sp>
          <p:nvSpPr>
            <p:cNvPr id="43"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5" name="Text Placeholder 1"/>
          <p:cNvSpPr txBox="1"/>
          <p:nvPr/>
        </p:nvSpPr>
        <p:spPr>
          <a:xfrm>
            <a:off x="1262744" y="560955"/>
            <a:ext cx="9666512" cy="581251"/>
          </a:xfrm>
          <a:prstGeom prst="rect">
            <a:avLst/>
          </a:prstGeom>
        </p:spPr>
        <p:txBody>
          <a:bodyPr vert="horz" lIns="91440" tIns="45720" rIns="91440" bIns="45720" rtlCol="0">
            <a:normAutofit fontScale="7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如何做产品迭代</a:t>
            </a:r>
            <a:endParaRPr dirty="0">
              <a:solidFill>
                <a:srgbClr val="48486A"/>
              </a:solidFill>
              <a:latin typeface="+mn-lt"/>
              <a:cs typeface="+mn-ea"/>
              <a:sym typeface="+mn-lt"/>
            </a:endParaRPr>
          </a:p>
        </p:txBody>
      </p:sp>
      <p:pic>
        <p:nvPicPr>
          <p:cNvPr id="47" name="图形 46"/>
          <p:cNvPicPr>
            <a:picLocks noChangeAspect="1"/>
          </p:cNvPicPr>
          <p:nvPr/>
        </p:nvPicPr>
        <p:blipFill>
          <a:blip r:embed="rId1" cstate="screen"/>
          <a:stretch>
            <a:fillRect/>
          </a:stretch>
        </p:blipFill>
        <p:spPr>
          <a:xfrm flipV="1">
            <a:off x="0" y="-1"/>
            <a:ext cx="1900989" cy="1117015"/>
          </a:xfrm>
          <a:prstGeom prst="rect">
            <a:avLst/>
          </a:prstGeom>
        </p:spPr>
      </p:pic>
      <p:pic>
        <p:nvPicPr>
          <p:cNvPr id="48" name="图形 47"/>
          <p:cNvPicPr>
            <a:picLocks noChangeAspect="1"/>
          </p:cNvPicPr>
          <p:nvPr/>
        </p:nvPicPr>
        <p:blipFill>
          <a:blip r:embed="rId2" cstate="screen"/>
          <a:stretch>
            <a:fillRect/>
          </a:stretch>
        </p:blipFill>
        <p:spPr>
          <a:xfrm flipV="1">
            <a:off x="10261331" y="5005137"/>
            <a:ext cx="1930670" cy="1852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par>
                                <p:cTn id="12" presetID="10" presetClass="entr" presetSubtype="0" fill="hold" nodeType="withEffect">
                                  <p:stCondLst>
                                    <p:cond delay="6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par>
                                <p:cTn id="31" presetID="53" presetClass="entr" presetSubtype="16"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fltVal val="0"/>
                                          </p:val>
                                        </p:tav>
                                        <p:tav tm="100000">
                                          <p:val>
                                            <p:strVal val="#ppt_w"/>
                                          </p:val>
                                        </p:tav>
                                      </p:tavLst>
                                    </p:anim>
                                    <p:anim calcmode="lin" valueType="num">
                                      <p:cBhvr>
                                        <p:cTn id="34" dur="500" fill="hold"/>
                                        <p:tgtEl>
                                          <p:spTgt spid="100"/>
                                        </p:tgtEl>
                                        <p:attrNameLst>
                                          <p:attrName>ppt_h</p:attrName>
                                        </p:attrNameLst>
                                      </p:cBhvr>
                                      <p:tavLst>
                                        <p:tav tm="0">
                                          <p:val>
                                            <p:fltVal val="0"/>
                                          </p:val>
                                        </p:tav>
                                        <p:tav tm="100000">
                                          <p:val>
                                            <p:strVal val="#ppt_h"/>
                                          </p:val>
                                        </p:tav>
                                      </p:tavLst>
                                    </p:anim>
                                    <p:animEffect transition="in" filter="fade">
                                      <p:cBhvr>
                                        <p:cTn id="35" dur="500"/>
                                        <p:tgtEl>
                                          <p:spTgt spid="100"/>
                                        </p:tgtEl>
                                      </p:cBhvr>
                                    </p:animEffect>
                                  </p:childTnLst>
                                </p:cTn>
                              </p:par>
                              <p:par>
                                <p:cTn id="36" presetID="53" presetClass="entr" presetSubtype="16" fill="hold"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p:cTn id="38" dur="500" fill="hold"/>
                                        <p:tgtEl>
                                          <p:spTgt spid="103"/>
                                        </p:tgtEl>
                                        <p:attrNameLst>
                                          <p:attrName>ppt_w</p:attrName>
                                        </p:attrNameLst>
                                      </p:cBhvr>
                                      <p:tavLst>
                                        <p:tav tm="0">
                                          <p:val>
                                            <p:fltVal val="0"/>
                                          </p:val>
                                        </p:tav>
                                        <p:tav tm="100000">
                                          <p:val>
                                            <p:strVal val="#ppt_w"/>
                                          </p:val>
                                        </p:tav>
                                      </p:tavLst>
                                    </p:anim>
                                    <p:anim calcmode="lin" valueType="num">
                                      <p:cBhvr>
                                        <p:cTn id="39" dur="500" fill="hold"/>
                                        <p:tgtEl>
                                          <p:spTgt spid="103"/>
                                        </p:tgtEl>
                                        <p:attrNameLst>
                                          <p:attrName>ppt_h</p:attrName>
                                        </p:attrNameLst>
                                      </p:cBhvr>
                                      <p:tavLst>
                                        <p:tav tm="0">
                                          <p:val>
                                            <p:fltVal val="0"/>
                                          </p:val>
                                        </p:tav>
                                        <p:tav tm="100000">
                                          <p:val>
                                            <p:strVal val="#ppt_h"/>
                                          </p:val>
                                        </p:tav>
                                      </p:tavLst>
                                    </p:anim>
                                    <p:animEffect transition="in" filter="fade">
                                      <p:cBhvr>
                                        <p:cTn id="40" dur="500"/>
                                        <p:tgtEl>
                                          <p:spTgt spid="103"/>
                                        </p:tgtEl>
                                      </p:cBhvr>
                                    </p:animEffect>
                                  </p:childTnLst>
                                </p:cTn>
                              </p:par>
                            </p:childTnLst>
                          </p:cTn>
                        </p:par>
                        <p:par>
                          <p:cTn id="41" fill="hold">
                            <p:stCondLst>
                              <p:cond delay="1500"/>
                            </p:stCondLst>
                            <p:childTnLst>
                              <p:par>
                                <p:cTn id="42" presetID="0" presetClass="entr" presetSubtype="0" fill="hold" grpId="0" nodeType="afterEffect">
                                  <p:stCondLst>
                                    <p:cond delay="0"/>
                                  </p:stCondLst>
                                  <p:iterate type="lt">
                                    <p:tmPct val="10000"/>
                                  </p:iterate>
                                  <p:childTnLst>
                                    <p:set>
                                      <p:cBhvr>
                                        <p:cTn id="43" dur="1" fill="hold">
                                          <p:stCondLst>
                                            <p:cond delay="0"/>
                                          </p:stCondLst>
                                        </p:cTn>
                                        <p:tgtEl>
                                          <p:spTgt spid="107"/>
                                        </p:tgtEl>
                                        <p:attrNameLst>
                                          <p:attrName>style.visibility</p:attrName>
                                        </p:attrNameLst>
                                      </p:cBhvr>
                                      <p:to>
                                        <p:strVal val="visible"/>
                                      </p:to>
                                    </p:set>
                                    <p:anim to="" calcmode="lin" valueType="num">
                                      <p:cBhvr>
                                        <p:cTn id="44" dur="700" fill="hold">
                                          <p:stCondLst>
                                            <p:cond delay="0"/>
                                          </p:stCondLst>
                                        </p:cTn>
                                        <p:tgtEl>
                                          <p:spTgt spid="107"/>
                                        </p:tgtEl>
                                        <p:attrNameLst>
                                          <p:attrName>ppt_x</p:attrName>
                                        </p:attrNameLst>
                                      </p:cBhvr>
                                      <p:tavLst>
                                        <p:tav tm="0" fmla="#ppt_x-(-#ppt_w/2*cos(ppt_r/180*pi))*((1.5-1.5*$)^2-(1.5-1.5*$)^3)">
                                          <p:val>
                                            <p:fltVal val="0"/>
                                          </p:val>
                                        </p:tav>
                                        <p:tav tm="100000">
                                          <p:val>
                                            <p:fltVal val="1"/>
                                          </p:val>
                                        </p:tav>
                                      </p:tavLst>
                                    </p:anim>
                                    <p:anim to="" calcmode="lin" valueType="num">
                                      <p:cBhvr>
                                        <p:cTn id="45" dur="700" fill="hold">
                                          <p:stCondLst>
                                            <p:cond delay="0"/>
                                          </p:stCondLst>
                                        </p:cTn>
                                        <p:tgtEl>
                                          <p:spTgt spid="107"/>
                                        </p:tgtEl>
                                        <p:attrNameLst>
                                          <p:attrName>ppt_y</p:attrName>
                                        </p:attrNameLst>
                                      </p:cBhvr>
                                      <p:tavLst>
                                        <p:tav tm="0" fmla="#ppt_y-(-#ppt_h/2*cos(ppt_r/180*pi))*((1.5-1.5*$)^2-(1.5-1.5*$)^3)">
                                          <p:val>
                                            <p:fltVal val="0"/>
                                          </p:val>
                                        </p:tav>
                                        <p:tav tm="100000">
                                          <p:val>
                                            <p:fltVal val="1"/>
                                          </p:val>
                                        </p:tav>
                                      </p:tavLst>
                                    </p:anim>
                                    <p:anim to="" calcmode="lin" valueType="num">
                                      <p:cBhvr>
                                        <p:cTn id="46" dur="700" fill="hold">
                                          <p:stCondLst>
                                            <p:cond delay="0"/>
                                          </p:stCondLst>
                                        </p:cTn>
                                        <p:tgtEl>
                                          <p:spTgt spid="107"/>
                                        </p:tgtEl>
                                        <p:attrNameLst>
                                          <p:attrName>ppt_h</p:attrName>
                                        </p:attrNameLst>
                                      </p:cBhvr>
                                      <p:tavLst>
                                        <p:tav tm="0" fmla="#ppt_h-(-#ppt_h)*((1.5-1.5*$)^2-(1.5-1.5*$)^3)">
                                          <p:val>
                                            <p:fltVal val="0"/>
                                          </p:val>
                                        </p:tav>
                                        <p:tav tm="100000">
                                          <p:val>
                                            <p:fltVal val="1"/>
                                          </p:val>
                                        </p:tav>
                                      </p:tavLst>
                                    </p:anim>
                                    <p:anim to="" calcmode="lin" valueType="num">
                                      <p:cBhvr>
                                        <p:cTn id="47" dur="700" fill="hold">
                                          <p:stCondLst>
                                            <p:cond delay="0"/>
                                          </p:stCondLst>
                                        </p:cTn>
                                        <p:tgtEl>
                                          <p:spTgt spid="107"/>
                                        </p:tgtEl>
                                        <p:attrNameLst>
                                          <p:attrName>ppt_w</p:attrName>
                                        </p:attrNameLst>
                                      </p:cBhvr>
                                      <p:tavLst>
                                        <p:tav tm="0" fmla="#ppt_w-(-#ppt_w)*((1.5-1.5*$)^2-(1.5-1.5*$)^3)">
                                          <p:val>
                                            <p:fltVal val="0"/>
                                          </p:val>
                                        </p:tav>
                                        <p:tav tm="100000">
                                          <p:val>
                                            <p:fltVal val="1"/>
                                          </p:val>
                                        </p:tav>
                                      </p:tavLst>
                                    </p:anim>
                                  </p:childTnLst>
                                </p:cTn>
                              </p:par>
                              <p:par>
                                <p:cTn id="48" presetID="0" presetClass="entr" presetSubtype="0" fill="hold" grpId="0" nodeType="withEffect">
                                  <p:stCondLst>
                                    <p:cond delay="0"/>
                                  </p:stCondLst>
                                  <p:iterate type="lt">
                                    <p:tmPct val="6391"/>
                                  </p:iterate>
                                  <p:childTnLst>
                                    <p:set>
                                      <p:cBhvr>
                                        <p:cTn id="49" dur="700" fill="hold">
                                          <p:stCondLst>
                                            <p:cond delay="0"/>
                                          </p:stCondLst>
                                        </p:cTn>
                                        <p:tgtEl>
                                          <p:spTgt spid="108"/>
                                        </p:tgtEl>
                                        <p:attrNameLst>
                                          <p:attrName>style.visibility</p:attrName>
                                        </p:attrNameLst>
                                      </p:cBhvr>
                                      <p:to>
                                        <p:strVal val="visible"/>
                                      </p:to>
                                    </p:set>
                                    <p:anim to="" calcmode="lin" valueType="num">
                                      <p:cBhvr>
                                        <p:cTn id="50" dur="700" fill="hold">
                                          <p:stCondLst>
                                            <p:cond delay="0"/>
                                          </p:stCondLst>
                                        </p:cTn>
                                        <p:tgtEl>
                                          <p:spTgt spid="108"/>
                                        </p:tgtEl>
                                        <p:attrNameLst>
                                          <p:attrName>ppt_x</p:attrName>
                                        </p:attrNameLst>
                                      </p:cBhvr>
                                      <p:tavLst>
                                        <p:tav tm="0" fmla="#ppt_x+#ppt_w*((1.5-1.5*$)^3-(1.5-1.5*$)^2)">
                                          <p:val>
                                            <p:fltVal val="0"/>
                                          </p:val>
                                        </p:tav>
                                        <p:tav tm="100000">
                                          <p:val>
                                            <p:fltVal val="1"/>
                                          </p:val>
                                        </p:tav>
                                      </p:tavLst>
                                    </p:anim>
                                    <p:anim to="" calcmode="lin" valueType="num">
                                      <p:cBhvr>
                                        <p:cTn id="51" dur="700" fill="hold">
                                          <p:stCondLst>
                                            <p:cond delay="0"/>
                                          </p:stCondLst>
                                        </p:cTn>
                                        <p:tgtEl>
                                          <p:spTgt spid="108"/>
                                        </p:tgtEl>
                                        <p:attrNameLst>
                                          <p:attrName>style.rotation</p:attrName>
                                        </p:attrNameLst>
                                      </p:cBhvr>
                                      <p:tavLst>
                                        <p:tav tm="0" fmla="#ppt_r-45*((1.5-1.5*$)^3-(1.5-1.5*$)^2)">
                                          <p:val>
                                            <p:fltVal val="0"/>
                                          </p:val>
                                        </p:tav>
                                        <p:tav tm="100000">
                                          <p:val>
                                            <p:fltVal val="1"/>
                                          </p:val>
                                        </p:tav>
                                      </p:tavLst>
                                    </p:anim>
                                  </p:childTnLst>
                                </p:cTn>
                              </p:par>
                            </p:childTnLst>
                          </p:cTn>
                        </p:par>
                        <p:par>
                          <p:cTn id="52" fill="hold">
                            <p:stCondLst>
                              <p:cond delay="4231"/>
                            </p:stCondLst>
                            <p:childTnLst>
                              <p:par>
                                <p:cTn id="53" presetID="0" presetClass="entr" presetSubtype="0" fill="hold" grpId="0" nodeType="afterEffect">
                                  <p:stCondLst>
                                    <p:cond delay="0"/>
                                  </p:stCondLst>
                                  <p:iterate type="lt">
                                    <p:tmPct val="10000"/>
                                  </p:iterate>
                                  <p:childTnLst>
                                    <p:set>
                                      <p:cBhvr>
                                        <p:cTn id="54" dur="1" fill="hold">
                                          <p:stCondLst>
                                            <p:cond delay="0"/>
                                          </p:stCondLst>
                                        </p:cTn>
                                        <p:tgtEl>
                                          <p:spTgt spid="111"/>
                                        </p:tgtEl>
                                        <p:attrNameLst>
                                          <p:attrName>style.visibility</p:attrName>
                                        </p:attrNameLst>
                                      </p:cBhvr>
                                      <p:to>
                                        <p:strVal val="visible"/>
                                      </p:to>
                                    </p:set>
                                    <p:anim to="" calcmode="lin" valueType="num">
                                      <p:cBhvr>
                                        <p:cTn id="55" dur="700" fill="hold">
                                          <p:stCondLst>
                                            <p:cond delay="0"/>
                                          </p:stCondLst>
                                        </p:cTn>
                                        <p:tgtEl>
                                          <p:spTgt spid="111"/>
                                        </p:tgtEl>
                                        <p:attrNameLst>
                                          <p:attrName>ppt_x</p:attrName>
                                        </p:attrNameLst>
                                      </p:cBhvr>
                                      <p:tavLst>
                                        <p:tav tm="0" fmla="#ppt_x-(-#ppt_w/2*cos(ppt_r/180*pi))*((1.5-1.5*$)^2-(1.5-1.5*$)^3)">
                                          <p:val>
                                            <p:fltVal val="0"/>
                                          </p:val>
                                        </p:tav>
                                        <p:tav tm="100000">
                                          <p:val>
                                            <p:fltVal val="1"/>
                                          </p:val>
                                        </p:tav>
                                      </p:tavLst>
                                    </p:anim>
                                    <p:anim to="" calcmode="lin" valueType="num">
                                      <p:cBhvr>
                                        <p:cTn id="56" dur="700" fill="hold">
                                          <p:stCondLst>
                                            <p:cond delay="0"/>
                                          </p:stCondLst>
                                        </p:cTn>
                                        <p:tgtEl>
                                          <p:spTgt spid="111"/>
                                        </p:tgtEl>
                                        <p:attrNameLst>
                                          <p:attrName>ppt_y</p:attrName>
                                        </p:attrNameLst>
                                      </p:cBhvr>
                                      <p:tavLst>
                                        <p:tav tm="0" fmla="#ppt_y-(-#ppt_h/2*cos(ppt_r/180*pi))*((1.5-1.5*$)^2-(1.5-1.5*$)^3)">
                                          <p:val>
                                            <p:fltVal val="0"/>
                                          </p:val>
                                        </p:tav>
                                        <p:tav tm="100000">
                                          <p:val>
                                            <p:fltVal val="1"/>
                                          </p:val>
                                        </p:tav>
                                      </p:tavLst>
                                    </p:anim>
                                    <p:anim to="" calcmode="lin" valueType="num">
                                      <p:cBhvr>
                                        <p:cTn id="57" dur="700" fill="hold">
                                          <p:stCondLst>
                                            <p:cond delay="0"/>
                                          </p:stCondLst>
                                        </p:cTn>
                                        <p:tgtEl>
                                          <p:spTgt spid="111"/>
                                        </p:tgtEl>
                                        <p:attrNameLst>
                                          <p:attrName>ppt_h</p:attrName>
                                        </p:attrNameLst>
                                      </p:cBhvr>
                                      <p:tavLst>
                                        <p:tav tm="0" fmla="#ppt_h-(-#ppt_h)*((1.5-1.5*$)^2-(1.5-1.5*$)^3)">
                                          <p:val>
                                            <p:fltVal val="0"/>
                                          </p:val>
                                        </p:tav>
                                        <p:tav tm="100000">
                                          <p:val>
                                            <p:fltVal val="1"/>
                                          </p:val>
                                        </p:tav>
                                      </p:tavLst>
                                    </p:anim>
                                    <p:anim to="" calcmode="lin" valueType="num">
                                      <p:cBhvr>
                                        <p:cTn id="58" dur="700" fill="hold">
                                          <p:stCondLst>
                                            <p:cond delay="0"/>
                                          </p:stCondLst>
                                        </p:cTn>
                                        <p:tgtEl>
                                          <p:spTgt spid="111"/>
                                        </p:tgtEl>
                                        <p:attrNameLst>
                                          <p:attrName>ppt_w</p:attrName>
                                        </p:attrNameLst>
                                      </p:cBhvr>
                                      <p:tavLst>
                                        <p:tav tm="0" fmla="#ppt_w-(-#ppt_w)*((1.5-1.5*$)^2-(1.5-1.5*$)^3)">
                                          <p:val>
                                            <p:fltVal val="0"/>
                                          </p:val>
                                        </p:tav>
                                        <p:tav tm="100000">
                                          <p:val>
                                            <p:fltVal val="1"/>
                                          </p:val>
                                        </p:tav>
                                      </p:tavLst>
                                    </p:anim>
                                  </p:childTnLst>
                                </p:cTn>
                              </p:par>
                              <p:par>
                                <p:cTn id="59" presetID="0" presetClass="entr" presetSubtype="0" fill="hold" grpId="0" nodeType="withEffect">
                                  <p:stCondLst>
                                    <p:cond delay="0"/>
                                  </p:stCondLst>
                                  <p:iterate type="lt">
                                    <p:tmPct val="6391"/>
                                  </p:iterate>
                                  <p:childTnLst>
                                    <p:set>
                                      <p:cBhvr>
                                        <p:cTn id="60" dur="700" fill="hold">
                                          <p:stCondLst>
                                            <p:cond delay="0"/>
                                          </p:stCondLst>
                                        </p:cTn>
                                        <p:tgtEl>
                                          <p:spTgt spid="112"/>
                                        </p:tgtEl>
                                        <p:attrNameLst>
                                          <p:attrName>style.visibility</p:attrName>
                                        </p:attrNameLst>
                                      </p:cBhvr>
                                      <p:to>
                                        <p:strVal val="visible"/>
                                      </p:to>
                                    </p:set>
                                    <p:anim to="" calcmode="lin" valueType="num">
                                      <p:cBhvr>
                                        <p:cTn id="61" dur="700" fill="hold">
                                          <p:stCondLst>
                                            <p:cond delay="0"/>
                                          </p:stCondLst>
                                        </p:cTn>
                                        <p:tgtEl>
                                          <p:spTgt spid="112"/>
                                        </p:tgtEl>
                                        <p:attrNameLst>
                                          <p:attrName>ppt_x</p:attrName>
                                        </p:attrNameLst>
                                      </p:cBhvr>
                                      <p:tavLst>
                                        <p:tav tm="0" fmla="#ppt_x+#ppt_w*((1.5-1.5*$)^3-(1.5-1.5*$)^2)">
                                          <p:val>
                                            <p:fltVal val="0"/>
                                          </p:val>
                                        </p:tav>
                                        <p:tav tm="100000">
                                          <p:val>
                                            <p:fltVal val="1"/>
                                          </p:val>
                                        </p:tav>
                                      </p:tavLst>
                                    </p:anim>
                                    <p:anim to="" calcmode="lin" valueType="num">
                                      <p:cBhvr>
                                        <p:cTn id="62" dur="700" fill="hold">
                                          <p:stCondLst>
                                            <p:cond delay="0"/>
                                          </p:stCondLst>
                                        </p:cTn>
                                        <p:tgtEl>
                                          <p:spTgt spid="112"/>
                                        </p:tgtEl>
                                        <p:attrNameLst>
                                          <p:attrName>style.rotation</p:attrName>
                                        </p:attrNameLst>
                                      </p:cBhvr>
                                      <p:tavLst>
                                        <p:tav tm="0" fmla="#ppt_r-45*((1.5-1.5*$)^3-(1.5-1.5*$)^2)">
                                          <p:val>
                                            <p:fltVal val="0"/>
                                          </p:val>
                                        </p:tav>
                                        <p:tav tm="100000">
                                          <p:val>
                                            <p:fltVal val="1"/>
                                          </p:val>
                                        </p:tav>
                                      </p:tavLst>
                                    </p:anim>
                                  </p:childTnLst>
                                </p:cTn>
                              </p:par>
                            </p:childTnLst>
                          </p:cTn>
                        </p:par>
                        <p:par>
                          <p:cTn id="63" fill="hold">
                            <p:stCondLst>
                              <p:cond delay="6721"/>
                            </p:stCondLst>
                            <p:childTnLst>
                              <p:par>
                                <p:cTn id="64" presetID="0" presetClass="entr" presetSubtype="0" fill="hold" grpId="0" nodeType="afterEffect">
                                  <p:stCondLst>
                                    <p:cond delay="0"/>
                                  </p:stCondLst>
                                  <p:iterate type="lt">
                                    <p:tmPct val="10000"/>
                                  </p:iterate>
                                  <p:childTnLst>
                                    <p:set>
                                      <p:cBhvr>
                                        <p:cTn id="65" dur="1" fill="hold">
                                          <p:stCondLst>
                                            <p:cond delay="0"/>
                                          </p:stCondLst>
                                        </p:cTn>
                                        <p:tgtEl>
                                          <p:spTgt spid="113"/>
                                        </p:tgtEl>
                                        <p:attrNameLst>
                                          <p:attrName>style.visibility</p:attrName>
                                        </p:attrNameLst>
                                      </p:cBhvr>
                                      <p:to>
                                        <p:strVal val="visible"/>
                                      </p:to>
                                    </p:set>
                                    <p:anim to="" calcmode="lin" valueType="num">
                                      <p:cBhvr>
                                        <p:cTn id="66" dur="700" fill="hold">
                                          <p:stCondLst>
                                            <p:cond delay="0"/>
                                          </p:stCondLst>
                                        </p:cTn>
                                        <p:tgtEl>
                                          <p:spTgt spid="113"/>
                                        </p:tgtEl>
                                        <p:attrNameLst>
                                          <p:attrName>ppt_x</p:attrName>
                                        </p:attrNameLst>
                                      </p:cBhvr>
                                      <p:tavLst>
                                        <p:tav tm="0" fmla="#ppt_x-(-#ppt_w/2*cos(ppt_r/180*pi))*((1.5-1.5*$)^2-(1.5-1.5*$)^3)">
                                          <p:val>
                                            <p:fltVal val="0"/>
                                          </p:val>
                                        </p:tav>
                                        <p:tav tm="100000">
                                          <p:val>
                                            <p:fltVal val="1"/>
                                          </p:val>
                                        </p:tav>
                                      </p:tavLst>
                                    </p:anim>
                                    <p:anim to="" calcmode="lin" valueType="num">
                                      <p:cBhvr>
                                        <p:cTn id="67" dur="700" fill="hold">
                                          <p:stCondLst>
                                            <p:cond delay="0"/>
                                          </p:stCondLst>
                                        </p:cTn>
                                        <p:tgtEl>
                                          <p:spTgt spid="113"/>
                                        </p:tgtEl>
                                        <p:attrNameLst>
                                          <p:attrName>ppt_y</p:attrName>
                                        </p:attrNameLst>
                                      </p:cBhvr>
                                      <p:tavLst>
                                        <p:tav tm="0" fmla="#ppt_y-(-#ppt_h/2*cos(ppt_r/180*pi))*((1.5-1.5*$)^2-(1.5-1.5*$)^3)">
                                          <p:val>
                                            <p:fltVal val="0"/>
                                          </p:val>
                                        </p:tav>
                                        <p:tav tm="100000">
                                          <p:val>
                                            <p:fltVal val="1"/>
                                          </p:val>
                                        </p:tav>
                                      </p:tavLst>
                                    </p:anim>
                                    <p:anim to="" calcmode="lin" valueType="num">
                                      <p:cBhvr>
                                        <p:cTn id="68" dur="700" fill="hold">
                                          <p:stCondLst>
                                            <p:cond delay="0"/>
                                          </p:stCondLst>
                                        </p:cTn>
                                        <p:tgtEl>
                                          <p:spTgt spid="113"/>
                                        </p:tgtEl>
                                        <p:attrNameLst>
                                          <p:attrName>ppt_h</p:attrName>
                                        </p:attrNameLst>
                                      </p:cBhvr>
                                      <p:tavLst>
                                        <p:tav tm="0" fmla="#ppt_h-(-#ppt_h)*((1.5-1.5*$)^2-(1.5-1.5*$)^3)">
                                          <p:val>
                                            <p:fltVal val="0"/>
                                          </p:val>
                                        </p:tav>
                                        <p:tav tm="100000">
                                          <p:val>
                                            <p:fltVal val="1"/>
                                          </p:val>
                                        </p:tav>
                                      </p:tavLst>
                                    </p:anim>
                                    <p:anim to="" calcmode="lin" valueType="num">
                                      <p:cBhvr>
                                        <p:cTn id="69" dur="700" fill="hold">
                                          <p:stCondLst>
                                            <p:cond delay="0"/>
                                          </p:stCondLst>
                                        </p:cTn>
                                        <p:tgtEl>
                                          <p:spTgt spid="113"/>
                                        </p:tgtEl>
                                        <p:attrNameLst>
                                          <p:attrName>ppt_w</p:attrName>
                                        </p:attrNameLst>
                                      </p:cBhvr>
                                      <p:tavLst>
                                        <p:tav tm="0" fmla="#ppt_w-(-#ppt_w)*((1.5-1.5*$)^2-(1.5-1.5*$)^3)">
                                          <p:val>
                                            <p:fltVal val="0"/>
                                          </p:val>
                                        </p:tav>
                                        <p:tav tm="100000">
                                          <p:val>
                                            <p:fltVal val="1"/>
                                          </p:val>
                                        </p:tav>
                                      </p:tavLst>
                                    </p:anim>
                                  </p:childTnLst>
                                </p:cTn>
                              </p:par>
                              <p:par>
                                <p:cTn id="70" presetID="0" presetClass="entr" presetSubtype="0" fill="hold" grpId="0" nodeType="withEffect">
                                  <p:stCondLst>
                                    <p:cond delay="0"/>
                                  </p:stCondLst>
                                  <p:iterate type="lt">
                                    <p:tmPct val="6391"/>
                                  </p:iterate>
                                  <p:childTnLst>
                                    <p:set>
                                      <p:cBhvr>
                                        <p:cTn id="71" dur="700" fill="hold">
                                          <p:stCondLst>
                                            <p:cond delay="0"/>
                                          </p:stCondLst>
                                        </p:cTn>
                                        <p:tgtEl>
                                          <p:spTgt spid="114"/>
                                        </p:tgtEl>
                                        <p:attrNameLst>
                                          <p:attrName>style.visibility</p:attrName>
                                        </p:attrNameLst>
                                      </p:cBhvr>
                                      <p:to>
                                        <p:strVal val="visible"/>
                                      </p:to>
                                    </p:set>
                                    <p:anim to="" calcmode="lin" valueType="num">
                                      <p:cBhvr>
                                        <p:cTn id="72" dur="700" fill="hold">
                                          <p:stCondLst>
                                            <p:cond delay="0"/>
                                          </p:stCondLst>
                                        </p:cTn>
                                        <p:tgtEl>
                                          <p:spTgt spid="114"/>
                                        </p:tgtEl>
                                        <p:attrNameLst>
                                          <p:attrName>ppt_x</p:attrName>
                                        </p:attrNameLst>
                                      </p:cBhvr>
                                      <p:tavLst>
                                        <p:tav tm="0" fmla="#ppt_x+#ppt_w*((1.5-1.5*$)^3-(1.5-1.5*$)^2)">
                                          <p:val>
                                            <p:fltVal val="0"/>
                                          </p:val>
                                        </p:tav>
                                        <p:tav tm="100000">
                                          <p:val>
                                            <p:fltVal val="1"/>
                                          </p:val>
                                        </p:tav>
                                      </p:tavLst>
                                    </p:anim>
                                    <p:anim to="" calcmode="lin" valueType="num">
                                      <p:cBhvr>
                                        <p:cTn id="73" dur="700" fill="hold">
                                          <p:stCondLst>
                                            <p:cond delay="0"/>
                                          </p:stCondLst>
                                        </p:cTn>
                                        <p:tgtEl>
                                          <p:spTgt spid="114"/>
                                        </p:tgtEl>
                                        <p:attrNameLst>
                                          <p:attrName>style.rotation</p:attrName>
                                        </p:attrNameLst>
                                      </p:cBhvr>
                                      <p:tavLst>
                                        <p:tav tm="0" fmla="#ppt_r-45*((1.5-1.5*$)^3-(1.5-1.5*$)^2)">
                                          <p:val>
                                            <p:fltVal val="0"/>
                                          </p:val>
                                        </p:tav>
                                        <p:tav tm="100000">
                                          <p:val>
                                            <p:fltVal val="1"/>
                                          </p:val>
                                        </p:tav>
                                      </p:tavLst>
                                    </p:anim>
                                  </p:childTnLst>
                                </p:cTn>
                              </p:par>
                            </p:childTnLst>
                          </p:cTn>
                        </p:par>
                        <p:par>
                          <p:cTn id="74" fill="hold">
                            <p:stCondLst>
                              <p:cond delay="8718"/>
                            </p:stCondLst>
                            <p:childTnLst>
                              <p:par>
                                <p:cTn id="75" presetID="0" presetClass="entr" presetSubtype="0" fill="hold" grpId="0" nodeType="afterEffect">
                                  <p:stCondLst>
                                    <p:cond delay="0"/>
                                  </p:stCondLst>
                                  <p:iterate type="lt">
                                    <p:tmPct val="10000"/>
                                  </p:iterate>
                                  <p:childTnLst>
                                    <p:set>
                                      <p:cBhvr>
                                        <p:cTn id="76" dur="1" fill="hold">
                                          <p:stCondLst>
                                            <p:cond delay="0"/>
                                          </p:stCondLst>
                                        </p:cTn>
                                        <p:tgtEl>
                                          <p:spTgt spid="115"/>
                                        </p:tgtEl>
                                        <p:attrNameLst>
                                          <p:attrName>style.visibility</p:attrName>
                                        </p:attrNameLst>
                                      </p:cBhvr>
                                      <p:to>
                                        <p:strVal val="visible"/>
                                      </p:to>
                                    </p:set>
                                    <p:anim to="" calcmode="lin" valueType="num">
                                      <p:cBhvr>
                                        <p:cTn id="77" dur="700" fill="hold">
                                          <p:stCondLst>
                                            <p:cond delay="0"/>
                                          </p:stCondLst>
                                        </p:cTn>
                                        <p:tgtEl>
                                          <p:spTgt spid="115"/>
                                        </p:tgtEl>
                                        <p:attrNameLst>
                                          <p:attrName>ppt_x</p:attrName>
                                        </p:attrNameLst>
                                      </p:cBhvr>
                                      <p:tavLst>
                                        <p:tav tm="0" fmla="#ppt_x-(-#ppt_w/2*cos(ppt_r/180*pi))*((1.5-1.5*$)^2-(1.5-1.5*$)^3)">
                                          <p:val>
                                            <p:fltVal val="0"/>
                                          </p:val>
                                        </p:tav>
                                        <p:tav tm="100000">
                                          <p:val>
                                            <p:fltVal val="1"/>
                                          </p:val>
                                        </p:tav>
                                      </p:tavLst>
                                    </p:anim>
                                    <p:anim to="" calcmode="lin" valueType="num">
                                      <p:cBhvr>
                                        <p:cTn id="78" dur="700" fill="hold">
                                          <p:stCondLst>
                                            <p:cond delay="0"/>
                                          </p:stCondLst>
                                        </p:cTn>
                                        <p:tgtEl>
                                          <p:spTgt spid="115"/>
                                        </p:tgtEl>
                                        <p:attrNameLst>
                                          <p:attrName>ppt_y</p:attrName>
                                        </p:attrNameLst>
                                      </p:cBhvr>
                                      <p:tavLst>
                                        <p:tav tm="0" fmla="#ppt_y-(-#ppt_h/2*cos(ppt_r/180*pi))*((1.5-1.5*$)^2-(1.5-1.5*$)^3)">
                                          <p:val>
                                            <p:fltVal val="0"/>
                                          </p:val>
                                        </p:tav>
                                        <p:tav tm="100000">
                                          <p:val>
                                            <p:fltVal val="1"/>
                                          </p:val>
                                        </p:tav>
                                      </p:tavLst>
                                    </p:anim>
                                    <p:anim to="" calcmode="lin" valueType="num">
                                      <p:cBhvr>
                                        <p:cTn id="79" dur="700" fill="hold">
                                          <p:stCondLst>
                                            <p:cond delay="0"/>
                                          </p:stCondLst>
                                        </p:cTn>
                                        <p:tgtEl>
                                          <p:spTgt spid="115"/>
                                        </p:tgtEl>
                                        <p:attrNameLst>
                                          <p:attrName>ppt_h</p:attrName>
                                        </p:attrNameLst>
                                      </p:cBhvr>
                                      <p:tavLst>
                                        <p:tav tm="0" fmla="#ppt_h-(-#ppt_h)*((1.5-1.5*$)^2-(1.5-1.5*$)^3)">
                                          <p:val>
                                            <p:fltVal val="0"/>
                                          </p:val>
                                        </p:tav>
                                        <p:tav tm="100000">
                                          <p:val>
                                            <p:fltVal val="1"/>
                                          </p:val>
                                        </p:tav>
                                      </p:tavLst>
                                    </p:anim>
                                    <p:anim to="" calcmode="lin" valueType="num">
                                      <p:cBhvr>
                                        <p:cTn id="80" dur="700" fill="hold">
                                          <p:stCondLst>
                                            <p:cond delay="0"/>
                                          </p:stCondLst>
                                        </p:cTn>
                                        <p:tgtEl>
                                          <p:spTgt spid="115"/>
                                        </p:tgtEl>
                                        <p:attrNameLst>
                                          <p:attrName>ppt_w</p:attrName>
                                        </p:attrNameLst>
                                      </p:cBhvr>
                                      <p:tavLst>
                                        <p:tav tm="0" fmla="#ppt_w-(-#ppt_w)*((1.5-1.5*$)^2-(1.5-1.5*$)^3)">
                                          <p:val>
                                            <p:fltVal val="0"/>
                                          </p:val>
                                        </p:tav>
                                        <p:tav tm="100000">
                                          <p:val>
                                            <p:fltVal val="1"/>
                                          </p:val>
                                        </p:tav>
                                      </p:tavLst>
                                    </p:anim>
                                  </p:childTnLst>
                                </p:cTn>
                              </p:par>
                              <p:par>
                                <p:cTn id="81" presetID="0" presetClass="entr" presetSubtype="0" fill="hold" grpId="0" nodeType="withEffect">
                                  <p:stCondLst>
                                    <p:cond delay="0"/>
                                  </p:stCondLst>
                                  <p:iterate type="lt">
                                    <p:tmPct val="6391"/>
                                  </p:iterate>
                                  <p:childTnLst>
                                    <p:set>
                                      <p:cBhvr>
                                        <p:cTn id="82" dur="700" fill="hold">
                                          <p:stCondLst>
                                            <p:cond delay="0"/>
                                          </p:stCondLst>
                                        </p:cTn>
                                        <p:tgtEl>
                                          <p:spTgt spid="116"/>
                                        </p:tgtEl>
                                        <p:attrNameLst>
                                          <p:attrName>style.visibility</p:attrName>
                                        </p:attrNameLst>
                                      </p:cBhvr>
                                      <p:to>
                                        <p:strVal val="visible"/>
                                      </p:to>
                                    </p:set>
                                    <p:anim to="" calcmode="lin" valueType="num">
                                      <p:cBhvr>
                                        <p:cTn id="83" dur="700" fill="hold">
                                          <p:stCondLst>
                                            <p:cond delay="0"/>
                                          </p:stCondLst>
                                        </p:cTn>
                                        <p:tgtEl>
                                          <p:spTgt spid="116"/>
                                        </p:tgtEl>
                                        <p:attrNameLst>
                                          <p:attrName>ppt_x</p:attrName>
                                        </p:attrNameLst>
                                      </p:cBhvr>
                                      <p:tavLst>
                                        <p:tav tm="0" fmla="#ppt_x+#ppt_w*((1.5-1.5*$)^3-(1.5-1.5*$)^2)">
                                          <p:val>
                                            <p:fltVal val="0"/>
                                          </p:val>
                                        </p:tav>
                                        <p:tav tm="100000">
                                          <p:val>
                                            <p:fltVal val="1"/>
                                          </p:val>
                                        </p:tav>
                                      </p:tavLst>
                                    </p:anim>
                                    <p:anim to="" calcmode="lin" valueType="num">
                                      <p:cBhvr>
                                        <p:cTn id="84" dur="700" fill="hold">
                                          <p:stCondLst>
                                            <p:cond delay="0"/>
                                          </p:stCondLst>
                                        </p:cTn>
                                        <p:tgtEl>
                                          <p:spTgt spid="116"/>
                                        </p:tgtEl>
                                        <p:attrNameLst>
                                          <p:attrName>style.rotation</p:attrName>
                                        </p:attrNameLst>
                                      </p:cBhvr>
                                      <p:tavLst>
                                        <p:tav tm="0" fmla="#ppt_r-45*((1.5-1.5*$)^3-(1.5-1.5*$)^2)">
                                          <p:val>
                                            <p:fltVal val="0"/>
                                          </p:val>
                                        </p:tav>
                                        <p:tav tm="100000">
                                          <p:val>
                                            <p:fltVal val="1"/>
                                          </p:val>
                                        </p:tav>
                                      </p:tavLst>
                                    </p:anim>
                                  </p:childTnLst>
                                </p:cTn>
                              </p:par>
                            </p:childTnLst>
                          </p:cTn>
                        </p:par>
                        <p:par>
                          <p:cTn id="85" fill="hold">
                            <p:stCondLst>
                              <p:cond delay="10313"/>
                            </p:stCondLst>
                            <p:childTnLst>
                              <p:par>
                                <p:cTn id="86" presetID="0" presetClass="entr" presetSubtype="0" fill="hold" grpId="0" nodeType="afterEffect">
                                  <p:stCondLst>
                                    <p:cond delay="0"/>
                                  </p:stCondLst>
                                  <p:iterate type="lt">
                                    <p:tmPct val="10000"/>
                                  </p:iterate>
                                  <p:childTnLst>
                                    <p:set>
                                      <p:cBhvr>
                                        <p:cTn id="87" dur="1" fill="hold">
                                          <p:stCondLst>
                                            <p:cond delay="0"/>
                                          </p:stCondLst>
                                        </p:cTn>
                                        <p:tgtEl>
                                          <p:spTgt spid="117"/>
                                        </p:tgtEl>
                                        <p:attrNameLst>
                                          <p:attrName>style.visibility</p:attrName>
                                        </p:attrNameLst>
                                      </p:cBhvr>
                                      <p:to>
                                        <p:strVal val="visible"/>
                                      </p:to>
                                    </p:set>
                                    <p:anim to="" calcmode="lin" valueType="num">
                                      <p:cBhvr>
                                        <p:cTn id="88" dur="700" fill="hold">
                                          <p:stCondLst>
                                            <p:cond delay="0"/>
                                          </p:stCondLst>
                                        </p:cTn>
                                        <p:tgtEl>
                                          <p:spTgt spid="117"/>
                                        </p:tgtEl>
                                        <p:attrNameLst>
                                          <p:attrName>ppt_x</p:attrName>
                                        </p:attrNameLst>
                                      </p:cBhvr>
                                      <p:tavLst>
                                        <p:tav tm="0" fmla="#ppt_x-(-#ppt_w/2*cos(ppt_r/180*pi))*((1.5-1.5*$)^2-(1.5-1.5*$)^3)">
                                          <p:val>
                                            <p:fltVal val="0"/>
                                          </p:val>
                                        </p:tav>
                                        <p:tav tm="100000">
                                          <p:val>
                                            <p:fltVal val="1"/>
                                          </p:val>
                                        </p:tav>
                                      </p:tavLst>
                                    </p:anim>
                                    <p:anim to="" calcmode="lin" valueType="num">
                                      <p:cBhvr>
                                        <p:cTn id="89" dur="700" fill="hold">
                                          <p:stCondLst>
                                            <p:cond delay="0"/>
                                          </p:stCondLst>
                                        </p:cTn>
                                        <p:tgtEl>
                                          <p:spTgt spid="117"/>
                                        </p:tgtEl>
                                        <p:attrNameLst>
                                          <p:attrName>ppt_y</p:attrName>
                                        </p:attrNameLst>
                                      </p:cBhvr>
                                      <p:tavLst>
                                        <p:tav tm="0" fmla="#ppt_y-(-#ppt_h/2*cos(ppt_r/180*pi))*((1.5-1.5*$)^2-(1.5-1.5*$)^3)">
                                          <p:val>
                                            <p:fltVal val="0"/>
                                          </p:val>
                                        </p:tav>
                                        <p:tav tm="100000">
                                          <p:val>
                                            <p:fltVal val="1"/>
                                          </p:val>
                                        </p:tav>
                                      </p:tavLst>
                                    </p:anim>
                                    <p:anim to="" calcmode="lin" valueType="num">
                                      <p:cBhvr>
                                        <p:cTn id="90" dur="700" fill="hold">
                                          <p:stCondLst>
                                            <p:cond delay="0"/>
                                          </p:stCondLst>
                                        </p:cTn>
                                        <p:tgtEl>
                                          <p:spTgt spid="117"/>
                                        </p:tgtEl>
                                        <p:attrNameLst>
                                          <p:attrName>ppt_h</p:attrName>
                                        </p:attrNameLst>
                                      </p:cBhvr>
                                      <p:tavLst>
                                        <p:tav tm="0" fmla="#ppt_h-(-#ppt_h)*((1.5-1.5*$)^2-(1.5-1.5*$)^3)">
                                          <p:val>
                                            <p:fltVal val="0"/>
                                          </p:val>
                                        </p:tav>
                                        <p:tav tm="100000">
                                          <p:val>
                                            <p:fltVal val="1"/>
                                          </p:val>
                                        </p:tav>
                                      </p:tavLst>
                                    </p:anim>
                                    <p:anim to="" calcmode="lin" valueType="num">
                                      <p:cBhvr>
                                        <p:cTn id="91" dur="700" fill="hold">
                                          <p:stCondLst>
                                            <p:cond delay="0"/>
                                          </p:stCondLst>
                                        </p:cTn>
                                        <p:tgtEl>
                                          <p:spTgt spid="117"/>
                                        </p:tgtEl>
                                        <p:attrNameLst>
                                          <p:attrName>ppt_w</p:attrName>
                                        </p:attrNameLst>
                                      </p:cBhvr>
                                      <p:tavLst>
                                        <p:tav tm="0" fmla="#ppt_w-(-#ppt_w)*((1.5-1.5*$)^2-(1.5-1.5*$)^3)">
                                          <p:val>
                                            <p:fltVal val="0"/>
                                          </p:val>
                                        </p:tav>
                                        <p:tav tm="100000">
                                          <p:val>
                                            <p:fltVal val="1"/>
                                          </p:val>
                                        </p:tav>
                                      </p:tavLst>
                                    </p:anim>
                                  </p:childTnLst>
                                </p:cTn>
                              </p:par>
                              <p:par>
                                <p:cTn id="92" presetID="0" presetClass="entr" presetSubtype="0" fill="hold" grpId="0" nodeType="withEffect">
                                  <p:stCondLst>
                                    <p:cond delay="0"/>
                                  </p:stCondLst>
                                  <p:iterate type="lt">
                                    <p:tmPct val="6391"/>
                                  </p:iterate>
                                  <p:childTnLst>
                                    <p:set>
                                      <p:cBhvr>
                                        <p:cTn id="93" dur="700" fill="hold">
                                          <p:stCondLst>
                                            <p:cond delay="0"/>
                                          </p:stCondLst>
                                        </p:cTn>
                                        <p:tgtEl>
                                          <p:spTgt spid="118"/>
                                        </p:tgtEl>
                                        <p:attrNameLst>
                                          <p:attrName>style.visibility</p:attrName>
                                        </p:attrNameLst>
                                      </p:cBhvr>
                                      <p:to>
                                        <p:strVal val="visible"/>
                                      </p:to>
                                    </p:set>
                                    <p:anim to="" calcmode="lin" valueType="num">
                                      <p:cBhvr>
                                        <p:cTn id="94" dur="700" fill="hold">
                                          <p:stCondLst>
                                            <p:cond delay="0"/>
                                          </p:stCondLst>
                                        </p:cTn>
                                        <p:tgtEl>
                                          <p:spTgt spid="118"/>
                                        </p:tgtEl>
                                        <p:attrNameLst>
                                          <p:attrName>ppt_x</p:attrName>
                                        </p:attrNameLst>
                                      </p:cBhvr>
                                      <p:tavLst>
                                        <p:tav tm="0" fmla="#ppt_x+#ppt_w*((1.5-1.5*$)^3-(1.5-1.5*$)^2)">
                                          <p:val>
                                            <p:fltVal val="0"/>
                                          </p:val>
                                        </p:tav>
                                        <p:tav tm="100000">
                                          <p:val>
                                            <p:fltVal val="1"/>
                                          </p:val>
                                        </p:tav>
                                      </p:tavLst>
                                    </p:anim>
                                    <p:anim to="" calcmode="lin" valueType="num">
                                      <p:cBhvr>
                                        <p:cTn id="95" dur="700" fill="hold">
                                          <p:stCondLst>
                                            <p:cond delay="0"/>
                                          </p:stCondLst>
                                        </p:cTn>
                                        <p:tgtEl>
                                          <p:spTgt spid="118"/>
                                        </p:tgtEl>
                                        <p:attrNameLst>
                                          <p:attrName>style.rotation</p:attrName>
                                        </p:attrNameLst>
                                      </p:cBhvr>
                                      <p:tavLst>
                                        <p:tav tm="0" fmla="#ppt_r-45*((1.5-1.5*$)^3-(1.5-1.5*$)^2)">
                                          <p:val>
                                            <p:fltVal val="0"/>
                                          </p:val>
                                        </p:tav>
                                        <p:tav tm="100000">
                                          <p:val>
                                            <p:fltVal val="1"/>
                                          </p:val>
                                        </p:tav>
                                      </p:tavLst>
                                    </p:anim>
                                  </p:childTnLst>
                                </p:cTn>
                              </p:par>
                              <p:par>
                                <p:cTn id="96" presetID="2" presetClass="entr" presetSubtype="1" decel="100000" fill="hold" nodeType="with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750" fill="hold"/>
                                        <p:tgtEl>
                                          <p:spTgt spid="42"/>
                                        </p:tgtEl>
                                        <p:attrNameLst>
                                          <p:attrName>ppt_x</p:attrName>
                                        </p:attrNameLst>
                                      </p:cBhvr>
                                      <p:tavLst>
                                        <p:tav tm="0">
                                          <p:val>
                                            <p:strVal val="#ppt_x"/>
                                          </p:val>
                                        </p:tav>
                                        <p:tav tm="100000">
                                          <p:val>
                                            <p:strVal val="#ppt_x"/>
                                          </p:val>
                                        </p:tav>
                                      </p:tavLst>
                                    </p:anim>
                                    <p:anim calcmode="lin" valueType="num">
                                      <p:cBhvr additive="base">
                                        <p:cTn id="99" dur="75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90" grpId="0" bldLvl="0" animBg="1"/>
      <p:bldP spid="107" grpId="0"/>
      <p:bldP spid="108" grpId="0"/>
      <p:bldP spid="111" grpId="0"/>
      <p:bldP spid="112" grpId="0"/>
      <p:bldP spid="113" grpId="0"/>
      <p:bldP spid="114" grpId="0"/>
      <p:bldP spid="115" grpId="0"/>
      <p:bldP spid="116" grpId="0"/>
      <p:bldP spid="117" grpId="0"/>
      <p:bldP spid="118"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4</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第十四单元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创新商业模式</a:t>
            </a:r>
            <a:endParaRPr lang="zh-CN" altLang="en-US" sz="2800">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走上创业之路</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7133591" y="703781"/>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创意与创新的关系</a:t>
            </a:r>
            <a:endParaRPr dirty="0">
              <a:latin typeface="+mn-lt"/>
              <a:ea typeface="+mn-ea"/>
              <a:cs typeface="+mn-ea"/>
              <a:sym typeface="+mn-lt"/>
            </a:endParaRPr>
          </a:p>
        </p:txBody>
      </p:sp>
      <p:grpSp>
        <p:nvGrpSpPr>
          <p:cNvPr id="2" name="组合 1"/>
          <p:cNvGrpSpPr/>
          <p:nvPr/>
        </p:nvGrpSpPr>
        <p:grpSpPr>
          <a:xfrm>
            <a:off x="4069080" y="2012315"/>
            <a:ext cx="3240000" cy="3240000"/>
            <a:chOff x="4125563" y="2159250"/>
            <a:chExt cx="3532019" cy="3532247"/>
          </a:xfrm>
        </p:grpSpPr>
        <p:sp>
          <p:nvSpPr>
            <p:cNvPr id="6" name="Freeform 601"/>
            <p:cNvSpPr>
              <a:spLocks noChangeArrowheads="1"/>
            </p:cNvSpPr>
            <p:nvPr/>
          </p:nvSpPr>
          <p:spPr bwMode="auto">
            <a:xfrm>
              <a:off x="5873046" y="2159250"/>
              <a:ext cx="1704499" cy="1551936"/>
            </a:xfrm>
            <a:custGeom>
              <a:avLst/>
              <a:gdLst>
                <a:gd name="T0" fmla="*/ 4731 w 5073"/>
                <a:gd name="T1" fmla="*/ 2850 h 4618"/>
                <a:gd name="T2" fmla="*/ 4731 w 5073"/>
                <a:gd name="T3" fmla="*/ 2850 h 4618"/>
                <a:gd name="T4" fmla="*/ 712 w 5073"/>
                <a:gd name="T5" fmla="*/ 38 h 4618"/>
                <a:gd name="T6" fmla="*/ 39 w 5073"/>
                <a:gd name="T7" fmla="*/ 561 h 4618"/>
                <a:gd name="T8" fmla="*/ 559 w 5073"/>
                <a:gd name="T9" fmla="*/ 1225 h 4618"/>
                <a:gd name="T10" fmla="*/ 3572 w 5073"/>
                <a:gd name="T11" fmla="*/ 3229 h 4618"/>
                <a:gd name="T12" fmla="*/ 3248 w 5073"/>
                <a:gd name="T13" fmla="*/ 3325 h 4618"/>
                <a:gd name="T14" fmla="*/ 4663 w 5073"/>
                <a:gd name="T15" fmla="*/ 4617 h 4618"/>
                <a:gd name="T16" fmla="*/ 5072 w 5073"/>
                <a:gd name="T17" fmla="*/ 2745 h 4618"/>
                <a:gd name="T18" fmla="*/ 4731 w 5073"/>
                <a:gd name="T19" fmla="*/ 2850 h 4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3" h="4618">
                  <a:moveTo>
                    <a:pt x="4731" y="2850"/>
                  </a:moveTo>
                  <a:lnTo>
                    <a:pt x="4731" y="2850"/>
                  </a:lnTo>
                  <a:cubicBezTo>
                    <a:pt x="3942" y="1321"/>
                    <a:pt x="2422" y="246"/>
                    <a:pt x="712" y="38"/>
                  </a:cubicBezTo>
                  <a:cubicBezTo>
                    <a:pt x="381" y="0"/>
                    <a:pt x="75" y="228"/>
                    <a:pt x="39" y="561"/>
                  </a:cubicBezTo>
                  <a:cubicBezTo>
                    <a:pt x="0" y="883"/>
                    <a:pt x="228" y="1187"/>
                    <a:pt x="559" y="1225"/>
                  </a:cubicBezTo>
                  <a:cubicBezTo>
                    <a:pt x="1814" y="1376"/>
                    <a:pt x="2935" y="2136"/>
                    <a:pt x="3572" y="3229"/>
                  </a:cubicBezTo>
                  <a:cubicBezTo>
                    <a:pt x="3248" y="3325"/>
                    <a:pt x="3248" y="3325"/>
                    <a:pt x="3248" y="3325"/>
                  </a:cubicBezTo>
                  <a:cubicBezTo>
                    <a:pt x="4663" y="4617"/>
                    <a:pt x="4663" y="4617"/>
                    <a:pt x="4663" y="4617"/>
                  </a:cubicBezTo>
                  <a:cubicBezTo>
                    <a:pt x="5072" y="2745"/>
                    <a:pt x="5072" y="2745"/>
                    <a:pt x="5072" y="2745"/>
                  </a:cubicBezTo>
                  <a:lnTo>
                    <a:pt x="4731" y="2850"/>
                  </a:lnTo>
                </a:path>
              </a:pathLst>
            </a:custGeom>
            <a:gradFill>
              <a:gsLst>
                <a:gs pos="0">
                  <a:schemeClr val="bg1"/>
                </a:gs>
                <a:gs pos="53000">
                  <a:schemeClr val="accent3"/>
                </a:gs>
              </a:gsLst>
              <a:lin ang="5400000" scaled="1"/>
            </a:gradFill>
            <a:ln>
              <a:noFill/>
            </a:ln>
            <a:effectLst/>
          </p:spPr>
          <p:txBody>
            <a:bodyPr wrap="none" anchor="ctr"/>
            <a:p>
              <a:pPr defTabSz="914400"/>
              <a:endParaRPr lang="en-US" dirty="0">
                <a:solidFill>
                  <a:srgbClr val="445469"/>
                </a:solidFill>
                <a:cs typeface="+mn-ea"/>
                <a:sym typeface="+mn-lt"/>
              </a:endParaRPr>
            </a:p>
          </p:txBody>
        </p:sp>
        <p:sp>
          <p:nvSpPr>
            <p:cNvPr id="8" name="Freeform 611"/>
            <p:cNvSpPr>
              <a:spLocks noChangeArrowheads="1"/>
            </p:cNvSpPr>
            <p:nvPr/>
          </p:nvSpPr>
          <p:spPr bwMode="auto">
            <a:xfrm>
              <a:off x="4125563" y="2239292"/>
              <a:ext cx="1548871" cy="1706092"/>
            </a:xfrm>
            <a:custGeom>
              <a:avLst/>
              <a:gdLst>
                <a:gd name="T0" fmla="*/ 2851 w 4609"/>
                <a:gd name="T1" fmla="*/ 342 h 5075"/>
                <a:gd name="T2" fmla="*/ 2851 w 4609"/>
                <a:gd name="T3" fmla="*/ 342 h 5075"/>
                <a:gd name="T4" fmla="*/ 39 w 4609"/>
                <a:gd name="T5" fmla="*/ 4360 h 5075"/>
                <a:gd name="T6" fmla="*/ 561 w 4609"/>
                <a:gd name="T7" fmla="*/ 5035 h 5075"/>
                <a:gd name="T8" fmla="*/ 1226 w 4609"/>
                <a:gd name="T9" fmla="*/ 4512 h 5075"/>
                <a:gd name="T10" fmla="*/ 3220 w 4609"/>
                <a:gd name="T11" fmla="*/ 1502 h 5075"/>
                <a:gd name="T12" fmla="*/ 3325 w 4609"/>
                <a:gd name="T13" fmla="*/ 1815 h 5075"/>
                <a:gd name="T14" fmla="*/ 4608 w 4609"/>
                <a:gd name="T15" fmla="*/ 400 h 5075"/>
                <a:gd name="T16" fmla="*/ 2746 w 4609"/>
                <a:gd name="T17" fmla="*/ 0 h 5075"/>
                <a:gd name="T18" fmla="*/ 2851 w 4609"/>
                <a:gd name="T19" fmla="*/ 342 h 5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09" h="5075">
                  <a:moveTo>
                    <a:pt x="2851" y="342"/>
                  </a:moveTo>
                  <a:lnTo>
                    <a:pt x="2851" y="342"/>
                  </a:lnTo>
                  <a:cubicBezTo>
                    <a:pt x="1321" y="1130"/>
                    <a:pt x="247" y="2650"/>
                    <a:pt x="39" y="4360"/>
                  </a:cubicBezTo>
                  <a:cubicBezTo>
                    <a:pt x="0" y="4693"/>
                    <a:pt x="228" y="4987"/>
                    <a:pt x="561" y="5035"/>
                  </a:cubicBezTo>
                  <a:cubicBezTo>
                    <a:pt x="883" y="5074"/>
                    <a:pt x="1189" y="4836"/>
                    <a:pt x="1226" y="4512"/>
                  </a:cubicBezTo>
                  <a:cubicBezTo>
                    <a:pt x="1378" y="3259"/>
                    <a:pt x="2138" y="2128"/>
                    <a:pt x="3220" y="1502"/>
                  </a:cubicBezTo>
                  <a:cubicBezTo>
                    <a:pt x="3325" y="1815"/>
                    <a:pt x="3325" y="1815"/>
                    <a:pt x="3325" y="1815"/>
                  </a:cubicBezTo>
                  <a:cubicBezTo>
                    <a:pt x="4608" y="400"/>
                    <a:pt x="4608" y="400"/>
                    <a:pt x="4608" y="400"/>
                  </a:cubicBezTo>
                  <a:cubicBezTo>
                    <a:pt x="2746" y="0"/>
                    <a:pt x="2746" y="0"/>
                    <a:pt x="2746" y="0"/>
                  </a:cubicBezTo>
                  <a:lnTo>
                    <a:pt x="2851" y="342"/>
                  </a:lnTo>
                </a:path>
              </a:pathLst>
            </a:custGeom>
            <a:solidFill>
              <a:schemeClr val="bg1">
                <a:lumMod val="95000"/>
              </a:schemeClr>
            </a:solidFill>
            <a:ln>
              <a:noFill/>
            </a:ln>
            <a:effectLst/>
          </p:spPr>
          <p:txBody>
            <a:bodyPr wrap="none" anchor="ctr"/>
            <a:p>
              <a:pPr defTabSz="914400"/>
              <a:endParaRPr lang="en-US">
                <a:solidFill>
                  <a:srgbClr val="445469"/>
                </a:solidFill>
                <a:cs typeface="+mn-ea"/>
                <a:sym typeface="+mn-lt"/>
              </a:endParaRPr>
            </a:p>
          </p:txBody>
        </p:sp>
        <p:sp>
          <p:nvSpPr>
            <p:cNvPr id="10" name="Freeform 621"/>
            <p:cNvSpPr>
              <a:spLocks noChangeArrowheads="1"/>
            </p:cNvSpPr>
            <p:nvPr/>
          </p:nvSpPr>
          <p:spPr bwMode="auto">
            <a:xfrm>
              <a:off x="4202636" y="4139561"/>
              <a:ext cx="1708946" cy="1551936"/>
            </a:xfrm>
            <a:custGeom>
              <a:avLst/>
              <a:gdLst>
                <a:gd name="T0" fmla="*/ 342 w 5084"/>
                <a:gd name="T1" fmla="*/ 1757 h 4618"/>
                <a:gd name="T2" fmla="*/ 342 w 5084"/>
                <a:gd name="T3" fmla="*/ 1757 h 4618"/>
                <a:gd name="T4" fmla="*/ 4371 w 5084"/>
                <a:gd name="T5" fmla="*/ 4580 h 4618"/>
                <a:gd name="T6" fmla="*/ 5035 w 5084"/>
                <a:gd name="T7" fmla="*/ 4057 h 4618"/>
                <a:gd name="T8" fmla="*/ 4522 w 5084"/>
                <a:gd name="T9" fmla="*/ 3391 h 4618"/>
                <a:gd name="T10" fmla="*/ 1511 w 5084"/>
                <a:gd name="T11" fmla="*/ 1387 h 4618"/>
                <a:gd name="T12" fmla="*/ 1824 w 5084"/>
                <a:gd name="T13" fmla="*/ 1293 h 4618"/>
                <a:gd name="T14" fmla="*/ 409 w 5084"/>
                <a:gd name="T15" fmla="*/ 0 h 4618"/>
                <a:gd name="T16" fmla="*/ 0 w 5084"/>
                <a:gd name="T17" fmla="*/ 1871 h 4618"/>
                <a:gd name="T18" fmla="*/ 342 w 5084"/>
                <a:gd name="T19" fmla="*/ 1757 h 4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84" h="4618">
                  <a:moveTo>
                    <a:pt x="342" y="1757"/>
                  </a:moveTo>
                  <a:lnTo>
                    <a:pt x="342" y="1757"/>
                  </a:lnTo>
                  <a:cubicBezTo>
                    <a:pt x="1141" y="3297"/>
                    <a:pt x="2661" y="4370"/>
                    <a:pt x="4371" y="4580"/>
                  </a:cubicBezTo>
                  <a:cubicBezTo>
                    <a:pt x="4702" y="4617"/>
                    <a:pt x="4997" y="4389"/>
                    <a:pt x="5035" y="4057"/>
                  </a:cubicBezTo>
                  <a:cubicBezTo>
                    <a:pt x="5083" y="3733"/>
                    <a:pt x="4846" y="3430"/>
                    <a:pt x="4522" y="3391"/>
                  </a:cubicBezTo>
                  <a:cubicBezTo>
                    <a:pt x="3269" y="3231"/>
                    <a:pt x="2139" y="2480"/>
                    <a:pt x="1511" y="1387"/>
                  </a:cubicBezTo>
                  <a:cubicBezTo>
                    <a:pt x="1824" y="1293"/>
                    <a:pt x="1824" y="1293"/>
                    <a:pt x="1824" y="1293"/>
                  </a:cubicBezTo>
                  <a:cubicBezTo>
                    <a:pt x="409" y="0"/>
                    <a:pt x="409" y="0"/>
                    <a:pt x="409" y="0"/>
                  </a:cubicBezTo>
                  <a:cubicBezTo>
                    <a:pt x="0" y="1871"/>
                    <a:pt x="0" y="1871"/>
                    <a:pt x="0" y="1871"/>
                  </a:cubicBezTo>
                  <a:lnTo>
                    <a:pt x="342" y="1757"/>
                  </a:lnTo>
                </a:path>
              </a:pathLst>
            </a:custGeom>
            <a:gradFill>
              <a:gsLst>
                <a:gs pos="99000">
                  <a:schemeClr val="accent4">
                    <a:lumMod val="75000"/>
                  </a:schemeClr>
                </a:gs>
                <a:gs pos="0">
                  <a:schemeClr val="accent4">
                    <a:lumMod val="50000"/>
                  </a:schemeClr>
                </a:gs>
              </a:gsLst>
              <a:lin ang="5400000" scaled="1"/>
            </a:gradFill>
            <a:ln>
              <a:noFill/>
            </a:ln>
            <a:effectLst/>
          </p:spPr>
          <p:txBody>
            <a:bodyPr wrap="none" anchor="ctr"/>
            <a:p>
              <a:pPr defTabSz="914400"/>
              <a:endParaRPr lang="en-US">
                <a:gradFill>
                  <a:gsLst>
                    <a:gs pos="99000">
                      <a:srgbClr val="398D93"/>
                    </a:gs>
                    <a:gs pos="0">
                      <a:srgbClr val="49B2B9"/>
                    </a:gs>
                  </a:gsLst>
                  <a:lin ang="5400000" scaled="1"/>
                </a:gradFill>
                <a:cs typeface="+mn-ea"/>
                <a:sym typeface="+mn-lt"/>
              </a:endParaRPr>
            </a:p>
          </p:txBody>
        </p:sp>
        <p:sp>
          <p:nvSpPr>
            <p:cNvPr id="11" name="Freeform 631"/>
            <p:cNvSpPr>
              <a:spLocks noChangeArrowheads="1"/>
            </p:cNvSpPr>
            <p:nvPr/>
          </p:nvSpPr>
          <p:spPr bwMode="auto">
            <a:xfrm>
              <a:off x="6105746" y="3906846"/>
              <a:ext cx="1551836" cy="1704610"/>
            </a:xfrm>
            <a:custGeom>
              <a:avLst/>
              <a:gdLst>
                <a:gd name="T0" fmla="*/ 1757 w 4616"/>
                <a:gd name="T1" fmla="*/ 4729 h 5072"/>
                <a:gd name="T2" fmla="*/ 1757 w 4616"/>
                <a:gd name="T3" fmla="*/ 4729 h 5072"/>
                <a:gd name="T4" fmla="*/ 4578 w 4616"/>
                <a:gd name="T5" fmla="*/ 712 h 5072"/>
                <a:gd name="T6" fmla="*/ 4056 w 4616"/>
                <a:gd name="T7" fmla="*/ 36 h 5072"/>
                <a:gd name="T8" fmla="*/ 3391 w 4616"/>
                <a:gd name="T9" fmla="*/ 559 h 5072"/>
                <a:gd name="T10" fmla="*/ 1385 w 4616"/>
                <a:gd name="T11" fmla="*/ 3572 h 5072"/>
                <a:gd name="T12" fmla="*/ 1282 w 4616"/>
                <a:gd name="T13" fmla="*/ 3257 h 5072"/>
                <a:gd name="T14" fmla="*/ 0 w 4616"/>
                <a:gd name="T15" fmla="*/ 4663 h 5072"/>
                <a:gd name="T16" fmla="*/ 1871 w 4616"/>
                <a:gd name="T17" fmla="*/ 5071 h 5072"/>
                <a:gd name="T18" fmla="*/ 1757 w 4616"/>
                <a:gd name="T19" fmla="*/ 4729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16" h="5072">
                  <a:moveTo>
                    <a:pt x="1757" y="4729"/>
                  </a:moveTo>
                  <a:lnTo>
                    <a:pt x="1757" y="4729"/>
                  </a:lnTo>
                  <a:cubicBezTo>
                    <a:pt x="3296" y="3942"/>
                    <a:pt x="4359" y="2421"/>
                    <a:pt x="4578" y="712"/>
                  </a:cubicBezTo>
                  <a:cubicBezTo>
                    <a:pt x="4615" y="379"/>
                    <a:pt x="4389" y="84"/>
                    <a:pt x="4056" y="36"/>
                  </a:cubicBezTo>
                  <a:cubicBezTo>
                    <a:pt x="3723" y="0"/>
                    <a:pt x="3428" y="237"/>
                    <a:pt x="3391" y="559"/>
                  </a:cubicBezTo>
                  <a:cubicBezTo>
                    <a:pt x="3229" y="1814"/>
                    <a:pt x="2479" y="2935"/>
                    <a:pt x="1385" y="3572"/>
                  </a:cubicBezTo>
                  <a:cubicBezTo>
                    <a:pt x="1282" y="3257"/>
                    <a:pt x="1282" y="3257"/>
                    <a:pt x="1282" y="3257"/>
                  </a:cubicBezTo>
                  <a:cubicBezTo>
                    <a:pt x="0" y="4663"/>
                    <a:pt x="0" y="4663"/>
                    <a:pt x="0" y="4663"/>
                  </a:cubicBezTo>
                  <a:cubicBezTo>
                    <a:pt x="1871" y="5071"/>
                    <a:pt x="1871" y="5071"/>
                    <a:pt x="1871" y="5071"/>
                  </a:cubicBezTo>
                  <a:lnTo>
                    <a:pt x="1757" y="4729"/>
                  </a:lnTo>
                </a:path>
              </a:pathLst>
            </a:custGeom>
            <a:gradFill>
              <a:gsLst>
                <a:gs pos="99000">
                  <a:schemeClr val="accent4">
                    <a:lumMod val="75000"/>
                  </a:schemeClr>
                </a:gs>
                <a:gs pos="25000">
                  <a:schemeClr val="accent3"/>
                </a:gs>
              </a:gsLst>
              <a:lin ang="5400000" scaled="1"/>
            </a:gradFill>
            <a:ln>
              <a:noFill/>
            </a:ln>
            <a:effectLst/>
          </p:spPr>
          <p:txBody>
            <a:bodyPr wrap="none" anchor="ctr"/>
            <a:p>
              <a:pPr defTabSz="914400"/>
              <a:endParaRPr lang="en-US">
                <a:solidFill>
                  <a:srgbClr val="445469"/>
                </a:solidFill>
                <a:cs typeface="+mn-ea"/>
                <a:sym typeface="+mn-lt"/>
              </a:endParaRPr>
            </a:p>
          </p:txBody>
        </p:sp>
      </p:grpSp>
      <p:sp>
        <p:nvSpPr>
          <p:cNvPr id="36" name="PA-文本框 113"/>
          <p:cNvSpPr txBox="1"/>
          <p:nvPr>
            <p:custDataLst>
              <p:tags r:id="rId3"/>
            </p:custDataLst>
          </p:nvPr>
        </p:nvSpPr>
        <p:spPr>
          <a:xfrm>
            <a:off x="590000" y="4462197"/>
            <a:ext cx="3389513" cy="1476375"/>
          </a:xfrm>
          <a:prstGeom prst="rect">
            <a:avLst/>
          </a:prstGeom>
          <a:noFill/>
        </p:spPr>
        <p:txBody>
          <a:bodyPr wrap="square" rtlCol="0">
            <a:spAutoFit/>
          </a:bodyPr>
          <a:p>
            <a:pPr algn="r">
              <a:lnSpc>
                <a:spcPct val="150000"/>
              </a:lnSpc>
            </a:pPr>
            <a:r>
              <a:rPr lang="zh-CN" altLang="en-US" sz="2000" dirty="0">
                <a:solidFill>
                  <a:schemeClr val="bg2">
                    <a:lumMod val="50000"/>
                  </a:schemeClr>
                </a:solidFill>
                <a:cs typeface="+mn-ea"/>
                <a:sym typeface="+mn-lt"/>
              </a:rPr>
              <a:t>创意是创新之始，创意是创新之源，创意需要行动才能转化为创新</a:t>
            </a:r>
            <a:endParaRPr lang="zh-CN" altLang="en-US" sz="2000" dirty="0">
              <a:solidFill>
                <a:schemeClr val="bg2">
                  <a:lumMod val="50000"/>
                </a:schemeClr>
              </a:solidFill>
              <a:cs typeface="+mn-ea"/>
              <a:sym typeface="+mn-lt"/>
            </a:endParaRPr>
          </a:p>
        </p:txBody>
      </p:sp>
      <p:sp>
        <p:nvSpPr>
          <p:cNvPr id="37" name="PA-文本框 113"/>
          <p:cNvSpPr txBox="1"/>
          <p:nvPr>
            <p:custDataLst>
              <p:tags r:id="rId4"/>
            </p:custDataLst>
          </p:nvPr>
        </p:nvSpPr>
        <p:spPr>
          <a:xfrm>
            <a:off x="1336675" y="3001645"/>
            <a:ext cx="2734310" cy="1445260"/>
          </a:xfrm>
          <a:prstGeom prst="rect">
            <a:avLst/>
          </a:prstGeom>
          <a:noFill/>
        </p:spPr>
        <p:txBody>
          <a:bodyPr wrap="square" rtlCol="0">
            <a:spAutoFit/>
          </a:bodyPr>
          <a:p>
            <a:pPr algn="r">
              <a:spcBef>
                <a:spcPct val="0"/>
              </a:spcBef>
              <a:buFont typeface="Arial" panose="020B0604020202020204" pitchFamily="34" charset="0"/>
              <a:buNone/>
            </a:pPr>
            <a:r>
              <a:rPr lang="zh-CN" altLang="en-US" sz="4400" dirty="0">
                <a:solidFill>
                  <a:schemeClr val="accent1"/>
                </a:solidFill>
                <a:cs typeface="+mn-ea"/>
                <a:sym typeface="+mn-lt"/>
              </a:rPr>
              <a:t>创意是创新的基础</a:t>
            </a:r>
            <a:endParaRPr lang="zh-CN" altLang="en-US" sz="4400" dirty="0">
              <a:solidFill>
                <a:schemeClr val="accent1"/>
              </a:solidFill>
              <a:cs typeface="+mn-ea"/>
              <a:sym typeface="+mn-lt"/>
            </a:endParaRPr>
          </a:p>
        </p:txBody>
      </p:sp>
      <p:sp>
        <p:nvSpPr>
          <p:cNvPr id="5" name="PA-文本框 113"/>
          <p:cNvSpPr txBox="1"/>
          <p:nvPr>
            <p:custDataLst>
              <p:tags r:id="rId5"/>
            </p:custDataLst>
          </p:nvPr>
        </p:nvSpPr>
        <p:spPr>
          <a:xfrm>
            <a:off x="7327265" y="3274060"/>
            <a:ext cx="4597400" cy="1476375"/>
          </a:xfrm>
          <a:prstGeom prst="rect">
            <a:avLst/>
          </a:prstGeom>
          <a:noFill/>
        </p:spPr>
        <p:txBody>
          <a:bodyPr wrap="square" rtlCol="0">
            <a:spAutoFit/>
          </a:bodyPr>
          <a:p>
            <a:pPr algn="l">
              <a:lnSpc>
                <a:spcPct val="150000"/>
              </a:lnSpc>
            </a:pPr>
            <a:r>
              <a:rPr lang="zh-CN" altLang="en-US" sz="2000" dirty="0">
                <a:solidFill>
                  <a:schemeClr val="bg2">
                    <a:lumMod val="50000"/>
                  </a:schemeClr>
                </a:solidFill>
                <a:cs typeface="+mn-ea"/>
                <a:sym typeface="+mn-lt"/>
              </a:rPr>
              <a:t>创意的构想必须靠具体实践，任何一项创意，只有经过创新与创业的阶段，才能真正称为一项成功的创举</a:t>
            </a:r>
            <a:endParaRPr lang="zh-CN" altLang="en-US" sz="2000" dirty="0">
              <a:solidFill>
                <a:schemeClr val="bg2">
                  <a:lumMod val="50000"/>
                </a:schemeClr>
              </a:solidFill>
              <a:cs typeface="+mn-ea"/>
              <a:sym typeface="+mn-lt"/>
            </a:endParaRPr>
          </a:p>
        </p:txBody>
      </p:sp>
      <p:sp>
        <p:nvSpPr>
          <p:cNvPr id="7" name="PA-文本框 113"/>
          <p:cNvSpPr txBox="1"/>
          <p:nvPr>
            <p:custDataLst>
              <p:tags r:id="rId6"/>
            </p:custDataLst>
          </p:nvPr>
        </p:nvSpPr>
        <p:spPr>
          <a:xfrm>
            <a:off x="7313295" y="1828800"/>
            <a:ext cx="2875280" cy="1445260"/>
          </a:xfrm>
          <a:prstGeom prst="rect">
            <a:avLst/>
          </a:prstGeom>
          <a:noFill/>
        </p:spPr>
        <p:txBody>
          <a:bodyPr wrap="square" rtlCol="0">
            <a:spAutoFit/>
          </a:bodyPr>
          <a:p>
            <a:pPr algn="l">
              <a:spcBef>
                <a:spcPct val="0"/>
              </a:spcBef>
              <a:buFont typeface="Arial" panose="020B0604020202020204" pitchFamily="34" charset="0"/>
              <a:buNone/>
            </a:pPr>
            <a:r>
              <a:rPr lang="zh-CN" altLang="en-US" sz="4400" dirty="0">
                <a:solidFill>
                  <a:schemeClr val="accent1"/>
                </a:solidFill>
                <a:cs typeface="+mn-ea"/>
                <a:sym typeface="+mn-lt"/>
              </a:rPr>
              <a:t>创新是创意的升华</a:t>
            </a:r>
            <a:endParaRPr lang="zh-CN" altLang="en-US" sz="44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8" presetClass="emph" presetSubtype="0" repeatCount="6000" fill="hold" nodeType="withEffect">
                                  <p:stCondLst>
                                    <p:cond delay="0"/>
                                  </p:stCondLst>
                                  <p:childTnLst>
                                    <p:animRot by="21600000">
                                      <p:cBhvr>
                                        <p:cTn id="12" dur="2000" fill="hold"/>
                                        <p:tgtEl>
                                          <p:spTgt spid="2"/>
                                        </p:tgtEl>
                                        <p:attrNameLst>
                                          <p:attrName>r</p:attrName>
                                        </p:attrNameLst>
                                      </p:cBhvr>
                                    </p:animRot>
                                  </p:childTnLst>
                                </p:cTn>
                              </p:par>
                              <p:par>
                                <p:cTn id="13" presetID="0" presetClass="entr" presetSubtype="0" fill="hold" grpId="0" nodeType="withEffect">
                                  <p:stCondLst>
                                    <p:cond delay="650"/>
                                  </p:stCondLst>
                                  <p:iterate type="lt">
                                    <p:tmPct val="10000"/>
                                  </p:iterate>
                                  <p:childTnLst>
                                    <p:set>
                                      <p:cBhvr>
                                        <p:cTn id="14" dur="1" fill="hold">
                                          <p:stCondLst>
                                            <p:cond delay="0"/>
                                          </p:stCondLst>
                                        </p:cTn>
                                        <p:tgtEl>
                                          <p:spTgt spid="37"/>
                                        </p:tgtEl>
                                        <p:attrNameLst>
                                          <p:attrName>style.visibility</p:attrName>
                                        </p:attrNameLst>
                                      </p:cBhvr>
                                      <p:to>
                                        <p:strVal val="visible"/>
                                      </p:to>
                                    </p:set>
                                    <p:anim to="" calcmode="lin" valueType="num">
                                      <p:cBhvr>
                                        <p:cTn id="15" dur="700" fill="hold">
                                          <p:stCondLst>
                                            <p:cond delay="0"/>
                                          </p:stCondLst>
                                        </p:cTn>
                                        <p:tgtEl>
                                          <p:spTgt spid="37"/>
                                        </p:tgtEl>
                                        <p:attrNameLst>
                                          <p:attrName>ppt_x</p:attrName>
                                        </p:attrNameLst>
                                      </p:cBhvr>
                                      <p:tavLst>
                                        <p:tav tm="0" fmla="#ppt_x-(-#ppt_w/2*cos(ppt_r/180*pi))*((1.5-1.5*$)^2-(1.5-1.5*$)^3)">
                                          <p:val>
                                            <p:fltVal val="0"/>
                                          </p:val>
                                        </p:tav>
                                        <p:tav tm="100000">
                                          <p:val>
                                            <p:fltVal val="1"/>
                                          </p:val>
                                        </p:tav>
                                      </p:tavLst>
                                    </p:anim>
                                    <p:anim to="" calcmode="lin" valueType="num">
                                      <p:cBhvr>
                                        <p:cTn id="16" dur="700" fill="hold">
                                          <p:stCondLst>
                                            <p:cond delay="0"/>
                                          </p:stCondLst>
                                        </p:cTn>
                                        <p:tgtEl>
                                          <p:spTgt spid="37"/>
                                        </p:tgtEl>
                                        <p:attrNameLst>
                                          <p:attrName>ppt_y</p:attrName>
                                        </p:attrNameLst>
                                      </p:cBhvr>
                                      <p:tavLst>
                                        <p:tav tm="0" fmla="#ppt_y-(-#ppt_h/2*cos(ppt_r/180*pi))*((1.5-1.5*$)^2-(1.5-1.5*$)^3)">
                                          <p:val>
                                            <p:fltVal val="0"/>
                                          </p:val>
                                        </p:tav>
                                        <p:tav tm="100000">
                                          <p:val>
                                            <p:fltVal val="1"/>
                                          </p:val>
                                        </p:tav>
                                      </p:tavLst>
                                    </p:anim>
                                    <p:anim to="" calcmode="lin" valueType="num">
                                      <p:cBhvr>
                                        <p:cTn id="17" dur="700" fill="hold">
                                          <p:stCondLst>
                                            <p:cond delay="0"/>
                                          </p:stCondLst>
                                        </p:cTn>
                                        <p:tgtEl>
                                          <p:spTgt spid="37"/>
                                        </p:tgtEl>
                                        <p:attrNameLst>
                                          <p:attrName>ppt_h</p:attrName>
                                        </p:attrNameLst>
                                      </p:cBhvr>
                                      <p:tavLst>
                                        <p:tav tm="0" fmla="#ppt_h-(-#ppt_h)*((1.5-1.5*$)^2-(1.5-1.5*$)^3)">
                                          <p:val>
                                            <p:fltVal val="0"/>
                                          </p:val>
                                        </p:tav>
                                        <p:tav tm="100000">
                                          <p:val>
                                            <p:fltVal val="1"/>
                                          </p:val>
                                        </p:tav>
                                      </p:tavLst>
                                    </p:anim>
                                    <p:anim to="" calcmode="lin" valueType="num">
                                      <p:cBhvr>
                                        <p:cTn id="18" dur="700" fill="hold">
                                          <p:stCondLst>
                                            <p:cond delay="0"/>
                                          </p:stCondLst>
                                        </p:cTn>
                                        <p:tgtEl>
                                          <p:spTgt spid="37"/>
                                        </p:tgtEl>
                                        <p:attrNameLst>
                                          <p:attrName>ppt_w</p:attrName>
                                        </p:attrNameLst>
                                      </p:cBhvr>
                                      <p:tavLst>
                                        <p:tav tm="0" fmla="#ppt_w-(-#ppt_w)*((1.5-1.5*$)^2-(1.5-1.5*$)^3)">
                                          <p:val>
                                            <p:fltVal val="0"/>
                                          </p:val>
                                        </p:tav>
                                        <p:tav tm="100000">
                                          <p:val>
                                            <p:fltVal val="1"/>
                                          </p:val>
                                        </p:tav>
                                      </p:tavLst>
                                    </p:anim>
                                  </p:childTnLst>
                                </p:cTn>
                              </p:par>
                              <p:par>
                                <p:cTn id="19" presetID="0" presetClass="entr" presetSubtype="0" fill="hold" grpId="0" nodeType="withEffect">
                                  <p:stCondLst>
                                    <p:cond delay="1250"/>
                                  </p:stCondLst>
                                  <p:iterate type="lt">
                                    <p:tmPct val="6391"/>
                                  </p:iterate>
                                  <p:childTnLst>
                                    <p:set>
                                      <p:cBhvr>
                                        <p:cTn id="20" dur="700" fill="hold">
                                          <p:stCondLst>
                                            <p:cond delay="0"/>
                                          </p:stCondLst>
                                        </p:cTn>
                                        <p:tgtEl>
                                          <p:spTgt spid="36"/>
                                        </p:tgtEl>
                                        <p:attrNameLst>
                                          <p:attrName>style.visibility</p:attrName>
                                        </p:attrNameLst>
                                      </p:cBhvr>
                                      <p:to>
                                        <p:strVal val="visible"/>
                                      </p:to>
                                    </p:set>
                                    <p:anim to="" calcmode="lin" valueType="num">
                                      <p:cBhvr>
                                        <p:cTn id="21" dur="700" fill="hold">
                                          <p:stCondLst>
                                            <p:cond delay="0"/>
                                          </p:stCondLst>
                                        </p:cTn>
                                        <p:tgtEl>
                                          <p:spTgt spid="36"/>
                                        </p:tgtEl>
                                        <p:attrNameLst>
                                          <p:attrName>ppt_x</p:attrName>
                                        </p:attrNameLst>
                                      </p:cBhvr>
                                      <p:tavLst>
                                        <p:tav tm="0" fmla="#ppt_x+#ppt_w*((1.5-1.5*$)^3-(1.5-1.5*$)^2)">
                                          <p:val>
                                            <p:fltVal val="0"/>
                                          </p:val>
                                        </p:tav>
                                        <p:tav tm="100000">
                                          <p:val>
                                            <p:fltVal val="1"/>
                                          </p:val>
                                        </p:tav>
                                      </p:tavLst>
                                    </p:anim>
                                    <p:anim to="" calcmode="lin" valueType="num">
                                      <p:cBhvr>
                                        <p:cTn id="22" dur="700" fill="hold">
                                          <p:stCondLst>
                                            <p:cond delay="0"/>
                                          </p:stCondLst>
                                        </p:cTn>
                                        <p:tgtEl>
                                          <p:spTgt spid="36"/>
                                        </p:tgtEl>
                                        <p:attrNameLst>
                                          <p:attrName>style.rotation</p:attrName>
                                        </p:attrNameLst>
                                      </p:cBhvr>
                                      <p:tavLst>
                                        <p:tav tm="0" fmla="#ppt_r-45*((1.5-1.5*$)^3-(1.5-1.5*$)^2)">
                                          <p:val>
                                            <p:fltVal val="0"/>
                                          </p:val>
                                        </p:tav>
                                        <p:tav tm="100000">
                                          <p:val>
                                            <p:fltVal val="1"/>
                                          </p:val>
                                        </p:tav>
                                      </p:tavLst>
                                    </p:anim>
                                  </p:childTnLst>
                                </p:cTn>
                              </p:par>
                              <p:par>
                                <p:cTn id="23" presetID="0" presetClass="entr" presetSubtype="0" fill="hold" grpId="0" nodeType="withEffect">
                                  <p:stCondLst>
                                    <p:cond delay="650"/>
                                  </p:stCondLst>
                                  <p:iterate type="lt">
                                    <p:tmPct val="10000"/>
                                  </p:iterate>
                                  <p:childTnLst>
                                    <p:set>
                                      <p:cBhvr>
                                        <p:cTn id="24" dur="1" fill="hold">
                                          <p:stCondLst>
                                            <p:cond delay="0"/>
                                          </p:stCondLst>
                                        </p:cTn>
                                        <p:tgtEl>
                                          <p:spTgt spid="7"/>
                                        </p:tgtEl>
                                        <p:attrNameLst>
                                          <p:attrName>style.visibility</p:attrName>
                                        </p:attrNameLst>
                                      </p:cBhvr>
                                      <p:to>
                                        <p:strVal val="visible"/>
                                      </p:to>
                                    </p:set>
                                    <p:anim to="" calcmode="lin" valueType="num">
                                      <p:cBhvr>
                                        <p:cTn id="25" dur="700" fill="hold">
                                          <p:stCondLst>
                                            <p:cond delay="0"/>
                                          </p:stCondLst>
                                        </p:cTn>
                                        <p:tgtEl>
                                          <p:spTgt spid="7"/>
                                        </p:tgtEl>
                                        <p:attrNameLst>
                                          <p:attrName>ppt_x</p:attrName>
                                        </p:attrNameLst>
                                      </p:cBhvr>
                                      <p:tavLst>
                                        <p:tav tm="0" fmla="#ppt_x-(-#ppt_w/2*cos(ppt_r/180*pi))*((1.5-1.5*$)^2-(1.5-1.5*$)^3)">
                                          <p:val>
                                            <p:fltVal val="0"/>
                                          </p:val>
                                        </p:tav>
                                        <p:tav tm="100000">
                                          <p:val>
                                            <p:fltVal val="1"/>
                                          </p:val>
                                        </p:tav>
                                      </p:tavLst>
                                    </p:anim>
                                    <p:anim to="" calcmode="lin" valueType="num">
                                      <p:cBhvr>
                                        <p:cTn id="26" dur="700" fill="hold">
                                          <p:stCondLst>
                                            <p:cond delay="0"/>
                                          </p:stCondLst>
                                        </p:cTn>
                                        <p:tgtEl>
                                          <p:spTgt spid="7"/>
                                        </p:tgtEl>
                                        <p:attrNameLst>
                                          <p:attrName>ppt_y</p:attrName>
                                        </p:attrNameLst>
                                      </p:cBhvr>
                                      <p:tavLst>
                                        <p:tav tm="0" fmla="#ppt_y-(-#ppt_h/2*cos(ppt_r/180*pi))*((1.5-1.5*$)^2-(1.5-1.5*$)^3)">
                                          <p:val>
                                            <p:fltVal val="0"/>
                                          </p:val>
                                        </p:tav>
                                        <p:tav tm="100000">
                                          <p:val>
                                            <p:fltVal val="1"/>
                                          </p:val>
                                        </p:tav>
                                      </p:tavLst>
                                    </p:anim>
                                    <p:anim to="" calcmode="lin" valueType="num">
                                      <p:cBhvr>
                                        <p:cTn id="27" dur="700" fill="hold">
                                          <p:stCondLst>
                                            <p:cond delay="0"/>
                                          </p:stCondLst>
                                        </p:cTn>
                                        <p:tgtEl>
                                          <p:spTgt spid="7"/>
                                        </p:tgtEl>
                                        <p:attrNameLst>
                                          <p:attrName>ppt_h</p:attrName>
                                        </p:attrNameLst>
                                      </p:cBhvr>
                                      <p:tavLst>
                                        <p:tav tm="0" fmla="#ppt_h-(-#ppt_h)*((1.5-1.5*$)^2-(1.5-1.5*$)^3)">
                                          <p:val>
                                            <p:fltVal val="0"/>
                                          </p:val>
                                        </p:tav>
                                        <p:tav tm="100000">
                                          <p:val>
                                            <p:fltVal val="1"/>
                                          </p:val>
                                        </p:tav>
                                      </p:tavLst>
                                    </p:anim>
                                    <p:anim to="" calcmode="lin" valueType="num">
                                      <p:cBhvr>
                                        <p:cTn id="28" dur="700" fill="hold">
                                          <p:stCondLst>
                                            <p:cond delay="0"/>
                                          </p:stCondLst>
                                        </p:cTn>
                                        <p:tgtEl>
                                          <p:spTgt spid="7"/>
                                        </p:tgtEl>
                                        <p:attrNameLst>
                                          <p:attrName>ppt_w</p:attrName>
                                        </p:attrNameLst>
                                      </p:cBhvr>
                                      <p:tavLst>
                                        <p:tav tm="0" fmla="#ppt_w-(-#ppt_w)*((1.5-1.5*$)^2-(1.5-1.5*$)^3)">
                                          <p:val>
                                            <p:fltVal val="0"/>
                                          </p:val>
                                        </p:tav>
                                        <p:tav tm="100000">
                                          <p:val>
                                            <p:fltVal val="1"/>
                                          </p:val>
                                        </p:tav>
                                      </p:tavLst>
                                    </p:anim>
                                  </p:childTnLst>
                                </p:cTn>
                              </p:par>
                              <p:par>
                                <p:cTn id="29" presetID="0" presetClass="entr" presetSubtype="0" fill="hold" grpId="0" nodeType="withEffect">
                                  <p:stCondLst>
                                    <p:cond delay="1250"/>
                                  </p:stCondLst>
                                  <p:iterate type="lt">
                                    <p:tmPct val="6391"/>
                                  </p:iterate>
                                  <p:childTnLst>
                                    <p:set>
                                      <p:cBhvr>
                                        <p:cTn id="30" dur="700" fill="hold">
                                          <p:stCondLst>
                                            <p:cond delay="0"/>
                                          </p:stCondLst>
                                        </p:cTn>
                                        <p:tgtEl>
                                          <p:spTgt spid="5"/>
                                        </p:tgtEl>
                                        <p:attrNameLst>
                                          <p:attrName>style.visibility</p:attrName>
                                        </p:attrNameLst>
                                      </p:cBhvr>
                                      <p:to>
                                        <p:strVal val="visible"/>
                                      </p:to>
                                    </p:set>
                                    <p:anim to="" calcmode="lin" valueType="num">
                                      <p:cBhvr>
                                        <p:cTn id="31" dur="700" fill="hold">
                                          <p:stCondLst>
                                            <p:cond delay="0"/>
                                          </p:stCondLst>
                                        </p:cTn>
                                        <p:tgtEl>
                                          <p:spTgt spid="5"/>
                                        </p:tgtEl>
                                        <p:attrNameLst>
                                          <p:attrName>ppt_x</p:attrName>
                                        </p:attrNameLst>
                                      </p:cBhvr>
                                      <p:tavLst>
                                        <p:tav tm="0" fmla="#ppt_x+#ppt_w*((1.5-1.5*$)^3-(1.5-1.5*$)^2)">
                                          <p:val>
                                            <p:fltVal val="0"/>
                                          </p:val>
                                        </p:tav>
                                        <p:tav tm="100000">
                                          <p:val>
                                            <p:fltVal val="1"/>
                                          </p:val>
                                        </p:tav>
                                      </p:tavLst>
                                    </p:anim>
                                    <p:anim to="" calcmode="lin" valueType="num">
                                      <p:cBhvr>
                                        <p:cTn id="32" dur="700" fill="hold">
                                          <p:stCondLst>
                                            <p:cond delay="0"/>
                                          </p:stCondLst>
                                        </p:cTn>
                                        <p:tgtEl>
                                          <p:spTgt spid="5"/>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5" grpId="0"/>
      <p:bldP spid="7"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一、商业模式</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商业模式，就是为实现客户价值最大化，把能使企业运行的内外各要素整合起来，形成一个完整的高效率的具有独特核心竞争力的运行系统，并通过最优实现形式满足客户需求、实现客户价值，同时使系统达成持续赢利目标的整体解决方案。</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商业模式最核心的三个组成部分是创造价值、传递价值、获取价值。其中，创造价值是基于客户需求，提供解决方案；传递价值是通过资源配置、活动安排来交付价值；获取价值是通过一定的盈利模式来持续获取利润。</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7"/>
          <p:cNvGrpSpPr/>
          <p:nvPr/>
        </p:nvGrpSpPr>
        <p:grpSpPr>
          <a:xfrm>
            <a:off x="5943600" y="1210739"/>
            <a:ext cx="304800" cy="106680"/>
            <a:chOff x="5935980" y="1180306"/>
            <a:chExt cx="304800" cy="106680"/>
          </a:xfrm>
        </p:grpSpPr>
        <p:sp>
          <p:nvSpPr>
            <p:cNvPr id="41"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3" name="Text Placeholder 1"/>
          <p:cNvSpPr txBox="1"/>
          <p:nvPr/>
        </p:nvSpPr>
        <p:spPr>
          <a:xfrm>
            <a:off x="1263015" y="506095"/>
            <a:ext cx="9666605" cy="635635"/>
          </a:xfrm>
          <a:prstGeom prst="rect">
            <a:avLst/>
          </a:prstGeom>
        </p:spPr>
        <p:txBody>
          <a:bodyPr vert="horz" lIns="91440" tIns="45720" rIns="91440" bIns="45720" rtlCol="0">
            <a:normAutofit fontScale="8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商业模式的构成要素</a:t>
            </a:r>
            <a:endParaRPr dirty="0">
              <a:solidFill>
                <a:srgbClr val="48486A"/>
              </a:solidFill>
              <a:latin typeface="+mn-lt"/>
              <a:cs typeface="+mn-ea"/>
              <a:sym typeface="+mn-lt"/>
            </a:endParaRPr>
          </a:p>
        </p:txBody>
      </p:sp>
      <p:pic>
        <p:nvPicPr>
          <p:cNvPr id="45" name="图形 44"/>
          <p:cNvPicPr>
            <a:picLocks noChangeAspect="1"/>
          </p:cNvPicPr>
          <p:nvPr/>
        </p:nvPicPr>
        <p:blipFill>
          <a:blip r:embed="rId1" cstate="screen"/>
          <a:stretch>
            <a:fillRect/>
          </a:stretch>
        </p:blipFill>
        <p:spPr>
          <a:xfrm flipV="1">
            <a:off x="0" y="-1"/>
            <a:ext cx="1900989" cy="1117015"/>
          </a:xfrm>
          <a:prstGeom prst="rect">
            <a:avLst/>
          </a:prstGeom>
        </p:spPr>
      </p:pic>
      <p:pic>
        <p:nvPicPr>
          <p:cNvPr id="46" name="图形 45"/>
          <p:cNvPicPr>
            <a:picLocks noChangeAspect="1"/>
          </p:cNvPicPr>
          <p:nvPr/>
        </p:nvPicPr>
        <p:blipFill>
          <a:blip r:embed="rId2" cstate="screen"/>
          <a:stretch>
            <a:fillRect/>
          </a:stretch>
        </p:blipFill>
        <p:spPr>
          <a:xfrm flipV="1">
            <a:off x="10261331" y="5005137"/>
            <a:ext cx="1930670" cy="1852860"/>
          </a:xfrm>
          <a:prstGeom prst="rect">
            <a:avLst/>
          </a:prstGeom>
        </p:spPr>
      </p:pic>
      <p:sp>
        <p:nvSpPr>
          <p:cNvPr id="120" name="Freeform 13"/>
          <p:cNvSpPr/>
          <p:nvPr/>
        </p:nvSpPr>
        <p:spPr bwMode="auto">
          <a:xfrm>
            <a:off x="6834188" y="196942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Freeform 15"/>
          <p:cNvSpPr/>
          <p:nvPr/>
        </p:nvSpPr>
        <p:spPr bwMode="auto">
          <a:xfrm>
            <a:off x="6834188" y="362518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Rectangle 16"/>
          <p:cNvSpPr>
            <a:spLocks noChangeArrowheads="1"/>
          </p:cNvSpPr>
          <p:nvPr/>
        </p:nvSpPr>
        <p:spPr bwMode="auto">
          <a:xfrm>
            <a:off x="6986588" y="3782348"/>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重要伙伴</a:t>
            </a:r>
            <a:endParaRPr lang="en-US" altLang="ko-KR" sz="1600" b="1">
              <a:solidFill>
                <a:srgbClr val="3399FF"/>
              </a:solidFill>
              <a:latin typeface="Arial" panose="020B0604020202020204" pitchFamily="34" charset="0"/>
            </a:endParaRPr>
          </a:p>
        </p:txBody>
      </p:sp>
      <p:sp>
        <p:nvSpPr>
          <p:cNvPr id="124" name="TextBox 57"/>
          <p:cNvSpPr txBox="1">
            <a:spLocks noChangeArrowheads="1"/>
          </p:cNvSpPr>
          <p:nvPr/>
        </p:nvSpPr>
        <p:spPr bwMode="auto">
          <a:xfrm>
            <a:off x="6996113" y="4110960"/>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公司同其他公司为有效提供价值而形成的合作关系网络. </a:t>
            </a:r>
            <a:endParaRPr lang="ko-KR" altLang="en-US" sz="1000">
              <a:solidFill>
                <a:srgbClr val="0051A2"/>
              </a:solidFill>
              <a:latin typeface="Arial" panose="020B0604020202020204" pitchFamily="34" charset="0"/>
              <a:ea typeface="굴림" pitchFamily="34" charset="-127"/>
            </a:endParaRPr>
          </a:p>
        </p:txBody>
      </p:sp>
      <p:sp>
        <p:nvSpPr>
          <p:cNvPr id="125" name="Freeform 18"/>
          <p:cNvSpPr/>
          <p:nvPr/>
        </p:nvSpPr>
        <p:spPr bwMode="auto">
          <a:xfrm>
            <a:off x="8491538" y="196942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Freeform 19"/>
          <p:cNvSpPr/>
          <p:nvPr/>
        </p:nvSpPr>
        <p:spPr bwMode="auto">
          <a:xfrm>
            <a:off x="8491538" y="362518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5" name="Rectangle 58"/>
          <p:cNvSpPr>
            <a:spLocks noChangeArrowheads="1"/>
          </p:cNvSpPr>
          <p:nvPr/>
        </p:nvSpPr>
        <p:spPr bwMode="auto">
          <a:xfrm>
            <a:off x="6969125" y="2185323"/>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99CC00"/>
                </a:solidFill>
                <a:latin typeface="Arial" panose="020B0604020202020204" pitchFamily="34" charset="0"/>
              </a:rPr>
              <a:t>分销渠道</a:t>
            </a:r>
            <a:endParaRPr lang="en-US" altLang="ko-KR" sz="1600" b="1">
              <a:solidFill>
                <a:srgbClr val="99CC00"/>
              </a:solidFill>
              <a:latin typeface="Arial" panose="020B0604020202020204" pitchFamily="34" charset="0"/>
            </a:endParaRPr>
          </a:p>
        </p:txBody>
      </p:sp>
      <p:sp>
        <p:nvSpPr>
          <p:cNvPr id="166" name="TextBox 57"/>
          <p:cNvSpPr txBox="1">
            <a:spLocks noChangeArrowheads="1"/>
          </p:cNvSpPr>
          <p:nvPr/>
        </p:nvSpPr>
        <p:spPr bwMode="auto">
          <a:xfrm>
            <a:off x="6969125" y="2520285"/>
            <a:ext cx="1347788"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zh-CN" altLang="en-US" sz="1000">
                <a:solidFill>
                  <a:srgbClr val="608200"/>
                </a:solidFill>
                <a:latin typeface="Arial" panose="020B0604020202020204" pitchFamily="34" charset="0"/>
                <a:ea typeface="굴림" pitchFamily="34" charset="-127"/>
              </a:rPr>
              <a:t>描绘公司用来接触、将价值传递为目标客户的各种途径</a:t>
            </a:r>
            <a:endParaRPr lang="zh-CN" altLang="en-US" sz="1000">
              <a:solidFill>
                <a:srgbClr val="608200"/>
              </a:solidFill>
              <a:latin typeface="Arial" panose="020B0604020202020204" pitchFamily="34" charset="0"/>
              <a:ea typeface="굴림" pitchFamily="34" charset="-127"/>
            </a:endParaRPr>
          </a:p>
        </p:txBody>
      </p:sp>
      <p:sp>
        <p:nvSpPr>
          <p:cNvPr id="167" name="Rectangle 60"/>
          <p:cNvSpPr>
            <a:spLocks noChangeArrowheads="1"/>
          </p:cNvSpPr>
          <p:nvPr/>
        </p:nvSpPr>
        <p:spPr bwMode="auto">
          <a:xfrm>
            <a:off x="8645525" y="2185323"/>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99CC00"/>
                </a:solidFill>
                <a:latin typeface="Arial" panose="020B0604020202020204" pitchFamily="34" charset="0"/>
              </a:rPr>
              <a:t>客户关系</a:t>
            </a:r>
            <a:endParaRPr lang="en-US" altLang="ko-KR" sz="1600" b="1">
              <a:solidFill>
                <a:srgbClr val="99CC00"/>
              </a:solidFill>
              <a:latin typeface="Arial" panose="020B0604020202020204" pitchFamily="34" charset="0"/>
            </a:endParaRPr>
          </a:p>
        </p:txBody>
      </p:sp>
      <p:sp>
        <p:nvSpPr>
          <p:cNvPr id="168" name="TextBox 57"/>
          <p:cNvSpPr txBox="1">
            <a:spLocks noChangeArrowheads="1"/>
          </p:cNvSpPr>
          <p:nvPr/>
        </p:nvSpPr>
        <p:spPr bwMode="auto">
          <a:xfrm>
            <a:off x="8645525" y="2520285"/>
            <a:ext cx="1347788"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阐明公司与其客户之间所建立的联系</a:t>
            </a:r>
            <a:endParaRPr lang="en-US" altLang="ko-KR" sz="1000">
              <a:solidFill>
                <a:srgbClr val="608200"/>
              </a:solidFill>
              <a:latin typeface="Arial" panose="020B0604020202020204" pitchFamily="34" charset="0"/>
              <a:ea typeface="굴림" pitchFamily="34" charset="-127"/>
            </a:endParaRPr>
          </a:p>
        </p:txBody>
      </p:sp>
      <p:grpSp>
        <p:nvGrpSpPr>
          <p:cNvPr id="169" name="Group 62"/>
          <p:cNvGrpSpPr/>
          <p:nvPr/>
        </p:nvGrpSpPr>
        <p:grpSpPr bwMode="auto">
          <a:xfrm>
            <a:off x="6724650" y="2990185"/>
            <a:ext cx="152400" cy="152400"/>
            <a:chOff x="1609" y="2772"/>
            <a:chExt cx="96" cy="96"/>
          </a:xfrm>
        </p:grpSpPr>
        <p:sp>
          <p:nvSpPr>
            <p:cNvPr id="17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2" name="Group 65"/>
          <p:cNvGrpSpPr/>
          <p:nvPr/>
        </p:nvGrpSpPr>
        <p:grpSpPr bwMode="auto">
          <a:xfrm>
            <a:off x="6724650" y="2401223"/>
            <a:ext cx="152400" cy="152400"/>
            <a:chOff x="1609" y="2772"/>
            <a:chExt cx="96" cy="96"/>
          </a:xfrm>
        </p:grpSpPr>
        <p:sp>
          <p:nvSpPr>
            <p:cNvPr id="17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80" name="Rectangle 73"/>
          <p:cNvSpPr>
            <a:spLocks noChangeArrowheads="1"/>
          </p:cNvSpPr>
          <p:nvPr/>
        </p:nvSpPr>
        <p:spPr bwMode="auto">
          <a:xfrm>
            <a:off x="8651875" y="3782348"/>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成本结构</a:t>
            </a:r>
            <a:endParaRPr lang="en-US" altLang="ko-KR" sz="1600" b="1">
              <a:solidFill>
                <a:srgbClr val="3399FF"/>
              </a:solidFill>
              <a:latin typeface="Arial" panose="020B0604020202020204" pitchFamily="34" charset="0"/>
            </a:endParaRPr>
          </a:p>
        </p:txBody>
      </p:sp>
      <p:sp>
        <p:nvSpPr>
          <p:cNvPr id="181" name="TextBox 57"/>
          <p:cNvSpPr txBox="1">
            <a:spLocks noChangeArrowheads="1"/>
          </p:cNvSpPr>
          <p:nvPr/>
        </p:nvSpPr>
        <p:spPr bwMode="auto">
          <a:xfrm>
            <a:off x="8661400" y="4110960"/>
            <a:ext cx="1347788"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运用某一商业模式的货币描述，表现为：固定/流动成本比例、高/低经营杠杆 </a:t>
            </a:r>
            <a:endParaRPr lang="ko-KR" altLang="en-US" sz="1000">
              <a:solidFill>
                <a:srgbClr val="0051A2"/>
              </a:solidFill>
              <a:latin typeface="Arial" panose="020B0604020202020204" pitchFamily="34" charset="0"/>
              <a:ea typeface="굴림" pitchFamily="34" charset="-127"/>
            </a:endParaRPr>
          </a:p>
        </p:txBody>
      </p:sp>
      <p:grpSp>
        <p:nvGrpSpPr>
          <p:cNvPr id="182" name="Group 75"/>
          <p:cNvGrpSpPr/>
          <p:nvPr/>
        </p:nvGrpSpPr>
        <p:grpSpPr bwMode="auto">
          <a:xfrm>
            <a:off x="8380413" y="4642773"/>
            <a:ext cx="152400" cy="152400"/>
            <a:chOff x="1609" y="2772"/>
            <a:chExt cx="96" cy="96"/>
          </a:xfrm>
        </p:grpSpPr>
        <p:sp>
          <p:nvSpPr>
            <p:cNvPr id="183"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85" name="Group 78"/>
          <p:cNvGrpSpPr/>
          <p:nvPr/>
        </p:nvGrpSpPr>
        <p:grpSpPr bwMode="auto">
          <a:xfrm>
            <a:off x="8380413" y="4056985"/>
            <a:ext cx="152400" cy="152400"/>
            <a:chOff x="1609" y="2772"/>
            <a:chExt cx="96" cy="96"/>
          </a:xfrm>
        </p:grpSpPr>
        <p:sp>
          <p:nvSpPr>
            <p:cNvPr id="18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9" name="Group 102"/>
          <p:cNvGrpSpPr/>
          <p:nvPr/>
        </p:nvGrpSpPr>
        <p:grpSpPr bwMode="auto">
          <a:xfrm>
            <a:off x="8382000" y="2990185"/>
            <a:ext cx="152400" cy="152400"/>
            <a:chOff x="1609" y="2772"/>
            <a:chExt cx="96" cy="96"/>
          </a:xfrm>
        </p:grpSpPr>
        <p:sp>
          <p:nvSpPr>
            <p:cNvPr id="21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12" name="Group 105"/>
          <p:cNvGrpSpPr/>
          <p:nvPr/>
        </p:nvGrpSpPr>
        <p:grpSpPr bwMode="auto">
          <a:xfrm>
            <a:off x="8382000" y="2401223"/>
            <a:ext cx="152400" cy="152400"/>
            <a:chOff x="1609" y="2772"/>
            <a:chExt cx="96" cy="96"/>
          </a:xfrm>
        </p:grpSpPr>
        <p:sp>
          <p:nvSpPr>
            <p:cNvPr id="21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28" name="Freeform 21"/>
          <p:cNvSpPr/>
          <p:nvPr/>
        </p:nvSpPr>
        <p:spPr bwMode="auto">
          <a:xfrm>
            <a:off x="3509963" y="361280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Freeform 22"/>
          <p:cNvSpPr/>
          <p:nvPr/>
        </p:nvSpPr>
        <p:spPr bwMode="auto">
          <a:xfrm>
            <a:off x="5168900" y="361280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Rectangle 40"/>
          <p:cNvSpPr>
            <a:spLocks noChangeArrowheads="1"/>
          </p:cNvSpPr>
          <p:nvPr/>
        </p:nvSpPr>
        <p:spPr bwMode="auto">
          <a:xfrm>
            <a:off x="3535680" y="3760470"/>
            <a:ext cx="177927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F9B60D"/>
                </a:solidFill>
                <a:latin typeface="Arial" panose="020B0604020202020204" pitchFamily="34" charset="0"/>
              </a:rPr>
              <a:t>核心资源及能力</a:t>
            </a:r>
            <a:endParaRPr lang="en-US" altLang="ko-KR" sz="1600" b="1">
              <a:solidFill>
                <a:srgbClr val="F9B60D"/>
              </a:solidFill>
              <a:latin typeface="Arial" panose="020B0604020202020204" pitchFamily="34" charset="0"/>
            </a:endParaRPr>
          </a:p>
        </p:txBody>
      </p:sp>
      <p:sp>
        <p:nvSpPr>
          <p:cNvPr id="148" name="TextBox 57"/>
          <p:cNvSpPr txBox="1">
            <a:spLocks noChangeArrowheads="1"/>
          </p:cNvSpPr>
          <p:nvPr/>
        </p:nvSpPr>
        <p:spPr bwMode="auto">
          <a:xfrm>
            <a:off x="3671888" y="4057303"/>
            <a:ext cx="1347787"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公司实施其商业模式所需要的资源和能力</a:t>
            </a:r>
            <a:endParaRPr lang="en-US" altLang="ko-KR" sz="1000">
              <a:solidFill>
                <a:srgbClr val="C68F06"/>
              </a:solidFill>
              <a:latin typeface="Arial" panose="020B0604020202020204" pitchFamily="34" charset="0"/>
              <a:ea typeface="굴림" pitchFamily="34" charset="-127"/>
            </a:endParaRPr>
          </a:p>
        </p:txBody>
      </p:sp>
      <p:grpSp>
        <p:nvGrpSpPr>
          <p:cNvPr id="199" name="Group 92"/>
          <p:cNvGrpSpPr/>
          <p:nvPr/>
        </p:nvGrpSpPr>
        <p:grpSpPr bwMode="auto">
          <a:xfrm>
            <a:off x="5060950" y="4055715"/>
            <a:ext cx="152400" cy="152400"/>
            <a:chOff x="1609" y="2772"/>
            <a:chExt cx="96" cy="96"/>
          </a:xfrm>
        </p:grpSpPr>
        <p:sp>
          <p:nvSpPr>
            <p:cNvPr id="200"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2" name="Group 95"/>
          <p:cNvGrpSpPr/>
          <p:nvPr/>
        </p:nvGrpSpPr>
        <p:grpSpPr bwMode="auto">
          <a:xfrm>
            <a:off x="5060950" y="4597053"/>
            <a:ext cx="152400" cy="152400"/>
            <a:chOff x="1609" y="2772"/>
            <a:chExt cx="96" cy="96"/>
          </a:xfrm>
        </p:grpSpPr>
        <p:sp>
          <p:nvSpPr>
            <p:cNvPr id="203"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207" name="Rectangle 100"/>
          <p:cNvSpPr>
            <a:spLocks noChangeArrowheads="1"/>
          </p:cNvSpPr>
          <p:nvPr/>
        </p:nvSpPr>
        <p:spPr bwMode="auto">
          <a:xfrm>
            <a:off x="5330825" y="3760440"/>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风险投资</a:t>
            </a:r>
            <a:endParaRPr lang="en-US" altLang="ko-KR" sz="1600" b="1">
              <a:solidFill>
                <a:srgbClr val="F9B60D"/>
              </a:solidFill>
              <a:latin typeface="Arial" panose="020B0604020202020204" pitchFamily="34" charset="0"/>
            </a:endParaRPr>
          </a:p>
        </p:txBody>
      </p:sp>
      <p:sp>
        <p:nvSpPr>
          <p:cNvPr id="208" name="TextBox 57"/>
          <p:cNvSpPr txBox="1">
            <a:spLocks noChangeArrowheads="1"/>
          </p:cNvSpPr>
          <p:nvPr/>
        </p:nvSpPr>
        <p:spPr bwMode="auto">
          <a:xfrm>
            <a:off x="5340350" y="4057303"/>
            <a:ext cx="1347788"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指创业者通过出售自己的一部分股权给风险投资者获得一笔资金</a:t>
            </a:r>
            <a:endParaRPr lang="en-US" altLang="ko-KR" sz="1000">
              <a:solidFill>
                <a:srgbClr val="C68F06"/>
              </a:solidFill>
              <a:latin typeface="Arial" panose="020B0604020202020204" pitchFamily="34" charset="0"/>
              <a:ea typeface="굴림" pitchFamily="34" charset="-127"/>
            </a:endParaRPr>
          </a:p>
        </p:txBody>
      </p:sp>
      <p:grpSp>
        <p:nvGrpSpPr>
          <p:cNvPr id="24" name="Group 52"/>
          <p:cNvGrpSpPr/>
          <p:nvPr/>
        </p:nvGrpSpPr>
        <p:grpSpPr bwMode="auto">
          <a:xfrm>
            <a:off x="5569903" y="3496598"/>
            <a:ext cx="152400" cy="152400"/>
            <a:chOff x="1609" y="2772"/>
            <a:chExt cx="96" cy="96"/>
          </a:xfrm>
        </p:grpSpPr>
        <p:sp>
          <p:nvSpPr>
            <p:cNvPr id="2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8" name="Group 55"/>
          <p:cNvGrpSpPr/>
          <p:nvPr/>
        </p:nvGrpSpPr>
        <p:grpSpPr bwMode="auto">
          <a:xfrm>
            <a:off x="6120765" y="3496598"/>
            <a:ext cx="152400" cy="152400"/>
            <a:chOff x="1609" y="2772"/>
            <a:chExt cx="96" cy="96"/>
          </a:xfrm>
        </p:grpSpPr>
        <p:sp>
          <p:nvSpPr>
            <p:cNvPr id="29"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1" name="Group 92"/>
          <p:cNvGrpSpPr/>
          <p:nvPr/>
        </p:nvGrpSpPr>
        <p:grpSpPr bwMode="auto">
          <a:xfrm>
            <a:off x="6732270" y="4064605"/>
            <a:ext cx="152400" cy="152400"/>
            <a:chOff x="1609" y="2772"/>
            <a:chExt cx="96" cy="96"/>
          </a:xfrm>
        </p:grpSpPr>
        <p:sp>
          <p:nvSpPr>
            <p:cNvPr id="3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4" name="Group 95"/>
          <p:cNvGrpSpPr/>
          <p:nvPr/>
        </p:nvGrpSpPr>
        <p:grpSpPr bwMode="auto">
          <a:xfrm>
            <a:off x="6732270" y="4605943"/>
            <a:ext cx="152400" cy="152400"/>
            <a:chOff x="1609" y="2772"/>
            <a:chExt cx="96" cy="96"/>
          </a:xfrm>
        </p:grpSpPr>
        <p:sp>
          <p:nvSpPr>
            <p:cNvPr id="3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8"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9" name="Group 78"/>
          <p:cNvGrpSpPr/>
          <p:nvPr/>
        </p:nvGrpSpPr>
        <p:grpSpPr bwMode="auto">
          <a:xfrm>
            <a:off x="7238048" y="3533110"/>
            <a:ext cx="152400" cy="152400"/>
            <a:chOff x="1609" y="2772"/>
            <a:chExt cx="96" cy="96"/>
          </a:xfrm>
        </p:grpSpPr>
        <p:sp>
          <p:nvSpPr>
            <p:cNvPr id="44"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4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48" name="Group 78"/>
          <p:cNvGrpSpPr/>
          <p:nvPr/>
        </p:nvGrpSpPr>
        <p:grpSpPr bwMode="auto">
          <a:xfrm>
            <a:off x="7806373" y="3532475"/>
            <a:ext cx="152400" cy="152400"/>
            <a:chOff x="1609" y="2772"/>
            <a:chExt cx="96" cy="96"/>
          </a:xfrm>
        </p:grpSpPr>
        <p:sp>
          <p:nvSpPr>
            <p:cNvPr id="49"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1" name="Group 78"/>
          <p:cNvGrpSpPr/>
          <p:nvPr/>
        </p:nvGrpSpPr>
        <p:grpSpPr bwMode="auto">
          <a:xfrm>
            <a:off x="8917623" y="3524220"/>
            <a:ext cx="152400" cy="152400"/>
            <a:chOff x="1609" y="2772"/>
            <a:chExt cx="96" cy="96"/>
          </a:xfrm>
        </p:grpSpPr>
        <p:sp>
          <p:nvSpPr>
            <p:cNvPr id="52"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4" name="Group 78"/>
          <p:cNvGrpSpPr/>
          <p:nvPr/>
        </p:nvGrpSpPr>
        <p:grpSpPr bwMode="auto">
          <a:xfrm>
            <a:off x="9485948" y="3523585"/>
            <a:ext cx="152400" cy="152400"/>
            <a:chOff x="1609" y="2772"/>
            <a:chExt cx="96" cy="96"/>
          </a:xfrm>
        </p:grpSpPr>
        <p:sp>
          <p:nvSpPr>
            <p:cNvPr id="55"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31" name="Freeform 24"/>
          <p:cNvSpPr/>
          <p:nvPr/>
        </p:nvSpPr>
        <p:spPr bwMode="auto">
          <a:xfrm>
            <a:off x="3532823" y="1978948"/>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F0000">
              <a:alpha val="10001"/>
            </a:srgbClr>
          </a:solidFill>
          <a:ln w="38100"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5" name="Rectangle 38"/>
          <p:cNvSpPr>
            <a:spLocks noChangeArrowheads="1"/>
          </p:cNvSpPr>
          <p:nvPr/>
        </p:nvSpPr>
        <p:spPr bwMode="auto">
          <a:xfrm>
            <a:off x="3669348" y="2178973"/>
            <a:ext cx="1395412"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F0000"/>
                </a:solidFill>
                <a:latin typeface="Arial" panose="020B0604020202020204" pitchFamily="34" charset="0"/>
              </a:rPr>
              <a:t>价值主张</a:t>
            </a:r>
            <a:endParaRPr lang="en-US" altLang="ko-KR" sz="1600" b="1">
              <a:solidFill>
                <a:srgbClr val="FF0000"/>
              </a:solidFill>
              <a:latin typeface="Arial" panose="020B0604020202020204" pitchFamily="34" charset="0"/>
            </a:endParaRPr>
          </a:p>
        </p:txBody>
      </p:sp>
      <p:sp>
        <p:nvSpPr>
          <p:cNvPr id="146" name="TextBox 57"/>
          <p:cNvSpPr txBox="1">
            <a:spLocks noChangeArrowheads="1"/>
          </p:cNvSpPr>
          <p:nvPr/>
        </p:nvSpPr>
        <p:spPr bwMode="auto">
          <a:xfrm>
            <a:off x="3669348" y="2512348"/>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80000"/>
                </a:solidFill>
                <a:latin typeface="Arial" panose="020B0604020202020204" pitchFamily="34" charset="0"/>
                <a:ea typeface="굴림" pitchFamily="34" charset="-127"/>
              </a:rPr>
              <a:t>公司通过其产品和服务能向消费者提供何种价值</a:t>
            </a:r>
            <a:endParaRPr lang="en-US" altLang="ko-KR" sz="1000">
              <a:solidFill>
                <a:srgbClr val="C80000"/>
              </a:solidFill>
              <a:latin typeface="Arial" panose="020B0604020202020204" pitchFamily="34" charset="0"/>
              <a:ea typeface="굴림" pitchFamily="34" charset="-127"/>
            </a:endParaRPr>
          </a:p>
        </p:txBody>
      </p:sp>
      <p:sp>
        <p:nvSpPr>
          <p:cNvPr id="2" name="Freeform 24"/>
          <p:cNvSpPr/>
          <p:nvPr/>
        </p:nvSpPr>
        <p:spPr bwMode="auto">
          <a:xfrm>
            <a:off x="5178108" y="193259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F0000">
              <a:alpha val="10001"/>
            </a:srgbClr>
          </a:solidFill>
          <a:ln w="38100"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Rectangle 38"/>
          <p:cNvSpPr>
            <a:spLocks noChangeArrowheads="1"/>
          </p:cNvSpPr>
          <p:nvPr/>
        </p:nvSpPr>
        <p:spPr bwMode="auto">
          <a:xfrm>
            <a:off x="5314633" y="2132618"/>
            <a:ext cx="1395412"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F0000"/>
                </a:solidFill>
                <a:latin typeface="Arial" panose="020B0604020202020204" pitchFamily="34" charset="0"/>
              </a:rPr>
              <a:t>客户细分</a:t>
            </a:r>
            <a:endParaRPr lang="en-US" altLang="ko-KR" sz="1600" b="1">
              <a:solidFill>
                <a:srgbClr val="FF0000"/>
              </a:solidFill>
              <a:latin typeface="Arial" panose="020B0604020202020204" pitchFamily="34" charset="0"/>
            </a:endParaRPr>
          </a:p>
        </p:txBody>
      </p:sp>
      <p:sp>
        <p:nvSpPr>
          <p:cNvPr id="4" name="TextBox 57"/>
          <p:cNvSpPr txBox="1">
            <a:spLocks noChangeArrowheads="1"/>
          </p:cNvSpPr>
          <p:nvPr/>
        </p:nvSpPr>
        <p:spPr bwMode="auto">
          <a:xfrm>
            <a:off x="5314633" y="2465993"/>
            <a:ext cx="1347787"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80000"/>
                </a:solidFill>
                <a:latin typeface="Arial" panose="020B0604020202020204" pitchFamily="34" charset="0"/>
                <a:ea typeface="굴림" pitchFamily="34" charset="-127"/>
              </a:rPr>
              <a:t>公司经过市场划分后所瞄准的消费者群体</a:t>
            </a:r>
            <a:endParaRPr lang="en-US" altLang="ko-KR" sz="1000">
              <a:solidFill>
                <a:srgbClr val="C80000"/>
              </a:solidFill>
              <a:latin typeface="Arial" panose="020B0604020202020204" pitchFamily="34" charset="0"/>
              <a:ea typeface="굴림" pitchFamily="34" charset="-127"/>
            </a:endParaRPr>
          </a:p>
        </p:txBody>
      </p:sp>
      <p:sp>
        <p:nvSpPr>
          <p:cNvPr id="5" name="Freeform 21"/>
          <p:cNvSpPr/>
          <p:nvPr/>
        </p:nvSpPr>
        <p:spPr bwMode="auto">
          <a:xfrm>
            <a:off x="1832293" y="363947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Rectangle 40"/>
          <p:cNvSpPr>
            <a:spLocks noChangeArrowheads="1"/>
          </p:cNvSpPr>
          <p:nvPr/>
        </p:nvSpPr>
        <p:spPr bwMode="auto">
          <a:xfrm>
            <a:off x="1984693" y="3787110"/>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收益方式</a:t>
            </a:r>
            <a:endParaRPr lang="en-US" altLang="ko-KR" sz="1600" b="1">
              <a:solidFill>
                <a:srgbClr val="F9B60D"/>
              </a:solidFill>
              <a:latin typeface="Arial" panose="020B0604020202020204" pitchFamily="34" charset="0"/>
            </a:endParaRPr>
          </a:p>
        </p:txBody>
      </p:sp>
      <p:sp>
        <p:nvSpPr>
          <p:cNvPr id="7" name="TextBox 57"/>
          <p:cNvSpPr txBox="1">
            <a:spLocks noChangeArrowheads="1"/>
          </p:cNvSpPr>
          <p:nvPr/>
        </p:nvSpPr>
        <p:spPr bwMode="auto">
          <a:xfrm>
            <a:off x="1994218" y="4083973"/>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描述公司通过各种收入流来创造财务的途径</a:t>
            </a:r>
            <a:endParaRPr lang="en-US" altLang="ko-KR" sz="1000">
              <a:solidFill>
                <a:srgbClr val="C68F06"/>
              </a:solidFill>
              <a:latin typeface="Arial" panose="020B0604020202020204" pitchFamily="34" charset="0"/>
              <a:ea typeface="굴림" pitchFamily="34" charset="-127"/>
            </a:endParaRPr>
          </a:p>
        </p:txBody>
      </p:sp>
      <p:grpSp>
        <p:nvGrpSpPr>
          <p:cNvPr id="8" name="Group 92"/>
          <p:cNvGrpSpPr/>
          <p:nvPr/>
        </p:nvGrpSpPr>
        <p:grpSpPr bwMode="auto">
          <a:xfrm>
            <a:off x="3383280" y="4082385"/>
            <a:ext cx="152400" cy="152400"/>
            <a:chOff x="1609" y="2772"/>
            <a:chExt cx="96" cy="96"/>
          </a:xfrm>
        </p:grpSpPr>
        <p:sp>
          <p:nvSpPr>
            <p:cNvPr id="9"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1" name="Group 95"/>
          <p:cNvGrpSpPr/>
          <p:nvPr/>
        </p:nvGrpSpPr>
        <p:grpSpPr bwMode="auto">
          <a:xfrm>
            <a:off x="3383280" y="4623723"/>
            <a:ext cx="152400" cy="152400"/>
            <a:chOff x="1609" y="2772"/>
            <a:chExt cx="96" cy="96"/>
          </a:xfrm>
        </p:grpSpPr>
        <p:sp>
          <p:nvSpPr>
            <p:cNvPr id="1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4" name="Group 52"/>
          <p:cNvGrpSpPr/>
          <p:nvPr/>
        </p:nvGrpSpPr>
        <p:grpSpPr bwMode="auto">
          <a:xfrm>
            <a:off x="3956368" y="3533428"/>
            <a:ext cx="152400" cy="152400"/>
            <a:chOff x="1609" y="2772"/>
            <a:chExt cx="96" cy="96"/>
          </a:xfrm>
        </p:grpSpPr>
        <p:sp>
          <p:nvSpPr>
            <p:cNvPr id="1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 name="Group 55"/>
          <p:cNvGrpSpPr/>
          <p:nvPr/>
        </p:nvGrpSpPr>
        <p:grpSpPr bwMode="auto">
          <a:xfrm>
            <a:off x="4507230" y="3533428"/>
            <a:ext cx="152400" cy="152400"/>
            <a:chOff x="1609" y="2772"/>
            <a:chExt cx="96" cy="96"/>
          </a:xfrm>
        </p:grpSpPr>
        <p:sp>
          <p:nvSpPr>
            <p:cNvPr id="18"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9"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 name="Group 102"/>
          <p:cNvGrpSpPr/>
          <p:nvPr/>
        </p:nvGrpSpPr>
        <p:grpSpPr bwMode="auto">
          <a:xfrm>
            <a:off x="5086985" y="2990185"/>
            <a:ext cx="152400" cy="152400"/>
            <a:chOff x="1609" y="2772"/>
            <a:chExt cx="96" cy="96"/>
          </a:xfrm>
        </p:grpSpPr>
        <p:sp>
          <p:nvSpPr>
            <p:cNvPr id="21"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2"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3" name="Group 105"/>
          <p:cNvGrpSpPr/>
          <p:nvPr/>
        </p:nvGrpSpPr>
        <p:grpSpPr bwMode="auto">
          <a:xfrm>
            <a:off x="5086985" y="2401223"/>
            <a:ext cx="152400" cy="152400"/>
            <a:chOff x="1609" y="2772"/>
            <a:chExt cx="96" cy="96"/>
          </a:xfrm>
        </p:grpSpPr>
        <p:sp>
          <p:nvSpPr>
            <p:cNvPr id="26"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750" fill="hold"/>
                                        <p:tgtEl>
                                          <p:spTgt spid="40"/>
                                        </p:tgtEl>
                                        <p:attrNameLst>
                                          <p:attrName>ppt_x</p:attrName>
                                        </p:attrNameLst>
                                      </p:cBhvr>
                                      <p:tavLst>
                                        <p:tav tm="0">
                                          <p:val>
                                            <p:strVal val="#ppt_x"/>
                                          </p:val>
                                        </p:tav>
                                        <p:tav tm="100000">
                                          <p:val>
                                            <p:strVal val="#ppt_x"/>
                                          </p:val>
                                        </p:tav>
                                      </p:tavLst>
                                    </p:anim>
                                    <p:anim calcmode="lin" valueType="num">
                                      <p:cBhvr additive="base">
                                        <p:cTn id="8" dur="75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2"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二、商业模式画布</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230695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所谓的商业模式画布，就是一个视觉化的商业模式分析工具，用来帮助企业进行发展预测分析、商业模式创新，以及确定战略规划，也能够帮助创业者催生创意、降低猜测、确保他们找对了目标用户、合理解决问题。</a:t>
            </a:r>
            <a:endParaRPr lang="zh-CN" altLang="en-US" sz="2400">
              <a:sym typeface="+mn-ea"/>
            </a:endParaRPr>
          </a:p>
        </p:txBody>
      </p:sp>
      <p:pic>
        <p:nvPicPr>
          <p:cNvPr id="24" name="图片 1" descr="IMG_256"/>
          <p:cNvPicPr>
            <a:picLocks noChangeAspect="1"/>
          </p:cNvPicPr>
          <p:nvPr/>
        </p:nvPicPr>
        <p:blipFill>
          <a:blip r:embed="rId3"/>
          <a:stretch>
            <a:fillRect/>
          </a:stretch>
        </p:blipFill>
        <p:spPr>
          <a:xfrm>
            <a:off x="4188460" y="2938780"/>
            <a:ext cx="7160260" cy="3718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47" name="图片 3" descr="IMG_258"/>
          <p:cNvPicPr>
            <a:picLocks noChangeAspect="1"/>
          </p:cNvPicPr>
          <p:nvPr/>
        </p:nvPicPr>
        <p:blipFill>
          <a:blip r:embed="rId5"/>
          <a:stretch>
            <a:fillRect/>
          </a:stretch>
        </p:blipFill>
        <p:spPr>
          <a:xfrm>
            <a:off x="1830705" y="1115060"/>
            <a:ext cx="7750175" cy="491045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48" name="图片 4" descr="IMG_259"/>
          <p:cNvPicPr>
            <a:picLocks noChangeAspect="1"/>
          </p:cNvPicPr>
          <p:nvPr/>
        </p:nvPicPr>
        <p:blipFill>
          <a:blip r:embed="rId5"/>
          <a:stretch>
            <a:fillRect/>
          </a:stretch>
        </p:blipFill>
        <p:spPr>
          <a:xfrm>
            <a:off x="1830705" y="1304925"/>
            <a:ext cx="6581140" cy="468185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49" name="图片 5" descr="IMG_260"/>
          <p:cNvPicPr>
            <a:picLocks noChangeAspect="1"/>
          </p:cNvPicPr>
          <p:nvPr/>
        </p:nvPicPr>
        <p:blipFill>
          <a:blip r:embed="rId5"/>
          <a:stretch>
            <a:fillRect/>
          </a:stretch>
        </p:blipFill>
        <p:spPr>
          <a:xfrm>
            <a:off x="1830705" y="1689100"/>
            <a:ext cx="8054340" cy="4174490"/>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0" name="图片 6" descr="IMG_261"/>
          <p:cNvPicPr>
            <a:picLocks noChangeAspect="1"/>
          </p:cNvPicPr>
          <p:nvPr/>
        </p:nvPicPr>
        <p:blipFill>
          <a:blip r:embed="rId5"/>
          <a:stretch>
            <a:fillRect/>
          </a:stretch>
        </p:blipFill>
        <p:spPr>
          <a:xfrm>
            <a:off x="1675130" y="1619250"/>
            <a:ext cx="8294370" cy="430466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1" name="图片 7" descr="IMG_262"/>
          <p:cNvPicPr>
            <a:picLocks noChangeAspect="1"/>
          </p:cNvPicPr>
          <p:nvPr/>
        </p:nvPicPr>
        <p:blipFill>
          <a:blip r:embed="rId5"/>
          <a:stretch>
            <a:fillRect/>
          </a:stretch>
        </p:blipFill>
        <p:spPr>
          <a:xfrm>
            <a:off x="1764665" y="1586865"/>
            <a:ext cx="6762750" cy="4551680"/>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2" name="图片 8" descr="IMG_263"/>
          <p:cNvPicPr>
            <a:picLocks noChangeAspect="1"/>
          </p:cNvPicPr>
          <p:nvPr/>
        </p:nvPicPr>
        <p:blipFill>
          <a:blip r:embed="rId5"/>
          <a:stretch>
            <a:fillRect/>
          </a:stretch>
        </p:blipFill>
        <p:spPr>
          <a:xfrm>
            <a:off x="1744345" y="1695450"/>
            <a:ext cx="7140575" cy="427291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3" name="图片 9" descr="IMG_264"/>
          <p:cNvPicPr>
            <a:picLocks noChangeAspect="1"/>
          </p:cNvPicPr>
          <p:nvPr/>
        </p:nvPicPr>
        <p:blipFill>
          <a:blip r:embed="rId5"/>
          <a:stretch>
            <a:fillRect/>
          </a:stretch>
        </p:blipFill>
        <p:spPr>
          <a:xfrm>
            <a:off x="1744345" y="1677035"/>
            <a:ext cx="6641465" cy="4333240"/>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screen"/>
          <a:srcRect/>
          <a:stretch>
            <a:fillRect/>
          </a:stretch>
        </p:blipFill>
        <p:spPr>
          <a:xfrm>
            <a:off x="0" y="0"/>
            <a:ext cx="7256463" cy="6858000"/>
          </a:xfrm>
        </p:spPr>
      </p:pic>
      <p:sp>
        <p:nvSpPr>
          <p:cNvPr id="19" name="Rectangle 18"/>
          <p:cNvSpPr/>
          <p:nvPr/>
        </p:nvSpPr>
        <p:spPr>
          <a:xfrm>
            <a:off x="0" y="0"/>
            <a:ext cx="7256206" cy="6858000"/>
          </a:xfrm>
          <a:prstGeom prst="rect">
            <a:avLst/>
          </a:prstGeom>
          <a:gradFill>
            <a:gsLst>
              <a:gs pos="0">
                <a:schemeClr val="accent1">
                  <a:alpha val="80000"/>
                </a:schemeClr>
              </a:gs>
              <a:gs pos="100000">
                <a:schemeClr val="accent1">
                  <a:lumMod val="75000"/>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 name="Group 1"/>
          <p:cNvGrpSpPr/>
          <p:nvPr/>
        </p:nvGrpSpPr>
        <p:grpSpPr>
          <a:xfrm>
            <a:off x="1735157" y="4029843"/>
            <a:ext cx="3785892" cy="952307"/>
            <a:chOff x="1735157" y="4029843"/>
            <a:chExt cx="3785892" cy="952307"/>
          </a:xfrm>
        </p:grpSpPr>
        <p:sp>
          <p:nvSpPr>
            <p:cNvPr id="32" name="TextBox 31"/>
            <p:cNvSpPr txBox="1"/>
            <p:nvPr/>
          </p:nvSpPr>
          <p:spPr>
            <a:xfrm>
              <a:off x="1735157" y="4446619"/>
              <a:ext cx="3785892" cy="535531"/>
            </a:xfrm>
            <a:prstGeom prst="rect">
              <a:avLst/>
            </a:prstGeom>
            <a:noFill/>
          </p:spPr>
          <p:txBody>
            <a:bodyPr wrap="square" rtlCol="0">
              <a:spAutoFit/>
            </a:bodyPr>
            <a:lstStyle/>
            <a:p>
              <a:pPr algn="ctr">
                <a:lnSpc>
                  <a:spcPct val="120000"/>
                </a:lnSpc>
              </a:pPr>
              <a:r>
                <a:rPr lang="en-US" sz="1200" b="1" dirty="0">
                  <a:solidFill>
                    <a:schemeClr val="bg1"/>
                  </a:solidFill>
                  <a:cs typeface="+mn-ea"/>
                  <a:sym typeface="+mn-lt"/>
                </a:rPr>
                <a:t>Sed </a:t>
              </a:r>
              <a:r>
                <a:rPr lang="en-US" sz="1200" b="1" dirty="0" err="1">
                  <a:solidFill>
                    <a:schemeClr val="bg1"/>
                  </a:solidFill>
                  <a:cs typeface="+mn-ea"/>
                  <a:sym typeface="+mn-lt"/>
                </a:rPr>
                <a:t>ut</a:t>
              </a:r>
              <a:r>
                <a:rPr lang="en-US" sz="1200" b="1" dirty="0">
                  <a:solidFill>
                    <a:schemeClr val="bg1"/>
                  </a:solidFill>
                  <a:cs typeface="+mn-ea"/>
                  <a:sym typeface="+mn-lt"/>
                </a:rPr>
                <a:t> </a:t>
              </a:r>
              <a:r>
                <a:rPr lang="en-US" sz="1200" b="1" dirty="0" err="1">
                  <a:solidFill>
                    <a:schemeClr val="bg1"/>
                  </a:solidFill>
                  <a:cs typeface="+mn-ea"/>
                  <a:sym typeface="+mn-lt"/>
                </a:rPr>
                <a:t>perspiciatis</a:t>
              </a:r>
              <a:r>
                <a:rPr lang="en-US" sz="1200" b="1" dirty="0">
                  <a:solidFill>
                    <a:schemeClr val="bg1"/>
                  </a:solidFill>
                  <a:cs typeface="+mn-ea"/>
                  <a:sym typeface="+mn-lt"/>
                </a:rPr>
                <a:t> </a:t>
              </a:r>
              <a:r>
                <a:rPr lang="en-US" sz="1200" dirty="0">
                  <a:solidFill>
                    <a:schemeClr val="bg1"/>
                  </a:solidFill>
                  <a:cs typeface="+mn-ea"/>
                  <a:sym typeface="+mn-lt"/>
                </a:rPr>
                <a:t>unde </a:t>
              </a:r>
              <a:r>
                <a:rPr lang="en-US" sz="1200" dirty="0" err="1">
                  <a:solidFill>
                    <a:schemeClr val="bg1"/>
                  </a:solidFill>
                  <a:cs typeface="+mn-ea"/>
                  <a:sym typeface="+mn-lt"/>
                </a:rPr>
                <a:t>omnis</a:t>
              </a:r>
              <a:r>
                <a:rPr lang="en-US" sz="1200" dirty="0">
                  <a:solidFill>
                    <a:schemeClr val="bg1"/>
                  </a:solidFill>
                  <a:cs typeface="+mn-ea"/>
                  <a:sym typeface="+mn-lt"/>
                </a:rPr>
                <a:t> </a:t>
              </a:r>
              <a:r>
                <a:rPr lang="en-US" sz="1200" dirty="0" err="1">
                  <a:solidFill>
                    <a:schemeClr val="bg1"/>
                  </a:solidFill>
                  <a:cs typeface="+mn-ea"/>
                  <a:sym typeface="+mn-lt"/>
                </a:rPr>
                <a:t>iste</a:t>
              </a:r>
              <a:r>
                <a:rPr lang="en-US" sz="1200" dirty="0">
                  <a:solidFill>
                    <a:schemeClr val="bg1"/>
                  </a:solidFill>
                  <a:cs typeface="+mn-ea"/>
                  <a:sym typeface="+mn-lt"/>
                </a:rPr>
                <a:t> </a:t>
              </a:r>
              <a:r>
                <a:rPr lang="en-US" sz="1200" dirty="0" err="1">
                  <a:solidFill>
                    <a:schemeClr val="bg1"/>
                  </a:solidFill>
                  <a:cs typeface="+mn-ea"/>
                  <a:sym typeface="+mn-lt"/>
                </a:rPr>
                <a:t>natus</a:t>
              </a:r>
              <a:r>
                <a:rPr lang="en-US" sz="1200" dirty="0">
                  <a:solidFill>
                    <a:schemeClr val="bg1"/>
                  </a:solidFill>
                  <a:cs typeface="+mn-ea"/>
                  <a:sym typeface="+mn-lt"/>
                </a:rPr>
                <a:t> error sit </a:t>
              </a:r>
              <a:r>
                <a:rPr lang="en-US" sz="1200" dirty="0" err="1">
                  <a:solidFill>
                    <a:schemeClr val="bg1"/>
                  </a:solidFill>
                  <a:cs typeface="+mn-ea"/>
                  <a:sym typeface="+mn-lt"/>
                </a:rPr>
                <a:t>voluptatem</a:t>
              </a:r>
              <a:r>
                <a:rPr lang="en-US" sz="1200" dirty="0">
                  <a:solidFill>
                    <a:schemeClr val="bg1"/>
                  </a:solidFill>
                  <a:cs typeface="+mn-ea"/>
                  <a:sym typeface="+mn-lt"/>
                </a:rPr>
                <a:t> </a:t>
              </a:r>
              <a:r>
                <a:rPr lang="en-US" sz="1200" dirty="0" err="1">
                  <a:solidFill>
                    <a:schemeClr val="bg1"/>
                  </a:solidFill>
                  <a:cs typeface="+mn-ea"/>
                  <a:sym typeface="+mn-lt"/>
                </a:rPr>
                <a:t>accusantium</a:t>
              </a:r>
              <a:r>
                <a:rPr lang="en-US" sz="1200" dirty="0">
                  <a:solidFill>
                    <a:schemeClr val="bg1"/>
                  </a:solidFill>
                  <a:cs typeface="+mn-ea"/>
                  <a:sym typeface="+mn-lt"/>
                </a:rPr>
                <a:t>.</a:t>
              </a:r>
              <a:endParaRPr lang="en-US" sz="1200" dirty="0">
                <a:solidFill>
                  <a:schemeClr val="bg1"/>
                </a:solidFill>
                <a:cs typeface="+mn-ea"/>
                <a:sym typeface="+mn-lt"/>
              </a:endParaRPr>
            </a:p>
          </p:txBody>
        </p:sp>
        <p:sp>
          <p:nvSpPr>
            <p:cNvPr id="33" name="TextBox 32"/>
            <p:cNvSpPr txBox="1"/>
            <p:nvPr/>
          </p:nvSpPr>
          <p:spPr>
            <a:xfrm>
              <a:off x="2054452" y="4029843"/>
              <a:ext cx="3147303" cy="460375"/>
            </a:xfrm>
            <a:prstGeom prst="rect">
              <a:avLst/>
            </a:prstGeom>
            <a:noFill/>
          </p:spPr>
          <p:txBody>
            <a:bodyPr wrap="square" rtlCol="0" anchor="ctr">
              <a:spAutoFit/>
            </a:bodyPr>
            <a:lstStyle/>
            <a:p>
              <a:pPr algn="ctr"/>
              <a:r>
                <a:rPr lang="en-US" sz="2400" b="1">
                  <a:solidFill>
                    <a:schemeClr val="bg1"/>
                  </a:solidFill>
                  <a:cs typeface="+mn-ea"/>
                  <a:sym typeface="+mn-lt"/>
                </a:rPr>
                <a:t>Tik Tok</a:t>
              </a:r>
              <a:endParaRPr lang="en-US" sz="2400" b="1">
                <a:solidFill>
                  <a:schemeClr val="bg1"/>
                </a:solidFill>
                <a:cs typeface="+mn-ea"/>
                <a:sym typeface="+mn-lt"/>
              </a:endParaRPr>
            </a:p>
          </p:txBody>
        </p:sp>
      </p:grpSp>
      <p:grpSp>
        <p:nvGrpSpPr>
          <p:cNvPr id="3" name="Group 2"/>
          <p:cNvGrpSpPr/>
          <p:nvPr/>
        </p:nvGrpSpPr>
        <p:grpSpPr>
          <a:xfrm>
            <a:off x="7693280" y="988434"/>
            <a:ext cx="4092125" cy="3415030"/>
            <a:chOff x="7678040" y="639184"/>
            <a:chExt cx="4092125" cy="3415030"/>
          </a:xfrm>
        </p:grpSpPr>
        <p:sp>
          <p:nvSpPr>
            <p:cNvPr id="35" name="TextBox 34"/>
            <p:cNvSpPr txBox="1"/>
            <p:nvPr/>
          </p:nvSpPr>
          <p:spPr>
            <a:xfrm>
              <a:off x="8074008" y="639184"/>
              <a:ext cx="3696157" cy="3415030"/>
            </a:xfrm>
            <a:prstGeom prst="rect">
              <a:avLst/>
            </a:prstGeom>
            <a:noFill/>
          </p:spPr>
          <p:txBody>
            <a:bodyPr wrap="square" rtlCol="0">
              <a:spAutoFit/>
            </a:bodyPr>
            <a:lstStyle/>
            <a:p>
              <a:r>
                <a:rPr sz="2400" dirty="0">
                  <a:solidFill>
                    <a:srgbClr val="2842A2"/>
                  </a:solidFill>
                  <a:effectLst>
                    <a:outerShdw blurRad="50800" dist="25400" dir="5400000" algn="t" rotWithShape="0">
                      <a:prstClr val="black">
                        <a:alpha val="20000"/>
                      </a:prstClr>
                    </a:outerShdw>
                  </a:effectLst>
                  <a:cs typeface="+mn-ea"/>
                  <a:sym typeface="+mn-lt"/>
                </a:rPr>
                <a:t>抖音作为国内最大的自媒体平台</a:t>
              </a:r>
              <a:r>
                <a:rPr lang="zh-CN" sz="2400" dirty="0">
                  <a:solidFill>
                    <a:srgbClr val="2842A2"/>
                  </a:solidFill>
                  <a:effectLst>
                    <a:outerShdw blurRad="50800" dist="25400" dir="5400000" algn="t" rotWithShape="0">
                      <a:prstClr val="black">
                        <a:alpha val="20000"/>
                      </a:prstClr>
                    </a:outerShdw>
                  </a:effectLst>
                  <a:cs typeface="+mn-ea"/>
                  <a:sym typeface="+mn-lt"/>
                </a:rPr>
                <a:t>，</a:t>
              </a:r>
              <a:r>
                <a:rPr sz="2400" dirty="0">
                  <a:solidFill>
                    <a:srgbClr val="2842A2"/>
                  </a:solidFill>
                  <a:effectLst>
                    <a:outerShdw blurRad="50800" dist="25400" dir="5400000" algn="t" rotWithShape="0">
                      <a:prstClr val="black">
                        <a:alpha val="20000"/>
                      </a:prstClr>
                    </a:outerShdw>
                  </a:effectLst>
                  <a:cs typeface="+mn-ea"/>
                  <a:sym typeface="+mn-lt"/>
                </a:rPr>
                <a:t>截止到2022年11月，用户数量在8.42亿左右，日活用户数超过7亿，人均单日使用时长为120分钟以上</a:t>
              </a:r>
              <a:r>
                <a:rPr lang="zh-CN" sz="2400" dirty="0">
                  <a:solidFill>
                    <a:srgbClr val="2842A2"/>
                  </a:solidFill>
                  <a:effectLst>
                    <a:outerShdw blurRad="50800" dist="25400" dir="5400000" algn="t" rotWithShape="0">
                      <a:prstClr val="black">
                        <a:alpha val="20000"/>
                      </a:prstClr>
                    </a:outerShdw>
                  </a:effectLst>
                  <a:cs typeface="+mn-ea"/>
                  <a:sym typeface="+mn-lt"/>
                </a:rPr>
                <a:t>。</a:t>
              </a:r>
              <a:endParaRPr sz="2400" dirty="0">
                <a:solidFill>
                  <a:srgbClr val="2842A2"/>
                </a:solidFill>
                <a:effectLst>
                  <a:outerShdw blurRad="50800" dist="25400" dir="5400000" algn="t" rotWithShape="0">
                    <a:prstClr val="black">
                      <a:alpha val="20000"/>
                    </a:prstClr>
                  </a:outerShdw>
                </a:effectLst>
                <a:cs typeface="+mn-ea"/>
                <a:sym typeface="+mn-lt"/>
              </a:endParaRPr>
            </a:p>
            <a:p>
              <a:r>
                <a:rPr lang="zh-CN" sz="2400" b="1" dirty="0">
                  <a:solidFill>
                    <a:srgbClr val="2842A2"/>
                  </a:solidFill>
                  <a:effectLst>
                    <a:outerShdw blurRad="50800" dist="25400" dir="5400000" algn="t" rotWithShape="0">
                      <a:prstClr val="black">
                        <a:alpha val="20000"/>
                      </a:prstClr>
                    </a:outerShdw>
                  </a:effectLst>
                  <a:cs typeface="+mn-ea"/>
                  <a:sym typeface="+mn-lt"/>
                </a:rPr>
                <a:t>请谈一谈</a:t>
              </a:r>
              <a:r>
                <a:rPr sz="2400" b="1" dirty="0">
                  <a:solidFill>
                    <a:srgbClr val="2842A2"/>
                  </a:solidFill>
                  <a:effectLst>
                    <a:outerShdw blurRad="50800" dist="25400" dir="5400000" algn="t" rotWithShape="0">
                      <a:prstClr val="black">
                        <a:alpha val="20000"/>
                      </a:prstClr>
                    </a:outerShdw>
                  </a:effectLst>
                  <a:cs typeface="+mn-ea"/>
                  <a:sym typeface="+mn-lt"/>
                </a:rPr>
                <a:t>抖音给我们带来了什么</a:t>
              </a:r>
              <a:r>
                <a:rPr lang="zh-CN" sz="2400" b="1" dirty="0">
                  <a:solidFill>
                    <a:srgbClr val="2842A2"/>
                  </a:solidFill>
                  <a:effectLst>
                    <a:outerShdw blurRad="50800" dist="25400" dir="5400000" algn="t" rotWithShape="0">
                      <a:prstClr val="black">
                        <a:alpha val="20000"/>
                      </a:prstClr>
                    </a:outerShdw>
                  </a:effectLst>
                  <a:cs typeface="+mn-ea"/>
                  <a:sym typeface="+mn-lt"/>
                </a:rPr>
                <a:t>改变</a:t>
              </a:r>
              <a:r>
                <a:rPr sz="2400" b="1" dirty="0">
                  <a:solidFill>
                    <a:srgbClr val="2842A2"/>
                  </a:solidFill>
                  <a:effectLst>
                    <a:outerShdw blurRad="50800" dist="25400" dir="5400000" algn="t" rotWithShape="0">
                      <a:prstClr val="black">
                        <a:alpha val="20000"/>
                      </a:prstClr>
                    </a:outerShdw>
                  </a:effectLst>
                  <a:cs typeface="+mn-ea"/>
                  <a:sym typeface="+mn-lt"/>
                </a:rPr>
                <a:t>？</a:t>
              </a:r>
              <a:r>
                <a:rPr lang="zh-CN" sz="2400" b="1" dirty="0">
                  <a:solidFill>
                    <a:srgbClr val="2842A2"/>
                  </a:solidFill>
                  <a:effectLst>
                    <a:outerShdw blurRad="50800" dist="25400" dir="5400000" algn="t" rotWithShape="0">
                      <a:prstClr val="black">
                        <a:alpha val="20000"/>
                      </a:prstClr>
                    </a:outerShdw>
                  </a:effectLst>
                  <a:cs typeface="+mn-ea"/>
                  <a:sym typeface="+mn-lt"/>
                </a:rPr>
                <a:t>带来了什么创业机会？</a:t>
              </a:r>
              <a:endParaRPr lang="zh-CN" sz="24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115" name="TextBox 114"/>
          <p:cNvSpPr txBox="1"/>
          <p:nvPr/>
        </p:nvSpPr>
        <p:spPr>
          <a:xfrm>
            <a:off x="2411361" y="718346"/>
            <a:ext cx="2433484" cy="253916"/>
          </a:xfrm>
          <a:prstGeom prst="rect">
            <a:avLst/>
          </a:prstGeom>
          <a:noFill/>
        </p:spPr>
        <p:txBody>
          <a:bodyPr wrap="square" rtlCol="0" anchor="ctr">
            <a:spAutoFit/>
          </a:bodyPr>
          <a:lstStyle/>
          <a:p>
            <a:pPr algn="ctr"/>
            <a:r>
              <a:rPr lang="en-US" sz="1050" i="1" spc="300" dirty="0">
                <a:solidFill>
                  <a:schemeClr val="bg1"/>
                </a:solidFill>
                <a:cs typeface="+mn-ea"/>
                <a:sym typeface="+mn-lt"/>
              </a:rPr>
              <a:t>Marketing Manager</a:t>
            </a:r>
            <a:endParaRPr lang="en-US" sz="1050" i="1" spc="300" dirty="0">
              <a:solidFill>
                <a:schemeClr val="bg1"/>
              </a:solidFill>
              <a:cs typeface="+mn-ea"/>
              <a:sym typeface="+mn-lt"/>
            </a:endParaRPr>
          </a:p>
        </p:txBody>
      </p:sp>
      <p:grpSp>
        <p:nvGrpSpPr>
          <p:cNvPr id="127" name="Group 126"/>
          <p:cNvGrpSpPr/>
          <p:nvPr/>
        </p:nvGrpSpPr>
        <p:grpSpPr>
          <a:xfrm>
            <a:off x="834145" y="5133264"/>
            <a:ext cx="5587916" cy="643533"/>
            <a:chOff x="869816" y="5249376"/>
            <a:chExt cx="5587916" cy="643533"/>
          </a:xfrm>
        </p:grpSpPr>
        <p:grpSp>
          <p:nvGrpSpPr>
            <p:cNvPr id="118" name="Group 117"/>
            <p:cNvGrpSpPr/>
            <p:nvPr/>
          </p:nvGrpSpPr>
          <p:grpSpPr>
            <a:xfrm>
              <a:off x="869816" y="5249376"/>
              <a:ext cx="2610231" cy="294132"/>
              <a:chOff x="1045567" y="5344626"/>
              <a:chExt cx="2610231" cy="294132"/>
            </a:xfrm>
          </p:grpSpPr>
          <p:sp>
            <p:nvSpPr>
              <p:cNvPr id="103" name="Rounded Rectangle 52"/>
              <p:cNvSpPr/>
              <p:nvPr/>
            </p:nvSpPr>
            <p:spPr>
              <a:xfrm>
                <a:off x="1045568" y="534861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4" name="Rounded Rectangle 101"/>
              <p:cNvSpPr/>
              <p:nvPr/>
            </p:nvSpPr>
            <p:spPr>
              <a:xfrm>
                <a:off x="1045567" y="5348618"/>
                <a:ext cx="2017791"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5" name="TextBox 104"/>
              <p:cNvSpPr txBox="1"/>
              <p:nvPr/>
            </p:nvSpPr>
            <p:spPr>
              <a:xfrm>
                <a:off x="3378478" y="534462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90%</a:t>
                </a:r>
                <a:endParaRPr lang="en-IN" sz="1050" dirty="0">
                  <a:solidFill>
                    <a:schemeClr val="bg1"/>
                  </a:solidFill>
                  <a:cs typeface="+mn-ea"/>
                  <a:sym typeface="+mn-lt"/>
                </a:endParaRPr>
              </a:p>
            </p:txBody>
          </p:sp>
          <p:sp>
            <p:nvSpPr>
              <p:cNvPr id="106" name="TextBox 105"/>
              <p:cNvSpPr txBox="1"/>
              <p:nvPr/>
            </p:nvSpPr>
            <p:spPr>
              <a:xfrm>
                <a:off x="1062672" y="5477175"/>
                <a:ext cx="2227736"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Marketing</a:t>
                </a:r>
                <a:endParaRPr lang="en-IN" sz="1050" dirty="0">
                  <a:solidFill>
                    <a:schemeClr val="bg1"/>
                  </a:solidFill>
                  <a:cs typeface="+mn-ea"/>
                  <a:sym typeface="+mn-lt"/>
                </a:endParaRPr>
              </a:p>
            </p:txBody>
          </p:sp>
        </p:grpSp>
        <p:grpSp>
          <p:nvGrpSpPr>
            <p:cNvPr id="117" name="Group 116"/>
            <p:cNvGrpSpPr/>
            <p:nvPr/>
          </p:nvGrpSpPr>
          <p:grpSpPr>
            <a:xfrm>
              <a:off x="869817" y="5598777"/>
              <a:ext cx="2610230" cy="294132"/>
              <a:chOff x="1045568" y="5703552"/>
              <a:chExt cx="2610230" cy="294132"/>
            </a:xfrm>
          </p:grpSpPr>
          <p:sp>
            <p:nvSpPr>
              <p:cNvPr id="107" name="Rounded Rectangle 104"/>
              <p:cNvSpPr/>
              <p:nvPr/>
            </p:nvSpPr>
            <p:spPr>
              <a:xfrm>
                <a:off x="1045568" y="5707545"/>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8" name="Rounded Rectangle 105"/>
              <p:cNvSpPr/>
              <p:nvPr/>
            </p:nvSpPr>
            <p:spPr>
              <a:xfrm>
                <a:off x="1045568" y="5707544"/>
                <a:ext cx="1212928"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9" name="TextBox 108"/>
              <p:cNvSpPr txBox="1"/>
              <p:nvPr/>
            </p:nvSpPr>
            <p:spPr>
              <a:xfrm>
                <a:off x="3378478" y="5703552"/>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50%</a:t>
                </a:r>
                <a:endParaRPr lang="en-IN" sz="1050" dirty="0">
                  <a:solidFill>
                    <a:schemeClr val="bg1"/>
                  </a:solidFill>
                  <a:cs typeface="+mn-ea"/>
                  <a:sym typeface="+mn-lt"/>
                </a:endParaRPr>
              </a:p>
            </p:txBody>
          </p:sp>
          <p:sp>
            <p:nvSpPr>
              <p:cNvPr id="110" name="TextBox 109"/>
              <p:cNvSpPr txBox="1"/>
              <p:nvPr/>
            </p:nvSpPr>
            <p:spPr>
              <a:xfrm>
                <a:off x="1062672" y="5836101"/>
                <a:ext cx="1994298"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Design</a:t>
                </a:r>
                <a:endParaRPr lang="en-IN" sz="1050" dirty="0">
                  <a:solidFill>
                    <a:schemeClr val="bg1"/>
                  </a:solidFill>
                  <a:cs typeface="+mn-ea"/>
                  <a:sym typeface="+mn-lt"/>
                </a:endParaRPr>
              </a:p>
            </p:txBody>
          </p:sp>
        </p:grpSp>
        <p:grpSp>
          <p:nvGrpSpPr>
            <p:cNvPr id="126" name="Group 125"/>
            <p:cNvGrpSpPr/>
            <p:nvPr/>
          </p:nvGrpSpPr>
          <p:grpSpPr>
            <a:xfrm>
              <a:off x="3850455" y="5249376"/>
              <a:ext cx="2607277" cy="289369"/>
              <a:chOff x="3457190" y="5249376"/>
              <a:chExt cx="2607277" cy="289369"/>
            </a:xfrm>
          </p:grpSpPr>
          <p:sp>
            <p:nvSpPr>
              <p:cNvPr id="111" name="Rounded Rectangle 111"/>
              <p:cNvSpPr/>
              <p:nvPr/>
            </p:nvSpPr>
            <p:spPr>
              <a:xfrm>
                <a:off x="3798603" y="525336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2" name="Rounded Rectangle 112"/>
              <p:cNvSpPr/>
              <p:nvPr/>
            </p:nvSpPr>
            <p:spPr>
              <a:xfrm>
                <a:off x="4570457" y="5253368"/>
                <a:ext cx="1494010"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3" name="TextBox 112"/>
              <p:cNvSpPr txBox="1"/>
              <p:nvPr/>
            </p:nvSpPr>
            <p:spPr>
              <a:xfrm>
                <a:off x="3457190" y="524937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60%</a:t>
                </a:r>
                <a:endParaRPr lang="en-IN" sz="1050" dirty="0">
                  <a:solidFill>
                    <a:schemeClr val="bg1"/>
                  </a:solidFill>
                  <a:cs typeface="+mn-ea"/>
                  <a:sym typeface="+mn-lt"/>
                </a:endParaRPr>
              </a:p>
            </p:txBody>
          </p:sp>
          <p:sp>
            <p:nvSpPr>
              <p:cNvPr id="114" name="TextBox 113"/>
              <p:cNvSpPr txBox="1"/>
              <p:nvPr/>
            </p:nvSpPr>
            <p:spPr>
              <a:xfrm>
                <a:off x="4400468" y="5377162"/>
                <a:ext cx="1616432"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Creative</a:t>
                </a:r>
                <a:endParaRPr lang="en-IN" sz="1050" dirty="0">
                  <a:solidFill>
                    <a:schemeClr val="bg1"/>
                  </a:solidFill>
                  <a:cs typeface="+mn-ea"/>
                  <a:sym typeface="+mn-lt"/>
                </a:endParaRPr>
              </a:p>
            </p:txBody>
          </p:sp>
        </p:grpSp>
        <p:grpSp>
          <p:nvGrpSpPr>
            <p:cNvPr id="125" name="Group 124"/>
            <p:cNvGrpSpPr/>
            <p:nvPr/>
          </p:nvGrpSpPr>
          <p:grpSpPr>
            <a:xfrm>
              <a:off x="3850455" y="5598777"/>
              <a:ext cx="2607277" cy="294132"/>
              <a:chOff x="3457190" y="5598777"/>
              <a:chExt cx="2607277" cy="294132"/>
            </a:xfrm>
          </p:grpSpPr>
          <p:sp>
            <p:nvSpPr>
              <p:cNvPr id="120" name="Rounded Rectangle 104"/>
              <p:cNvSpPr/>
              <p:nvPr/>
            </p:nvSpPr>
            <p:spPr>
              <a:xfrm>
                <a:off x="3798603" y="5602770"/>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1" name="Rounded Rectangle 105"/>
              <p:cNvSpPr/>
              <p:nvPr/>
            </p:nvSpPr>
            <p:spPr>
              <a:xfrm>
                <a:off x="4326843" y="5602769"/>
                <a:ext cx="1737624"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2" name="TextBox 121"/>
              <p:cNvSpPr txBox="1"/>
              <p:nvPr/>
            </p:nvSpPr>
            <p:spPr>
              <a:xfrm>
                <a:off x="3457190" y="5598777"/>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70%</a:t>
                </a:r>
                <a:endParaRPr lang="en-IN" sz="1050" dirty="0">
                  <a:solidFill>
                    <a:schemeClr val="bg1"/>
                  </a:solidFill>
                  <a:cs typeface="+mn-ea"/>
                  <a:sym typeface="+mn-lt"/>
                </a:endParaRPr>
              </a:p>
            </p:txBody>
          </p:sp>
          <p:sp>
            <p:nvSpPr>
              <p:cNvPr id="123" name="TextBox 122"/>
              <p:cNvSpPr txBox="1"/>
              <p:nvPr/>
            </p:nvSpPr>
            <p:spPr>
              <a:xfrm>
                <a:off x="4022602" y="5731326"/>
                <a:ext cx="1994298"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Team Work</a:t>
                </a:r>
                <a:endParaRPr lang="en-IN" sz="1050" dirty="0">
                  <a:solidFill>
                    <a:schemeClr val="bg1"/>
                  </a:solidFill>
                  <a:cs typeface="+mn-ea"/>
                  <a:sym typeface="+mn-lt"/>
                </a:endParaRPr>
              </a:p>
            </p:txBody>
          </p:sp>
        </p:grpSp>
      </p:grpSp>
      <p:grpSp>
        <p:nvGrpSpPr>
          <p:cNvPr id="140" name="Group 139"/>
          <p:cNvGrpSpPr/>
          <p:nvPr/>
        </p:nvGrpSpPr>
        <p:grpSpPr>
          <a:xfrm>
            <a:off x="3070587" y="5895191"/>
            <a:ext cx="1115032" cy="256600"/>
            <a:chOff x="3025213" y="5982275"/>
            <a:chExt cx="1115032" cy="256600"/>
          </a:xfrm>
        </p:grpSpPr>
        <p:grpSp>
          <p:nvGrpSpPr>
            <p:cNvPr id="138" name="Group 137"/>
            <p:cNvGrpSpPr/>
            <p:nvPr/>
          </p:nvGrpSpPr>
          <p:grpSpPr>
            <a:xfrm>
              <a:off x="3454429" y="5982275"/>
              <a:ext cx="256600" cy="256600"/>
              <a:chOff x="3454429" y="5982275"/>
              <a:chExt cx="256600" cy="256600"/>
            </a:xfrm>
          </p:grpSpPr>
          <p:sp>
            <p:nvSpPr>
              <p:cNvPr id="129" name="Oval 128"/>
              <p:cNvSpPr/>
              <p:nvPr/>
            </p:nvSpPr>
            <p:spPr>
              <a:xfrm>
                <a:off x="3454429"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0" name="Freeform 22"/>
              <p:cNvSpPr>
                <a:spLocks noEditPoints="1"/>
              </p:cNvSpPr>
              <p:nvPr/>
            </p:nvSpPr>
            <p:spPr bwMode="auto">
              <a:xfrm>
                <a:off x="3519360" y="6059845"/>
                <a:ext cx="126738" cy="101460"/>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7" name="Group 136"/>
            <p:cNvGrpSpPr/>
            <p:nvPr/>
          </p:nvGrpSpPr>
          <p:grpSpPr>
            <a:xfrm>
              <a:off x="3025213" y="5982275"/>
              <a:ext cx="256600" cy="256600"/>
              <a:chOff x="3025213" y="5982275"/>
              <a:chExt cx="256600" cy="256600"/>
            </a:xfrm>
          </p:grpSpPr>
          <p:sp>
            <p:nvSpPr>
              <p:cNvPr id="132" name="Oval 131"/>
              <p:cNvSpPr/>
              <p:nvPr/>
            </p:nvSpPr>
            <p:spPr>
              <a:xfrm>
                <a:off x="3025213"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3" name="Freeform 35"/>
              <p:cNvSpPr>
                <a:spLocks noEditPoints="1"/>
              </p:cNvSpPr>
              <p:nvPr/>
            </p:nvSpPr>
            <p:spPr bwMode="auto">
              <a:xfrm>
                <a:off x="3125638" y="6054824"/>
                <a:ext cx="55751" cy="11150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9" name="Group 138"/>
            <p:cNvGrpSpPr/>
            <p:nvPr/>
          </p:nvGrpSpPr>
          <p:grpSpPr>
            <a:xfrm>
              <a:off x="3883645" y="5982275"/>
              <a:ext cx="256600" cy="256600"/>
              <a:chOff x="3883645" y="5982275"/>
              <a:chExt cx="256600" cy="256600"/>
            </a:xfrm>
          </p:grpSpPr>
          <p:sp>
            <p:nvSpPr>
              <p:cNvPr id="135" name="Oval 134"/>
              <p:cNvSpPr/>
              <p:nvPr/>
            </p:nvSpPr>
            <p:spPr>
              <a:xfrm>
                <a:off x="3883645"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6" name="Freeform 37"/>
              <p:cNvSpPr>
                <a:spLocks noEditPoints="1"/>
              </p:cNvSpPr>
              <p:nvPr/>
            </p:nvSpPr>
            <p:spPr bwMode="auto">
              <a:xfrm>
                <a:off x="3952385" y="6052228"/>
                <a:ext cx="119120" cy="116696"/>
              </a:xfrm>
              <a:custGeom>
                <a:avLst/>
                <a:gdLst>
                  <a:gd name="T0" fmla="*/ 17 w 188"/>
                  <a:gd name="T1" fmla="*/ 184 h 184"/>
                  <a:gd name="T2" fmla="*/ 0 w 188"/>
                  <a:gd name="T3" fmla="*/ 17 h 184"/>
                  <a:gd name="T4" fmla="*/ 170 w 188"/>
                  <a:gd name="T5" fmla="*/ 0 h 184"/>
                  <a:gd name="T6" fmla="*/ 188 w 188"/>
                  <a:gd name="T7" fmla="*/ 167 h 184"/>
                  <a:gd name="T8" fmla="*/ 17 w 188"/>
                  <a:gd name="T9" fmla="*/ 8 h 184"/>
                  <a:gd name="T10" fmla="*/ 7 w 188"/>
                  <a:gd name="T11" fmla="*/ 167 h 184"/>
                  <a:gd name="T12" fmla="*/ 170 w 188"/>
                  <a:gd name="T13" fmla="*/ 176 h 184"/>
                  <a:gd name="T14" fmla="*/ 180 w 188"/>
                  <a:gd name="T15" fmla="*/ 17 h 184"/>
                  <a:gd name="T16" fmla="*/ 17 w 188"/>
                  <a:gd name="T17" fmla="*/ 8 h 184"/>
                  <a:gd name="T18" fmla="*/ 26 w 188"/>
                  <a:gd name="T19" fmla="*/ 168 h 184"/>
                  <a:gd name="T20" fmla="*/ 16 w 188"/>
                  <a:gd name="T21" fmla="*/ 85 h 184"/>
                  <a:gd name="T22" fmla="*/ 48 w 188"/>
                  <a:gd name="T23" fmla="*/ 81 h 184"/>
                  <a:gd name="T24" fmla="*/ 52 w 188"/>
                  <a:gd name="T25" fmla="*/ 86 h 184"/>
                  <a:gd name="T26" fmla="*/ 94 w 188"/>
                  <a:gd name="T27" fmla="*/ 141 h 184"/>
                  <a:gd name="T28" fmla="*/ 135 w 188"/>
                  <a:gd name="T29" fmla="*/ 86 h 184"/>
                  <a:gd name="T30" fmla="*/ 139 w 188"/>
                  <a:gd name="T31" fmla="*/ 81 h 184"/>
                  <a:gd name="T32" fmla="*/ 172 w 188"/>
                  <a:gd name="T33" fmla="*/ 85 h 184"/>
                  <a:gd name="T34" fmla="*/ 161 w 188"/>
                  <a:gd name="T35" fmla="*/ 168 h 184"/>
                  <a:gd name="T36" fmla="*/ 23 w 188"/>
                  <a:gd name="T37" fmla="*/ 158 h 184"/>
                  <a:gd name="T38" fmla="*/ 161 w 188"/>
                  <a:gd name="T39" fmla="*/ 160 h 184"/>
                  <a:gd name="T40" fmla="*/ 164 w 188"/>
                  <a:gd name="T41" fmla="*/ 89 h 184"/>
                  <a:gd name="T42" fmla="*/ 145 w 188"/>
                  <a:gd name="T43" fmla="*/ 98 h 184"/>
                  <a:gd name="T44" fmla="*/ 43 w 188"/>
                  <a:gd name="T45" fmla="*/ 98 h 184"/>
                  <a:gd name="T46" fmla="*/ 23 w 188"/>
                  <a:gd name="T47" fmla="*/ 89 h 184"/>
                  <a:gd name="T48" fmla="*/ 58 w 188"/>
                  <a:gd name="T49" fmla="*/ 98 h 184"/>
                  <a:gd name="T50" fmla="*/ 129 w 188"/>
                  <a:gd name="T51" fmla="*/ 98 h 184"/>
                  <a:gd name="T52" fmla="*/ 94 w 188"/>
                  <a:gd name="T53" fmla="*/ 71 h 184"/>
                  <a:gd name="T54" fmla="*/ 94 w 188"/>
                  <a:gd name="T55" fmla="*/ 125 h 184"/>
                  <a:gd name="T56" fmla="*/ 94 w 188"/>
                  <a:gd name="T57" fmla="*/ 71 h 184"/>
                  <a:gd name="T58" fmla="*/ 135 w 188"/>
                  <a:gd name="T59" fmla="*/ 60 h 184"/>
                  <a:gd name="T60" fmla="*/ 124 w 188"/>
                  <a:gd name="T61" fmla="*/ 30 h 184"/>
                  <a:gd name="T62" fmla="*/ 156 w 188"/>
                  <a:gd name="T63" fmla="*/ 20 h 184"/>
                  <a:gd name="T64" fmla="*/ 168 w 188"/>
                  <a:gd name="T65" fmla="*/ 50 h 184"/>
                  <a:gd name="T66" fmla="*/ 135 w 188"/>
                  <a:gd name="T67" fmla="*/ 28 h 184"/>
                  <a:gd name="T68" fmla="*/ 132 w 188"/>
                  <a:gd name="T69" fmla="*/ 49 h 184"/>
                  <a:gd name="T70" fmla="*/ 157 w 188"/>
                  <a:gd name="T71" fmla="*/ 52 h 184"/>
                  <a:gd name="T72" fmla="*/ 160 w 188"/>
                  <a:gd name="T73" fmla="*/ 31 h 184"/>
                  <a:gd name="T74" fmla="*/ 135 w 188"/>
                  <a:gd name="T75" fmla="*/ 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4">
                    <a:moveTo>
                      <a:pt x="170" y="184"/>
                    </a:moveTo>
                    <a:cubicBezTo>
                      <a:pt x="17" y="184"/>
                      <a:pt x="17" y="184"/>
                      <a:pt x="17" y="184"/>
                    </a:cubicBezTo>
                    <a:cubicBezTo>
                      <a:pt x="8" y="184"/>
                      <a:pt x="0" y="176"/>
                      <a:pt x="0" y="167"/>
                    </a:cubicBezTo>
                    <a:cubicBezTo>
                      <a:pt x="0" y="17"/>
                      <a:pt x="0" y="17"/>
                      <a:pt x="0" y="17"/>
                    </a:cubicBezTo>
                    <a:cubicBezTo>
                      <a:pt x="0" y="8"/>
                      <a:pt x="8" y="0"/>
                      <a:pt x="17" y="0"/>
                    </a:cubicBezTo>
                    <a:cubicBezTo>
                      <a:pt x="170" y="0"/>
                      <a:pt x="170" y="0"/>
                      <a:pt x="170" y="0"/>
                    </a:cubicBezTo>
                    <a:cubicBezTo>
                      <a:pt x="180" y="0"/>
                      <a:pt x="188" y="8"/>
                      <a:pt x="188" y="17"/>
                    </a:cubicBezTo>
                    <a:cubicBezTo>
                      <a:pt x="188" y="167"/>
                      <a:pt x="188" y="167"/>
                      <a:pt x="188" y="167"/>
                    </a:cubicBezTo>
                    <a:cubicBezTo>
                      <a:pt x="188" y="176"/>
                      <a:pt x="180" y="184"/>
                      <a:pt x="170" y="184"/>
                    </a:cubicBezTo>
                    <a:close/>
                    <a:moveTo>
                      <a:pt x="17" y="8"/>
                    </a:moveTo>
                    <a:cubicBezTo>
                      <a:pt x="12" y="8"/>
                      <a:pt x="7" y="12"/>
                      <a:pt x="7" y="17"/>
                    </a:cubicBezTo>
                    <a:cubicBezTo>
                      <a:pt x="7" y="167"/>
                      <a:pt x="7" y="167"/>
                      <a:pt x="7" y="167"/>
                    </a:cubicBezTo>
                    <a:cubicBezTo>
                      <a:pt x="7" y="172"/>
                      <a:pt x="12" y="176"/>
                      <a:pt x="17" y="176"/>
                    </a:cubicBezTo>
                    <a:cubicBezTo>
                      <a:pt x="170" y="176"/>
                      <a:pt x="170" y="176"/>
                      <a:pt x="170" y="176"/>
                    </a:cubicBezTo>
                    <a:cubicBezTo>
                      <a:pt x="175" y="176"/>
                      <a:pt x="180" y="172"/>
                      <a:pt x="180" y="167"/>
                    </a:cubicBezTo>
                    <a:cubicBezTo>
                      <a:pt x="180" y="17"/>
                      <a:pt x="180" y="17"/>
                      <a:pt x="180" y="17"/>
                    </a:cubicBezTo>
                    <a:cubicBezTo>
                      <a:pt x="180" y="12"/>
                      <a:pt x="175" y="8"/>
                      <a:pt x="170" y="8"/>
                    </a:cubicBezTo>
                    <a:lnTo>
                      <a:pt x="17" y="8"/>
                    </a:lnTo>
                    <a:close/>
                    <a:moveTo>
                      <a:pt x="161" y="168"/>
                    </a:moveTo>
                    <a:cubicBezTo>
                      <a:pt x="26" y="168"/>
                      <a:pt x="26" y="168"/>
                      <a:pt x="26" y="168"/>
                    </a:cubicBezTo>
                    <a:cubicBezTo>
                      <a:pt x="20" y="168"/>
                      <a:pt x="16" y="163"/>
                      <a:pt x="16" y="158"/>
                    </a:cubicBezTo>
                    <a:cubicBezTo>
                      <a:pt x="16" y="85"/>
                      <a:pt x="16" y="85"/>
                      <a:pt x="16" y="85"/>
                    </a:cubicBezTo>
                    <a:cubicBezTo>
                      <a:pt x="16" y="83"/>
                      <a:pt x="17" y="81"/>
                      <a:pt x="19" y="81"/>
                    </a:cubicBezTo>
                    <a:cubicBezTo>
                      <a:pt x="48" y="81"/>
                      <a:pt x="48" y="81"/>
                      <a:pt x="48" y="81"/>
                    </a:cubicBezTo>
                    <a:cubicBezTo>
                      <a:pt x="50" y="81"/>
                      <a:pt x="51" y="82"/>
                      <a:pt x="51" y="83"/>
                    </a:cubicBezTo>
                    <a:cubicBezTo>
                      <a:pt x="52" y="84"/>
                      <a:pt x="52" y="85"/>
                      <a:pt x="52" y="86"/>
                    </a:cubicBezTo>
                    <a:cubicBezTo>
                      <a:pt x="51" y="90"/>
                      <a:pt x="50" y="94"/>
                      <a:pt x="50" y="98"/>
                    </a:cubicBezTo>
                    <a:cubicBezTo>
                      <a:pt x="50" y="122"/>
                      <a:pt x="70" y="141"/>
                      <a:pt x="94" y="141"/>
                    </a:cubicBezTo>
                    <a:cubicBezTo>
                      <a:pt x="117" y="141"/>
                      <a:pt x="137" y="122"/>
                      <a:pt x="137" y="98"/>
                    </a:cubicBezTo>
                    <a:cubicBezTo>
                      <a:pt x="137" y="94"/>
                      <a:pt x="136" y="90"/>
                      <a:pt x="135" y="86"/>
                    </a:cubicBezTo>
                    <a:cubicBezTo>
                      <a:pt x="135" y="85"/>
                      <a:pt x="135" y="84"/>
                      <a:pt x="136" y="83"/>
                    </a:cubicBezTo>
                    <a:cubicBezTo>
                      <a:pt x="136" y="82"/>
                      <a:pt x="138" y="81"/>
                      <a:pt x="139" y="81"/>
                    </a:cubicBezTo>
                    <a:cubicBezTo>
                      <a:pt x="168" y="81"/>
                      <a:pt x="168" y="81"/>
                      <a:pt x="168" y="81"/>
                    </a:cubicBezTo>
                    <a:cubicBezTo>
                      <a:pt x="170" y="81"/>
                      <a:pt x="172" y="83"/>
                      <a:pt x="172" y="85"/>
                    </a:cubicBezTo>
                    <a:cubicBezTo>
                      <a:pt x="172" y="158"/>
                      <a:pt x="172" y="158"/>
                      <a:pt x="172" y="158"/>
                    </a:cubicBezTo>
                    <a:cubicBezTo>
                      <a:pt x="172" y="163"/>
                      <a:pt x="167" y="168"/>
                      <a:pt x="161" y="168"/>
                    </a:cubicBezTo>
                    <a:close/>
                    <a:moveTo>
                      <a:pt x="23" y="89"/>
                    </a:moveTo>
                    <a:cubicBezTo>
                      <a:pt x="23" y="158"/>
                      <a:pt x="23" y="158"/>
                      <a:pt x="23" y="158"/>
                    </a:cubicBezTo>
                    <a:cubicBezTo>
                      <a:pt x="23" y="159"/>
                      <a:pt x="25" y="160"/>
                      <a:pt x="26" y="160"/>
                    </a:cubicBezTo>
                    <a:cubicBezTo>
                      <a:pt x="161" y="160"/>
                      <a:pt x="161" y="160"/>
                      <a:pt x="161" y="160"/>
                    </a:cubicBezTo>
                    <a:cubicBezTo>
                      <a:pt x="163" y="160"/>
                      <a:pt x="164" y="159"/>
                      <a:pt x="164" y="158"/>
                    </a:cubicBezTo>
                    <a:cubicBezTo>
                      <a:pt x="164" y="89"/>
                      <a:pt x="164" y="89"/>
                      <a:pt x="164" y="89"/>
                    </a:cubicBezTo>
                    <a:cubicBezTo>
                      <a:pt x="144" y="89"/>
                      <a:pt x="144" y="89"/>
                      <a:pt x="144" y="89"/>
                    </a:cubicBezTo>
                    <a:cubicBezTo>
                      <a:pt x="144" y="92"/>
                      <a:pt x="145" y="95"/>
                      <a:pt x="145" y="98"/>
                    </a:cubicBezTo>
                    <a:cubicBezTo>
                      <a:pt x="145" y="126"/>
                      <a:pt x="122" y="148"/>
                      <a:pt x="94" y="148"/>
                    </a:cubicBezTo>
                    <a:cubicBezTo>
                      <a:pt x="65" y="148"/>
                      <a:pt x="43" y="126"/>
                      <a:pt x="43" y="98"/>
                    </a:cubicBezTo>
                    <a:cubicBezTo>
                      <a:pt x="43" y="95"/>
                      <a:pt x="43" y="92"/>
                      <a:pt x="43" y="89"/>
                    </a:cubicBezTo>
                    <a:lnTo>
                      <a:pt x="23" y="89"/>
                    </a:lnTo>
                    <a:close/>
                    <a:moveTo>
                      <a:pt x="94" y="133"/>
                    </a:moveTo>
                    <a:cubicBezTo>
                      <a:pt x="74" y="133"/>
                      <a:pt x="58" y="117"/>
                      <a:pt x="58" y="98"/>
                    </a:cubicBezTo>
                    <a:cubicBezTo>
                      <a:pt x="58" y="79"/>
                      <a:pt x="74" y="64"/>
                      <a:pt x="94" y="64"/>
                    </a:cubicBezTo>
                    <a:cubicBezTo>
                      <a:pt x="113" y="64"/>
                      <a:pt x="129" y="79"/>
                      <a:pt x="129" y="98"/>
                    </a:cubicBezTo>
                    <a:cubicBezTo>
                      <a:pt x="129" y="117"/>
                      <a:pt x="113" y="133"/>
                      <a:pt x="94" y="133"/>
                    </a:cubicBezTo>
                    <a:close/>
                    <a:moveTo>
                      <a:pt x="94" y="71"/>
                    </a:moveTo>
                    <a:cubicBezTo>
                      <a:pt x="78" y="71"/>
                      <a:pt x="66" y="84"/>
                      <a:pt x="66" y="98"/>
                    </a:cubicBezTo>
                    <a:cubicBezTo>
                      <a:pt x="66" y="113"/>
                      <a:pt x="78" y="125"/>
                      <a:pt x="94" y="125"/>
                    </a:cubicBezTo>
                    <a:cubicBezTo>
                      <a:pt x="109" y="125"/>
                      <a:pt x="121" y="113"/>
                      <a:pt x="121" y="98"/>
                    </a:cubicBezTo>
                    <a:cubicBezTo>
                      <a:pt x="121" y="84"/>
                      <a:pt x="109" y="71"/>
                      <a:pt x="94" y="71"/>
                    </a:cubicBezTo>
                    <a:close/>
                    <a:moveTo>
                      <a:pt x="156" y="60"/>
                    </a:moveTo>
                    <a:cubicBezTo>
                      <a:pt x="135" y="60"/>
                      <a:pt x="135" y="60"/>
                      <a:pt x="135" y="60"/>
                    </a:cubicBezTo>
                    <a:cubicBezTo>
                      <a:pt x="129" y="60"/>
                      <a:pt x="124" y="55"/>
                      <a:pt x="124" y="50"/>
                    </a:cubicBezTo>
                    <a:cubicBezTo>
                      <a:pt x="124" y="30"/>
                      <a:pt x="124" y="30"/>
                      <a:pt x="124" y="30"/>
                    </a:cubicBezTo>
                    <a:cubicBezTo>
                      <a:pt x="124" y="24"/>
                      <a:pt x="129" y="20"/>
                      <a:pt x="135" y="20"/>
                    </a:cubicBezTo>
                    <a:cubicBezTo>
                      <a:pt x="156" y="20"/>
                      <a:pt x="156" y="20"/>
                      <a:pt x="156" y="20"/>
                    </a:cubicBezTo>
                    <a:cubicBezTo>
                      <a:pt x="163" y="20"/>
                      <a:pt x="168" y="24"/>
                      <a:pt x="168" y="30"/>
                    </a:cubicBezTo>
                    <a:cubicBezTo>
                      <a:pt x="168" y="50"/>
                      <a:pt x="168" y="50"/>
                      <a:pt x="168" y="50"/>
                    </a:cubicBezTo>
                    <a:cubicBezTo>
                      <a:pt x="168" y="55"/>
                      <a:pt x="163" y="60"/>
                      <a:pt x="156" y="60"/>
                    </a:cubicBezTo>
                    <a:close/>
                    <a:moveTo>
                      <a:pt x="135" y="28"/>
                    </a:moveTo>
                    <a:cubicBezTo>
                      <a:pt x="133" y="28"/>
                      <a:pt x="132" y="29"/>
                      <a:pt x="132" y="31"/>
                    </a:cubicBezTo>
                    <a:cubicBezTo>
                      <a:pt x="132" y="49"/>
                      <a:pt x="132" y="49"/>
                      <a:pt x="132" y="49"/>
                    </a:cubicBezTo>
                    <a:cubicBezTo>
                      <a:pt x="132" y="51"/>
                      <a:pt x="133" y="52"/>
                      <a:pt x="135" y="52"/>
                    </a:cubicBezTo>
                    <a:cubicBezTo>
                      <a:pt x="157" y="52"/>
                      <a:pt x="157" y="52"/>
                      <a:pt x="157" y="52"/>
                    </a:cubicBezTo>
                    <a:cubicBezTo>
                      <a:pt x="158" y="52"/>
                      <a:pt x="160" y="51"/>
                      <a:pt x="160" y="49"/>
                    </a:cubicBezTo>
                    <a:cubicBezTo>
                      <a:pt x="160" y="31"/>
                      <a:pt x="160" y="31"/>
                      <a:pt x="160" y="31"/>
                    </a:cubicBezTo>
                    <a:cubicBezTo>
                      <a:pt x="160" y="29"/>
                      <a:pt x="158" y="28"/>
                      <a:pt x="157" y="28"/>
                    </a:cubicBezTo>
                    <a:lnTo>
                      <a:pt x="135" y="2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pic>
        <p:nvPicPr>
          <p:cNvPr id="17" name="图片占位符 16" descr="抖音"/>
          <p:cNvPicPr>
            <a:picLocks noChangeAspect="1"/>
          </p:cNvPicPr>
          <p:nvPr>
            <p:ph type="pic" sz="quarter" idx="11"/>
          </p:nvPr>
        </p:nvPicPr>
        <p:blipFill>
          <a:blip r:embed="rId2"/>
          <a:stretch>
            <a:fillRect/>
          </a:stretch>
        </p:blipFill>
        <p:spPr>
          <a:xfrm>
            <a:off x="2411125" y="1379855"/>
            <a:ext cx="2433955" cy="2433955"/>
          </a:xfrm>
          <a:prstGeom prst="rect">
            <a:avLst/>
          </a:prstGeom>
        </p:spPr>
      </p:pic>
      <p:sp>
        <p:nvSpPr>
          <p:cNvPr id="20" name="PA_圆角矩形 14"/>
          <p:cNvSpPr/>
          <p:nvPr>
            <p:custDataLst>
              <p:tags r:id="rId3"/>
            </p:custDataLst>
          </p:nvPr>
        </p:nvSpPr>
        <p:spPr>
          <a:xfrm>
            <a:off x="9124332" y="4837130"/>
            <a:ext cx="1230021" cy="445168"/>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cs typeface="+mn-ea"/>
                <a:sym typeface="+mn-lt"/>
              </a:rPr>
              <a:t>讨论</a:t>
            </a:r>
            <a:endParaRPr lang="zh-CN" altLang="en-US" dirty="0" smtClean="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par>
                                <p:cTn id="12" presetID="10" presetClass="entr" presetSubtype="0" fill="hold" nodeType="withEffect">
                                  <p:stCondLst>
                                    <p:cond delay="175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6" presetClass="entr" presetSubtype="21" fill="hold" nodeType="withEffect">
                                  <p:stCondLst>
                                    <p:cond delay="2000"/>
                                  </p:stCondLst>
                                  <p:childTnLst>
                                    <p:set>
                                      <p:cBhvr>
                                        <p:cTn id="16" dur="1" fill="hold">
                                          <p:stCondLst>
                                            <p:cond delay="0"/>
                                          </p:stCondLst>
                                        </p:cTn>
                                        <p:tgtEl>
                                          <p:spTgt spid="127"/>
                                        </p:tgtEl>
                                        <p:attrNameLst>
                                          <p:attrName>style.visibility</p:attrName>
                                        </p:attrNameLst>
                                      </p:cBhvr>
                                      <p:to>
                                        <p:strVal val="visible"/>
                                      </p:to>
                                    </p:set>
                                    <p:animEffect transition="in" filter="barn(inVertical)">
                                      <p:cBhvr>
                                        <p:cTn id="17" dur="500"/>
                                        <p:tgtEl>
                                          <p:spTgt spid="127"/>
                                        </p:tgtEl>
                                      </p:cBhvr>
                                    </p:animEffect>
                                  </p:childTnLst>
                                </p:cTn>
                              </p:par>
                              <p:par>
                                <p:cTn id="18" presetID="10" presetClass="entr" presetSubtype="0" fill="hold" nodeType="withEffect">
                                  <p:stCondLst>
                                    <p:cond delay="2500"/>
                                  </p:stCondLst>
                                  <p:childTnLst>
                                    <p:set>
                                      <p:cBhvr>
                                        <p:cTn id="19" dur="1" fill="hold">
                                          <p:stCondLst>
                                            <p:cond delay="0"/>
                                          </p:stCondLst>
                                        </p:cTn>
                                        <p:tgtEl>
                                          <p:spTgt spid="140"/>
                                        </p:tgtEl>
                                        <p:attrNameLst>
                                          <p:attrName>style.visibility</p:attrName>
                                        </p:attrNameLst>
                                      </p:cBhvr>
                                      <p:to>
                                        <p:strVal val="visible"/>
                                      </p:to>
                                    </p:set>
                                    <p:animEffect transition="in" filter="fade">
                                      <p:cBhvr>
                                        <p:cTn id="20" dur="500"/>
                                        <p:tgtEl>
                                          <p:spTgt spid="140"/>
                                        </p:tgtEl>
                                      </p:cBhvr>
                                    </p:animEffect>
                                  </p:childTnLst>
                                </p:cTn>
                              </p:par>
                              <p:par>
                                <p:cTn id="21" presetID="2" presetClass="entr" presetSubtype="2" decel="100000" fill="hold" nodeType="withEffect">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1+#ppt_w/2"/>
                                          </p:val>
                                        </p:tav>
                                        <p:tav tm="100000">
                                          <p:val>
                                            <p:strVal val="#ppt_x"/>
                                          </p:val>
                                        </p:tav>
                                      </p:tavLst>
                                    </p:anim>
                                    <p:anim calcmode="lin" valueType="num">
                                      <p:cBhvr additive="base">
                                        <p:cTn id="24"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1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4" name="图片 10" descr="IMG_265"/>
          <p:cNvPicPr>
            <a:picLocks noChangeAspect="1"/>
          </p:cNvPicPr>
          <p:nvPr/>
        </p:nvPicPr>
        <p:blipFill>
          <a:blip r:embed="rId5"/>
          <a:stretch>
            <a:fillRect/>
          </a:stretch>
        </p:blipFill>
        <p:spPr>
          <a:xfrm>
            <a:off x="1744345" y="1765935"/>
            <a:ext cx="7919085" cy="404050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custDataLst>
              <p:tags r:id="rId1"/>
            </p:custDataLst>
          </p:nvPr>
        </p:nvPicPr>
        <p:blipFill>
          <a:blip r:embed="rId2"/>
          <a:stretch>
            <a:fillRect/>
          </a:stretch>
        </p:blipFill>
        <p:spPr>
          <a:xfrm flipH="1">
            <a:off x="9421367" y="5149516"/>
            <a:ext cx="2770633" cy="1708484"/>
          </a:xfrm>
          <a:prstGeom prst="rect">
            <a:avLst/>
          </a:prstGeom>
        </p:spPr>
      </p:pic>
      <p:pic>
        <p:nvPicPr>
          <p:cNvPr id="4" name="图形 3"/>
          <p:cNvPicPr>
            <a:picLocks noChangeAspect="1"/>
          </p:cNvPicPr>
          <p:nvPr>
            <p:custDataLst>
              <p:tags r:id="rId3"/>
            </p:custDataLst>
          </p:nvPr>
        </p:nvPicPr>
        <p:blipFill>
          <a:blip r:embed="rId4" cstate="screen"/>
          <a:stretch>
            <a:fillRect/>
          </a:stretch>
        </p:blipFill>
        <p:spPr>
          <a:xfrm flipH="1">
            <a:off x="-4011" y="1"/>
            <a:ext cx="1748590" cy="1828800"/>
          </a:xfrm>
          <a:prstGeom prst="rect">
            <a:avLst/>
          </a:prstGeom>
        </p:spPr>
      </p:pic>
      <p:sp>
        <p:nvSpPr>
          <p:cNvPr id="9" name="Rectangle: Rounded Corners 2"/>
          <p:cNvSpPr/>
          <p:nvPr/>
        </p:nvSpPr>
        <p:spPr>
          <a:xfrm>
            <a:off x="1146175" y="223202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5777432" y="115627"/>
            <a:ext cx="5730240" cy="521970"/>
            <a:chOff x="7149032" y="1291647"/>
            <a:chExt cx="5730240" cy="521970"/>
          </a:xfrm>
        </p:grpSpPr>
        <p:sp>
          <p:nvSpPr>
            <p:cNvPr id="18" name="TextBox 17"/>
            <p:cNvSpPr txBox="1"/>
            <p:nvPr/>
          </p:nvSpPr>
          <p:spPr>
            <a:xfrm>
              <a:off x="7545272" y="1291647"/>
              <a:ext cx="533400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商业模式画布九宫格</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5" name="图片 11" descr="IMG_266"/>
          <p:cNvPicPr>
            <a:picLocks noChangeAspect="1"/>
          </p:cNvPicPr>
          <p:nvPr/>
        </p:nvPicPr>
        <p:blipFill>
          <a:blip r:embed="rId5"/>
          <a:stretch>
            <a:fillRect/>
          </a:stretch>
        </p:blipFill>
        <p:spPr>
          <a:xfrm>
            <a:off x="1744345" y="1626235"/>
            <a:ext cx="7023735" cy="4335145"/>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screen"/>
          <a:srcRect/>
          <a:stretch>
            <a:fillRect/>
          </a:stretch>
        </p:blipFill>
        <p:spPr>
          <a:xfrm>
            <a:off x="4935855" y="0"/>
            <a:ext cx="7256463" cy="6858000"/>
          </a:xfrm>
        </p:spPr>
      </p:pic>
      <p:sp>
        <p:nvSpPr>
          <p:cNvPr id="19" name="Rectangle 18"/>
          <p:cNvSpPr/>
          <p:nvPr/>
        </p:nvSpPr>
        <p:spPr>
          <a:xfrm>
            <a:off x="4935855" y="0"/>
            <a:ext cx="7256206" cy="6858000"/>
          </a:xfrm>
          <a:prstGeom prst="rect">
            <a:avLst/>
          </a:prstGeom>
          <a:gradFill>
            <a:gsLst>
              <a:gs pos="0">
                <a:schemeClr val="accent1">
                  <a:alpha val="80000"/>
                </a:schemeClr>
              </a:gs>
              <a:gs pos="100000">
                <a:schemeClr val="accent1">
                  <a:lumMod val="75000"/>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 name="Group 1"/>
          <p:cNvGrpSpPr/>
          <p:nvPr/>
        </p:nvGrpSpPr>
        <p:grpSpPr>
          <a:xfrm>
            <a:off x="6671012" y="4029198"/>
            <a:ext cx="3785892" cy="952952"/>
            <a:chOff x="1735157" y="4029198"/>
            <a:chExt cx="3785892" cy="952952"/>
          </a:xfrm>
        </p:grpSpPr>
        <p:sp>
          <p:nvSpPr>
            <p:cNvPr id="32" name="TextBox 31"/>
            <p:cNvSpPr txBox="1"/>
            <p:nvPr/>
          </p:nvSpPr>
          <p:spPr>
            <a:xfrm>
              <a:off x="1735157" y="4446619"/>
              <a:ext cx="3785892" cy="535531"/>
            </a:xfrm>
            <a:prstGeom prst="rect">
              <a:avLst/>
            </a:prstGeom>
            <a:noFill/>
          </p:spPr>
          <p:txBody>
            <a:bodyPr wrap="square" rtlCol="0">
              <a:spAutoFit/>
            </a:bodyPr>
            <a:lstStyle/>
            <a:p>
              <a:pPr algn="ctr">
                <a:lnSpc>
                  <a:spcPct val="120000"/>
                </a:lnSpc>
              </a:pPr>
              <a:r>
                <a:rPr lang="en-US" sz="1200" b="1" dirty="0">
                  <a:solidFill>
                    <a:schemeClr val="bg1"/>
                  </a:solidFill>
                  <a:cs typeface="+mn-ea"/>
                  <a:sym typeface="+mn-lt"/>
                </a:rPr>
                <a:t>Sed </a:t>
              </a:r>
              <a:r>
                <a:rPr lang="en-US" sz="1200" b="1" dirty="0" err="1">
                  <a:solidFill>
                    <a:schemeClr val="bg1"/>
                  </a:solidFill>
                  <a:cs typeface="+mn-ea"/>
                  <a:sym typeface="+mn-lt"/>
                </a:rPr>
                <a:t>ut</a:t>
              </a:r>
              <a:r>
                <a:rPr lang="en-US" sz="1200" b="1" dirty="0">
                  <a:solidFill>
                    <a:schemeClr val="bg1"/>
                  </a:solidFill>
                  <a:cs typeface="+mn-ea"/>
                  <a:sym typeface="+mn-lt"/>
                </a:rPr>
                <a:t> </a:t>
              </a:r>
              <a:r>
                <a:rPr lang="en-US" sz="1200" b="1" dirty="0" err="1">
                  <a:solidFill>
                    <a:schemeClr val="bg1"/>
                  </a:solidFill>
                  <a:cs typeface="+mn-ea"/>
                  <a:sym typeface="+mn-lt"/>
                </a:rPr>
                <a:t>perspiciatis</a:t>
              </a:r>
              <a:r>
                <a:rPr lang="en-US" sz="1200" b="1" dirty="0">
                  <a:solidFill>
                    <a:schemeClr val="bg1"/>
                  </a:solidFill>
                  <a:cs typeface="+mn-ea"/>
                  <a:sym typeface="+mn-lt"/>
                </a:rPr>
                <a:t> </a:t>
              </a:r>
              <a:r>
                <a:rPr lang="en-US" sz="1200" dirty="0">
                  <a:solidFill>
                    <a:schemeClr val="bg1"/>
                  </a:solidFill>
                  <a:cs typeface="+mn-ea"/>
                  <a:sym typeface="+mn-lt"/>
                </a:rPr>
                <a:t>unde </a:t>
              </a:r>
              <a:r>
                <a:rPr lang="en-US" sz="1200" dirty="0" err="1">
                  <a:solidFill>
                    <a:schemeClr val="bg1"/>
                  </a:solidFill>
                  <a:cs typeface="+mn-ea"/>
                  <a:sym typeface="+mn-lt"/>
                </a:rPr>
                <a:t>omnis</a:t>
              </a:r>
              <a:r>
                <a:rPr lang="en-US" sz="1200" dirty="0">
                  <a:solidFill>
                    <a:schemeClr val="bg1"/>
                  </a:solidFill>
                  <a:cs typeface="+mn-ea"/>
                  <a:sym typeface="+mn-lt"/>
                </a:rPr>
                <a:t> </a:t>
              </a:r>
              <a:r>
                <a:rPr lang="en-US" sz="1200" dirty="0" err="1">
                  <a:solidFill>
                    <a:schemeClr val="bg1"/>
                  </a:solidFill>
                  <a:cs typeface="+mn-ea"/>
                  <a:sym typeface="+mn-lt"/>
                </a:rPr>
                <a:t>iste</a:t>
              </a:r>
              <a:r>
                <a:rPr lang="en-US" sz="1200" dirty="0">
                  <a:solidFill>
                    <a:schemeClr val="bg1"/>
                  </a:solidFill>
                  <a:cs typeface="+mn-ea"/>
                  <a:sym typeface="+mn-lt"/>
                </a:rPr>
                <a:t> </a:t>
              </a:r>
              <a:r>
                <a:rPr lang="en-US" sz="1200" dirty="0" err="1">
                  <a:solidFill>
                    <a:schemeClr val="bg1"/>
                  </a:solidFill>
                  <a:cs typeface="+mn-ea"/>
                  <a:sym typeface="+mn-lt"/>
                </a:rPr>
                <a:t>natus</a:t>
              </a:r>
              <a:r>
                <a:rPr lang="en-US" sz="1200" dirty="0">
                  <a:solidFill>
                    <a:schemeClr val="bg1"/>
                  </a:solidFill>
                  <a:cs typeface="+mn-ea"/>
                  <a:sym typeface="+mn-lt"/>
                </a:rPr>
                <a:t> error sit </a:t>
              </a:r>
              <a:r>
                <a:rPr lang="en-US" sz="1200" dirty="0" err="1">
                  <a:solidFill>
                    <a:schemeClr val="bg1"/>
                  </a:solidFill>
                  <a:cs typeface="+mn-ea"/>
                  <a:sym typeface="+mn-lt"/>
                </a:rPr>
                <a:t>voluptatem</a:t>
              </a:r>
              <a:r>
                <a:rPr lang="en-US" sz="1200" dirty="0">
                  <a:solidFill>
                    <a:schemeClr val="bg1"/>
                  </a:solidFill>
                  <a:cs typeface="+mn-ea"/>
                  <a:sym typeface="+mn-lt"/>
                </a:rPr>
                <a:t> </a:t>
              </a:r>
              <a:r>
                <a:rPr lang="en-US" sz="1200" dirty="0" err="1">
                  <a:solidFill>
                    <a:schemeClr val="bg1"/>
                  </a:solidFill>
                  <a:cs typeface="+mn-ea"/>
                  <a:sym typeface="+mn-lt"/>
                </a:rPr>
                <a:t>accusantium</a:t>
              </a:r>
              <a:r>
                <a:rPr lang="en-US" sz="1200" dirty="0">
                  <a:solidFill>
                    <a:schemeClr val="bg1"/>
                  </a:solidFill>
                  <a:cs typeface="+mn-ea"/>
                  <a:sym typeface="+mn-lt"/>
                </a:rPr>
                <a:t>.</a:t>
              </a:r>
              <a:endParaRPr lang="en-US" sz="1200" dirty="0">
                <a:solidFill>
                  <a:schemeClr val="bg1"/>
                </a:solidFill>
                <a:cs typeface="+mn-ea"/>
                <a:sym typeface="+mn-lt"/>
              </a:endParaRPr>
            </a:p>
          </p:txBody>
        </p:sp>
        <p:sp>
          <p:nvSpPr>
            <p:cNvPr id="33" name="TextBox 32"/>
            <p:cNvSpPr txBox="1"/>
            <p:nvPr/>
          </p:nvSpPr>
          <p:spPr>
            <a:xfrm>
              <a:off x="2054452" y="4029198"/>
              <a:ext cx="3147303" cy="461665"/>
            </a:xfrm>
            <a:prstGeom prst="rect">
              <a:avLst/>
            </a:prstGeom>
            <a:noFill/>
          </p:spPr>
          <p:txBody>
            <a:bodyPr wrap="square" rtlCol="0" anchor="ctr">
              <a:spAutoFit/>
            </a:bodyPr>
            <a:lstStyle/>
            <a:p>
              <a:pPr algn="ctr"/>
              <a:r>
                <a:rPr lang="en-US" sz="2400" b="1" dirty="0">
                  <a:solidFill>
                    <a:schemeClr val="bg1"/>
                  </a:solidFill>
                  <a:cs typeface="+mn-ea"/>
                  <a:sym typeface="+mn-lt"/>
                </a:rPr>
                <a:t>Hyginus </a:t>
              </a:r>
              <a:r>
                <a:rPr lang="en-US" sz="2400" b="1" dirty="0" err="1">
                  <a:solidFill>
                    <a:schemeClr val="bg1"/>
                  </a:solidFill>
                  <a:cs typeface="+mn-ea"/>
                  <a:sym typeface="+mn-lt"/>
                </a:rPr>
                <a:t>Priit</a:t>
              </a:r>
              <a:endParaRPr lang="en-US" sz="2400" b="1" dirty="0">
                <a:solidFill>
                  <a:schemeClr val="bg1"/>
                </a:solidFill>
                <a:cs typeface="+mn-ea"/>
                <a:sym typeface="+mn-lt"/>
              </a:endParaRPr>
            </a:p>
          </p:txBody>
        </p:sp>
      </p:grpSp>
      <p:grpSp>
        <p:nvGrpSpPr>
          <p:cNvPr id="3" name="Group 2"/>
          <p:cNvGrpSpPr/>
          <p:nvPr/>
        </p:nvGrpSpPr>
        <p:grpSpPr>
          <a:xfrm>
            <a:off x="368555" y="840479"/>
            <a:ext cx="4092125" cy="1076325"/>
            <a:chOff x="7678040" y="639184"/>
            <a:chExt cx="4092125" cy="1076325"/>
          </a:xfrm>
        </p:grpSpPr>
        <p:sp>
          <p:nvSpPr>
            <p:cNvPr id="35" name="TextBox 34"/>
            <p:cNvSpPr txBox="1"/>
            <p:nvPr/>
          </p:nvSpPr>
          <p:spPr>
            <a:xfrm>
              <a:off x="8074008" y="639184"/>
              <a:ext cx="3696157" cy="1076325"/>
            </a:xfrm>
            <a:prstGeom prst="rect">
              <a:avLst/>
            </a:prstGeom>
            <a:noFill/>
          </p:spPr>
          <p:txBody>
            <a:bodyPr wrap="square" rtlCol="0">
              <a:spAutoFit/>
            </a:bodyPr>
            <a:lstStyle/>
            <a:p>
              <a:pPr algn="l"/>
              <a:r>
                <a:rPr sz="3200" b="1" dirty="0">
                  <a:solidFill>
                    <a:srgbClr val="2842A2"/>
                  </a:solidFill>
                  <a:effectLst>
                    <a:outerShdw blurRad="50800" dist="25400" dir="5400000" algn="t" rotWithShape="0">
                      <a:prstClr val="black">
                        <a:alpha val="20000"/>
                      </a:prstClr>
                    </a:outerShdw>
                  </a:effectLst>
                  <a:cs typeface="+mn-ea"/>
                  <a:sym typeface="+mn-lt"/>
                </a:rPr>
                <a:t>如何使用商业模式画布设计商业模式</a:t>
              </a:r>
              <a:endParaRPr sz="32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grpSp>
      </p:grpSp>
      <p:sp>
        <p:nvSpPr>
          <p:cNvPr id="115" name="TextBox 114"/>
          <p:cNvSpPr txBox="1"/>
          <p:nvPr/>
        </p:nvSpPr>
        <p:spPr>
          <a:xfrm>
            <a:off x="7347216" y="718346"/>
            <a:ext cx="2433484" cy="253916"/>
          </a:xfrm>
          <a:prstGeom prst="rect">
            <a:avLst/>
          </a:prstGeom>
          <a:noFill/>
        </p:spPr>
        <p:txBody>
          <a:bodyPr wrap="square" rtlCol="0" anchor="ctr">
            <a:spAutoFit/>
          </a:bodyPr>
          <a:lstStyle/>
          <a:p>
            <a:pPr algn="ctr"/>
            <a:r>
              <a:rPr lang="en-US" sz="1050" i="1" spc="300" dirty="0">
                <a:solidFill>
                  <a:schemeClr val="bg1"/>
                </a:solidFill>
                <a:cs typeface="+mn-ea"/>
                <a:sym typeface="+mn-lt"/>
              </a:rPr>
              <a:t>Marketing Manager</a:t>
            </a:r>
            <a:endParaRPr lang="en-US" sz="1050" i="1" spc="300" dirty="0">
              <a:solidFill>
                <a:schemeClr val="bg1"/>
              </a:solidFill>
              <a:cs typeface="+mn-ea"/>
              <a:sym typeface="+mn-lt"/>
            </a:endParaRPr>
          </a:p>
        </p:txBody>
      </p:sp>
      <p:grpSp>
        <p:nvGrpSpPr>
          <p:cNvPr id="127" name="Group 126"/>
          <p:cNvGrpSpPr/>
          <p:nvPr/>
        </p:nvGrpSpPr>
        <p:grpSpPr>
          <a:xfrm>
            <a:off x="5770000" y="5133264"/>
            <a:ext cx="5587916" cy="643533"/>
            <a:chOff x="869816" y="5249376"/>
            <a:chExt cx="5587916" cy="643533"/>
          </a:xfrm>
        </p:grpSpPr>
        <p:grpSp>
          <p:nvGrpSpPr>
            <p:cNvPr id="118" name="Group 117"/>
            <p:cNvGrpSpPr/>
            <p:nvPr/>
          </p:nvGrpSpPr>
          <p:grpSpPr>
            <a:xfrm>
              <a:off x="869816" y="5249376"/>
              <a:ext cx="2610231" cy="294132"/>
              <a:chOff x="1045567" y="5344626"/>
              <a:chExt cx="2610231" cy="294132"/>
            </a:xfrm>
          </p:grpSpPr>
          <p:sp>
            <p:nvSpPr>
              <p:cNvPr id="103" name="Rounded Rectangle 52"/>
              <p:cNvSpPr/>
              <p:nvPr/>
            </p:nvSpPr>
            <p:spPr>
              <a:xfrm>
                <a:off x="1045568" y="534861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4" name="Rounded Rectangle 101"/>
              <p:cNvSpPr/>
              <p:nvPr/>
            </p:nvSpPr>
            <p:spPr>
              <a:xfrm>
                <a:off x="1045567" y="5348618"/>
                <a:ext cx="2017791"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5" name="TextBox 104"/>
              <p:cNvSpPr txBox="1"/>
              <p:nvPr/>
            </p:nvSpPr>
            <p:spPr>
              <a:xfrm>
                <a:off x="3378478" y="534462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90%</a:t>
                </a:r>
                <a:endParaRPr lang="en-IN" sz="1050" dirty="0">
                  <a:solidFill>
                    <a:schemeClr val="bg1"/>
                  </a:solidFill>
                  <a:cs typeface="+mn-ea"/>
                  <a:sym typeface="+mn-lt"/>
                </a:endParaRPr>
              </a:p>
            </p:txBody>
          </p:sp>
          <p:sp>
            <p:nvSpPr>
              <p:cNvPr id="106" name="TextBox 105"/>
              <p:cNvSpPr txBox="1"/>
              <p:nvPr/>
            </p:nvSpPr>
            <p:spPr>
              <a:xfrm>
                <a:off x="1062672" y="5477175"/>
                <a:ext cx="2227736"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Marketing</a:t>
                </a:r>
                <a:endParaRPr lang="en-IN" sz="1050" dirty="0">
                  <a:solidFill>
                    <a:schemeClr val="bg1"/>
                  </a:solidFill>
                  <a:cs typeface="+mn-ea"/>
                  <a:sym typeface="+mn-lt"/>
                </a:endParaRPr>
              </a:p>
            </p:txBody>
          </p:sp>
        </p:grpSp>
        <p:grpSp>
          <p:nvGrpSpPr>
            <p:cNvPr id="117" name="Group 116"/>
            <p:cNvGrpSpPr/>
            <p:nvPr/>
          </p:nvGrpSpPr>
          <p:grpSpPr>
            <a:xfrm>
              <a:off x="869817" y="5598777"/>
              <a:ext cx="2610230" cy="294132"/>
              <a:chOff x="1045568" y="5703552"/>
              <a:chExt cx="2610230" cy="294132"/>
            </a:xfrm>
          </p:grpSpPr>
          <p:sp>
            <p:nvSpPr>
              <p:cNvPr id="107" name="Rounded Rectangle 104"/>
              <p:cNvSpPr/>
              <p:nvPr/>
            </p:nvSpPr>
            <p:spPr>
              <a:xfrm>
                <a:off x="1045568" y="5707545"/>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8" name="Rounded Rectangle 105"/>
              <p:cNvSpPr/>
              <p:nvPr/>
            </p:nvSpPr>
            <p:spPr>
              <a:xfrm>
                <a:off x="1045568" y="5707544"/>
                <a:ext cx="1212928"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9" name="TextBox 108"/>
              <p:cNvSpPr txBox="1"/>
              <p:nvPr/>
            </p:nvSpPr>
            <p:spPr>
              <a:xfrm>
                <a:off x="3378478" y="5703552"/>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50%</a:t>
                </a:r>
                <a:endParaRPr lang="en-IN" sz="1050" dirty="0">
                  <a:solidFill>
                    <a:schemeClr val="bg1"/>
                  </a:solidFill>
                  <a:cs typeface="+mn-ea"/>
                  <a:sym typeface="+mn-lt"/>
                </a:endParaRPr>
              </a:p>
            </p:txBody>
          </p:sp>
          <p:sp>
            <p:nvSpPr>
              <p:cNvPr id="110" name="TextBox 109"/>
              <p:cNvSpPr txBox="1"/>
              <p:nvPr/>
            </p:nvSpPr>
            <p:spPr>
              <a:xfrm>
                <a:off x="1062672" y="5836101"/>
                <a:ext cx="1994298"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Design</a:t>
                </a:r>
                <a:endParaRPr lang="en-IN" sz="1050" dirty="0">
                  <a:solidFill>
                    <a:schemeClr val="bg1"/>
                  </a:solidFill>
                  <a:cs typeface="+mn-ea"/>
                  <a:sym typeface="+mn-lt"/>
                </a:endParaRPr>
              </a:p>
            </p:txBody>
          </p:sp>
        </p:grpSp>
        <p:grpSp>
          <p:nvGrpSpPr>
            <p:cNvPr id="126" name="Group 125"/>
            <p:cNvGrpSpPr/>
            <p:nvPr/>
          </p:nvGrpSpPr>
          <p:grpSpPr>
            <a:xfrm>
              <a:off x="3850455" y="5249376"/>
              <a:ext cx="2607277" cy="289369"/>
              <a:chOff x="3457190" y="5249376"/>
              <a:chExt cx="2607277" cy="289369"/>
            </a:xfrm>
          </p:grpSpPr>
          <p:sp>
            <p:nvSpPr>
              <p:cNvPr id="111" name="Rounded Rectangle 111"/>
              <p:cNvSpPr/>
              <p:nvPr/>
            </p:nvSpPr>
            <p:spPr>
              <a:xfrm>
                <a:off x="3798603" y="525336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2" name="Rounded Rectangle 112"/>
              <p:cNvSpPr/>
              <p:nvPr/>
            </p:nvSpPr>
            <p:spPr>
              <a:xfrm>
                <a:off x="4570457" y="5253368"/>
                <a:ext cx="1494010"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3" name="TextBox 112"/>
              <p:cNvSpPr txBox="1"/>
              <p:nvPr/>
            </p:nvSpPr>
            <p:spPr>
              <a:xfrm>
                <a:off x="3457190" y="524937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60%</a:t>
                </a:r>
                <a:endParaRPr lang="en-IN" sz="1050" dirty="0">
                  <a:solidFill>
                    <a:schemeClr val="bg1"/>
                  </a:solidFill>
                  <a:cs typeface="+mn-ea"/>
                  <a:sym typeface="+mn-lt"/>
                </a:endParaRPr>
              </a:p>
            </p:txBody>
          </p:sp>
          <p:sp>
            <p:nvSpPr>
              <p:cNvPr id="114" name="TextBox 113"/>
              <p:cNvSpPr txBox="1"/>
              <p:nvPr/>
            </p:nvSpPr>
            <p:spPr>
              <a:xfrm>
                <a:off x="4400468" y="5377162"/>
                <a:ext cx="1616432"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Creative</a:t>
                </a:r>
                <a:endParaRPr lang="en-IN" sz="1050" dirty="0">
                  <a:solidFill>
                    <a:schemeClr val="bg1"/>
                  </a:solidFill>
                  <a:cs typeface="+mn-ea"/>
                  <a:sym typeface="+mn-lt"/>
                </a:endParaRPr>
              </a:p>
            </p:txBody>
          </p:sp>
        </p:grpSp>
        <p:grpSp>
          <p:nvGrpSpPr>
            <p:cNvPr id="125" name="Group 124"/>
            <p:cNvGrpSpPr/>
            <p:nvPr/>
          </p:nvGrpSpPr>
          <p:grpSpPr>
            <a:xfrm>
              <a:off x="3850455" y="5598777"/>
              <a:ext cx="2607277" cy="294132"/>
              <a:chOff x="3457190" y="5598777"/>
              <a:chExt cx="2607277" cy="294132"/>
            </a:xfrm>
          </p:grpSpPr>
          <p:sp>
            <p:nvSpPr>
              <p:cNvPr id="120" name="Rounded Rectangle 104"/>
              <p:cNvSpPr/>
              <p:nvPr/>
            </p:nvSpPr>
            <p:spPr>
              <a:xfrm>
                <a:off x="3798603" y="5602770"/>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1" name="Rounded Rectangle 105"/>
              <p:cNvSpPr/>
              <p:nvPr/>
            </p:nvSpPr>
            <p:spPr>
              <a:xfrm>
                <a:off x="4326843" y="5602769"/>
                <a:ext cx="1737624"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2" name="TextBox 121"/>
              <p:cNvSpPr txBox="1"/>
              <p:nvPr/>
            </p:nvSpPr>
            <p:spPr>
              <a:xfrm>
                <a:off x="3457190" y="5598777"/>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70%</a:t>
                </a:r>
                <a:endParaRPr lang="en-IN" sz="1050" dirty="0">
                  <a:solidFill>
                    <a:schemeClr val="bg1"/>
                  </a:solidFill>
                  <a:cs typeface="+mn-ea"/>
                  <a:sym typeface="+mn-lt"/>
                </a:endParaRPr>
              </a:p>
            </p:txBody>
          </p:sp>
          <p:sp>
            <p:nvSpPr>
              <p:cNvPr id="123" name="TextBox 122"/>
              <p:cNvSpPr txBox="1"/>
              <p:nvPr/>
            </p:nvSpPr>
            <p:spPr>
              <a:xfrm>
                <a:off x="4022602" y="5731326"/>
                <a:ext cx="1994298"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Team Work</a:t>
                </a:r>
                <a:endParaRPr lang="en-IN" sz="1050" dirty="0">
                  <a:solidFill>
                    <a:schemeClr val="bg1"/>
                  </a:solidFill>
                  <a:cs typeface="+mn-ea"/>
                  <a:sym typeface="+mn-lt"/>
                </a:endParaRPr>
              </a:p>
            </p:txBody>
          </p:sp>
        </p:grpSp>
      </p:grpSp>
      <p:grpSp>
        <p:nvGrpSpPr>
          <p:cNvPr id="140" name="Group 139"/>
          <p:cNvGrpSpPr/>
          <p:nvPr/>
        </p:nvGrpSpPr>
        <p:grpSpPr>
          <a:xfrm>
            <a:off x="8006442" y="5895191"/>
            <a:ext cx="1115032" cy="256600"/>
            <a:chOff x="3025213" y="5982275"/>
            <a:chExt cx="1115032" cy="256600"/>
          </a:xfrm>
        </p:grpSpPr>
        <p:grpSp>
          <p:nvGrpSpPr>
            <p:cNvPr id="138" name="Group 137"/>
            <p:cNvGrpSpPr/>
            <p:nvPr/>
          </p:nvGrpSpPr>
          <p:grpSpPr>
            <a:xfrm>
              <a:off x="3454429" y="5982275"/>
              <a:ext cx="256600" cy="256600"/>
              <a:chOff x="3454429" y="5982275"/>
              <a:chExt cx="256600" cy="256600"/>
            </a:xfrm>
          </p:grpSpPr>
          <p:sp>
            <p:nvSpPr>
              <p:cNvPr id="129" name="Oval 128"/>
              <p:cNvSpPr/>
              <p:nvPr/>
            </p:nvSpPr>
            <p:spPr>
              <a:xfrm>
                <a:off x="3454429"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0" name="Freeform 22"/>
              <p:cNvSpPr>
                <a:spLocks noEditPoints="1"/>
              </p:cNvSpPr>
              <p:nvPr/>
            </p:nvSpPr>
            <p:spPr bwMode="auto">
              <a:xfrm>
                <a:off x="3519360" y="6059845"/>
                <a:ext cx="126738" cy="101460"/>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7" name="Group 136"/>
            <p:cNvGrpSpPr/>
            <p:nvPr/>
          </p:nvGrpSpPr>
          <p:grpSpPr>
            <a:xfrm>
              <a:off x="3025213" y="5982275"/>
              <a:ext cx="256600" cy="256600"/>
              <a:chOff x="3025213" y="5982275"/>
              <a:chExt cx="256600" cy="256600"/>
            </a:xfrm>
          </p:grpSpPr>
          <p:sp>
            <p:nvSpPr>
              <p:cNvPr id="132" name="Oval 131"/>
              <p:cNvSpPr/>
              <p:nvPr/>
            </p:nvSpPr>
            <p:spPr>
              <a:xfrm>
                <a:off x="3025213"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3" name="Freeform 35"/>
              <p:cNvSpPr>
                <a:spLocks noEditPoints="1"/>
              </p:cNvSpPr>
              <p:nvPr/>
            </p:nvSpPr>
            <p:spPr bwMode="auto">
              <a:xfrm>
                <a:off x="3125638" y="6054824"/>
                <a:ext cx="55751" cy="11150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9" name="Group 138"/>
            <p:cNvGrpSpPr/>
            <p:nvPr/>
          </p:nvGrpSpPr>
          <p:grpSpPr>
            <a:xfrm>
              <a:off x="3883645" y="5982275"/>
              <a:ext cx="256600" cy="256600"/>
              <a:chOff x="3883645" y="5982275"/>
              <a:chExt cx="256600" cy="256600"/>
            </a:xfrm>
          </p:grpSpPr>
          <p:sp>
            <p:nvSpPr>
              <p:cNvPr id="135" name="Oval 134"/>
              <p:cNvSpPr/>
              <p:nvPr/>
            </p:nvSpPr>
            <p:spPr>
              <a:xfrm>
                <a:off x="3883645"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6" name="Freeform 37"/>
              <p:cNvSpPr>
                <a:spLocks noEditPoints="1"/>
              </p:cNvSpPr>
              <p:nvPr/>
            </p:nvSpPr>
            <p:spPr bwMode="auto">
              <a:xfrm>
                <a:off x="3952385" y="6052228"/>
                <a:ext cx="119120" cy="116696"/>
              </a:xfrm>
              <a:custGeom>
                <a:avLst/>
                <a:gdLst>
                  <a:gd name="T0" fmla="*/ 17 w 188"/>
                  <a:gd name="T1" fmla="*/ 184 h 184"/>
                  <a:gd name="T2" fmla="*/ 0 w 188"/>
                  <a:gd name="T3" fmla="*/ 17 h 184"/>
                  <a:gd name="T4" fmla="*/ 170 w 188"/>
                  <a:gd name="T5" fmla="*/ 0 h 184"/>
                  <a:gd name="T6" fmla="*/ 188 w 188"/>
                  <a:gd name="T7" fmla="*/ 167 h 184"/>
                  <a:gd name="T8" fmla="*/ 17 w 188"/>
                  <a:gd name="T9" fmla="*/ 8 h 184"/>
                  <a:gd name="T10" fmla="*/ 7 w 188"/>
                  <a:gd name="T11" fmla="*/ 167 h 184"/>
                  <a:gd name="T12" fmla="*/ 170 w 188"/>
                  <a:gd name="T13" fmla="*/ 176 h 184"/>
                  <a:gd name="T14" fmla="*/ 180 w 188"/>
                  <a:gd name="T15" fmla="*/ 17 h 184"/>
                  <a:gd name="T16" fmla="*/ 17 w 188"/>
                  <a:gd name="T17" fmla="*/ 8 h 184"/>
                  <a:gd name="T18" fmla="*/ 26 w 188"/>
                  <a:gd name="T19" fmla="*/ 168 h 184"/>
                  <a:gd name="T20" fmla="*/ 16 w 188"/>
                  <a:gd name="T21" fmla="*/ 85 h 184"/>
                  <a:gd name="T22" fmla="*/ 48 w 188"/>
                  <a:gd name="T23" fmla="*/ 81 h 184"/>
                  <a:gd name="T24" fmla="*/ 52 w 188"/>
                  <a:gd name="T25" fmla="*/ 86 h 184"/>
                  <a:gd name="T26" fmla="*/ 94 w 188"/>
                  <a:gd name="T27" fmla="*/ 141 h 184"/>
                  <a:gd name="T28" fmla="*/ 135 w 188"/>
                  <a:gd name="T29" fmla="*/ 86 h 184"/>
                  <a:gd name="T30" fmla="*/ 139 w 188"/>
                  <a:gd name="T31" fmla="*/ 81 h 184"/>
                  <a:gd name="T32" fmla="*/ 172 w 188"/>
                  <a:gd name="T33" fmla="*/ 85 h 184"/>
                  <a:gd name="T34" fmla="*/ 161 w 188"/>
                  <a:gd name="T35" fmla="*/ 168 h 184"/>
                  <a:gd name="T36" fmla="*/ 23 w 188"/>
                  <a:gd name="T37" fmla="*/ 158 h 184"/>
                  <a:gd name="T38" fmla="*/ 161 w 188"/>
                  <a:gd name="T39" fmla="*/ 160 h 184"/>
                  <a:gd name="T40" fmla="*/ 164 w 188"/>
                  <a:gd name="T41" fmla="*/ 89 h 184"/>
                  <a:gd name="T42" fmla="*/ 145 w 188"/>
                  <a:gd name="T43" fmla="*/ 98 h 184"/>
                  <a:gd name="T44" fmla="*/ 43 w 188"/>
                  <a:gd name="T45" fmla="*/ 98 h 184"/>
                  <a:gd name="T46" fmla="*/ 23 w 188"/>
                  <a:gd name="T47" fmla="*/ 89 h 184"/>
                  <a:gd name="T48" fmla="*/ 58 w 188"/>
                  <a:gd name="T49" fmla="*/ 98 h 184"/>
                  <a:gd name="T50" fmla="*/ 129 w 188"/>
                  <a:gd name="T51" fmla="*/ 98 h 184"/>
                  <a:gd name="T52" fmla="*/ 94 w 188"/>
                  <a:gd name="T53" fmla="*/ 71 h 184"/>
                  <a:gd name="T54" fmla="*/ 94 w 188"/>
                  <a:gd name="T55" fmla="*/ 125 h 184"/>
                  <a:gd name="T56" fmla="*/ 94 w 188"/>
                  <a:gd name="T57" fmla="*/ 71 h 184"/>
                  <a:gd name="T58" fmla="*/ 135 w 188"/>
                  <a:gd name="T59" fmla="*/ 60 h 184"/>
                  <a:gd name="T60" fmla="*/ 124 w 188"/>
                  <a:gd name="T61" fmla="*/ 30 h 184"/>
                  <a:gd name="T62" fmla="*/ 156 w 188"/>
                  <a:gd name="T63" fmla="*/ 20 h 184"/>
                  <a:gd name="T64" fmla="*/ 168 w 188"/>
                  <a:gd name="T65" fmla="*/ 50 h 184"/>
                  <a:gd name="T66" fmla="*/ 135 w 188"/>
                  <a:gd name="T67" fmla="*/ 28 h 184"/>
                  <a:gd name="T68" fmla="*/ 132 w 188"/>
                  <a:gd name="T69" fmla="*/ 49 h 184"/>
                  <a:gd name="T70" fmla="*/ 157 w 188"/>
                  <a:gd name="T71" fmla="*/ 52 h 184"/>
                  <a:gd name="T72" fmla="*/ 160 w 188"/>
                  <a:gd name="T73" fmla="*/ 31 h 184"/>
                  <a:gd name="T74" fmla="*/ 135 w 188"/>
                  <a:gd name="T75" fmla="*/ 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4">
                    <a:moveTo>
                      <a:pt x="170" y="184"/>
                    </a:moveTo>
                    <a:cubicBezTo>
                      <a:pt x="17" y="184"/>
                      <a:pt x="17" y="184"/>
                      <a:pt x="17" y="184"/>
                    </a:cubicBezTo>
                    <a:cubicBezTo>
                      <a:pt x="8" y="184"/>
                      <a:pt x="0" y="176"/>
                      <a:pt x="0" y="167"/>
                    </a:cubicBezTo>
                    <a:cubicBezTo>
                      <a:pt x="0" y="17"/>
                      <a:pt x="0" y="17"/>
                      <a:pt x="0" y="17"/>
                    </a:cubicBezTo>
                    <a:cubicBezTo>
                      <a:pt x="0" y="8"/>
                      <a:pt x="8" y="0"/>
                      <a:pt x="17" y="0"/>
                    </a:cubicBezTo>
                    <a:cubicBezTo>
                      <a:pt x="170" y="0"/>
                      <a:pt x="170" y="0"/>
                      <a:pt x="170" y="0"/>
                    </a:cubicBezTo>
                    <a:cubicBezTo>
                      <a:pt x="180" y="0"/>
                      <a:pt x="188" y="8"/>
                      <a:pt x="188" y="17"/>
                    </a:cubicBezTo>
                    <a:cubicBezTo>
                      <a:pt x="188" y="167"/>
                      <a:pt x="188" y="167"/>
                      <a:pt x="188" y="167"/>
                    </a:cubicBezTo>
                    <a:cubicBezTo>
                      <a:pt x="188" y="176"/>
                      <a:pt x="180" y="184"/>
                      <a:pt x="170" y="184"/>
                    </a:cubicBezTo>
                    <a:close/>
                    <a:moveTo>
                      <a:pt x="17" y="8"/>
                    </a:moveTo>
                    <a:cubicBezTo>
                      <a:pt x="12" y="8"/>
                      <a:pt x="7" y="12"/>
                      <a:pt x="7" y="17"/>
                    </a:cubicBezTo>
                    <a:cubicBezTo>
                      <a:pt x="7" y="167"/>
                      <a:pt x="7" y="167"/>
                      <a:pt x="7" y="167"/>
                    </a:cubicBezTo>
                    <a:cubicBezTo>
                      <a:pt x="7" y="172"/>
                      <a:pt x="12" y="176"/>
                      <a:pt x="17" y="176"/>
                    </a:cubicBezTo>
                    <a:cubicBezTo>
                      <a:pt x="170" y="176"/>
                      <a:pt x="170" y="176"/>
                      <a:pt x="170" y="176"/>
                    </a:cubicBezTo>
                    <a:cubicBezTo>
                      <a:pt x="175" y="176"/>
                      <a:pt x="180" y="172"/>
                      <a:pt x="180" y="167"/>
                    </a:cubicBezTo>
                    <a:cubicBezTo>
                      <a:pt x="180" y="17"/>
                      <a:pt x="180" y="17"/>
                      <a:pt x="180" y="17"/>
                    </a:cubicBezTo>
                    <a:cubicBezTo>
                      <a:pt x="180" y="12"/>
                      <a:pt x="175" y="8"/>
                      <a:pt x="170" y="8"/>
                    </a:cubicBezTo>
                    <a:lnTo>
                      <a:pt x="17" y="8"/>
                    </a:lnTo>
                    <a:close/>
                    <a:moveTo>
                      <a:pt x="161" y="168"/>
                    </a:moveTo>
                    <a:cubicBezTo>
                      <a:pt x="26" y="168"/>
                      <a:pt x="26" y="168"/>
                      <a:pt x="26" y="168"/>
                    </a:cubicBezTo>
                    <a:cubicBezTo>
                      <a:pt x="20" y="168"/>
                      <a:pt x="16" y="163"/>
                      <a:pt x="16" y="158"/>
                    </a:cubicBezTo>
                    <a:cubicBezTo>
                      <a:pt x="16" y="85"/>
                      <a:pt x="16" y="85"/>
                      <a:pt x="16" y="85"/>
                    </a:cubicBezTo>
                    <a:cubicBezTo>
                      <a:pt x="16" y="83"/>
                      <a:pt x="17" y="81"/>
                      <a:pt x="19" y="81"/>
                    </a:cubicBezTo>
                    <a:cubicBezTo>
                      <a:pt x="48" y="81"/>
                      <a:pt x="48" y="81"/>
                      <a:pt x="48" y="81"/>
                    </a:cubicBezTo>
                    <a:cubicBezTo>
                      <a:pt x="50" y="81"/>
                      <a:pt x="51" y="82"/>
                      <a:pt x="51" y="83"/>
                    </a:cubicBezTo>
                    <a:cubicBezTo>
                      <a:pt x="52" y="84"/>
                      <a:pt x="52" y="85"/>
                      <a:pt x="52" y="86"/>
                    </a:cubicBezTo>
                    <a:cubicBezTo>
                      <a:pt x="51" y="90"/>
                      <a:pt x="50" y="94"/>
                      <a:pt x="50" y="98"/>
                    </a:cubicBezTo>
                    <a:cubicBezTo>
                      <a:pt x="50" y="122"/>
                      <a:pt x="70" y="141"/>
                      <a:pt x="94" y="141"/>
                    </a:cubicBezTo>
                    <a:cubicBezTo>
                      <a:pt x="117" y="141"/>
                      <a:pt x="137" y="122"/>
                      <a:pt x="137" y="98"/>
                    </a:cubicBezTo>
                    <a:cubicBezTo>
                      <a:pt x="137" y="94"/>
                      <a:pt x="136" y="90"/>
                      <a:pt x="135" y="86"/>
                    </a:cubicBezTo>
                    <a:cubicBezTo>
                      <a:pt x="135" y="85"/>
                      <a:pt x="135" y="84"/>
                      <a:pt x="136" y="83"/>
                    </a:cubicBezTo>
                    <a:cubicBezTo>
                      <a:pt x="136" y="82"/>
                      <a:pt x="138" y="81"/>
                      <a:pt x="139" y="81"/>
                    </a:cubicBezTo>
                    <a:cubicBezTo>
                      <a:pt x="168" y="81"/>
                      <a:pt x="168" y="81"/>
                      <a:pt x="168" y="81"/>
                    </a:cubicBezTo>
                    <a:cubicBezTo>
                      <a:pt x="170" y="81"/>
                      <a:pt x="172" y="83"/>
                      <a:pt x="172" y="85"/>
                    </a:cubicBezTo>
                    <a:cubicBezTo>
                      <a:pt x="172" y="158"/>
                      <a:pt x="172" y="158"/>
                      <a:pt x="172" y="158"/>
                    </a:cubicBezTo>
                    <a:cubicBezTo>
                      <a:pt x="172" y="163"/>
                      <a:pt x="167" y="168"/>
                      <a:pt x="161" y="168"/>
                    </a:cubicBezTo>
                    <a:close/>
                    <a:moveTo>
                      <a:pt x="23" y="89"/>
                    </a:moveTo>
                    <a:cubicBezTo>
                      <a:pt x="23" y="158"/>
                      <a:pt x="23" y="158"/>
                      <a:pt x="23" y="158"/>
                    </a:cubicBezTo>
                    <a:cubicBezTo>
                      <a:pt x="23" y="159"/>
                      <a:pt x="25" y="160"/>
                      <a:pt x="26" y="160"/>
                    </a:cubicBezTo>
                    <a:cubicBezTo>
                      <a:pt x="161" y="160"/>
                      <a:pt x="161" y="160"/>
                      <a:pt x="161" y="160"/>
                    </a:cubicBezTo>
                    <a:cubicBezTo>
                      <a:pt x="163" y="160"/>
                      <a:pt x="164" y="159"/>
                      <a:pt x="164" y="158"/>
                    </a:cubicBezTo>
                    <a:cubicBezTo>
                      <a:pt x="164" y="89"/>
                      <a:pt x="164" y="89"/>
                      <a:pt x="164" y="89"/>
                    </a:cubicBezTo>
                    <a:cubicBezTo>
                      <a:pt x="144" y="89"/>
                      <a:pt x="144" y="89"/>
                      <a:pt x="144" y="89"/>
                    </a:cubicBezTo>
                    <a:cubicBezTo>
                      <a:pt x="144" y="92"/>
                      <a:pt x="145" y="95"/>
                      <a:pt x="145" y="98"/>
                    </a:cubicBezTo>
                    <a:cubicBezTo>
                      <a:pt x="145" y="126"/>
                      <a:pt x="122" y="148"/>
                      <a:pt x="94" y="148"/>
                    </a:cubicBezTo>
                    <a:cubicBezTo>
                      <a:pt x="65" y="148"/>
                      <a:pt x="43" y="126"/>
                      <a:pt x="43" y="98"/>
                    </a:cubicBezTo>
                    <a:cubicBezTo>
                      <a:pt x="43" y="95"/>
                      <a:pt x="43" y="92"/>
                      <a:pt x="43" y="89"/>
                    </a:cubicBezTo>
                    <a:lnTo>
                      <a:pt x="23" y="89"/>
                    </a:lnTo>
                    <a:close/>
                    <a:moveTo>
                      <a:pt x="94" y="133"/>
                    </a:moveTo>
                    <a:cubicBezTo>
                      <a:pt x="74" y="133"/>
                      <a:pt x="58" y="117"/>
                      <a:pt x="58" y="98"/>
                    </a:cubicBezTo>
                    <a:cubicBezTo>
                      <a:pt x="58" y="79"/>
                      <a:pt x="74" y="64"/>
                      <a:pt x="94" y="64"/>
                    </a:cubicBezTo>
                    <a:cubicBezTo>
                      <a:pt x="113" y="64"/>
                      <a:pt x="129" y="79"/>
                      <a:pt x="129" y="98"/>
                    </a:cubicBezTo>
                    <a:cubicBezTo>
                      <a:pt x="129" y="117"/>
                      <a:pt x="113" y="133"/>
                      <a:pt x="94" y="133"/>
                    </a:cubicBezTo>
                    <a:close/>
                    <a:moveTo>
                      <a:pt x="94" y="71"/>
                    </a:moveTo>
                    <a:cubicBezTo>
                      <a:pt x="78" y="71"/>
                      <a:pt x="66" y="84"/>
                      <a:pt x="66" y="98"/>
                    </a:cubicBezTo>
                    <a:cubicBezTo>
                      <a:pt x="66" y="113"/>
                      <a:pt x="78" y="125"/>
                      <a:pt x="94" y="125"/>
                    </a:cubicBezTo>
                    <a:cubicBezTo>
                      <a:pt x="109" y="125"/>
                      <a:pt x="121" y="113"/>
                      <a:pt x="121" y="98"/>
                    </a:cubicBezTo>
                    <a:cubicBezTo>
                      <a:pt x="121" y="84"/>
                      <a:pt x="109" y="71"/>
                      <a:pt x="94" y="71"/>
                    </a:cubicBezTo>
                    <a:close/>
                    <a:moveTo>
                      <a:pt x="156" y="60"/>
                    </a:moveTo>
                    <a:cubicBezTo>
                      <a:pt x="135" y="60"/>
                      <a:pt x="135" y="60"/>
                      <a:pt x="135" y="60"/>
                    </a:cubicBezTo>
                    <a:cubicBezTo>
                      <a:pt x="129" y="60"/>
                      <a:pt x="124" y="55"/>
                      <a:pt x="124" y="50"/>
                    </a:cubicBezTo>
                    <a:cubicBezTo>
                      <a:pt x="124" y="30"/>
                      <a:pt x="124" y="30"/>
                      <a:pt x="124" y="30"/>
                    </a:cubicBezTo>
                    <a:cubicBezTo>
                      <a:pt x="124" y="24"/>
                      <a:pt x="129" y="20"/>
                      <a:pt x="135" y="20"/>
                    </a:cubicBezTo>
                    <a:cubicBezTo>
                      <a:pt x="156" y="20"/>
                      <a:pt x="156" y="20"/>
                      <a:pt x="156" y="20"/>
                    </a:cubicBezTo>
                    <a:cubicBezTo>
                      <a:pt x="163" y="20"/>
                      <a:pt x="168" y="24"/>
                      <a:pt x="168" y="30"/>
                    </a:cubicBezTo>
                    <a:cubicBezTo>
                      <a:pt x="168" y="50"/>
                      <a:pt x="168" y="50"/>
                      <a:pt x="168" y="50"/>
                    </a:cubicBezTo>
                    <a:cubicBezTo>
                      <a:pt x="168" y="55"/>
                      <a:pt x="163" y="60"/>
                      <a:pt x="156" y="60"/>
                    </a:cubicBezTo>
                    <a:close/>
                    <a:moveTo>
                      <a:pt x="135" y="28"/>
                    </a:moveTo>
                    <a:cubicBezTo>
                      <a:pt x="133" y="28"/>
                      <a:pt x="132" y="29"/>
                      <a:pt x="132" y="31"/>
                    </a:cubicBezTo>
                    <a:cubicBezTo>
                      <a:pt x="132" y="49"/>
                      <a:pt x="132" y="49"/>
                      <a:pt x="132" y="49"/>
                    </a:cubicBezTo>
                    <a:cubicBezTo>
                      <a:pt x="132" y="51"/>
                      <a:pt x="133" y="52"/>
                      <a:pt x="135" y="52"/>
                    </a:cubicBezTo>
                    <a:cubicBezTo>
                      <a:pt x="157" y="52"/>
                      <a:pt x="157" y="52"/>
                      <a:pt x="157" y="52"/>
                    </a:cubicBezTo>
                    <a:cubicBezTo>
                      <a:pt x="158" y="52"/>
                      <a:pt x="160" y="51"/>
                      <a:pt x="160" y="49"/>
                    </a:cubicBezTo>
                    <a:cubicBezTo>
                      <a:pt x="160" y="31"/>
                      <a:pt x="160" y="31"/>
                      <a:pt x="160" y="31"/>
                    </a:cubicBezTo>
                    <a:cubicBezTo>
                      <a:pt x="160" y="29"/>
                      <a:pt x="158" y="28"/>
                      <a:pt x="157" y="28"/>
                    </a:cubicBezTo>
                    <a:lnTo>
                      <a:pt x="135" y="2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28" name="TextBox 27"/>
          <p:cNvSpPr txBox="1"/>
          <p:nvPr/>
        </p:nvSpPr>
        <p:spPr>
          <a:xfrm>
            <a:off x="238125" y="2313305"/>
            <a:ext cx="4303395" cy="3799840"/>
          </a:xfrm>
          <a:prstGeom prst="rect">
            <a:avLst/>
          </a:prstGeom>
          <a:noFill/>
        </p:spPr>
        <p:txBody>
          <a:bodyPr wrap="square" rtlCol="0">
            <a:spAutoFit/>
          </a:bodyPr>
          <a:p>
            <a:pPr marL="171450" indent="-171450" algn="just">
              <a:lnSpc>
                <a:spcPct val="150000"/>
              </a:lnSpc>
              <a:spcAft>
                <a:spcPts val="600"/>
              </a:spcAft>
              <a:buFont typeface="Arial" panose="020B0604020202020204" pitchFamily="34" charset="0"/>
              <a:buChar char="▫"/>
            </a:pPr>
            <a:r>
              <a:rPr lang="zh-CN" altLang="en-US" sz="1400">
                <a:sym typeface="+mn-ea"/>
              </a:rPr>
              <a:t>首先，商业模式画布是以价值主张为中心分成左右两侧，左半侧是讨论效率，右半侧是讨论价值。</a:t>
            </a:r>
            <a:endParaRPr lang="zh-CN" altLang="en-US" sz="1400">
              <a:sym typeface="+mn-ea"/>
            </a:endParaRPr>
          </a:p>
          <a:p>
            <a:pPr marL="171450" indent="-171450" algn="just">
              <a:lnSpc>
                <a:spcPct val="150000"/>
              </a:lnSpc>
              <a:spcAft>
                <a:spcPts val="600"/>
              </a:spcAft>
              <a:buFont typeface="Arial" panose="020B0604020202020204" pitchFamily="34" charset="0"/>
              <a:buChar char="▫"/>
            </a:pPr>
            <a:r>
              <a:rPr lang="zh-CN" altLang="en-US" sz="1400">
                <a:sym typeface="+mn-ea"/>
              </a:rPr>
              <a:t>其次，商业模式画布分析从客户细分开始。确定目标客户后，企业需要明确价值主张，以及价值主张通过何种渠道传递给客户，并与客户建立怎么样的关系，再确定与客户建立的关系能带来什么形态的收入流。</a:t>
            </a:r>
            <a:endParaRPr lang="zh-CN" altLang="en-US" sz="1400">
              <a:sym typeface="+mn-ea"/>
            </a:endParaRPr>
          </a:p>
          <a:p>
            <a:pPr marL="171450" indent="-171450" algn="just">
              <a:lnSpc>
                <a:spcPct val="150000"/>
              </a:lnSpc>
              <a:spcAft>
                <a:spcPts val="600"/>
              </a:spcAft>
              <a:buFont typeface="Arial" panose="020B0604020202020204" pitchFamily="34" charset="0"/>
              <a:buChar char="▫"/>
            </a:pPr>
            <a:r>
              <a:rPr lang="zh-CN" altLang="en-US" sz="1400">
                <a:sym typeface="+mn-ea"/>
              </a:rPr>
              <a:t>最后，企业描绘商业模式画布的时候，还需要明确企业的关键资源是什么，这些资源能为客户提供什么样的主要活动，以及这些活动需要哪些关键合作伙伴，最终确定完成这些关键活动有哪些成本。</a:t>
            </a:r>
            <a:endParaRPr sz="1400" dirty="0">
              <a:solidFill>
                <a:schemeClr val="tx1">
                  <a:lumMod val="65000"/>
                  <a:lumOff val="35000"/>
                </a:schemeClr>
              </a:solidFill>
              <a:cs typeface="+mn-ea"/>
              <a:sym typeface="+mn-lt"/>
            </a:endParaRPr>
          </a:p>
        </p:txBody>
      </p:sp>
      <p:pic>
        <p:nvPicPr>
          <p:cNvPr id="7" name="图片占位符 6"/>
          <p:cNvPicPr>
            <a:picLocks noChangeAspect="1"/>
          </p:cNvPicPr>
          <p:nvPr>
            <p:ph type="pic" sz="quarter" idx="11"/>
          </p:nvPr>
        </p:nvPicPr>
        <p:blipFill>
          <a:blip r:embed="rId2"/>
          <a:stretch>
            <a:fillRect/>
          </a:stretch>
        </p:blipFill>
        <p:spPr>
          <a:xfrm>
            <a:off x="5709285" y="1319530"/>
            <a:ext cx="5904865" cy="35413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par>
                                <p:cTn id="12" presetID="10" presetClass="entr" presetSubtype="0" fill="hold" nodeType="withEffect">
                                  <p:stCondLst>
                                    <p:cond delay="175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6" presetClass="entr" presetSubtype="21" fill="hold" nodeType="withEffect">
                                  <p:stCondLst>
                                    <p:cond delay="2000"/>
                                  </p:stCondLst>
                                  <p:childTnLst>
                                    <p:set>
                                      <p:cBhvr>
                                        <p:cTn id="16" dur="1" fill="hold">
                                          <p:stCondLst>
                                            <p:cond delay="0"/>
                                          </p:stCondLst>
                                        </p:cTn>
                                        <p:tgtEl>
                                          <p:spTgt spid="127"/>
                                        </p:tgtEl>
                                        <p:attrNameLst>
                                          <p:attrName>style.visibility</p:attrName>
                                        </p:attrNameLst>
                                      </p:cBhvr>
                                      <p:to>
                                        <p:strVal val="visible"/>
                                      </p:to>
                                    </p:set>
                                    <p:animEffect transition="in" filter="barn(inVertical)">
                                      <p:cBhvr>
                                        <p:cTn id="17" dur="500"/>
                                        <p:tgtEl>
                                          <p:spTgt spid="127"/>
                                        </p:tgtEl>
                                      </p:cBhvr>
                                    </p:animEffect>
                                  </p:childTnLst>
                                </p:cTn>
                              </p:par>
                              <p:par>
                                <p:cTn id="18" presetID="10" presetClass="entr" presetSubtype="0" fill="hold" nodeType="withEffect">
                                  <p:stCondLst>
                                    <p:cond delay="2500"/>
                                  </p:stCondLst>
                                  <p:childTnLst>
                                    <p:set>
                                      <p:cBhvr>
                                        <p:cTn id="19" dur="1" fill="hold">
                                          <p:stCondLst>
                                            <p:cond delay="0"/>
                                          </p:stCondLst>
                                        </p:cTn>
                                        <p:tgtEl>
                                          <p:spTgt spid="140"/>
                                        </p:tgtEl>
                                        <p:attrNameLst>
                                          <p:attrName>style.visibility</p:attrName>
                                        </p:attrNameLst>
                                      </p:cBhvr>
                                      <p:to>
                                        <p:strVal val="visible"/>
                                      </p:to>
                                    </p:set>
                                    <p:animEffect transition="in" filter="fade">
                                      <p:cBhvr>
                                        <p:cTn id="20" dur="500"/>
                                        <p:tgtEl>
                                          <p:spTgt spid="140"/>
                                        </p:tgtEl>
                                      </p:cBhvr>
                                    </p:animEffect>
                                  </p:childTnLst>
                                </p:cTn>
                              </p:par>
                              <p:par>
                                <p:cTn id="21" presetID="2" presetClass="entr" presetSubtype="2" decel="100000" fill="hold" nodeType="withEffect">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1+#ppt_w/2"/>
                                          </p:val>
                                        </p:tav>
                                        <p:tav tm="100000">
                                          <p:val>
                                            <p:strVal val="#ppt_x"/>
                                          </p:val>
                                        </p:tav>
                                      </p:tavLst>
                                    </p:anim>
                                    <p:anim calcmode="lin" valueType="num">
                                      <p:cBhvr additive="base">
                                        <p:cTn id="24"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1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035843" y="710832"/>
            <a:ext cx="5695698" cy="5784347"/>
          </a:xfrm>
          <a:prstGeom prst="rect">
            <a:avLst/>
          </a:prstGeom>
        </p:spPr>
      </p:pic>
      <p:sp>
        <p:nvSpPr>
          <p:cNvPr id="11" name="Rectangle 26"/>
          <p:cNvSpPr/>
          <p:nvPr/>
        </p:nvSpPr>
        <p:spPr>
          <a:xfrm>
            <a:off x="861695" y="3989070"/>
            <a:ext cx="4563745"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第十五单元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选取参赛项目</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lang="zh-CN" sz="3400" b="1" dirty="0">
                  <a:solidFill>
                    <a:srgbClr val="2842A2"/>
                  </a:solidFill>
                  <a:effectLst>
                    <a:outerShdw blurRad="50800" dist="25400" dir="5400000" algn="t" rotWithShape="0">
                      <a:prstClr val="black">
                        <a:alpha val="20000"/>
                      </a:prstClr>
                    </a:outerShdw>
                  </a:effectLst>
                  <a:cs typeface="+mn-ea"/>
                  <a:sym typeface="+mn-lt"/>
                </a:rPr>
                <a:t>“互联网+”大赛</a:t>
              </a:r>
              <a:endParaRPr lang="zh-CN"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5</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一、创新创业大赛</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16420" cy="349186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创新创业大赛，1983年起源于美国德州大学奥斯丁分校，1997年，清华大学学生将创业计划竞赛引进中国，并于1998 年开展活动。</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目前，广东大学生参加的主要的大学生创新创业大赛有：中国“互联网 +”大学生创新创业大赛、中国</a:t>
            </a:r>
            <a:r>
              <a:rPr lang="en-US" altLang="zh-CN" sz="2400">
                <a:sym typeface="+mn-ea"/>
              </a:rPr>
              <a:t>“</a:t>
            </a:r>
            <a:r>
              <a:rPr lang="zh-CN" altLang="en-US" sz="2400">
                <a:sym typeface="+mn-ea"/>
              </a:rPr>
              <a:t>挑战杯</a:t>
            </a:r>
            <a:r>
              <a:rPr lang="en-US" altLang="zh-CN" sz="2400">
                <a:sym typeface="+mn-ea"/>
              </a:rPr>
              <a:t>”</a:t>
            </a:r>
            <a:r>
              <a:rPr lang="zh-CN" altLang="en-US" sz="2400">
                <a:sym typeface="+mn-ea"/>
              </a:rPr>
              <a:t>大学生创业计划</a:t>
            </a:r>
            <a:r>
              <a:rPr lang="zh-CN" altLang="en-US" sz="2400">
                <a:sym typeface="+mn-ea"/>
              </a:rPr>
              <a:t>竞赛</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 name="Text Placeholder 1"/>
          <p:cNvSpPr>
            <a:spLocks noGrp="1"/>
          </p:cNvSpPr>
          <p:nvPr>
            <p:ph type="body" sz="quarter" idx="10"/>
          </p:nvPr>
        </p:nvSpPr>
        <p:spPr/>
        <p:txBody>
          <a:bodyPr>
            <a:noAutofit/>
          </a:bodyPr>
          <a:lstStyle/>
          <a:p>
            <a:r>
              <a:rPr sz="3500" dirty="0">
                <a:effectLst>
                  <a:outerShdw blurRad="50800" dist="25400" dir="5400000" algn="t" rotWithShape="0">
                    <a:prstClr val="black">
                      <a:alpha val="20000"/>
                    </a:prstClr>
                  </a:outerShdw>
                </a:effectLst>
                <a:latin typeface="+mn-lt"/>
                <a:cs typeface="+mn-ea"/>
                <a:sym typeface="+mn-lt"/>
              </a:rPr>
              <a:t>“互联网+”参赛项目的识别与筛选</a:t>
            </a:r>
            <a:endParaRPr sz="3500" dirty="0">
              <a:effectLst>
                <a:outerShdw blurRad="50800" dist="25400" dir="5400000" algn="t" rotWithShape="0">
                  <a:prstClr val="black">
                    <a:alpha val="20000"/>
                  </a:prstClr>
                </a:outerShdw>
              </a:effectLst>
              <a:latin typeface="+mn-lt"/>
              <a:cs typeface="+mn-ea"/>
              <a:sym typeface="+mn-lt"/>
            </a:endParaRPr>
          </a:p>
        </p:txBody>
      </p:sp>
      <p:grpSp>
        <p:nvGrpSpPr>
          <p:cNvPr id="460" name="Group 459"/>
          <p:cNvGrpSpPr/>
          <p:nvPr/>
        </p:nvGrpSpPr>
        <p:grpSpPr>
          <a:xfrm>
            <a:off x="5943600" y="1210945"/>
            <a:ext cx="19812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3" name="Rectangle: Rounded Corners 172"/>
          <p:cNvSpPr/>
          <p:nvPr/>
        </p:nvSpPr>
        <p:spPr>
          <a:xfrm>
            <a:off x="2454910" y="1788795"/>
            <a:ext cx="1623695" cy="4559935"/>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xtBox 198"/>
          <p:cNvSpPr txBox="1"/>
          <p:nvPr/>
        </p:nvSpPr>
        <p:spPr>
          <a:xfrm>
            <a:off x="2559685"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政策原则</a:t>
            </a:r>
            <a:endParaRPr lang="en-US" sz="2400" b="1">
              <a:solidFill>
                <a:schemeClr val="tx1">
                  <a:lumMod val="65000"/>
                  <a:lumOff val="35000"/>
                </a:schemeClr>
              </a:solidFill>
              <a:cs typeface="+mn-ea"/>
              <a:sym typeface="+mn-lt"/>
            </a:endParaRPr>
          </a:p>
        </p:txBody>
      </p:sp>
      <p:sp>
        <p:nvSpPr>
          <p:cNvPr id="174" name="Rectangle: Rounded Corners 173"/>
          <p:cNvSpPr/>
          <p:nvPr/>
        </p:nvSpPr>
        <p:spPr>
          <a:xfrm>
            <a:off x="4356100" y="178943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198"/>
          <p:cNvSpPr txBox="1"/>
          <p:nvPr/>
        </p:nvSpPr>
        <p:spPr>
          <a:xfrm>
            <a:off x="4456430"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市场原则</a:t>
            </a:r>
            <a:endParaRPr lang="en-US" sz="2400" b="1">
              <a:solidFill>
                <a:schemeClr val="tx1">
                  <a:lumMod val="65000"/>
                  <a:lumOff val="35000"/>
                </a:schemeClr>
              </a:solidFill>
              <a:cs typeface="+mn-ea"/>
              <a:sym typeface="+mn-lt"/>
            </a:endParaRPr>
          </a:p>
        </p:txBody>
      </p:sp>
      <p:pic>
        <p:nvPicPr>
          <p:cNvPr id="43" name="图片 42"/>
          <p:cNvPicPr>
            <a:picLocks noChangeAspect="1"/>
          </p:cNvPicPr>
          <p:nvPr/>
        </p:nvPicPr>
        <p:blipFill>
          <a:blip r:embed="rId2"/>
          <a:stretch>
            <a:fillRect/>
          </a:stretch>
        </p:blipFill>
        <p:spPr>
          <a:xfrm>
            <a:off x="4447540" y="1898650"/>
            <a:ext cx="1455165" cy="990000"/>
          </a:xfrm>
          <a:prstGeom prst="rect">
            <a:avLst/>
          </a:prstGeom>
        </p:spPr>
      </p:pic>
      <p:sp>
        <p:nvSpPr>
          <p:cNvPr id="175" name="Rectangle: Rounded Corners 174"/>
          <p:cNvSpPr/>
          <p:nvPr/>
        </p:nvSpPr>
        <p:spPr>
          <a:xfrm>
            <a:off x="625538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xtBox 198"/>
          <p:cNvSpPr txBox="1"/>
          <p:nvPr/>
        </p:nvSpPr>
        <p:spPr>
          <a:xfrm>
            <a:off x="6353175"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价值原则</a:t>
            </a:r>
            <a:endParaRPr lang="en-US" sz="2400" b="1">
              <a:solidFill>
                <a:schemeClr val="tx1">
                  <a:lumMod val="65000"/>
                  <a:lumOff val="35000"/>
                </a:schemeClr>
              </a:solidFill>
              <a:cs typeface="+mn-ea"/>
              <a:sym typeface="+mn-lt"/>
            </a:endParaRPr>
          </a:p>
        </p:txBody>
      </p:sp>
      <p:pic>
        <p:nvPicPr>
          <p:cNvPr id="44" name="图片 43"/>
          <p:cNvPicPr>
            <a:picLocks noChangeAspect="1"/>
          </p:cNvPicPr>
          <p:nvPr/>
        </p:nvPicPr>
        <p:blipFill>
          <a:blip r:embed="rId3"/>
          <a:stretch>
            <a:fillRect/>
          </a:stretch>
        </p:blipFill>
        <p:spPr>
          <a:xfrm>
            <a:off x="6347460" y="1898650"/>
            <a:ext cx="1455165" cy="990000"/>
          </a:xfrm>
          <a:prstGeom prst="rect">
            <a:avLst/>
          </a:prstGeom>
        </p:spPr>
      </p:pic>
      <p:sp>
        <p:nvSpPr>
          <p:cNvPr id="18" name="Rectangle: Rounded Corners 174"/>
          <p:cNvSpPr/>
          <p:nvPr/>
        </p:nvSpPr>
        <p:spPr>
          <a:xfrm>
            <a:off x="8155940"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2" name="TextBox 198"/>
          <p:cNvSpPr txBox="1"/>
          <p:nvPr/>
        </p:nvSpPr>
        <p:spPr>
          <a:xfrm>
            <a:off x="8097520" y="3063875"/>
            <a:ext cx="174879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竞争性原则</a:t>
            </a:r>
            <a:endParaRPr lang="en-US" sz="2400" b="1">
              <a:solidFill>
                <a:schemeClr val="tx1">
                  <a:lumMod val="65000"/>
                  <a:lumOff val="35000"/>
                </a:schemeClr>
              </a:solidFill>
              <a:cs typeface="+mn-ea"/>
              <a:sym typeface="+mn-lt"/>
            </a:endParaRPr>
          </a:p>
        </p:txBody>
      </p:sp>
      <p:pic>
        <p:nvPicPr>
          <p:cNvPr id="45" name="图片 44"/>
          <p:cNvPicPr>
            <a:picLocks noChangeAspect="1"/>
          </p:cNvPicPr>
          <p:nvPr/>
        </p:nvPicPr>
        <p:blipFill>
          <a:blip r:embed="rId4"/>
          <a:stretch>
            <a:fillRect/>
          </a:stretch>
        </p:blipFill>
        <p:spPr>
          <a:xfrm>
            <a:off x="8248015" y="1898650"/>
            <a:ext cx="1455165" cy="990000"/>
          </a:xfrm>
          <a:prstGeom prst="rect">
            <a:avLst/>
          </a:prstGeom>
        </p:spPr>
      </p:pic>
      <p:sp>
        <p:nvSpPr>
          <p:cNvPr id="22" name="Rectangle: Rounded Corners 174"/>
          <p:cNvSpPr/>
          <p:nvPr/>
        </p:nvSpPr>
        <p:spPr>
          <a:xfrm>
            <a:off x="1005649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TextBox 198"/>
          <p:cNvSpPr txBox="1"/>
          <p:nvPr/>
        </p:nvSpPr>
        <p:spPr>
          <a:xfrm>
            <a:off x="9946005" y="3063875"/>
            <a:ext cx="1760855"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投资性原则</a:t>
            </a:r>
            <a:endParaRPr lang="en-US" sz="2400" b="1">
              <a:solidFill>
                <a:schemeClr val="tx1">
                  <a:lumMod val="65000"/>
                  <a:lumOff val="35000"/>
                </a:schemeClr>
              </a:solidFill>
              <a:cs typeface="+mn-ea"/>
              <a:sym typeface="+mn-lt"/>
            </a:endParaRPr>
          </a:p>
        </p:txBody>
      </p:sp>
      <p:pic>
        <p:nvPicPr>
          <p:cNvPr id="46" name="图片 45"/>
          <p:cNvPicPr>
            <a:picLocks noChangeAspect="1"/>
          </p:cNvPicPr>
          <p:nvPr/>
        </p:nvPicPr>
        <p:blipFill>
          <a:blip r:embed="rId5"/>
          <a:stretch>
            <a:fillRect/>
          </a:stretch>
        </p:blipFill>
        <p:spPr>
          <a:xfrm>
            <a:off x="10148570" y="1898650"/>
            <a:ext cx="1455165" cy="990000"/>
          </a:xfrm>
          <a:prstGeom prst="rect">
            <a:avLst/>
          </a:prstGeom>
        </p:spPr>
      </p:pic>
      <p:sp>
        <p:nvSpPr>
          <p:cNvPr id="172" name="Rectangle: Rounded Corners 171"/>
          <p:cNvSpPr/>
          <p:nvPr/>
        </p:nvSpPr>
        <p:spPr>
          <a:xfrm>
            <a:off x="553720" y="177927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9" name="TextBox 198"/>
          <p:cNvSpPr txBox="1"/>
          <p:nvPr/>
        </p:nvSpPr>
        <p:spPr>
          <a:xfrm>
            <a:off x="662940" y="3063875"/>
            <a:ext cx="1441450" cy="460375"/>
          </a:xfrm>
          <a:prstGeom prst="rect">
            <a:avLst/>
          </a:prstGeom>
          <a:noFill/>
        </p:spPr>
        <p:txBody>
          <a:bodyPr wrap="square" rtlCol="0">
            <a:spAutoFit/>
          </a:bodyPr>
          <a:lstStyle/>
          <a:p>
            <a:pPr algn="ctr"/>
            <a:r>
              <a:rPr lang="en-US" sz="2400" b="1">
                <a:solidFill>
                  <a:schemeClr val="tx1">
                    <a:lumMod val="65000"/>
                    <a:lumOff val="35000"/>
                  </a:schemeClr>
                </a:solidFill>
                <a:cs typeface="+mn-ea"/>
                <a:sym typeface="+mn-lt"/>
              </a:rPr>
              <a:t>优势原则</a:t>
            </a:r>
            <a:endParaRPr lang="en-US" sz="2400" b="1">
              <a:solidFill>
                <a:schemeClr val="tx1">
                  <a:lumMod val="65000"/>
                  <a:lumOff val="35000"/>
                </a:schemeClr>
              </a:solidFill>
              <a:cs typeface="+mn-ea"/>
              <a:sym typeface="+mn-lt"/>
            </a:endParaRPr>
          </a:p>
        </p:txBody>
      </p:sp>
      <p:pic>
        <p:nvPicPr>
          <p:cNvPr id="47" name="图片 46"/>
          <p:cNvPicPr>
            <a:picLocks noChangeAspect="1"/>
          </p:cNvPicPr>
          <p:nvPr/>
        </p:nvPicPr>
        <p:blipFill>
          <a:blip r:embed="rId6"/>
          <a:stretch>
            <a:fillRect/>
          </a:stretch>
        </p:blipFill>
        <p:spPr>
          <a:xfrm>
            <a:off x="645795" y="1898650"/>
            <a:ext cx="1455165" cy="990000"/>
          </a:xfrm>
          <a:prstGeom prst="rect">
            <a:avLst/>
          </a:prstGeom>
        </p:spPr>
      </p:pic>
      <p:pic>
        <p:nvPicPr>
          <p:cNvPr id="55" name="图片 54"/>
          <p:cNvPicPr>
            <a:picLocks noChangeAspect="1"/>
          </p:cNvPicPr>
          <p:nvPr/>
        </p:nvPicPr>
        <p:blipFill>
          <a:blip r:embed="rId7"/>
          <a:stretch>
            <a:fillRect/>
          </a:stretch>
        </p:blipFill>
        <p:spPr>
          <a:xfrm>
            <a:off x="2536190" y="1899285"/>
            <a:ext cx="1456109" cy="990000"/>
          </a:xfrm>
          <a:prstGeom prst="rect">
            <a:avLst/>
          </a:prstGeom>
        </p:spPr>
      </p:pic>
      <p:sp>
        <p:nvSpPr>
          <p:cNvPr id="198" name="TextBox 197"/>
          <p:cNvSpPr txBox="1"/>
          <p:nvPr/>
        </p:nvSpPr>
        <p:spPr>
          <a:xfrm>
            <a:off x="671195" y="3740785"/>
            <a:ext cx="1379220" cy="2306955"/>
          </a:xfrm>
          <a:prstGeom prst="rect">
            <a:avLst/>
          </a:prstGeom>
          <a:noFill/>
        </p:spPr>
        <p:txBody>
          <a:bodyPr wrap="square" rtlCol="0">
            <a:spAutoFit/>
          </a:bodyPr>
          <a:p>
            <a:pPr algn="ctr"/>
            <a:r>
              <a:rPr lang="en-US" i="1" dirty="0">
                <a:solidFill>
                  <a:schemeClr val="accent1"/>
                </a:solidFill>
                <a:cs typeface="+mn-ea"/>
                <a:sym typeface="+mn-lt"/>
              </a:rPr>
              <a:t>一是选择的参赛项目要能突出参赛者的优势，二是选择的参赛项目要比竞争对手更有优势</a:t>
            </a:r>
            <a:endParaRPr lang="en-US" i="1" dirty="0">
              <a:solidFill>
                <a:schemeClr val="accent1"/>
              </a:solidFill>
              <a:cs typeface="+mn-ea"/>
              <a:sym typeface="+mn-lt"/>
            </a:endParaRPr>
          </a:p>
        </p:txBody>
      </p:sp>
      <p:sp>
        <p:nvSpPr>
          <p:cNvPr id="3" name="TextBox 197"/>
          <p:cNvSpPr txBox="1"/>
          <p:nvPr/>
        </p:nvSpPr>
        <p:spPr>
          <a:xfrm>
            <a:off x="2569845" y="3740785"/>
            <a:ext cx="1379220" cy="1753235"/>
          </a:xfrm>
          <a:prstGeom prst="rect">
            <a:avLst/>
          </a:prstGeom>
          <a:noFill/>
        </p:spPr>
        <p:txBody>
          <a:bodyPr wrap="square" rtlCol="0">
            <a:spAutoFit/>
          </a:bodyPr>
          <a:p>
            <a:pPr algn="ctr"/>
            <a:r>
              <a:rPr lang="en-US" i="1" dirty="0">
                <a:solidFill>
                  <a:schemeClr val="accent1"/>
                </a:solidFill>
                <a:cs typeface="+mn-ea"/>
                <a:sym typeface="+mn-lt"/>
              </a:rPr>
              <a:t>参赛者选择的创业项目最好是符合国家政策、产业政策和地方政策</a:t>
            </a:r>
            <a:endParaRPr lang="en-US" i="1" dirty="0">
              <a:solidFill>
                <a:schemeClr val="accent1"/>
              </a:solidFill>
              <a:cs typeface="+mn-ea"/>
              <a:sym typeface="+mn-lt"/>
            </a:endParaRPr>
          </a:p>
        </p:txBody>
      </p:sp>
      <p:sp>
        <p:nvSpPr>
          <p:cNvPr id="5" name="TextBox 197"/>
          <p:cNvSpPr txBox="1"/>
          <p:nvPr/>
        </p:nvSpPr>
        <p:spPr>
          <a:xfrm>
            <a:off x="4468495" y="3740785"/>
            <a:ext cx="1379220" cy="2306955"/>
          </a:xfrm>
          <a:prstGeom prst="rect">
            <a:avLst/>
          </a:prstGeom>
          <a:noFill/>
        </p:spPr>
        <p:txBody>
          <a:bodyPr wrap="square" rtlCol="0">
            <a:spAutoFit/>
          </a:bodyPr>
          <a:p>
            <a:pPr algn="ctr"/>
            <a:r>
              <a:rPr lang="en-US" i="1" dirty="0">
                <a:solidFill>
                  <a:schemeClr val="accent1"/>
                </a:solidFill>
                <a:cs typeface="+mn-ea"/>
                <a:sym typeface="+mn-lt"/>
              </a:rPr>
              <a:t>参赛者选择的项目要有市场需求，最好是刚性需求和紧迫性需求，而且这个市场要足够大</a:t>
            </a:r>
            <a:endParaRPr lang="en-US" i="1" dirty="0">
              <a:solidFill>
                <a:schemeClr val="accent1"/>
              </a:solidFill>
              <a:cs typeface="+mn-ea"/>
              <a:sym typeface="+mn-lt"/>
            </a:endParaRPr>
          </a:p>
        </p:txBody>
      </p:sp>
      <p:sp>
        <p:nvSpPr>
          <p:cNvPr id="6" name="TextBox 197"/>
          <p:cNvSpPr txBox="1"/>
          <p:nvPr/>
        </p:nvSpPr>
        <p:spPr>
          <a:xfrm>
            <a:off x="6367145" y="3740785"/>
            <a:ext cx="1379220" cy="2306955"/>
          </a:xfrm>
          <a:prstGeom prst="rect">
            <a:avLst/>
          </a:prstGeom>
          <a:noFill/>
        </p:spPr>
        <p:txBody>
          <a:bodyPr wrap="square" rtlCol="0">
            <a:spAutoFit/>
          </a:bodyPr>
          <a:p>
            <a:pPr algn="ctr"/>
            <a:r>
              <a:rPr lang="en-US" i="1" dirty="0">
                <a:solidFill>
                  <a:schemeClr val="accent1"/>
                </a:solidFill>
                <a:cs typeface="+mn-ea"/>
                <a:sym typeface="+mn-lt"/>
              </a:rPr>
              <a:t>项目最好具有如下特点：投资规模不大，投资周期不长，投资回报率高，投资回收期短</a:t>
            </a:r>
            <a:endParaRPr lang="en-US" i="1" dirty="0">
              <a:solidFill>
                <a:schemeClr val="accent1"/>
              </a:solidFill>
              <a:cs typeface="+mn-ea"/>
              <a:sym typeface="+mn-lt"/>
            </a:endParaRPr>
          </a:p>
        </p:txBody>
      </p:sp>
      <p:sp>
        <p:nvSpPr>
          <p:cNvPr id="7" name="TextBox 197"/>
          <p:cNvSpPr txBox="1"/>
          <p:nvPr/>
        </p:nvSpPr>
        <p:spPr>
          <a:xfrm>
            <a:off x="8265795" y="3740785"/>
            <a:ext cx="1379220" cy="2030095"/>
          </a:xfrm>
          <a:prstGeom prst="rect">
            <a:avLst/>
          </a:prstGeom>
          <a:noFill/>
        </p:spPr>
        <p:txBody>
          <a:bodyPr wrap="square" rtlCol="0">
            <a:spAutoFit/>
          </a:bodyPr>
          <a:p>
            <a:pPr algn="ctr"/>
            <a:r>
              <a:rPr lang="en-US" i="1" dirty="0">
                <a:solidFill>
                  <a:schemeClr val="accent1"/>
                </a:solidFill>
                <a:cs typeface="+mn-ea"/>
                <a:sym typeface="+mn-lt"/>
              </a:rPr>
              <a:t>参赛者选择的项目的市场竞争对手数量不能太多，竞争对手的实力不能太强</a:t>
            </a:r>
            <a:endParaRPr lang="en-US" i="1" dirty="0">
              <a:solidFill>
                <a:schemeClr val="accent1"/>
              </a:solidFill>
              <a:cs typeface="+mn-ea"/>
              <a:sym typeface="+mn-lt"/>
            </a:endParaRPr>
          </a:p>
        </p:txBody>
      </p:sp>
      <p:sp>
        <p:nvSpPr>
          <p:cNvPr id="8" name="TextBox 197"/>
          <p:cNvSpPr txBox="1"/>
          <p:nvPr/>
        </p:nvSpPr>
        <p:spPr>
          <a:xfrm>
            <a:off x="10164445" y="3740785"/>
            <a:ext cx="1379220" cy="2306955"/>
          </a:xfrm>
          <a:prstGeom prst="rect">
            <a:avLst/>
          </a:prstGeom>
          <a:noFill/>
        </p:spPr>
        <p:txBody>
          <a:bodyPr wrap="square" rtlCol="0">
            <a:spAutoFit/>
          </a:bodyPr>
          <a:p>
            <a:pPr algn="ctr"/>
            <a:r>
              <a:rPr lang="en-US" i="1" dirty="0">
                <a:solidFill>
                  <a:schemeClr val="accent1"/>
                </a:solidFill>
                <a:cs typeface="+mn-ea"/>
                <a:sym typeface="+mn-lt"/>
              </a:rPr>
              <a:t>项目是要满足投资规模不大、投资周期不长、投资回报率高、投资回收期短，投资风险小</a:t>
            </a:r>
            <a:endParaRPr lang="en-US" i="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二、“互联网+”筛选参赛项目的步骤</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43541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市场分析。包括用户需求分析和市场规模分析。</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项目优势分析。主要包括产品或技术优势分析、团队优势分析。</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政策分析。项目是否在国家政策、产业政策和地方政策的风口上。</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竞争性分析。重点要分析市场竞品情况如何。</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盈利性分析。核算项目产品的销售额、利润率、利润额等财务指标</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投资性分析。用几个有代表性的财务指标去评估，如项目的投资额、投资回收期、投资收益率、内部收益率等</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5</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70" y="4385945"/>
            <a:ext cx="4660265"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第十六单元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撰写商业计划书</a:t>
            </a:r>
            <a:endParaRPr lang="zh-CN" altLang="en-US" sz="2800">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“互联网+”大赛</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2"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一、商业计划书编写模块</a:t>
            </a:r>
            <a:endParaRPr lang="zh-CN" altLang="en-US" b="1" dirty="0">
              <a:solidFill>
                <a:schemeClr val="accent2"/>
              </a:solidFill>
              <a:latin typeface="+mn-lt"/>
              <a:ea typeface="+mn-ea"/>
              <a:cs typeface="+mn-ea"/>
              <a:sym typeface="+mn-lt"/>
            </a:endParaRPr>
          </a:p>
        </p:txBody>
      </p:sp>
      <p:sp>
        <p:nvSpPr>
          <p:cNvPr id="120" name="Freeform 13"/>
          <p:cNvSpPr/>
          <p:nvPr/>
        </p:nvSpPr>
        <p:spPr bwMode="auto">
          <a:xfrm>
            <a:off x="7961313" y="196053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Freeform 15"/>
          <p:cNvSpPr/>
          <p:nvPr/>
        </p:nvSpPr>
        <p:spPr bwMode="auto">
          <a:xfrm>
            <a:off x="7961313" y="361629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Rectangle 16"/>
          <p:cNvSpPr>
            <a:spLocks noChangeArrowheads="1"/>
          </p:cNvSpPr>
          <p:nvPr/>
        </p:nvSpPr>
        <p:spPr bwMode="auto">
          <a:xfrm>
            <a:off x="8113713" y="3773458"/>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风险分析</a:t>
            </a:r>
            <a:endParaRPr lang="en-US" altLang="ko-KR" sz="1600" b="1">
              <a:solidFill>
                <a:srgbClr val="3399FF"/>
              </a:solidFill>
              <a:latin typeface="Arial" panose="020B0604020202020204" pitchFamily="34" charset="0"/>
            </a:endParaRPr>
          </a:p>
        </p:txBody>
      </p:sp>
      <p:sp>
        <p:nvSpPr>
          <p:cNvPr id="124" name="TextBox 57"/>
          <p:cNvSpPr txBox="1">
            <a:spLocks noChangeArrowheads="1"/>
          </p:cNvSpPr>
          <p:nvPr/>
        </p:nvSpPr>
        <p:spPr bwMode="auto">
          <a:xfrm>
            <a:off x="8123238" y="4102070"/>
            <a:ext cx="1347787"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一般来说，主要是围绕政策风险、技术风险、市场风险、人才风险、资金风险、竞争风险等方面进行描述并制定应对预案. </a:t>
            </a:r>
            <a:endParaRPr lang="ko-KR" altLang="en-US" sz="1000">
              <a:solidFill>
                <a:srgbClr val="0051A2"/>
              </a:solidFill>
              <a:latin typeface="Arial" panose="020B0604020202020204" pitchFamily="34" charset="0"/>
              <a:ea typeface="굴림" pitchFamily="34" charset="-127"/>
            </a:endParaRPr>
          </a:p>
        </p:txBody>
      </p:sp>
      <p:sp>
        <p:nvSpPr>
          <p:cNvPr id="125" name="Freeform 18"/>
          <p:cNvSpPr/>
          <p:nvPr/>
        </p:nvSpPr>
        <p:spPr bwMode="auto">
          <a:xfrm>
            <a:off x="9618663" y="196053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Freeform 19"/>
          <p:cNvSpPr/>
          <p:nvPr/>
        </p:nvSpPr>
        <p:spPr bwMode="auto">
          <a:xfrm>
            <a:off x="9618663" y="361629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5" name="Rectangle 58"/>
          <p:cNvSpPr>
            <a:spLocks noChangeArrowheads="1"/>
          </p:cNvSpPr>
          <p:nvPr/>
        </p:nvSpPr>
        <p:spPr bwMode="auto">
          <a:xfrm>
            <a:off x="8096250" y="2176433"/>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zh-CN" altLang="en-US" sz="1600" b="1">
                <a:solidFill>
                  <a:srgbClr val="99CC00"/>
                </a:solidFill>
                <a:latin typeface="Arial" panose="020B0604020202020204" pitchFamily="34" charset="0"/>
              </a:rPr>
              <a:t>产品</a:t>
            </a:r>
            <a:r>
              <a:rPr lang="zh-CN" altLang="en-US" sz="1600" b="1">
                <a:solidFill>
                  <a:srgbClr val="99CC00"/>
                </a:solidFill>
                <a:latin typeface="Arial" panose="020B0604020202020204" pitchFamily="34" charset="0"/>
              </a:rPr>
              <a:t>模块</a:t>
            </a:r>
            <a:endParaRPr lang="zh-CN" altLang="en-US" sz="1600" b="1">
              <a:solidFill>
                <a:srgbClr val="99CC00"/>
              </a:solidFill>
              <a:latin typeface="Arial" panose="020B0604020202020204" pitchFamily="34" charset="0"/>
            </a:endParaRPr>
          </a:p>
        </p:txBody>
      </p:sp>
      <p:sp>
        <p:nvSpPr>
          <p:cNvPr id="166" name="TextBox 57"/>
          <p:cNvSpPr txBox="1">
            <a:spLocks noChangeArrowheads="1"/>
          </p:cNvSpPr>
          <p:nvPr/>
        </p:nvSpPr>
        <p:spPr bwMode="auto">
          <a:xfrm>
            <a:off x="8096250" y="2511395"/>
            <a:ext cx="1347788"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zh-CN" altLang="en-US" sz="1000">
                <a:solidFill>
                  <a:srgbClr val="608200"/>
                </a:solidFill>
                <a:latin typeface="Arial" panose="020B0604020202020204" pitchFamily="34" charset="0"/>
                <a:ea typeface="굴림" pitchFamily="34" charset="-127"/>
              </a:rPr>
              <a:t>产品是创业大赛评审的重要指标，因此，产品是商业计划书要重要描述的内容</a:t>
            </a:r>
            <a:endParaRPr lang="zh-CN" altLang="en-US" sz="1000">
              <a:solidFill>
                <a:srgbClr val="608200"/>
              </a:solidFill>
              <a:latin typeface="Arial" panose="020B0604020202020204" pitchFamily="34" charset="0"/>
              <a:ea typeface="굴림" pitchFamily="34" charset="-127"/>
            </a:endParaRPr>
          </a:p>
        </p:txBody>
      </p:sp>
      <p:sp>
        <p:nvSpPr>
          <p:cNvPr id="167" name="Rectangle 60"/>
          <p:cNvSpPr>
            <a:spLocks noChangeArrowheads="1"/>
          </p:cNvSpPr>
          <p:nvPr/>
        </p:nvSpPr>
        <p:spPr bwMode="auto">
          <a:xfrm>
            <a:off x="9772650" y="2176433"/>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99CC00"/>
                </a:solidFill>
                <a:latin typeface="Arial" panose="020B0604020202020204" pitchFamily="34" charset="0"/>
              </a:rPr>
              <a:t>竞争分析</a:t>
            </a:r>
            <a:endParaRPr lang="en-US" altLang="ko-KR" sz="1600" b="1">
              <a:solidFill>
                <a:srgbClr val="99CC00"/>
              </a:solidFill>
              <a:latin typeface="Arial" panose="020B0604020202020204" pitchFamily="34" charset="0"/>
            </a:endParaRPr>
          </a:p>
        </p:txBody>
      </p:sp>
      <p:sp>
        <p:nvSpPr>
          <p:cNvPr id="168" name="TextBox 57"/>
          <p:cNvSpPr txBox="1">
            <a:spLocks noChangeArrowheads="1"/>
          </p:cNvSpPr>
          <p:nvPr/>
        </p:nvSpPr>
        <p:spPr bwMode="auto">
          <a:xfrm>
            <a:off x="9772650" y="2511395"/>
            <a:ext cx="1347788"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常用的工具是SWOT分析方法</a:t>
            </a:r>
            <a:endParaRPr lang="en-US" altLang="ko-KR" sz="1000">
              <a:solidFill>
                <a:srgbClr val="608200"/>
              </a:solidFill>
              <a:latin typeface="Arial" panose="020B0604020202020204" pitchFamily="34" charset="0"/>
              <a:ea typeface="굴림" pitchFamily="34" charset="-127"/>
            </a:endParaRPr>
          </a:p>
        </p:txBody>
      </p:sp>
      <p:grpSp>
        <p:nvGrpSpPr>
          <p:cNvPr id="169" name="Group 62"/>
          <p:cNvGrpSpPr/>
          <p:nvPr/>
        </p:nvGrpSpPr>
        <p:grpSpPr bwMode="auto">
          <a:xfrm>
            <a:off x="7851775" y="2981295"/>
            <a:ext cx="152400" cy="152400"/>
            <a:chOff x="1609" y="2772"/>
            <a:chExt cx="96" cy="96"/>
          </a:xfrm>
        </p:grpSpPr>
        <p:sp>
          <p:nvSpPr>
            <p:cNvPr id="17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2" name="Group 65"/>
          <p:cNvGrpSpPr/>
          <p:nvPr/>
        </p:nvGrpSpPr>
        <p:grpSpPr bwMode="auto">
          <a:xfrm>
            <a:off x="7851775" y="2392333"/>
            <a:ext cx="152400" cy="152400"/>
            <a:chOff x="1609" y="2772"/>
            <a:chExt cx="96" cy="96"/>
          </a:xfrm>
        </p:grpSpPr>
        <p:sp>
          <p:nvSpPr>
            <p:cNvPr id="17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80" name="Rectangle 73"/>
          <p:cNvSpPr>
            <a:spLocks noChangeArrowheads="1"/>
          </p:cNvSpPr>
          <p:nvPr/>
        </p:nvSpPr>
        <p:spPr bwMode="auto">
          <a:xfrm>
            <a:off x="9779000" y="3773458"/>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zh-CN" altLang="en-US" sz="1600" b="1">
                <a:solidFill>
                  <a:srgbClr val="3399FF"/>
                </a:solidFill>
                <a:latin typeface="Arial" panose="020B0604020202020204" pitchFamily="34" charset="0"/>
              </a:rPr>
              <a:t>发展</a:t>
            </a:r>
            <a:r>
              <a:rPr lang="zh-CN" altLang="en-US" sz="1600" b="1">
                <a:solidFill>
                  <a:srgbClr val="3399FF"/>
                </a:solidFill>
                <a:latin typeface="Arial" panose="020B0604020202020204" pitchFamily="34" charset="0"/>
              </a:rPr>
              <a:t>规划</a:t>
            </a:r>
            <a:endParaRPr lang="zh-CN" altLang="en-US" sz="1600" b="1">
              <a:solidFill>
                <a:srgbClr val="3399FF"/>
              </a:solidFill>
              <a:latin typeface="Arial" panose="020B0604020202020204" pitchFamily="34" charset="0"/>
            </a:endParaRPr>
          </a:p>
        </p:txBody>
      </p:sp>
      <p:sp>
        <p:nvSpPr>
          <p:cNvPr id="181" name="TextBox 57"/>
          <p:cNvSpPr txBox="1">
            <a:spLocks noChangeArrowheads="1"/>
          </p:cNvSpPr>
          <p:nvPr/>
        </p:nvSpPr>
        <p:spPr bwMode="auto">
          <a:xfrm>
            <a:off x="9788525" y="4102070"/>
            <a:ext cx="1347788"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团队要向评委描述清楚公司如何存活三年，三年内如何尽快完善产品、扩大生产和销售 </a:t>
            </a:r>
            <a:endParaRPr lang="ko-KR" altLang="en-US" sz="1000">
              <a:solidFill>
                <a:srgbClr val="0051A2"/>
              </a:solidFill>
              <a:latin typeface="Arial" panose="020B0604020202020204" pitchFamily="34" charset="0"/>
              <a:ea typeface="굴림" pitchFamily="34" charset="-127"/>
            </a:endParaRPr>
          </a:p>
        </p:txBody>
      </p:sp>
      <p:grpSp>
        <p:nvGrpSpPr>
          <p:cNvPr id="182" name="Group 75"/>
          <p:cNvGrpSpPr/>
          <p:nvPr/>
        </p:nvGrpSpPr>
        <p:grpSpPr bwMode="auto">
          <a:xfrm>
            <a:off x="9507538" y="4633883"/>
            <a:ext cx="152400" cy="152400"/>
            <a:chOff x="1609" y="2772"/>
            <a:chExt cx="96" cy="96"/>
          </a:xfrm>
        </p:grpSpPr>
        <p:sp>
          <p:nvSpPr>
            <p:cNvPr id="183"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85" name="Group 78"/>
          <p:cNvGrpSpPr/>
          <p:nvPr/>
        </p:nvGrpSpPr>
        <p:grpSpPr bwMode="auto">
          <a:xfrm>
            <a:off x="9507538" y="4048095"/>
            <a:ext cx="152400" cy="152400"/>
            <a:chOff x="1609" y="2772"/>
            <a:chExt cx="96" cy="96"/>
          </a:xfrm>
        </p:grpSpPr>
        <p:sp>
          <p:nvSpPr>
            <p:cNvPr id="18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9" name="Group 102"/>
          <p:cNvGrpSpPr/>
          <p:nvPr/>
        </p:nvGrpSpPr>
        <p:grpSpPr bwMode="auto">
          <a:xfrm>
            <a:off x="9509125" y="2981295"/>
            <a:ext cx="152400" cy="152400"/>
            <a:chOff x="1609" y="2772"/>
            <a:chExt cx="96" cy="96"/>
          </a:xfrm>
        </p:grpSpPr>
        <p:sp>
          <p:nvSpPr>
            <p:cNvPr id="21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12" name="Group 105"/>
          <p:cNvGrpSpPr/>
          <p:nvPr/>
        </p:nvGrpSpPr>
        <p:grpSpPr bwMode="auto">
          <a:xfrm>
            <a:off x="9509125" y="2392333"/>
            <a:ext cx="152400" cy="152400"/>
            <a:chOff x="1609" y="2772"/>
            <a:chExt cx="96" cy="96"/>
          </a:xfrm>
        </p:grpSpPr>
        <p:sp>
          <p:nvSpPr>
            <p:cNvPr id="21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28" name="Freeform 21"/>
          <p:cNvSpPr/>
          <p:nvPr/>
        </p:nvSpPr>
        <p:spPr bwMode="auto">
          <a:xfrm>
            <a:off x="4637088" y="360391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Freeform 22"/>
          <p:cNvSpPr/>
          <p:nvPr/>
        </p:nvSpPr>
        <p:spPr bwMode="auto">
          <a:xfrm>
            <a:off x="6296025" y="360391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Rectangle 40"/>
          <p:cNvSpPr>
            <a:spLocks noChangeArrowheads="1"/>
          </p:cNvSpPr>
          <p:nvPr/>
        </p:nvSpPr>
        <p:spPr bwMode="auto">
          <a:xfrm>
            <a:off x="4662805" y="3751580"/>
            <a:ext cx="177927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F9B60D"/>
                </a:solidFill>
                <a:latin typeface="Arial" panose="020B0604020202020204" pitchFamily="34" charset="0"/>
              </a:rPr>
              <a:t>财务分析</a:t>
            </a:r>
            <a:endParaRPr lang="en-US" altLang="ko-KR" sz="1600" b="1">
              <a:solidFill>
                <a:srgbClr val="F9B60D"/>
              </a:solidFill>
              <a:latin typeface="Arial" panose="020B0604020202020204" pitchFamily="34" charset="0"/>
            </a:endParaRPr>
          </a:p>
        </p:txBody>
      </p:sp>
      <p:sp>
        <p:nvSpPr>
          <p:cNvPr id="148" name="TextBox 57"/>
          <p:cNvSpPr txBox="1">
            <a:spLocks noChangeArrowheads="1"/>
          </p:cNvSpPr>
          <p:nvPr/>
        </p:nvSpPr>
        <p:spPr bwMode="auto">
          <a:xfrm>
            <a:off x="4799013" y="4048413"/>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，资产负责表、利润表、现金流量表是三张重要的财务报表</a:t>
            </a:r>
            <a:endParaRPr lang="en-US" altLang="ko-KR" sz="1000">
              <a:solidFill>
                <a:srgbClr val="C68F06"/>
              </a:solidFill>
              <a:latin typeface="Arial" panose="020B0604020202020204" pitchFamily="34" charset="0"/>
              <a:ea typeface="굴림" pitchFamily="34" charset="-127"/>
            </a:endParaRPr>
          </a:p>
        </p:txBody>
      </p:sp>
      <p:grpSp>
        <p:nvGrpSpPr>
          <p:cNvPr id="199" name="Group 92"/>
          <p:cNvGrpSpPr/>
          <p:nvPr/>
        </p:nvGrpSpPr>
        <p:grpSpPr bwMode="auto">
          <a:xfrm>
            <a:off x="6188075" y="4046825"/>
            <a:ext cx="152400" cy="152400"/>
            <a:chOff x="1609" y="2772"/>
            <a:chExt cx="96" cy="96"/>
          </a:xfrm>
        </p:grpSpPr>
        <p:sp>
          <p:nvSpPr>
            <p:cNvPr id="200"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2" name="Group 95"/>
          <p:cNvGrpSpPr/>
          <p:nvPr/>
        </p:nvGrpSpPr>
        <p:grpSpPr bwMode="auto">
          <a:xfrm>
            <a:off x="6188075" y="4588163"/>
            <a:ext cx="152400" cy="152400"/>
            <a:chOff x="1609" y="2772"/>
            <a:chExt cx="96" cy="96"/>
          </a:xfrm>
        </p:grpSpPr>
        <p:sp>
          <p:nvSpPr>
            <p:cNvPr id="203"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207" name="Rectangle 100"/>
          <p:cNvSpPr>
            <a:spLocks noChangeArrowheads="1"/>
          </p:cNvSpPr>
          <p:nvPr/>
        </p:nvSpPr>
        <p:spPr bwMode="auto">
          <a:xfrm>
            <a:off x="6457950" y="3751550"/>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股权融资</a:t>
            </a:r>
            <a:endParaRPr lang="en-US" altLang="ko-KR" sz="1600" b="1">
              <a:solidFill>
                <a:srgbClr val="F9B60D"/>
              </a:solidFill>
              <a:latin typeface="Arial" panose="020B0604020202020204" pitchFamily="34" charset="0"/>
            </a:endParaRPr>
          </a:p>
        </p:txBody>
      </p:sp>
      <p:sp>
        <p:nvSpPr>
          <p:cNvPr id="208" name="TextBox 57"/>
          <p:cNvSpPr txBox="1">
            <a:spLocks noChangeArrowheads="1"/>
          </p:cNvSpPr>
          <p:nvPr/>
        </p:nvSpPr>
        <p:spPr bwMode="auto">
          <a:xfrm>
            <a:off x="6467475" y="4048413"/>
            <a:ext cx="1347788"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股东数不宜太多，一般是2～10人。为了公司的壮大和可持续发展，一般还要留出20%左右的股权作为奖励池</a:t>
            </a:r>
            <a:endParaRPr lang="en-US" altLang="ko-KR" sz="1000">
              <a:solidFill>
                <a:srgbClr val="C68F06"/>
              </a:solidFill>
              <a:latin typeface="Arial" panose="020B0604020202020204" pitchFamily="34" charset="0"/>
              <a:ea typeface="굴림" pitchFamily="34" charset="-127"/>
            </a:endParaRPr>
          </a:p>
        </p:txBody>
      </p:sp>
      <p:grpSp>
        <p:nvGrpSpPr>
          <p:cNvPr id="24" name="Group 52"/>
          <p:cNvGrpSpPr/>
          <p:nvPr/>
        </p:nvGrpSpPr>
        <p:grpSpPr bwMode="auto">
          <a:xfrm>
            <a:off x="6697028" y="3487708"/>
            <a:ext cx="152400" cy="152400"/>
            <a:chOff x="1609" y="2772"/>
            <a:chExt cx="96" cy="96"/>
          </a:xfrm>
        </p:grpSpPr>
        <p:sp>
          <p:nvSpPr>
            <p:cNvPr id="2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 name="Group 55"/>
          <p:cNvGrpSpPr/>
          <p:nvPr/>
        </p:nvGrpSpPr>
        <p:grpSpPr bwMode="auto">
          <a:xfrm>
            <a:off x="7247890" y="3487708"/>
            <a:ext cx="152400" cy="152400"/>
            <a:chOff x="1609" y="2772"/>
            <a:chExt cx="96" cy="96"/>
          </a:xfrm>
        </p:grpSpPr>
        <p:sp>
          <p:nvSpPr>
            <p:cNvPr id="29"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1" name="Group 92"/>
          <p:cNvGrpSpPr/>
          <p:nvPr/>
        </p:nvGrpSpPr>
        <p:grpSpPr bwMode="auto">
          <a:xfrm>
            <a:off x="7859395" y="4055715"/>
            <a:ext cx="152400" cy="152400"/>
            <a:chOff x="1609" y="2772"/>
            <a:chExt cx="96" cy="96"/>
          </a:xfrm>
        </p:grpSpPr>
        <p:sp>
          <p:nvSpPr>
            <p:cNvPr id="3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4" name="Group 95"/>
          <p:cNvGrpSpPr/>
          <p:nvPr/>
        </p:nvGrpSpPr>
        <p:grpSpPr bwMode="auto">
          <a:xfrm>
            <a:off x="7859395" y="4597053"/>
            <a:ext cx="152400" cy="152400"/>
            <a:chOff x="1609" y="2772"/>
            <a:chExt cx="96" cy="96"/>
          </a:xfrm>
        </p:grpSpPr>
        <p:sp>
          <p:nvSpPr>
            <p:cNvPr id="3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8"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9" name="Group 78"/>
          <p:cNvGrpSpPr/>
          <p:nvPr/>
        </p:nvGrpSpPr>
        <p:grpSpPr bwMode="auto">
          <a:xfrm>
            <a:off x="8365173" y="3524220"/>
            <a:ext cx="152400" cy="152400"/>
            <a:chOff x="1609" y="2772"/>
            <a:chExt cx="96" cy="96"/>
          </a:xfrm>
        </p:grpSpPr>
        <p:sp>
          <p:nvSpPr>
            <p:cNvPr id="44"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4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48" name="Group 78"/>
          <p:cNvGrpSpPr/>
          <p:nvPr/>
        </p:nvGrpSpPr>
        <p:grpSpPr bwMode="auto">
          <a:xfrm>
            <a:off x="8933498" y="3523585"/>
            <a:ext cx="152400" cy="152400"/>
            <a:chOff x="1609" y="2772"/>
            <a:chExt cx="96" cy="96"/>
          </a:xfrm>
        </p:grpSpPr>
        <p:sp>
          <p:nvSpPr>
            <p:cNvPr id="49"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1" name="Group 78"/>
          <p:cNvGrpSpPr/>
          <p:nvPr/>
        </p:nvGrpSpPr>
        <p:grpSpPr bwMode="auto">
          <a:xfrm>
            <a:off x="10044748" y="3515330"/>
            <a:ext cx="152400" cy="152400"/>
            <a:chOff x="1609" y="2772"/>
            <a:chExt cx="96" cy="96"/>
          </a:xfrm>
        </p:grpSpPr>
        <p:sp>
          <p:nvSpPr>
            <p:cNvPr id="52"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4" name="Group 78"/>
          <p:cNvGrpSpPr/>
          <p:nvPr/>
        </p:nvGrpSpPr>
        <p:grpSpPr bwMode="auto">
          <a:xfrm>
            <a:off x="10613073" y="3514695"/>
            <a:ext cx="152400" cy="152400"/>
            <a:chOff x="1609" y="2772"/>
            <a:chExt cx="96" cy="96"/>
          </a:xfrm>
        </p:grpSpPr>
        <p:sp>
          <p:nvSpPr>
            <p:cNvPr id="55"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31" name="Freeform 24"/>
          <p:cNvSpPr/>
          <p:nvPr/>
        </p:nvSpPr>
        <p:spPr bwMode="auto">
          <a:xfrm>
            <a:off x="4659948" y="1970058"/>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F0000">
              <a:alpha val="10001"/>
            </a:srgbClr>
          </a:solidFill>
          <a:ln w="38100"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5" name="Rectangle 38"/>
          <p:cNvSpPr>
            <a:spLocks noChangeArrowheads="1"/>
          </p:cNvSpPr>
          <p:nvPr/>
        </p:nvSpPr>
        <p:spPr bwMode="auto">
          <a:xfrm>
            <a:off x="4796473" y="2170083"/>
            <a:ext cx="1395412"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F0000"/>
                </a:solidFill>
                <a:latin typeface="Arial" panose="020B0604020202020204" pitchFamily="34" charset="0"/>
              </a:rPr>
              <a:t>市场分析</a:t>
            </a:r>
            <a:endParaRPr lang="en-US" altLang="ko-KR" sz="1600" b="1">
              <a:solidFill>
                <a:srgbClr val="FF0000"/>
              </a:solidFill>
              <a:latin typeface="Arial" panose="020B0604020202020204" pitchFamily="34" charset="0"/>
            </a:endParaRPr>
          </a:p>
        </p:txBody>
      </p:sp>
      <p:sp>
        <p:nvSpPr>
          <p:cNvPr id="146" name="TextBox 57"/>
          <p:cNvSpPr txBox="1">
            <a:spLocks noChangeArrowheads="1"/>
          </p:cNvSpPr>
          <p:nvPr/>
        </p:nvSpPr>
        <p:spPr bwMode="auto">
          <a:xfrm>
            <a:off x="4796473" y="2503458"/>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80000"/>
                </a:solidFill>
                <a:latin typeface="Arial" panose="020B0604020202020204" pitchFamily="34" charset="0"/>
                <a:ea typeface="굴림" pitchFamily="34" charset="-127"/>
              </a:rPr>
              <a:t>包括政策环境分析、市场痛点分析、市场规模分析等</a:t>
            </a:r>
            <a:endParaRPr lang="en-US" altLang="ko-KR" sz="1000">
              <a:solidFill>
                <a:srgbClr val="C80000"/>
              </a:solidFill>
              <a:latin typeface="Arial" panose="020B0604020202020204" pitchFamily="34" charset="0"/>
              <a:ea typeface="굴림" pitchFamily="34" charset="-127"/>
            </a:endParaRPr>
          </a:p>
        </p:txBody>
      </p:sp>
      <p:sp>
        <p:nvSpPr>
          <p:cNvPr id="5" name="Freeform 24"/>
          <p:cNvSpPr/>
          <p:nvPr/>
        </p:nvSpPr>
        <p:spPr bwMode="auto">
          <a:xfrm>
            <a:off x="6305233" y="192370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F0000">
              <a:alpha val="10001"/>
            </a:srgbClr>
          </a:solidFill>
          <a:ln w="38100"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Rectangle 38"/>
          <p:cNvSpPr>
            <a:spLocks noChangeArrowheads="1"/>
          </p:cNvSpPr>
          <p:nvPr/>
        </p:nvSpPr>
        <p:spPr bwMode="auto">
          <a:xfrm>
            <a:off x="6441758" y="2123728"/>
            <a:ext cx="1395412"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F0000"/>
                </a:solidFill>
                <a:latin typeface="Arial" panose="020B0604020202020204" pitchFamily="34" charset="0"/>
              </a:rPr>
              <a:t>团队介绍</a:t>
            </a:r>
            <a:endParaRPr lang="en-US" altLang="ko-KR" sz="1600" b="1">
              <a:solidFill>
                <a:srgbClr val="FF0000"/>
              </a:solidFill>
              <a:latin typeface="Arial" panose="020B0604020202020204" pitchFamily="34" charset="0"/>
            </a:endParaRPr>
          </a:p>
        </p:txBody>
      </p:sp>
      <p:sp>
        <p:nvSpPr>
          <p:cNvPr id="7" name="TextBox 57"/>
          <p:cNvSpPr txBox="1">
            <a:spLocks noChangeArrowheads="1"/>
          </p:cNvSpPr>
          <p:nvPr/>
        </p:nvSpPr>
        <p:spPr bwMode="auto">
          <a:xfrm>
            <a:off x="6441758" y="2457103"/>
            <a:ext cx="1347787"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80000"/>
                </a:solidFill>
                <a:latin typeface="Arial" panose="020B0604020202020204" pitchFamily="34" charset="0"/>
                <a:ea typeface="굴림" pitchFamily="34" charset="-127"/>
              </a:rPr>
              <a:t>如果已经成立公司，就要把创业公司的概况介绍清楚；如果还没有成立公司，就要把项目团队介绍清楚</a:t>
            </a:r>
            <a:endParaRPr lang="en-US" altLang="ko-KR" sz="1000">
              <a:solidFill>
                <a:srgbClr val="C80000"/>
              </a:solidFill>
              <a:latin typeface="Arial" panose="020B0604020202020204" pitchFamily="34" charset="0"/>
              <a:ea typeface="굴림" pitchFamily="34" charset="-127"/>
            </a:endParaRPr>
          </a:p>
        </p:txBody>
      </p:sp>
      <p:sp>
        <p:nvSpPr>
          <p:cNvPr id="8" name="Freeform 21"/>
          <p:cNvSpPr/>
          <p:nvPr/>
        </p:nvSpPr>
        <p:spPr bwMode="auto">
          <a:xfrm>
            <a:off x="2959418" y="363058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Rectangle 40"/>
          <p:cNvSpPr>
            <a:spLocks noChangeArrowheads="1"/>
          </p:cNvSpPr>
          <p:nvPr/>
        </p:nvSpPr>
        <p:spPr bwMode="auto">
          <a:xfrm>
            <a:off x="3111818" y="3778220"/>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商业模式</a:t>
            </a:r>
            <a:endParaRPr lang="en-US" altLang="ko-KR" sz="1600" b="1">
              <a:solidFill>
                <a:srgbClr val="F9B60D"/>
              </a:solidFill>
              <a:latin typeface="Arial" panose="020B0604020202020204" pitchFamily="34" charset="0"/>
            </a:endParaRPr>
          </a:p>
        </p:txBody>
      </p:sp>
      <p:sp>
        <p:nvSpPr>
          <p:cNvPr id="10" name="TextBox 57"/>
          <p:cNvSpPr txBox="1">
            <a:spLocks noChangeArrowheads="1"/>
          </p:cNvSpPr>
          <p:nvPr/>
        </p:nvSpPr>
        <p:spPr bwMode="auto">
          <a:xfrm>
            <a:off x="3121343" y="4075083"/>
            <a:ext cx="1347787" cy="116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商业模式是专家评委重点关注的项目内容，也是评审项目的关键要点。因此，参赛者要在商业计划书清晰地告诉评委公司是哪种模式赚钱的。</a:t>
            </a:r>
            <a:endParaRPr lang="en-US" altLang="ko-KR" sz="1000">
              <a:solidFill>
                <a:srgbClr val="C68F06"/>
              </a:solidFill>
              <a:latin typeface="Arial" panose="020B0604020202020204" pitchFamily="34" charset="0"/>
              <a:ea typeface="굴림" pitchFamily="34" charset="-127"/>
            </a:endParaRPr>
          </a:p>
        </p:txBody>
      </p:sp>
      <p:grpSp>
        <p:nvGrpSpPr>
          <p:cNvPr id="11" name="Group 92"/>
          <p:cNvGrpSpPr/>
          <p:nvPr/>
        </p:nvGrpSpPr>
        <p:grpSpPr bwMode="auto">
          <a:xfrm>
            <a:off x="4510405" y="4073495"/>
            <a:ext cx="152400" cy="152400"/>
            <a:chOff x="1609" y="2772"/>
            <a:chExt cx="96" cy="96"/>
          </a:xfrm>
        </p:grpSpPr>
        <p:sp>
          <p:nvSpPr>
            <p:cNvPr id="1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4" name="Group 95"/>
          <p:cNvGrpSpPr/>
          <p:nvPr/>
        </p:nvGrpSpPr>
        <p:grpSpPr bwMode="auto">
          <a:xfrm>
            <a:off x="4510405" y="4614833"/>
            <a:ext cx="152400" cy="152400"/>
            <a:chOff x="1609" y="2772"/>
            <a:chExt cx="96" cy="96"/>
          </a:xfrm>
        </p:grpSpPr>
        <p:sp>
          <p:nvSpPr>
            <p:cNvPr id="1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 name="Group 52"/>
          <p:cNvGrpSpPr/>
          <p:nvPr/>
        </p:nvGrpSpPr>
        <p:grpSpPr bwMode="auto">
          <a:xfrm>
            <a:off x="5083493" y="3524538"/>
            <a:ext cx="152400" cy="152400"/>
            <a:chOff x="1609" y="2772"/>
            <a:chExt cx="96" cy="96"/>
          </a:xfrm>
        </p:grpSpPr>
        <p:sp>
          <p:nvSpPr>
            <p:cNvPr id="18"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9"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 name="Group 55"/>
          <p:cNvGrpSpPr/>
          <p:nvPr/>
        </p:nvGrpSpPr>
        <p:grpSpPr bwMode="auto">
          <a:xfrm>
            <a:off x="5634355" y="3524538"/>
            <a:ext cx="152400" cy="152400"/>
            <a:chOff x="1609" y="2772"/>
            <a:chExt cx="96" cy="96"/>
          </a:xfrm>
        </p:grpSpPr>
        <p:sp>
          <p:nvSpPr>
            <p:cNvPr id="21"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2"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3" name="Group 102"/>
          <p:cNvGrpSpPr/>
          <p:nvPr/>
        </p:nvGrpSpPr>
        <p:grpSpPr bwMode="auto">
          <a:xfrm>
            <a:off x="6214110" y="2981295"/>
            <a:ext cx="152400" cy="152400"/>
            <a:chOff x="1609" y="2772"/>
            <a:chExt cx="96" cy="96"/>
          </a:xfrm>
        </p:grpSpPr>
        <p:sp>
          <p:nvSpPr>
            <p:cNvPr id="36"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41" name="Group 105"/>
          <p:cNvGrpSpPr/>
          <p:nvPr/>
        </p:nvGrpSpPr>
        <p:grpSpPr bwMode="auto">
          <a:xfrm>
            <a:off x="6214110" y="2392333"/>
            <a:ext cx="152400" cy="152400"/>
            <a:chOff x="1609" y="2772"/>
            <a:chExt cx="96" cy="96"/>
          </a:xfrm>
        </p:grpSpPr>
        <p:sp>
          <p:nvSpPr>
            <p:cNvPr id="42"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4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45" name="Freeform 21"/>
          <p:cNvSpPr/>
          <p:nvPr/>
        </p:nvSpPr>
        <p:spPr bwMode="auto">
          <a:xfrm>
            <a:off x="1281748" y="3660428"/>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 name="Rectangle 40"/>
          <p:cNvSpPr>
            <a:spLocks noChangeArrowheads="1"/>
          </p:cNvSpPr>
          <p:nvPr/>
        </p:nvSpPr>
        <p:spPr bwMode="auto">
          <a:xfrm>
            <a:off x="1434148" y="3808065"/>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市场营销</a:t>
            </a:r>
            <a:endParaRPr lang="en-US" altLang="ko-KR" sz="1600" b="1">
              <a:solidFill>
                <a:srgbClr val="F9B60D"/>
              </a:solidFill>
              <a:latin typeface="Arial" panose="020B0604020202020204" pitchFamily="34" charset="0"/>
            </a:endParaRPr>
          </a:p>
        </p:txBody>
      </p:sp>
      <p:sp>
        <p:nvSpPr>
          <p:cNvPr id="57" name="TextBox 57"/>
          <p:cNvSpPr txBox="1">
            <a:spLocks noChangeArrowheads="1"/>
          </p:cNvSpPr>
          <p:nvPr/>
        </p:nvSpPr>
        <p:spPr bwMode="auto">
          <a:xfrm>
            <a:off x="1443673" y="4104928"/>
            <a:ext cx="1347787"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向评委清晰地展示产品的价格策略、渠道策略、品牌建设策略、销售策略、宣传策略、产权保护策略等</a:t>
            </a:r>
            <a:endParaRPr lang="en-US" altLang="ko-KR" sz="1000">
              <a:solidFill>
                <a:srgbClr val="C68F06"/>
              </a:solidFill>
              <a:latin typeface="Arial" panose="020B0604020202020204" pitchFamily="34" charset="0"/>
              <a:ea typeface="굴림" pitchFamily="34" charset="-127"/>
            </a:endParaRPr>
          </a:p>
        </p:txBody>
      </p:sp>
      <p:grpSp>
        <p:nvGrpSpPr>
          <p:cNvPr id="58" name="Group 92"/>
          <p:cNvGrpSpPr/>
          <p:nvPr/>
        </p:nvGrpSpPr>
        <p:grpSpPr bwMode="auto">
          <a:xfrm>
            <a:off x="2832735" y="4103340"/>
            <a:ext cx="152400" cy="152400"/>
            <a:chOff x="1609" y="2772"/>
            <a:chExt cx="96" cy="96"/>
          </a:xfrm>
        </p:grpSpPr>
        <p:sp>
          <p:nvSpPr>
            <p:cNvPr id="59"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61" name="Group 95"/>
          <p:cNvGrpSpPr/>
          <p:nvPr/>
        </p:nvGrpSpPr>
        <p:grpSpPr bwMode="auto">
          <a:xfrm>
            <a:off x="2832735" y="4644678"/>
            <a:ext cx="152400" cy="152400"/>
            <a:chOff x="1609" y="2772"/>
            <a:chExt cx="96" cy="96"/>
          </a:xfrm>
        </p:grpSpPr>
        <p:sp>
          <p:nvSpPr>
            <p:cNvPr id="6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64" name="Freeform 24"/>
          <p:cNvSpPr/>
          <p:nvPr/>
        </p:nvSpPr>
        <p:spPr bwMode="auto">
          <a:xfrm>
            <a:off x="2984818" y="196053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F0000">
              <a:alpha val="10001"/>
            </a:srgbClr>
          </a:solidFill>
          <a:ln w="38100"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Rectangle 38"/>
          <p:cNvSpPr>
            <a:spLocks noChangeArrowheads="1"/>
          </p:cNvSpPr>
          <p:nvPr/>
        </p:nvSpPr>
        <p:spPr bwMode="auto">
          <a:xfrm>
            <a:off x="3121343" y="2160558"/>
            <a:ext cx="1395412"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F0000"/>
                </a:solidFill>
                <a:latin typeface="Arial" panose="020B0604020202020204" pitchFamily="34" charset="0"/>
              </a:rPr>
              <a:t>摘要模块</a:t>
            </a:r>
            <a:endParaRPr lang="en-US" altLang="ko-KR" sz="1600" b="1">
              <a:solidFill>
                <a:srgbClr val="FF0000"/>
              </a:solidFill>
              <a:latin typeface="Arial" panose="020B0604020202020204" pitchFamily="34" charset="0"/>
            </a:endParaRPr>
          </a:p>
        </p:txBody>
      </p:sp>
      <p:sp>
        <p:nvSpPr>
          <p:cNvPr id="66" name="TextBox 57"/>
          <p:cNvSpPr txBox="1">
            <a:spLocks noChangeArrowheads="1"/>
          </p:cNvSpPr>
          <p:nvPr/>
        </p:nvSpPr>
        <p:spPr bwMode="auto">
          <a:xfrm>
            <a:off x="3121343" y="2493933"/>
            <a:ext cx="1347787"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80000"/>
                </a:solidFill>
                <a:latin typeface="Arial" panose="020B0604020202020204" pitchFamily="34" charset="0"/>
                <a:ea typeface="굴림" pitchFamily="34" charset="-127"/>
              </a:rPr>
              <a:t>整个商业计划书的概括与精华提炼，一般字数不能太多</a:t>
            </a:r>
            <a:endParaRPr lang="en-US" altLang="ko-KR" sz="1000">
              <a:solidFill>
                <a:srgbClr val="C80000"/>
              </a:solidFill>
              <a:latin typeface="Arial" panose="020B0604020202020204" pitchFamily="34" charset="0"/>
              <a:ea typeface="굴림" pitchFamily="34" charset="-127"/>
            </a:endParaRPr>
          </a:p>
        </p:txBody>
      </p:sp>
      <p:grpSp>
        <p:nvGrpSpPr>
          <p:cNvPr id="67" name="Group 52"/>
          <p:cNvGrpSpPr/>
          <p:nvPr/>
        </p:nvGrpSpPr>
        <p:grpSpPr bwMode="auto">
          <a:xfrm>
            <a:off x="3408363" y="3515013"/>
            <a:ext cx="152400" cy="152400"/>
            <a:chOff x="1609" y="2772"/>
            <a:chExt cx="96" cy="96"/>
          </a:xfrm>
        </p:grpSpPr>
        <p:sp>
          <p:nvSpPr>
            <p:cNvPr id="68"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9"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70" name="Group 55"/>
          <p:cNvGrpSpPr/>
          <p:nvPr/>
        </p:nvGrpSpPr>
        <p:grpSpPr bwMode="auto">
          <a:xfrm>
            <a:off x="3959225" y="3515013"/>
            <a:ext cx="152400" cy="152400"/>
            <a:chOff x="1609" y="2772"/>
            <a:chExt cx="96" cy="96"/>
          </a:xfrm>
        </p:grpSpPr>
        <p:sp>
          <p:nvSpPr>
            <p:cNvPr id="71"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72"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73" name="Group 102"/>
          <p:cNvGrpSpPr/>
          <p:nvPr/>
        </p:nvGrpSpPr>
        <p:grpSpPr bwMode="auto">
          <a:xfrm>
            <a:off x="4538980" y="2971770"/>
            <a:ext cx="152400" cy="152400"/>
            <a:chOff x="1609" y="2772"/>
            <a:chExt cx="96" cy="96"/>
          </a:xfrm>
        </p:grpSpPr>
        <p:sp>
          <p:nvSpPr>
            <p:cNvPr id="74"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75"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76" name="Group 105"/>
          <p:cNvGrpSpPr/>
          <p:nvPr/>
        </p:nvGrpSpPr>
        <p:grpSpPr bwMode="auto">
          <a:xfrm>
            <a:off x="4538980" y="2382808"/>
            <a:ext cx="152400" cy="152400"/>
            <a:chOff x="1609" y="2772"/>
            <a:chExt cx="96" cy="96"/>
          </a:xfrm>
        </p:grpSpPr>
        <p:sp>
          <p:nvSpPr>
            <p:cNvPr id="77"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78"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二、商业计划书常见的几个问题</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8268970" cy="490791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项目优势或特色描述不清。项目的优势可以从以下几个方面来描述：技术优势、质量优势、性能优势、环保优势、安全优势、成本优势、价格优势、服务优势、团队优势等。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项目团队不擅包装。</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市场计划规划不全。</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商业模式模糊不清。</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三年规划不切实际。</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风控分析不够全面。</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四</a:t>
            </a:r>
            <a:r>
              <a:rPr b="1" dirty="0">
                <a:solidFill>
                  <a:schemeClr val="accent2"/>
                </a:solidFill>
                <a:latin typeface="+mn-lt"/>
                <a:ea typeface="+mn-ea"/>
                <a:cs typeface="+mn-ea"/>
                <a:sym typeface="+mn-lt"/>
              </a:rPr>
              <a:t>、创新精神</a:t>
            </a:r>
            <a:endParaRPr b="1" dirty="0">
              <a:solidFill>
                <a:schemeClr val="accent2"/>
              </a:solidFill>
              <a:latin typeface="+mn-lt"/>
              <a:ea typeface="+mn-ea"/>
              <a:cs typeface="+mn-ea"/>
              <a:sym typeface="+mn-lt"/>
            </a:endParaRPr>
          </a:p>
        </p:txBody>
      </p:sp>
      <p:sp>
        <p:nvSpPr>
          <p:cNvPr id="28" name="Rectangle 26"/>
          <p:cNvSpPr/>
          <p:nvPr/>
        </p:nvSpPr>
        <p:spPr>
          <a:xfrm>
            <a:off x="401955" y="1231900"/>
            <a:ext cx="6622415"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创新精神，是指具有能够综合运用已有的知识、信息、技能和方法，提出新方法、新观点的思维能力和进行发明创造、改革的意志、信心、勇气和智慧。</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前苏联心理学家达维多夫提出：“没有创新精神的人永远都只能是一个执行者。只有敢为人先的人，才最有资格成为真正的先驱者。”</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816133" y="711467"/>
            <a:ext cx="5695698" cy="5784347"/>
          </a:xfrm>
          <a:prstGeom prst="rect">
            <a:avLst/>
          </a:prstGeom>
        </p:spPr>
      </p:pic>
      <p:sp>
        <p:nvSpPr>
          <p:cNvPr id="11" name="Rectangle 26"/>
          <p:cNvSpPr/>
          <p:nvPr/>
        </p:nvSpPr>
        <p:spPr>
          <a:xfrm>
            <a:off x="861695" y="3989070"/>
            <a:ext cx="4563745"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第十七单元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项目路演</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lang="zh-CN" sz="3400" b="1" dirty="0">
                  <a:solidFill>
                    <a:srgbClr val="2842A2"/>
                  </a:solidFill>
                  <a:effectLst>
                    <a:outerShdw blurRad="50800" dist="25400" dir="5400000" algn="t" rotWithShape="0">
                      <a:prstClr val="black">
                        <a:alpha val="20000"/>
                      </a:prstClr>
                    </a:outerShdw>
                  </a:effectLst>
                  <a:cs typeface="+mn-ea"/>
                  <a:sym typeface="+mn-lt"/>
                </a:rPr>
                <a:t>“互联网+”大赛</a:t>
              </a:r>
              <a:endParaRPr lang="zh-CN"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5</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一、项目路演前的准备</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46774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由谁去介绍。一般来说，由项目负责人或具体操盘的人亲自介绍，项目相关的重要人员，如技术负责人、营销负责人或财务负责人，也应当参加，以能全面完整地应对各位专家的问题。</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一份完备且精美的路演 PPT。汇报时一定要突出企业或项目的亮点和高度，保持创业者的激情和自信，并控制好路演时间。</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如何应对专家的问题。指直痛点的问题，对这类问题要有相对明确的解决方案并在路演前做好回答预案。对于短期内无法实现或解决的问题，要如实回答。</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二、路演PPT的内容</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46774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项目要点陈述。该部分是给评委一个项目画像，即用几句话，连续并简明扼要地表达如下内容：项目的核心业务、商业模式和盈利模式、市场规模、核心技术或商业模式的门槛、项目现状、未来规划等。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市场问题或痛点。路演一般以市场问题或痛点开篇，这样容易引起评委的注意和关注。除了清楚指出面对的问题或痛点是什么，还应有相关的支持数据等。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解决方案。项目团队针对上面所述问题或痛点，提出创新解决方案，内容一般还要包括现有方案及其缺陷和相对现有方案的优势在哪里等。</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二、路演PPT的内容</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530796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产品 / 服务。介绍公司推出的产品/服务，包括该产品/服务是如何工作的，能为客户带来什么价值，一般还要附上相关照片。</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门槛和壁垒。包括各种可以形成参赛项目护城河的因素，如技术专利、市场壁垒、政策壁垒等。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市场分析。市场就是具有能力购买你的产品与服务的人群。市场分析数据不能是泛泛的数据，一般要行业发展分析、国家相关产业政策、竞争情况、市场规模等。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竞品分析。用列表或其他明显区别的方式，详细及量化的对比与竞争产品的参数等，并指出相对于竞品的优势。</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二、路演PPT的内容</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52311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商业模式。对于投资者来说，真正关心的是创业项目的盈利。因此，参赛者要清楚地展示创业项目的商业模式，包括其工作原理以及这个模式的可行性。</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市场推广。这部分要解决的是你的产品和服务是如何出现在客户面前的，因此，参赛者要清楚着描述其销售策略，这些策略最好被验证过是有效的。</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业务计划、财务预测和融资需求。这部分是告诉评委未来三年公司的规划、销售计划、财务预测和融资需求，以及融资释放了多少股权，这些融资准备用于哪些方面，融资是如何分配的。</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二、路演PPT的内容</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52311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创业团队和顾问团队。创业团队是创业项目能否成功的关键，要用1～2页PPT，将团队的专业性、互补性、协作性、创新力、执行力和学习力等陈述清楚。一般来说，创业团队要聘请一些业内权威担任顾问。</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获奖、专利、合同、荣誉等。这部分是展示创业团队已取得的成就，以取得评委的认可，主要是描述曾获得哪些奖励，已布局哪些专利，已拿下多少合作合同或销售合同，等等。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公司愿景。路演的最后，一定要表达出创业公司的愿景，可以考虑从国家、社会层面，用简短语言表达创业团队的远大理想，以此来感动评委。</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2"/>
                </a:solidFill>
                <a:latin typeface="+mn-lt"/>
                <a:ea typeface="+mn-ea"/>
                <a:cs typeface="+mn-ea"/>
                <a:sym typeface="+mn-lt"/>
              </a:rPr>
              <a:t>三、答辩</a:t>
            </a:r>
            <a:endParaRPr lang="zh-CN" altLang="en-US" b="1" dirty="0">
              <a:solidFill>
                <a:schemeClr val="accent2"/>
              </a:solidFill>
              <a:latin typeface="+mn-lt"/>
              <a:ea typeface="+mn-ea"/>
              <a:cs typeface="+mn-ea"/>
              <a:sym typeface="+mn-lt"/>
            </a:endParaRPr>
          </a:p>
        </p:txBody>
      </p:sp>
      <p:sp>
        <p:nvSpPr>
          <p:cNvPr id="28" name="Rectangle 26"/>
          <p:cNvSpPr/>
          <p:nvPr/>
        </p:nvSpPr>
        <p:spPr>
          <a:xfrm>
            <a:off x="401955" y="1231900"/>
            <a:ext cx="9690735" cy="238442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在准备答辩的过程中，思维尽量发散，多预测任何评委可能会问的问题并反复演练，有些队伍准备了100多个问题都不过分。</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无论是陈述环节，还是答辩环节，学生要注意保持良好的心理状态，表现出一个创业者的自信、从容和激情。</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p:nvPr>
            <p:custDataLst>
              <p:tags r:id="rId1"/>
            </p:custDataLst>
          </p:nvPr>
        </p:nvPicPr>
        <p:blipFill>
          <a:blip r:embed="rId2"/>
          <a:srcRect t="7918" b="20566"/>
          <a:stretch>
            <a:fillRect/>
          </a:stretch>
        </p:blipFill>
        <p:spPr>
          <a:xfrm>
            <a:off x="0" y="0"/>
            <a:ext cx="12192000" cy="4416425"/>
          </a:xfrm>
          <a:prstGeom prst="rect">
            <a:avLst/>
          </a:prstGeom>
          <a:noFill/>
          <a:ln w="9525">
            <a:noFill/>
          </a:ln>
        </p:spPr>
      </p:pic>
      <p:sp>
        <p:nvSpPr>
          <p:cNvPr id="2" name="文本框 1"/>
          <p:cNvSpPr txBox="1"/>
          <p:nvPr/>
        </p:nvSpPr>
        <p:spPr>
          <a:xfrm>
            <a:off x="655955" y="5475605"/>
            <a:ext cx="10998200" cy="368300"/>
          </a:xfrm>
          <a:prstGeom prst="rect">
            <a:avLst/>
          </a:prstGeom>
          <a:noFill/>
        </p:spPr>
        <p:txBody>
          <a:bodyPr wrap="square" rtlCol="0" anchor="t">
            <a:spAutoFit/>
          </a:bodyPr>
          <a:p>
            <a:r>
              <a:rPr lang="zh-CN" altLang="en-US"/>
              <a:t>https://space.bilibili.com/362561246/video?tid=0&amp;page=8&amp;keyword=&amp;order=pubdate</a:t>
            </a:r>
            <a:endParaRPr lang="zh-CN" altLang="en-US"/>
          </a:p>
        </p:txBody>
      </p:sp>
      <p:grpSp>
        <p:nvGrpSpPr>
          <p:cNvPr id="6" name="Group 2"/>
          <p:cNvGrpSpPr/>
          <p:nvPr/>
        </p:nvGrpSpPr>
        <p:grpSpPr>
          <a:xfrm>
            <a:off x="312420" y="4667250"/>
            <a:ext cx="11379835" cy="521970"/>
            <a:chOff x="7678040" y="639184"/>
            <a:chExt cx="8330680" cy="521970"/>
          </a:xfrm>
        </p:grpSpPr>
        <p:sp>
          <p:nvSpPr>
            <p:cNvPr id="35" name="TextBox 34"/>
            <p:cNvSpPr txBox="1"/>
            <p:nvPr>
              <p:custDataLst>
                <p:tags r:id="rId3"/>
              </p:custDataLst>
            </p:nvPr>
          </p:nvSpPr>
          <p:spPr>
            <a:xfrm>
              <a:off x="8074097" y="639184"/>
              <a:ext cx="7934623" cy="521970"/>
            </a:xfrm>
            <a:prstGeom prst="rect">
              <a:avLst/>
            </a:prstGeom>
            <a:noFill/>
          </p:spPr>
          <p:txBody>
            <a:bodyPr wrap="square" rtlCol="0">
              <a:spAutoFit/>
            </a:bodyPr>
            <a:p>
              <a:r>
                <a:rPr lang="zh-CN" sz="2800" b="1" dirty="0">
                  <a:solidFill>
                    <a:srgbClr val="2842A2"/>
                  </a:solidFill>
                  <a:effectLst>
                    <a:outerShdw blurRad="50800" dist="25400" dir="5400000" algn="t" rotWithShape="0">
                      <a:prstClr val="black">
                        <a:alpha val="20000"/>
                      </a:prstClr>
                    </a:outerShdw>
                  </a:effectLst>
                  <a:cs typeface="+mn-ea"/>
                  <a:sym typeface="+mn-lt"/>
                </a:rPr>
                <a:t>中国国际“互联网+”大学生创新创业大赛国赛决赛视频（金银奖）</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custDataLst>
                  <p:tags r:id="rId4"/>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8" name="Rectangle: Rounded Corners 37"/>
              <p:cNvSpPr/>
              <p:nvPr>
                <p:custDataLst>
                  <p:tags r:id="rId5"/>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cstate="screen"/>
          <a:stretch>
            <a:fillRect/>
          </a:stretch>
        </p:blipFill>
        <p:spPr>
          <a:xfrm>
            <a:off x="7010056" y="1052263"/>
            <a:ext cx="4362199" cy="5105984"/>
          </a:xfrm>
          <a:prstGeom prst="rect">
            <a:avLst/>
          </a:prstGeom>
        </p:spPr>
      </p:pic>
      <p:sp>
        <p:nvSpPr>
          <p:cNvPr id="2" name="PA_文本框 29"/>
          <p:cNvSpPr txBox="1"/>
          <p:nvPr>
            <p:custDataLst>
              <p:tags r:id="rId2"/>
            </p:custDataLst>
          </p:nvPr>
        </p:nvSpPr>
        <p:spPr>
          <a:xfrm>
            <a:off x="1311602" y="2417441"/>
            <a:ext cx="3992880" cy="860425"/>
          </a:xfrm>
          <a:prstGeom prst="rect">
            <a:avLst/>
          </a:prstGeom>
          <a:noFill/>
        </p:spPr>
        <p:txBody>
          <a:bodyPr wrap="none" rtlCol="0">
            <a:spAutoFit/>
          </a:bodyPr>
          <a:lstStyle>
            <a:defPPr>
              <a:defRPr lang="zh-CN"/>
            </a:defPPr>
            <a:lvl1pPr algn="ctr">
              <a:defRPr sz="5000" b="1">
                <a:effectLst>
                  <a:outerShdw blurRad="38100" dist="25400" dir="2700000" algn="t" rotWithShape="0">
                    <a:prstClr val="black">
                      <a:alpha val="40000"/>
                    </a:prstClr>
                  </a:outerShdw>
                </a:effectLst>
                <a:latin typeface="方正清刻本悦宋简体" panose="02000000000000000000" pitchFamily="2" charset="-122"/>
                <a:ea typeface="方正清刻本悦宋简体" panose="02000000000000000000" pitchFamily="2" charset="-122"/>
              </a:defRPr>
            </a:lvl1pPr>
          </a:lstStyle>
          <a:p>
            <a:pPr algn="l"/>
            <a:r>
              <a:rPr lang="zh-CN" altLang="en-US" dirty="0">
                <a:solidFill>
                  <a:srgbClr val="2842A2"/>
                </a:solidFill>
                <a:effectLst/>
                <a:latin typeface="+mn-lt"/>
                <a:ea typeface="+mn-ea"/>
                <a:cs typeface="+mn-ea"/>
                <a:sym typeface="+mn-lt"/>
              </a:rPr>
              <a:t>创新创业</a:t>
            </a:r>
            <a:r>
              <a:rPr lang="zh-CN" altLang="en-US" dirty="0">
                <a:solidFill>
                  <a:srgbClr val="2842A2"/>
                </a:solidFill>
                <a:effectLst/>
                <a:latin typeface="+mn-lt"/>
                <a:ea typeface="+mn-ea"/>
                <a:cs typeface="+mn-ea"/>
                <a:sym typeface="+mn-lt"/>
              </a:rPr>
              <a:t>教育</a:t>
            </a:r>
            <a:endParaRPr lang="zh-CN" altLang="en-US" dirty="0">
              <a:solidFill>
                <a:srgbClr val="2842A2"/>
              </a:solidFill>
              <a:effectLst/>
              <a:latin typeface="+mn-lt"/>
              <a:ea typeface="+mn-ea"/>
              <a:cs typeface="+mn-ea"/>
              <a:sym typeface="+mn-lt"/>
            </a:endParaRPr>
          </a:p>
        </p:txBody>
      </p:sp>
      <p:sp>
        <p:nvSpPr>
          <p:cNvPr id="3" name="PA_圆角矩形 14"/>
          <p:cNvSpPr/>
          <p:nvPr>
            <p:custDataLst>
              <p:tags r:id="rId3"/>
            </p:custDataLst>
          </p:nvPr>
        </p:nvSpPr>
        <p:spPr>
          <a:xfrm>
            <a:off x="1959620" y="3945255"/>
            <a:ext cx="2696845" cy="445135"/>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cs typeface="+mn-ea"/>
                <a:sym typeface="+mn-lt"/>
              </a:rPr>
              <a:t>授课教师</a:t>
            </a:r>
            <a:endParaRPr lang="zh-CN" altLang="en-US" dirty="0" smtClean="0">
              <a:cs typeface="+mn-ea"/>
              <a:sym typeface="+mn-lt"/>
            </a:endParaRPr>
          </a:p>
        </p:txBody>
      </p:sp>
      <p:grpSp>
        <p:nvGrpSpPr>
          <p:cNvPr id="4" name="组合 3"/>
          <p:cNvGrpSpPr/>
          <p:nvPr/>
        </p:nvGrpSpPr>
        <p:grpSpPr>
          <a:xfrm>
            <a:off x="749627" y="259080"/>
            <a:ext cx="5625465" cy="633730"/>
            <a:chOff x="9928" y="2642"/>
            <a:chExt cx="8859" cy="998"/>
          </a:xfrm>
        </p:grpSpPr>
        <p:sp>
          <p:nvSpPr>
            <p:cNvPr id="5" name="PA_文本框 5"/>
            <p:cNvSpPr txBox="1"/>
            <p:nvPr>
              <p:custDataLst>
                <p:tags r:id="rId4"/>
              </p:custDataLst>
            </p:nvPr>
          </p:nvSpPr>
          <p:spPr>
            <a:xfrm>
              <a:off x="11156" y="2779"/>
              <a:ext cx="7631" cy="725"/>
            </a:xfrm>
            <a:prstGeom prst="rect">
              <a:avLst/>
            </a:prstGeom>
            <a:noFill/>
          </p:spPr>
          <p:txBody>
            <a:bodyPr wrap="none" rtlCol="0">
              <a:spAutoFit/>
            </a:bodyPr>
            <a:lstStyle/>
            <a:p>
              <a:pPr algn="l"/>
              <a:r>
                <a:rPr lang="en-US" altLang="zh-CN" sz="2400" b="1" dirty="0" smtClean="0">
                  <a:solidFill>
                    <a:srgbClr val="FFC107"/>
                  </a:solidFill>
                  <a:cs typeface="+mn-ea"/>
                  <a:sym typeface="+mn-lt"/>
                </a:rPr>
                <a:t>“十</a:t>
              </a:r>
              <a:r>
                <a:rPr lang="zh-CN" altLang="en-US" sz="2400" b="1" dirty="0" smtClean="0">
                  <a:solidFill>
                    <a:srgbClr val="FFC107"/>
                  </a:solidFill>
                  <a:cs typeface="+mn-ea"/>
                  <a:sym typeface="+mn-lt"/>
                </a:rPr>
                <a:t>四</a:t>
              </a:r>
              <a:r>
                <a:rPr lang="en-US" altLang="zh-CN" sz="2400" b="1" dirty="0" smtClean="0">
                  <a:solidFill>
                    <a:srgbClr val="FFC107"/>
                  </a:solidFill>
                  <a:cs typeface="+mn-ea"/>
                  <a:sym typeface="+mn-lt"/>
                </a:rPr>
                <a:t>五” 职业教育国家规划教材</a:t>
              </a:r>
              <a:endParaRPr lang="en-US" altLang="zh-CN" sz="2400" b="1" dirty="0" smtClean="0">
                <a:solidFill>
                  <a:srgbClr val="FFC107"/>
                </a:solidFill>
                <a:cs typeface="+mn-ea"/>
                <a:sym typeface="+mn-lt"/>
              </a:endParaRPr>
            </a:p>
          </p:txBody>
        </p:sp>
        <p:pic>
          <p:nvPicPr>
            <p:cNvPr id="8" name="图片 7" descr="十三五"/>
            <p:cNvPicPr>
              <a:picLocks noChangeAspect="1"/>
            </p:cNvPicPr>
            <p:nvPr>
              <p:custDataLst>
                <p:tags r:id="rId5"/>
              </p:custDataLst>
            </p:nvPr>
          </p:nvPicPr>
          <p:blipFill>
            <a:blip r:embed="rId6"/>
            <a:stretch>
              <a:fillRect/>
            </a:stretch>
          </p:blipFill>
          <p:spPr>
            <a:xfrm>
              <a:off x="9928" y="2642"/>
              <a:ext cx="1194" cy="99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6"/>
          <p:cNvSpPr/>
          <p:nvPr/>
        </p:nvSpPr>
        <p:spPr>
          <a:xfrm>
            <a:off x="401955" y="612140"/>
            <a:ext cx="6688455" cy="64516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b="1">
                <a:solidFill>
                  <a:schemeClr val="accent5"/>
                </a:solidFill>
                <a:sym typeface="+mn-ea"/>
              </a:rPr>
              <a:t>袁隆平：用7%的耕地让14亿中国人吃饱吃好</a:t>
            </a:r>
            <a:endParaRPr lang="zh-CN" altLang="en-US" sz="2400" b="1">
              <a:solidFill>
                <a:schemeClr val="accent5"/>
              </a:solidFill>
              <a:sym typeface="+mn-ea"/>
            </a:endParaRPr>
          </a:p>
        </p:txBody>
      </p:sp>
      <p:pic>
        <p:nvPicPr>
          <p:cNvPr id="103" name="图片 102"/>
          <p:cNvPicPr/>
          <p:nvPr>
            <p:custDataLst>
              <p:tags r:id="rId1"/>
            </p:custDataLst>
          </p:nvPr>
        </p:nvPicPr>
        <p:blipFill>
          <a:blip r:embed="rId2"/>
          <a:stretch>
            <a:fillRect/>
          </a:stretch>
        </p:blipFill>
        <p:spPr>
          <a:xfrm>
            <a:off x="7269480" y="0"/>
            <a:ext cx="4922520" cy="6860540"/>
          </a:xfrm>
          <a:prstGeom prst="rect">
            <a:avLst/>
          </a:prstGeom>
          <a:noFill/>
          <a:ln w="9525">
            <a:noFill/>
          </a:ln>
        </p:spPr>
      </p:pic>
      <p:sp>
        <p:nvSpPr>
          <p:cNvPr id="5" name="文本框 4"/>
          <p:cNvSpPr txBox="1"/>
          <p:nvPr/>
        </p:nvSpPr>
        <p:spPr>
          <a:xfrm>
            <a:off x="513715" y="1473200"/>
            <a:ext cx="6339205" cy="4076700"/>
          </a:xfrm>
          <a:prstGeom prst="rect">
            <a:avLst/>
          </a:prstGeom>
          <a:noFill/>
        </p:spPr>
        <p:txBody>
          <a:bodyPr wrap="square" rtlCol="0" anchor="t">
            <a:spAutoFit/>
          </a:bodyPr>
          <a:p>
            <a:pPr>
              <a:lnSpc>
                <a:spcPct val="120000"/>
              </a:lnSpc>
            </a:pPr>
            <a:r>
              <a:rPr lang="zh-CN" altLang="en-US"/>
              <a:t>80年代人们都说，中国解决吃饭问题要靠“两平”，一靠邓公的改革开放，二就靠袁隆平的杂交水稻。</a:t>
            </a:r>
            <a:endParaRPr lang="zh-CN" altLang="en-US"/>
          </a:p>
          <a:p>
            <a:pPr>
              <a:lnSpc>
                <a:spcPct val="120000"/>
              </a:lnSpc>
            </a:pPr>
            <a:endParaRPr lang="zh-CN" altLang="en-US"/>
          </a:p>
          <a:p>
            <a:pPr>
              <a:lnSpc>
                <a:spcPct val="120000"/>
              </a:lnSpc>
            </a:pPr>
            <a:r>
              <a:rPr lang="zh-CN" altLang="en-US"/>
              <a:t>杂交水稻的产量是普通水稻的两倍甚至更多，1976年到1988年，全国种植杂交水稻，累计增产1000亿公斤。中国用全世界7%的耕地，养活了全球22%的人口。袁隆平“用一粒种子改变了世界。”</a:t>
            </a:r>
            <a:endParaRPr lang="zh-CN" altLang="en-US"/>
          </a:p>
          <a:p>
            <a:pPr>
              <a:lnSpc>
                <a:spcPct val="120000"/>
              </a:lnSpc>
            </a:pPr>
            <a:endParaRPr lang="zh-CN" altLang="en-US"/>
          </a:p>
          <a:p>
            <a:pPr>
              <a:lnSpc>
                <a:spcPct val="120000"/>
              </a:lnSpc>
            </a:pPr>
            <a:r>
              <a:rPr lang="zh-CN" altLang="en-US"/>
              <a:t>目前，中国人均粮食产量已经接近1000斤。是世界第二大产粮国。</a:t>
            </a:r>
            <a:endParaRPr lang="zh-CN" altLang="en-US"/>
          </a:p>
          <a:p>
            <a:pPr>
              <a:lnSpc>
                <a:spcPct val="120000"/>
              </a:lnSpc>
            </a:pPr>
            <a:endParaRPr lang="zh-CN" altLang="en-US"/>
          </a:p>
          <a:p>
            <a:pPr>
              <a:lnSpc>
                <a:spcPct val="120000"/>
              </a:lnSpc>
            </a:pPr>
            <a:r>
              <a:rPr lang="zh-CN" altLang="en-US">
                <a:solidFill>
                  <a:schemeClr val="accent5"/>
                </a:solidFill>
              </a:rPr>
              <a:t>中国人能吃饱饭，我们都要感谢袁隆平。</a:t>
            </a:r>
            <a:endParaRPr lang="zh-CN" altLang="en-US">
              <a:solidFill>
                <a:schemeClr val="accent5"/>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 name="Text Placeholder 1"/>
          <p:cNvSpPr>
            <a:spLocks noGrp="1"/>
          </p:cNvSpPr>
          <p:nvPr>
            <p:ph type="body" sz="quarter" idx="10"/>
          </p:nvPr>
        </p:nvSpPr>
        <p:spPr/>
        <p:txBody>
          <a:bodyPr>
            <a:noAutofit/>
          </a:bodyPr>
          <a:lstStyle/>
          <a:p>
            <a:r>
              <a:rPr sz="3500" dirty="0">
                <a:effectLst>
                  <a:outerShdw blurRad="50800" dist="25400" dir="5400000" algn="t" rotWithShape="0">
                    <a:prstClr val="black">
                      <a:alpha val="20000"/>
                    </a:prstClr>
                  </a:outerShdw>
                </a:effectLst>
                <a:latin typeface="+mn-lt"/>
                <a:cs typeface="+mn-ea"/>
                <a:sym typeface="+mn-lt"/>
              </a:rPr>
              <a:t>如何培养创新精神</a:t>
            </a:r>
            <a:endParaRPr sz="3500" dirty="0">
              <a:effectLst>
                <a:outerShdw blurRad="50800" dist="25400" dir="5400000" algn="t" rotWithShape="0">
                  <a:prstClr val="black">
                    <a:alpha val="20000"/>
                  </a:prstClr>
                </a:outerShdw>
              </a:effectLst>
              <a:latin typeface="+mn-lt"/>
              <a:cs typeface="+mn-ea"/>
              <a:sym typeface="+mn-lt"/>
            </a:endParaRPr>
          </a:p>
        </p:txBody>
      </p:sp>
      <p:grpSp>
        <p:nvGrpSpPr>
          <p:cNvPr id="460" name="Group 459"/>
          <p:cNvGrpSpPr/>
          <p:nvPr/>
        </p:nvGrpSpPr>
        <p:grpSpPr>
          <a:xfrm>
            <a:off x="5943600" y="1210945"/>
            <a:ext cx="19812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3" name="Rectangle: Rounded Corners 172"/>
          <p:cNvSpPr/>
          <p:nvPr/>
        </p:nvSpPr>
        <p:spPr>
          <a:xfrm>
            <a:off x="2454910" y="1788795"/>
            <a:ext cx="1623695" cy="4559935"/>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xtBox 198"/>
          <p:cNvSpPr txBox="1"/>
          <p:nvPr/>
        </p:nvSpPr>
        <p:spPr>
          <a:xfrm>
            <a:off x="2599690" y="3428365"/>
            <a:ext cx="1441450" cy="156845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对所学习或研究的事物要有怀疑态度</a:t>
            </a:r>
            <a:endParaRPr lang="en-US" sz="2400">
              <a:solidFill>
                <a:schemeClr val="tx1">
                  <a:lumMod val="65000"/>
                  <a:lumOff val="35000"/>
                </a:schemeClr>
              </a:solidFill>
              <a:cs typeface="+mn-ea"/>
              <a:sym typeface="+mn-lt"/>
            </a:endParaRPr>
          </a:p>
        </p:txBody>
      </p:sp>
      <p:sp>
        <p:nvSpPr>
          <p:cNvPr id="174" name="Rectangle: Rounded Corners 173"/>
          <p:cNvSpPr/>
          <p:nvPr/>
        </p:nvSpPr>
        <p:spPr>
          <a:xfrm>
            <a:off x="4356100" y="178943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198"/>
          <p:cNvSpPr txBox="1"/>
          <p:nvPr/>
        </p:nvSpPr>
        <p:spPr>
          <a:xfrm>
            <a:off x="4455795" y="3428365"/>
            <a:ext cx="1441450" cy="193802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对所学习或研究的事物要追求创新的欲望</a:t>
            </a:r>
            <a:endParaRPr lang="en-US" sz="2400">
              <a:solidFill>
                <a:schemeClr val="tx1">
                  <a:lumMod val="65000"/>
                  <a:lumOff val="35000"/>
                </a:schemeClr>
              </a:solidFill>
              <a:cs typeface="+mn-ea"/>
              <a:sym typeface="+mn-lt"/>
            </a:endParaRPr>
          </a:p>
        </p:txBody>
      </p:sp>
      <p:pic>
        <p:nvPicPr>
          <p:cNvPr id="43" name="图片 42"/>
          <p:cNvPicPr>
            <a:picLocks noChangeAspect="1"/>
          </p:cNvPicPr>
          <p:nvPr/>
        </p:nvPicPr>
        <p:blipFill>
          <a:blip r:embed="rId2"/>
          <a:stretch>
            <a:fillRect/>
          </a:stretch>
        </p:blipFill>
        <p:spPr>
          <a:xfrm>
            <a:off x="4447540" y="1898650"/>
            <a:ext cx="1455165" cy="990000"/>
          </a:xfrm>
          <a:prstGeom prst="rect">
            <a:avLst/>
          </a:prstGeom>
        </p:spPr>
      </p:pic>
      <p:sp>
        <p:nvSpPr>
          <p:cNvPr id="175" name="Rectangle: Rounded Corners 174"/>
          <p:cNvSpPr/>
          <p:nvPr/>
        </p:nvSpPr>
        <p:spPr>
          <a:xfrm>
            <a:off x="625538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xtBox 198"/>
          <p:cNvSpPr txBox="1"/>
          <p:nvPr/>
        </p:nvSpPr>
        <p:spPr>
          <a:xfrm>
            <a:off x="6346825" y="3428365"/>
            <a:ext cx="1441450" cy="2306955"/>
          </a:xfrm>
          <a:prstGeom prst="rect">
            <a:avLst/>
          </a:prstGeom>
          <a:noFill/>
        </p:spPr>
        <p:txBody>
          <a:bodyPr wrap="square" rtlCol="0">
            <a:spAutoFit/>
          </a:bodyPr>
          <a:p>
            <a:pPr algn="ctr"/>
            <a:r>
              <a:rPr lang="en-US" sz="2400">
                <a:solidFill>
                  <a:schemeClr val="tx1">
                    <a:lumMod val="65000"/>
                    <a:lumOff val="35000"/>
                  </a:schemeClr>
                </a:solidFill>
                <a:cs typeface="+mn-ea"/>
                <a:sym typeface="+mn-lt"/>
              </a:rPr>
              <a:t>对所学习或研究的事物要有求异的观念，不要人云亦云</a:t>
            </a:r>
            <a:endParaRPr lang="en-US" sz="2400">
              <a:solidFill>
                <a:schemeClr val="tx1">
                  <a:lumMod val="65000"/>
                  <a:lumOff val="35000"/>
                </a:schemeClr>
              </a:solidFill>
              <a:cs typeface="+mn-ea"/>
              <a:sym typeface="+mn-lt"/>
            </a:endParaRPr>
          </a:p>
        </p:txBody>
      </p:sp>
      <p:pic>
        <p:nvPicPr>
          <p:cNvPr id="44" name="图片 43"/>
          <p:cNvPicPr>
            <a:picLocks noChangeAspect="1"/>
          </p:cNvPicPr>
          <p:nvPr/>
        </p:nvPicPr>
        <p:blipFill>
          <a:blip r:embed="rId3"/>
          <a:stretch>
            <a:fillRect/>
          </a:stretch>
        </p:blipFill>
        <p:spPr>
          <a:xfrm>
            <a:off x="6347460" y="1898650"/>
            <a:ext cx="1455165" cy="990000"/>
          </a:xfrm>
          <a:prstGeom prst="rect">
            <a:avLst/>
          </a:prstGeom>
        </p:spPr>
      </p:pic>
      <p:sp>
        <p:nvSpPr>
          <p:cNvPr id="18" name="Rectangle: Rounded Corners 174"/>
          <p:cNvSpPr/>
          <p:nvPr/>
        </p:nvSpPr>
        <p:spPr>
          <a:xfrm>
            <a:off x="8155940"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2" name="TextBox 198"/>
          <p:cNvSpPr txBox="1"/>
          <p:nvPr/>
        </p:nvSpPr>
        <p:spPr>
          <a:xfrm>
            <a:off x="8247380" y="3428365"/>
            <a:ext cx="1441450" cy="156845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对所学习或研究的事物要有冒险精神</a:t>
            </a:r>
            <a:endParaRPr lang="en-US" sz="2400">
              <a:solidFill>
                <a:schemeClr val="tx1">
                  <a:lumMod val="65000"/>
                  <a:lumOff val="35000"/>
                </a:schemeClr>
              </a:solidFill>
              <a:cs typeface="+mn-ea"/>
              <a:sym typeface="+mn-lt"/>
            </a:endParaRPr>
          </a:p>
        </p:txBody>
      </p:sp>
      <p:pic>
        <p:nvPicPr>
          <p:cNvPr id="45" name="图片 44"/>
          <p:cNvPicPr>
            <a:picLocks noChangeAspect="1"/>
          </p:cNvPicPr>
          <p:nvPr/>
        </p:nvPicPr>
        <p:blipFill>
          <a:blip r:embed="rId4"/>
          <a:stretch>
            <a:fillRect/>
          </a:stretch>
        </p:blipFill>
        <p:spPr>
          <a:xfrm>
            <a:off x="8248015" y="1898650"/>
            <a:ext cx="1455165" cy="990000"/>
          </a:xfrm>
          <a:prstGeom prst="rect">
            <a:avLst/>
          </a:prstGeom>
        </p:spPr>
      </p:pic>
      <p:sp>
        <p:nvSpPr>
          <p:cNvPr id="22" name="Rectangle: Rounded Corners 174"/>
          <p:cNvSpPr/>
          <p:nvPr/>
        </p:nvSpPr>
        <p:spPr>
          <a:xfrm>
            <a:off x="1005649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TextBox 198"/>
          <p:cNvSpPr txBox="1"/>
          <p:nvPr/>
        </p:nvSpPr>
        <p:spPr>
          <a:xfrm>
            <a:off x="10147935" y="3428365"/>
            <a:ext cx="1441450" cy="193802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对所学习或研究的事物要做到永不自满</a:t>
            </a:r>
            <a:endParaRPr lang="en-US" sz="2400">
              <a:solidFill>
                <a:schemeClr val="tx1">
                  <a:lumMod val="65000"/>
                  <a:lumOff val="35000"/>
                </a:schemeClr>
              </a:solidFill>
              <a:cs typeface="+mn-ea"/>
              <a:sym typeface="+mn-lt"/>
            </a:endParaRPr>
          </a:p>
        </p:txBody>
      </p:sp>
      <p:pic>
        <p:nvPicPr>
          <p:cNvPr id="46" name="图片 45"/>
          <p:cNvPicPr>
            <a:picLocks noChangeAspect="1"/>
          </p:cNvPicPr>
          <p:nvPr/>
        </p:nvPicPr>
        <p:blipFill>
          <a:blip r:embed="rId5"/>
          <a:stretch>
            <a:fillRect/>
          </a:stretch>
        </p:blipFill>
        <p:spPr>
          <a:xfrm>
            <a:off x="10148570" y="1898650"/>
            <a:ext cx="1455165" cy="990000"/>
          </a:xfrm>
          <a:prstGeom prst="rect">
            <a:avLst/>
          </a:prstGeom>
        </p:spPr>
      </p:pic>
      <p:sp>
        <p:nvSpPr>
          <p:cNvPr id="172" name="Rectangle: Rounded Corners 171"/>
          <p:cNvSpPr/>
          <p:nvPr/>
        </p:nvSpPr>
        <p:spPr>
          <a:xfrm>
            <a:off x="553720" y="177927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9" name="TextBox 198"/>
          <p:cNvSpPr txBox="1"/>
          <p:nvPr/>
        </p:nvSpPr>
        <p:spPr>
          <a:xfrm>
            <a:off x="654050" y="3428365"/>
            <a:ext cx="1441450" cy="1568450"/>
          </a:xfrm>
          <a:prstGeom prst="rect">
            <a:avLst/>
          </a:prstGeom>
          <a:noFill/>
        </p:spPr>
        <p:txBody>
          <a:bodyPr wrap="square" rtlCol="0">
            <a:spAutoFit/>
          </a:bodyPr>
          <a:lstStyle/>
          <a:p>
            <a:pPr algn="ctr"/>
            <a:r>
              <a:rPr lang="en-US" sz="2400">
                <a:solidFill>
                  <a:schemeClr val="tx1">
                    <a:lumMod val="65000"/>
                    <a:lumOff val="35000"/>
                  </a:schemeClr>
                </a:solidFill>
                <a:cs typeface="+mn-ea"/>
                <a:sym typeface="+mn-lt"/>
              </a:rPr>
              <a:t>对所学习或研究的事物要有好奇心</a:t>
            </a:r>
            <a:endParaRPr lang="en-US" sz="2400">
              <a:solidFill>
                <a:schemeClr val="tx1">
                  <a:lumMod val="65000"/>
                  <a:lumOff val="35000"/>
                </a:schemeClr>
              </a:solidFill>
              <a:cs typeface="+mn-ea"/>
              <a:sym typeface="+mn-lt"/>
            </a:endParaRPr>
          </a:p>
        </p:txBody>
      </p:sp>
      <p:pic>
        <p:nvPicPr>
          <p:cNvPr id="47" name="图片 46"/>
          <p:cNvPicPr>
            <a:picLocks noChangeAspect="1"/>
          </p:cNvPicPr>
          <p:nvPr/>
        </p:nvPicPr>
        <p:blipFill>
          <a:blip r:embed="rId6"/>
          <a:stretch>
            <a:fillRect/>
          </a:stretch>
        </p:blipFill>
        <p:spPr>
          <a:xfrm>
            <a:off x="645795" y="1898650"/>
            <a:ext cx="1455165" cy="990000"/>
          </a:xfrm>
          <a:prstGeom prst="rect">
            <a:avLst/>
          </a:prstGeom>
        </p:spPr>
      </p:pic>
      <p:pic>
        <p:nvPicPr>
          <p:cNvPr id="55" name="图片 54"/>
          <p:cNvPicPr>
            <a:picLocks noChangeAspect="1"/>
          </p:cNvPicPr>
          <p:nvPr/>
        </p:nvPicPr>
        <p:blipFill>
          <a:blip r:embed="rId7"/>
          <a:stretch>
            <a:fillRect/>
          </a:stretch>
        </p:blipFill>
        <p:spPr>
          <a:xfrm>
            <a:off x="2536190" y="1899285"/>
            <a:ext cx="1456109" cy="99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五、创新与</a:t>
            </a:r>
            <a:r>
              <a:rPr lang="zh-CN" b="1" dirty="0">
                <a:solidFill>
                  <a:schemeClr val="accent2"/>
                </a:solidFill>
                <a:latin typeface="+mn-lt"/>
                <a:ea typeface="+mn-ea"/>
                <a:cs typeface="+mn-ea"/>
                <a:sym typeface="+mn-lt"/>
              </a:rPr>
              <a:t>创业</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663055" cy="349186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创新是创业的基础和前提，创业是创新成果的载体和呈现形式之一。创新带动创业，创业促进创新。</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所谓创业，就是创业者对自己拥有的资源或通过努力能够拥有的资源进行优化整合，从而创造出更大经济或社会价值的过程。</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custDataLst>
              <p:tags r:id="rId1"/>
            </p:custDataLst>
          </p:nvPr>
        </p:nvPicPr>
        <p:blipFill>
          <a:blip r:embed="rId2"/>
          <a:stretch>
            <a:fillRect/>
          </a:stretch>
        </p:blipFill>
        <p:spPr>
          <a:xfrm>
            <a:off x="-97" y="1"/>
            <a:ext cx="4368995" cy="6857999"/>
          </a:xfrm>
          <a:prstGeom prst="rect">
            <a:avLst/>
          </a:prstGeom>
          <a:noFill/>
          <a:ln w="9525">
            <a:noFill/>
          </a:ln>
        </p:spPr>
      </p:pic>
      <p:sp>
        <p:nvSpPr>
          <p:cNvPr id="5" name="文本框 4"/>
          <p:cNvSpPr txBox="1"/>
          <p:nvPr/>
        </p:nvSpPr>
        <p:spPr>
          <a:xfrm>
            <a:off x="4770120" y="405130"/>
            <a:ext cx="7004685" cy="521970"/>
          </a:xfrm>
          <a:prstGeom prst="rect">
            <a:avLst/>
          </a:prstGeom>
          <a:noFill/>
        </p:spPr>
        <p:txBody>
          <a:bodyPr wrap="square" rtlCol="0" anchor="t">
            <a:spAutoFit/>
          </a:bodyPr>
          <a:p>
            <a:r>
              <a:rPr lang="zh-CN" altLang="en-US" sz="2800" b="1">
                <a:solidFill>
                  <a:schemeClr val="accent5"/>
                </a:solidFill>
              </a:rPr>
              <a:t>创新型创业：高科技企业的利润率这么高？</a:t>
            </a:r>
            <a:endParaRPr lang="zh-CN" altLang="en-US" sz="2800" b="1">
              <a:solidFill>
                <a:schemeClr val="accent5"/>
              </a:solidFill>
            </a:endParaRPr>
          </a:p>
        </p:txBody>
      </p:sp>
      <p:sp>
        <p:nvSpPr>
          <p:cNvPr id="6" name="文本框 5"/>
          <p:cNvSpPr txBox="1"/>
          <p:nvPr/>
        </p:nvSpPr>
        <p:spPr>
          <a:xfrm>
            <a:off x="4907280" y="1758315"/>
            <a:ext cx="6096000" cy="3744595"/>
          </a:xfrm>
          <a:prstGeom prst="rect">
            <a:avLst/>
          </a:prstGeom>
          <a:noFill/>
        </p:spPr>
        <p:txBody>
          <a:bodyPr wrap="square" rtlCol="0" anchor="t">
            <a:spAutoFit/>
          </a:bodyPr>
          <a:p>
            <a:pPr>
              <a:lnSpc>
                <a:spcPct val="120000"/>
              </a:lnSpc>
            </a:pPr>
            <a:r>
              <a:rPr lang="en-US" altLang="zh-CN"/>
              <a:t>2022</a:t>
            </a:r>
            <a:r>
              <a:rPr lang="zh-CN" altLang="en-US"/>
              <a:t>年</a:t>
            </a:r>
            <a:r>
              <a:rPr lang="en-US" altLang="zh-CN"/>
              <a:t>4</a:t>
            </a:r>
            <a:r>
              <a:rPr lang="zh-CN" altLang="en-US"/>
              <a:t>月30日，科兴生物（SVA）发布了2021年财报，实现总营收193.75亿美元，约合人民币1280.3亿人民币，净利润144.6亿美元，约合人民币955.41亿人民币，归母净利润84.6亿美元，合560亿元人民币。研发支出1.55亿美元。在中国大陆，实现销售额109亿美元，其他区域销售额85亿美元。</a:t>
            </a:r>
            <a:endParaRPr lang="zh-CN" altLang="en-US"/>
          </a:p>
          <a:p>
            <a:pPr>
              <a:lnSpc>
                <a:spcPct val="120000"/>
              </a:lnSpc>
            </a:pPr>
            <a:endParaRPr lang="zh-CN" altLang="en-US"/>
          </a:p>
          <a:p>
            <a:pPr>
              <a:lnSpc>
                <a:spcPct val="120000"/>
              </a:lnSpc>
            </a:pPr>
            <a:r>
              <a:rPr lang="zh-CN" altLang="en-US"/>
              <a:t>　　作为北京科兴生物开发的新冠肺炎灭活疫苗，CoronaVac（克尔来福）已在60多个国家和地区获得紧急使用授权或有条件批准。目前，已有超过28亿剂新冠疫苗被运送到世界各地。</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grpSp>
        <p:nvGrpSpPr>
          <p:cNvPr id="14" name="Group 6"/>
          <p:cNvGrpSpPr/>
          <p:nvPr/>
        </p:nvGrpSpPr>
        <p:grpSpPr>
          <a:xfrm>
            <a:off x="7488122" y="944937"/>
            <a:ext cx="4030980" cy="706755"/>
            <a:chOff x="7149032" y="1291647"/>
            <a:chExt cx="4030980" cy="706755"/>
          </a:xfrm>
        </p:grpSpPr>
        <p:sp>
          <p:nvSpPr>
            <p:cNvPr id="18" name="TextBox 17"/>
            <p:cNvSpPr txBox="1"/>
            <p:nvPr/>
          </p:nvSpPr>
          <p:spPr>
            <a:xfrm>
              <a:off x="7545272" y="1291647"/>
              <a:ext cx="3634740" cy="706755"/>
            </a:xfrm>
            <a:prstGeom prst="rect">
              <a:avLst/>
            </a:prstGeom>
            <a:noFill/>
          </p:spPr>
          <p:txBody>
            <a:bodyPr wrap="square" rtlCol="0">
              <a:spAutoFit/>
            </a:bodyPr>
            <a:lstStyle/>
            <a:p>
              <a:r>
                <a:rPr lang="zh-CN" sz="4000" b="1" dirty="0">
                  <a:solidFill>
                    <a:srgbClr val="2842A2"/>
                  </a:solidFill>
                  <a:effectLst>
                    <a:outerShdw blurRad="50800" dist="25400" dir="5400000" algn="t" rotWithShape="0">
                      <a:prstClr val="black">
                        <a:alpha val="20000"/>
                      </a:prstClr>
                    </a:outerShdw>
                  </a:effectLst>
                  <a:cs typeface="+mn-ea"/>
                  <a:sym typeface="+mn-lt"/>
                </a:rPr>
                <a:t>说</a:t>
              </a:r>
              <a:r>
                <a:rPr lang="en-US" altLang="zh-CN" sz="4000" b="1" dirty="0">
                  <a:solidFill>
                    <a:srgbClr val="2842A2"/>
                  </a:solidFill>
                  <a:effectLst>
                    <a:outerShdw blurRad="50800" dist="25400" dir="5400000" algn="t" rotWithShape="0">
                      <a:prstClr val="black">
                        <a:alpha val="20000"/>
                      </a:prstClr>
                    </a:outerShdw>
                  </a:effectLst>
                  <a:cs typeface="+mn-ea"/>
                  <a:sym typeface="+mn-lt"/>
                </a:rPr>
                <a:t>“</a:t>
              </a:r>
              <a:r>
                <a:rPr lang="zh-CN" sz="4000" b="1" dirty="0">
                  <a:solidFill>
                    <a:srgbClr val="2842A2"/>
                  </a:solidFill>
                  <a:effectLst>
                    <a:outerShdw blurRad="50800" dist="25400" dir="5400000" algn="t" rotWithShape="0">
                      <a:prstClr val="black">
                        <a:alpha val="20000"/>
                      </a:prstClr>
                    </a:outerShdw>
                  </a:effectLst>
                  <a:cs typeface="+mn-ea"/>
                  <a:sym typeface="+mn-lt"/>
                </a:rPr>
                <a:t>创业</a:t>
              </a:r>
              <a:r>
                <a:rPr lang="en-US" altLang="zh-CN" sz="4000" b="1" dirty="0">
                  <a:solidFill>
                    <a:srgbClr val="2842A2"/>
                  </a:solidFill>
                  <a:effectLst>
                    <a:outerShdw blurRad="50800" dist="25400" dir="5400000" algn="t" rotWithShape="0">
                      <a:prstClr val="black">
                        <a:alpha val="20000"/>
                      </a:prstClr>
                    </a:outerShdw>
                  </a:effectLst>
                  <a:cs typeface="+mn-ea"/>
                  <a:sym typeface="+mn-lt"/>
                </a:rPr>
                <a:t>”</a:t>
              </a:r>
              <a:endParaRPr lang="en-US" altLang="zh-CN" sz="40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28" name="TextBox 27"/>
          <p:cNvSpPr txBox="1"/>
          <p:nvPr/>
        </p:nvSpPr>
        <p:spPr>
          <a:xfrm>
            <a:off x="7487285" y="2170430"/>
            <a:ext cx="4197985" cy="3784600"/>
          </a:xfrm>
          <a:prstGeom prst="rect">
            <a:avLst/>
          </a:prstGeom>
          <a:noFill/>
        </p:spPr>
        <p:txBody>
          <a:bodyPr wrap="square" rtlCol="0">
            <a:spAutoFit/>
          </a:bodyPr>
          <a:lstStyle/>
          <a:p>
            <a:r>
              <a:rPr lang="en-US" sz="2000" dirty="0">
                <a:solidFill>
                  <a:schemeClr val="tx1">
                    <a:lumMod val="65000"/>
                    <a:lumOff val="35000"/>
                  </a:schemeClr>
                </a:solidFill>
                <a:cs typeface="+mn-ea"/>
                <a:sym typeface="+mn-lt"/>
              </a:rPr>
              <a:t>创业实际上就是创造一份事业。只要通过自己的努力，独立自主地开创一份前所未有的事业，无论是个人家业、商业企业，还是其他社会事业，都可以称之为创业。因此，所谓创业者，不一定是创办企业。</a:t>
            </a:r>
            <a:endParaRPr lang="en-US" sz="2000" dirty="0">
              <a:solidFill>
                <a:schemeClr val="tx1">
                  <a:lumMod val="65000"/>
                  <a:lumOff val="35000"/>
                </a:schemeClr>
              </a:solidFill>
              <a:cs typeface="+mn-ea"/>
              <a:sym typeface="+mn-lt"/>
            </a:endParaRPr>
          </a:p>
          <a:p>
            <a:r>
              <a:rPr lang="en-US" sz="2000" dirty="0">
                <a:solidFill>
                  <a:schemeClr val="tx1">
                    <a:lumMod val="65000"/>
                    <a:lumOff val="35000"/>
                  </a:schemeClr>
                </a:solidFill>
                <a:cs typeface="+mn-ea"/>
                <a:sym typeface="+mn-lt"/>
              </a:rPr>
              <a:t>当代中国，需要一大批拥有创新创业精神的青年人才，在各领域扎实工作、实践创新。因此，在工作中改进工作模式，打破惯性思维，破解行业发展的痛点难点，这种“在岗位内创新创业”，也是一种创业。</a:t>
            </a:r>
            <a:endParaRPr lang="en-US" sz="2000" dirty="0">
              <a:solidFill>
                <a:schemeClr val="tx1">
                  <a:lumMod val="65000"/>
                  <a:lumOff val="35000"/>
                </a:schemeClr>
              </a:solidFill>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105" name="图片 104"/>
          <p:cNvPicPr/>
          <p:nvPr>
            <p:custDataLst>
              <p:tags r:id="rId2"/>
            </p:custDataLst>
          </p:nvPr>
        </p:nvPicPr>
        <p:blipFill>
          <a:blip r:embed="rId3"/>
          <a:srcRect l="7662" r="13646"/>
          <a:stretch>
            <a:fillRect/>
          </a:stretch>
        </p:blipFill>
        <p:spPr>
          <a:xfrm>
            <a:off x="0" y="0"/>
            <a:ext cx="7148195" cy="6858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8217535" y="1950085"/>
            <a:ext cx="3769995" cy="3566160"/>
          </a:xfrm>
          <a:prstGeom prst="rect">
            <a:avLst/>
          </a:prstGeom>
        </p:spPr>
      </p:pic>
      <p:grpSp>
        <p:nvGrpSpPr>
          <p:cNvPr id="15" name="组合 14"/>
          <p:cNvGrpSpPr/>
          <p:nvPr/>
        </p:nvGrpSpPr>
        <p:grpSpPr>
          <a:xfrm>
            <a:off x="1208405" y="1402080"/>
            <a:ext cx="5031105" cy="1297940"/>
            <a:chOff x="1948" y="2163"/>
            <a:chExt cx="7923" cy="2044"/>
          </a:xfrm>
        </p:grpSpPr>
        <p:sp>
          <p:nvSpPr>
            <p:cNvPr id="5" name="PA_库_Freeform: Shape 4"/>
            <p:cNvSpPr/>
            <p:nvPr>
              <p:custDataLst>
                <p:tags r:id="rId3"/>
              </p:custDataLst>
            </p:nvPr>
          </p:nvSpPr>
          <p:spPr>
            <a:xfrm>
              <a:off x="1951" y="2163"/>
              <a:ext cx="2737" cy="2044"/>
            </a:xfrm>
            <a:custGeom>
              <a:avLst/>
              <a:gdLst>
                <a:gd name="connsiteX0" fmla="*/ 28575 w 1545431"/>
                <a:gd name="connsiteY0" fmla="*/ 526256 h 1069181"/>
                <a:gd name="connsiteX1" fmla="*/ 571500 w 1545431"/>
                <a:gd name="connsiteY1" fmla="*/ 1069181 h 1069181"/>
                <a:gd name="connsiteX2" fmla="*/ 1545431 w 1545431"/>
                <a:gd name="connsiteY2" fmla="*/ 1069181 h 1069181"/>
                <a:gd name="connsiteX3" fmla="*/ 476250 w 1545431"/>
                <a:gd name="connsiteY3" fmla="*/ 0 h 1069181"/>
                <a:gd name="connsiteX4" fmla="*/ 145256 w 1545431"/>
                <a:gd name="connsiteY4" fmla="*/ 0 h 1069181"/>
                <a:gd name="connsiteX5" fmla="*/ 0 w 1545431"/>
                <a:gd name="connsiteY5" fmla="*/ 276225 h 1069181"/>
                <a:gd name="connsiteX6" fmla="*/ 28575 w 1545431"/>
                <a:gd name="connsiteY6" fmla="*/ 526256 h 1069181"/>
                <a:gd name="connsiteX0-1" fmla="*/ 28575 w 1545431"/>
                <a:gd name="connsiteY0-2" fmla="*/ 526256 h 1069181"/>
                <a:gd name="connsiteX1-3" fmla="*/ 571500 w 1545431"/>
                <a:gd name="connsiteY1-4" fmla="*/ 1069181 h 1069181"/>
                <a:gd name="connsiteX2-5" fmla="*/ 1545431 w 1545431"/>
                <a:gd name="connsiteY2-6" fmla="*/ 1069181 h 1069181"/>
                <a:gd name="connsiteX3-7" fmla="*/ 471488 w 1545431"/>
                <a:gd name="connsiteY3-8" fmla="*/ 2381 h 1069181"/>
                <a:gd name="connsiteX4-9" fmla="*/ 145256 w 1545431"/>
                <a:gd name="connsiteY4-10" fmla="*/ 0 h 1069181"/>
                <a:gd name="connsiteX5-11" fmla="*/ 0 w 1545431"/>
                <a:gd name="connsiteY5-12" fmla="*/ 276225 h 1069181"/>
                <a:gd name="connsiteX6-13" fmla="*/ 28575 w 1545431"/>
                <a:gd name="connsiteY6-14" fmla="*/ 526256 h 1069181"/>
                <a:gd name="connsiteX0-15" fmla="*/ 0 w 1516856"/>
                <a:gd name="connsiteY0-16" fmla="*/ 526256 h 1069181"/>
                <a:gd name="connsiteX1-17" fmla="*/ 542925 w 1516856"/>
                <a:gd name="connsiteY1-18" fmla="*/ 1069181 h 1069181"/>
                <a:gd name="connsiteX2-19" fmla="*/ 1516856 w 1516856"/>
                <a:gd name="connsiteY2-20" fmla="*/ 1069181 h 1069181"/>
                <a:gd name="connsiteX3-21" fmla="*/ 442913 w 1516856"/>
                <a:gd name="connsiteY3-22" fmla="*/ 2381 h 1069181"/>
                <a:gd name="connsiteX4-23" fmla="*/ 116681 w 1516856"/>
                <a:gd name="connsiteY4-24" fmla="*/ 0 h 1069181"/>
                <a:gd name="connsiteX5-25" fmla="*/ 0 w 1516856"/>
                <a:gd name="connsiteY5-26" fmla="*/ 526256 h 1069181"/>
                <a:gd name="connsiteX0-27" fmla="*/ 0 w 1516856"/>
                <a:gd name="connsiteY0-28" fmla="*/ 523875 h 1066800"/>
                <a:gd name="connsiteX1-29" fmla="*/ 542925 w 1516856"/>
                <a:gd name="connsiteY1-30" fmla="*/ 1066800 h 1066800"/>
                <a:gd name="connsiteX2-31" fmla="*/ 1516856 w 1516856"/>
                <a:gd name="connsiteY2-32" fmla="*/ 1066800 h 1066800"/>
                <a:gd name="connsiteX3-33" fmla="*/ 442913 w 1516856"/>
                <a:gd name="connsiteY3-34" fmla="*/ 0 h 1066800"/>
                <a:gd name="connsiteX4-35" fmla="*/ 0 w 1516856"/>
                <a:gd name="connsiteY4-36" fmla="*/ 523875 h 1066800"/>
                <a:gd name="connsiteX0-37" fmla="*/ 0 w 1516856"/>
                <a:gd name="connsiteY0-38" fmla="*/ 494717 h 1037642"/>
                <a:gd name="connsiteX1-39" fmla="*/ 542925 w 1516856"/>
                <a:gd name="connsiteY1-40" fmla="*/ 1037642 h 1037642"/>
                <a:gd name="connsiteX2-41" fmla="*/ 1516856 w 1516856"/>
                <a:gd name="connsiteY2-42" fmla="*/ 1037642 h 1037642"/>
                <a:gd name="connsiteX3-43" fmla="*/ 477373 w 1516856"/>
                <a:gd name="connsiteY3-44" fmla="*/ 0 h 1037642"/>
                <a:gd name="connsiteX4-45" fmla="*/ 0 w 1516856"/>
                <a:gd name="connsiteY4-46" fmla="*/ 494717 h 1037642"/>
                <a:gd name="connsiteX0-47" fmla="*/ 0 w 1516856"/>
                <a:gd name="connsiteY0-48" fmla="*/ 489416 h 1032341"/>
                <a:gd name="connsiteX1-49" fmla="*/ 542925 w 1516856"/>
                <a:gd name="connsiteY1-50" fmla="*/ 1032341 h 1032341"/>
                <a:gd name="connsiteX2-51" fmla="*/ 1516856 w 1516856"/>
                <a:gd name="connsiteY2-52" fmla="*/ 1032341 h 1032341"/>
                <a:gd name="connsiteX3-53" fmla="*/ 474722 w 1516856"/>
                <a:gd name="connsiteY3-54" fmla="*/ 0 h 1032341"/>
                <a:gd name="connsiteX4-55" fmla="*/ 0 w 1516856"/>
                <a:gd name="connsiteY4-56" fmla="*/ 489416 h 1032341"/>
                <a:gd name="connsiteX0-57" fmla="*/ 0 w 1516856"/>
                <a:gd name="connsiteY0-58" fmla="*/ 484115 h 1027040"/>
                <a:gd name="connsiteX1-59" fmla="*/ 542925 w 1516856"/>
                <a:gd name="connsiteY1-60" fmla="*/ 1027040 h 1027040"/>
                <a:gd name="connsiteX2-61" fmla="*/ 1516856 w 1516856"/>
                <a:gd name="connsiteY2-62" fmla="*/ 1027040 h 1027040"/>
                <a:gd name="connsiteX3-63" fmla="*/ 480024 w 1516856"/>
                <a:gd name="connsiteY3-64" fmla="*/ 0 h 1027040"/>
                <a:gd name="connsiteX4-65" fmla="*/ 0 w 1516856"/>
                <a:gd name="connsiteY4-66" fmla="*/ 484115 h 1027040"/>
                <a:gd name="connsiteX0-67" fmla="*/ 0 w 1516856"/>
                <a:gd name="connsiteY0-68" fmla="*/ 489417 h 1032342"/>
                <a:gd name="connsiteX1-69" fmla="*/ 542925 w 1516856"/>
                <a:gd name="connsiteY1-70" fmla="*/ 1032342 h 1032342"/>
                <a:gd name="connsiteX2-71" fmla="*/ 1516856 w 1516856"/>
                <a:gd name="connsiteY2-72" fmla="*/ 1032342 h 1032342"/>
                <a:gd name="connsiteX3-73" fmla="*/ 480024 w 1516856"/>
                <a:gd name="connsiteY3-74" fmla="*/ 0 h 1032342"/>
                <a:gd name="connsiteX4-75" fmla="*/ 0 w 1516856"/>
                <a:gd name="connsiteY4-76" fmla="*/ 489417 h 1032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856" h="1032342">
                  <a:moveTo>
                    <a:pt x="0" y="489417"/>
                  </a:moveTo>
                  <a:lnTo>
                    <a:pt x="542925" y="1032342"/>
                  </a:lnTo>
                  <a:lnTo>
                    <a:pt x="1516856" y="1032342"/>
                  </a:lnTo>
                  <a:lnTo>
                    <a:pt x="480024" y="0"/>
                  </a:lnTo>
                  <a:lnTo>
                    <a:pt x="0" y="489417"/>
                  </a:lnTo>
                  <a:close/>
                </a:path>
              </a:pathLst>
            </a:custGeom>
            <a:gradFill>
              <a:gsLst>
                <a:gs pos="0">
                  <a:srgbClr val="F2B401"/>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5"/>
                </a:solidFill>
                <a:cs typeface="+mn-ea"/>
                <a:sym typeface="+mn-lt"/>
              </a:endParaRPr>
            </a:p>
          </p:txBody>
        </p:sp>
        <p:sp>
          <p:nvSpPr>
            <p:cNvPr id="6" name="PA_库_矩形 5"/>
            <p:cNvSpPr/>
            <p:nvPr>
              <p:custDataLst>
                <p:tags r:id="rId4"/>
              </p:custDataLst>
            </p:nvPr>
          </p:nvSpPr>
          <p:spPr>
            <a:xfrm>
              <a:off x="1948" y="2167"/>
              <a:ext cx="1106" cy="1080"/>
            </a:xfrm>
            <a:prstGeom prst="rect">
              <a:avLst/>
            </a:prstGeom>
            <a:solidFill>
              <a:srgbClr val="F2B401"/>
            </a:solidFill>
            <a:ln>
              <a:noFill/>
            </a:ln>
            <a:effectLst>
              <a:outerShdw blurRad="889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accent5"/>
                </a:solidFill>
                <a:cs typeface="+mn-ea"/>
                <a:sym typeface="+mn-lt"/>
              </a:endParaRPr>
            </a:p>
          </p:txBody>
        </p:sp>
        <p:sp>
          <p:nvSpPr>
            <p:cNvPr id="7" name="PA_库_文本框 6"/>
            <p:cNvSpPr txBox="1"/>
            <p:nvPr>
              <p:custDataLst>
                <p:tags r:id="rId5"/>
              </p:custDataLst>
            </p:nvPr>
          </p:nvSpPr>
          <p:spPr>
            <a:xfrm>
              <a:off x="1990" y="2231"/>
              <a:ext cx="1008" cy="1016"/>
            </a:xfrm>
            <a:prstGeom prst="rect">
              <a:avLst/>
            </a:prstGeom>
            <a:noFill/>
          </p:spPr>
          <p:txBody>
            <a:bodyPr wrap="none" rtlCol="0">
              <a:spAutoFit/>
            </a:bodyPr>
            <a:lstStyle/>
            <a:p>
              <a:pPr algn="ctr"/>
              <a:r>
                <a:rPr lang="zh-CN" altLang="en-US" b="1" dirty="0">
                  <a:solidFill>
                    <a:schemeClr val="accent5"/>
                  </a:solidFill>
                  <a:cs typeface="+mn-ea"/>
                  <a:sym typeface="+mn-lt"/>
                </a:rPr>
                <a:t>模块</a:t>
              </a:r>
              <a:endParaRPr lang="zh-CN" altLang="en-US" b="1" dirty="0">
                <a:solidFill>
                  <a:schemeClr val="accent5"/>
                </a:solidFill>
                <a:cs typeface="+mn-ea"/>
                <a:sym typeface="+mn-lt"/>
              </a:endParaRPr>
            </a:p>
            <a:p>
              <a:pPr algn="ctr"/>
              <a:r>
                <a:rPr lang="en-US" altLang="zh-CN" b="1" dirty="0">
                  <a:solidFill>
                    <a:schemeClr val="accent5"/>
                  </a:solidFill>
                  <a:cs typeface="+mn-ea"/>
                  <a:sym typeface="+mn-lt"/>
                </a:rPr>
                <a:t>1</a:t>
              </a:r>
              <a:endParaRPr lang="en-US" altLang="zh-CN" b="1" dirty="0">
                <a:solidFill>
                  <a:schemeClr val="accent5"/>
                </a:solidFill>
                <a:cs typeface="+mn-ea"/>
                <a:sym typeface="+mn-lt"/>
              </a:endParaRPr>
            </a:p>
          </p:txBody>
        </p:sp>
        <p:sp>
          <p:nvSpPr>
            <p:cNvPr id="8" name="PA_库_文本框 7"/>
            <p:cNvSpPr txBox="1"/>
            <p:nvPr>
              <p:custDataLst>
                <p:tags r:id="rId6"/>
              </p:custDataLst>
            </p:nvPr>
          </p:nvSpPr>
          <p:spPr>
            <a:xfrm>
              <a:off x="3634" y="2377"/>
              <a:ext cx="6237" cy="725"/>
            </a:xfrm>
            <a:prstGeom prst="rect">
              <a:avLst/>
            </a:prstGeom>
            <a:noFill/>
          </p:spPr>
          <p:txBody>
            <a:bodyPr wrap="square" rtlCol="0">
              <a:spAutoFit/>
            </a:bodyPr>
            <a:lstStyle/>
            <a:p>
              <a:r>
                <a:rPr sz="2400" b="1" dirty="0">
                  <a:solidFill>
                    <a:schemeClr val="accent5"/>
                  </a:solidFill>
                  <a:cs typeface="+mn-ea"/>
                  <a:sym typeface="+mn-lt"/>
                </a:rPr>
                <a:t>培养创新意识和创新能力</a:t>
              </a:r>
              <a:endParaRPr sz="2400" b="1" dirty="0">
                <a:solidFill>
                  <a:schemeClr val="accent5"/>
                </a:solidFill>
                <a:cs typeface="+mn-ea"/>
                <a:sym typeface="+mn-lt"/>
              </a:endParaRPr>
            </a:p>
          </p:txBody>
        </p:sp>
      </p:grpSp>
      <p:grpSp>
        <p:nvGrpSpPr>
          <p:cNvPr id="9" name="组合 8"/>
          <p:cNvGrpSpPr/>
          <p:nvPr/>
        </p:nvGrpSpPr>
        <p:grpSpPr>
          <a:xfrm>
            <a:off x="8122285" y="477520"/>
            <a:ext cx="2540635" cy="995680"/>
            <a:chOff x="6529" y="1381"/>
            <a:chExt cx="4001" cy="1568"/>
          </a:xfrm>
        </p:grpSpPr>
        <p:sp>
          <p:nvSpPr>
            <p:cNvPr id="13" name="TextBox 12"/>
            <p:cNvSpPr txBox="1"/>
            <p:nvPr/>
          </p:nvSpPr>
          <p:spPr>
            <a:xfrm>
              <a:off x="7084" y="1460"/>
              <a:ext cx="3446" cy="1212"/>
            </a:xfrm>
            <a:prstGeom prst="rect">
              <a:avLst/>
            </a:prstGeom>
            <a:noFill/>
          </p:spPr>
          <p:txBody>
            <a:bodyPr wrap="square" rtlCol="0">
              <a:spAutoFit/>
            </a:bodyPr>
            <a:lstStyle/>
            <a:p>
              <a:r>
                <a:rPr lang="zh-CN" altLang="en-US" sz="4400" b="1" dirty="0">
                  <a:solidFill>
                    <a:srgbClr val="FFC107"/>
                  </a:solidFill>
                  <a:cs typeface="+mn-ea"/>
                  <a:sym typeface="+mn-lt"/>
                </a:rPr>
                <a:t>目 录</a:t>
              </a:r>
              <a:endParaRPr lang="zh-CN" altLang="en-US" sz="4400" b="1" dirty="0">
                <a:solidFill>
                  <a:srgbClr val="FFC107"/>
                </a:solidFill>
                <a:cs typeface="+mn-ea"/>
                <a:sym typeface="+mn-lt"/>
              </a:endParaRPr>
            </a:p>
          </p:txBody>
        </p:sp>
        <p:sp>
          <p:nvSpPr>
            <p:cNvPr id="21" name="PA_库_矩形 20"/>
            <p:cNvSpPr>
              <a:spLocks noChangeAspect="1"/>
            </p:cNvSpPr>
            <p:nvPr>
              <p:custDataLst>
                <p:tags r:id="rId7"/>
              </p:custDataLst>
            </p:nvPr>
          </p:nvSpPr>
          <p:spPr>
            <a:xfrm>
              <a:off x="9928" y="2409"/>
              <a:ext cx="113" cy="1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PA_库_直接连接符 42"/>
            <p:cNvCxnSpPr/>
            <p:nvPr>
              <p:custDataLst>
                <p:tags r:id="rId8"/>
              </p:custDataLst>
            </p:nvPr>
          </p:nvCxnSpPr>
          <p:spPr>
            <a:xfrm>
              <a:off x="7032" y="1381"/>
              <a:ext cx="0" cy="1568"/>
            </a:xfrm>
            <a:prstGeom prst="line">
              <a:avLst/>
            </a:prstGeom>
            <a:ln>
              <a:solidFill>
                <a:srgbClr val="F2B401"/>
              </a:solidFill>
            </a:ln>
          </p:spPr>
          <p:style>
            <a:lnRef idx="1">
              <a:schemeClr val="accent1"/>
            </a:lnRef>
            <a:fillRef idx="0">
              <a:schemeClr val="accent1"/>
            </a:fillRef>
            <a:effectRef idx="0">
              <a:schemeClr val="accent1"/>
            </a:effectRef>
            <a:fontRef idx="minor">
              <a:schemeClr val="tx1"/>
            </a:fontRef>
          </p:style>
        </p:cxnSp>
        <p:cxnSp>
          <p:nvCxnSpPr>
            <p:cNvPr id="35" name="PA_库_直接连接符 45"/>
            <p:cNvCxnSpPr/>
            <p:nvPr>
              <p:custDataLst>
                <p:tags r:id="rId9"/>
              </p:custDataLst>
            </p:nvPr>
          </p:nvCxnSpPr>
          <p:spPr>
            <a:xfrm>
              <a:off x="6529" y="2708"/>
              <a:ext cx="3513" cy="0"/>
            </a:xfrm>
            <a:prstGeom prst="line">
              <a:avLst/>
            </a:prstGeom>
            <a:ln>
              <a:solidFill>
                <a:srgbClr val="F2B40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208405" y="2281555"/>
            <a:ext cx="5031105" cy="1297940"/>
            <a:chOff x="1948" y="2163"/>
            <a:chExt cx="7923" cy="2044"/>
          </a:xfrm>
        </p:grpSpPr>
        <p:sp>
          <p:nvSpPr>
            <p:cNvPr id="17" name="PA_库_Freeform: Shape 4"/>
            <p:cNvSpPr/>
            <p:nvPr>
              <p:custDataLst>
                <p:tags r:id="rId10"/>
              </p:custDataLst>
            </p:nvPr>
          </p:nvSpPr>
          <p:spPr>
            <a:xfrm>
              <a:off x="1951" y="2163"/>
              <a:ext cx="2737" cy="2044"/>
            </a:xfrm>
            <a:custGeom>
              <a:avLst/>
              <a:gdLst>
                <a:gd name="connsiteX0" fmla="*/ 28575 w 1545431"/>
                <a:gd name="connsiteY0" fmla="*/ 526256 h 1069181"/>
                <a:gd name="connsiteX1" fmla="*/ 571500 w 1545431"/>
                <a:gd name="connsiteY1" fmla="*/ 1069181 h 1069181"/>
                <a:gd name="connsiteX2" fmla="*/ 1545431 w 1545431"/>
                <a:gd name="connsiteY2" fmla="*/ 1069181 h 1069181"/>
                <a:gd name="connsiteX3" fmla="*/ 476250 w 1545431"/>
                <a:gd name="connsiteY3" fmla="*/ 0 h 1069181"/>
                <a:gd name="connsiteX4" fmla="*/ 145256 w 1545431"/>
                <a:gd name="connsiteY4" fmla="*/ 0 h 1069181"/>
                <a:gd name="connsiteX5" fmla="*/ 0 w 1545431"/>
                <a:gd name="connsiteY5" fmla="*/ 276225 h 1069181"/>
                <a:gd name="connsiteX6" fmla="*/ 28575 w 1545431"/>
                <a:gd name="connsiteY6" fmla="*/ 526256 h 1069181"/>
                <a:gd name="connsiteX0-1" fmla="*/ 28575 w 1545431"/>
                <a:gd name="connsiteY0-2" fmla="*/ 526256 h 1069181"/>
                <a:gd name="connsiteX1-3" fmla="*/ 571500 w 1545431"/>
                <a:gd name="connsiteY1-4" fmla="*/ 1069181 h 1069181"/>
                <a:gd name="connsiteX2-5" fmla="*/ 1545431 w 1545431"/>
                <a:gd name="connsiteY2-6" fmla="*/ 1069181 h 1069181"/>
                <a:gd name="connsiteX3-7" fmla="*/ 471488 w 1545431"/>
                <a:gd name="connsiteY3-8" fmla="*/ 2381 h 1069181"/>
                <a:gd name="connsiteX4-9" fmla="*/ 145256 w 1545431"/>
                <a:gd name="connsiteY4-10" fmla="*/ 0 h 1069181"/>
                <a:gd name="connsiteX5-11" fmla="*/ 0 w 1545431"/>
                <a:gd name="connsiteY5-12" fmla="*/ 276225 h 1069181"/>
                <a:gd name="connsiteX6-13" fmla="*/ 28575 w 1545431"/>
                <a:gd name="connsiteY6-14" fmla="*/ 526256 h 1069181"/>
                <a:gd name="connsiteX0-15" fmla="*/ 0 w 1516856"/>
                <a:gd name="connsiteY0-16" fmla="*/ 526256 h 1069181"/>
                <a:gd name="connsiteX1-17" fmla="*/ 542925 w 1516856"/>
                <a:gd name="connsiteY1-18" fmla="*/ 1069181 h 1069181"/>
                <a:gd name="connsiteX2-19" fmla="*/ 1516856 w 1516856"/>
                <a:gd name="connsiteY2-20" fmla="*/ 1069181 h 1069181"/>
                <a:gd name="connsiteX3-21" fmla="*/ 442913 w 1516856"/>
                <a:gd name="connsiteY3-22" fmla="*/ 2381 h 1069181"/>
                <a:gd name="connsiteX4-23" fmla="*/ 116681 w 1516856"/>
                <a:gd name="connsiteY4-24" fmla="*/ 0 h 1069181"/>
                <a:gd name="connsiteX5-25" fmla="*/ 0 w 1516856"/>
                <a:gd name="connsiteY5-26" fmla="*/ 526256 h 1069181"/>
                <a:gd name="connsiteX0-27" fmla="*/ 0 w 1516856"/>
                <a:gd name="connsiteY0-28" fmla="*/ 523875 h 1066800"/>
                <a:gd name="connsiteX1-29" fmla="*/ 542925 w 1516856"/>
                <a:gd name="connsiteY1-30" fmla="*/ 1066800 h 1066800"/>
                <a:gd name="connsiteX2-31" fmla="*/ 1516856 w 1516856"/>
                <a:gd name="connsiteY2-32" fmla="*/ 1066800 h 1066800"/>
                <a:gd name="connsiteX3-33" fmla="*/ 442913 w 1516856"/>
                <a:gd name="connsiteY3-34" fmla="*/ 0 h 1066800"/>
                <a:gd name="connsiteX4-35" fmla="*/ 0 w 1516856"/>
                <a:gd name="connsiteY4-36" fmla="*/ 523875 h 1066800"/>
                <a:gd name="connsiteX0-37" fmla="*/ 0 w 1516856"/>
                <a:gd name="connsiteY0-38" fmla="*/ 494717 h 1037642"/>
                <a:gd name="connsiteX1-39" fmla="*/ 542925 w 1516856"/>
                <a:gd name="connsiteY1-40" fmla="*/ 1037642 h 1037642"/>
                <a:gd name="connsiteX2-41" fmla="*/ 1516856 w 1516856"/>
                <a:gd name="connsiteY2-42" fmla="*/ 1037642 h 1037642"/>
                <a:gd name="connsiteX3-43" fmla="*/ 477373 w 1516856"/>
                <a:gd name="connsiteY3-44" fmla="*/ 0 h 1037642"/>
                <a:gd name="connsiteX4-45" fmla="*/ 0 w 1516856"/>
                <a:gd name="connsiteY4-46" fmla="*/ 494717 h 1037642"/>
                <a:gd name="connsiteX0-47" fmla="*/ 0 w 1516856"/>
                <a:gd name="connsiteY0-48" fmla="*/ 489416 h 1032341"/>
                <a:gd name="connsiteX1-49" fmla="*/ 542925 w 1516856"/>
                <a:gd name="connsiteY1-50" fmla="*/ 1032341 h 1032341"/>
                <a:gd name="connsiteX2-51" fmla="*/ 1516856 w 1516856"/>
                <a:gd name="connsiteY2-52" fmla="*/ 1032341 h 1032341"/>
                <a:gd name="connsiteX3-53" fmla="*/ 474722 w 1516856"/>
                <a:gd name="connsiteY3-54" fmla="*/ 0 h 1032341"/>
                <a:gd name="connsiteX4-55" fmla="*/ 0 w 1516856"/>
                <a:gd name="connsiteY4-56" fmla="*/ 489416 h 1032341"/>
                <a:gd name="connsiteX0-57" fmla="*/ 0 w 1516856"/>
                <a:gd name="connsiteY0-58" fmla="*/ 484115 h 1027040"/>
                <a:gd name="connsiteX1-59" fmla="*/ 542925 w 1516856"/>
                <a:gd name="connsiteY1-60" fmla="*/ 1027040 h 1027040"/>
                <a:gd name="connsiteX2-61" fmla="*/ 1516856 w 1516856"/>
                <a:gd name="connsiteY2-62" fmla="*/ 1027040 h 1027040"/>
                <a:gd name="connsiteX3-63" fmla="*/ 480024 w 1516856"/>
                <a:gd name="connsiteY3-64" fmla="*/ 0 h 1027040"/>
                <a:gd name="connsiteX4-65" fmla="*/ 0 w 1516856"/>
                <a:gd name="connsiteY4-66" fmla="*/ 484115 h 1027040"/>
                <a:gd name="connsiteX0-67" fmla="*/ 0 w 1516856"/>
                <a:gd name="connsiteY0-68" fmla="*/ 489417 h 1032342"/>
                <a:gd name="connsiteX1-69" fmla="*/ 542925 w 1516856"/>
                <a:gd name="connsiteY1-70" fmla="*/ 1032342 h 1032342"/>
                <a:gd name="connsiteX2-71" fmla="*/ 1516856 w 1516856"/>
                <a:gd name="connsiteY2-72" fmla="*/ 1032342 h 1032342"/>
                <a:gd name="connsiteX3-73" fmla="*/ 480024 w 1516856"/>
                <a:gd name="connsiteY3-74" fmla="*/ 0 h 1032342"/>
                <a:gd name="connsiteX4-75" fmla="*/ 0 w 1516856"/>
                <a:gd name="connsiteY4-76" fmla="*/ 489417 h 1032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856" h="1032342">
                  <a:moveTo>
                    <a:pt x="0" y="489417"/>
                  </a:moveTo>
                  <a:lnTo>
                    <a:pt x="542925" y="1032342"/>
                  </a:lnTo>
                  <a:lnTo>
                    <a:pt x="1516856" y="1032342"/>
                  </a:lnTo>
                  <a:lnTo>
                    <a:pt x="480024" y="0"/>
                  </a:lnTo>
                  <a:lnTo>
                    <a:pt x="0" y="489417"/>
                  </a:lnTo>
                  <a:close/>
                </a:path>
              </a:pathLst>
            </a:custGeom>
            <a:gradFill>
              <a:gsLst>
                <a:gs pos="0">
                  <a:srgbClr val="F2B401"/>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solidFill>
                  <a:schemeClr val="accent5"/>
                </a:solidFill>
                <a:cs typeface="+mn-ea"/>
                <a:sym typeface="+mn-lt"/>
              </a:endParaRPr>
            </a:p>
          </p:txBody>
        </p:sp>
        <p:sp>
          <p:nvSpPr>
            <p:cNvPr id="18" name="PA_库_矩形 5"/>
            <p:cNvSpPr/>
            <p:nvPr>
              <p:custDataLst>
                <p:tags r:id="rId11"/>
              </p:custDataLst>
            </p:nvPr>
          </p:nvSpPr>
          <p:spPr>
            <a:xfrm>
              <a:off x="1948" y="2167"/>
              <a:ext cx="1106" cy="1080"/>
            </a:xfrm>
            <a:prstGeom prst="rect">
              <a:avLst/>
            </a:prstGeom>
            <a:solidFill>
              <a:srgbClr val="F2B401"/>
            </a:solidFill>
            <a:ln>
              <a:noFill/>
            </a:ln>
            <a:effectLst>
              <a:outerShdw blurRad="889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accent5"/>
                </a:solidFill>
                <a:cs typeface="+mn-ea"/>
                <a:sym typeface="+mn-lt"/>
              </a:endParaRPr>
            </a:p>
          </p:txBody>
        </p:sp>
        <p:sp>
          <p:nvSpPr>
            <p:cNvPr id="19" name="PA_库_文本框 6"/>
            <p:cNvSpPr txBox="1"/>
            <p:nvPr>
              <p:custDataLst>
                <p:tags r:id="rId12"/>
              </p:custDataLst>
            </p:nvPr>
          </p:nvSpPr>
          <p:spPr>
            <a:xfrm>
              <a:off x="1990" y="2231"/>
              <a:ext cx="1008" cy="1016"/>
            </a:xfrm>
            <a:prstGeom prst="rect">
              <a:avLst/>
            </a:prstGeom>
            <a:noFill/>
          </p:spPr>
          <p:txBody>
            <a:bodyPr wrap="none" rtlCol="0">
              <a:spAutoFit/>
            </a:bodyPr>
            <a:p>
              <a:pPr algn="ctr"/>
              <a:r>
                <a:rPr lang="zh-CN" altLang="en-US" b="1" dirty="0">
                  <a:solidFill>
                    <a:schemeClr val="accent5"/>
                  </a:solidFill>
                  <a:cs typeface="+mn-ea"/>
                  <a:sym typeface="+mn-lt"/>
                </a:rPr>
                <a:t>模块</a:t>
              </a:r>
              <a:endParaRPr lang="zh-CN" altLang="en-US" b="1" dirty="0">
                <a:solidFill>
                  <a:schemeClr val="accent5"/>
                </a:solidFill>
                <a:cs typeface="+mn-ea"/>
                <a:sym typeface="+mn-lt"/>
              </a:endParaRPr>
            </a:p>
            <a:p>
              <a:pPr algn="ctr"/>
              <a:r>
                <a:rPr lang="en-US" altLang="zh-CN" b="1" dirty="0">
                  <a:solidFill>
                    <a:schemeClr val="accent5"/>
                  </a:solidFill>
                  <a:cs typeface="+mn-ea"/>
                  <a:sym typeface="+mn-lt"/>
                </a:rPr>
                <a:t>2</a:t>
              </a:r>
              <a:endParaRPr lang="en-US" altLang="zh-CN" b="1" dirty="0">
                <a:solidFill>
                  <a:schemeClr val="accent5"/>
                </a:solidFill>
                <a:cs typeface="+mn-ea"/>
                <a:sym typeface="+mn-lt"/>
              </a:endParaRPr>
            </a:p>
          </p:txBody>
        </p:sp>
        <p:sp>
          <p:nvSpPr>
            <p:cNvPr id="20" name="PA_库_文本框 7"/>
            <p:cNvSpPr txBox="1"/>
            <p:nvPr>
              <p:custDataLst>
                <p:tags r:id="rId13"/>
              </p:custDataLst>
            </p:nvPr>
          </p:nvSpPr>
          <p:spPr>
            <a:xfrm>
              <a:off x="3634" y="2377"/>
              <a:ext cx="6237" cy="725"/>
            </a:xfrm>
            <a:prstGeom prst="rect">
              <a:avLst/>
            </a:prstGeom>
            <a:noFill/>
          </p:spPr>
          <p:txBody>
            <a:bodyPr wrap="square" rtlCol="0">
              <a:spAutoFit/>
            </a:bodyPr>
            <a:p>
              <a:r>
                <a:rPr sz="2400" b="1" dirty="0">
                  <a:solidFill>
                    <a:schemeClr val="accent5"/>
                  </a:solidFill>
                  <a:cs typeface="+mn-ea"/>
                  <a:sym typeface="+mn-lt"/>
                </a:rPr>
                <a:t>创业准备</a:t>
              </a:r>
              <a:endParaRPr sz="2400" b="1" dirty="0">
                <a:solidFill>
                  <a:schemeClr val="accent5"/>
                </a:solidFill>
                <a:cs typeface="+mn-ea"/>
                <a:sym typeface="+mn-lt"/>
              </a:endParaRPr>
            </a:p>
          </p:txBody>
        </p:sp>
      </p:grpSp>
      <p:grpSp>
        <p:nvGrpSpPr>
          <p:cNvPr id="36" name="组合 35"/>
          <p:cNvGrpSpPr/>
          <p:nvPr/>
        </p:nvGrpSpPr>
        <p:grpSpPr>
          <a:xfrm>
            <a:off x="1208405" y="3161030"/>
            <a:ext cx="5031105" cy="1297940"/>
            <a:chOff x="1948" y="2163"/>
            <a:chExt cx="7923" cy="2044"/>
          </a:xfrm>
        </p:grpSpPr>
        <p:sp>
          <p:nvSpPr>
            <p:cNvPr id="37" name="PA_库_Freeform: Shape 4"/>
            <p:cNvSpPr/>
            <p:nvPr>
              <p:custDataLst>
                <p:tags r:id="rId14"/>
              </p:custDataLst>
            </p:nvPr>
          </p:nvSpPr>
          <p:spPr>
            <a:xfrm>
              <a:off x="1951" y="2163"/>
              <a:ext cx="2737" cy="2044"/>
            </a:xfrm>
            <a:custGeom>
              <a:avLst/>
              <a:gdLst>
                <a:gd name="connsiteX0" fmla="*/ 28575 w 1545431"/>
                <a:gd name="connsiteY0" fmla="*/ 526256 h 1069181"/>
                <a:gd name="connsiteX1" fmla="*/ 571500 w 1545431"/>
                <a:gd name="connsiteY1" fmla="*/ 1069181 h 1069181"/>
                <a:gd name="connsiteX2" fmla="*/ 1545431 w 1545431"/>
                <a:gd name="connsiteY2" fmla="*/ 1069181 h 1069181"/>
                <a:gd name="connsiteX3" fmla="*/ 476250 w 1545431"/>
                <a:gd name="connsiteY3" fmla="*/ 0 h 1069181"/>
                <a:gd name="connsiteX4" fmla="*/ 145256 w 1545431"/>
                <a:gd name="connsiteY4" fmla="*/ 0 h 1069181"/>
                <a:gd name="connsiteX5" fmla="*/ 0 w 1545431"/>
                <a:gd name="connsiteY5" fmla="*/ 276225 h 1069181"/>
                <a:gd name="connsiteX6" fmla="*/ 28575 w 1545431"/>
                <a:gd name="connsiteY6" fmla="*/ 526256 h 1069181"/>
                <a:gd name="connsiteX0-1" fmla="*/ 28575 w 1545431"/>
                <a:gd name="connsiteY0-2" fmla="*/ 526256 h 1069181"/>
                <a:gd name="connsiteX1-3" fmla="*/ 571500 w 1545431"/>
                <a:gd name="connsiteY1-4" fmla="*/ 1069181 h 1069181"/>
                <a:gd name="connsiteX2-5" fmla="*/ 1545431 w 1545431"/>
                <a:gd name="connsiteY2-6" fmla="*/ 1069181 h 1069181"/>
                <a:gd name="connsiteX3-7" fmla="*/ 471488 w 1545431"/>
                <a:gd name="connsiteY3-8" fmla="*/ 2381 h 1069181"/>
                <a:gd name="connsiteX4-9" fmla="*/ 145256 w 1545431"/>
                <a:gd name="connsiteY4-10" fmla="*/ 0 h 1069181"/>
                <a:gd name="connsiteX5-11" fmla="*/ 0 w 1545431"/>
                <a:gd name="connsiteY5-12" fmla="*/ 276225 h 1069181"/>
                <a:gd name="connsiteX6-13" fmla="*/ 28575 w 1545431"/>
                <a:gd name="connsiteY6-14" fmla="*/ 526256 h 1069181"/>
                <a:gd name="connsiteX0-15" fmla="*/ 0 w 1516856"/>
                <a:gd name="connsiteY0-16" fmla="*/ 526256 h 1069181"/>
                <a:gd name="connsiteX1-17" fmla="*/ 542925 w 1516856"/>
                <a:gd name="connsiteY1-18" fmla="*/ 1069181 h 1069181"/>
                <a:gd name="connsiteX2-19" fmla="*/ 1516856 w 1516856"/>
                <a:gd name="connsiteY2-20" fmla="*/ 1069181 h 1069181"/>
                <a:gd name="connsiteX3-21" fmla="*/ 442913 w 1516856"/>
                <a:gd name="connsiteY3-22" fmla="*/ 2381 h 1069181"/>
                <a:gd name="connsiteX4-23" fmla="*/ 116681 w 1516856"/>
                <a:gd name="connsiteY4-24" fmla="*/ 0 h 1069181"/>
                <a:gd name="connsiteX5-25" fmla="*/ 0 w 1516856"/>
                <a:gd name="connsiteY5-26" fmla="*/ 526256 h 1069181"/>
                <a:gd name="connsiteX0-27" fmla="*/ 0 w 1516856"/>
                <a:gd name="connsiteY0-28" fmla="*/ 523875 h 1066800"/>
                <a:gd name="connsiteX1-29" fmla="*/ 542925 w 1516856"/>
                <a:gd name="connsiteY1-30" fmla="*/ 1066800 h 1066800"/>
                <a:gd name="connsiteX2-31" fmla="*/ 1516856 w 1516856"/>
                <a:gd name="connsiteY2-32" fmla="*/ 1066800 h 1066800"/>
                <a:gd name="connsiteX3-33" fmla="*/ 442913 w 1516856"/>
                <a:gd name="connsiteY3-34" fmla="*/ 0 h 1066800"/>
                <a:gd name="connsiteX4-35" fmla="*/ 0 w 1516856"/>
                <a:gd name="connsiteY4-36" fmla="*/ 523875 h 1066800"/>
                <a:gd name="connsiteX0-37" fmla="*/ 0 w 1516856"/>
                <a:gd name="connsiteY0-38" fmla="*/ 494717 h 1037642"/>
                <a:gd name="connsiteX1-39" fmla="*/ 542925 w 1516856"/>
                <a:gd name="connsiteY1-40" fmla="*/ 1037642 h 1037642"/>
                <a:gd name="connsiteX2-41" fmla="*/ 1516856 w 1516856"/>
                <a:gd name="connsiteY2-42" fmla="*/ 1037642 h 1037642"/>
                <a:gd name="connsiteX3-43" fmla="*/ 477373 w 1516856"/>
                <a:gd name="connsiteY3-44" fmla="*/ 0 h 1037642"/>
                <a:gd name="connsiteX4-45" fmla="*/ 0 w 1516856"/>
                <a:gd name="connsiteY4-46" fmla="*/ 494717 h 1037642"/>
                <a:gd name="connsiteX0-47" fmla="*/ 0 w 1516856"/>
                <a:gd name="connsiteY0-48" fmla="*/ 489416 h 1032341"/>
                <a:gd name="connsiteX1-49" fmla="*/ 542925 w 1516856"/>
                <a:gd name="connsiteY1-50" fmla="*/ 1032341 h 1032341"/>
                <a:gd name="connsiteX2-51" fmla="*/ 1516856 w 1516856"/>
                <a:gd name="connsiteY2-52" fmla="*/ 1032341 h 1032341"/>
                <a:gd name="connsiteX3-53" fmla="*/ 474722 w 1516856"/>
                <a:gd name="connsiteY3-54" fmla="*/ 0 h 1032341"/>
                <a:gd name="connsiteX4-55" fmla="*/ 0 w 1516856"/>
                <a:gd name="connsiteY4-56" fmla="*/ 489416 h 1032341"/>
                <a:gd name="connsiteX0-57" fmla="*/ 0 w 1516856"/>
                <a:gd name="connsiteY0-58" fmla="*/ 484115 h 1027040"/>
                <a:gd name="connsiteX1-59" fmla="*/ 542925 w 1516856"/>
                <a:gd name="connsiteY1-60" fmla="*/ 1027040 h 1027040"/>
                <a:gd name="connsiteX2-61" fmla="*/ 1516856 w 1516856"/>
                <a:gd name="connsiteY2-62" fmla="*/ 1027040 h 1027040"/>
                <a:gd name="connsiteX3-63" fmla="*/ 480024 w 1516856"/>
                <a:gd name="connsiteY3-64" fmla="*/ 0 h 1027040"/>
                <a:gd name="connsiteX4-65" fmla="*/ 0 w 1516856"/>
                <a:gd name="connsiteY4-66" fmla="*/ 484115 h 1027040"/>
                <a:gd name="connsiteX0-67" fmla="*/ 0 w 1516856"/>
                <a:gd name="connsiteY0-68" fmla="*/ 489417 h 1032342"/>
                <a:gd name="connsiteX1-69" fmla="*/ 542925 w 1516856"/>
                <a:gd name="connsiteY1-70" fmla="*/ 1032342 h 1032342"/>
                <a:gd name="connsiteX2-71" fmla="*/ 1516856 w 1516856"/>
                <a:gd name="connsiteY2-72" fmla="*/ 1032342 h 1032342"/>
                <a:gd name="connsiteX3-73" fmla="*/ 480024 w 1516856"/>
                <a:gd name="connsiteY3-74" fmla="*/ 0 h 1032342"/>
                <a:gd name="connsiteX4-75" fmla="*/ 0 w 1516856"/>
                <a:gd name="connsiteY4-76" fmla="*/ 489417 h 1032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856" h="1032342">
                  <a:moveTo>
                    <a:pt x="0" y="489417"/>
                  </a:moveTo>
                  <a:lnTo>
                    <a:pt x="542925" y="1032342"/>
                  </a:lnTo>
                  <a:lnTo>
                    <a:pt x="1516856" y="1032342"/>
                  </a:lnTo>
                  <a:lnTo>
                    <a:pt x="480024" y="0"/>
                  </a:lnTo>
                  <a:lnTo>
                    <a:pt x="0" y="489417"/>
                  </a:lnTo>
                  <a:close/>
                </a:path>
              </a:pathLst>
            </a:custGeom>
            <a:gradFill>
              <a:gsLst>
                <a:gs pos="0">
                  <a:srgbClr val="F2B401"/>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solidFill>
                  <a:schemeClr val="accent5"/>
                </a:solidFill>
                <a:cs typeface="+mn-ea"/>
                <a:sym typeface="+mn-lt"/>
              </a:endParaRPr>
            </a:p>
          </p:txBody>
        </p:sp>
        <p:sp>
          <p:nvSpPr>
            <p:cNvPr id="38" name="PA_库_矩形 5"/>
            <p:cNvSpPr/>
            <p:nvPr>
              <p:custDataLst>
                <p:tags r:id="rId15"/>
              </p:custDataLst>
            </p:nvPr>
          </p:nvSpPr>
          <p:spPr>
            <a:xfrm>
              <a:off x="1948" y="2167"/>
              <a:ext cx="1106" cy="1080"/>
            </a:xfrm>
            <a:prstGeom prst="rect">
              <a:avLst/>
            </a:prstGeom>
            <a:solidFill>
              <a:srgbClr val="F2B401"/>
            </a:solidFill>
            <a:ln>
              <a:noFill/>
            </a:ln>
            <a:effectLst>
              <a:outerShdw blurRad="889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accent5"/>
                </a:solidFill>
                <a:cs typeface="+mn-ea"/>
                <a:sym typeface="+mn-lt"/>
              </a:endParaRPr>
            </a:p>
          </p:txBody>
        </p:sp>
        <p:sp>
          <p:nvSpPr>
            <p:cNvPr id="39" name="PA_库_文本框 6"/>
            <p:cNvSpPr txBox="1"/>
            <p:nvPr>
              <p:custDataLst>
                <p:tags r:id="rId16"/>
              </p:custDataLst>
            </p:nvPr>
          </p:nvSpPr>
          <p:spPr>
            <a:xfrm>
              <a:off x="1990" y="2231"/>
              <a:ext cx="1008" cy="1016"/>
            </a:xfrm>
            <a:prstGeom prst="rect">
              <a:avLst/>
            </a:prstGeom>
            <a:noFill/>
          </p:spPr>
          <p:txBody>
            <a:bodyPr wrap="none" rtlCol="0">
              <a:spAutoFit/>
            </a:bodyPr>
            <a:p>
              <a:pPr algn="ctr"/>
              <a:r>
                <a:rPr lang="zh-CN" altLang="en-US" b="1" dirty="0">
                  <a:solidFill>
                    <a:schemeClr val="accent5"/>
                  </a:solidFill>
                  <a:cs typeface="+mn-ea"/>
                  <a:sym typeface="+mn-lt"/>
                </a:rPr>
                <a:t>模块</a:t>
              </a:r>
              <a:endParaRPr lang="zh-CN" altLang="en-US" b="1" dirty="0">
                <a:solidFill>
                  <a:schemeClr val="accent5"/>
                </a:solidFill>
                <a:cs typeface="+mn-ea"/>
                <a:sym typeface="+mn-lt"/>
              </a:endParaRPr>
            </a:p>
            <a:p>
              <a:pPr algn="ctr"/>
              <a:r>
                <a:rPr lang="en-US" altLang="zh-CN" b="1" dirty="0">
                  <a:solidFill>
                    <a:schemeClr val="accent5"/>
                  </a:solidFill>
                  <a:cs typeface="+mn-ea"/>
                  <a:sym typeface="+mn-lt"/>
                </a:rPr>
                <a:t>3</a:t>
              </a:r>
              <a:endParaRPr lang="en-US" altLang="zh-CN" b="1" dirty="0">
                <a:solidFill>
                  <a:schemeClr val="accent5"/>
                </a:solidFill>
                <a:cs typeface="+mn-ea"/>
                <a:sym typeface="+mn-lt"/>
              </a:endParaRPr>
            </a:p>
          </p:txBody>
        </p:sp>
        <p:sp>
          <p:nvSpPr>
            <p:cNvPr id="40" name="PA_库_文本框 7"/>
            <p:cNvSpPr txBox="1"/>
            <p:nvPr>
              <p:custDataLst>
                <p:tags r:id="rId17"/>
              </p:custDataLst>
            </p:nvPr>
          </p:nvSpPr>
          <p:spPr>
            <a:xfrm>
              <a:off x="3634" y="2377"/>
              <a:ext cx="6237" cy="725"/>
            </a:xfrm>
            <a:prstGeom prst="rect">
              <a:avLst/>
            </a:prstGeom>
            <a:noFill/>
          </p:spPr>
          <p:txBody>
            <a:bodyPr wrap="square" rtlCol="0">
              <a:spAutoFit/>
            </a:bodyPr>
            <a:p>
              <a:r>
                <a:rPr sz="2400" b="1" dirty="0">
                  <a:solidFill>
                    <a:schemeClr val="accent5"/>
                  </a:solidFill>
                  <a:cs typeface="+mn-ea"/>
                  <a:sym typeface="+mn-lt"/>
                </a:rPr>
                <a:t>初创企业科学管理</a:t>
              </a:r>
              <a:endParaRPr sz="2400" b="1" dirty="0">
                <a:solidFill>
                  <a:schemeClr val="accent5"/>
                </a:solidFill>
                <a:cs typeface="+mn-ea"/>
                <a:sym typeface="+mn-lt"/>
              </a:endParaRPr>
            </a:p>
          </p:txBody>
        </p:sp>
      </p:grpSp>
      <p:grpSp>
        <p:nvGrpSpPr>
          <p:cNvPr id="41" name="组合 40"/>
          <p:cNvGrpSpPr/>
          <p:nvPr/>
        </p:nvGrpSpPr>
        <p:grpSpPr>
          <a:xfrm>
            <a:off x="1208405" y="4040505"/>
            <a:ext cx="5031105" cy="1297940"/>
            <a:chOff x="1948" y="2163"/>
            <a:chExt cx="7923" cy="2044"/>
          </a:xfrm>
        </p:grpSpPr>
        <p:sp>
          <p:nvSpPr>
            <p:cNvPr id="42" name="PA_库_Freeform: Shape 4"/>
            <p:cNvSpPr/>
            <p:nvPr>
              <p:custDataLst>
                <p:tags r:id="rId18"/>
              </p:custDataLst>
            </p:nvPr>
          </p:nvSpPr>
          <p:spPr>
            <a:xfrm>
              <a:off x="1951" y="2163"/>
              <a:ext cx="2737" cy="2044"/>
            </a:xfrm>
            <a:custGeom>
              <a:avLst/>
              <a:gdLst>
                <a:gd name="connsiteX0" fmla="*/ 28575 w 1545431"/>
                <a:gd name="connsiteY0" fmla="*/ 526256 h 1069181"/>
                <a:gd name="connsiteX1" fmla="*/ 571500 w 1545431"/>
                <a:gd name="connsiteY1" fmla="*/ 1069181 h 1069181"/>
                <a:gd name="connsiteX2" fmla="*/ 1545431 w 1545431"/>
                <a:gd name="connsiteY2" fmla="*/ 1069181 h 1069181"/>
                <a:gd name="connsiteX3" fmla="*/ 476250 w 1545431"/>
                <a:gd name="connsiteY3" fmla="*/ 0 h 1069181"/>
                <a:gd name="connsiteX4" fmla="*/ 145256 w 1545431"/>
                <a:gd name="connsiteY4" fmla="*/ 0 h 1069181"/>
                <a:gd name="connsiteX5" fmla="*/ 0 w 1545431"/>
                <a:gd name="connsiteY5" fmla="*/ 276225 h 1069181"/>
                <a:gd name="connsiteX6" fmla="*/ 28575 w 1545431"/>
                <a:gd name="connsiteY6" fmla="*/ 526256 h 1069181"/>
                <a:gd name="connsiteX0-1" fmla="*/ 28575 w 1545431"/>
                <a:gd name="connsiteY0-2" fmla="*/ 526256 h 1069181"/>
                <a:gd name="connsiteX1-3" fmla="*/ 571500 w 1545431"/>
                <a:gd name="connsiteY1-4" fmla="*/ 1069181 h 1069181"/>
                <a:gd name="connsiteX2-5" fmla="*/ 1545431 w 1545431"/>
                <a:gd name="connsiteY2-6" fmla="*/ 1069181 h 1069181"/>
                <a:gd name="connsiteX3-7" fmla="*/ 471488 w 1545431"/>
                <a:gd name="connsiteY3-8" fmla="*/ 2381 h 1069181"/>
                <a:gd name="connsiteX4-9" fmla="*/ 145256 w 1545431"/>
                <a:gd name="connsiteY4-10" fmla="*/ 0 h 1069181"/>
                <a:gd name="connsiteX5-11" fmla="*/ 0 w 1545431"/>
                <a:gd name="connsiteY5-12" fmla="*/ 276225 h 1069181"/>
                <a:gd name="connsiteX6-13" fmla="*/ 28575 w 1545431"/>
                <a:gd name="connsiteY6-14" fmla="*/ 526256 h 1069181"/>
                <a:gd name="connsiteX0-15" fmla="*/ 0 w 1516856"/>
                <a:gd name="connsiteY0-16" fmla="*/ 526256 h 1069181"/>
                <a:gd name="connsiteX1-17" fmla="*/ 542925 w 1516856"/>
                <a:gd name="connsiteY1-18" fmla="*/ 1069181 h 1069181"/>
                <a:gd name="connsiteX2-19" fmla="*/ 1516856 w 1516856"/>
                <a:gd name="connsiteY2-20" fmla="*/ 1069181 h 1069181"/>
                <a:gd name="connsiteX3-21" fmla="*/ 442913 w 1516856"/>
                <a:gd name="connsiteY3-22" fmla="*/ 2381 h 1069181"/>
                <a:gd name="connsiteX4-23" fmla="*/ 116681 w 1516856"/>
                <a:gd name="connsiteY4-24" fmla="*/ 0 h 1069181"/>
                <a:gd name="connsiteX5-25" fmla="*/ 0 w 1516856"/>
                <a:gd name="connsiteY5-26" fmla="*/ 526256 h 1069181"/>
                <a:gd name="connsiteX0-27" fmla="*/ 0 w 1516856"/>
                <a:gd name="connsiteY0-28" fmla="*/ 523875 h 1066800"/>
                <a:gd name="connsiteX1-29" fmla="*/ 542925 w 1516856"/>
                <a:gd name="connsiteY1-30" fmla="*/ 1066800 h 1066800"/>
                <a:gd name="connsiteX2-31" fmla="*/ 1516856 w 1516856"/>
                <a:gd name="connsiteY2-32" fmla="*/ 1066800 h 1066800"/>
                <a:gd name="connsiteX3-33" fmla="*/ 442913 w 1516856"/>
                <a:gd name="connsiteY3-34" fmla="*/ 0 h 1066800"/>
                <a:gd name="connsiteX4-35" fmla="*/ 0 w 1516856"/>
                <a:gd name="connsiteY4-36" fmla="*/ 523875 h 1066800"/>
                <a:gd name="connsiteX0-37" fmla="*/ 0 w 1516856"/>
                <a:gd name="connsiteY0-38" fmla="*/ 494717 h 1037642"/>
                <a:gd name="connsiteX1-39" fmla="*/ 542925 w 1516856"/>
                <a:gd name="connsiteY1-40" fmla="*/ 1037642 h 1037642"/>
                <a:gd name="connsiteX2-41" fmla="*/ 1516856 w 1516856"/>
                <a:gd name="connsiteY2-42" fmla="*/ 1037642 h 1037642"/>
                <a:gd name="connsiteX3-43" fmla="*/ 477373 w 1516856"/>
                <a:gd name="connsiteY3-44" fmla="*/ 0 h 1037642"/>
                <a:gd name="connsiteX4-45" fmla="*/ 0 w 1516856"/>
                <a:gd name="connsiteY4-46" fmla="*/ 494717 h 1037642"/>
                <a:gd name="connsiteX0-47" fmla="*/ 0 w 1516856"/>
                <a:gd name="connsiteY0-48" fmla="*/ 489416 h 1032341"/>
                <a:gd name="connsiteX1-49" fmla="*/ 542925 w 1516856"/>
                <a:gd name="connsiteY1-50" fmla="*/ 1032341 h 1032341"/>
                <a:gd name="connsiteX2-51" fmla="*/ 1516856 w 1516856"/>
                <a:gd name="connsiteY2-52" fmla="*/ 1032341 h 1032341"/>
                <a:gd name="connsiteX3-53" fmla="*/ 474722 w 1516856"/>
                <a:gd name="connsiteY3-54" fmla="*/ 0 h 1032341"/>
                <a:gd name="connsiteX4-55" fmla="*/ 0 w 1516856"/>
                <a:gd name="connsiteY4-56" fmla="*/ 489416 h 1032341"/>
                <a:gd name="connsiteX0-57" fmla="*/ 0 w 1516856"/>
                <a:gd name="connsiteY0-58" fmla="*/ 484115 h 1027040"/>
                <a:gd name="connsiteX1-59" fmla="*/ 542925 w 1516856"/>
                <a:gd name="connsiteY1-60" fmla="*/ 1027040 h 1027040"/>
                <a:gd name="connsiteX2-61" fmla="*/ 1516856 w 1516856"/>
                <a:gd name="connsiteY2-62" fmla="*/ 1027040 h 1027040"/>
                <a:gd name="connsiteX3-63" fmla="*/ 480024 w 1516856"/>
                <a:gd name="connsiteY3-64" fmla="*/ 0 h 1027040"/>
                <a:gd name="connsiteX4-65" fmla="*/ 0 w 1516856"/>
                <a:gd name="connsiteY4-66" fmla="*/ 484115 h 1027040"/>
                <a:gd name="connsiteX0-67" fmla="*/ 0 w 1516856"/>
                <a:gd name="connsiteY0-68" fmla="*/ 489417 h 1032342"/>
                <a:gd name="connsiteX1-69" fmla="*/ 542925 w 1516856"/>
                <a:gd name="connsiteY1-70" fmla="*/ 1032342 h 1032342"/>
                <a:gd name="connsiteX2-71" fmla="*/ 1516856 w 1516856"/>
                <a:gd name="connsiteY2-72" fmla="*/ 1032342 h 1032342"/>
                <a:gd name="connsiteX3-73" fmla="*/ 480024 w 1516856"/>
                <a:gd name="connsiteY3-74" fmla="*/ 0 h 1032342"/>
                <a:gd name="connsiteX4-75" fmla="*/ 0 w 1516856"/>
                <a:gd name="connsiteY4-76" fmla="*/ 489417 h 1032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856" h="1032342">
                  <a:moveTo>
                    <a:pt x="0" y="489417"/>
                  </a:moveTo>
                  <a:lnTo>
                    <a:pt x="542925" y="1032342"/>
                  </a:lnTo>
                  <a:lnTo>
                    <a:pt x="1516856" y="1032342"/>
                  </a:lnTo>
                  <a:lnTo>
                    <a:pt x="480024" y="0"/>
                  </a:lnTo>
                  <a:lnTo>
                    <a:pt x="0" y="489417"/>
                  </a:lnTo>
                  <a:close/>
                </a:path>
              </a:pathLst>
            </a:custGeom>
            <a:gradFill>
              <a:gsLst>
                <a:gs pos="0">
                  <a:srgbClr val="F2B401"/>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solidFill>
                  <a:schemeClr val="accent5"/>
                </a:solidFill>
                <a:cs typeface="+mn-ea"/>
                <a:sym typeface="+mn-lt"/>
              </a:endParaRPr>
            </a:p>
          </p:txBody>
        </p:sp>
        <p:sp>
          <p:nvSpPr>
            <p:cNvPr id="43" name="PA_库_矩形 5"/>
            <p:cNvSpPr/>
            <p:nvPr>
              <p:custDataLst>
                <p:tags r:id="rId19"/>
              </p:custDataLst>
            </p:nvPr>
          </p:nvSpPr>
          <p:spPr>
            <a:xfrm>
              <a:off x="1948" y="2167"/>
              <a:ext cx="1106" cy="1080"/>
            </a:xfrm>
            <a:prstGeom prst="rect">
              <a:avLst/>
            </a:prstGeom>
            <a:solidFill>
              <a:srgbClr val="F2B401"/>
            </a:solidFill>
            <a:ln>
              <a:noFill/>
            </a:ln>
            <a:effectLst>
              <a:outerShdw blurRad="889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accent5"/>
                </a:solidFill>
                <a:cs typeface="+mn-ea"/>
                <a:sym typeface="+mn-lt"/>
              </a:endParaRPr>
            </a:p>
          </p:txBody>
        </p:sp>
        <p:sp>
          <p:nvSpPr>
            <p:cNvPr id="44" name="PA_库_文本框 6"/>
            <p:cNvSpPr txBox="1"/>
            <p:nvPr>
              <p:custDataLst>
                <p:tags r:id="rId20"/>
              </p:custDataLst>
            </p:nvPr>
          </p:nvSpPr>
          <p:spPr>
            <a:xfrm>
              <a:off x="1990" y="2231"/>
              <a:ext cx="1008" cy="1016"/>
            </a:xfrm>
            <a:prstGeom prst="rect">
              <a:avLst/>
            </a:prstGeom>
            <a:noFill/>
          </p:spPr>
          <p:txBody>
            <a:bodyPr wrap="none" rtlCol="0">
              <a:spAutoFit/>
            </a:bodyPr>
            <a:p>
              <a:pPr algn="ctr"/>
              <a:r>
                <a:rPr lang="zh-CN" altLang="en-US" b="1" dirty="0">
                  <a:solidFill>
                    <a:schemeClr val="accent5"/>
                  </a:solidFill>
                  <a:cs typeface="+mn-ea"/>
                  <a:sym typeface="+mn-lt"/>
                </a:rPr>
                <a:t>模块</a:t>
              </a:r>
              <a:endParaRPr lang="zh-CN" altLang="en-US" b="1" dirty="0">
                <a:solidFill>
                  <a:schemeClr val="accent5"/>
                </a:solidFill>
                <a:cs typeface="+mn-ea"/>
                <a:sym typeface="+mn-lt"/>
              </a:endParaRPr>
            </a:p>
            <a:p>
              <a:pPr algn="ctr"/>
              <a:r>
                <a:rPr lang="en-US" altLang="zh-CN" b="1" dirty="0">
                  <a:solidFill>
                    <a:schemeClr val="accent5"/>
                  </a:solidFill>
                  <a:cs typeface="+mn-ea"/>
                  <a:sym typeface="+mn-lt"/>
                </a:rPr>
                <a:t>4</a:t>
              </a:r>
              <a:endParaRPr lang="en-US" altLang="zh-CN" b="1" dirty="0">
                <a:solidFill>
                  <a:schemeClr val="accent5"/>
                </a:solidFill>
                <a:cs typeface="+mn-ea"/>
                <a:sym typeface="+mn-lt"/>
              </a:endParaRPr>
            </a:p>
          </p:txBody>
        </p:sp>
        <p:sp>
          <p:nvSpPr>
            <p:cNvPr id="45" name="PA_库_文本框 7"/>
            <p:cNvSpPr txBox="1"/>
            <p:nvPr>
              <p:custDataLst>
                <p:tags r:id="rId21"/>
              </p:custDataLst>
            </p:nvPr>
          </p:nvSpPr>
          <p:spPr>
            <a:xfrm>
              <a:off x="3634" y="2377"/>
              <a:ext cx="6237" cy="725"/>
            </a:xfrm>
            <a:prstGeom prst="rect">
              <a:avLst/>
            </a:prstGeom>
            <a:noFill/>
          </p:spPr>
          <p:txBody>
            <a:bodyPr wrap="square" rtlCol="0">
              <a:spAutoFit/>
            </a:bodyPr>
            <a:p>
              <a:r>
                <a:rPr sz="2400" b="1" dirty="0">
                  <a:solidFill>
                    <a:schemeClr val="accent5"/>
                  </a:solidFill>
                  <a:cs typeface="+mn-ea"/>
                  <a:sym typeface="+mn-lt"/>
                </a:rPr>
                <a:t>走上创业之路</a:t>
              </a:r>
              <a:endParaRPr sz="2400" b="1" dirty="0">
                <a:solidFill>
                  <a:schemeClr val="accent5"/>
                </a:solidFill>
                <a:cs typeface="+mn-ea"/>
                <a:sym typeface="+mn-lt"/>
              </a:endParaRPr>
            </a:p>
          </p:txBody>
        </p:sp>
      </p:grpSp>
      <p:grpSp>
        <p:nvGrpSpPr>
          <p:cNvPr id="46" name="组合 45"/>
          <p:cNvGrpSpPr/>
          <p:nvPr/>
        </p:nvGrpSpPr>
        <p:grpSpPr>
          <a:xfrm>
            <a:off x="1208405" y="4919980"/>
            <a:ext cx="6740525" cy="1297940"/>
            <a:chOff x="1948" y="2163"/>
            <a:chExt cx="10615" cy="2044"/>
          </a:xfrm>
        </p:grpSpPr>
        <p:sp>
          <p:nvSpPr>
            <p:cNvPr id="47" name="PA_库_Freeform: Shape 4"/>
            <p:cNvSpPr/>
            <p:nvPr>
              <p:custDataLst>
                <p:tags r:id="rId22"/>
              </p:custDataLst>
            </p:nvPr>
          </p:nvSpPr>
          <p:spPr>
            <a:xfrm>
              <a:off x="1951" y="2163"/>
              <a:ext cx="2737" cy="2044"/>
            </a:xfrm>
            <a:custGeom>
              <a:avLst/>
              <a:gdLst>
                <a:gd name="connsiteX0" fmla="*/ 28575 w 1545431"/>
                <a:gd name="connsiteY0" fmla="*/ 526256 h 1069181"/>
                <a:gd name="connsiteX1" fmla="*/ 571500 w 1545431"/>
                <a:gd name="connsiteY1" fmla="*/ 1069181 h 1069181"/>
                <a:gd name="connsiteX2" fmla="*/ 1545431 w 1545431"/>
                <a:gd name="connsiteY2" fmla="*/ 1069181 h 1069181"/>
                <a:gd name="connsiteX3" fmla="*/ 476250 w 1545431"/>
                <a:gd name="connsiteY3" fmla="*/ 0 h 1069181"/>
                <a:gd name="connsiteX4" fmla="*/ 145256 w 1545431"/>
                <a:gd name="connsiteY4" fmla="*/ 0 h 1069181"/>
                <a:gd name="connsiteX5" fmla="*/ 0 w 1545431"/>
                <a:gd name="connsiteY5" fmla="*/ 276225 h 1069181"/>
                <a:gd name="connsiteX6" fmla="*/ 28575 w 1545431"/>
                <a:gd name="connsiteY6" fmla="*/ 526256 h 1069181"/>
                <a:gd name="connsiteX0-1" fmla="*/ 28575 w 1545431"/>
                <a:gd name="connsiteY0-2" fmla="*/ 526256 h 1069181"/>
                <a:gd name="connsiteX1-3" fmla="*/ 571500 w 1545431"/>
                <a:gd name="connsiteY1-4" fmla="*/ 1069181 h 1069181"/>
                <a:gd name="connsiteX2-5" fmla="*/ 1545431 w 1545431"/>
                <a:gd name="connsiteY2-6" fmla="*/ 1069181 h 1069181"/>
                <a:gd name="connsiteX3-7" fmla="*/ 471488 w 1545431"/>
                <a:gd name="connsiteY3-8" fmla="*/ 2381 h 1069181"/>
                <a:gd name="connsiteX4-9" fmla="*/ 145256 w 1545431"/>
                <a:gd name="connsiteY4-10" fmla="*/ 0 h 1069181"/>
                <a:gd name="connsiteX5-11" fmla="*/ 0 w 1545431"/>
                <a:gd name="connsiteY5-12" fmla="*/ 276225 h 1069181"/>
                <a:gd name="connsiteX6-13" fmla="*/ 28575 w 1545431"/>
                <a:gd name="connsiteY6-14" fmla="*/ 526256 h 1069181"/>
                <a:gd name="connsiteX0-15" fmla="*/ 0 w 1516856"/>
                <a:gd name="connsiteY0-16" fmla="*/ 526256 h 1069181"/>
                <a:gd name="connsiteX1-17" fmla="*/ 542925 w 1516856"/>
                <a:gd name="connsiteY1-18" fmla="*/ 1069181 h 1069181"/>
                <a:gd name="connsiteX2-19" fmla="*/ 1516856 w 1516856"/>
                <a:gd name="connsiteY2-20" fmla="*/ 1069181 h 1069181"/>
                <a:gd name="connsiteX3-21" fmla="*/ 442913 w 1516856"/>
                <a:gd name="connsiteY3-22" fmla="*/ 2381 h 1069181"/>
                <a:gd name="connsiteX4-23" fmla="*/ 116681 w 1516856"/>
                <a:gd name="connsiteY4-24" fmla="*/ 0 h 1069181"/>
                <a:gd name="connsiteX5-25" fmla="*/ 0 w 1516856"/>
                <a:gd name="connsiteY5-26" fmla="*/ 526256 h 1069181"/>
                <a:gd name="connsiteX0-27" fmla="*/ 0 w 1516856"/>
                <a:gd name="connsiteY0-28" fmla="*/ 523875 h 1066800"/>
                <a:gd name="connsiteX1-29" fmla="*/ 542925 w 1516856"/>
                <a:gd name="connsiteY1-30" fmla="*/ 1066800 h 1066800"/>
                <a:gd name="connsiteX2-31" fmla="*/ 1516856 w 1516856"/>
                <a:gd name="connsiteY2-32" fmla="*/ 1066800 h 1066800"/>
                <a:gd name="connsiteX3-33" fmla="*/ 442913 w 1516856"/>
                <a:gd name="connsiteY3-34" fmla="*/ 0 h 1066800"/>
                <a:gd name="connsiteX4-35" fmla="*/ 0 w 1516856"/>
                <a:gd name="connsiteY4-36" fmla="*/ 523875 h 1066800"/>
                <a:gd name="connsiteX0-37" fmla="*/ 0 w 1516856"/>
                <a:gd name="connsiteY0-38" fmla="*/ 494717 h 1037642"/>
                <a:gd name="connsiteX1-39" fmla="*/ 542925 w 1516856"/>
                <a:gd name="connsiteY1-40" fmla="*/ 1037642 h 1037642"/>
                <a:gd name="connsiteX2-41" fmla="*/ 1516856 w 1516856"/>
                <a:gd name="connsiteY2-42" fmla="*/ 1037642 h 1037642"/>
                <a:gd name="connsiteX3-43" fmla="*/ 477373 w 1516856"/>
                <a:gd name="connsiteY3-44" fmla="*/ 0 h 1037642"/>
                <a:gd name="connsiteX4-45" fmla="*/ 0 w 1516856"/>
                <a:gd name="connsiteY4-46" fmla="*/ 494717 h 1037642"/>
                <a:gd name="connsiteX0-47" fmla="*/ 0 w 1516856"/>
                <a:gd name="connsiteY0-48" fmla="*/ 489416 h 1032341"/>
                <a:gd name="connsiteX1-49" fmla="*/ 542925 w 1516856"/>
                <a:gd name="connsiteY1-50" fmla="*/ 1032341 h 1032341"/>
                <a:gd name="connsiteX2-51" fmla="*/ 1516856 w 1516856"/>
                <a:gd name="connsiteY2-52" fmla="*/ 1032341 h 1032341"/>
                <a:gd name="connsiteX3-53" fmla="*/ 474722 w 1516856"/>
                <a:gd name="connsiteY3-54" fmla="*/ 0 h 1032341"/>
                <a:gd name="connsiteX4-55" fmla="*/ 0 w 1516856"/>
                <a:gd name="connsiteY4-56" fmla="*/ 489416 h 1032341"/>
                <a:gd name="connsiteX0-57" fmla="*/ 0 w 1516856"/>
                <a:gd name="connsiteY0-58" fmla="*/ 484115 h 1027040"/>
                <a:gd name="connsiteX1-59" fmla="*/ 542925 w 1516856"/>
                <a:gd name="connsiteY1-60" fmla="*/ 1027040 h 1027040"/>
                <a:gd name="connsiteX2-61" fmla="*/ 1516856 w 1516856"/>
                <a:gd name="connsiteY2-62" fmla="*/ 1027040 h 1027040"/>
                <a:gd name="connsiteX3-63" fmla="*/ 480024 w 1516856"/>
                <a:gd name="connsiteY3-64" fmla="*/ 0 h 1027040"/>
                <a:gd name="connsiteX4-65" fmla="*/ 0 w 1516856"/>
                <a:gd name="connsiteY4-66" fmla="*/ 484115 h 1027040"/>
                <a:gd name="connsiteX0-67" fmla="*/ 0 w 1516856"/>
                <a:gd name="connsiteY0-68" fmla="*/ 489417 h 1032342"/>
                <a:gd name="connsiteX1-69" fmla="*/ 542925 w 1516856"/>
                <a:gd name="connsiteY1-70" fmla="*/ 1032342 h 1032342"/>
                <a:gd name="connsiteX2-71" fmla="*/ 1516856 w 1516856"/>
                <a:gd name="connsiteY2-72" fmla="*/ 1032342 h 1032342"/>
                <a:gd name="connsiteX3-73" fmla="*/ 480024 w 1516856"/>
                <a:gd name="connsiteY3-74" fmla="*/ 0 h 1032342"/>
                <a:gd name="connsiteX4-75" fmla="*/ 0 w 1516856"/>
                <a:gd name="connsiteY4-76" fmla="*/ 489417 h 10323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856" h="1032342">
                  <a:moveTo>
                    <a:pt x="0" y="489417"/>
                  </a:moveTo>
                  <a:lnTo>
                    <a:pt x="542925" y="1032342"/>
                  </a:lnTo>
                  <a:lnTo>
                    <a:pt x="1516856" y="1032342"/>
                  </a:lnTo>
                  <a:lnTo>
                    <a:pt x="480024" y="0"/>
                  </a:lnTo>
                  <a:lnTo>
                    <a:pt x="0" y="489417"/>
                  </a:lnTo>
                  <a:close/>
                </a:path>
              </a:pathLst>
            </a:custGeom>
            <a:gradFill>
              <a:gsLst>
                <a:gs pos="0">
                  <a:srgbClr val="F2B401"/>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solidFill>
                  <a:schemeClr val="accent5"/>
                </a:solidFill>
                <a:cs typeface="+mn-ea"/>
                <a:sym typeface="+mn-lt"/>
              </a:endParaRPr>
            </a:p>
          </p:txBody>
        </p:sp>
        <p:sp>
          <p:nvSpPr>
            <p:cNvPr id="48" name="PA_库_矩形 5"/>
            <p:cNvSpPr/>
            <p:nvPr>
              <p:custDataLst>
                <p:tags r:id="rId23"/>
              </p:custDataLst>
            </p:nvPr>
          </p:nvSpPr>
          <p:spPr>
            <a:xfrm>
              <a:off x="1948" y="2167"/>
              <a:ext cx="1106" cy="1080"/>
            </a:xfrm>
            <a:prstGeom prst="rect">
              <a:avLst/>
            </a:prstGeom>
            <a:solidFill>
              <a:srgbClr val="F2B401"/>
            </a:solidFill>
            <a:ln>
              <a:noFill/>
            </a:ln>
            <a:effectLst>
              <a:outerShdw blurRad="889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accent5"/>
                </a:solidFill>
                <a:cs typeface="+mn-ea"/>
                <a:sym typeface="+mn-lt"/>
              </a:endParaRPr>
            </a:p>
          </p:txBody>
        </p:sp>
        <p:sp>
          <p:nvSpPr>
            <p:cNvPr id="49" name="PA_库_文本框 6"/>
            <p:cNvSpPr txBox="1"/>
            <p:nvPr>
              <p:custDataLst>
                <p:tags r:id="rId24"/>
              </p:custDataLst>
            </p:nvPr>
          </p:nvSpPr>
          <p:spPr>
            <a:xfrm>
              <a:off x="1990" y="2231"/>
              <a:ext cx="1008" cy="1016"/>
            </a:xfrm>
            <a:prstGeom prst="rect">
              <a:avLst/>
            </a:prstGeom>
            <a:noFill/>
          </p:spPr>
          <p:txBody>
            <a:bodyPr wrap="none" rtlCol="0">
              <a:spAutoFit/>
            </a:bodyPr>
            <a:p>
              <a:pPr algn="ctr"/>
              <a:r>
                <a:rPr lang="zh-CN" altLang="en-US" b="1" dirty="0">
                  <a:solidFill>
                    <a:schemeClr val="accent5"/>
                  </a:solidFill>
                  <a:cs typeface="+mn-ea"/>
                  <a:sym typeface="+mn-lt"/>
                </a:rPr>
                <a:t>模块</a:t>
              </a:r>
              <a:endParaRPr lang="zh-CN" altLang="en-US" b="1" dirty="0">
                <a:solidFill>
                  <a:schemeClr val="accent5"/>
                </a:solidFill>
                <a:cs typeface="+mn-ea"/>
                <a:sym typeface="+mn-lt"/>
              </a:endParaRPr>
            </a:p>
            <a:p>
              <a:pPr algn="ctr"/>
              <a:r>
                <a:rPr lang="en-US" altLang="zh-CN" b="1" dirty="0">
                  <a:solidFill>
                    <a:schemeClr val="accent5"/>
                  </a:solidFill>
                  <a:cs typeface="+mn-ea"/>
                  <a:sym typeface="+mn-lt"/>
                </a:rPr>
                <a:t>5</a:t>
              </a:r>
              <a:endParaRPr lang="en-US" altLang="zh-CN" b="1" dirty="0">
                <a:solidFill>
                  <a:schemeClr val="accent5"/>
                </a:solidFill>
                <a:cs typeface="+mn-ea"/>
                <a:sym typeface="+mn-lt"/>
              </a:endParaRPr>
            </a:p>
          </p:txBody>
        </p:sp>
        <p:sp>
          <p:nvSpPr>
            <p:cNvPr id="50" name="PA_库_文本框 7"/>
            <p:cNvSpPr txBox="1"/>
            <p:nvPr>
              <p:custDataLst>
                <p:tags r:id="rId25"/>
              </p:custDataLst>
            </p:nvPr>
          </p:nvSpPr>
          <p:spPr>
            <a:xfrm>
              <a:off x="3634" y="2377"/>
              <a:ext cx="8929" cy="725"/>
            </a:xfrm>
            <a:prstGeom prst="rect">
              <a:avLst/>
            </a:prstGeom>
            <a:noFill/>
          </p:spPr>
          <p:txBody>
            <a:bodyPr wrap="square" rtlCol="0">
              <a:spAutoFit/>
            </a:bodyPr>
            <a:p>
              <a:r>
                <a:rPr sz="2400" b="1" dirty="0">
                  <a:solidFill>
                    <a:schemeClr val="accent5"/>
                  </a:solidFill>
                  <a:cs typeface="+mn-ea"/>
                  <a:sym typeface="+mn-lt"/>
                </a:rPr>
                <a:t>中国“互联网+”大学生创新创业大赛</a:t>
              </a:r>
              <a:endParaRPr sz="2400" b="1" dirty="0">
                <a:solidFill>
                  <a:schemeClr val="accent5"/>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sp>
        <p:nvSpPr>
          <p:cNvPr id="12" name="TextBox 11"/>
          <p:cNvSpPr txBox="1"/>
          <p:nvPr/>
        </p:nvSpPr>
        <p:spPr>
          <a:xfrm flipH="1">
            <a:off x="1670685" y="3725545"/>
            <a:ext cx="1402080" cy="583565"/>
          </a:xfrm>
          <a:prstGeom prst="rect">
            <a:avLst/>
          </a:prstGeom>
          <a:noFill/>
        </p:spPr>
        <p:txBody>
          <a:bodyPr wrap="none" rtlCol="0">
            <a:spAutoFit/>
          </a:bodyPr>
          <a:lstStyle/>
          <a:p>
            <a:pPr algn="l"/>
            <a:r>
              <a:rPr sz="3200">
                <a:solidFill>
                  <a:schemeClr val="accent2"/>
                </a:solidFill>
                <a:sym typeface="+mn-ea"/>
              </a:rPr>
              <a:t>自主性</a:t>
            </a:r>
            <a:endParaRPr lang="zh-CN" altLang="en-US" sz="3200" dirty="0">
              <a:solidFill>
                <a:schemeClr val="accent2"/>
              </a:solidFill>
              <a:cs typeface="+mn-ea"/>
              <a:sym typeface="+mn-ea"/>
            </a:endParaRPr>
          </a:p>
        </p:txBody>
      </p:sp>
      <p:sp>
        <p:nvSpPr>
          <p:cNvPr id="15" name="TextBox 14"/>
          <p:cNvSpPr txBox="1"/>
          <p:nvPr/>
        </p:nvSpPr>
        <p:spPr>
          <a:xfrm flipH="1">
            <a:off x="6587490" y="3725545"/>
            <a:ext cx="1402080" cy="583565"/>
          </a:xfrm>
          <a:prstGeom prst="rect">
            <a:avLst/>
          </a:prstGeom>
          <a:noFill/>
        </p:spPr>
        <p:txBody>
          <a:bodyPr wrap="none" rtlCol="0">
            <a:spAutoFit/>
          </a:bodyPr>
          <a:lstStyle/>
          <a:p>
            <a:pPr algn="l"/>
            <a:r>
              <a:rPr sz="3200">
                <a:solidFill>
                  <a:schemeClr val="accent2"/>
                </a:solidFill>
                <a:sym typeface="+mn-ea"/>
              </a:rPr>
              <a:t>目的性</a:t>
            </a:r>
            <a:endParaRPr lang="zh-CN" altLang="en-US" sz="3200" dirty="0">
              <a:solidFill>
                <a:schemeClr val="accent2"/>
              </a:solidFill>
              <a:cs typeface="+mn-ea"/>
              <a:sym typeface="+mn-ea"/>
            </a:endParaRPr>
          </a:p>
        </p:txBody>
      </p:sp>
      <p:sp>
        <p:nvSpPr>
          <p:cNvPr id="6" name="TextBox 17"/>
          <p:cNvSpPr txBox="1"/>
          <p:nvPr/>
        </p:nvSpPr>
        <p:spPr>
          <a:xfrm flipH="1">
            <a:off x="4105275" y="2755265"/>
            <a:ext cx="1402080" cy="583565"/>
          </a:xfrm>
          <a:prstGeom prst="rect">
            <a:avLst/>
          </a:prstGeom>
          <a:noFill/>
        </p:spPr>
        <p:txBody>
          <a:bodyPr wrap="none" rtlCol="0">
            <a:spAutoFit/>
          </a:bodyPr>
          <a:lstStyle/>
          <a:p>
            <a:pPr algn="l"/>
            <a:r>
              <a:rPr sz="3200">
                <a:solidFill>
                  <a:schemeClr val="accent6">
                    <a:lumMod val="75000"/>
                  </a:schemeClr>
                </a:solidFill>
                <a:sym typeface="+mn-ea"/>
              </a:rPr>
              <a:t>风险性</a:t>
            </a:r>
            <a:endParaRPr lang="zh-CN" altLang="en-US" sz="3200" dirty="0">
              <a:solidFill>
                <a:schemeClr val="accent6">
                  <a:lumMod val="75000"/>
                </a:schemeClr>
              </a:solidFill>
              <a:cs typeface="+mn-ea"/>
              <a:sym typeface="+mn-ea"/>
            </a:endParaRPr>
          </a:p>
        </p:txBody>
      </p:sp>
      <p:sp>
        <p:nvSpPr>
          <p:cNvPr id="10" name="TextBox 20"/>
          <p:cNvSpPr txBox="1"/>
          <p:nvPr/>
        </p:nvSpPr>
        <p:spPr>
          <a:xfrm flipH="1">
            <a:off x="8846185" y="2756535"/>
            <a:ext cx="1402080" cy="583565"/>
          </a:xfrm>
          <a:prstGeom prst="rect">
            <a:avLst/>
          </a:prstGeom>
          <a:noFill/>
        </p:spPr>
        <p:txBody>
          <a:bodyPr wrap="none" rtlCol="0">
            <a:spAutoFit/>
          </a:bodyPr>
          <a:lstStyle/>
          <a:p>
            <a:pPr algn="l"/>
            <a:r>
              <a:rPr sz="3200">
                <a:solidFill>
                  <a:schemeClr val="accent6">
                    <a:lumMod val="75000"/>
                  </a:schemeClr>
                </a:solidFill>
                <a:sym typeface="+mn-ea"/>
              </a:rPr>
              <a:t>复杂性</a:t>
            </a:r>
            <a:endParaRPr lang="zh-CN" altLang="en-US" sz="3200" dirty="0">
              <a:solidFill>
                <a:schemeClr val="accent6">
                  <a:lumMod val="75000"/>
                </a:schemeClr>
              </a:solidFill>
              <a:cs typeface="+mn-ea"/>
              <a:sym typeface="+mn-ea"/>
            </a:endParaRPr>
          </a:p>
        </p:txBody>
      </p:sp>
      <p:grpSp>
        <p:nvGrpSpPr>
          <p:cNvPr id="42" name="Group 41"/>
          <p:cNvGrpSpPr/>
          <p:nvPr/>
        </p:nvGrpSpPr>
        <p:grpSpPr>
          <a:xfrm>
            <a:off x="8403049" y="3605370"/>
            <a:ext cx="2352341" cy="1176169"/>
            <a:chOff x="13622303" y="6211352"/>
            <a:chExt cx="3763746" cy="1881871"/>
          </a:xfrm>
        </p:grpSpPr>
        <p:sp>
          <p:nvSpPr>
            <p:cNvPr id="24" name="Freeform: Shape 5"/>
            <p:cNvSpPr/>
            <p:nvPr/>
          </p:nvSpPr>
          <p:spPr>
            <a:xfrm flipV="1">
              <a:off x="13622303" y="6211352"/>
              <a:ext cx="3763746" cy="1881871"/>
            </a:xfrm>
            <a:custGeom>
              <a:avLst/>
              <a:gdLst>
                <a:gd name="connsiteX0" fmla="*/ 781735 w 1563470"/>
                <a:gd name="connsiteY0" fmla="*/ 0 h 781734"/>
                <a:gd name="connsiteX1" fmla="*/ 1547588 w 1563470"/>
                <a:gd name="connsiteY1" fmla="*/ 624188 h 781734"/>
                <a:gd name="connsiteX2" fmla="*/ 1563470 w 1563470"/>
                <a:gd name="connsiteY2" fmla="*/ 781734 h 781734"/>
                <a:gd name="connsiteX3" fmla="*/ 0 w 1563470"/>
                <a:gd name="connsiteY3" fmla="*/ 781734 h 781734"/>
                <a:gd name="connsiteX4" fmla="*/ 15882 w 1563470"/>
                <a:gd name="connsiteY4" fmla="*/ 624188 h 781734"/>
                <a:gd name="connsiteX5" fmla="*/ 781735 w 1563470"/>
                <a:gd name="connsiteY5" fmla="*/ 0 h 78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470" h="781734">
                  <a:moveTo>
                    <a:pt x="781735" y="0"/>
                  </a:moveTo>
                  <a:cubicBezTo>
                    <a:pt x="1159508" y="0"/>
                    <a:pt x="1474694" y="267965"/>
                    <a:pt x="1547588" y="624188"/>
                  </a:cubicBezTo>
                  <a:lnTo>
                    <a:pt x="1563470" y="781734"/>
                  </a:lnTo>
                  <a:lnTo>
                    <a:pt x="0" y="781734"/>
                  </a:lnTo>
                  <a:lnTo>
                    <a:pt x="15882" y="624188"/>
                  </a:lnTo>
                  <a:cubicBezTo>
                    <a:pt x="88776" y="267965"/>
                    <a:pt x="403963" y="0"/>
                    <a:pt x="781735" y="0"/>
                  </a:cubicBezTo>
                  <a:close/>
                </a:path>
              </a:pathLst>
            </a:custGeom>
            <a:gradFill>
              <a:gsLst>
                <a:gs pos="0">
                  <a:schemeClr val="accent1"/>
                </a:gs>
                <a:gs pos="100000">
                  <a:schemeClr val="accent6">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grpSp>
          <p:nvGrpSpPr>
            <p:cNvPr id="25" name="Group 22"/>
            <p:cNvGrpSpPr/>
            <p:nvPr/>
          </p:nvGrpSpPr>
          <p:grpSpPr>
            <a:xfrm>
              <a:off x="15216104" y="6823142"/>
              <a:ext cx="576144" cy="658290"/>
              <a:chOff x="9162373" y="3045147"/>
              <a:chExt cx="406400" cy="464344"/>
            </a:xfrm>
            <a:solidFill>
              <a:schemeClr val="bg1"/>
            </a:solidFill>
          </p:grpSpPr>
          <p:sp>
            <p:nvSpPr>
              <p:cNvPr id="26"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27"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29"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30"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grpSp>
      </p:grpSp>
      <p:grpSp>
        <p:nvGrpSpPr>
          <p:cNvPr id="31" name="Group 6"/>
          <p:cNvGrpSpPr/>
          <p:nvPr/>
        </p:nvGrpSpPr>
        <p:grpSpPr>
          <a:xfrm>
            <a:off x="3598336" y="3605370"/>
            <a:ext cx="2352341" cy="1176169"/>
            <a:chOff x="5934762" y="6211352"/>
            <a:chExt cx="3763746" cy="1881871"/>
          </a:xfrm>
        </p:grpSpPr>
        <p:sp>
          <p:nvSpPr>
            <p:cNvPr id="32" name="Freeform: Shape 3"/>
            <p:cNvSpPr/>
            <p:nvPr/>
          </p:nvSpPr>
          <p:spPr>
            <a:xfrm flipV="1">
              <a:off x="5934762" y="6211352"/>
              <a:ext cx="3763746" cy="1881871"/>
            </a:xfrm>
            <a:custGeom>
              <a:avLst/>
              <a:gdLst>
                <a:gd name="connsiteX0" fmla="*/ 781735 w 1563470"/>
                <a:gd name="connsiteY0" fmla="*/ 0 h 781734"/>
                <a:gd name="connsiteX1" fmla="*/ 1547588 w 1563470"/>
                <a:gd name="connsiteY1" fmla="*/ 624188 h 781734"/>
                <a:gd name="connsiteX2" fmla="*/ 1563470 w 1563470"/>
                <a:gd name="connsiteY2" fmla="*/ 781734 h 781734"/>
                <a:gd name="connsiteX3" fmla="*/ 0 w 1563470"/>
                <a:gd name="connsiteY3" fmla="*/ 781734 h 781734"/>
                <a:gd name="connsiteX4" fmla="*/ 15882 w 1563470"/>
                <a:gd name="connsiteY4" fmla="*/ 624188 h 781734"/>
                <a:gd name="connsiteX5" fmla="*/ 781735 w 1563470"/>
                <a:gd name="connsiteY5" fmla="*/ 0 h 78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470" h="781734">
                  <a:moveTo>
                    <a:pt x="781735" y="0"/>
                  </a:moveTo>
                  <a:cubicBezTo>
                    <a:pt x="1159508" y="0"/>
                    <a:pt x="1474694" y="267965"/>
                    <a:pt x="1547588" y="624188"/>
                  </a:cubicBezTo>
                  <a:lnTo>
                    <a:pt x="1563470" y="781734"/>
                  </a:lnTo>
                  <a:lnTo>
                    <a:pt x="0" y="781734"/>
                  </a:lnTo>
                  <a:lnTo>
                    <a:pt x="15882" y="624188"/>
                  </a:lnTo>
                  <a:cubicBezTo>
                    <a:pt x="88776" y="267965"/>
                    <a:pt x="403963" y="0"/>
                    <a:pt x="781735" y="0"/>
                  </a:cubicBezTo>
                  <a:close/>
                </a:path>
              </a:pathLst>
            </a:custGeom>
            <a:gradFill>
              <a:gsLst>
                <a:gs pos="0">
                  <a:schemeClr val="accent3"/>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grpSp>
          <p:nvGrpSpPr>
            <p:cNvPr id="33" name="Group 27"/>
            <p:cNvGrpSpPr/>
            <p:nvPr/>
          </p:nvGrpSpPr>
          <p:grpSpPr>
            <a:xfrm>
              <a:off x="7487490" y="6823142"/>
              <a:ext cx="658290" cy="658290"/>
              <a:chOff x="8216107" y="2577307"/>
              <a:chExt cx="464344" cy="464344"/>
            </a:xfrm>
            <a:solidFill>
              <a:schemeClr val="bg1"/>
            </a:solidFill>
          </p:grpSpPr>
          <p:sp>
            <p:nvSpPr>
              <p:cNvPr id="34"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35"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36"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37"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grpSp>
      </p:grpSp>
      <p:grpSp>
        <p:nvGrpSpPr>
          <p:cNvPr id="41" name="Group 40"/>
          <p:cNvGrpSpPr/>
          <p:nvPr/>
        </p:nvGrpSpPr>
        <p:grpSpPr>
          <a:xfrm>
            <a:off x="6000691" y="2372933"/>
            <a:ext cx="2352341" cy="1176169"/>
            <a:chOff x="9778530" y="4239453"/>
            <a:chExt cx="3763746" cy="1881871"/>
          </a:xfrm>
        </p:grpSpPr>
        <p:sp>
          <p:nvSpPr>
            <p:cNvPr id="38" name="Freeform: Shape 4"/>
            <p:cNvSpPr/>
            <p:nvPr/>
          </p:nvSpPr>
          <p:spPr>
            <a:xfrm>
              <a:off x="9778530" y="4239453"/>
              <a:ext cx="3763746" cy="1881871"/>
            </a:xfrm>
            <a:custGeom>
              <a:avLst/>
              <a:gdLst>
                <a:gd name="connsiteX0" fmla="*/ 781735 w 1563470"/>
                <a:gd name="connsiteY0" fmla="*/ 0 h 781734"/>
                <a:gd name="connsiteX1" fmla="*/ 1547588 w 1563470"/>
                <a:gd name="connsiteY1" fmla="*/ 624188 h 781734"/>
                <a:gd name="connsiteX2" fmla="*/ 1563470 w 1563470"/>
                <a:gd name="connsiteY2" fmla="*/ 781734 h 781734"/>
                <a:gd name="connsiteX3" fmla="*/ 0 w 1563470"/>
                <a:gd name="connsiteY3" fmla="*/ 781734 h 781734"/>
                <a:gd name="connsiteX4" fmla="*/ 15882 w 1563470"/>
                <a:gd name="connsiteY4" fmla="*/ 624188 h 781734"/>
                <a:gd name="connsiteX5" fmla="*/ 781735 w 1563470"/>
                <a:gd name="connsiteY5" fmla="*/ 0 h 78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470" h="781734">
                  <a:moveTo>
                    <a:pt x="781735" y="0"/>
                  </a:moveTo>
                  <a:cubicBezTo>
                    <a:pt x="1159508" y="0"/>
                    <a:pt x="1474694" y="267965"/>
                    <a:pt x="1547588" y="624188"/>
                  </a:cubicBezTo>
                  <a:lnTo>
                    <a:pt x="1563470" y="781734"/>
                  </a:lnTo>
                  <a:lnTo>
                    <a:pt x="0" y="781734"/>
                  </a:lnTo>
                  <a:lnTo>
                    <a:pt x="15882" y="624188"/>
                  </a:lnTo>
                  <a:cubicBezTo>
                    <a:pt x="88776" y="267965"/>
                    <a:pt x="403963" y="0"/>
                    <a:pt x="781735" y="0"/>
                  </a:cubicBezTo>
                  <a:close/>
                </a:path>
              </a:pathLst>
            </a:custGeom>
            <a:gradFill>
              <a:gsLst>
                <a:gs pos="0">
                  <a:schemeClr val="accent2"/>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cs typeface="+mn-ea"/>
                <a:sym typeface="+mn-lt"/>
              </a:endParaRPr>
            </a:p>
          </p:txBody>
        </p:sp>
        <p:grpSp>
          <p:nvGrpSpPr>
            <p:cNvPr id="39" name="Group 32"/>
            <p:cNvGrpSpPr/>
            <p:nvPr/>
          </p:nvGrpSpPr>
          <p:grpSpPr>
            <a:xfrm>
              <a:off x="11331258" y="4851243"/>
              <a:ext cx="658290" cy="658290"/>
              <a:chOff x="7275629" y="3045147"/>
              <a:chExt cx="464344" cy="464344"/>
            </a:xfrm>
            <a:solidFill>
              <a:schemeClr val="bg1"/>
            </a:solidFill>
          </p:grpSpPr>
          <p:sp>
            <p:nvSpPr>
              <p:cNvPr id="40" name="AutoShape 56"/>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43" name="AutoShape 57"/>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sp>
            <p:nvSpPr>
              <p:cNvPr id="44" name="AutoShape 58"/>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grpSp>
      </p:grpSp>
      <p:grpSp>
        <p:nvGrpSpPr>
          <p:cNvPr id="45" name="Group 1"/>
          <p:cNvGrpSpPr/>
          <p:nvPr/>
        </p:nvGrpSpPr>
        <p:grpSpPr>
          <a:xfrm>
            <a:off x="1195978" y="2372933"/>
            <a:ext cx="2352341" cy="1176169"/>
            <a:chOff x="2090989" y="4239453"/>
            <a:chExt cx="3763746" cy="1881871"/>
          </a:xfrm>
        </p:grpSpPr>
        <p:sp>
          <p:nvSpPr>
            <p:cNvPr id="46" name="Freeform: Shape 2"/>
            <p:cNvSpPr/>
            <p:nvPr/>
          </p:nvSpPr>
          <p:spPr>
            <a:xfrm>
              <a:off x="2090989" y="4239453"/>
              <a:ext cx="3763746" cy="1881871"/>
            </a:xfrm>
            <a:custGeom>
              <a:avLst/>
              <a:gdLst>
                <a:gd name="connsiteX0" fmla="*/ 781735 w 1563470"/>
                <a:gd name="connsiteY0" fmla="*/ 0 h 781734"/>
                <a:gd name="connsiteX1" fmla="*/ 1547588 w 1563470"/>
                <a:gd name="connsiteY1" fmla="*/ 624188 h 781734"/>
                <a:gd name="connsiteX2" fmla="*/ 1563470 w 1563470"/>
                <a:gd name="connsiteY2" fmla="*/ 781734 h 781734"/>
                <a:gd name="connsiteX3" fmla="*/ 0 w 1563470"/>
                <a:gd name="connsiteY3" fmla="*/ 781734 h 781734"/>
                <a:gd name="connsiteX4" fmla="*/ 15882 w 1563470"/>
                <a:gd name="connsiteY4" fmla="*/ 624188 h 781734"/>
                <a:gd name="connsiteX5" fmla="*/ 781735 w 1563470"/>
                <a:gd name="connsiteY5" fmla="*/ 0 h 78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470" h="781734">
                  <a:moveTo>
                    <a:pt x="781735" y="0"/>
                  </a:moveTo>
                  <a:cubicBezTo>
                    <a:pt x="1159508" y="0"/>
                    <a:pt x="1474694" y="267965"/>
                    <a:pt x="1547588" y="624188"/>
                  </a:cubicBezTo>
                  <a:lnTo>
                    <a:pt x="1563470" y="781734"/>
                  </a:lnTo>
                  <a:lnTo>
                    <a:pt x="0" y="781734"/>
                  </a:lnTo>
                  <a:lnTo>
                    <a:pt x="15882" y="624188"/>
                  </a:lnTo>
                  <a:cubicBezTo>
                    <a:pt x="88776" y="267965"/>
                    <a:pt x="403963" y="0"/>
                    <a:pt x="781735" y="0"/>
                  </a:cubicBezTo>
                  <a:close/>
                </a:path>
              </a:pathLst>
            </a:custGeom>
            <a:gradFill>
              <a:gsLst>
                <a:gs pos="0">
                  <a:schemeClr val="accent2"/>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cs typeface="+mn-ea"/>
                <a:sym typeface="+mn-lt"/>
              </a:endParaRPr>
            </a:p>
          </p:txBody>
        </p:sp>
        <p:sp>
          <p:nvSpPr>
            <p:cNvPr id="47" name="AutoShape 59"/>
            <p:cNvSpPr/>
            <p:nvPr/>
          </p:nvSpPr>
          <p:spPr bwMode="auto">
            <a:xfrm>
              <a:off x="3643154" y="4851243"/>
              <a:ext cx="659416" cy="65829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FFFFFF"/>
                </a:solidFill>
                <a:effectLst>
                  <a:outerShdw blurRad="38100" dist="38100" dir="2700000" algn="tl">
                    <a:srgbClr val="000000"/>
                  </a:outerShdw>
                </a:effectLst>
                <a:cs typeface="+mn-ea"/>
                <a:sym typeface="+mn-lt"/>
              </a:endParaRPr>
            </a:p>
          </p:txBody>
        </p:sp>
      </p:grpSp>
      <p:grpSp>
        <p:nvGrpSpPr>
          <p:cNvPr id="48" name="Group 7"/>
          <p:cNvGrpSpPr/>
          <p:nvPr/>
        </p:nvGrpSpPr>
        <p:grpSpPr>
          <a:xfrm>
            <a:off x="5943600" y="1210739"/>
            <a:ext cx="304800" cy="106680"/>
            <a:chOff x="5935980" y="1180306"/>
            <a:chExt cx="304800" cy="106680"/>
          </a:xfrm>
        </p:grpSpPr>
        <p:sp>
          <p:nvSpPr>
            <p:cNvPr id="49"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51" name="Text Placeholder 1"/>
          <p:cNvSpPr txBox="1"/>
          <p:nvPr/>
        </p:nvSpPr>
        <p:spPr>
          <a:xfrm>
            <a:off x="1262744" y="560955"/>
            <a:ext cx="9666512" cy="581251"/>
          </a:xfrm>
          <a:prstGeom prst="rect">
            <a:avLst/>
          </a:prstGeom>
        </p:spPr>
        <p:txBody>
          <a:bodyPr vert="horz" lIns="91440" tIns="45720" rIns="91440" bIns="45720" rtlCol="0">
            <a:normAutofit fontScale="7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rgbClr val="48486A"/>
                </a:solidFill>
                <a:latin typeface="+mn-lt"/>
                <a:cs typeface="+mn-ea"/>
                <a:sym typeface="+mn-lt"/>
              </a:rPr>
              <a:t>创业的特</a:t>
            </a:r>
            <a:r>
              <a:rPr lang="zh-CN" altLang="en-US" dirty="0">
                <a:solidFill>
                  <a:srgbClr val="48486A"/>
                </a:solidFill>
                <a:latin typeface="+mn-lt"/>
                <a:cs typeface="+mn-ea"/>
                <a:sym typeface="+mn-lt"/>
              </a:rPr>
              <a:t>点</a:t>
            </a:r>
            <a:endParaRPr lang="zh-CN" altLang="en-US" dirty="0">
              <a:solidFill>
                <a:srgbClr val="48486A"/>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 presetClass="entr" presetSubtype="2" decel="100000" fill="hold" nodeType="withEffect">
                                  <p:stCondLst>
                                    <p:cond delay="500"/>
                                  </p:stCondLst>
                                  <p:childTnLst>
                                    <p:set>
                                      <p:cBhvr>
                                        <p:cTn id="9" dur="1" fill="hold">
                                          <p:stCondLst>
                                            <p:cond delay="0"/>
                                          </p:stCondLst>
                                        </p:cTn>
                                        <p:tgtEl>
                                          <p:spTgt spid="45"/>
                                        </p:tgtEl>
                                        <p:attrNameLst>
                                          <p:attrName>style.visibility</p:attrName>
                                        </p:attrNameLst>
                                      </p:cBhvr>
                                      <p:to>
                                        <p:strVal val="visible"/>
                                      </p:to>
                                    </p:set>
                                    <p:anim calcmode="lin" valueType="num">
                                      <p:cBhvr additive="base">
                                        <p:cTn id="10" dur="750" fill="hold"/>
                                        <p:tgtEl>
                                          <p:spTgt spid="45"/>
                                        </p:tgtEl>
                                        <p:attrNameLst>
                                          <p:attrName>ppt_x</p:attrName>
                                        </p:attrNameLst>
                                      </p:cBhvr>
                                      <p:tavLst>
                                        <p:tav tm="0">
                                          <p:val>
                                            <p:strVal val="1+#ppt_w/2"/>
                                          </p:val>
                                        </p:tav>
                                        <p:tav tm="100000">
                                          <p:val>
                                            <p:strVal val="#ppt_x"/>
                                          </p:val>
                                        </p:tav>
                                      </p:tavLst>
                                    </p:anim>
                                    <p:anim calcmode="lin" valueType="num">
                                      <p:cBhvr additive="base">
                                        <p:cTn id="11" dur="750" fill="hold"/>
                                        <p:tgtEl>
                                          <p:spTgt spid="45"/>
                                        </p:tgtEl>
                                        <p:attrNameLst>
                                          <p:attrName>ppt_y</p:attrName>
                                        </p:attrNameLst>
                                      </p:cBhvr>
                                      <p:tavLst>
                                        <p:tav tm="0">
                                          <p:val>
                                            <p:strVal val="#ppt_y"/>
                                          </p:val>
                                        </p:tav>
                                        <p:tav tm="100000">
                                          <p:val>
                                            <p:strVal val="#ppt_y"/>
                                          </p:val>
                                        </p:tav>
                                      </p:tavLst>
                                    </p:anim>
                                  </p:childTnLst>
                                </p:cTn>
                              </p:par>
                              <p:par>
                                <p:cTn id="12" presetID="2" presetClass="entr" presetSubtype="2" decel="100000" fill="hold" nodeType="withEffect">
                                  <p:stCondLst>
                                    <p:cond delay="125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750" fill="hold"/>
                                        <p:tgtEl>
                                          <p:spTgt spid="31"/>
                                        </p:tgtEl>
                                        <p:attrNameLst>
                                          <p:attrName>ppt_x</p:attrName>
                                        </p:attrNameLst>
                                      </p:cBhvr>
                                      <p:tavLst>
                                        <p:tav tm="0">
                                          <p:val>
                                            <p:strVal val="1+#ppt_w/2"/>
                                          </p:val>
                                        </p:tav>
                                        <p:tav tm="100000">
                                          <p:val>
                                            <p:strVal val="#ppt_x"/>
                                          </p:val>
                                        </p:tav>
                                      </p:tavLst>
                                    </p:anim>
                                    <p:anim calcmode="lin" valueType="num">
                                      <p:cBhvr additive="base">
                                        <p:cTn id="15" dur="750" fill="hold"/>
                                        <p:tgtEl>
                                          <p:spTgt spid="31"/>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00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750" fill="hold"/>
                                        <p:tgtEl>
                                          <p:spTgt spid="41"/>
                                        </p:tgtEl>
                                        <p:attrNameLst>
                                          <p:attrName>ppt_x</p:attrName>
                                        </p:attrNameLst>
                                      </p:cBhvr>
                                      <p:tavLst>
                                        <p:tav tm="0">
                                          <p:val>
                                            <p:strVal val="1+#ppt_w/2"/>
                                          </p:val>
                                        </p:tav>
                                        <p:tav tm="100000">
                                          <p:val>
                                            <p:strVal val="#ppt_x"/>
                                          </p:val>
                                        </p:tav>
                                      </p:tavLst>
                                    </p:anim>
                                    <p:anim calcmode="lin" valueType="num">
                                      <p:cBhvr additive="base">
                                        <p:cTn id="19" dur="750" fill="hold"/>
                                        <p:tgtEl>
                                          <p:spTgt spid="41"/>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75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750" fill="hold"/>
                                        <p:tgtEl>
                                          <p:spTgt spid="42"/>
                                        </p:tgtEl>
                                        <p:attrNameLst>
                                          <p:attrName>ppt_x</p:attrName>
                                        </p:attrNameLst>
                                      </p:cBhvr>
                                      <p:tavLst>
                                        <p:tav tm="0">
                                          <p:val>
                                            <p:strVal val="1+#ppt_w/2"/>
                                          </p:val>
                                        </p:tav>
                                        <p:tav tm="100000">
                                          <p:val>
                                            <p:strVal val="#ppt_x"/>
                                          </p:val>
                                        </p:tav>
                                      </p:tavLst>
                                    </p:anim>
                                    <p:anim calcmode="lin" valueType="num">
                                      <p:cBhvr additive="base">
                                        <p:cTn id="23" dur="750" fill="hold"/>
                                        <p:tgtEl>
                                          <p:spTgt spid="42"/>
                                        </p:tgtEl>
                                        <p:attrNameLst>
                                          <p:attrName>ppt_y</p:attrName>
                                        </p:attrNameLst>
                                      </p:cBhvr>
                                      <p:tavLst>
                                        <p:tav tm="0">
                                          <p:val>
                                            <p:strVal val="#ppt_y"/>
                                          </p:val>
                                        </p:tav>
                                        <p:tav tm="100000">
                                          <p:val>
                                            <p:strVal val="#ppt_y"/>
                                          </p:val>
                                        </p:tav>
                                      </p:tavLst>
                                    </p:anim>
                                  </p:childTnLst>
                                </p:cTn>
                              </p:par>
                              <p:par>
                                <p:cTn id="24" presetID="2" presetClass="entr" presetSubtype="1" decel="100000"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750" fill="hold"/>
                                        <p:tgtEl>
                                          <p:spTgt spid="48"/>
                                        </p:tgtEl>
                                        <p:attrNameLst>
                                          <p:attrName>ppt_x</p:attrName>
                                        </p:attrNameLst>
                                      </p:cBhvr>
                                      <p:tavLst>
                                        <p:tav tm="0">
                                          <p:val>
                                            <p:strVal val="#ppt_x"/>
                                          </p:val>
                                        </p:tav>
                                        <p:tav tm="100000">
                                          <p:val>
                                            <p:strVal val="#ppt_x"/>
                                          </p:val>
                                        </p:tav>
                                      </p:tavLst>
                                    </p:anim>
                                    <p:anim calcmode="lin" valueType="num">
                                      <p:cBhvr additive="base">
                                        <p:cTn id="27" dur="75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六、创业的类型</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800215" cy="356933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基于创业动机进行分类：生存型和机会型</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基于创业的初始条件进行分类：冒险型创业、与风险投资融合型创业和革命型创业</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基于创业效果进行分类：复制型企业、模仿型企业、安定型企业，冒险型企业；</a:t>
            </a:r>
            <a:r>
              <a:rPr lang="zh-CN" altLang="en-US" sz="2400">
                <a:sym typeface="+mn-ea"/>
              </a:rPr>
              <a:t>或：失败式创业、催化剂式创业、重新分配式创业、成功的创业。</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六、创业的类型</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13575" cy="51542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基于创业企业的规模和盈利水平进行分类：“老鼠型企业”和“瞪铃型企业”；或：占总企业数量的的生活型企业，销售收入达到万美元到万美元的中介企业和销售额超过万美元的高成长企业；或</a:t>
            </a:r>
            <a:r>
              <a:rPr lang="en-US" altLang="zh-CN" sz="2400">
                <a:sym typeface="+mn-ea"/>
              </a:rPr>
              <a:t>:</a:t>
            </a:r>
            <a:r>
              <a:rPr lang="zh-CN" altLang="en-US" sz="2400">
                <a:sym typeface="+mn-ea"/>
              </a:rPr>
              <a:t>小型生存型项目、高收益型项目和机会型项目</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 基于创业企业的目标进行分类：以经济价值为最终目标的商业创业、以社会价值和经济价值兼顾为最终目标的社会创业、以社会价值为最终目标的慈善事业。</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6148070" y="972185"/>
            <a:ext cx="5120005" cy="4231005"/>
          </a:xfrm>
          <a:prstGeom prst="rect">
            <a:avLst/>
          </a:prstGeom>
          <a:noFill/>
        </p:spPr>
        <p:txBody>
          <a:bodyPr wrap="square" rtlCol="0">
            <a:spAutoFit/>
          </a:bodyPr>
          <a:p>
            <a:pPr marL="171450" indent="-171450" algn="just">
              <a:lnSpc>
                <a:spcPct val="150000"/>
              </a:lnSpc>
              <a:spcAft>
                <a:spcPts val="600"/>
              </a:spcAft>
              <a:buClrTx/>
              <a:buSzTx/>
              <a:buFont typeface="Arial" panose="020B0604020202020204" pitchFamily="34" charset="0"/>
              <a:buChar char="▫"/>
            </a:pPr>
            <a:r>
              <a:rPr lang="zh-CN" altLang="en-US" sz="2200">
                <a:sym typeface="+mn-lt"/>
              </a:rPr>
              <a:t>创业不仅仅是创办企业，</a:t>
            </a:r>
            <a:r>
              <a:rPr lang="zh-CN" altLang="en-US" sz="2200" b="1">
                <a:solidFill>
                  <a:schemeClr val="accent5"/>
                </a:solidFill>
                <a:sym typeface="+mn-lt"/>
              </a:rPr>
              <a:t>对平凡工作的不断创新、对承担任务的创意无限，也是创业。</a:t>
            </a:r>
            <a:endParaRPr lang="zh-CN" altLang="en-US" sz="2200">
              <a:sym typeface="+mn-lt"/>
            </a:endParaRPr>
          </a:p>
          <a:p>
            <a:pPr marL="171450" indent="-171450" algn="just">
              <a:lnSpc>
                <a:spcPct val="150000"/>
              </a:lnSpc>
              <a:spcAft>
                <a:spcPts val="600"/>
              </a:spcAft>
              <a:buClrTx/>
              <a:buSzTx/>
              <a:buFont typeface="Arial" panose="020B0604020202020204" pitchFamily="34" charset="0"/>
              <a:buChar char="▫"/>
            </a:pPr>
            <a:r>
              <a:rPr lang="zh-CN" altLang="en-US" sz="2200">
                <a:sym typeface="+mn-lt"/>
              </a:rPr>
              <a:t>自主创业的成功企业家、拼搏进取的岗位能手、艰苦奋斗的大学生村官……他们身上的创业精神，他们身上那种勇敢、勤奋、创新、责任、负责、学习等精神品质，为我们勾勒了一幅时代的创业图。</a:t>
            </a:r>
            <a:endParaRPr lang="zh-CN" altLang="en-US" sz="2200">
              <a:sym typeface="+mn-lt"/>
            </a:endParaRPr>
          </a:p>
        </p:txBody>
      </p:sp>
      <p:pic>
        <p:nvPicPr>
          <p:cNvPr id="101" name="图片 100"/>
          <p:cNvPicPr/>
          <p:nvPr>
            <p:custDataLst>
              <p:tags r:id="rId1"/>
            </p:custDataLst>
          </p:nvPr>
        </p:nvPicPr>
        <p:blipFill>
          <a:blip r:embed="rId2"/>
          <a:stretch>
            <a:fillRect/>
          </a:stretch>
        </p:blipFill>
        <p:spPr>
          <a:xfrm>
            <a:off x="0" y="0"/>
            <a:ext cx="4880610" cy="68980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219993" y="801637"/>
            <a:ext cx="5695698" cy="5784347"/>
          </a:xfrm>
          <a:prstGeom prst="rect">
            <a:avLst/>
          </a:prstGeom>
        </p:spPr>
      </p:pic>
      <p:sp>
        <p:nvSpPr>
          <p:cNvPr id="11" name="Rectangle 26"/>
          <p:cNvSpPr/>
          <p:nvPr/>
        </p:nvSpPr>
        <p:spPr>
          <a:xfrm>
            <a:off x="861671" y="3988890"/>
            <a:ext cx="4367773"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a:t>
            </a:r>
            <a:r>
              <a:rPr lang="zh-CN" altLang="en-US" sz="2800" dirty="0">
                <a:latin typeface="Arial" panose="020B0604020202020204" pitchFamily="34" charset="0"/>
                <a:ea typeface="微软雅黑" panose="020B0503020204020204" charset="-122"/>
                <a:cs typeface="Arial" panose="020B0604020202020204" pitchFamily="34" charset="0"/>
                <a:sym typeface="+mn-ea"/>
              </a:rPr>
              <a:t>二单元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探寻创新思维</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培养创新意识和创新能力</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1</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一、创新思维</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34530" cy="28613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思维，是指以新颖独创的方法解决问题的思维过程，通过这种思维能突破常规思维的界限，以超常规甚至反常规的方法、视角去思考问题，提出与众不同的解决方案，从而产生新颖的、独到的、有社会意义的思维成果。</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63" name="Group 62"/>
          <p:cNvGrpSpPr/>
          <p:nvPr/>
        </p:nvGrpSpPr>
        <p:grpSpPr>
          <a:xfrm>
            <a:off x="812800" y="1856192"/>
            <a:ext cx="2501891" cy="3964037"/>
            <a:chOff x="812800" y="1856192"/>
            <a:chExt cx="2501891" cy="3964037"/>
          </a:xfrm>
        </p:grpSpPr>
        <p:sp>
          <p:nvSpPr>
            <p:cNvPr id="172" name="Rectangle: Rounded Corners 171"/>
            <p:cNvSpPr/>
            <p:nvPr/>
          </p:nvSpPr>
          <p:spPr>
            <a:xfrm>
              <a:off x="81280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8" name="Freeform: Shape 447"/>
            <p:cNvSpPr/>
            <p:nvPr/>
          </p:nvSpPr>
          <p:spPr>
            <a:xfrm>
              <a:off x="81280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2" name="Group 61"/>
          <p:cNvGrpSpPr/>
          <p:nvPr/>
        </p:nvGrpSpPr>
        <p:grpSpPr>
          <a:xfrm>
            <a:off x="3500970" y="1856192"/>
            <a:ext cx="2501891" cy="3964037"/>
            <a:chOff x="3500970" y="1856192"/>
            <a:chExt cx="2501891" cy="3964037"/>
          </a:xfrm>
        </p:grpSpPr>
        <p:sp>
          <p:nvSpPr>
            <p:cNvPr id="173" name="Rectangle: Rounded Corners 172"/>
            <p:cNvSpPr/>
            <p:nvPr/>
          </p:nvSpPr>
          <p:spPr>
            <a:xfrm>
              <a:off x="350097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7" name="Freeform: Shape 446"/>
            <p:cNvSpPr/>
            <p:nvPr/>
          </p:nvSpPr>
          <p:spPr>
            <a:xfrm>
              <a:off x="350097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1" name="Group 60"/>
          <p:cNvGrpSpPr/>
          <p:nvPr/>
        </p:nvGrpSpPr>
        <p:grpSpPr>
          <a:xfrm>
            <a:off x="6189139" y="1856192"/>
            <a:ext cx="2501891" cy="3964037"/>
            <a:chOff x="6189139" y="1856192"/>
            <a:chExt cx="2501891" cy="3964037"/>
          </a:xfrm>
        </p:grpSpPr>
        <p:sp>
          <p:nvSpPr>
            <p:cNvPr id="174" name="Rectangle: Rounded Corners 173"/>
            <p:cNvSpPr/>
            <p:nvPr/>
          </p:nvSpPr>
          <p:spPr>
            <a:xfrm>
              <a:off x="618913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6" name="Freeform: Shape 445"/>
            <p:cNvSpPr/>
            <p:nvPr/>
          </p:nvSpPr>
          <p:spPr>
            <a:xfrm>
              <a:off x="618913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0" name="Group 59"/>
          <p:cNvGrpSpPr/>
          <p:nvPr/>
        </p:nvGrpSpPr>
        <p:grpSpPr>
          <a:xfrm>
            <a:off x="8877309" y="1856192"/>
            <a:ext cx="2501891" cy="3964037"/>
            <a:chOff x="8877309" y="1856192"/>
            <a:chExt cx="2501891" cy="3964037"/>
          </a:xfrm>
        </p:grpSpPr>
        <p:sp>
          <p:nvSpPr>
            <p:cNvPr id="175" name="Rectangle: Rounded Corners 174"/>
            <p:cNvSpPr/>
            <p:nvPr/>
          </p:nvSpPr>
          <p:spPr>
            <a:xfrm>
              <a:off x="887730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5" name="Freeform: Shape 444"/>
            <p:cNvSpPr/>
            <p:nvPr/>
          </p:nvSpPr>
          <p:spPr>
            <a:xfrm>
              <a:off x="887730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 name="Text Placeholder 1"/>
          <p:cNvSpPr>
            <a:spLocks noGrp="1"/>
          </p:cNvSpPr>
          <p:nvPr>
            <p:ph type="body" sz="quarter" idx="10"/>
          </p:nvPr>
        </p:nvSpPr>
        <p:spPr/>
        <p:txBody>
          <a:bodyPr>
            <a:normAutofit fontScale="72500"/>
          </a:bodyPr>
          <a:lstStyle/>
          <a:p>
            <a:r>
              <a:rPr dirty="0">
                <a:effectLst>
                  <a:outerShdw blurRad="50800" dist="25400" dir="5400000" algn="t" rotWithShape="0">
                    <a:prstClr val="black">
                      <a:alpha val="20000"/>
                    </a:prstClr>
                  </a:outerShdw>
                </a:effectLst>
                <a:latin typeface="+mn-lt"/>
                <a:cs typeface="+mn-ea"/>
                <a:sym typeface="+mn-lt"/>
              </a:rPr>
              <a:t>创新思维的特点</a:t>
            </a:r>
            <a:endParaRPr dirty="0">
              <a:effectLst>
                <a:outerShdw blurRad="50800" dist="25400" dir="5400000" algn="t" rotWithShape="0">
                  <a:prstClr val="black">
                    <a:alpha val="20000"/>
                  </a:prstClr>
                </a:outerShdw>
              </a:effectLst>
              <a:latin typeface="+mn-lt"/>
              <a:cs typeface="+mn-ea"/>
              <a:sym typeface="+mn-lt"/>
            </a:endParaRPr>
          </a:p>
        </p:txBody>
      </p:sp>
      <p:pic>
        <p:nvPicPr>
          <p:cNvPr id="11" name="图片占位符 10"/>
          <p:cNvPicPr>
            <a:picLocks noGrp="1" noChangeAspect="1"/>
          </p:cNvPicPr>
          <p:nvPr>
            <p:ph type="pic" sz="quarter" idx="12"/>
          </p:nvPr>
        </p:nvPicPr>
        <p:blipFill>
          <a:blip r:embed="rId2" cstate="screen"/>
          <a:srcRect/>
          <a:stretch>
            <a:fillRect/>
          </a:stretch>
        </p:blipFill>
        <p:spPr>
          <a:xfrm>
            <a:off x="1003092" y="1856193"/>
            <a:ext cx="2121308" cy="1415743"/>
          </a:xfrm>
        </p:spPr>
      </p:pic>
      <p:pic>
        <p:nvPicPr>
          <p:cNvPr id="13" name="图片占位符 12"/>
          <p:cNvPicPr>
            <a:picLocks noGrp="1" noChangeAspect="1"/>
          </p:cNvPicPr>
          <p:nvPr>
            <p:ph type="pic" sz="quarter" idx="13"/>
          </p:nvPr>
        </p:nvPicPr>
        <p:blipFill>
          <a:blip r:embed="rId3" cstate="screen"/>
          <a:srcRect/>
          <a:stretch>
            <a:fillRect/>
          </a:stretch>
        </p:blipFill>
        <p:spPr>
          <a:xfrm>
            <a:off x="3675511" y="1856193"/>
            <a:ext cx="2152810" cy="1435617"/>
          </a:xfrm>
        </p:spPr>
      </p:pic>
      <p:pic>
        <p:nvPicPr>
          <p:cNvPr id="17" name="图片占位符 16"/>
          <p:cNvPicPr>
            <a:picLocks noGrp="1" noChangeAspect="1"/>
          </p:cNvPicPr>
          <p:nvPr>
            <p:ph type="pic" sz="quarter" idx="15"/>
          </p:nvPr>
        </p:nvPicPr>
        <p:blipFill>
          <a:blip r:embed="rId4" cstate="screen"/>
          <a:srcRect/>
          <a:stretch>
            <a:fillRect/>
          </a:stretch>
        </p:blipFill>
        <p:spPr>
          <a:xfrm>
            <a:off x="9068757" y="1856192"/>
            <a:ext cx="2118997" cy="1475670"/>
          </a:xfrm>
        </p:spPr>
      </p:pic>
      <p:pic>
        <p:nvPicPr>
          <p:cNvPr id="15" name="图片占位符 14"/>
          <p:cNvPicPr>
            <a:picLocks noGrp="1" noChangeAspect="1"/>
          </p:cNvPicPr>
          <p:nvPr>
            <p:ph type="pic" sz="quarter" idx="17"/>
          </p:nvPr>
        </p:nvPicPr>
        <p:blipFill>
          <a:blip r:embed="rId5" cstate="screen"/>
          <a:srcRect/>
          <a:stretch>
            <a:fillRect/>
          </a:stretch>
        </p:blipFill>
        <p:spPr>
          <a:xfrm>
            <a:off x="6363464" y="1856192"/>
            <a:ext cx="2153244" cy="1435630"/>
          </a:xfrm>
        </p:spPr>
      </p:pic>
      <p:grpSp>
        <p:nvGrpSpPr>
          <p:cNvPr id="186" name="Group 185"/>
          <p:cNvGrpSpPr/>
          <p:nvPr/>
        </p:nvGrpSpPr>
        <p:grpSpPr>
          <a:xfrm>
            <a:off x="2682030" y="1957093"/>
            <a:ext cx="537802" cy="226590"/>
            <a:chOff x="2467337" y="3486639"/>
            <a:chExt cx="537802" cy="226590"/>
          </a:xfrm>
        </p:grpSpPr>
        <p:grpSp>
          <p:nvGrpSpPr>
            <p:cNvPr id="188" name="Group 187"/>
            <p:cNvGrpSpPr/>
            <p:nvPr/>
          </p:nvGrpSpPr>
          <p:grpSpPr>
            <a:xfrm>
              <a:off x="2778549" y="3486639"/>
              <a:ext cx="226590" cy="226590"/>
              <a:chOff x="2778549" y="3545641"/>
              <a:chExt cx="226590" cy="226590"/>
            </a:xfrm>
          </p:grpSpPr>
          <p:sp>
            <p:nvSpPr>
              <p:cNvPr id="196" name="Oval 195"/>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7"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190" name="Group 189"/>
            <p:cNvGrpSpPr/>
            <p:nvPr/>
          </p:nvGrpSpPr>
          <p:grpSpPr>
            <a:xfrm>
              <a:off x="2467337" y="3486639"/>
              <a:ext cx="226590" cy="226590"/>
              <a:chOff x="2534291" y="3545641"/>
              <a:chExt cx="226590" cy="226590"/>
            </a:xfrm>
          </p:grpSpPr>
          <p:sp>
            <p:nvSpPr>
              <p:cNvPr id="192" name="Oval 191"/>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4"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02" name="Group 201"/>
          <p:cNvGrpSpPr/>
          <p:nvPr/>
        </p:nvGrpSpPr>
        <p:grpSpPr>
          <a:xfrm>
            <a:off x="5370200" y="1957093"/>
            <a:ext cx="537802" cy="226590"/>
            <a:chOff x="2467337" y="3486639"/>
            <a:chExt cx="537802" cy="226590"/>
          </a:xfrm>
        </p:grpSpPr>
        <p:grpSp>
          <p:nvGrpSpPr>
            <p:cNvPr id="203" name="Group 202"/>
            <p:cNvGrpSpPr/>
            <p:nvPr/>
          </p:nvGrpSpPr>
          <p:grpSpPr>
            <a:xfrm>
              <a:off x="2778549" y="3486639"/>
              <a:ext cx="226590" cy="226590"/>
              <a:chOff x="2778549" y="3545641"/>
              <a:chExt cx="226590" cy="226590"/>
            </a:xfrm>
          </p:grpSpPr>
          <p:sp>
            <p:nvSpPr>
              <p:cNvPr id="207" name="Oval 206"/>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8"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04" name="Group 203"/>
            <p:cNvGrpSpPr/>
            <p:nvPr/>
          </p:nvGrpSpPr>
          <p:grpSpPr>
            <a:xfrm>
              <a:off x="2467337" y="3486639"/>
              <a:ext cx="226590" cy="226590"/>
              <a:chOff x="2534291" y="3545641"/>
              <a:chExt cx="226590" cy="226590"/>
            </a:xfrm>
          </p:grpSpPr>
          <p:sp>
            <p:nvSpPr>
              <p:cNvPr id="205" name="Oval 204"/>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6"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13" name="Group 212"/>
          <p:cNvGrpSpPr/>
          <p:nvPr/>
        </p:nvGrpSpPr>
        <p:grpSpPr>
          <a:xfrm>
            <a:off x="8058369" y="1957093"/>
            <a:ext cx="537802" cy="226590"/>
            <a:chOff x="2467337" y="3486639"/>
            <a:chExt cx="537802" cy="226590"/>
          </a:xfrm>
        </p:grpSpPr>
        <p:grpSp>
          <p:nvGrpSpPr>
            <p:cNvPr id="214" name="Group 213"/>
            <p:cNvGrpSpPr/>
            <p:nvPr/>
          </p:nvGrpSpPr>
          <p:grpSpPr>
            <a:xfrm>
              <a:off x="2778549" y="3486639"/>
              <a:ext cx="226590" cy="226590"/>
              <a:chOff x="2778549" y="3545641"/>
              <a:chExt cx="226590" cy="226590"/>
            </a:xfrm>
          </p:grpSpPr>
          <p:sp>
            <p:nvSpPr>
              <p:cNvPr id="218" name="Oval 217"/>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9"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15" name="Group 214"/>
            <p:cNvGrpSpPr/>
            <p:nvPr/>
          </p:nvGrpSpPr>
          <p:grpSpPr>
            <a:xfrm>
              <a:off x="2467337" y="3486639"/>
              <a:ext cx="226590" cy="226590"/>
              <a:chOff x="2534291" y="3545641"/>
              <a:chExt cx="226590" cy="226590"/>
            </a:xfrm>
          </p:grpSpPr>
          <p:sp>
            <p:nvSpPr>
              <p:cNvPr id="216" name="Oval 215"/>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7"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24" name="Group 223"/>
          <p:cNvGrpSpPr/>
          <p:nvPr/>
        </p:nvGrpSpPr>
        <p:grpSpPr>
          <a:xfrm>
            <a:off x="10746539" y="1957093"/>
            <a:ext cx="537802" cy="226590"/>
            <a:chOff x="2467337" y="3486639"/>
            <a:chExt cx="537802" cy="226590"/>
          </a:xfrm>
        </p:grpSpPr>
        <p:grpSp>
          <p:nvGrpSpPr>
            <p:cNvPr id="225" name="Group 224"/>
            <p:cNvGrpSpPr/>
            <p:nvPr/>
          </p:nvGrpSpPr>
          <p:grpSpPr>
            <a:xfrm>
              <a:off x="2778549" y="3486639"/>
              <a:ext cx="226590" cy="226590"/>
              <a:chOff x="2778549" y="3545641"/>
              <a:chExt cx="226590" cy="226590"/>
            </a:xfrm>
          </p:grpSpPr>
          <p:sp>
            <p:nvSpPr>
              <p:cNvPr id="229" name="Oval 228"/>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0"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26" name="Group 225"/>
            <p:cNvGrpSpPr/>
            <p:nvPr/>
          </p:nvGrpSpPr>
          <p:grpSpPr>
            <a:xfrm>
              <a:off x="2467337" y="3486639"/>
              <a:ext cx="226590" cy="226590"/>
              <a:chOff x="2534291" y="3545641"/>
              <a:chExt cx="226590" cy="226590"/>
            </a:xfrm>
          </p:grpSpPr>
          <p:sp>
            <p:nvSpPr>
              <p:cNvPr id="227" name="Oval 226"/>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8"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0" name="组合 19"/>
          <p:cNvGrpSpPr/>
          <p:nvPr/>
        </p:nvGrpSpPr>
        <p:grpSpPr>
          <a:xfrm>
            <a:off x="1162050" y="3265170"/>
            <a:ext cx="1803400" cy="2117090"/>
            <a:chOff x="1830" y="5065"/>
            <a:chExt cx="2840" cy="3334"/>
          </a:xfrm>
        </p:grpSpPr>
        <p:sp>
          <p:nvSpPr>
            <p:cNvPr id="198" name="TextBox 197"/>
            <p:cNvSpPr txBox="1"/>
            <p:nvPr/>
          </p:nvSpPr>
          <p:spPr>
            <a:xfrm>
              <a:off x="1830" y="6075"/>
              <a:ext cx="2840" cy="2325"/>
            </a:xfrm>
            <a:prstGeom prst="rect">
              <a:avLst/>
            </a:prstGeom>
            <a:noFill/>
          </p:spPr>
          <p:txBody>
            <a:bodyPr wrap="square" rtlCol="0">
              <a:spAutoFit/>
            </a:bodyPr>
            <a:lstStyle/>
            <a:p>
              <a:pPr algn="ctr"/>
              <a:r>
                <a:rPr lang="en-US" i="1" dirty="0">
                  <a:solidFill>
                    <a:schemeClr val="accent1"/>
                  </a:solidFill>
                  <a:cs typeface="+mn-ea"/>
                  <a:sym typeface="+mn-lt"/>
                </a:rPr>
                <a:t>创新思维活动是新颖的独特的思维过程，它打破了传统和习惯，不按部就班</a:t>
              </a:r>
              <a:endParaRPr lang="en-US" i="1" dirty="0">
                <a:solidFill>
                  <a:schemeClr val="accent1"/>
                </a:solidFill>
                <a:cs typeface="+mn-ea"/>
                <a:sym typeface="+mn-lt"/>
              </a:endParaRPr>
            </a:p>
          </p:txBody>
        </p:sp>
        <p:sp>
          <p:nvSpPr>
            <p:cNvPr id="199" name="TextBox 198"/>
            <p:cNvSpPr txBox="1"/>
            <p:nvPr/>
          </p:nvSpPr>
          <p:spPr>
            <a:xfrm>
              <a:off x="1830" y="5065"/>
              <a:ext cx="2840" cy="822"/>
            </a:xfrm>
            <a:prstGeom prst="rect">
              <a:avLst/>
            </a:prstGeom>
            <a:noFill/>
          </p:spPr>
          <p:txBody>
            <a:bodyPr wrap="square" rtlCol="0">
              <a:spAutoFit/>
            </a:bodyPr>
            <a:lstStyle/>
            <a:p>
              <a:pPr algn="ctr"/>
              <a:r>
                <a:rPr lang="en-US" sz="2800" b="1">
                  <a:solidFill>
                    <a:schemeClr val="tx1">
                      <a:lumMod val="65000"/>
                      <a:lumOff val="35000"/>
                    </a:schemeClr>
                  </a:solidFill>
                  <a:cs typeface="+mn-ea"/>
                  <a:sym typeface="+mn-lt"/>
                </a:rPr>
                <a:t>独创性</a:t>
              </a:r>
              <a:endParaRPr lang="en-US" sz="2800" b="1">
                <a:solidFill>
                  <a:schemeClr val="tx1">
                    <a:lumMod val="65000"/>
                    <a:lumOff val="35000"/>
                  </a:schemeClr>
                </a:solidFill>
                <a:cs typeface="+mn-ea"/>
                <a:sym typeface="+mn-lt"/>
              </a:endParaRPr>
            </a:p>
          </p:txBody>
        </p:sp>
      </p:grpSp>
      <p:grpSp>
        <p:nvGrpSpPr>
          <p:cNvPr id="460" name="Group 459"/>
          <p:cNvGrpSpPr/>
          <p:nvPr/>
        </p:nvGrpSpPr>
        <p:grpSpPr>
          <a:xfrm>
            <a:off x="5943600" y="1210739"/>
            <a:ext cx="30480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4" name="组合 13"/>
          <p:cNvGrpSpPr/>
          <p:nvPr/>
        </p:nvGrpSpPr>
        <p:grpSpPr>
          <a:xfrm>
            <a:off x="3850005" y="3265170"/>
            <a:ext cx="1803400" cy="1563370"/>
            <a:chOff x="6063" y="5143"/>
            <a:chExt cx="2840" cy="2462"/>
          </a:xfrm>
        </p:grpSpPr>
        <p:sp>
          <p:nvSpPr>
            <p:cNvPr id="10" name="TextBox 197"/>
            <p:cNvSpPr txBox="1"/>
            <p:nvPr/>
          </p:nvSpPr>
          <p:spPr>
            <a:xfrm>
              <a:off x="6063" y="6153"/>
              <a:ext cx="2840" cy="1452"/>
            </a:xfrm>
            <a:prstGeom prst="rect">
              <a:avLst/>
            </a:prstGeom>
            <a:noFill/>
          </p:spPr>
          <p:txBody>
            <a:bodyPr wrap="square" rtlCol="0">
              <a:spAutoFit/>
            </a:bodyPr>
            <a:p>
              <a:pPr algn="ctr"/>
              <a:r>
                <a:rPr lang="en-US" i="1" dirty="0">
                  <a:solidFill>
                    <a:schemeClr val="accent1"/>
                  </a:solidFill>
                  <a:cs typeface="+mn-ea"/>
                  <a:sym typeface="+mn-lt"/>
                </a:rPr>
                <a:t>创新思维不受传统的单一的思想观念限制</a:t>
              </a:r>
              <a:endParaRPr lang="en-US" i="1" dirty="0">
                <a:solidFill>
                  <a:schemeClr val="accent1"/>
                </a:solidFill>
                <a:cs typeface="+mn-ea"/>
                <a:sym typeface="+mn-lt"/>
              </a:endParaRPr>
            </a:p>
          </p:txBody>
        </p:sp>
        <p:sp>
          <p:nvSpPr>
            <p:cNvPr id="12" name="TextBox 198"/>
            <p:cNvSpPr txBox="1"/>
            <p:nvPr/>
          </p:nvSpPr>
          <p:spPr>
            <a:xfrm>
              <a:off x="6063" y="5143"/>
              <a:ext cx="2840" cy="822"/>
            </a:xfrm>
            <a:prstGeom prst="rect">
              <a:avLst/>
            </a:prstGeom>
            <a:noFill/>
          </p:spPr>
          <p:txBody>
            <a:bodyPr wrap="square" rtlCol="0">
              <a:spAutoFit/>
            </a:bodyPr>
            <a:p>
              <a:pPr algn="ctr"/>
              <a:r>
                <a:rPr lang="en-US" sz="2800" b="1">
                  <a:solidFill>
                    <a:schemeClr val="tx1">
                      <a:lumMod val="65000"/>
                      <a:lumOff val="35000"/>
                    </a:schemeClr>
                  </a:solidFill>
                  <a:cs typeface="+mn-ea"/>
                  <a:sym typeface="+mn-lt"/>
                </a:rPr>
                <a:t>多向性</a:t>
              </a:r>
              <a:endParaRPr lang="en-US" sz="2800" b="1">
                <a:solidFill>
                  <a:schemeClr val="tx1">
                    <a:lumMod val="65000"/>
                    <a:lumOff val="35000"/>
                  </a:schemeClr>
                </a:solidFill>
                <a:cs typeface="+mn-ea"/>
                <a:sym typeface="+mn-lt"/>
              </a:endParaRPr>
            </a:p>
          </p:txBody>
        </p:sp>
      </p:grpSp>
      <p:grpSp>
        <p:nvGrpSpPr>
          <p:cNvPr id="16" name="组合 15"/>
          <p:cNvGrpSpPr/>
          <p:nvPr/>
        </p:nvGrpSpPr>
        <p:grpSpPr>
          <a:xfrm>
            <a:off x="6715760" y="3265170"/>
            <a:ext cx="1803400" cy="2394585"/>
            <a:chOff x="6063" y="5143"/>
            <a:chExt cx="2840" cy="3771"/>
          </a:xfrm>
        </p:grpSpPr>
        <p:sp>
          <p:nvSpPr>
            <p:cNvPr id="18" name="TextBox 197"/>
            <p:cNvSpPr txBox="1"/>
            <p:nvPr/>
          </p:nvSpPr>
          <p:spPr>
            <a:xfrm>
              <a:off x="6063" y="6153"/>
              <a:ext cx="2840" cy="2761"/>
            </a:xfrm>
            <a:prstGeom prst="rect">
              <a:avLst/>
            </a:prstGeom>
            <a:noFill/>
          </p:spPr>
          <p:txBody>
            <a:bodyPr wrap="square" rtlCol="0">
              <a:spAutoFit/>
            </a:bodyPr>
            <a:p>
              <a:pPr algn="ctr"/>
              <a:r>
                <a:rPr lang="en-US" i="1" dirty="0">
                  <a:solidFill>
                    <a:schemeClr val="accent1"/>
                  </a:solidFill>
                  <a:cs typeface="+mn-ea"/>
                  <a:sym typeface="+mn-lt"/>
                </a:rPr>
                <a:t>创新思维能把大量的观察材料、事实和概念综合一起，进行概括、整理，从中归纳出事物规律</a:t>
              </a:r>
              <a:endParaRPr lang="en-US" i="1" dirty="0">
                <a:solidFill>
                  <a:schemeClr val="accent1"/>
                </a:solidFill>
                <a:cs typeface="+mn-ea"/>
                <a:sym typeface="+mn-lt"/>
              </a:endParaRPr>
            </a:p>
          </p:txBody>
        </p:sp>
        <p:sp>
          <p:nvSpPr>
            <p:cNvPr id="19" name="TextBox 198"/>
            <p:cNvSpPr txBox="1"/>
            <p:nvPr/>
          </p:nvSpPr>
          <p:spPr>
            <a:xfrm>
              <a:off x="6063" y="5143"/>
              <a:ext cx="2840" cy="822"/>
            </a:xfrm>
            <a:prstGeom prst="rect">
              <a:avLst/>
            </a:prstGeom>
            <a:noFill/>
          </p:spPr>
          <p:txBody>
            <a:bodyPr wrap="square" rtlCol="0">
              <a:spAutoFit/>
            </a:bodyPr>
            <a:p>
              <a:pPr algn="ctr"/>
              <a:r>
                <a:rPr lang="en-US" sz="2800" b="1">
                  <a:solidFill>
                    <a:schemeClr val="tx1">
                      <a:lumMod val="65000"/>
                      <a:lumOff val="35000"/>
                    </a:schemeClr>
                  </a:solidFill>
                  <a:cs typeface="+mn-ea"/>
                  <a:sym typeface="+mn-lt"/>
                </a:rPr>
                <a:t>综合性</a:t>
              </a:r>
              <a:endParaRPr lang="en-US" sz="2800" b="1">
                <a:solidFill>
                  <a:schemeClr val="tx1">
                    <a:lumMod val="65000"/>
                    <a:lumOff val="35000"/>
                  </a:schemeClr>
                </a:solidFill>
                <a:cs typeface="+mn-ea"/>
                <a:sym typeface="+mn-lt"/>
              </a:endParaRPr>
            </a:p>
          </p:txBody>
        </p:sp>
      </p:grpSp>
      <p:grpSp>
        <p:nvGrpSpPr>
          <p:cNvPr id="21" name="组合 20"/>
          <p:cNvGrpSpPr/>
          <p:nvPr/>
        </p:nvGrpSpPr>
        <p:grpSpPr>
          <a:xfrm>
            <a:off x="9316085" y="3265170"/>
            <a:ext cx="1803400" cy="1563370"/>
            <a:chOff x="6063" y="5143"/>
            <a:chExt cx="2840" cy="2462"/>
          </a:xfrm>
        </p:grpSpPr>
        <p:sp>
          <p:nvSpPr>
            <p:cNvPr id="22" name="TextBox 197"/>
            <p:cNvSpPr txBox="1"/>
            <p:nvPr/>
          </p:nvSpPr>
          <p:spPr>
            <a:xfrm>
              <a:off x="6063" y="6153"/>
              <a:ext cx="2840" cy="1452"/>
            </a:xfrm>
            <a:prstGeom prst="rect">
              <a:avLst/>
            </a:prstGeom>
            <a:noFill/>
          </p:spPr>
          <p:txBody>
            <a:bodyPr wrap="square" rtlCol="0">
              <a:spAutoFit/>
            </a:bodyPr>
            <a:p>
              <a:pPr algn="ctr"/>
              <a:r>
                <a:rPr lang="en-US" i="1" dirty="0">
                  <a:solidFill>
                    <a:schemeClr val="accent1"/>
                  </a:solidFill>
                  <a:cs typeface="+mn-ea"/>
                  <a:sym typeface="+mn-lt"/>
                </a:rPr>
                <a:t>创新思维的思维进程具有明显的跳跃性和直觉性</a:t>
              </a:r>
              <a:endParaRPr lang="en-US" i="1" dirty="0">
                <a:solidFill>
                  <a:schemeClr val="accent1"/>
                </a:solidFill>
                <a:cs typeface="+mn-ea"/>
                <a:sym typeface="+mn-lt"/>
              </a:endParaRPr>
            </a:p>
          </p:txBody>
        </p:sp>
        <p:sp>
          <p:nvSpPr>
            <p:cNvPr id="23" name="TextBox 198"/>
            <p:cNvSpPr txBox="1"/>
            <p:nvPr/>
          </p:nvSpPr>
          <p:spPr>
            <a:xfrm>
              <a:off x="6063" y="5143"/>
              <a:ext cx="2840" cy="822"/>
            </a:xfrm>
            <a:prstGeom prst="rect">
              <a:avLst/>
            </a:prstGeom>
            <a:noFill/>
          </p:spPr>
          <p:txBody>
            <a:bodyPr wrap="square" rtlCol="0">
              <a:spAutoFit/>
            </a:bodyPr>
            <a:p>
              <a:pPr algn="ctr"/>
              <a:r>
                <a:rPr lang="en-US" sz="2800" b="1">
                  <a:solidFill>
                    <a:schemeClr val="tx1">
                      <a:lumMod val="65000"/>
                      <a:lumOff val="35000"/>
                    </a:schemeClr>
                  </a:solidFill>
                  <a:cs typeface="+mn-ea"/>
                  <a:sym typeface="+mn-lt"/>
                </a:rPr>
                <a:t>跨越性</a:t>
              </a:r>
              <a:endParaRPr lang="en-US" sz="2800" b="1">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par>
                                <p:cTn id="12" presetID="2" presetClass="entr" presetSubtype="4" decel="100000" fill="hold" nodeType="withEffect">
                                  <p:stCondLst>
                                    <p:cond delay="100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000" fill="hold"/>
                                        <p:tgtEl>
                                          <p:spTgt spid="63"/>
                                        </p:tgtEl>
                                        <p:attrNameLst>
                                          <p:attrName>ppt_x</p:attrName>
                                        </p:attrNameLst>
                                      </p:cBhvr>
                                      <p:tavLst>
                                        <p:tav tm="0">
                                          <p:val>
                                            <p:strVal val="#ppt_x"/>
                                          </p:val>
                                        </p:tav>
                                        <p:tav tm="100000">
                                          <p:val>
                                            <p:strVal val="#ppt_x"/>
                                          </p:val>
                                        </p:tav>
                                      </p:tavLst>
                                    </p:anim>
                                    <p:anim calcmode="lin" valueType="num">
                                      <p:cBhvr additive="base">
                                        <p:cTn id="15" dur="1000" fill="hold"/>
                                        <p:tgtEl>
                                          <p:spTgt spid="63"/>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125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1000" fill="hold"/>
                                        <p:tgtEl>
                                          <p:spTgt spid="62"/>
                                        </p:tgtEl>
                                        <p:attrNameLst>
                                          <p:attrName>ppt_x</p:attrName>
                                        </p:attrNameLst>
                                      </p:cBhvr>
                                      <p:tavLst>
                                        <p:tav tm="0">
                                          <p:val>
                                            <p:strVal val="#ppt_x"/>
                                          </p:val>
                                        </p:tav>
                                        <p:tav tm="100000">
                                          <p:val>
                                            <p:strVal val="#ppt_x"/>
                                          </p:val>
                                        </p:tav>
                                      </p:tavLst>
                                    </p:anim>
                                    <p:anim calcmode="lin" valueType="num">
                                      <p:cBhvr additive="base">
                                        <p:cTn id="19" dur="1000" fill="hold"/>
                                        <p:tgtEl>
                                          <p:spTgt spid="62"/>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150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1000" fill="hold"/>
                                        <p:tgtEl>
                                          <p:spTgt spid="61"/>
                                        </p:tgtEl>
                                        <p:attrNameLst>
                                          <p:attrName>ppt_x</p:attrName>
                                        </p:attrNameLst>
                                      </p:cBhvr>
                                      <p:tavLst>
                                        <p:tav tm="0">
                                          <p:val>
                                            <p:strVal val="#ppt_x"/>
                                          </p:val>
                                        </p:tav>
                                        <p:tav tm="100000">
                                          <p:val>
                                            <p:strVal val="#ppt_x"/>
                                          </p:val>
                                        </p:tav>
                                      </p:tavLst>
                                    </p:anim>
                                    <p:anim calcmode="lin" valueType="num">
                                      <p:cBhvr additive="base">
                                        <p:cTn id="23" dur="1000" fill="hold"/>
                                        <p:tgtEl>
                                          <p:spTgt spid="61"/>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175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000" fill="hold"/>
                                        <p:tgtEl>
                                          <p:spTgt spid="60"/>
                                        </p:tgtEl>
                                        <p:attrNameLst>
                                          <p:attrName>ppt_x</p:attrName>
                                        </p:attrNameLst>
                                      </p:cBhvr>
                                      <p:tavLst>
                                        <p:tav tm="0">
                                          <p:val>
                                            <p:strVal val="#ppt_x"/>
                                          </p:val>
                                        </p:tav>
                                        <p:tav tm="100000">
                                          <p:val>
                                            <p:strVal val="#ppt_x"/>
                                          </p:val>
                                        </p:tav>
                                      </p:tavLst>
                                    </p:anim>
                                    <p:anim calcmode="lin" valueType="num">
                                      <p:cBhvr additive="base">
                                        <p:cTn id="27" dur="1000" fill="hold"/>
                                        <p:tgtEl>
                                          <p:spTgt spid="60"/>
                                        </p:tgtEl>
                                        <p:attrNameLst>
                                          <p:attrName>ppt_y</p:attrName>
                                        </p:attrNameLst>
                                      </p:cBhvr>
                                      <p:tavLst>
                                        <p:tav tm="0">
                                          <p:val>
                                            <p:strVal val="1+#ppt_h/2"/>
                                          </p:val>
                                        </p:tav>
                                        <p:tav tm="100000">
                                          <p:val>
                                            <p:strVal val="#ppt_y"/>
                                          </p:val>
                                        </p:tav>
                                      </p:tavLst>
                                    </p:anim>
                                  </p:childTnLst>
                                </p:cTn>
                              </p:par>
                              <p:par>
                                <p:cTn id="28" presetID="10" presetClass="entr" presetSubtype="0" fill="hold" nodeType="withEffect">
                                  <p:stCondLst>
                                    <p:cond delay="200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nodeType="withEffect">
                                  <p:stCondLst>
                                    <p:cond delay="2250"/>
                                  </p:stCondLst>
                                  <p:childTnLst>
                                    <p:set>
                                      <p:cBhvr>
                                        <p:cTn id="32" dur="1" fill="hold">
                                          <p:stCondLst>
                                            <p:cond delay="0"/>
                                          </p:stCondLst>
                                        </p:cTn>
                                        <p:tgtEl>
                                          <p:spTgt spid="202"/>
                                        </p:tgtEl>
                                        <p:attrNameLst>
                                          <p:attrName>style.visibility</p:attrName>
                                        </p:attrNameLst>
                                      </p:cBhvr>
                                      <p:to>
                                        <p:strVal val="visible"/>
                                      </p:to>
                                    </p:set>
                                    <p:animEffect transition="in" filter="fade">
                                      <p:cBhvr>
                                        <p:cTn id="33" dur="500"/>
                                        <p:tgtEl>
                                          <p:spTgt spid="202"/>
                                        </p:tgtEl>
                                      </p:cBhvr>
                                    </p:animEffect>
                                  </p:childTnLst>
                                </p:cTn>
                              </p:par>
                              <p:par>
                                <p:cTn id="34" presetID="10" presetClass="entr" presetSubtype="0" fill="hold" nodeType="withEffect">
                                  <p:stCondLst>
                                    <p:cond delay="2500"/>
                                  </p:stCondLst>
                                  <p:childTnLst>
                                    <p:set>
                                      <p:cBhvr>
                                        <p:cTn id="35" dur="1" fill="hold">
                                          <p:stCondLst>
                                            <p:cond delay="0"/>
                                          </p:stCondLst>
                                        </p:cTn>
                                        <p:tgtEl>
                                          <p:spTgt spid="213"/>
                                        </p:tgtEl>
                                        <p:attrNameLst>
                                          <p:attrName>style.visibility</p:attrName>
                                        </p:attrNameLst>
                                      </p:cBhvr>
                                      <p:to>
                                        <p:strVal val="visible"/>
                                      </p:to>
                                    </p:set>
                                    <p:animEffect transition="in" filter="fade">
                                      <p:cBhvr>
                                        <p:cTn id="36" dur="500"/>
                                        <p:tgtEl>
                                          <p:spTgt spid="213"/>
                                        </p:tgtEl>
                                      </p:cBhvr>
                                    </p:animEffect>
                                  </p:childTnLst>
                                </p:cTn>
                              </p:par>
                              <p:par>
                                <p:cTn id="37" presetID="10" presetClass="entr" presetSubtype="0" fill="hold" nodeType="withEffect">
                                  <p:stCondLst>
                                    <p:cond delay="2750"/>
                                  </p:stCondLst>
                                  <p:childTnLst>
                                    <p:set>
                                      <p:cBhvr>
                                        <p:cTn id="38" dur="1" fill="hold">
                                          <p:stCondLst>
                                            <p:cond delay="0"/>
                                          </p:stCondLst>
                                        </p:cTn>
                                        <p:tgtEl>
                                          <p:spTgt spid="224"/>
                                        </p:tgtEl>
                                        <p:attrNameLst>
                                          <p:attrName>style.visibility</p:attrName>
                                        </p:attrNameLst>
                                      </p:cBhvr>
                                      <p:to>
                                        <p:strVal val="visible"/>
                                      </p:to>
                                    </p:set>
                                    <p:animEffect transition="in" filter="fade">
                                      <p:cBhvr>
                                        <p:cTn id="39"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screen"/>
          <a:srcRect/>
          <a:stretch>
            <a:fillRect/>
          </a:stretch>
        </p:blipFill>
        <p:spPr>
          <a:xfrm>
            <a:off x="4935855" y="0"/>
            <a:ext cx="7256463" cy="6858000"/>
          </a:xfrm>
        </p:spPr>
      </p:pic>
      <p:sp>
        <p:nvSpPr>
          <p:cNvPr id="19" name="Rectangle 18"/>
          <p:cNvSpPr/>
          <p:nvPr/>
        </p:nvSpPr>
        <p:spPr>
          <a:xfrm>
            <a:off x="4935855" y="0"/>
            <a:ext cx="7256206" cy="6858000"/>
          </a:xfrm>
          <a:prstGeom prst="rect">
            <a:avLst/>
          </a:prstGeom>
          <a:gradFill>
            <a:gsLst>
              <a:gs pos="0">
                <a:schemeClr val="accent1">
                  <a:alpha val="80000"/>
                </a:schemeClr>
              </a:gs>
              <a:gs pos="100000">
                <a:schemeClr val="accent1">
                  <a:lumMod val="75000"/>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 name="Group 1"/>
          <p:cNvGrpSpPr/>
          <p:nvPr/>
        </p:nvGrpSpPr>
        <p:grpSpPr>
          <a:xfrm>
            <a:off x="6671012" y="4029198"/>
            <a:ext cx="3785892" cy="952952"/>
            <a:chOff x="1735157" y="4029198"/>
            <a:chExt cx="3785892" cy="952952"/>
          </a:xfrm>
        </p:grpSpPr>
        <p:sp>
          <p:nvSpPr>
            <p:cNvPr id="32" name="TextBox 31"/>
            <p:cNvSpPr txBox="1"/>
            <p:nvPr/>
          </p:nvSpPr>
          <p:spPr>
            <a:xfrm>
              <a:off x="1735157" y="4446619"/>
              <a:ext cx="3785892" cy="535531"/>
            </a:xfrm>
            <a:prstGeom prst="rect">
              <a:avLst/>
            </a:prstGeom>
            <a:noFill/>
          </p:spPr>
          <p:txBody>
            <a:bodyPr wrap="square" rtlCol="0">
              <a:spAutoFit/>
            </a:bodyPr>
            <a:lstStyle/>
            <a:p>
              <a:pPr algn="ctr">
                <a:lnSpc>
                  <a:spcPct val="120000"/>
                </a:lnSpc>
              </a:pPr>
              <a:r>
                <a:rPr lang="en-US" sz="1200" b="1" dirty="0">
                  <a:solidFill>
                    <a:schemeClr val="bg1"/>
                  </a:solidFill>
                  <a:cs typeface="+mn-ea"/>
                  <a:sym typeface="+mn-lt"/>
                </a:rPr>
                <a:t>Sed </a:t>
              </a:r>
              <a:r>
                <a:rPr lang="en-US" sz="1200" b="1" dirty="0" err="1">
                  <a:solidFill>
                    <a:schemeClr val="bg1"/>
                  </a:solidFill>
                  <a:cs typeface="+mn-ea"/>
                  <a:sym typeface="+mn-lt"/>
                </a:rPr>
                <a:t>ut</a:t>
              </a:r>
              <a:r>
                <a:rPr lang="en-US" sz="1200" b="1" dirty="0">
                  <a:solidFill>
                    <a:schemeClr val="bg1"/>
                  </a:solidFill>
                  <a:cs typeface="+mn-ea"/>
                  <a:sym typeface="+mn-lt"/>
                </a:rPr>
                <a:t> </a:t>
              </a:r>
              <a:r>
                <a:rPr lang="en-US" sz="1200" b="1" dirty="0" err="1">
                  <a:solidFill>
                    <a:schemeClr val="bg1"/>
                  </a:solidFill>
                  <a:cs typeface="+mn-ea"/>
                  <a:sym typeface="+mn-lt"/>
                </a:rPr>
                <a:t>perspiciatis</a:t>
              </a:r>
              <a:r>
                <a:rPr lang="en-US" sz="1200" b="1" dirty="0">
                  <a:solidFill>
                    <a:schemeClr val="bg1"/>
                  </a:solidFill>
                  <a:cs typeface="+mn-ea"/>
                  <a:sym typeface="+mn-lt"/>
                </a:rPr>
                <a:t> </a:t>
              </a:r>
              <a:r>
                <a:rPr lang="en-US" sz="1200" dirty="0">
                  <a:solidFill>
                    <a:schemeClr val="bg1"/>
                  </a:solidFill>
                  <a:cs typeface="+mn-ea"/>
                  <a:sym typeface="+mn-lt"/>
                </a:rPr>
                <a:t>unde </a:t>
              </a:r>
              <a:r>
                <a:rPr lang="en-US" sz="1200" dirty="0" err="1">
                  <a:solidFill>
                    <a:schemeClr val="bg1"/>
                  </a:solidFill>
                  <a:cs typeface="+mn-ea"/>
                  <a:sym typeface="+mn-lt"/>
                </a:rPr>
                <a:t>omnis</a:t>
              </a:r>
              <a:r>
                <a:rPr lang="en-US" sz="1200" dirty="0">
                  <a:solidFill>
                    <a:schemeClr val="bg1"/>
                  </a:solidFill>
                  <a:cs typeface="+mn-ea"/>
                  <a:sym typeface="+mn-lt"/>
                </a:rPr>
                <a:t> </a:t>
              </a:r>
              <a:r>
                <a:rPr lang="en-US" sz="1200" dirty="0" err="1">
                  <a:solidFill>
                    <a:schemeClr val="bg1"/>
                  </a:solidFill>
                  <a:cs typeface="+mn-ea"/>
                  <a:sym typeface="+mn-lt"/>
                </a:rPr>
                <a:t>iste</a:t>
              </a:r>
              <a:r>
                <a:rPr lang="en-US" sz="1200" dirty="0">
                  <a:solidFill>
                    <a:schemeClr val="bg1"/>
                  </a:solidFill>
                  <a:cs typeface="+mn-ea"/>
                  <a:sym typeface="+mn-lt"/>
                </a:rPr>
                <a:t> </a:t>
              </a:r>
              <a:r>
                <a:rPr lang="en-US" sz="1200" dirty="0" err="1">
                  <a:solidFill>
                    <a:schemeClr val="bg1"/>
                  </a:solidFill>
                  <a:cs typeface="+mn-ea"/>
                  <a:sym typeface="+mn-lt"/>
                </a:rPr>
                <a:t>natus</a:t>
              </a:r>
              <a:r>
                <a:rPr lang="en-US" sz="1200" dirty="0">
                  <a:solidFill>
                    <a:schemeClr val="bg1"/>
                  </a:solidFill>
                  <a:cs typeface="+mn-ea"/>
                  <a:sym typeface="+mn-lt"/>
                </a:rPr>
                <a:t> error sit </a:t>
              </a:r>
              <a:r>
                <a:rPr lang="en-US" sz="1200" dirty="0" err="1">
                  <a:solidFill>
                    <a:schemeClr val="bg1"/>
                  </a:solidFill>
                  <a:cs typeface="+mn-ea"/>
                  <a:sym typeface="+mn-lt"/>
                </a:rPr>
                <a:t>voluptatem</a:t>
              </a:r>
              <a:r>
                <a:rPr lang="en-US" sz="1200" dirty="0">
                  <a:solidFill>
                    <a:schemeClr val="bg1"/>
                  </a:solidFill>
                  <a:cs typeface="+mn-ea"/>
                  <a:sym typeface="+mn-lt"/>
                </a:rPr>
                <a:t> </a:t>
              </a:r>
              <a:r>
                <a:rPr lang="en-US" sz="1200" dirty="0" err="1">
                  <a:solidFill>
                    <a:schemeClr val="bg1"/>
                  </a:solidFill>
                  <a:cs typeface="+mn-ea"/>
                  <a:sym typeface="+mn-lt"/>
                </a:rPr>
                <a:t>accusantium</a:t>
              </a:r>
              <a:r>
                <a:rPr lang="en-US" sz="1200" dirty="0">
                  <a:solidFill>
                    <a:schemeClr val="bg1"/>
                  </a:solidFill>
                  <a:cs typeface="+mn-ea"/>
                  <a:sym typeface="+mn-lt"/>
                </a:rPr>
                <a:t>.</a:t>
              </a:r>
              <a:endParaRPr lang="en-US" sz="1200" dirty="0">
                <a:solidFill>
                  <a:schemeClr val="bg1"/>
                </a:solidFill>
                <a:cs typeface="+mn-ea"/>
                <a:sym typeface="+mn-lt"/>
              </a:endParaRPr>
            </a:p>
          </p:txBody>
        </p:sp>
        <p:sp>
          <p:nvSpPr>
            <p:cNvPr id="33" name="TextBox 32"/>
            <p:cNvSpPr txBox="1"/>
            <p:nvPr/>
          </p:nvSpPr>
          <p:spPr>
            <a:xfrm>
              <a:off x="2054452" y="4029198"/>
              <a:ext cx="3147303" cy="461665"/>
            </a:xfrm>
            <a:prstGeom prst="rect">
              <a:avLst/>
            </a:prstGeom>
            <a:noFill/>
          </p:spPr>
          <p:txBody>
            <a:bodyPr wrap="square" rtlCol="0" anchor="ctr">
              <a:spAutoFit/>
            </a:bodyPr>
            <a:lstStyle/>
            <a:p>
              <a:pPr algn="ctr"/>
              <a:r>
                <a:rPr lang="en-US" sz="2400" b="1" dirty="0">
                  <a:solidFill>
                    <a:schemeClr val="bg1"/>
                  </a:solidFill>
                  <a:cs typeface="+mn-ea"/>
                  <a:sym typeface="+mn-lt"/>
                </a:rPr>
                <a:t>Hyginus </a:t>
              </a:r>
              <a:r>
                <a:rPr lang="en-US" sz="2400" b="1" dirty="0" err="1">
                  <a:solidFill>
                    <a:schemeClr val="bg1"/>
                  </a:solidFill>
                  <a:cs typeface="+mn-ea"/>
                  <a:sym typeface="+mn-lt"/>
                </a:rPr>
                <a:t>Priit</a:t>
              </a:r>
              <a:endParaRPr lang="en-US" sz="2400" b="1" dirty="0">
                <a:solidFill>
                  <a:schemeClr val="bg1"/>
                </a:solidFill>
                <a:cs typeface="+mn-ea"/>
                <a:sym typeface="+mn-lt"/>
              </a:endParaRPr>
            </a:p>
          </p:txBody>
        </p:sp>
      </p:grpSp>
      <p:grpSp>
        <p:nvGrpSpPr>
          <p:cNvPr id="3" name="Group 2"/>
          <p:cNvGrpSpPr/>
          <p:nvPr/>
        </p:nvGrpSpPr>
        <p:grpSpPr>
          <a:xfrm>
            <a:off x="368555" y="840479"/>
            <a:ext cx="4092125" cy="1076325"/>
            <a:chOff x="7678040" y="639184"/>
            <a:chExt cx="4092125" cy="1076325"/>
          </a:xfrm>
        </p:grpSpPr>
        <p:sp>
          <p:nvSpPr>
            <p:cNvPr id="35" name="TextBox 34"/>
            <p:cNvSpPr txBox="1"/>
            <p:nvPr/>
          </p:nvSpPr>
          <p:spPr>
            <a:xfrm>
              <a:off x="8074008" y="639184"/>
              <a:ext cx="3696157" cy="1076325"/>
            </a:xfrm>
            <a:prstGeom prst="rect">
              <a:avLst/>
            </a:prstGeom>
            <a:noFill/>
          </p:spPr>
          <p:txBody>
            <a:bodyPr wrap="square" rtlCol="0">
              <a:spAutoFit/>
            </a:bodyPr>
            <a:lstStyle/>
            <a:p>
              <a:pPr algn="l"/>
              <a:r>
                <a:rPr sz="3200" b="1" dirty="0">
                  <a:solidFill>
                    <a:srgbClr val="2842A2"/>
                  </a:solidFill>
                  <a:effectLst>
                    <a:outerShdw blurRad="50800" dist="25400" dir="5400000" algn="t" rotWithShape="0">
                      <a:prstClr val="black">
                        <a:alpha val="20000"/>
                      </a:prstClr>
                    </a:outerShdw>
                  </a:effectLst>
                  <a:cs typeface="+mn-ea"/>
                  <a:sym typeface="+mn-lt"/>
                </a:rPr>
                <a:t>让爱美的人安心美</a:t>
              </a:r>
              <a:endParaRPr sz="3200" b="1" dirty="0">
                <a:solidFill>
                  <a:srgbClr val="2842A2"/>
                </a:solidFill>
                <a:effectLst>
                  <a:outerShdw blurRad="50800" dist="25400" dir="5400000" algn="t" rotWithShape="0">
                    <a:prstClr val="black">
                      <a:alpha val="20000"/>
                    </a:prstClr>
                  </a:outerShdw>
                </a:effectLst>
                <a:cs typeface="+mn-ea"/>
                <a:sym typeface="+mn-lt"/>
              </a:endParaRPr>
            </a:p>
            <a:p>
              <a:pPr algn="l"/>
              <a:r>
                <a:rPr sz="3200" b="1" dirty="0">
                  <a:solidFill>
                    <a:schemeClr val="accent6">
                      <a:lumMod val="75000"/>
                    </a:schemeClr>
                  </a:solidFill>
                  <a:effectLst>
                    <a:outerShdw blurRad="50800" dist="25400" dir="5400000" algn="t" rotWithShape="0">
                      <a:prstClr val="black">
                        <a:alpha val="20000"/>
                      </a:prstClr>
                    </a:outerShdw>
                  </a:effectLst>
                  <a:cs typeface="+mn-ea"/>
                  <a:sym typeface="+mn-lt"/>
                </a:rPr>
                <a:t>（安全彩妆颜料）</a:t>
              </a:r>
              <a:endParaRPr sz="3200" b="1" dirty="0">
                <a:solidFill>
                  <a:schemeClr val="accent6">
                    <a:lumMod val="75000"/>
                  </a:schemeClr>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grpSp>
      </p:grpSp>
      <p:sp>
        <p:nvSpPr>
          <p:cNvPr id="115" name="TextBox 114"/>
          <p:cNvSpPr txBox="1"/>
          <p:nvPr/>
        </p:nvSpPr>
        <p:spPr>
          <a:xfrm>
            <a:off x="7347216" y="718346"/>
            <a:ext cx="2433484" cy="253916"/>
          </a:xfrm>
          <a:prstGeom prst="rect">
            <a:avLst/>
          </a:prstGeom>
          <a:noFill/>
        </p:spPr>
        <p:txBody>
          <a:bodyPr wrap="square" rtlCol="0" anchor="ctr">
            <a:spAutoFit/>
          </a:bodyPr>
          <a:lstStyle/>
          <a:p>
            <a:pPr algn="ctr"/>
            <a:r>
              <a:rPr lang="en-US" sz="1050" i="1" spc="300" dirty="0">
                <a:solidFill>
                  <a:schemeClr val="bg1"/>
                </a:solidFill>
                <a:cs typeface="+mn-ea"/>
                <a:sym typeface="+mn-lt"/>
              </a:rPr>
              <a:t>Marketing Manager</a:t>
            </a:r>
            <a:endParaRPr lang="en-US" sz="1050" i="1" spc="300" dirty="0">
              <a:solidFill>
                <a:schemeClr val="bg1"/>
              </a:solidFill>
              <a:cs typeface="+mn-ea"/>
              <a:sym typeface="+mn-lt"/>
            </a:endParaRPr>
          </a:p>
        </p:txBody>
      </p:sp>
      <p:grpSp>
        <p:nvGrpSpPr>
          <p:cNvPr id="127" name="Group 126"/>
          <p:cNvGrpSpPr/>
          <p:nvPr/>
        </p:nvGrpSpPr>
        <p:grpSpPr>
          <a:xfrm>
            <a:off x="5770000" y="5133264"/>
            <a:ext cx="5587916" cy="643533"/>
            <a:chOff x="869816" y="5249376"/>
            <a:chExt cx="5587916" cy="643533"/>
          </a:xfrm>
        </p:grpSpPr>
        <p:grpSp>
          <p:nvGrpSpPr>
            <p:cNvPr id="118" name="Group 117"/>
            <p:cNvGrpSpPr/>
            <p:nvPr/>
          </p:nvGrpSpPr>
          <p:grpSpPr>
            <a:xfrm>
              <a:off x="869816" y="5249376"/>
              <a:ext cx="2610231" cy="294132"/>
              <a:chOff x="1045567" y="5344626"/>
              <a:chExt cx="2610231" cy="294132"/>
            </a:xfrm>
          </p:grpSpPr>
          <p:sp>
            <p:nvSpPr>
              <p:cNvPr id="103" name="Rounded Rectangle 52"/>
              <p:cNvSpPr/>
              <p:nvPr/>
            </p:nvSpPr>
            <p:spPr>
              <a:xfrm>
                <a:off x="1045568" y="534861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4" name="Rounded Rectangle 101"/>
              <p:cNvSpPr/>
              <p:nvPr/>
            </p:nvSpPr>
            <p:spPr>
              <a:xfrm>
                <a:off x="1045567" y="5348618"/>
                <a:ext cx="2017791"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5" name="TextBox 104"/>
              <p:cNvSpPr txBox="1"/>
              <p:nvPr/>
            </p:nvSpPr>
            <p:spPr>
              <a:xfrm>
                <a:off x="3378478" y="534462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90%</a:t>
                </a:r>
                <a:endParaRPr lang="en-IN" sz="1050" dirty="0">
                  <a:solidFill>
                    <a:schemeClr val="bg1"/>
                  </a:solidFill>
                  <a:cs typeface="+mn-ea"/>
                  <a:sym typeface="+mn-lt"/>
                </a:endParaRPr>
              </a:p>
            </p:txBody>
          </p:sp>
          <p:sp>
            <p:nvSpPr>
              <p:cNvPr id="106" name="TextBox 105"/>
              <p:cNvSpPr txBox="1"/>
              <p:nvPr/>
            </p:nvSpPr>
            <p:spPr>
              <a:xfrm>
                <a:off x="1062672" y="5477175"/>
                <a:ext cx="2227736"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Marketing</a:t>
                </a:r>
                <a:endParaRPr lang="en-IN" sz="1050" dirty="0">
                  <a:solidFill>
                    <a:schemeClr val="bg1"/>
                  </a:solidFill>
                  <a:cs typeface="+mn-ea"/>
                  <a:sym typeface="+mn-lt"/>
                </a:endParaRPr>
              </a:p>
            </p:txBody>
          </p:sp>
        </p:grpSp>
        <p:grpSp>
          <p:nvGrpSpPr>
            <p:cNvPr id="117" name="Group 116"/>
            <p:cNvGrpSpPr/>
            <p:nvPr/>
          </p:nvGrpSpPr>
          <p:grpSpPr>
            <a:xfrm>
              <a:off x="869817" y="5598777"/>
              <a:ext cx="2610230" cy="294132"/>
              <a:chOff x="1045568" y="5703552"/>
              <a:chExt cx="2610230" cy="294132"/>
            </a:xfrm>
          </p:grpSpPr>
          <p:sp>
            <p:nvSpPr>
              <p:cNvPr id="107" name="Rounded Rectangle 104"/>
              <p:cNvSpPr/>
              <p:nvPr/>
            </p:nvSpPr>
            <p:spPr>
              <a:xfrm>
                <a:off x="1045568" y="5707545"/>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8" name="Rounded Rectangle 105"/>
              <p:cNvSpPr/>
              <p:nvPr/>
            </p:nvSpPr>
            <p:spPr>
              <a:xfrm>
                <a:off x="1045568" y="5707544"/>
                <a:ext cx="1212928"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09" name="TextBox 108"/>
              <p:cNvSpPr txBox="1"/>
              <p:nvPr/>
            </p:nvSpPr>
            <p:spPr>
              <a:xfrm>
                <a:off x="3378478" y="5703552"/>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50%</a:t>
                </a:r>
                <a:endParaRPr lang="en-IN" sz="1050" dirty="0">
                  <a:solidFill>
                    <a:schemeClr val="bg1"/>
                  </a:solidFill>
                  <a:cs typeface="+mn-ea"/>
                  <a:sym typeface="+mn-lt"/>
                </a:endParaRPr>
              </a:p>
            </p:txBody>
          </p:sp>
          <p:sp>
            <p:nvSpPr>
              <p:cNvPr id="110" name="TextBox 109"/>
              <p:cNvSpPr txBox="1"/>
              <p:nvPr/>
            </p:nvSpPr>
            <p:spPr>
              <a:xfrm>
                <a:off x="1062672" y="5836101"/>
                <a:ext cx="1994298" cy="161583"/>
              </a:xfrm>
              <a:prstGeom prst="rect">
                <a:avLst/>
              </a:prstGeom>
              <a:noFill/>
            </p:spPr>
            <p:txBody>
              <a:bodyPr wrap="square" lIns="0" tIns="0" rIns="0" bIns="0" rtlCol="0" anchor="t" anchorCtr="0">
                <a:spAutoFit/>
              </a:bodyPr>
              <a:lstStyle/>
              <a:p>
                <a:r>
                  <a:rPr lang="en-IN" sz="1050" dirty="0">
                    <a:solidFill>
                      <a:schemeClr val="bg1"/>
                    </a:solidFill>
                    <a:cs typeface="+mn-ea"/>
                    <a:sym typeface="+mn-lt"/>
                  </a:rPr>
                  <a:t>Design</a:t>
                </a:r>
                <a:endParaRPr lang="en-IN" sz="1050" dirty="0">
                  <a:solidFill>
                    <a:schemeClr val="bg1"/>
                  </a:solidFill>
                  <a:cs typeface="+mn-ea"/>
                  <a:sym typeface="+mn-lt"/>
                </a:endParaRPr>
              </a:p>
            </p:txBody>
          </p:sp>
        </p:grpSp>
        <p:grpSp>
          <p:nvGrpSpPr>
            <p:cNvPr id="126" name="Group 125"/>
            <p:cNvGrpSpPr/>
            <p:nvPr/>
          </p:nvGrpSpPr>
          <p:grpSpPr>
            <a:xfrm>
              <a:off x="3850455" y="5249376"/>
              <a:ext cx="2607277" cy="289369"/>
              <a:chOff x="3457190" y="5249376"/>
              <a:chExt cx="2607277" cy="289369"/>
            </a:xfrm>
          </p:grpSpPr>
          <p:sp>
            <p:nvSpPr>
              <p:cNvPr id="111" name="Rounded Rectangle 111"/>
              <p:cNvSpPr/>
              <p:nvPr/>
            </p:nvSpPr>
            <p:spPr>
              <a:xfrm>
                <a:off x="3798603" y="5253369"/>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2" name="Rounded Rectangle 112"/>
              <p:cNvSpPr/>
              <p:nvPr/>
            </p:nvSpPr>
            <p:spPr>
              <a:xfrm>
                <a:off x="4570457" y="5253368"/>
                <a:ext cx="1494010"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13" name="TextBox 112"/>
              <p:cNvSpPr txBox="1"/>
              <p:nvPr/>
            </p:nvSpPr>
            <p:spPr>
              <a:xfrm>
                <a:off x="3457190" y="5249376"/>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60%</a:t>
                </a:r>
                <a:endParaRPr lang="en-IN" sz="1050" dirty="0">
                  <a:solidFill>
                    <a:schemeClr val="bg1"/>
                  </a:solidFill>
                  <a:cs typeface="+mn-ea"/>
                  <a:sym typeface="+mn-lt"/>
                </a:endParaRPr>
              </a:p>
            </p:txBody>
          </p:sp>
          <p:sp>
            <p:nvSpPr>
              <p:cNvPr id="114" name="TextBox 113"/>
              <p:cNvSpPr txBox="1"/>
              <p:nvPr/>
            </p:nvSpPr>
            <p:spPr>
              <a:xfrm>
                <a:off x="4400468" y="5377162"/>
                <a:ext cx="1616432"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Creative</a:t>
                </a:r>
                <a:endParaRPr lang="en-IN" sz="1050" dirty="0">
                  <a:solidFill>
                    <a:schemeClr val="bg1"/>
                  </a:solidFill>
                  <a:cs typeface="+mn-ea"/>
                  <a:sym typeface="+mn-lt"/>
                </a:endParaRPr>
              </a:p>
            </p:txBody>
          </p:sp>
        </p:grpSp>
        <p:grpSp>
          <p:nvGrpSpPr>
            <p:cNvPr id="125" name="Group 124"/>
            <p:cNvGrpSpPr/>
            <p:nvPr/>
          </p:nvGrpSpPr>
          <p:grpSpPr>
            <a:xfrm>
              <a:off x="3850455" y="5598777"/>
              <a:ext cx="2607277" cy="294132"/>
              <a:chOff x="3457190" y="5598777"/>
              <a:chExt cx="2607277" cy="294132"/>
            </a:xfrm>
          </p:grpSpPr>
          <p:sp>
            <p:nvSpPr>
              <p:cNvPr id="120" name="Rounded Rectangle 104"/>
              <p:cNvSpPr/>
              <p:nvPr/>
            </p:nvSpPr>
            <p:spPr>
              <a:xfrm>
                <a:off x="3798603" y="5602770"/>
                <a:ext cx="2265864" cy="117475"/>
              </a:xfrm>
              <a:prstGeom prst="roundRect">
                <a:avLst>
                  <a:gd name="adj" fmla="val 50000"/>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1" name="Rounded Rectangle 105"/>
              <p:cNvSpPr/>
              <p:nvPr/>
            </p:nvSpPr>
            <p:spPr>
              <a:xfrm>
                <a:off x="4326843" y="5602769"/>
                <a:ext cx="1737624" cy="1174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chemeClr val="bg1"/>
                  </a:solidFill>
                  <a:cs typeface="+mn-ea"/>
                  <a:sym typeface="+mn-lt"/>
                </a:endParaRPr>
              </a:p>
            </p:txBody>
          </p:sp>
          <p:sp>
            <p:nvSpPr>
              <p:cNvPr id="122" name="TextBox 121"/>
              <p:cNvSpPr txBox="1"/>
              <p:nvPr/>
            </p:nvSpPr>
            <p:spPr>
              <a:xfrm>
                <a:off x="3457190" y="5598777"/>
                <a:ext cx="277320" cy="161583"/>
              </a:xfrm>
              <a:prstGeom prst="rect">
                <a:avLst/>
              </a:prstGeom>
              <a:noFill/>
            </p:spPr>
            <p:txBody>
              <a:bodyPr wrap="none" lIns="0" tIns="0" rIns="0" bIns="0" rtlCol="0" anchor="t" anchorCtr="0">
                <a:spAutoFit/>
              </a:bodyPr>
              <a:lstStyle/>
              <a:p>
                <a:pPr algn="ctr"/>
                <a:r>
                  <a:rPr lang="en-IN" sz="1050" dirty="0">
                    <a:solidFill>
                      <a:schemeClr val="bg1"/>
                    </a:solidFill>
                    <a:cs typeface="+mn-ea"/>
                    <a:sym typeface="+mn-lt"/>
                  </a:rPr>
                  <a:t>70%</a:t>
                </a:r>
                <a:endParaRPr lang="en-IN" sz="1050" dirty="0">
                  <a:solidFill>
                    <a:schemeClr val="bg1"/>
                  </a:solidFill>
                  <a:cs typeface="+mn-ea"/>
                  <a:sym typeface="+mn-lt"/>
                </a:endParaRPr>
              </a:p>
            </p:txBody>
          </p:sp>
          <p:sp>
            <p:nvSpPr>
              <p:cNvPr id="123" name="TextBox 122"/>
              <p:cNvSpPr txBox="1"/>
              <p:nvPr/>
            </p:nvSpPr>
            <p:spPr>
              <a:xfrm>
                <a:off x="4022602" y="5731326"/>
                <a:ext cx="1994298" cy="161583"/>
              </a:xfrm>
              <a:prstGeom prst="rect">
                <a:avLst/>
              </a:prstGeom>
              <a:noFill/>
            </p:spPr>
            <p:txBody>
              <a:bodyPr wrap="square" lIns="0" tIns="0" rIns="0" bIns="0" rtlCol="0" anchor="t" anchorCtr="0">
                <a:spAutoFit/>
              </a:bodyPr>
              <a:lstStyle/>
              <a:p>
                <a:pPr algn="r"/>
                <a:r>
                  <a:rPr lang="en-IN" sz="1050" dirty="0">
                    <a:solidFill>
                      <a:schemeClr val="bg1"/>
                    </a:solidFill>
                    <a:cs typeface="+mn-ea"/>
                    <a:sym typeface="+mn-lt"/>
                  </a:rPr>
                  <a:t>Team Work</a:t>
                </a:r>
                <a:endParaRPr lang="en-IN" sz="1050" dirty="0">
                  <a:solidFill>
                    <a:schemeClr val="bg1"/>
                  </a:solidFill>
                  <a:cs typeface="+mn-ea"/>
                  <a:sym typeface="+mn-lt"/>
                </a:endParaRPr>
              </a:p>
            </p:txBody>
          </p:sp>
        </p:grpSp>
      </p:grpSp>
      <p:grpSp>
        <p:nvGrpSpPr>
          <p:cNvPr id="140" name="Group 139"/>
          <p:cNvGrpSpPr/>
          <p:nvPr/>
        </p:nvGrpSpPr>
        <p:grpSpPr>
          <a:xfrm>
            <a:off x="8006442" y="5895191"/>
            <a:ext cx="1115032" cy="256600"/>
            <a:chOff x="3025213" y="5982275"/>
            <a:chExt cx="1115032" cy="256600"/>
          </a:xfrm>
        </p:grpSpPr>
        <p:grpSp>
          <p:nvGrpSpPr>
            <p:cNvPr id="138" name="Group 137"/>
            <p:cNvGrpSpPr/>
            <p:nvPr/>
          </p:nvGrpSpPr>
          <p:grpSpPr>
            <a:xfrm>
              <a:off x="3454429" y="5982275"/>
              <a:ext cx="256600" cy="256600"/>
              <a:chOff x="3454429" y="5982275"/>
              <a:chExt cx="256600" cy="256600"/>
            </a:xfrm>
          </p:grpSpPr>
          <p:sp>
            <p:nvSpPr>
              <p:cNvPr id="129" name="Oval 128"/>
              <p:cNvSpPr/>
              <p:nvPr/>
            </p:nvSpPr>
            <p:spPr>
              <a:xfrm>
                <a:off x="3454429"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0" name="Freeform 22"/>
              <p:cNvSpPr>
                <a:spLocks noEditPoints="1"/>
              </p:cNvSpPr>
              <p:nvPr/>
            </p:nvSpPr>
            <p:spPr bwMode="auto">
              <a:xfrm>
                <a:off x="3519360" y="6059845"/>
                <a:ext cx="126738" cy="101460"/>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7" name="Group 136"/>
            <p:cNvGrpSpPr/>
            <p:nvPr/>
          </p:nvGrpSpPr>
          <p:grpSpPr>
            <a:xfrm>
              <a:off x="3025213" y="5982275"/>
              <a:ext cx="256600" cy="256600"/>
              <a:chOff x="3025213" y="5982275"/>
              <a:chExt cx="256600" cy="256600"/>
            </a:xfrm>
          </p:grpSpPr>
          <p:sp>
            <p:nvSpPr>
              <p:cNvPr id="132" name="Oval 131"/>
              <p:cNvSpPr/>
              <p:nvPr/>
            </p:nvSpPr>
            <p:spPr>
              <a:xfrm>
                <a:off x="3025213"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3" name="Freeform 35"/>
              <p:cNvSpPr>
                <a:spLocks noEditPoints="1"/>
              </p:cNvSpPr>
              <p:nvPr/>
            </p:nvSpPr>
            <p:spPr bwMode="auto">
              <a:xfrm>
                <a:off x="3125638" y="6054824"/>
                <a:ext cx="55751" cy="11150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9" name="Group 138"/>
            <p:cNvGrpSpPr/>
            <p:nvPr/>
          </p:nvGrpSpPr>
          <p:grpSpPr>
            <a:xfrm>
              <a:off x="3883645" y="5982275"/>
              <a:ext cx="256600" cy="256600"/>
              <a:chOff x="3883645" y="5982275"/>
              <a:chExt cx="256600" cy="256600"/>
            </a:xfrm>
          </p:grpSpPr>
          <p:sp>
            <p:nvSpPr>
              <p:cNvPr id="135" name="Oval 134"/>
              <p:cNvSpPr/>
              <p:nvPr/>
            </p:nvSpPr>
            <p:spPr>
              <a:xfrm>
                <a:off x="3883645" y="5982275"/>
                <a:ext cx="256600" cy="256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6" name="Freeform 37"/>
              <p:cNvSpPr>
                <a:spLocks noEditPoints="1"/>
              </p:cNvSpPr>
              <p:nvPr/>
            </p:nvSpPr>
            <p:spPr bwMode="auto">
              <a:xfrm>
                <a:off x="3952385" y="6052228"/>
                <a:ext cx="119120" cy="116696"/>
              </a:xfrm>
              <a:custGeom>
                <a:avLst/>
                <a:gdLst>
                  <a:gd name="T0" fmla="*/ 17 w 188"/>
                  <a:gd name="T1" fmla="*/ 184 h 184"/>
                  <a:gd name="T2" fmla="*/ 0 w 188"/>
                  <a:gd name="T3" fmla="*/ 17 h 184"/>
                  <a:gd name="T4" fmla="*/ 170 w 188"/>
                  <a:gd name="T5" fmla="*/ 0 h 184"/>
                  <a:gd name="T6" fmla="*/ 188 w 188"/>
                  <a:gd name="T7" fmla="*/ 167 h 184"/>
                  <a:gd name="T8" fmla="*/ 17 w 188"/>
                  <a:gd name="T9" fmla="*/ 8 h 184"/>
                  <a:gd name="T10" fmla="*/ 7 w 188"/>
                  <a:gd name="T11" fmla="*/ 167 h 184"/>
                  <a:gd name="T12" fmla="*/ 170 w 188"/>
                  <a:gd name="T13" fmla="*/ 176 h 184"/>
                  <a:gd name="T14" fmla="*/ 180 w 188"/>
                  <a:gd name="T15" fmla="*/ 17 h 184"/>
                  <a:gd name="T16" fmla="*/ 17 w 188"/>
                  <a:gd name="T17" fmla="*/ 8 h 184"/>
                  <a:gd name="T18" fmla="*/ 26 w 188"/>
                  <a:gd name="T19" fmla="*/ 168 h 184"/>
                  <a:gd name="T20" fmla="*/ 16 w 188"/>
                  <a:gd name="T21" fmla="*/ 85 h 184"/>
                  <a:gd name="T22" fmla="*/ 48 w 188"/>
                  <a:gd name="T23" fmla="*/ 81 h 184"/>
                  <a:gd name="T24" fmla="*/ 52 w 188"/>
                  <a:gd name="T25" fmla="*/ 86 h 184"/>
                  <a:gd name="T26" fmla="*/ 94 w 188"/>
                  <a:gd name="T27" fmla="*/ 141 h 184"/>
                  <a:gd name="T28" fmla="*/ 135 w 188"/>
                  <a:gd name="T29" fmla="*/ 86 h 184"/>
                  <a:gd name="T30" fmla="*/ 139 w 188"/>
                  <a:gd name="T31" fmla="*/ 81 h 184"/>
                  <a:gd name="T32" fmla="*/ 172 w 188"/>
                  <a:gd name="T33" fmla="*/ 85 h 184"/>
                  <a:gd name="T34" fmla="*/ 161 w 188"/>
                  <a:gd name="T35" fmla="*/ 168 h 184"/>
                  <a:gd name="T36" fmla="*/ 23 w 188"/>
                  <a:gd name="T37" fmla="*/ 158 h 184"/>
                  <a:gd name="T38" fmla="*/ 161 w 188"/>
                  <a:gd name="T39" fmla="*/ 160 h 184"/>
                  <a:gd name="T40" fmla="*/ 164 w 188"/>
                  <a:gd name="T41" fmla="*/ 89 h 184"/>
                  <a:gd name="T42" fmla="*/ 145 w 188"/>
                  <a:gd name="T43" fmla="*/ 98 h 184"/>
                  <a:gd name="T44" fmla="*/ 43 w 188"/>
                  <a:gd name="T45" fmla="*/ 98 h 184"/>
                  <a:gd name="T46" fmla="*/ 23 w 188"/>
                  <a:gd name="T47" fmla="*/ 89 h 184"/>
                  <a:gd name="T48" fmla="*/ 58 w 188"/>
                  <a:gd name="T49" fmla="*/ 98 h 184"/>
                  <a:gd name="T50" fmla="*/ 129 w 188"/>
                  <a:gd name="T51" fmla="*/ 98 h 184"/>
                  <a:gd name="T52" fmla="*/ 94 w 188"/>
                  <a:gd name="T53" fmla="*/ 71 h 184"/>
                  <a:gd name="T54" fmla="*/ 94 w 188"/>
                  <a:gd name="T55" fmla="*/ 125 h 184"/>
                  <a:gd name="T56" fmla="*/ 94 w 188"/>
                  <a:gd name="T57" fmla="*/ 71 h 184"/>
                  <a:gd name="T58" fmla="*/ 135 w 188"/>
                  <a:gd name="T59" fmla="*/ 60 h 184"/>
                  <a:gd name="T60" fmla="*/ 124 w 188"/>
                  <a:gd name="T61" fmla="*/ 30 h 184"/>
                  <a:gd name="T62" fmla="*/ 156 w 188"/>
                  <a:gd name="T63" fmla="*/ 20 h 184"/>
                  <a:gd name="T64" fmla="*/ 168 w 188"/>
                  <a:gd name="T65" fmla="*/ 50 h 184"/>
                  <a:gd name="T66" fmla="*/ 135 w 188"/>
                  <a:gd name="T67" fmla="*/ 28 h 184"/>
                  <a:gd name="T68" fmla="*/ 132 w 188"/>
                  <a:gd name="T69" fmla="*/ 49 h 184"/>
                  <a:gd name="T70" fmla="*/ 157 w 188"/>
                  <a:gd name="T71" fmla="*/ 52 h 184"/>
                  <a:gd name="T72" fmla="*/ 160 w 188"/>
                  <a:gd name="T73" fmla="*/ 31 h 184"/>
                  <a:gd name="T74" fmla="*/ 135 w 188"/>
                  <a:gd name="T75" fmla="*/ 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4">
                    <a:moveTo>
                      <a:pt x="170" y="184"/>
                    </a:moveTo>
                    <a:cubicBezTo>
                      <a:pt x="17" y="184"/>
                      <a:pt x="17" y="184"/>
                      <a:pt x="17" y="184"/>
                    </a:cubicBezTo>
                    <a:cubicBezTo>
                      <a:pt x="8" y="184"/>
                      <a:pt x="0" y="176"/>
                      <a:pt x="0" y="167"/>
                    </a:cubicBezTo>
                    <a:cubicBezTo>
                      <a:pt x="0" y="17"/>
                      <a:pt x="0" y="17"/>
                      <a:pt x="0" y="17"/>
                    </a:cubicBezTo>
                    <a:cubicBezTo>
                      <a:pt x="0" y="8"/>
                      <a:pt x="8" y="0"/>
                      <a:pt x="17" y="0"/>
                    </a:cubicBezTo>
                    <a:cubicBezTo>
                      <a:pt x="170" y="0"/>
                      <a:pt x="170" y="0"/>
                      <a:pt x="170" y="0"/>
                    </a:cubicBezTo>
                    <a:cubicBezTo>
                      <a:pt x="180" y="0"/>
                      <a:pt x="188" y="8"/>
                      <a:pt x="188" y="17"/>
                    </a:cubicBezTo>
                    <a:cubicBezTo>
                      <a:pt x="188" y="167"/>
                      <a:pt x="188" y="167"/>
                      <a:pt x="188" y="167"/>
                    </a:cubicBezTo>
                    <a:cubicBezTo>
                      <a:pt x="188" y="176"/>
                      <a:pt x="180" y="184"/>
                      <a:pt x="170" y="184"/>
                    </a:cubicBezTo>
                    <a:close/>
                    <a:moveTo>
                      <a:pt x="17" y="8"/>
                    </a:moveTo>
                    <a:cubicBezTo>
                      <a:pt x="12" y="8"/>
                      <a:pt x="7" y="12"/>
                      <a:pt x="7" y="17"/>
                    </a:cubicBezTo>
                    <a:cubicBezTo>
                      <a:pt x="7" y="167"/>
                      <a:pt x="7" y="167"/>
                      <a:pt x="7" y="167"/>
                    </a:cubicBezTo>
                    <a:cubicBezTo>
                      <a:pt x="7" y="172"/>
                      <a:pt x="12" y="176"/>
                      <a:pt x="17" y="176"/>
                    </a:cubicBezTo>
                    <a:cubicBezTo>
                      <a:pt x="170" y="176"/>
                      <a:pt x="170" y="176"/>
                      <a:pt x="170" y="176"/>
                    </a:cubicBezTo>
                    <a:cubicBezTo>
                      <a:pt x="175" y="176"/>
                      <a:pt x="180" y="172"/>
                      <a:pt x="180" y="167"/>
                    </a:cubicBezTo>
                    <a:cubicBezTo>
                      <a:pt x="180" y="17"/>
                      <a:pt x="180" y="17"/>
                      <a:pt x="180" y="17"/>
                    </a:cubicBezTo>
                    <a:cubicBezTo>
                      <a:pt x="180" y="12"/>
                      <a:pt x="175" y="8"/>
                      <a:pt x="170" y="8"/>
                    </a:cubicBezTo>
                    <a:lnTo>
                      <a:pt x="17" y="8"/>
                    </a:lnTo>
                    <a:close/>
                    <a:moveTo>
                      <a:pt x="161" y="168"/>
                    </a:moveTo>
                    <a:cubicBezTo>
                      <a:pt x="26" y="168"/>
                      <a:pt x="26" y="168"/>
                      <a:pt x="26" y="168"/>
                    </a:cubicBezTo>
                    <a:cubicBezTo>
                      <a:pt x="20" y="168"/>
                      <a:pt x="16" y="163"/>
                      <a:pt x="16" y="158"/>
                    </a:cubicBezTo>
                    <a:cubicBezTo>
                      <a:pt x="16" y="85"/>
                      <a:pt x="16" y="85"/>
                      <a:pt x="16" y="85"/>
                    </a:cubicBezTo>
                    <a:cubicBezTo>
                      <a:pt x="16" y="83"/>
                      <a:pt x="17" y="81"/>
                      <a:pt x="19" y="81"/>
                    </a:cubicBezTo>
                    <a:cubicBezTo>
                      <a:pt x="48" y="81"/>
                      <a:pt x="48" y="81"/>
                      <a:pt x="48" y="81"/>
                    </a:cubicBezTo>
                    <a:cubicBezTo>
                      <a:pt x="50" y="81"/>
                      <a:pt x="51" y="82"/>
                      <a:pt x="51" y="83"/>
                    </a:cubicBezTo>
                    <a:cubicBezTo>
                      <a:pt x="52" y="84"/>
                      <a:pt x="52" y="85"/>
                      <a:pt x="52" y="86"/>
                    </a:cubicBezTo>
                    <a:cubicBezTo>
                      <a:pt x="51" y="90"/>
                      <a:pt x="50" y="94"/>
                      <a:pt x="50" y="98"/>
                    </a:cubicBezTo>
                    <a:cubicBezTo>
                      <a:pt x="50" y="122"/>
                      <a:pt x="70" y="141"/>
                      <a:pt x="94" y="141"/>
                    </a:cubicBezTo>
                    <a:cubicBezTo>
                      <a:pt x="117" y="141"/>
                      <a:pt x="137" y="122"/>
                      <a:pt x="137" y="98"/>
                    </a:cubicBezTo>
                    <a:cubicBezTo>
                      <a:pt x="137" y="94"/>
                      <a:pt x="136" y="90"/>
                      <a:pt x="135" y="86"/>
                    </a:cubicBezTo>
                    <a:cubicBezTo>
                      <a:pt x="135" y="85"/>
                      <a:pt x="135" y="84"/>
                      <a:pt x="136" y="83"/>
                    </a:cubicBezTo>
                    <a:cubicBezTo>
                      <a:pt x="136" y="82"/>
                      <a:pt x="138" y="81"/>
                      <a:pt x="139" y="81"/>
                    </a:cubicBezTo>
                    <a:cubicBezTo>
                      <a:pt x="168" y="81"/>
                      <a:pt x="168" y="81"/>
                      <a:pt x="168" y="81"/>
                    </a:cubicBezTo>
                    <a:cubicBezTo>
                      <a:pt x="170" y="81"/>
                      <a:pt x="172" y="83"/>
                      <a:pt x="172" y="85"/>
                    </a:cubicBezTo>
                    <a:cubicBezTo>
                      <a:pt x="172" y="158"/>
                      <a:pt x="172" y="158"/>
                      <a:pt x="172" y="158"/>
                    </a:cubicBezTo>
                    <a:cubicBezTo>
                      <a:pt x="172" y="163"/>
                      <a:pt x="167" y="168"/>
                      <a:pt x="161" y="168"/>
                    </a:cubicBezTo>
                    <a:close/>
                    <a:moveTo>
                      <a:pt x="23" y="89"/>
                    </a:moveTo>
                    <a:cubicBezTo>
                      <a:pt x="23" y="158"/>
                      <a:pt x="23" y="158"/>
                      <a:pt x="23" y="158"/>
                    </a:cubicBezTo>
                    <a:cubicBezTo>
                      <a:pt x="23" y="159"/>
                      <a:pt x="25" y="160"/>
                      <a:pt x="26" y="160"/>
                    </a:cubicBezTo>
                    <a:cubicBezTo>
                      <a:pt x="161" y="160"/>
                      <a:pt x="161" y="160"/>
                      <a:pt x="161" y="160"/>
                    </a:cubicBezTo>
                    <a:cubicBezTo>
                      <a:pt x="163" y="160"/>
                      <a:pt x="164" y="159"/>
                      <a:pt x="164" y="158"/>
                    </a:cubicBezTo>
                    <a:cubicBezTo>
                      <a:pt x="164" y="89"/>
                      <a:pt x="164" y="89"/>
                      <a:pt x="164" y="89"/>
                    </a:cubicBezTo>
                    <a:cubicBezTo>
                      <a:pt x="144" y="89"/>
                      <a:pt x="144" y="89"/>
                      <a:pt x="144" y="89"/>
                    </a:cubicBezTo>
                    <a:cubicBezTo>
                      <a:pt x="144" y="92"/>
                      <a:pt x="145" y="95"/>
                      <a:pt x="145" y="98"/>
                    </a:cubicBezTo>
                    <a:cubicBezTo>
                      <a:pt x="145" y="126"/>
                      <a:pt x="122" y="148"/>
                      <a:pt x="94" y="148"/>
                    </a:cubicBezTo>
                    <a:cubicBezTo>
                      <a:pt x="65" y="148"/>
                      <a:pt x="43" y="126"/>
                      <a:pt x="43" y="98"/>
                    </a:cubicBezTo>
                    <a:cubicBezTo>
                      <a:pt x="43" y="95"/>
                      <a:pt x="43" y="92"/>
                      <a:pt x="43" y="89"/>
                    </a:cubicBezTo>
                    <a:lnTo>
                      <a:pt x="23" y="89"/>
                    </a:lnTo>
                    <a:close/>
                    <a:moveTo>
                      <a:pt x="94" y="133"/>
                    </a:moveTo>
                    <a:cubicBezTo>
                      <a:pt x="74" y="133"/>
                      <a:pt x="58" y="117"/>
                      <a:pt x="58" y="98"/>
                    </a:cubicBezTo>
                    <a:cubicBezTo>
                      <a:pt x="58" y="79"/>
                      <a:pt x="74" y="64"/>
                      <a:pt x="94" y="64"/>
                    </a:cubicBezTo>
                    <a:cubicBezTo>
                      <a:pt x="113" y="64"/>
                      <a:pt x="129" y="79"/>
                      <a:pt x="129" y="98"/>
                    </a:cubicBezTo>
                    <a:cubicBezTo>
                      <a:pt x="129" y="117"/>
                      <a:pt x="113" y="133"/>
                      <a:pt x="94" y="133"/>
                    </a:cubicBezTo>
                    <a:close/>
                    <a:moveTo>
                      <a:pt x="94" y="71"/>
                    </a:moveTo>
                    <a:cubicBezTo>
                      <a:pt x="78" y="71"/>
                      <a:pt x="66" y="84"/>
                      <a:pt x="66" y="98"/>
                    </a:cubicBezTo>
                    <a:cubicBezTo>
                      <a:pt x="66" y="113"/>
                      <a:pt x="78" y="125"/>
                      <a:pt x="94" y="125"/>
                    </a:cubicBezTo>
                    <a:cubicBezTo>
                      <a:pt x="109" y="125"/>
                      <a:pt x="121" y="113"/>
                      <a:pt x="121" y="98"/>
                    </a:cubicBezTo>
                    <a:cubicBezTo>
                      <a:pt x="121" y="84"/>
                      <a:pt x="109" y="71"/>
                      <a:pt x="94" y="71"/>
                    </a:cubicBezTo>
                    <a:close/>
                    <a:moveTo>
                      <a:pt x="156" y="60"/>
                    </a:moveTo>
                    <a:cubicBezTo>
                      <a:pt x="135" y="60"/>
                      <a:pt x="135" y="60"/>
                      <a:pt x="135" y="60"/>
                    </a:cubicBezTo>
                    <a:cubicBezTo>
                      <a:pt x="129" y="60"/>
                      <a:pt x="124" y="55"/>
                      <a:pt x="124" y="50"/>
                    </a:cubicBezTo>
                    <a:cubicBezTo>
                      <a:pt x="124" y="30"/>
                      <a:pt x="124" y="30"/>
                      <a:pt x="124" y="30"/>
                    </a:cubicBezTo>
                    <a:cubicBezTo>
                      <a:pt x="124" y="24"/>
                      <a:pt x="129" y="20"/>
                      <a:pt x="135" y="20"/>
                    </a:cubicBezTo>
                    <a:cubicBezTo>
                      <a:pt x="156" y="20"/>
                      <a:pt x="156" y="20"/>
                      <a:pt x="156" y="20"/>
                    </a:cubicBezTo>
                    <a:cubicBezTo>
                      <a:pt x="163" y="20"/>
                      <a:pt x="168" y="24"/>
                      <a:pt x="168" y="30"/>
                    </a:cubicBezTo>
                    <a:cubicBezTo>
                      <a:pt x="168" y="50"/>
                      <a:pt x="168" y="50"/>
                      <a:pt x="168" y="50"/>
                    </a:cubicBezTo>
                    <a:cubicBezTo>
                      <a:pt x="168" y="55"/>
                      <a:pt x="163" y="60"/>
                      <a:pt x="156" y="60"/>
                    </a:cubicBezTo>
                    <a:close/>
                    <a:moveTo>
                      <a:pt x="135" y="28"/>
                    </a:moveTo>
                    <a:cubicBezTo>
                      <a:pt x="133" y="28"/>
                      <a:pt x="132" y="29"/>
                      <a:pt x="132" y="31"/>
                    </a:cubicBezTo>
                    <a:cubicBezTo>
                      <a:pt x="132" y="49"/>
                      <a:pt x="132" y="49"/>
                      <a:pt x="132" y="49"/>
                    </a:cubicBezTo>
                    <a:cubicBezTo>
                      <a:pt x="132" y="51"/>
                      <a:pt x="133" y="52"/>
                      <a:pt x="135" y="52"/>
                    </a:cubicBezTo>
                    <a:cubicBezTo>
                      <a:pt x="157" y="52"/>
                      <a:pt x="157" y="52"/>
                      <a:pt x="157" y="52"/>
                    </a:cubicBezTo>
                    <a:cubicBezTo>
                      <a:pt x="158" y="52"/>
                      <a:pt x="160" y="51"/>
                      <a:pt x="160" y="49"/>
                    </a:cubicBezTo>
                    <a:cubicBezTo>
                      <a:pt x="160" y="31"/>
                      <a:pt x="160" y="31"/>
                      <a:pt x="160" y="31"/>
                    </a:cubicBezTo>
                    <a:cubicBezTo>
                      <a:pt x="160" y="29"/>
                      <a:pt x="158" y="28"/>
                      <a:pt x="157" y="28"/>
                    </a:cubicBezTo>
                    <a:lnTo>
                      <a:pt x="135" y="28"/>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pic>
        <p:nvPicPr>
          <p:cNvPr id="13" name="图片占位符 12"/>
          <p:cNvPicPr>
            <a:picLocks noChangeAspect="1"/>
          </p:cNvPicPr>
          <p:nvPr>
            <p:ph type="pic" sz="quarter" idx="11"/>
          </p:nvPr>
        </p:nvPicPr>
        <p:blipFill>
          <a:blip r:embed="rId2"/>
          <a:stretch>
            <a:fillRect/>
          </a:stretch>
        </p:blipFill>
        <p:spPr>
          <a:xfrm>
            <a:off x="6856095" y="1411605"/>
            <a:ext cx="3281680" cy="3281680"/>
          </a:xfrm>
          <a:prstGeom prst="rect">
            <a:avLst/>
          </a:prstGeom>
        </p:spPr>
      </p:pic>
      <p:sp>
        <p:nvSpPr>
          <p:cNvPr id="28" name="TextBox 27"/>
          <p:cNvSpPr txBox="1"/>
          <p:nvPr/>
        </p:nvSpPr>
        <p:spPr>
          <a:xfrm>
            <a:off x="238125" y="2313305"/>
            <a:ext cx="4303395" cy="2861310"/>
          </a:xfrm>
          <a:prstGeom prst="rect">
            <a:avLst/>
          </a:prstGeom>
          <a:noFill/>
        </p:spPr>
        <p:txBody>
          <a:bodyPr wrap="square" rtlCol="0">
            <a:spAutoFit/>
          </a:bodyPr>
          <a:p>
            <a:r>
              <a:rPr lang="en-US" sz="2000" dirty="0">
                <a:solidFill>
                  <a:schemeClr val="tx1">
                    <a:lumMod val="65000"/>
                    <a:lumOff val="35000"/>
                  </a:schemeClr>
                </a:solidFill>
                <a:cs typeface="+mn-ea"/>
                <a:sym typeface="+mn-lt"/>
              </a:rPr>
              <a:t>广东某职业技术学院精细化工专业的学生，从自然界中的结构色受到启发，通过对绿翅鸭翅膀的细微结构研究，模仿其呈色机理，以二氧化硅为原料，构建出中空二氧化硅粒子，通过精确控制粒子的粒径和壁厚，使光波发生干涉、衍射和散射而呈现各种颜色，制造出了安全无毒、性能稳定及低成本的化妆品原料</a:t>
            </a:r>
            <a:r>
              <a:rPr lang="zh-CN" altLang="en-US" sz="2000" dirty="0">
                <a:solidFill>
                  <a:schemeClr val="tx1">
                    <a:lumMod val="65000"/>
                    <a:lumOff val="35000"/>
                  </a:schemeClr>
                </a:solidFill>
                <a:cs typeface="+mn-ea"/>
                <a:sym typeface="+mn-lt"/>
              </a:rPr>
              <a:t>。</a:t>
            </a:r>
            <a:endParaRPr lang="zh-CN" altLang="en-US" sz="20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par>
                                <p:cTn id="12" presetID="10" presetClass="entr" presetSubtype="0" fill="hold" nodeType="withEffect">
                                  <p:stCondLst>
                                    <p:cond delay="175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6" presetClass="entr" presetSubtype="21" fill="hold" nodeType="withEffect">
                                  <p:stCondLst>
                                    <p:cond delay="2000"/>
                                  </p:stCondLst>
                                  <p:childTnLst>
                                    <p:set>
                                      <p:cBhvr>
                                        <p:cTn id="16" dur="1" fill="hold">
                                          <p:stCondLst>
                                            <p:cond delay="0"/>
                                          </p:stCondLst>
                                        </p:cTn>
                                        <p:tgtEl>
                                          <p:spTgt spid="127"/>
                                        </p:tgtEl>
                                        <p:attrNameLst>
                                          <p:attrName>style.visibility</p:attrName>
                                        </p:attrNameLst>
                                      </p:cBhvr>
                                      <p:to>
                                        <p:strVal val="visible"/>
                                      </p:to>
                                    </p:set>
                                    <p:animEffect transition="in" filter="barn(inVertical)">
                                      <p:cBhvr>
                                        <p:cTn id="17" dur="500"/>
                                        <p:tgtEl>
                                          <p:spTgt spid="127"/>
                                        </p:tgtEl>
                                      </p:cBhvr>
                                    </p:animEffect>
                                  </p:childTnLst>
                                </p:cTn>
                              </p:par>
                              <p:par>
                                <p:cTn id="18" presetID="10" presetClass="entr" presetSubtype="0" fill="hold" nodeType="withEffect">
                                  <p:stCondLst>
                                    <p:cond delay="2500"/>
                                  </p:stCondLst>
                                  <p:childTnLst>
                                    <p:set>
                                      <p:cBhvr>
                                        <p:cTn id="19" dur="1" fill="hold">
                                          <p:stCondLst>
                                            <p:cond delay="0"/>
                                          </p:stCondLst>
                                        </p:cTn>
                                        <p:tgtEl>
                                          <p:spTgt spid="140"/>
                                        </p:tgtEl>
                                        <p:attrNameLst>
                                          <p:attrName>style.visibility</p:attrName>
                                        </p:attrNameLst>
                                      </p:cBhvr>
                                      <p:to>
                                        <p:strVal val="visible"/>
                                      </p:to>
                                    </p:set>
                                    <p:animEffect transition="in" filter="fade">
                                      <p:cBhvr>
                                        <p:cTn id="20" dur="500"/>
                                        <p:tgtEl>
                                          <p:spTgt spid="140"/>
                                        </p:tgtEl>
                                      </p:cBhvr>
                                    </p:animEffect>
                                  </p:childTnLst>
                                </p:cTn>
                              </p:par>
                              <p:par>
                                <p:cTn id="21" presetID="2" presetClass="entr" presetSubtype="2" decel="100000" fill="hold" nodeType="withEffect">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1+#ppt_w/2"/>
                                          </p:val>
                                        </p:tav>
                                        <p:tav tm="100000">
                                          <p:val>
                                            <p:strVal val="#ppt_x"/>
                                          </p:val>
                                        </p:tav>
                                      </p:tavLst>
                                    </p:anim>
                                    <p:anim calcmode="lin" valueType="num">
                                      <p:cBhvr additive="base">
                                        <p:cTn id="24"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二、限制创新思维的心理因素</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309181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从众心理。如人们喜欢去网红店或网红景点打卡。</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权威心理。我们常习惯于引证权威的观点，服从权威。</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经验心理。对经验的过分依赖或者崇拜，形成固定的思维模式，结果就会削弱头脑的想象力，造成创新思维能力的下降。</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书本心理。“尽信书不如无书”</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7726045" y="2430145"/>
            <a:ext cx="4179570" cy="4231005"/>
          </a:xfrm>
          <a:prstGeom prst="rect">
            <a:avLst/>
          </a:prstGeom>
          <a:noFill/>
        </p:spPr>
        <p:txBody>
          <a:bodyPr wrap="square" rtlCol="0">
            <a:spAutoFit/>
          </a:bodyPr>
          <a:p>
            <a:pPr marL="171450" indent="-171450" algn="just">
              <a:lnSpc>
                <a:spcPct val="150000"/>
              </a:lnSpc>
              <a:spcAft>
                <a:spcPts val="600"/>
              </a:spcAft>
              <a:buClrTx/>
              <a:buSzTx/>
              <a:buFont typeface="Arial" panose="020B0604020202020204" pitchFamily="34" charset="0"/>
              <a:buChar char="▫"/>
            </a:pPr>
            <a:r>
              <a:rPr lang="zh-CN" altLang="en-US" sz="2200">
                <a:sym typeface="+mn-lt"/>
              </a:rPr>
              <a:t>飞机就是给有钱人坐的吗？美国西南航空的联合创始人赫布·凯莱赫出现后，改写了这个历史！</a:t>
            </a:r>
            <a:endParaRPr lang="zh-CN" altLang="en-US" sz="2200">
              <a:sym typeface="+mn-lt"/>
            </a:endParaRPr>
          </a:p>
          <a:p>
            <a:pPr marL="171450" indent="-171450" algn="just">
              <a:lnSpc>
                <a:spcPct val="150000"/>
              </a:lnSpc>
              <a:spcAft>
                <a:spcPts val="600"/>
              </a:spcAft>
              <a:buClrTx/>
              <a:buSzTx/>
              <a:buFont typeface="Arial" panose="020B0604020202020204" pitchFamily="34" charset="0"/>
              <a:buChar char="▫"/>
            </a:pPr>
            <a:r>
              <a:rPr lang="zh-CN" altLang="en-US" sz="2200">
                <a:sym typeface="+mn-lt"/>
              </a:rPr>
              <a:t>中国有一家民营航空公司，就是通过模仿美国西南航空，从零起步做到上市！它就是春秋航空。</a:t>
            </a:r>
            <a:endParaRPr lang="zh-CN" altLang="en-US" sz="2200">
              <a:sym typeface="+mn-lt"/>
            </a:endParaRPr>
          </a:p>
        </p:txBody>
      </p:sp>
      <p:grpSp>
        <p:nvGrpSpPr>
          <p:cNvPr id="10" name="Group 2"/>
          <p:cNvGrpSpPr/>
          <p:nvPr/>
        </p:nvGrpSpPr>
        <p:grpSpPr>
          <a:xfrm>
            <a:off x="7550405" y="803649"/>
            <a:ext cx="4092125" cy="1568450"/>
            <a:chOff x="7678040" y="639184"/>
            <a:chExt cx="4092125" cy="1568450"/>
          </a:xfrm>
        </p:grpSpPr>
        <p:sp>
          <p:nvSpPr>
            <p:cNvPr id="12" name="TextBox 34"/>
            <p:cNvSpPr txBox="1"/>
            <p:nvPr/>
          </p:nvSpPr>
          <p:spPr>
            <a:xfrm>
              <a:off x="8074008" y="639184"/>
              <a:ext cx="3696157" cy="1568450"/>
            </a:xfrm>
            <a:prstGeom prst="rect">
              <a:avLst/>
            </a:prstGeom>
            <a:noFill/>
          </p:spPr>
          <p:txBody>
            <a:bodyPr wrap="square" rtlCol="0">
              <a:spAutoFit/>
            </a:bodyPr>
            <a:p>
              <a:pPr algn="l"/>
              <a:r>
                <a:rPr sz="3200" b="1" dirty="0">
                  <a:solidFill>
                    <a:srgbClr val="2842A2"/>
                  </a:solidFill>
                  <a:effectLst>
                    <a:outerShdw blurRad="50800" dist="25400" dir="5400000" algn="t" rotWithShape="0">
                      <a:prstClr val="black">
                        <a:alpha val="20000"/>
                      </a:prstClr>
                    </a:outerShdw>
                  </a:effectLst>
                  <a:cs typeface="+mn-ea"/>
                  <a:sym typeface="+mn-lt"/>
                </a:rPr>
                <a:t>创业忠告：顽固不化，只会让创业变成悲剧！</a:t>
              </a:r>
              <a:endParaRPr sz="32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en-US">
                  <a:cs typeface="+mn-ea"/>
                  <a:sym typeface="+mn-lt"/>
                </a:endParaRPr>
              </a:p>
            </p:txBody>
          </p:sp>
        </p:grpSp>
      </p:grpSp>
      <p:pic>
        <p:nvPicPr>
          <p:cNvPr id="102" name="图片 101"/>
          <p:cNvPicPr/>
          <p:nvPr>
            <p:custDataLst>
              <p:tags r:id="rId1"/>
            </p:custDataLst>
          </p:nvPr>
        </p:nvPicPr>
        <p:blipFill>
          <a:blip r:embed="rId2"/>
          <a:srcRect l="12839" r="13510"/>
          <a:stretch>
            <a:fillRect/>
          </a:stretch>
        </p:blipFill>
        <p:spPr>
          <a:xfrm>
            <a:off x="0" y="0"/>
            <a:ext cx="7256145" cy="6858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1</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第一单元</a:t>
            </a:r>
            <a:r>
              <a:rPr lang="en-US" altLang="zh-CN"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zh-CN" altLang="en-US" sz="2800">
                <a:solidFill>
                  <a:schemeClr val="tx1"/>
                </a:solidFill>
                <a:sym typeface="+mn-ea"/>
              </a:rPr>
              <a:t>初识创新创业</a:t>
            </a: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培养创新意识和创新能力</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Shape 76"/>
          <p:cNvSpPr/>
          <p:nvPr/>
        </p:nvSpPr>
        <p:spPr>
          <a:xfrm>
            <a:off x="-7468" y="1638874"/>
            <a:ext cx="9566032" cy="2992830"/>
          </a:xfrm>
          <a:custGeom>
            <a:avLst/>
            <a:gdLst>
              <a:gd name="connsiteX0" fmla="*/ 0 w 8317523"/>
              <a:gd name="connsiteY0" fmla="*/ 1248508 h 3592276"/>
              <a:gd name="connsiteX1" fmla="*/ 2250831 w 8317523"/>
              <a:gd name="connsiteY1" fmla="*/ 3569677 h 3592276"/>
              <a:gd name="connsiteX2" fmla="*/ 8317523 w 8317523"/>
              <a:gd name="connsiteY2" fmla="*/ 0 h 3592276"/>
              <a:gd name="connsiteX3" fmla="*/ 8317523 w 8317523"/>
              <a:gd name="connsiteY3" fmla="*/ 0 h 3592276"/>
              <a:gd name="connsiteX0-1" fmla="*/ 0 w 9583615"/>
              <a:gd name="connsiteY0-2" fmla="*/ 316523 h 3570679"/>
              <a:gd name="connsiteX1-3" fmla="*/ 3516923 w 9583615"/>
              <a:gd name="connsiteY1-4" fmla="*/ 3569677 h 3570679"/>
              <a:gd name="connsiteX2-5" fmla="*/ 9583615 w 9583615"/>
              <a:gd name="connsiteY2-6" fmla="*/ 0 h 3570679"/>
              <a:gd name="connsiteX3-7" fmla="*/ 9583615 w 9583615"/>
              <a:gd name="connsiteY3-8" fmla="*/ 0 h 3570679"/>
              <a:gd name="connsiteX0-9" fmla="*/ 0 w 9583615"/>
              <a:gd name="connsiteY0-10" fmla="*/ 316523 h 2393799"/>
              <a:gd name="connsiteX1-11" fmla="*/ 4536831 w 9583615"/>
              <a:gd name="connsiteY1-12" fmla="*/ 2391508 h 2393799"/>
              <a:gd name="connsiteX2-13" fmla="*/ 9583615 w 9583615"/>
              <a:gd name="connsiteY2-14" fmla="*/ 0 h 2393799"/>
              <a:gd name="connsiteX3-15" fmla="*/ 9583615 w 9583615"/>
              <a:gd name="connsiteY3-16" fmla="*/ 0 h 2393799"/>
              <a:gd name="connsiteX0-17" fmla="*/ 0 w 9530862"/>
              <a:gd name="connsiteY0-18" fmla="*/ 0 h 2815295"/>
              <a:gd name="connsiteX1-19" fmla="*/ 4484078 w 9530862"/>
              <a:gd name="connsiteY1-20" fmla="*/ 2813539 h 2815295"/>
              <a:gd name="connsiteX2-21" fmla="*/ 9530862 w 9530862"/>
              <a:gd name="connsiteY2-22" fmla="*/ 422031 h 2815295"/>
              <a:gd name="connsiteX3-23" fmla="*/ 9530862 w 9530862"/>
              <a:gd name="connsiteY3-24" fmla="*/ 422031 h 2815295"/>
              <a:gd name="connsiteX0-25" fmla="*/ 0 w 9601201"/>
              <a:gd name="connsiteY0-26" fmla="*/ 0 h 2850760"/>
              <a:gd name="connsiteX1-27" fmla="*/ 4554417 w 9601201"/>
              <a:gd name="connsiteY1-28" fmla="*/ 2848709 h 2850760"/>
              <a:gd name="connsiteX2-29" fmla="*/ 9601201 w 9601201"/>
              <a:gd name="connsiteY2-30" fmla="*/ 457201 h 2850760"/>
              <a:gd name="connsiteX3-31" fmla="*/ 9601201 w 9601201"/>
              <a:gd name="connsiteY3-32" fmla="*/ 457201 h 2850760"/>
              <a:gd name="connsiteX0-33" fmla="*/ 0 w 9566032"/>
              <a:gd name="connsiteY0-34" fmla="*/ 0 h 2992830"/>
              <a:gd name="connsiteX1-35" fmla="*/ 4519248 w 9566032"/>
              <a:gd name="connsiteY1-36" fmla="*/ 2989386 h 2992830"/>
              <a:gd name="connsiteX2-37" fmla="*/ 9566032 w 9566032"/>
              <a:gd name="connsiteY2-38" fmla="*/ 597878 h 2992830"/>
              <a:gd name="connsiteX3-39" fmla="*/ 9566032 w 9566032"/>
              <a:gd name="connsiteY3-40" fmla="*/ 597878 h 2992830"/>
            </a:gdLst>
            <a:ahLst/>
            <a:cxnLst>
              <a:cxn ang="0">
                <a:pos x="connsiteX0-1" y="connsiteY0-2"/>
              </a:cxn>
              <a:cxn ang="0">
                <a:pos x="connsiteX1-3" y="connsiteY1-4"/>
              </a:cxn>
              <a:cxn ang="0">
                <a:pos x="connsiteX2-5" y="connsiteY2-6"/>
              </a:cxn>
              <a:cxn ang="0">
                <a:pos x="connsiteX3-7" y="connsiteY3-8"/>
              </a:cxn>
            </a:cxnLst>
            <a:rect l="l" t="t" r="r" b="b"/>
            <a:pathLst>
              <a:path w="9566032" h="2992830">
                <a:moveTo>
                  <a:pt x="0" y="0"/>
                </a:moveTo>
                <a:cubicBezTo>
                  <a:pt x="432288" y="1264627"/>
                  <a:pt x="2924909" y="2889740"/>
                  <a:pt x="4519248" y="2989386"/>
                </a:cubicBezTo>
                <a:cubicBezTo>
                  <a:pt x="6113587" y="3089032"/>
                  <a:pt x="8724901" y="996463"/>
                  <a:pt x="9566032" y="597878"/>
                </a:cubicBezTo>
                <a:lnTo>
                  <a:pt x="9566032" y="597878"/>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5" name="Group 1271"/>
          <p:cNvGrpSpPr>
            <a:grpSpLocks noChangeAspect="1"/>
          </p:cNvGrpSpPr>
          <p:nvPr/>
        </p:nvGrpSpPr>
        <p:grpSpPr bwMode="auto">
          <a:xfrm>
            <a:off x="9728160" y="1343427"/>
            <a:ext cx="766658" cy="765883"/>
            <a:chOff x="5516" y="3626"/>
            <a:chExt cx="1981" cy="1979"/>
          </a:xfrm>
          <a:gradFill>
            <a:gsLst>
              <a:gs pos="0">
                <a:schemeClr val="accent1"/>
              </a:gs>
              <a:gs pos="100000">
                <a:schemeClr val="accent4">
                  <a:lumMod val="50000"/>
                </a:schemeClr>
              </a:gs>
            </a:gsLst>
            <a:lin ang="5400000" scaled="1"/>
          </a:gradFill>
        </p:grpSpPr>
        <p:sp>
          <p:nvSpPr>
            <p:cNvPr id="86" name="Freeform 1273"/>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7" name="Freeform 1274"/>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8" name="Freeform 1275"/>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9" name="Freeform 1276"/>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90" name="Freeform: Shape 82"/>
          <p:cNvSpPr/>
          <p:nvPr/>
        </p:nvSpPr>
        <p:spPr>
          <a:xfrm>
            <a:off x="-5751" y="2204209"/>
            <a:ext cx="9583616" cy="3358151"/>
          </a:xfrm>
          <a:custGeom>
            <a:avLst/>
            <a:gdLst>
              <a:gd name="connsiteX0" fmla="*/ 9583616 w 9583616"/>
              <a:gd name="connsiteY0" fmla="*/ 0 h 3358151"/>
              <a:gd name="connsiteX1" fmla="*/ 4976447 w 9583616"/>
              <a:gd name="connsiteY1" fmla="*/ 3200400 h 3358151"/>
              <a:gd name="connsiteX2" fmla="*/ 0 w 9583616"/>
              <a:gd name="connsiteY2" fmla="*/ 2901462 h 3358151"/>
              <a:gd name="connsiteX3" fmla="*/ 0 w 9583616"/>
              <a:gd name="connsiteY3" fmla="*/ 2901462 h 3358151"/>
            </a:gdLst>
            <a:ahLst/>
            <a:cxnLst>
              <a:cxn ang="0">
                <a:pos x="connsiteX0" y="connsiteY0"/>
              </a:cxn>
              <a:cxn ang="0">
                <a:pos x="connsiteX1" y="connsiteY1"/>
              </a:cxn>
              <a:cxn ang="0">
                <a:pos x="connsiteX2" y="connsiteY2"/>
              </a:cxn>
              <a:cxn ang="0">
                <a:pos x="connsiteX3" y="connsiteY3"/>
              </a:cxn>
            </a:cxnLst>
            <a:rect l="l" t="t" r="r" b="b"/>
            <a:pathLst>
              <a:path w="9583616" h="3358151">
                <a:moveTo>
                  <a:pt x="9583616" y="0"/>
                </a:moveTo>
                <a:cubicBezTo>
                  <a:pt x="8078666" y="1358411"/>
                  <a:pt x="6573716" y="2716823"/>
                  <a:pt x="4976447" y="3200400"/>
                </a:cubicBezTo>
                <a:cubicBezTo>
                  <a:pt x="3379178" y="3683977"/>
                  <a:pt x="0" y="2901462"/>
                  <a:pt x="0" y="2901462"/>
                </a:cubicBezTo>
                <a:lnTo>
                  <a:pt x="0" y="2901462"/>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91" name="组合 90"/>
          <p:cNvGrpSpPr/>
          <p:nvPr/>
        </p:nvGrpSpPr>
        <p:grpSpPr>
          <a:xfrm>
            <a:off x="613027" y="2610622"/>
            <a:ext cx="969818" cy="969818"/>
            <a:chOff x="613027" y="2610622"/>
            <a:chExt cx="969818" cy="969818"/>
          </a:xfrm>
        </p:grpSpPr>
        <p:sp>
          <p:nvSpPr>
            <p:cNvPr id="92" name="Oval 83"/>
            <p:cNvSpPr/>
            <p:nvPr/>
          </p:nvSpPr>
          <p:spPr>
            <a:xfrm>
              <a:off x="613027" y="2610622"/>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文本框 92"/>
            <p:cNvSpPr txBox="1"/>
            <p:nvPr/>
          </p:nvSpPr>
          <p:spPr>
            <a:xfrm>
              <a:off x="802570" y="2818532"/>
              <a:ext cx="646331" cy="553998"/>
            </a:xfrm>
            <a:prstGeom prst="rect">
              <a:avLst/>
            </a:prstGeom>
            <a:noFill/>
          </p:spPr>
          <p:txBody>
            <a:bodyPr wrap="none" rtlCol="0">
              <a:spAutoFit/>
            </a:bodyPr>
            <a:lstStyle/>
            <a:p>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grpSp>
      <p:grpSp>
        <p:nvGrpSpPr>
          <p:cNvPr id="94" name="组合 93"/>
          <p:cNvGrpSpPr/>
          <p:nvPr/>
        </p:nvGrpSpPr>
        <p:grpSpPr>
          <a:xfrm>
            <a:off x="2920862" y="3953405"/>
            <a:ext cx="969818" cy="969818"/>
            <a:chOff x="2920862" y="3953405"/>
            <a:chExt cx="969818" cy="969818"/>
          </a:xfrm>
          <a:gradFill>
            <a:gsLst>
              <a:gs pos="0">
                <a:schemeClr val="accent3"/>
              </a:gs>
              <a:gs pos="100000">
                <a:schemeClr val="accent4">
                  <a:lumMod val="75000"/>
                </a:schemeClr>
              </a:gs>
            </a:gsLst>
            <a:lin ang="5400000" scaled="1"/>
          </a:gradFill>
        </p:grpSpPr>
        <p:sp>
          <p:nvSpPr>
            <p:cNvPr id="95" name="Oval 84"/>
            <p:cNvSpPr/>
            <p:nvPr/>
          </p:nvSpPr>
          <p:spPr>
            <a:xfrm>
              <a:off x="2920862" y="3953405"/>
              <a:ext cx="969818" cy="96981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文本框 95"/>
            <p:cNvSpPr txBox="1"/>
            <p:nvPr/>
          </p:nvSpPr>
          <p:spPr>
            <a:xfrm>
              <a:off x="3076210" y="4135768"/>
              <a:ext cx="646331" cy="553998"/>
            </a:xfrm>
            <a:prstGeom prst="rect">
              <a:avLst/>
            </a:prstGeom>
            <a:grpFill/>
          </p:spPr>
          <p:txBody>
            <a:bodyPr wrap="none" rtlCol="0">
              <a:spAutoFit/>
            </a:bodyPr>
            <a:lstStyle/>
            <a:p>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97" name="组合 96"/>
          <p:cNvGrpSpPr/>
          <p:nvPr/>
        </p:nvGrpSpPr>
        <p:grpSpPr>
          <a:xfrm>
            <a:off x="4827884" y="4775163"/>
            <a:ext cx="969818" cy="969818"/>
            <a:chOff x="4827884" y="4775163"/>
            <a:chExt cx="969818" cy="969818"/>
          </a:xfrm>
        </p:grpSpPr>
        <p:sp>
          <p:nvSpPr>
            <p:cNvPr id="98" name="Oval 85"/>
            <p:cNvSpPr/>
            <p:nvPr/>
          </p:nvSpPr>
          <p:spPr>
            <a:xfrm>
              <a:off x="4827884" y="477516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文本框 98"/>
            <p:cNvSpPr txBox="1"/>
            <p:nvPr/>
          </p:nvSpPr>
          <p:spPr>
            <a:xfrm>
              <a:off x="4983232" y="4968423"/>
              <a:ext cx="646331" cy="553998"/>
            </a:xfrm>
            <a:prstGeom prst="rect">
              <a:avLst/>
            </a:prstGeom>
            <a:noFill/>
          </p:spPr>
          <p:txBody>
            <a:bodyPr wrap="none" rtlCol="0">
              <a:spAutoFit/>
            </a:bodyPr>
            <a:lstStyle/>
            <a:p>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100" name="组合 99"/>
          <p:cNvGrpSpPr/>
          <p:nvPr/>
        </p:nvGrpSpPr>
        <p:grpSpPr>
          <a:xfrm>
            <a:off x="6734907" y="3456783"/>
            <a:ext cx="969818" cy="969818"/>
            <a:chOff x="6734907" y="3456783"/>
            <a:chExt cx="969818" cy="969818"/>
          </a:xfrm>
        </p:grpSpPr>
        <p:sp>
          <p:nvSpPr>
            <p:cNvPr id="101" name="Oval 87"/>
            <p:cNvSpPr/>
            <p:nvPr/>
          </p:nvSpPr>
          <p:spPr>
            <a:xfrm>
              <a:off x="6734907" y="345678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文本框 101"/>
            <p:cNvSpPr txBox="1"/>
            <p:nvPr/>
          </p:nvSpPr>
          <p:spPr>
            <a:xfrm>
              <a:off x="6885430" y="3682282"/>
              <a:ext cx="646331" cy="553998"/>
            </a:xfrm>
            <a:prstGeom prst="rect">
              <a:avLst/>
            </a:prstGeom>
            <a:noFill/>
          </p:spPr>
          <p:txBody>
            <a:bodyPr wrap="none" rtlCol="0">
              <a:spAutoFit/>
            </a:bodyPr>
            <a:lstStyle/>
            <a:p>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103" name="组合 102"/>
          <p:cNvGrpSpPr/>
          <p:nvPr/>
        </p:nvGrpSpPr>
        <p:grpSpPr>
          <a:xfrm>
            <a:off x="8758342" y="1955422"/>
            <a:ext cx="969818" cy="969818"/>
            <a:chOff x="8758342" y="1955422"/>
            <a:chExt cx="969818" cy="969818"/>
          </a:xfrm>
        </p:grpSpPr>
        <p:sp>
          <p:nvSpPr>
            <p:cNvPr id="10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5" name="文本框 104"/>
            <p:cNvSpPr txBox="1"/>
            <p:nvPr/>
          </p:nvSpPr>
          <p:spPr>
            <a:xfrm>
              <a:off x="8908557" y="2136828"/>
              <a:ext cx="646331" cy="553998"/>
            </a:xfrm>
            <a:prstGeom prst="rect">
              <a:avLst/>
            </a:prstGeom>
            <a:noFill/>
          </p:spPr>
          <p:txBody>
            <a:bodyPr wrap="none" rtlCol="0">
              <a:spAutoFit/>
            </a:bodyPr>
            <a:lstStyle/>
            <a:p>
              <a:r>
                <a:rPr lang="en-US" altLang="zh-CN" sz="3000" dirty="0">
                  <a:solidFill>
                    <a:schemeClr val="bg1"/>
                  </a:solidFill>
                  <a:cs typeface="+mn-ea"/>
                  <a:sym typeface="+mn-lt"/>
                </a:rPr>
                <a:t>05</a:t>
              </a:r>
              <a:endParaRPr lang="zh-CN" altLang="en-US" sz="3000" dirty="0">
                <a:solidFill>
                  <a:schemeClr val="bg1"/>
                </a:solidFill>
                <a:cs typeface="+mn-ea"/>
                <a:sym typeface="+mn-lt"/>
              </a:endParaRPr>
            </a:p>
          </p:txBody>
        </p:sp>
      </p:grpSp>
      <p:sp>
        <p:nvSpPr>
          <p:cNvPr id="107" name="文本框 106"/>
          <p:cNvSpPr txBox="1"/>
          <p:nvPr/>
        </p:nvSpPr>
        <p:spPr>
          <a:xfrm>
            <a:off x="534670" y="1355725"/>
            <a:ext cx="1737360" cy="101473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用“求异”的思维去看待和思考事物</a:t>
            </a:r>
            <a:endParaRPr lang="zh-CN" altLang="en-US" sz="2000" b="1" dirty="0">
              <a:solidFill>
                <a:schemeClr val="accent1"/>
              </a:solidFill>
              <a:cs typeface="+mn-ea"/>
              <a:sym typeface="+mn-lt"/>
            </a:endParaRPr>
          </a:p>
        </p:txBody>
      </p:sp>
      <p:sp>
        <p:nvSpPr>
          <p:cNvPr id="111" name="文本框 110"/>
          <p:cNvSpPr txBox="1"/>
          <p:nvPr/>
        </p:nvSpPr>
        <p:spPr>
          <a:xfrm>
            <a:off x="2599055" y="2938145"/>
            <a:ext cx="1876425" cy="101473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有意识从常规思维的反方向去思考问题</a:t>
            </a:r>
            <a:endParaRPr lang="zh-CN" altLang="en-US" sz="2000" b="1" dirty="0">
              <a:solidFill>
                <a:schemeClr val="accent1"/>
              </a:solidFill>
              <a:cs typeface="+mn-ea"/>
              <a:sym typeface="+mn-lt"/>
            </a:endParaRPr>
          </a:p>
        </p:txBody>
      </p:sp>
      <p:sp>
        <p:nvSpPr>
          <p:cNvPr id="113" name="文本框 112"/>
          <p:cNvSpPr txBox="1"/>
          <p:nvPr/>
        </p:nvSpPr>
        <p:spPr>
          <a:xfrm>
            <a:off x="5943600" y="5097145"/>
            <a:ext cx="1818640" cy="101473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用发散性的思维看待和分析问题</a:t>
            </a:r>
            <a:endParaRPr lang="zh-CN" altLang="en-US" sz="2000" b="1" dirty="0">
              <a:solidFill>
                <a:schemeClr val="accent1"/>
              </a:solidFill>
              <a:cs typeface="+mn-ea"/>
              <a:sym typeface="+mn-lt"/>
            </a:endParaRPr>
          </a:p>
        </p:txBody>
      </p:sp>
      <p:sp>
        <p:nvSpPr>
          <p:cNvPr id="115" name="文本框 114"/>
          <p:cNvSpPr txBox="1"/>
          <p:nvPr/>
        </p:nvSpPr>
        <p:spPr>
          <a:xfrm>
            <a:off x="6434455" y="2238375"/>
            <a:ext cx="1712595" cy="101473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主动地、有效地运用联想思维方式</a:t>
            </a:r>
            <a:endParaRPr lang="zh-CN" altLang="en-US" sz="2000" b="1" dirty="0">
              <a:solidFill>
                <a:schemeClr val="accent1"/>
              </a:solidFill>
              <a:cs typeface="+mn-ea"/>
              <a:sym typeface="+mn-lt"/>
            </a:endParaRPr>
          </a:p>
        </p:txBody>
      </p:sp>
      <p:sp>
        <p:nvSpPr>
          <p:cNvPr id="117" name="文本框 116"/>
          <p:cNvSpPr txBox="1"/>
          <p:nvPr/>
        </p:nvSpPr>
        <p:spPr>
          <a:xfrm>
            <a:off x="9444355" y="3023870"/>
            <a:ext cx="1735455" cy="101473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学会整合、宏观地去看待事物</a:t>
            </a:r>
            <a:endParaRPr lang="zh-CN" altLang="en-US" sz="2000" b="1" dirty="0">
              <a:solidFill>
                <a:schemeClr val="accent1"/>
              </a:solidFill>
              <a:cs typeface="+mn-ea"/>
              <a:sym typeface="+mn-lt"/>
            </a:endParaRPr>
          </a:p>
        </p:txBody>
      </p:sp>
      <p:grpSp>
        <p:nvGrpSpPr>
          <p:cNvPr id="42" name="Group 7"/>
          <p:cNvGrpSpPr/>
          <p:nvPr/>
        </p:nvGrpSpPr>
        <p:grpSpPr>
          <a:xfrm>
            <a:off x="5943600" y="1210739"/>
            <a:ext cx="304800" cy="106680"/>
            <a:chOff x="5935980" y="1180306"/>
            <a:chExt cx="304800" cy="106680"/>
          </a:xfrm>
        </p:grpSpPr>
        <p:sp>
          <p:nvSpPr>
            <p:cNvPr id="43"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5" name="Text Placeholder 1"/>
          <p:cNvSpPr txBox="1"/>
          <p:nvPr/>
        </p:nvSpPr>
        <p:spPr>
          <a:xfrm>
            <a:off x="1262744" y="560955"/>
            <a:ext cx="9666512" cy="581251"/>
          </a:xfrm>
          <a:prstGeom prst="rect">
            <a:avLst/>
          </a:prstGeom>
        </p:spPr>
        <p:txBody>
          <a:bodyPr vert="horz" lIns="91440" tIns="45720" rIns="91440" bIns="45720" rtlCol="0">
            <a:normAutofit fontScale="7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培养创新思维的方法</a:t>
            </a:r>
            <a:endParaRPr dirty="0">
              <a:solidFill>
                <a:srgbClr val="48486A"/>
              </a:solidFill>
              <a:latin typeface="+mn-lt"/>
              <a:cs typeface="+mn-ea"/>
              <a:sym typeface="+mn-lt"/>
            </a:endParaRPr>
          </a:p>
        </p:txBody>
      </p:sp>
      <p:pic>
        <p:nvPicPr>
          <p:cNvPr id="47" name="图形 46"/>
          <p:cNvPicPr>
            <a:picLocks noChangeAspect="1"/>
          </p:cNvPicPr>
          <p:nvPr/>
        </p:nvPicPr>
        <p:blipFill>
          <a:blip r:embed="rId1" cstate="screen"/>
          <a:stretch>
            <a:fillRect/>
          </a:stretch>
        </p:blipFill>
        <p:spPr>
          <a:xfrm flipV="1">
            <a:off x="0" y="-1"/>
            <a:ext cx="1900989" cy="1117015"/>
          </a:xfrm>
          <a:prstGeom prst="rect">
            <a:avLst/>
          </a:prstGeom>
        </p:spPr>
      </p:pic>
      <p:pic>
        <p:nvPicPr>
          <p:cNvPr id="48" name="图形 47"/>
          <p:cNvPicPr>
            <a:picLocks noChangeAspect="1"/>
          </p:cNvPicPr>
          <p:nvPr/>
        </p:nvPicPr>
        <p:blipFill>
          <a:blip r:embed="rId2" cstate="screen"/>
          <a:stretch>
            <a:fillRect/>
          </a:stretch>
        </p:blipFill>
        <p:spPr>
          <a:xfrm flipV="1">
            <a:off x="10261331" y="5005137"/>
            <a:ext cx="1930670" cy="1852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par>
                                <p:cTn id="12" presetID="10" presetClass="entr" presetSubtype="0" fill="hold" nodeType="withEffect">
                                  <p:stCondLst>
                                    <p:cond delay="6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par>
                                <p:cTn id="31" presetID="53" presetClass="entr" presetSubtype="16"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fltVal val="0"/>
                                          </p:val>
                                        </p:tav>
                                        <p:tav tm="100000">
                                          <p:val>
                                            <p:strVal val="#ppt_w"/>
                                          </p:val>
                                        </p:tav>
                                      </p:tavLst>
                                    </p:anim>
                                    <p:anim calcmode="lin" valueType="num">
                                      <p:cBhvr>
                                        <p:cTn id="34" dur="500" fill="hold"/>
                                        <p:tgtEl>
                                          <p:spTgt spid="100"/>
                                        </p:tgtEl>
                                        <p:attrNameLst>
                                          <p:attrName>ppt_h</p:attrName>
                                        </p:attrNameLst>
                                      </p:cBhvr>
                                      <p:tavLst>
                                        <p:tav tm="0">
                                          <p:val>
                                            <p:fltVal val="0"/>
                                          </p:val>
                                        </p:tav>
                                        <p:tav tm="100000">
                                          <p:val>
                                            <p:strVal val="#ppt_h"/>
                                          </p:val>
                                        </p:tav>
                                      </p:tavLst>
                                    </p:anim>
                                    <p:animEffect transition="in" filter="fade">
                                      <p:cBhvr>
                                        <p:cTn id="35" dur="500"/>
                                        <p:tgtEl>
                                          <p:spTgt spid="100"/>
                                        </p:tgtEl>
                                      </p:cBhvr>
                                    </p:animEffect>
                                  </p:childTnLst>
                                </p:cTn>
                              </p:par>
                              <p:par>
                                <p:cTn id="36" presetID="53" presetClass="entr" presetSubtype="16" fill="hold"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p:cTn id="38" dur="500" fill="hold"/>
                                        <p:tgtEl>
                                          <p:spTgt spid="103"/>
                                        </p:tgtEl>
                                        <p:attrNameLst>
                                          <p:attrName>ppt_w</p:attrName>
                                        </p:attrNameLst>
                                      </p:cBhvr>
                                      <p:tavLst>
                                        <p:tav tm="0">
                                          <p:val>
                                            <p:fltVal val="0"/>
                                          </p:val>
                                        </p:tav>
                                        <p:tav tm="100000">
                                          <p:val>
                                            <p:strVal val="#ppt_w"/>
                                          </p:val>
                                        </p:tav>
                                      </p:tavLst>
                                    </p:anim>
                                    <p:anim calcmode="lin" valueType="num">
                                      <p:cBhvr>
                                        <p:cTn id="39" dur="500" fill="hold"/>
                                        <p:tgtEl>
                                          <p:spTgt spid="103"/>
                                        </p:tgtEl>
                                        <p:attrNameLst>
                                          <p:attrName>ppt_h</p:attrName>
                                        </p:attrNameLst>
                                      </p:cBhvr>
                                      <p:tavLst>
                                        <p:tav tm="0">
                                          <p:val>
                                            <p:fltVal val="0"/>
                                          </p:val>
                                        </p:tav>
                                        <p:tav tm="100000">
                                          <p:val>
                                            <p:strVal val="#ppt_h"/>
                                          </p:val>
                                        </p:tav>
                                      </p:tavLst>
                                    </p:anim>
                                    <p:animEffect transition="in" filter="fade">
                                      <p:cBhvr>
                                        <p:cTn id="40" dur="500"/>
                                        <p:tgtEl>
                                          <p:spTgt spid="103"/>
                                        </p:tgtEl>
                                      </p:cBhvr>
                                    </p:animEffect>
                                  </p:childTnLst>
                                </p:cTn>
                              </p:par>
                            </p:childTnLst>
                          </p:cTn>
                        </p:par>
                        <p:par>
                          <p:cTn id="41" fill="hold">
                            <p:stCondLst>
                              <p:cond delay="1500"/>
                            </p:stCondLst>
                            <p:childTnLst>
                              <p:par>
                                <p:cTn id="42" presetID="0" presetClass="entr" presetSubtype="0" fill="hold" grpId="0" nodeType="afterEffect">
                                  <p:stCondLst>
                                    <p:cond delay="0"/>
                                  </p:stCondLst>
                                  <p:iterate type="lt">
                                    <p:tmPct val="10000"/>
                                  </p:iterate>
                                  <p:childTnLst>
                                    <p:set>
                                      <p:cBhvr>
                                        <p:cTn id="43" dur="1" fill="hold">
                                          <p:stCondLst>
                                            <p:cond delay="0"/>
                                          </p:stCondLst>
                                        </p:cTn>
                                        <p:tgtEl>
                                          <p:spTgt spid="107"/>
                                        </p:tgtEl>
                                        <p:attrNameLst>
                                          <p:attrName>style.visibility</p:attrName>
                                        </p:attrNameLst>
                                      </p:cBhvr>
                                      <p:to>
                                        <p:strVal val="visible"/>
                                      </p:to>
                                    </p:set>
                                    <p:anim to="" calcmode="lin" valueType="num">
                                      <p:cBhvr>
                                        <p:cTn id="44" dur="700" fill="hold">
                                          <p:stCondLst>
                                            <p:cond delay="0"/>
                                          </p:stCondLst>
                                        </p:cTn>
                                        <p:tgtEl>
                                          <p:spTgt spid="107"/>
                                        </p:tgtEl>
                                        <p:attrNameLst>
                                          <p:attrName>ppt_x</p:attrName>
                                        </p:attrNameLst>
                                      </p:cBhvr>
                                      <p:tavLst>
                                        <p:tav tm="0" fmla="#ppt_x-(-#ppt_w/2*cos(ppt_r/180*pi))*((1.5-1.5*$)^2-(1.5-1.5*$)^3)">
                                          <p:val>
                                            <p:fltVal val="0"/>
                                          </p:val>
                                        </p:tav>
                                        <p:tav tm="100000">
                                          <p:val>
                                            <p:fltVal val="1"/>
                                          </p:val>
                                        </p:tav>
                                      </p:tavLst>
                                    </p:anim>
                                    <p:anim to="" calcmode="lin" valueType="num">
                                      <p:cBhvr>
                                        <p:cTn id="45" dur="700" fill="hold">
                                          <p:stCondLst>
                                            <p:cond delay="0"/>
                                          </p:stCondLst>
                                        </p:cTn>
                                        <p:tgtEl>
                                          <p:spTgt spid="107"/>
                                        </p:tgtEl>
                                        <p:attrNameLst>
                                          <p:attrName>ppt_y</p:attrName>
                                        </p:attrNameLst>
                                      </p:cBhvr>
                                      <p:tavLst>
                                        <p:tav tm="0" fmla="#ppt_y-(-#ppt_h/2*cos(ppt_r/180*pi))*((1.5-1.5*$)^2-(1.5-1.5*$)^3)">
                                          <p:val>
                                            <p:fltVal val="0"/>
                                          </p:val>
                                        </p:tav>
                                        <p:tav tm="100000">
                                          <p:val>
                                            <p:fltVal val="1"/>
                                          </p:val>
                                        </p:tav>
                                      </p:tavLst>
                                    </p:anim>
                                    <p:anim to="" calcmode="lin" valueType="num">
                                      <p:cBhvr>
                                        <p:cTn id="46" dur="700" fill="hold">
                                          <p:stCondLst>
                                            <p:cond delay="0"/>
                                          </p:stCondLst>
                                        </p:cTn>
                                        <p:tgtEl>
                                          <p:spTgt spid="107"/>
                                        </p:tgtEl>
                                        <p:attrNameLst>
                                          <p:attrName>ppt_h</p:attrName>
                                        </p:attrNameLst>
                                      </p:cBhvr>
                                      <p:tavLst>
                                        <p:tav tm="0" fmla="#ppt_h-(-#ppt_h)*((1.5-1.5*$)^2-(1.5-1.5*$)^3)">
                                          <p:val>
                                            <p:fltVal val="0"/>
                                          </p:val>
                                        </p:tav>
                                        <p:tav tm="100000">
                                          <p:val>
                                            <p:fltVal val="1"/>
                                          </p:val>
                                        </p:tav>
                                      </p:tavLst>
                                    </p:anim>
                                    <p:anim to="" calcmode="lin" valueType="num">
                                      <p:cBhvr>
                                        <p:cTn id="47" dur="700" fill="hold">
                                          <p:stCondLst>
                                            <p:cond delay="0"/>
                                          </p:stCondLst>
                                        </p:cTn>
                                        <p:tgtEl>
                                          <p:spTgt spid="107"/>
                                        </p:tgtEl>
                                        <p:attrNameLst>
                                          <p:attrName>ppt_w</p:attrName>
                                        </p:attrNameLst>
                                      </p:cBhvr>
                                      <p:tavLst>
                                        <p:tav tm="0" fmla="#ppt_w-(-#ppt_w)*((1.5-1.5*$)^2-(1.5-1.5*$)^3)">
                                          <p:val>
                                            <p:fltVal val="0"/>
                                          </p:val>
                                        </p:tav>
                                        <p:tav tm="100000">
                                          <p:val>
                                            <p:fltVal val="1"/>
                                          </p:val>
                                        </p:tav>
                                      </p:tavLst>
                                    </p:anim>
                                  </p:childTnLst>
                                </p:cTn>
                              </p:par>
                            </p:childTnLst>
                          </p:cTn>
                        </p:par>
                        <p:par>
                          <p:cTn id="48" fill="hold">
                            <p:stCondLst>
                              <p:cond delay="3920"/>
                            </p:stCondLst>
                            <p:childTnLst>
                              <p:par>
                                <p:cTn id="49" presetID="0" presetClass="entr" presetSubtype="0" fill="hold" grpId="0" nodeType="afterEffect">
                                  <p:stCondLst>
                                    <p:cond delay="0"/>
                                  </p:stCondLst>
                                  <p:iterate type="lt">
                                    <p:tmPct val="10000"/>
                                  </p:iterate>
                                  <p:childTnLst>
                                    <p:set>
                                      <p:cBhvr>
                                        <p:cTn id="50" dur="1" fill="hold">
                                          <p:stCondLst>
                                            <p:cond delay="0"/>
                                          </p:stCondLst>
                                        </p:cTn>
                                        <p:tgtEl>
                                          <p:spTgt spid="111"/>
                                        </p:tgtEl>
                                        <p:attrNameLst>
                                          <p:attrName>style.visibility</p:attrName>
                                        </p:attrNameLst>
                                      </p:cBhvr>
                                      <p:to>
                                        <p:strVal val="visible"/>
                                      </p:to>
                                    </p:set>
                                    <p:anim to="" calcmode="lin" valueType="num">
                                      <p:cBhvr>
                                        <p:cTn id="51" dur="700" fill="hold">
                                          <p:stCondLst>
                                            <p:cond delay="0"/>
                                          </p:stCondLst>
                                        </p:cTn>
                                        <p:tgtEl>
                                          <p:spTgt spid="111"/>
                                        </p:tgtEl>
                                        <p:attrNameLst>
                                          <p:attrName>ppt_x</p:attrName>
                                        </p:attrNameLst>
                                      </p:cBhvr>
                                      <p:tavLst>
                                        <p:tav tm="0" fmla="#ppt_x-(-#ppt_w/2*cos(ppt_r/180*pi))*((1.5-1.5*$)^2-(1.5-1.5*$)^3)">
                                          <p:val>
                                            <p:fltVal val="0"/>
                                          </p:val>
                                        </p:tav>
                                        <p:tav tm="100000">
                                          <p:val>
                                            <p:fltVal val="1"/>
                                          </p:val>
                                        </p:tav>
                                      </p:tavLst>
                                    </p:anim>
                                    <p:anim to="" calcmode="lin" valueType="num">
                                      <p:cBhvr>
                                        <p:cTn id="52" dur="700" fill="hold">
                                          <p:stCondLst>
                                            <p:cond delay="0"/>
                                          </p:stCondLst>
                                        </p:cTn>
                                        <p:tgtEl>
                                          <p:spTgt spid="111"/>
                                        </p:tgtEl>
                                        <p:attrNameLst>
                                          <p:attrName>ppt_y</p:attrName>
                                        </p:attrNameLst>
                                      </p:cBhvr>
                                      <p:tavLst>
                                        <p:tav tm="0" fmla="#ppt_y-(-#ppt_h/2*cos(ppt_r/180*pi))*((1.5-1.5*$)^2-(1.5-1.5*$)^3)">
                                          <p:val>
                                            <p:fltVal val="0"/>
                                          </p:val>
                                        </p:tav>
                                        <p:tav tm="100000">
                                          <p:val>
                                            <p:fltVal val="1"/>
                                          </p:val>
                                        </p:tav>
                                      </p:tavLst>
                                    </p:anim>
                                    <p:anim to="" calcmode="lin" valueType="num">
                                      <p:cBhvr>
                                        <p:cTn id="53" dur="700" fill="hold">
                                          <p:stCondLst>
                                            <p:cond delay="0"/>
                                          </p:stCondLst>
                                        </p:cTn>
                                        <p:tgtEl>
                                          <p:spTgt spid="111"/>
                                        </p:tgtEl>
                                        <p:attrNameLst>
                                          <p:attrName>ppt_h</p:attrName>
                                        </p:attrNameLst>
                                      </p:cBhvr>
                                      <p:tavLst>
                                        <p:tav tm="0" fmla="#ppt_h-(-#ppt_h)*((1.5-1.5*$)^2-(1.5-1.5*$)^3)">
                                          <p:val>
                                            <p:fltVal val="0"/>
                                          </p:val>
                                        </p:tav>
                                        <p:tav tm="100000">
                                          <p:val>
                                            <p:fltVal val="1"/>
                                          </p:val>
                                        </p:tav>
                                      </p:tavLst>
                                    </p:anim>
                                    <p:anim to="" calcmode="lin" valueType="num">
                                      <p:cBhvr>
                                        <p:cTn id="54" dur="700" fill="hold">
                                          <p:stCondLst>
                                            <p:cond delay="0"/>
                                          </p:stCondLst>
                                        </p:cTn>
                                        <p:tgtEl>
                                          <p:spTgt spid="111"/>
                                        </p:tgtEl>
                                        <p:attrNameLst>
                                          <p:attrName>ppt_w</p:attrName>
                                        </p:attrNameLst>
                                      </p:cBhvr>
                                      <p:tavLst>
                                        <p:tav tm="0" fmla="#ppt_w-(-#ppt_w)*((1.5-1.5*$)^2-(1.5-1.5*$)^3)">
                                          <p:val>
                                            <p:fltVal val="0"/>
                                          </p:val>
                                        </p:tav>
                                        <p:tav tm="100000">
                                          <p:val>
                                            <p:fltVal val="1"/>
                                          </p:val>
                                        </p:tav>
                                      </p:tavLst>
                                    </p:anim>
                                  </p:childTnLst>
                                </p:cTn>
                              </p:par>
                            </p:childTnLst>
                          </p:cTn>
                        </p:par>
                        <p:par>
                          <p:cTn id="55" fill="hold">
                            <p:stCondLst>
                              <p:cond delay="5809"/>
                            </p:stCondLst>
                            <p:childTnLst>
                              <p:par>
                                <p:cTn id="56" presetID="0" presetClass="entr" presetSubtype="0" fill="hold" grpId="0" nodeType="afterEffect">
                                  <p:stCondLst>
                                    <p:cond delay="0"/>
                                  </p:stCondLst>
                                  <p:iterate type="lt">
                                    <p:tmPct val="10000"/>
                                  </p:iterate>
                                  <p:childTnLst>
                                    <p:set>
                                      <p:cBhvr>
                                        <p:cTn id="57" dur="1" fill="hold">
                                          <p:stCondLst>
                                            <p:cond delay="0"/>
                                          </p:stCondLst>
                                        </p:cTn>
                                        <p:tgtEl>
                                          <p:spTgt spid="113"/>
                                        </p:tgtEl>
                                        <p:attrNameLst>
                                          <p:attrName>style.visibility</p:attrName>
                                        </p:attrNameLst>
                                      </p:cBhvr>
                                      <p:to>
                                        <p:strVal val="visible"/>
                                      </p:to>
                                    </p:set>
                                    <p:anim to="" calcmode="lin" valueType="num">
                                      <p:cBhvr>
                                        <p:cTn id="58" dur="700" fill="hold">
                                          <p:stCondLst>
                                            <p:cond delay="0"/>
                                          </p:stCondLst>
                                        </p:cTn>
                                        <p:tgtEl>
                                          <p:spTgt spid="113"/>
                                        </p:tgtEl>
                                        <p:attrNameLst>
                                          <p:attrName>ppt_x</p:attrName>
                                        </p:attrNameLst>
                                      </p:cBhvr>
                                      <p:tavLst>
                                        <p:tav tm="0" fmla="#ppt_x-(-#ppt_w/2*cos(ppt_r/180*pi))*((1.5-1.5*$)^2-(1.5-1.5*$)^3)">
                                          <p:val>
                                            <p:fltVal val="0"/>
                                          </p:val>
                                        </p:tav>
                                        <p:tav tm="100000">
                                          <p:val>
                                            <p:fltVal val="1"/>
                                          </p:val>
                                        </p:tav>
                                      </p:tavLst>
                                    </p:anim>
                                    <p:anim to="" calcmode="lin" valueType="num">
                                      <p:cBhvr>
                                        <p:cTn id="59" dur="700" fill="hold">
                                          <p:stCondLst>
                                            <p:cond delay="0"/>
                                          </p:stCondLst>
                                        </p:cTn>
                                        <p:tgtEl>
                                          <p:spTgt spid="113"/>
                                        </p:tgtEl>
                                        <p:attrNameLst>
                                          <p:attrName>ppt_y</p:attrName>
                                        </p:attrNameLst>
                                      </p:cBhvr>
                                      <p:tavLst>
                                        <p:tav tm="0" fmla="#ppt_y-(-#ppt_h/2*cos(ppt_r/180*pi))*((1.5-1.5*$)^2-(1.5-1.5*$)^3)">
                                          <p:val>
                                            <p:fltVal val="0"/>
                                          </p:val>
                                        </p:tav>
                                        <p:tav tm="100000">
                                          <p:val>
                                            <p:fltVal val="1"/>
                                          </p:val>
                                        </p:tav>
                                      </p:tavLst>
                                    </p:anim>
                                    <p:anim to="" calcmode="lin" valueType="num">
                                      <p:cBhvr>
                                        <p:cTn id="60" dur="700" fill="hold">
                                          <p:stCondLst>
                                            <p:cond delay="0"/>
                                          </p:stCondLst>
                                        </p:cTn>
                                        <p:tgtEl>
                                          <p:spTgt spid="113"/>
                                        </p:tgtEl>
                                        <p:attrNameLst>
                                          <p:attrName>ppt_h</p:attrName>
                                        </p:attrNameLst>
                                      </p:cBhvr>
                                      <p:tavLst>
                                        <p:tav tm="0" fmla="#ppt_h-(-#ppt_h)*((1.5-1.5*$)^2-(1.5-1.5*$)^3)">
                                          <p:val>
                                            <p:fltVal val="0"/>
                                          </p:val>
                                        </p:tav>
                                        <p:tav tm="100000">
                                          <p:val>
                                            <p:fltVal val="1"/>
                                          </p:val>
                                        </p:tav>
                                      </p:tavLst>
                                    </p:anim>
                                    <p:anim to="" calcmode="lin" valueType="num">
                                      <p:cBhvr>
                                        <p:cTn id="61" dur="700" fill="hold">
                                          <p:stCondLst>
                                            <p:cond delay="0"/>
                                          </p:stCondLst>
                                        </p:cTn>
                                        <p:tgtEl>
                                          <p:spTgt spid="113"/>
                                        </p:tgtEl>
                                        <p:attrNameLst>
                                          <p:attrName>ppt_w</p:attrName>
                                        </p:attrNameLst>
                                      </p:cBhvr>
                                      <p:tavLst>
                                        <p:tav tm="0" fmla="#ppt_w-(-#ppt_w)*((1.5-1.5*$)^2-(1.5-1.5*$)^3)">
                                          <p:val>
                                            <p:fltVal val="0"/>
                                          </p:val>
                                        </p:tav>
                                        <p:tav tm="100000">
                                          <p:val>
                                            <p:fltVal val="1"/>
                                          </p:val>
                                        </p:tav>
                                      </p:tavLst>
                                    </p:anim>
                                  </p:childTnLst>
                                </p:cTn>
                              </p:par>
                            </p:childTnLst>
                          </p:cTn>
                        </p:par>
                        <p:par>
                          <p:cTn id="62" fill="hold">
                            <p:stCondLst>
                              <p:cond delay="7489"/>
                            </p:stCondLst>
                            <p:childTnLst>
                              <p:par>
                                <p:cTn id="63" presetID="0" presetClass="entr" presetSubtype="0" fill="hold" grpId="0" nodeType="afterEffect">
                                  <p:stCondLst>
                                    <p:cond delay="0"/>
                                  </p:stCondLst>
                                  <p:iterate type="lt">
                                    <p:tmPct val="10000"/>
                                  </p:iterate>
                                  <p:childTnLst>
                                    <p:set>
                                      <p:cBhvr>
                                        <p:cTn id="64" dur="1" fill="hold">
                                          <p:stCondLst>
                                            <p:cond delay="0"/>
                                          </p:stCondLst>
                                        </p:cTn>
                                        <p:tgtEl>
                                          <p:spTgt spid="115"/>
                                        </p:tgtEl>
                                        <p:attrNameLst>
                                          <p:attrName>style.visibility</p:attrName>
                                        </p:attrNameLst>
                                      </p:cBhvr>
                                      <p:to>
                                        <p:strVal val="visible"/>
                                      </p:to>
                                    </p:set>
                                    <p:anim to="" calcmode="lin" valueType="num">
                                      <p:cBhvr>
                                        <p:cTn id="65" dur="700" fill="hold">
                                          <p:stCondLst>
                                            <p:cond delay="0"/>
                                          </p:stCondLst>
                                        </p:cTn>
                                        <p:tgtEl>
                                          <p:spTgt spid="115"/>
                                        </p:tgtEl>
                                        <p:attrNameLst>
                                          <p:attrName>ppt_x</p:attrName>
                                        </p:attrNameLst>
                                      </p:cBhvr>
                                      <p:tavLst>
                                        <p:tav tm="0" fmla="#ppt_x-(-#ppt_w/2*cos(ppt_r/180*pi))*((1.5-1.5*$)^2-(1.5-1.5*$)^3)">
                                          <p:val>
                                            <p:fltVal val="0"/>
                                          </p:val>
                                        </p:tav>
                                        <p:tav tm="100000">
                                          <p:val>
                                            <p:fltVal val="1"/>
                                          </p:val>
                                        </p:tav>
                                      </p:tavLst>
                                    </p:anim>
                                    <p:anim to="" calcmode="lin" valueType="num">
                                      <p:cBhvr>
                                        <p:cTn id="66" dur="700" fill="hold">
                                          <p:stCondLst>
                                            <p:cond delay="0"/>
                                          </p:stCondLst>
                                        </p:cTn>
                                        <p:tgtEl>
                                          <p:spTgt spid="115"/>
                                        </p:tgtEl>
                                        <p:attrNameLst>
                                          <p:attrName>ppt_y</p:attrName>
                                        </p:attrNameLst>
                                      </p:cBhvr>
                                      <p:tavLst>
                                        <p:tav tm="0" fmla="#ppt_y-(-#ppt_h/2*cos(ppt_r/180*pi))*((1.5-1.5*$)^2-(1.5-1.5*$)^3)">
                                          <p:val>
                                            <p:fltVal val="0"/>
                                          </p:val>
                                        </p:tav>
                                        <p:tav tm="100000">
                                          <p:val>
                                            <p:fltVal val="1"/>
                                          </p:val>
                                        </p:tav>
                                      </p:tavLst>
                                    </p:anim>
                                    <p:anim to="" calcmode="lin" valueType="num">
                                      <p:cBhvr>
                                        <p:cTn id="67" dur="700" fill="hold">
                                          <p:stCondLst>
                                            <p:cond delay="0"/>
                                          </p:stCondLst>
                                        </p:cTn>
                                        <p:tgtEl>
                                          <p:spTgt spid="115"/>
                                        </p:tgtEl>
                                        <p:attrNameLst>
                                          <p:attrName>ppt_h</p:attrName>
                                        </p:attrNameLst>
                                      </p:cBhvr>
                                      <p:tavLst>
                                        <p:tav tm="0" fmla="#ppt_h-(-#ppt_h)*((1.5-1.5*$)^2-(1.5-1.5*$)^3)">
                                          <p:val>
                                            <p:fltVal val="0"/>
                                          </p:val>
                                        </p:tav>
                                        <p:tav tm="100000">
                                          <p:val>
                                            <p:fltVal val="1"/>
                                          </p:val>
                                        </p:tav>
                                      </p:tavLst>
                                    </p:anim>
                                    <p:anim to="" calcmode="lin" valueType="num">
                                      <p:cBhvr>
                                        <p:cTn id="68" dur="700" fill="hold">
                                          <p:stCondLst>
                                            <p:cond delay="0"/>
                                          </p:stCondLst>
                                        </p:cTn>
                                        <p:tgtEl>
                                          <p:spTgt spid="115"/>
                                        </p:tgtEl>
                                        <p:attrNameLst>
                                          <p:attrName>ppt_w</p:attrName>
                                        </p:attrNameLst>
                                      </p:cBhvr>
                                      <p:tavLst>
                                        <p:tav tm="0" fmla="#ppt_w-(-#ppt_w)*((1.5-1.5*$)^2-(1.5-1.5*$)^3)">
                                          <p:val>
                                            <p:fltVal val="0"/>
                                          </p:val>
                                        </p:tav>
                                        <p:tav tm="100000">
                                          <p:val>
                                            <p:fltVal val="1"/>
                                          </p:val>
                                        </p:tav>
                                      </p:tavLst>
                                    </p:anim>
                                  </p:childTnLst>
                                </p:cTn>
                              </p:par>
                            </p:childTnLst>
                          </p:cTn>
                        </p:par>
                        <p:par>
                          <p:cTn id="69" fill="hold">
                            <p:stCondLst>
                              <p:cond delay="9239"/>
                            </p:stCondLst>
                            <p:childTnLst>
                              <p:par>
                                <p:cTn id="70" presetID="0" presetClass="entr" presetSubtype="0" fill="hold" grpId="0" nodeType="afterEffect">
                                  <p:stCondLst>
                                    <p:cond delay="0"/>
                                  </p:stCondLst>
                                  <p:iterate type="lt">
                                    <p:tmPct val="10000"/>
                                  </p:iterate>
                                  <p:childTnLst>
                                    <p:set>
                                      <p:cBhvr>
                                        <p:cTn id="71" dur="1" fill="hold">
                                          <p:stCondLst>
                                            <p:cond delay="0"/>
                                          </p:stCondLst>
                                        </p:cTn>
                                        <p:tgtEl>
                                          <p:spTgt spid="117"/>
                                        </p:tgtEl>
                                        <p:attrNameLst>
                                          <p:attrName>style.visibility</p:attrName>
                                        </p:attrNameLst>
                                      </p:cBhvr>
                                      <p:to>
                                        <p:strVal val="visible"/>
                                      </p:to>
                                    </p:set>
                                    <p:anim to="" calcmode="lin" valueType="num">
                                      <p:cBhvr>
                                        <p:cTn id="72" dur="700" fill="hold">
                                          <p:stCondLst>
                                            <p:cond delay="0"/>
                                          </p:stCondLst>
                                        </p:cTn>
                                        <p:tgtEl>
                                          <p:spTgt spid="117"/>
                                        </p:tgtEl>
                                        <p:attrNameLst>
                                          <p:attrName>ppt_x</p:attrName>
                                        </p:attrNameLst>
                                      </p:cBhvr>
                                      <p:tavLst>
                                        <p:tav tm="0" fmla="#ppt_x-(-#ppt_w/2*cos(ppt_r/180*pi))*((1.5-1.5*$)^2-(1.5-1.5*$)^3)">
                                          <p:val>
                                            <p:fltVal val="0"/>
                                          </p:val>
                                        </p:tav>
                                        <p:tav tm="100000">
                                          <p:val>
                                            <p:fltVal val="1"/>
                                          </p:val>
                                        </p:tav>
                                      </p:tavLst>
                                    </p:anim>
                                    <p:anim to="" calcmode="lin" valueType="num">
                                      <p:cBhvr>
                                        <p:cTn id="73" dur="700" fill="hold">
                                          <p:stCondLst>
                                            <p:cond delay="0"/>
                                          </p:stCondLst>
                                        </p:cTn>
                                        <p:tgtEl>
                                          <p:spTgt spid="117"/>
                                        </p:tgtEl>
                                        <p:attrNameLst>
                                          <p:attrName>ppt_y</p:attrName>
                                        </p:attrNameLst>
                                      </p:cBhvr>
                                      <p:tavLst>
                                        <p:tav tm="0" fmla="#ppt_y-(-#ppt_h/2*cos(ppt_r/180*pi))*((1.5-1.5*$)^2-(1.5-1.5*$)^3)">
                                          <p:val>
                                            <p:fltVal val="0"/>
                                          </p:val>
                                        </p:tav>
                                        <p:tav tm="100000">
                                          <p:val>
                                            <p:fltVal val="1"/>
                                          </p:val>
                                        </p:tav>
                                      </p:tavLst>
                                    </p:anim>
                                    <p:anim to="" calcmode="lin" valueType="num">
                                      <p:cBhvr>
                                        <p:cTn id="74" dur="700" fill="hold">
                                          <p:stCondLst>
                                            <p:cond delay="0"/>
                                          </p:stCondLst>
                                        </p:cTn>
                                        <p:tgtEl>
                                          <p:spTgt spid="117"/>
                                        </p:tgtEl>
                                        <p:attrNameLst>
                                          <p:attrName>ppt_h</p:attrName>
                                        </p:attrNameLst>
                                      </p:cBhvr>
                                      <p:tavLst>
                                        <p:tav tm="0" fmla="#ppt_h-(-#ppt_h)*((1.5-1.5*$)^2-(1.5-1.5*$)^3)">
                                          <p:val>
                                            <p:fltVal val="0"/>
                                          </p:val>
                                        </p:tav>
                                        <p:tav tm="100000">
                                          <p:val>
                                            <p:fltVal val="1"/>
                                          </p:val>
                                        </p:tav>
                                      </p:tavLst>
                                    </p:anim>
                                    <p:anim to="" calcmode="lin" valueType="num">
                                      <p:cBhvr>
                                        <p:cTn id="75" dur="700" fill="hold">
                                          <p:stCondLst>
                                            <p:cond delay="0"/>
                                          </p:stCondLst>
                                        </p:cTn>
                                        <p:tgtEl>
                                          <p:spTgt spid="117"/>
                                        </p:tgtEl>
                                        <p:attrNameLst>
                                          <p:attrName>ppt_w</p:attrName>
                                        </p:attrNameLst>
                                      </p:cBhvr>
                                      <p:tavLst>
                                        <p:tav tm="0" fmla="#ppt_w-(-#ppt_w)*((1.5-1.5*$)^2-(1.5-1.5*$)^3)">
                                          <p:val>
                                            <p:fltVal val="0"/>
                                          </p:val>
                                        </p:tav>
                                        <p:tav tm="100000">
                                          <p:val>
                                            <p:fltVal val="1"/>
                                          </p:val>
                                        </p:tav>
                                      </p:tavLst>
                                    </p:anim>
                                  </p:childTnLst>
                                </p:cTn>
                              </p:par>
                              <p:par>
                                <p:cTn id="76" presetID="2" presetClass="entr" presetSubtype="1" decel="100000" fill="hold"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additive="base">
                                        <p:cTn id="78" dur="750" fill="hold"/>
                                        <p:tgtEl>
                                          <p:spTgt spid="42"/>
                                        </p:tgtEl>
                                        <p:attrNameLst>
                                          <p:attrName>ppt_x</p:attrName>
                                        </p:attrNameLst>
                                      </p:cBhvr>
                                      <p:tavLst>
                                        <p:tav tm="0">
                                          <p:val>
                                            <p:strVal val="#ppt_x"/>
                                          </p:val>
                                        </p:tav>
                                        <p:tav tm="100000">
                                          <p:val>
                                            <p:strVal val="#ppt_x"/>
                                          </p:val>
                                        </p:tav>
                                      </p:tavLst>
                                    </p:anim>
                                    <p:anim calcmode="lin" valueType="num">
                                      <p:cBhvr additive="base">
                                        <p:cTn id="79" dur="75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90" grpId="0" bldLvl="0" animBg="1"/>
      <p:bldP spid="107" grpId="0"/>
      <p:bldP spid="111" grpId="0"/>
      <p:bldP spid="113" grpId="0"/>
      <p:bldP spid="115" grpId="0"/>
      <p:bldP spid="1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 name="Text Placeholder 1"/>
          <p:cNvSpPr>
            <a:spLocks noGrp="1"/>
          </p:cNvSpPr>
          <p:nvPr>
            <p:ph type="body" sz="quarter" idx="10"/>
          </p:nvPr>
        </p:nvSpPr>
        <p:spPr/>
        <p:txBody>
          <a:bodyPr>
            <a:noAutofit/>
          </a:bodyPr>
          <a:lstStyle/>
          <a:p>
            <a:r>
              <a:rPr sz="3500" dirty="0">
                <a:effectLst>
                  <a:outerShdw blurRad="50800" dist="25400" dir="5400000" algn="t" rotWithShape="0">
                    <a:prstClr val="black">
                      <a:alpha val="20000"/>
                    </a:prstClr>
                  </a:outerShdw>
                </a:effectLst>
                <a:latin typeface="+mn-lt"/>
                <a:cs typeface="+mn-ea"/>
                <a:sym typeface="+mn-lt"/>
              </a:rPr>
              <a:t>常用的创新思维方法</a:t>
            </a:r>
            <a:endParaRPr sz="3500" dirty="0">
              <a:effectLst>
                <a:outerShdw blurRad="50800" dist="25400" dir="5400000" algn="t" rotWithShape="0">
                  <a:prstClr val="black">
                    <a:alpha val="20000"/>
                  </a:prstClr>
                </a:outerShdw>
              </a:effectLst>
              <a:latin typeface="+mn-lt"/>
              <a:cs typeface="+mn-ea"/>
              <a:sym typeface="+mn-lt"/>
            </a:endParaRPr>
          </a:p>
        </p:txBody>
      </p:sp>
      <p:grpSp>
        <p:nvGrpSpPr>
          <p:cNvPr id="460" name="Group 459"/>
          <p:cNvGrpSpPr/>
          <p:nvPr/>
        </p:nvGrpSpPr>
        <p:grpSpPr>
          <a:xfrm>
            <a:off x="5943600" y="1210945"/>
            <a:ext cx="19812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3" name="Rectangle: Rounded Corners 172"/>
          <p:cNvSpPr/>
          <p:nvPr/>
        </p:nvSpPr>
        <p:spPr>
          <a:xfrm>
            <a:off x="2454910" y="1788795"/>
            <a:ext cx="1623695" cy="4559935"/>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xtBox 198"/>
          <p:cNvSpPr txBox="1"/>
          <p:nvPr/>
        </p:nvSpPr>
        <p:spPr>
          <a:xfrm>
            <a:off x="2559685"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逆向思维</a:t>
            </a:r>
            <a:endParaRPr lang="en-US" sz="2400" b="1">
              <a:solidFill>
                <a:schemeClr val="tx1">
                  <a:lumMod val="65000"/>
                  <a:lumOff val="35000"/>
                </a:schemeClr>
              </a:solidFill>
              <a:cs typeface="+mn-ea"/>
              <a:sym typeface="+mn-lt"/>
            </a:endParaRPr>
          </a:p>
        </p:txBody>
      </p:sp>
      <p:sp>
        <p:nvSpPr>
          <p:cNvPr id="174" name="Rectangle: Rounded Corners 173"/>
          <p:cNvSpPr/>
          <p:nvPr/>
        </p:nvSpPr>
        <p:spPr>
          <a:xfrm>
            <a:off x="4356100" y="178943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198"/>
          <p:cNvSpPr txBox="1"/>
          <p:nvPr/>
        </p:nvSpPr>
        <p:spPr>
          <a:xfrm>
            <a:off x="4456430"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灵感思维</a:t>
            </a:r>
            <a:endParaRPr lang="en-US" sz="2400" b="1">
              <a:solidFill>
                <a:schemeClr val="tx1">
                  <a:lumMod val="65000"/>
                  <a:lumOff val="35000"/>
                </a:schemeClr>
              </a:solidFill>
              <a:cs typeface="+mn-ea"/>
              <a:sym typeface="+mn-lt"/>
            </a:endParaRPr>
          </a:p>
        </p:txBody>
      </p:sp>
      <p:pic>
        <p:nvPicPr>
          <p:cNvPr id="43" name="图片 42"/>
          <p:cNvPicPr>
            <a:picLocks noChangeAspect="1"/>
          </p:cNvPicPr>
          <p:nvPr/>
        </p:nvPicPr>
        <p:blipFill>
          <a:blip r:embed="rId2"/>
          <a:stretch>
            <a:fillRect/>
          </a:stretch>
        </p:blipFill>
        <p:spPr>
          <a:xfrm>
            <a:off x="4447540" y="1898650"/>
            <a:ext cx="1455165" cy="990000"/>
          </a:xfrm>
          <a:prstGeom prst="rect">
            <a:avLst/>
          </a:prstGeom>
        </p:spPr>
      </p:pic>
      <p:sp>
        <p:nvSpPr>
          <p:cNvPr id="175" name="Rectangle: Rounded Corners 174"/>
          <p:cNvSpPr/>
          <p:nvPr/>
        </p:nvSpPr>
        <p:spPr>
          <a:xfrm>
            <a:off x="625538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xtBox 198"/>
          <p:cNvSpPr txBox="1"/>
          <p:nvPr/>
        </p:nvSpPr>
        <p:spPr>
          <a:xfrm>
            <a:off x="6353175"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逻辑思维</a:t>
            </a:r>
            <a:endParaRPr lang="en-US" sz="2400" b="1">
              <a:solidFill>
                <a:schemeClr val="tx1">
                  <a:lumMod val="65000"/>
                  <a:lumOff val="35000"/>
                </a:schemeClr>
              </a:solidFill>
              <a:cs typeface="+mn-ea"/>
              <a:sym typeface="+mn-lt"/>
            </a:endParaRPr>
          </a:p>
        </p:txBody>
      </p:sp>
      <p:pic>
        <p:nvPicPr>
          <p:cNvPr id="44" name="图片 43"/>
          <p:cNvPicPr>
            <a:picLocks noChangeAspect="1"/>
          </p:cNvPicPr>
          <p:nvPr/>
        </p:nvPicPr>
        <p:blipFill>
          <a:blip r:embed="rId3"/>
          <a:stretch>
            <a:fillRect/>
          </a:stretch>
        </p:blipFill>
        <p:spPr>
          <a:xfrm>
            <a:off x="6347460" y="1898650"/>
            <a:ext cx="1455165" cy="990000"/>
          </a:xfrm>
          <a:prstGeom prst="rect">
            <a:avLst/>
          </a:prstGeom>
        </p:spPr>
      </p:pic>
      <p:sp>
        <p:nvSpPr>
          <p:cNvPr id="18" name="Rectangle: Rounded Corners 174"/>
          <p:cNvSpPr/>
          <p:nvPr/>
        </p:nvSpPr>
        <p:spPr>
          <a:xfrm>
            <a:off x="8155940"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2" name="TextBox 198"/>
          <p:cNvSpPr txBox="1"/>
          <p:nvPr/>
        </p:nvSpPr>
        <p:spPr>
          <a:xfrm>
            <a:off x="8249920"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发散思维</a:t>
            </a:r>
            <a:endParaRPr lang="en-US" sz="2400" b="1">
              <a:solidFill>
                <a:schemeClr val="tx1">
                  <a:lumMod val="65000"/>
                  <a:lumOff val="35000"/>
                </a:schemeClr>
              </a:solidFill>
              <a:cs typeface="+mn-ea"/>
              <a:sym typeface="+mn-lt"/>
            </a:endParaRPr>
          </a:p>
        </p:txBody>
      </p:sp>
      <p:pic>
        <p:nvPicPr>
          <p:cNvPr id="45" name="图片 44"/>
          <p:cNvPicPr>
            <a:picLocks noChangeAspect="1"/>
          </p:cNvPicPr>
          <p:nvPr/>
        </p:nvPicPr>
        <p:blipFill>
          <a:blip r:embed="rId4"/>
          <a:stretch>
            <a:fillRect/>
          </a:stretch>
        </p:blipFill>
        <p:spPr>
          <a:xfrm>
            <a:off x="8248015" y="1898650"/>
            <a:ext cx="1455165" cy="990000"/>
          </a:xfrm>
          <a:prstGeom prst="rect">
            <a:avLst/>
          </a:prstGeom>
        </p:spPr>
      </p:pic>
      <p:sp>
        <p:nvSpPr>
          <p:cNvPr id="22" name="Rectangle: Rounded Corners 174"/>
          <p:cNvSpPr/>
          <p:nvPr/>
        </p:nvSpPr>
        <p:spPr>
          <a:xfrm>
            <a:off x="1005649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TextBox 198"/>
          <p:cNvSpPr txBox="1"/>
          <p:nvPr/>
        </p:nvSpPr>
        <p:spPr>
          <a:xfrm>
            <a:off x="10146665" y="3063875"/>
            <a:ext cx="1441450" cy="460375"/>
          </a:xfrm>
          <a:prstGeom prst="rect">
            <a:avLst/>
          </a:prstGeom>
          <a:noFill/>
        </p:spPr>
        <p:txBody>
          <a:bodyPr wrap="square" rtlCol="0">
            <a:spAutoFit/>
          </a:bodyPr>
          <a:p>
            <a:pPr algn="ctr"/>
            <a:r>
              <a:rPr lang="en-US" sz="2400" b="1">
                <a:solidFill>
                  <a:schemeClr val="tx1">
                    <a:lumMod val="65000"/>
                    <a:lumOff val="35000"/>
                  </a:schemeClr>
                </a:solidFill>
                <a:cs typeface="+mn-ea"/>
                <a:sym typeface="+mn-lt"/>
              </a:rPr>
              <a:t>辨证思维</a:t>
            </a:r>
            <a:endParaRPr lang="en-US" sz="2400" b="1">
              <a:solidFill>
                <a:schemeClr val="tx1">
                  <a:lumMod val="65000"/>
                  <a:lumOff val="35000"/>
                </a:schemeClr>
              </a:solidFill>
              <a:cs typeface="+mn-ea"/>
              <a:sym typeface="+mn-lt"/>
            </a:endParaRPr>
          </a:p>
        </p:txBody>
      </p:sp>
      <p:pic>
        <p:nvPicPr>
          <p:cNvPr id="46" name="图片 45"/>
          <p:cNvPicPr>
            <a:picLocks noChangeAspect="1"/>
          </p:cNvPicPr>
          <p:nvPr/>
        </p:nvPicPr>
        <p:blipFill>
          <a:blip r:embed="rId5"/>
          <a:stretch>
            <a:fillRect/>
          </a:stretch>
        </p:blipFill>
        <p:spPr>
          <a:xfrm>
            <a:off x="10148570" y="1898650"/>
            <a:ext cx="1455165" cy="990000"/>
          </a:xfrm>
          <a:prstGeom prst="rect">
            <a:avLst/>
          </a:prstGeom>
        </p:spPr>
      </p:pic>
      <p:sp>
        <p:nvSpPr>
          <p:cNvPr id="172" name="Rectangle: Rounded Corners 171"/>
          <p:cNvSpPr/>
          <p:nvPr/>
        </p:nvSpPr>
        <p:spPr>
          <a:xfrm>
            <a:off x="553720" y="177927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9" name="TextBox 198"/>
          <p:cNvSpPr txBox="1"/>
          <p:nvPr/>
        </p:nvSpPr>
        <p:spPr>
          <a:xfrm>
            <a:off x="662940" y="3063875"/>
            <a:ext cx="1441450" cy="460375"/>
          </a:xfrm>
          <a:prstGeom prst="rect">
            <a:avLst/>
          </a:prstGeom>
          <a:noFill/>
        </p:spPr>
        <p:txBody>
          <a:bodyPr wrap="square" rtlCol="0">
            <a:spAutoFit/>
          </a:bodyPr>
          <a:lstStyle/>
          <a:p>
            <a:pPr algn="ctr"/>
            <a:r>
              <a:rPr lang="en-US" sz="2400" b="1">
                <a:solidFill>
                  <a:schemeClr val="tx1">
                    <a:lumMod val="65000"/>
                    <a:lumOff val="35000"/>
                  </a:schemeClr>
                </a:solidFill>
                <a:cs typeface="+mn-ea"/>
                <a:sym typeface="+mn-lt"/>
              </a:rPr>
              <a:t>形象思维</a:t>
            </a:r>
            <a:endParaRPr lang="en-US" sz="2400" b="1">
              <a:solidFill>
                <a:schemeClr val="tx1">
                  <a:lumMod val="65000"/>
                  <a:lumOff val="35000"/>
                </a:schemeClr>
              </a:solidFill>
              <a:cs typeface="+mn-ea"/>
              <a:sym typeface="+mn-lt"/>
            </a:endParaRPr>
          </a:p>
        </p:txBody>
      </p:sp>
      <p:pic>
        <p:nvPicPr>
          <p:cNvPr id="47" name="图片 46"/>
          <p:cNvPicPr>
            <a:picLocks noChangeAspect="1"/>
          </p:cNvPicPr>
          <p:nvPr/>
        </p:nvPicPr>
        <p:blipFill>
          <a:blip r:embed="rId6"/>
          <a:stretch>
            <a:fillRect/>
          </a:stretch>
        </p:blipFill>
        <p:spPr>
          <a:xfrm>
            <a:off x="645795" y="1898650"/>
            <a:ext cx="1455165" cy="990000"/>
          </a:xfrm>
          <a:prstGeom prst="rect">
            <a:avLst/>
          </a:prstGeom>
        </p:spPr>
      </p:pic>
      <p:pic>
        <p:nvPicPr>
          <p:cNvPr id="55" name="图片 54"/>
          <p:cNvPicPr>
            <a:picLocks noChangeAspect="1"/>
          </p:cNvPicPr>
          <p:nvPr/>
        </p:nvPicPr>
        <p:blipFill>
          <a:blip r:embed="rId7"/>
          <a:stretch>
            <a:fillRect/>
          </a:stretch>
        </p:blipFill>
        <p:spPr>
          <a:xfrm>
            <a:off x="2536190" y="1899285"/>
            <a:ext cx="1456109" cy="990000"/>
          </a:xfrm>
          <a:prstGeom prst="rect">
            <a:avLst/>
          </a:prstGeom>
        </p:spPr>
      </p:pic>
      <p:sp>
        <p:nvSpPr>
          <p:cNvPr id="198" name="TextBox 197"/>
          <p:cNvSpPr txBox="1"/>
          <p:nvPr/>
        </p:nvSpPr>
        <p:spPr>
          <a:xfrm>
            <a:off x="671195" y="3740785"/>
            <a:ext cx="1379220" cy="1753235"/>
          </a:xfrm>
          <a:prstGeom prst="rect">
            <a:avLst/>
          </a:prstGeom>
          <a:noFill/>
        </p:spPr>
        <p:txBody>
          <a:bodyPr wrap="square" rtlCol="0">
            <a:spAutoFit/>
          </a:bodyPr>
          <a:p>
            <a:pPr algn="ctr"/>
            <a:r>
              <a:rPr lang="en-US" i="1" dirty="0">
                <a:solidFill>
                  <a:schemeClr val="accent1"/>
                </a:solidFill>
                <a:cs typeface="+mn-ea"/>
                <a:sym typeface="+mn-lt"/>
              </a:rPr>
              <a:t>指以具体的形象或图像为思维内容的思维形态， 是人的一种本能思维</a:t>
            </a:r>
            <a:endParaRPr lang="en-US" i="1" dirty="0">
              <a:solidFill>
                <a:schemeClr val="accent1"/>
              </a:solidFill>
              <a:cs typeface="+mn-ea"/>
              <a:sym typeface="+mn-lt"/>
            </a:endParaRPr>
          </a:p>
        </p:txBody>
      </p:sp>
      <p:sp>
        <p:nvSpPr>
          <p:cNvPr id="3" name="TextBox 197"/>
          <p:cNvSpPr txBox="1"/>
          <p:nvPr/>
        </p:nvSpPr>
        <p:spPr>
          <a:xfrm>
            <a:off x="2569845" y="3740785"/>
            <a:ext cx="1379220" cy="1198880"/>
          </a:xfrm>
          <a:prstGeom prst="rect">
            <a:avLst/>
          </a:prstGeom>
          <a:noFill/>
        </p:spPr>
        <p:txBody>
          <a:bodyPr wrap="square" rtlCol="0">
            <a:spAutoFit/>
          </a:bodyPr>
          <a:p>
            <a:pPr algn="ctr"/>
            <a:r>
              <a:rPr lang="en-US" i="1" dirty="0">
                <a:solidFill>
                  <a:schemeClr val="accent1"/>
                </a:solidFill>
                <a:cs typeface="+mn-ea"/>
                <a:sym typeface="+mn-lt"/>
              </a:rPr>
              <a:t>指从事物的反面去思考问题的思维方法</a:t>
            </a:r>
            <a:endParaRPr lang="en-US" i="1" dirty="0">
              <a:solidFill>
                <a:schemeClr val="accent1"/>
              </a:solidFill>
              <a:cs typeface="+mn-ea"/>
              <a:sym typeface="+mn-lt"/>
            </a:endParaRPr>
          </a:p>
        </p:txBody>
      </p:sp>
      <p:sp>
        <p:nvSpPr>
          <p:cNvPr id="5" name="TextBox 197"/>
          <p:cNvSpPr txBox="1"/>
          <p:nvPr/>
        </p:nvSpPr>
        <p:spPr>
          <a:xfrm>
            <a:off x="4468495" y="3740785"/>
            <a:ext cx="1379220" cy="2306955"/>
          </a:xfrm>
          <a:prstGeom prst="rect">
            <a:avLst/>
          </a:prstGeom>
          <a:noFill/>
        </p:spPr>
        <p:txBody>
          <a:bodyPr wrap="square" rtlCol="0">
            <a:spAutoFit/>
          </a:bodyPr>
          <a:p>
            <a:pPr algn="ctr"/>
            <a:r>
              <a:rPr lang="en-US" i="1" dirty="0">
                <a:solidFill>
                  <a:schemeClr val="accent1"/>
                </a:solidFill>
                <a:cs typeface="+mn-ea"/>
                <a:sym typeface="+mn-lt"/>
              </a:rPr>
              <a:t>本质上就是一种潜意识与显意识之间相互作用、相互贯通的理性思维认识的整体性创造过程</a:t>
            </a:r>
            <a:endParaRPr lang="en-US" i="1" dirty="0">
              <a:solidFill>
                <a:schemeClr val="accent1"/>
              </a:solidFill>
              <a:cs typeface="+mn-ea"/>
              <a:sym typeface="+mn-lt"/>
            </a:endParaRPr>
          </a:p>
        </p:txBody>
      </p:sp>
      <p:sp>
        <p:nvSpPr>
          <p:cNvPr id="6" name="TextBox 197"/>
          <p:cNvSpPr txBox="1"/>
          <p:nvPr/>
        </p:nvSpPr>
        <p:spPr>
          <a:xfrm>
            <a:off x="6367145" y="3740785"/>
            <a:ext cx="1379220" cy="2030095"/>
          </a:xfrm>
          <a:prstGeom prst="rect">
            <a:avLst/>
          </a:prstGeom>
          <a:noFill/>
        </p:spPr>
        <p:txBody>
          <a:bodyPr wrap="square" rtlCol="0">
            <a:spAutoFit/>
          </a:bodyPr>
          <a:p>
            <a:pPr algn="ctr"/>
            <a:r>
              <a:rPr lang="en-US" i="1" dirty="0">
                <a:solidFill>
                  <a:schemeClr val="accent1"/>
                </a:solidFill>
                <a:cs typeface="+mn-ea"/>
                <a:sym typeface="+mn-lt"/>
              </a:rPr>
              <a:t>借助于概念、判断、推理等思维形式能动地反映客观现实的理性认识过程</a:t>
            </a:r>
            <a:endParaRPr lang="en-US" i="1" dirty="0">
              <a:solidFill>
                <a:schemeClr val="accent1"/>
              </a:solidFill>
              <a:cs typeface="+mn-ea"/>
              <a:sym typeface="+mn-lt"/>
            </a:endParaRPr>
          </a:p>
        </p:txBody>
      </p:sp>
      <p:sp>
        <p:nvSpPr>
          <p:cNvPr id="7" name="TextBox 197"/>
          <p:cNvSpPr txBox="1"/>
          <p:nvPr/>
        </p:nvSpPr>
        <p:spPr>
          <a:xfrm>
            <a:off x="8265795" y="3740785"/>
            <a:ext cx="1379220" cy="1476375"/>
          </a:xfrm>
          <a:prstGeom prst="rect">
            <a:avLst/>
          </a:prstGeom>
          <a:noFill/>
        </p:spPr>
        <p:txBody>
          <a:bodyPr wrap="square" rtlCol="0">
            <a:spAutoFit/>
          </a:bodyPr>
          <a:p>
            <a:pPr algn="ctr"/>
            <a:r>
              <a:rPr lang="en-US" i="1" dirty="0">
                <a:solidFill>
                  <a:schemeClr val="accent1"/>
                </a:solidFill>
                <a:cs typeface="+mn-ea"/>
                <a:sym typeface="+mn-lt"/>
              </a:rPr>
              <a:t>指大脑在思维时呈现的一种扩散状态的思维模式</a:t>
            </a:r>
            <a:endParaRPr lang="en-US" i="1" dirty="0">
              <a:solidFill>
                <a:schemeClr val="accent1"/>
              </a:solidFill>
              <a:cs typeface="+mn-ea"/>
              <a:sym typeface="+mn-lt"/>
            </a:endParaRPr>
          </a:p>
        </p:txBody>
      </p:sp>
      <p:sp>
        <p:nvSpPr>
          <p:cNvPr id="8" name="TextBox 197"/>
          <p:cNvSpPr txBox="1"/>
          <p:nvPr/>
        </p:nvSpPr>
        <p:spPr>
          <a:xfrm>
            <a:off x="10164445" y="3740785"/>
            <a:ext cx="1379220" cy="1198880"/>
          </a:xfrm>
          <a:prstGeom prst="rect">
            <a:avLst/>
          </a:prstGeom>
          <a:noFill/>
        </p:spPr>
        <p:txBody>
          <a:bodyPr wrap="square" rtlCol="0">
            <a:spAutoFit/>
          </a:bodyPr>
          <a:p>
            <a:pPr algn="ctr"/>
            <a:r>
              <a:rPr lang="en-US" i="1" dirty="0">
                <a:solidFill>
                  <a:schemeClr val="accent1"/>
                </a:solidFill>
                <a:cs typeface="+mn-ea"/>
                <a:sym typeface="+mn-lt"/>
              </a:rPr>
              <a:t>指以变化发展视角认识事物的思维方式</a:t>
            </a:r>
            <a:endParaRPr lang="en-US" i="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五、互联网思维</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75170"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互联网思维。互联网思维，指的是在移动互联网、大数据、云计算等科技不断发展的背景下，对市场、用户、产品、企业价值链乃至整个商业生态进行重新审视的思维方式。</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互联网具有以下六大特征：（1）大数据；（2）零距离；（3）趋透明；（4）慧分享；（4）便操作；（6）惠众生。</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2227580" y="287020"/>
            <a:ext cx="9248140" cy="753110"/>
            <a:chOff x="3508" y="452"/>
            <a:chExt cx="14564" cy="1186"/>
          </a:xfrm>
        </p:grpSpPr>
        <p:sp>
          <p:nvSpPr>
            <p:cNvPr id="187" name="Rectangle: Rounded Corners 186"/>
            <p:cNvSpPr/>
            <p:nvPr/>
          </p:nvSpPr>
          <p:spPr>
            <a:xfrm>
              <a:off x="4926" y="452"/>
              <a:ext cx="13147" cy="1186"/>
            </a:xfrm>
            <a:prstGeom prst="roundRect">
              <a:avLst>
                <a:gd name="adj" fmla="val 89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87" name="Group 286"/>
            <p:cNvGrpSpPr/>
            <p:nvPr/>
          </p:nvGrpSpPr>
          <p:grpSpPr>
            <a:xfrm rot="0">
              <a:off x="3508" y="452"/>
              <a:ext cx="13133" cy="1186"/>
              <a:chOff x="5595955" y="1888529"/>
              <a:chExt cx="4630058" cy="753124"/>
            </a:xfrm>
          </p:grpSpPr>
          <p:sp>
            <p:nvSpPr>
              <p:cNvPr id="193" name="Rectangle: Rounded Corners 192"/>
              <p:cNvSpPr/>
              <p:nvPr/>
            </p:nvSpPr>
            <p:spPr>
              <a:xfrm>
                <a:off x="5595955" y="1888530"/>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194" name="Rectangle: Top Corners Rounded 193"/>
              <p:cNvSpPr/>
              <p:nvPr/>
            </p:nvSpPr>
            <p:spPr>
              <a:xfrm rot="16200000">
                <a:off x="5242256" y="2242230"/>
                <a:ext cx="753122" cy="4571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229" name="TextBox 228"/>
            <p:cNvSpPr txBox="1">
              <a:spLocks noChangeAspect="1"/>
            </p:cNvSpPr>
            <p:nvPr/>
          </p:nvSpPr>
          <p:spPr>
            <a:xfrm>
              <a:off x="4673" y="804"/>
              <a:ext cx="11730" cy="581"/>
            </a:xfrm>
            <a:prstGeom prst="rect">
              <a:avLst/>
            </a:prstGeom>
            <a:noFill/>
          </p:spPr>
          <p:txBody>
            <a:bodyPr wrap="square" lIns="0" tIns="0" rIns="0" bIns="0" rtlCol="0">
              <a:spAutoFit/>
            </a:bodyPr>
            <a:p>
              <a:r>
                <a:rPr lang="zh-CN" altLang="en-IN" sz="2400" b="1" dirty="0">
                  <a:solidFill>
                    <a:schemeClr val="bg1">
                      <a:lumMod val="65000"/>
                    </a:schemeClr>
                  </a:solidFill>
                  <a:cs typeface="+mn-ea"/>
                  <a:sym typeface="+mn-lt"/>
                </a:rPr>
                <a:t>用户</a:t>
              </a:r>
              <a:r>
                <a:rPr lang="en-IN" sz="2400" b="1" dirty="0">
                  <a:solidFill>
                    <a:schemeClr val="bg1">
                      <a:lumMod val="65000"/>
                    </a:schemeClr>
                  </a:solidFill>
                  <a:cs typeface="+mn-ea"/>
                  <a:sym typeface="+mn-lt"/>
                </a:rPr>
                <a:t>思维</a:t>
              </a:r>
              <a:r>
                <a:rPr lang="zh-CN" altLang="en-IN" sz="1800" dirty="0">
                  <a:solidFill>
                    <a:schemeClr val="bg1">
                      <a:lumMod val="65000"/>
                    </a:schemeClr>
                  </a:solidFill>
                  <a:cs typeface="+mn-ea"/>
                  <a:sym typeface="+mn-lt"/>
                </a:rPr>
                <a:t>：</a:t>
              </a:r>
              <a:r>
                <a:rPr lang="zh-CN" altLang="en-IN" dirty="0">
                  <a:solidFill>
                    <a:schemeClr val="bg1">
                      <a:lumMod val="65000"/>
                    </a:schemeClr>
                  </a:solidFill>
                  <a:cs typeface="+mn-ea"/>
                  <a:sym typeface="+mn-lt"/>
                </a:rPr>
                <a:t>指在价值链各个环节中都要“以用户为中心”去考虑问题</a:t>
              </a:r>
              <a:endParaRPr lang="zh-CN" altLang="en-IN" dirty="0">
                <a:solidFill>
                  <a:schemeClr val="bg1">
                    <a:lumMod val="65000"/>
                  </a:schemeClr>
                </a:solidFill>
                <a:cs typeface="+mn-ea"/>
                <a:sym typeface="+mn-lt"/>
              </a:endParaRPr>
            </a:p>
          </p:txBody>
        </p:sp>
        <p:sp>
          <p:nvSpPr>
            <p:cNvPr id="263" name="TextBox 262"/>
            <p:cNvSpPr txBox="1">
              <a:spLocks noChangeAspect="1"/>
            </p:cNvSpPr>
            <p:nvPr/>
          </p:nvSpPr>
          <p:spPr>
            <a:xfrm>
              <a:off x="16882" y="594"/>
              <a:ext cx="1104" cy="921"/>
            </a:xfrm>
            <a:prstGeom prst="rect">
              <a:avLst/>
            </a:prstGeom>
            <a:noFill/>
          </p:spPr>
          <p:txBody>
            <a:bodyPr wrap="square" lIns="0" tIns="0" rIns="0" bIns="0" rtlCol="0">
              <a:spAutoFit/>
            </a:bodyPr>
            <a:p>
              <a:pPr algn="ctr"/>
              <a:r>
                <a:rPr lang="en-IN" sz="1400" b="1" dirty="0">
                  <a:solidFill>
                    <a:schemeClr val="bg1">
                      <a:lumMod val="85000"/>
                    </a:schemeClr>
                  </a:solidFill>
                  <a:cs typeface="+mn-ea"/>
                  <a:sym typeface="+mn-lt"/>
                </a:rPr>
                <a:t>Route</a:t>
              </a:r>
              <a:endParaRPr lang="en-IN" sz="1400" b="1" dirty="0">
                <a:solidFill>
                  <a:schemeClr val="bg1">
                    <a:lumMod val="85000"/>
                  </a:schemeClr>
                </a:solidFill>
                <a:cs typeface="+mn-ea"/>
                <a:sym typeface="+mn-lt"/>
              </a:endParaRPr>
            </a:p>
            <a:p>
              <a:pPr algn="ctr"/>
              <a:r>
                <a:rPr lang="en-IN" sz="2400" b="1" dirty="0">
                  <a:solidFill>
                    <a:schemeClr val="bg1">
                      <a:lumMod val="85000"/>
                    </a:schemeClr>
                  </a:solidFill>
                  <a:cs typeface="+mn-ea"/>
                  <a:sym typeface="+mn-lt"/>
                </a:rPr>
                <a:t>01</a:t>
              </a:r>
              <a:endParaRPr lang="en-IN" sz="2400" b="1" dirty="0">
                <a:solidFill>
                  <a:schemeClr val="bg1">
                    <a:lumMod val="85000"/>
                  </a:schemeClr>
                </a:solidFill>
                <a:cs typeface="+mn-ea"/>
                <a:sym typeface="+mn-lt"/>
              </a:endParaRPr>
            </a:p>
          </p:txBody>
        </p:sp>
        <p:sp>
          <p:nvSpPr>
            <p:cNvPr id="268" name="Freeform 25"/>
            <p:cNvSpPr>
              <a:spLocks noEditPoints="1"/>
            </p:cNvSpPr>
            <p:nvPr/>
          </p:nvSpPr>
          <p:spPr bwMode="auto">
            <a:xfrm>
              <a:off x="3913" y="769"/>
              <a:ext cx="395" cy="553"/>
            </a:xfrm>
            <a:custGeom>
              <a:avLst/>
              <a:gdLst>
                <a:gd name="T0" fmla="*/ 56 w 160"/>
                <a:gd name="T1" fmla="*/ 173 h 224"/>
                <a:gd name="T2" fmla="*/ 56 w 160"/>
                <a:gd name="T3" fmla="*/ 176 h 224"/>
                <a:gd name="T4" fmla="*/ 99 w 160"/>
                <a:gd name="T5" fmla="*/ 180 h 224"/>
                <a:gd name="T6" fmla="*/ 103 w 160"/>
                <a:gd name="T7" fmla="*/ 173 h 224"/>
                <a:gd name="T8" fmla="*/ 80 w 160"/>
                <a:gd name="T9" fmla="*/ 126 h 224"/>
                <a:gd name="T10" fmla="*/ 80 w 160"/>
                <a:gd name="T11" fmla="*/ 134 h 224"/>
                <a:gd name="T12" fmla="*/ 64 w 160"/>
                <a:gd name="T13" fmla="*/ 172 h 224"/>
                <a:gd name="T14" fmla="*/ 48 w 160"/>
                <a:gd name="T15" fmla="*/ 180 h 224"/>
                <a:gd name="T16" fmla="*/ 48 w 160"/>
                <a:gd name="T17" fmla="*/ 180 h 224"/>
                <a:gd name="T18" fmla="*/ 138 w 160"/>
                <a:gd name="T19" fmla="*/ 8 h 224"/>
                <a:gd name="T20" fmla="*/ 107 w 160"/>
                <a:gd name="T21" fmla="*/ 33 h 224"/>
                <a:gd name="T22" fmla="*/ 80 w 160"/>
                <a:gd name="T23" fmla="*/ 0 h 224"/>
                <a:gd name="T24" fmla="*/ 52 w 160"/>
                <a:gd name="T25" fmla="*/ 33 h 224"/>
                <a:gd name="T26" fmla="*/ 21 w 160"/>
                <a:gd name="T27" fmla="*/ 8 h 224"/>
                <a:gd name="T28" fmla="*/ 0 w 160"/>
                <a:gd name="T29" fmla="*/ 12 h 224"/>
                <a:gd name="T30" fmla="*/ 21 w 160"/>
                <a:gd name="T31" fmla="*/ 16 h 224"/>
                <a:gd name="T32" fmla="*/ 56 w 160"/>
                <a:gd name="T33" fmla="*/ 44 h 224"/>
                <a:gd name="T34" fmla="*/ 57 w 160"/>
                <a:gd name="T35" fmla="*/ 44 h 224"/>
                <a:gd name="T36" fmla="*/ 32 w 160"/>
                <a:gd name="T37" fmla="*/ 93 h 224"/>
                <a:gd name="T38" fmla="*/ 45 w 160"/>
                <a:gd name="T39" fmla="*/ 181 h 224"/>
                <a:gd name="T40" fmla="*/ 48 w 160"/>
                <a:gd name="T41" fmla="*/ 180 h 224"/>
                <a:gd name="T42" fmla="*/ 52 w 160"/>
                <a:gd name="T43" fmla="*/ 175 h 224"/>
                <a:gd name="T44" fmla="*/ 80 w 160"/>
                <a:gd name="T45" fmla="*/ 120 h 224"/>
                <a:gd name="T46" fmla="*/ 108 w 160"/>
                <a:gd name="T47" fmla="*/ 175 h 224"/>
                <a:gd name="T48" fmla="*/ 114 w 160"/>
                <a:gd name="T49" fmla="*/ 181 h 224"/>
                <a:gd name="T50" fmla="*/ 128 w 160"/>
                <a:gd name="T51" fmla="*/ 93 h 224"/>
                <a:gd name="T52" fmla="*/ 102 w 160"/>
                <a:gd name="T53" fmla="*/ 44 h 224"/>
                <a:gd name="T54" fmla="*/ 104 w 160"/>
                <a:gd name="T55" fmla="*/ 44 h 224"/>
                <a:gd name="T56" fmla="*/ 138 w 160"/>
                <a:gd name="T57" fmla="*/ 16 h 224"/>
                <a:gd name="T58" fmla="*/ 160 w 160"/>
                <a:gd name="T59" fmla="*/ 12 h 224"/>
                <a:gd name="T60" fmla="*/ 120 w 160"/>
                <a:gd name="T61" fmla="*/ 93 h 224"/>
                <a:gd name="T62" fmla="*/ 116 w 160"/>
                <a:gd name="T63" fmla="*/ 165 h 224"/>
                <a:gd name="T64" fmla="*/ 44 w 160"/>
                <a:gd name="T65" fmla="*/ 165 h 224"/>
                <a:gd name="T66" fmla="*/ 40 w 160"/>
                <a:gd name="T67" fmla="*/ 93 h 224"/>
                <a:gd name="T68" fmla="*/ 120 w 160"/>
                <a:gd name="T69" fmla="*/ 93 h 224"/>
                <a:gd name="T70" fmla="*/ 60 w 160"/>
                <a:gd name="T71" fmla="*/ 28 h 224"/>
                <a:gd name="T72" fmla="*/ 99 w 160"/>
                <a:gd name="T73" fmla="*/ 28 h 224"/>
                <a:gd name="T74" fmla="*/ 68 w 160"/>
                <a:gd name="T75" fmla="*/ 184 h 224"/>
                <a:gd name="T76" fmla="*/ 64 w 160"/>
                <a:gd name="T77" fmla="*/ 209 h 224"/>
                <a:gd name="T78" fmla="*/ 96 w 160"/>
                <a:gd name="T79" fmla="*/ 209 h 224"/>
                <a:gd name="T80" fmla="*/ 92 w 160"/>
                <a:gd name="T81" fmla="*/ 184 h 224"/>
                <a:gd name="T82" fmla="*/ 88 w 160"/>
                <a:gd name="T83" fmla="*/ 209 h 224"/>
                <a:gd name="T84" fmla="*/ 72 w 160"/>
                <a:gd name="T85" fmla="*/ 209 h 224"/>
                <a:gd name="T86" fmla="*/ 88 w 160"/>
                <a:gd name="T87" fmla="*/ 19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24">
                  <a:moveTo>
                    <a:pt x="80" y="126"/>
                  </a:moveTo>
                  <a:cubicBezTo>
                    <a:pt x="65" y="126"/>
                    <a:pt x="56" y="150"/>
                    <a:pt x="56" y="173"/>
                  </a:cubicBezTo>
                  <a:cubicBezTo>
                    <a:pt x="56" y="173"/>
                    <a:pt x="56" y="173"/>
                    <a:pt x="56" y="173"/>
                  </a:cubicBezTo>
                  <a:cubicBezTo>
                    <a:pt x="56" y="173"/>
                    <a:pt x="56" y="174"/>
                    <a:pt x="56" y="176"/>
                  </a:cubicBezTo>
                  <a:cubicBezTo>
                    <a:pt x="60" y="180"/>
                    <a:pt x="60" y="180"/>
                    <a:pt x="60" y="180"/>
                  </a:cubicBezTo>
                  <a:cubicBezTo>
                    <a:pt x="99" y="180"/>
                    <a:pt x="99" y="180"/>
                    <a:pt x="99" y="180"/>
                  </a:cubicBezTo>
                  <a:cubicBezTo>
                    <a:pt x="103" y="176"/>
                    <a:pt x="103" y="176"/>
                    <a:pt x="103" y="176"/>
                  </a:cubicBezTo>
                  <a:cubicBezTo>
                    <a:pt x="103" y="173"/>
                    <a:pt x="103" y="173"/>
                    <a:pt x="103" y="173"/>
                  </a:cubicBezTo>
                  <a:cubicBezTo>
                    <a:pt x="103" y="172"/>
                    <a:pt x="103" y="172"/>
                    <a:pt x="103" y="172"/>
                  </a:cubicBezTo>
                  <a:cubicBezTo>
                    <a:pt x="103" y="150"/>
                    <a:pt x="94" y="126"/>
                    <a:pt x="80" y="126"/>
                  </a:cubicBezTo>
                  <a:close/>
                  <a:moveTo>
                    <a:pt x="64" y="172"/>
                  </a:moveTo>
                  <a:cubicBezTo>
                    <a:pt x="64" y="151"/>
                    <a:pt x="73" y="134"/>
                    <a:pt x="80" y="134"/>
                  </a:cubicBezTo>
                  <a:cubicBezTo>
                    <a:pt x="87" y="134"/>
                    <a:pt x="95" y="150"/>
                    <a:pt x="95" y="172"/>
                  </a:cubicBezTo>
                  <a:lnTo>
                    <a:pt x="64" y="172"/>
                  </a:lnTo>
                  <a:close/>
                  <a:moveTo>
                    <a:pt x="48" y="180"/>
                  </a:moveTo>
                  <a:cubicBezTo>
                    <a:pt x="48" y="180"/>
                    <a:pt x="48" y="180"/>
                    <a:pt x="48" y="180"/>
                  </a:cubicBezTo>
                  <a:cubicBezTo>
                    <a:pt x="48" y="183"/>
                    <a:pt x="48" y="183"/>
                    <a:pt x="48" y="183"/>
                  </a:cubicBezTo>
                  <a:lnTo>
                    <a:pt x="48" y="180"/>
                  </a:lnTo>
                  <a:close/>
                  <a:moveTo>
                    <a:pt x="156" y="8"/>
                  </a:moveTo>
                  <a:cubicBezTo>
                    <a:pt x="138" y="8"/>
                    <a:pt x="138" y="8"/>
                    <a:pt x="138" y="8"/>
                  </a:cubicBezTo>
                  <a:cubicBezTo>
                    <a:pt x="137" y="8"/>
                    <a:pt x="118" y="9"/>
                    <a:pt x="113" y="24"/>
                  </a:cubicBezTo>
                  <a:cubicBezTo>
                    <a:pt x="111" y="29"/>
                    <a:pt x="109" y="32"/>
                    <a:pt x="107" y="33"/>
                  </a:cubicBezTo>
                  <a:cubicBezTo>
                    <a:pt x="107" y="31"/>
                    <a:pt x="107" y="30"/>
                    <a:pt x="107" y="28"/>
                  </a:cubicBezTo>
                  <a:cubicBezTo>
                    <a:pt x="107" y="12"/>
                    <a:pt x="95" y="0"/>
                    <a:pt x="80" y="0"/>
                  </a:cubicBezTo>
                  <a:cubicBezTo>
                    <a:pt x="64" y="0"/>
                    <a:pt x="52" y="12"/>
                    <a:pt x="52" y="28"/>
                  </a:cubicBezTo>
                  <a:cubicBezTo>
                    <a:pt x="52" y="29"/>
                    <a:pt x="52" y="31"/>
                    <a:pt x="52" y="33"/>
                  </a:cubicBezTo>
                  <a:cubicBezTo>
                    <a:pt x="50" y="31"/>
                    <a:pt x="48" y="29"/>
                    <a:pt x="47" y="24"/>
                  </a:cubicBezTo>
                  <a:cubicBezTo>
                    <a:pt x="42" y="8"/>
                    <a:pt x="22" y="8"/>
                    <a:pt x="21" y="8"/>
                  </a:cubicBezTo>
                  <a:cubicBezTo>
                    <a:pt x="4" y="8"/>
                    <a:pt x="4" y="8"/>
                    <a:pt x="4" y="8"/>
                  </a:cubicBezTo>
                  <a:cubicBezTo>
                    <a:pt x="2" y="8"/>
                    <a:pt x="0" y="10"/>
                    <a:pt x="0" y="12"/>
                  </a:cubicBezTo>
                  <a:cubicBezTo>
                    <a:pt x="0" y="14"/>
                    <a:pt x="2" y="16"/>
                    <a:pt x="4" y="16"/>
                  </a:cubicBezTo>
                  <a:cubicBezTo>
                    <a:pt x="21" y="16"/>
                    <a:pt x="21" y="16"/>
                    <a:pt x="21" y="16"/>
                  </a:cubicBezTo>
                  <a:cubicBezTo>
                    <a:pt x="21" y="16"/>
                    <a:pt x="36" y="17"/>
                    <a:pt x="39" y="27"/>
                  </a:cubicBezTo>
                  <a:cubicBezTo>
                    <a:pt x="44" y="43"/>
                    <a:pt x="55" y="44"/>
                    <a:pt x="56" y="44"/>
                  </a:cubicBezTo>
                  <a:cubicBezTo>
                    <a:pt x="56" y="44"/>
                    <a:pt x="56" y="44"/>
                    <a:pt x="56" y="44"/>
                  </a:cubicBezTo>
                  <a:cubicBezTo>
                    <a:pt x="56" y="44"/>
                    <a:pt x="57" y="44"/>
                    <a:pt x="57" y="44"/>
                  </a:cubicBezTo>
                  <a:cubicBezTo>
                    <a:pt x="59" y="46"/>
                    <a:pt x="61" y="49"/>
                    <a:pt x="64" y="50"/>
                  </a:cubicBezTo>
                  <a:cubicBezTo>
                    <a:pt x="46" y="57"/>
                    <a:pt x="32" y="74"/>
                    <a:pt x="32" y="93"/>
                  </a:cubicBezTo>
                  <a:cubicBezTo>
                    <a:pt x="32" y="153"/>
                    <a:pt x="32" y="153"/>
                    <a:pt x="32" y="153"/>
                  </a:cubicBezTo>
                  <a:cubicBezTo>
                    <a:pt x="32" y="164"/>
                    <a:pt x="38" y="173"/>
                    <a:pt x="45" y="181"/>
                  </a:cubicBezTo>
                  <a:cubicBezTo>
                    <a:pt x="48" y="180"/>
                    <a:pt x="48" y="180"/>
                    <a:pt x="48" y="180"/>
                  </a:cubicBezTo>
                  <a:cubicBezTo>
                    <a:pt x="48" y="180"/>
                    <a:pt x="48" y="180"/>
                    <a:pt x="48" y="180"/>
                  </a:cubicBezTo>
                  <a:cubicBezTo>
                    <a:pt x="52" y="178"/>
                    <a:pt x="52" y="178"/>
                    <a:pt x="52" y="178"/>
                  </a:cubicBezTo>
                  <a:cubicBezTo>
                    <a:pt x="52" y="177"/>
                    <a:pt x="52" y="176"/>
                    <a:pt x="52" y="175"/>
                  </a:cubicBezTo>
                  <a:cubicBezTo>
                    <a:pt x="52" y="173"/>
                    <a:pt x="52" y="172"/>
                    <a:pt x="52" y="170"/>
                  </a:cubicBezTo>
                  <a:cubicBezTo>
                    <a:pt x="52" y="143"/>
                    <a:pt x="64" y="120"/>
                    <a:pt x="80" y="120"/>
                  </a:cubicBezTo>
                  <a:cubicBezTo>
                    <a:pt x="95" y="120"/>
                    <a:pt x="108" y="143"/>
                    <a:pt x="108" y="170"/>
                  </a:cubicBezTo>
                  <a:cubicBezTo>
                    <a:pt x="108" y="172"/>
                    <a:pt x="108" y="173"/>
                    <a:pt x="108" y="175"/>
                  </a:cubicBezTo>
                  <a:cubicBezTo>
                    <a:pt x="107" y="176"/>
                    <a:pt x="107" y="177"/>
                    <a:pt x="107" y="178"/>
                  </a:cubicBezTo>
                  <a:cubicBezTo>
                    <a:pt x="114" y="181"/>
                    <a:pt x="114" y="181"/>
                    <a:pt x="114" y="181"/>
                  </a:cubicBezTo>
                  <a:cubicBezTo>
                    <a:pt x="120" y="174"/>
                    <a:pt x="128" y="164"/>
                    <a:pt x="128" y="153"/>
                  </a:cubicBezTo>
                  <a:cubicBezTo>
                    <a:pt x="128" y="93"/>
                    <a:pt x="128" y="93"/>
                    <a:pt x="128" y="93"/>
                  </a:cubicBezTo>
                  <a:cubicBezTo>
                    <a:pt x="128" y="74"/>
                    <a:pt x="114" y="57"/>
                    <a:pt x="96" y="50"/>
                  </a:cubicBezTo>
                  <a:cubicBezTo>
                    <a:pt x="98" y="48"/>
                    <a:pt x="101" y="46"/>
                    <a:pt x="102" y="44"/>
                  </a:cubicBezTo>
                  <a:cubicBezTo>
                    <a:pt x="103" y="44"/>
                    <a:pt x="103" y="44"/>
                    <a:pt x="104" y="44"/>
                  </a:cubicBezTo>
                  <a:cubicBezTo>
                    <a:pt x="104" y="44"/>
                    <a:pt x="104" y="44"/>
                    <a:pt x="104" y="44"/>
                  </a:cubicBezTo>
                  <a:cubicBezTo>
                    <a:pt x="104" y="44"/>
                    <a:pt x="115" y="43"/>
                    <a:pt x="120" y="27"/>
                  </a:cubicBezTo>
                  <a:cubicBezTo>
                    <a:pt x="124" y="17"/>
                    <a:pt x="138" y="16"/>
                    <a:pt x="138" y="16"/>
                  </a:cubicBezTo>
                  <a:cubicBezTo>
                    <a:pt x="156" y="16"/>
                    <a:pt x="156" y="16"/>
                    <a:pt x="156" y="16"/>
                  </a:cubicBezTo>
                  <a:cubicBezTo>
                    <a:pt x="158" y="16"/>
                    <a:pt x="160" y="14"/>
                    <a:pt x="160" y="12"/>
                  </a:cubicBezTo>
                  <a:cubicBezTo>
                    <a:pt x="160" y="10"/>
                    <a:pt x="158" y="8"/>
                    <a:pt x="156" y="8"/>
                  </a:cubicBezTo>
                  <a:close/>
                  <a:moveTo>
                    <a:pt x="120" y="93"/>
                  </a:moveTo>
                  <a:cubicBezTo>
                    <a:pt x="120" y="153"/>
                    <a:pt x="120" y="153"/>
                    <a:pt x="120" y="153"/>
                  </a:cubicBezTo>
                  <a:cubicBezTo>
                    <a:pt x="120" y="157"/>
                    <a:pt x="118" y="161"/>
                    <a:pt x="116" y="165"/>
                  </a:cubicBezTo>
                  <a:cubicBezTo>
                    <a:pt x="114" y="135"/>
                    <a:pt x="99" y="112"/>
                    <a:pt x="80" y="112"/>
                  </a:cubicBezTo>
                  <a:cubicBezTo>
                    <a:pt x="61" y="112"/>
                    <a:pt x="45" y="135"/>
                    <a:pt x="44" y="165"/>
                  </a:cubicBezTo>
                  <a:cubicBezTo>
                    <a:pt x="42" y="161"/>
                    <a:pt x="40" y="157"/>
                    <a:pt x="40" y="153"/>
                  </a:cubicBezTo>
                  <a:cubicBezTo>
                    <a:pt x="40" y="93"/>
                    <a:pt x="40" y="93"/>
                    <a:pt x="40" y="93"/>
                  </a:cubicBezTo>
                  <a:cubicBezTo>
                    <a:pt x="40" y="73"/>
                    <a:pt x="59" y="56"/>
                    <a:pt x="80" y="56"/>
                  </a:cubicBezTo>
                  <a:cubicBezTo>
                    <a:pt x="101" y="56"/>
                    <a:pt x="120" y="73"/>
                    <a:pt x="120" y="93"/>
                  </a:cubicBezTo>
                  <a:close/>
                  <a:moveTo>
                    <a:pt x="80" y="48"/>
                  </a:moveTo>
                  <a:cubicBezTo>
                    <a:pt x="69" y="48"/>
                    <a:pt x="60" y="39"/>
                    <a:pt x="60" y="28"/>
                  </a:cubicBezTo>
                  <a:cubicBezTo>
                    <a:pt x="60" y="17"/>
                    <a:pt x="69" y="8"/>
                    <a:pt x="80" y="8"/>
                  </a:cubicBezTo>
                  <a:cubicBezTo>
                    <a:pt x="90" y="8"/>
                    <a:pt x="99" y="17"/>
                    <a:pt x="99" y="28"/>
                  </a:cubicBezTo>
                  <a:cubicBezTo>
                    <a:pt x="99" y="39"/>
                    <a:pt x="90" y="48"/>
                    <a:pt x="80" y="48"/>
                  </a:cubicBezTo>
                  <a:close/>
                  <a:moveTo>
                    <a:pt x="68" y="184"/>
                  </a:moveTo>
                  <a:cubicBezTo>
                    <a:pt x="64" y="188"/>
                    <a:pt x="64" y="188"/>
                    <a:pt x="64" y="188"/>
                  </a:cubicBezTo>
                  <a:cubicBezTo>
                    <a:pt x="64" y="209"/>
                    <a:pt x="64" y="209"/>
                    <a:pt x="64" y="209"/>
                  </a:cubicBezTo>
                  <a:cubicBezTo>
                    <a:pt x="64" y="217"/>
                    <a:pt x="71" y="224"/>
                    <a:pt x="80" y="224"/>
                  </a:cubicBezTo>
                  <a:cubicBezTo>
                    <a:pt x="89" y="224"/>
                    <a:pt x="96" y="217"/>
                    <a:pt x="96" y="209"/>
                  </a:cubicBezTo>
                  <a:cubicBezTo>
                    <a:pt x="96" y="188"/>
                    <a:pt x="96" y="188"/>
                    <a:pt x="96" y="188"/>
                  </a:cubicBezTo>
                  <a:cubicBezTo>
                    <a:pt x="92" y="184"/>
                    <a:pt x="92" y="184"/>
                    <a:pt x="92" y="184"/>
                  </a:cubicBezTo>
                  <a:lnTo>
                    <a:pt x="68" y="184"/>
                  </a:lnTo>
                  <a:close/>
                  <a:moveTo>
                    <a:pt x="88" y="209"/>
                  </a:moveTo>
                  <a:cubicBezTo>
                    <a:pt x="88" y="213"/>
                    <a:pt x="84" y="216"/>
                    <a:pt x="80" y="216"/>
                  </a:cubicBezTo>
                  <a:cubicBezTo>
                    <a:pt x="76" y="216"/>
                    <a:pt x="72" y="213"/>
                    <a:pt x="72" y="209"/>
                  </a:cubicBezTo>
                  <a:cubicBezTo>
                    <a:pt x="72" y="192"/>
                    <a:pt x="72" y="192"/>
                    <a:pt x="72" y="192"/>
                  </a:cubicBezTo>
                  <a:cubicBezTo>
                    <a:pt x="88" y="192"/>
                    <a:pt x="88" y="192"/>
                    <a:pt x="88" y="192"/>
                  </a:cubicBezTo>
                  <a:lnTo>
                    <a:pt x="88" y="209"/>
                  </a:lnTo>
                  <a:close/>
                </a:path>
              </a:pathLst>
            </a:custGeom>
            <a:solidFill>
              <a:schemeClr val="bg1">
                <a:lumMod val="75000"/>
              </a:schemeClr>
            </a:solidFill>
            <a:ln>
              <a:noFill/>
            </a:ln>
          </p:spPr>
          <p:txBody>
            <a:bodyPr vert="horz" wrap="square" lIns="91440" tIns="45720" rIns="91440" bIns="45720" numCol="1" anchor="t" anchorCtr="0" compatLnSpc="1"/>
            <a:p>
              <a:endParaRPr lang="en-US">
                <a:cs typeface="+mn-ea"/>
                <a:sym typeface="+mn-lt"/>
              </a:endParaRPr>
            </a:p>
          </p:txBody>
        </p:sp>
      </p:grpSp>
      <p:grpSp>
        <p:nvGrpSpPr>
          <p:cNvPr id="70" name="组合 69"/>
          <p:cNvGrpSpPr/>
          <p:nvPr/>
        </p:nvGrpSpPr>
        <p:grpSpPr>
          <a:xfrm>
            <a:off x="2227580" y="1171575"/>
            <a:ext cx="9248140" cy="753110"/>
            <a:chOff x="3508" y="1804"/>
            <a:chExt cx="14564" cy="1186"/>
          </a:xfrm>
        </p:grpSpPr>
        <p:sp>
          <p:nvSpPr>
            <p:cNvPr id="188" name="Rectangle: Rounded Corners 187"/>
            <p:cNvSpPr/>
            <p:nvPr/>
          </p:nvSpPr>
          <p:spPr>
            <a:xfrm>
              <a:off x="4926" y="1804"/>
              <a:ext cx="13147" cy="1186"/>
            </a:xfrm>
            <a:prstGeom prst="roundRect">
              <a:avLst>
                <a:gd name="adj" fmla="val 89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86" name="Group 285"/>
            <p:cNvGrpSpPr/>
            <p:nvPr/>
          </p:nvGrpSpPr>
          <p:grpSpPr>
            <a:xfrm rot="0">
              <a:off x="3508" y="1804"/>
              <a:ext cx="13133" cy="1186"/>
              <a:chOff x="5595955" y="2747298"/>
              <a:chExt cx="4630058" cy="753124"/>
            </a:xfrm>
          </p:grpSpPr>
          <p:sp>
            <p:nvSpPr>
              <p:cNvPr id="232" name="Rectangle: Rounded Corners 231"/>
              <p:cNvSpPr/>
              <p:nvPr/>
            </p:nvSpPr>
            <p:spPr>
              <a:xfrm>
                <a:off x="5595955" y="2747299"/>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233" name="Rectangle: Top Corners Rounded 232"/>
              <p:cNvSpPr/>
              <p:nvPr/>
            </p:nvSpPr>
            <p:spPr>
              <a:xfrm rot="16200000">
                <a:off x="5242256" y="3100999"/>
                <a:ext cx="753122" cy="4571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234" name="TextBox 233"/>
            <p:cNvSpPr txBox="1">
              <a:spLocks noChangeAspect="1"/>
            </p:cNvSpPr>
            <p:nvPr/>
          </p:nvSpPr>
          <p:spPr>
            <a:xfrm>
              <a:off x="4673" y="2107"/>
              <a:ext cx="11730" cy="581"/>
            </a:xfrm>
            <a:prstGeom prst="rect">
              <a:avLst/>
            </a:prstGeom>
            <a:noFill/>
          </p:spPr>
          <p:txBody>
            <a:bodyPr wrap="square" lIns="0" tIns="0" rIns="0" bIns="0" rtlCol="0">
              <a:spAutoFit/>
            </a:bodyPr>
            <a:p>
              <a:r>
                <a:rPr lang="en-IN" sz="2400" b="1" dirty="0">
                  <a:solidFill>
                    <a:schemeClr val="accent1"/>
                  </a:solidFill>
                  <a:cs typeface="+mn-ea"/>
                  <a:sym typeface="+mn-lt"/>
                </a:rPr>
                <a:t>流量思维</a:t>
              </a:r>
              <a:r>
                <a:rPr lang="zh-CN" altLang="en-IN" b="1" dirty="0">
                  <a:solidFill>
                    <a:schemeClr val="accent1"/>
                  </a:solidFill>
                  <a:cs typeface="+mn-ea"/>
                  <a:sym typeface="+mn-lt"/>
                </a:rPr>
                <a:t>：</a:t>
              </a:r>
              <a:r>
                <a:rPr lang="zh-CN" altLang="en-IN" dirty="0">
                  <a:solidFill>
                    <a:schemeClr val="accent1"/>
                  </a:solidFill>
                  <a:cs typeface="+mn-ea"/>
                  <a:sym typeface="+mn-lt"/>
                </a:rPr>
                <a:t>只要用户活跃数量达到一定程度，就会带来商机</a:t>
              </a:r>
              <a:endParaRPr lang="zh-CN" altLang="en-IN" dirty="0">
                <a:solidFill>
                  <a:schemeClr val="accent1"/>
                </a:solidFill>
                <a:cs typeface="+mn-ea"/>
                <a:sym typeface="+mn-lt"/>
              </a:endParaRPr>
            </a:p>
          </p:txBody>
        </p:sp>
        <p:sp>
          <p:nvSpPr>
            <p:cNvPr id="264" name="TextBox 263"/>
            <p:cNvSpPr txBox="1">
              <a:spLocks noChangeAspect="1"/>
            </p:cNvSpPr>
            <p:nvPr/>
          </p:nvSpPr>
          <p:spPr>
            <a:xfrm>
              <a:off x="16882" y="1936"/>
              <a:ext cx="1104" cy="921"/>
            </a:xfrm>
            <a:prstGeom prst="rect">
              <a:avLst/>
            </a:prstGeom>
            <a:noFill/>
          </p:spPr>
          <p:txBody>
            <a:bodyPr wrap="square" lIns="0" tIns="0" rIns="0" bIns="0" rtlCol="0">
              <a:spAutoFit/>
            </a:bodyPr>
            <a:p>
              <a:pPr algn="ctr"/>
              <a:r>
                <a:rPr lang="en-IN" sz="1400" b="1" dirty="0">
                  <a:solidFill>
                    <a:schemeClr val="bg1"/>
                  </a:solidFill>
                  <a:cs typeface="+mn-ea"/>
                  <a:sym typeface="+mn-lt"/>
                </a:rPr>
                <a:t>Route</a:t>
              </a:r>
              <a:endParaRPr lang="en-IN" sz="1400" b="1" dirty="0">
                <a:solidFill>
                  <a:schemeClr val="bg1"/>
                </a:solidFill>
                <a:cs typeface="+mn-ea"/>
                <a:sym typeface="+mn-lt"/>
              </a:endParaRPr>
            </a:p>
            <a:p>
              <a:pPr algn="ctr"/>
              <a:r>
                <a:rPr lang="en-IN" sz="2400" b="1" dirty="0">
                  <a:solidFill>
                    <a:schemeClr val="bg1"/>
                  </a:solidFill>
                  <a:cs typeface="+mn-ea"/>
                  <a:sym typeface="+mn-lt"/>
                </a:rPr>
                <a:t>02</a:t>
              </a:r>
              <a:endParaRPr lang="en-IN" sz="2400" b="1" dirty="0">
                <a:solidFill>
                  <a:schemeClr val="bg1"/>
                </a:solidFill>
                <a:cs typeface="+mn-ea"/>
                <a:sym typeface="+mn-lt"/>
              </a:endParaRPr>
            </a:p>
          </p:txBody>
        </p:sp>
        <p:sp>
          <p:nvSpPr>
            <p:cNvPr id="269" name="Freeform 33"/>
            <p:cNvSpPr>
              <a:spLocks noEditPoints="1"/>
            </p:cNvSpPr>
            <p:nvPr/>
          </p:nvSpPr>
          <p:spPr bwMode="auto">
            <a:xfrm>
              <a:off x="3943" y="2121"/>
              <a:ext cx="335" cy="553"/>
            </a:xfrm>
            <a:custGeom>
              <a:avLst/>
              <a:gdLst>
                <a:gd name="T0" fmla="*/ 52 w 136"/>
                <a:gd name="T1" fmla="*/ 0 h 224"/>
                <a:gd name="T2" fmla="*/ 0 w 136"/>
                <a:gd name="T3" fmla="*/ 125 h 224"/>
                <a:gd name="T4" fmla="*/ 84 w 136"/>
                <a:gd name="T5" fmla="*/ 176 h 224"/>
                <a:gd name="T6" fmla="*/ 136 w 136"/>
                <a:gd name="T7" fmla="*/ 51 h 224"/>
                <a:gd name="T8" fmla="*/ 128 w 136"/>
                <a:gd name="T9" fmla="*/ 125 h 224"/>
                <a:gd name="T10" fmla="*/ 52 w 136"/>
                <a:gd name="T11" fmla="*/ 168 h 224"/>
                <a:gd name="T12" fmla="*/ 8 w 136"/>
                <a:gd name="T13" fmla="*/ 51 h 224"/>
                <a:gd name="T14" fmla="*/ 84 w 136"/>
                <a:gd name="T15" fmla="*/ 8 h 224"/>
                <a:gd name="T16" fmla="*/ 128 w 136"/>
                <a:gd name="T17" fmla="*/ 125 h 224"/>
                <a:gd name="T18" fmla="*/ 40 w 136"/>
                <a:gd name="T19" fmla="*/ 192 h 224"/>
                <a:gd name="T20" fmla="*/ 96 w 136"/>
                <a:gd name="T21" fmla="*/ 184 h 224"/>
                <a:gd name="T22" fmla="*/ 28 w 136"/>
                <a:gd name="T23" fmla="*/ 212 h 224"/>
                <a:gd name="T24" fmla="*/ 108 w 136"/>
                <a:gd name="T25" fmla="*/ 204 h 224"/>
                <a:gd name="T26" fmla="*/ 28 w 136"/>
                <a:gd name="T27" fmla="*/ 212 h 224"/>
                <a:gd name="T28" fmla="*/ 124 w 136"/>
                <a:gd name="T29" fmla="*/ 224 h 224"/>
                <a:gd name="T30" fmla="*/ 116 w 136"/>
                <a:gd name="T31" fmla="*/ 178 h 224"/>
                <a:gd name="T32" fmla="*/ 0 w 136"/>
                <a:gd name="T33" fmla="*/ 221 h 224"/>
                <a:gd name="T34" fmla="*/ 24 w 136"/>
                <a:gd name="T35" fmla="*/ 181 h 224"/>
                <a:gd name="T36" fmla="*/ 0 w 136"/>
                <a:gd name="T37" fmla="*/ 221 h 224"/>
                <a:gd name="T38" fmla="*/ 84 w 136"/>
                <a:gd name="T39" fmla="*/ 117 h 224"/>
                <a:gd name="T40" fmla="*/ 116 w 136"/>
                <a:gd name="T41" fmla="*/ 117 h 224"/>
                <a:gd name="T42" fmla="*/ 100 w 136"/>
                <a:gd name="T43" fmla="*/ 125 h 224"/>
                <a:gd name="T44" fmla="*/ 100 w 136"/>
                <a:gd name="T45" fmla="*/ 109 h 224"/>
                <a:gd name="T46" fmla="*/ 100 w 136"/>
                <a:gd name="T47" fmla="*/ 125 h 224"/>
                <a:gd name="T48" fmla="*/ 20 w 136"/>
                <a:gd name="T49" fmla="*/ 117 h 224"/>
                <a:gd name="T50" fmla="*/ 52 w 136"/>
                <a:gd name="T51" fmla="*/ 117 h 224"/>
                <a:gd name="T52" fmla="*/ 36 w 136"/>
                <a:gd name="T53" fmla="*/ 125 h 224"/>
                <a:gd name="T54" fmla="*/ 36 w 136"/>
                <a:gd name="T55" fmla="*/ 109 h 224"/>
                <a:gd name="T56" fmla="*/ 36 w 136"/>
                <a:gd name="T57" fmla="*/ 125 h 224"/>
                <a:gd name="T58" fmla="*/ 24 w 136"/>
                <a:gd name="T59" fmla="*/ 32 h 224"/>
                <a:gd name="T60" fmla="*/ 112 w 136"/>
                <a:gd name="T61" fmla="*/ 92 h 224"/>
                <a:gd name="T62" fmla="*/ 104 w 136"/>
                <a:gd name="T63" fmla="*/ 84 h 224"/>
                <a:gd name="T64" fmla="*/ 32 w 136"/>
                <a:gd name="T65" fmla="*/ 40 h 224"/>
                <a:gd name="T66" fmla="*/ 104 w 136"/>
                <a:gd name="T67" fmla="*/ 8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24">
                  <a:moveTo>
                    <a:pt x="84" y="0"/>
                  </a:moveTo>
                  <a:cubicBezTo>
                    <a:pt x="52" y="0"/>
                    <a:pt x="52" y="0"/>
                    <a:pt x="52" y="0"/>
                  </a:cubicBezTo>
                  <a:cubicBezTo>
                    <a:pt x="23" y="0"/>
                    <a:pt x="0" y="23"/>
                    <a:pt x="0" y="51"/>
                  </a:cubicBezTo>
                  <a:cubicBezTo>
                    <a:pt x="0" y="125"/>
                    <a:pt x="0" y="125"/>
                    <a:pt x="0" y="125"/>
                  </a:cubicBezTo>
                  <a:cubicBezTo>
                    <a:pt x="0" y="153"/>
                    <a:pt x="23" y="176"/>
                    <a:pt x="52" y="176"/>
                  </a:cubicBezTo>
                  <a:cubicBezTo>
                    <a:pt x="84" y="176"/>
                    <a:pt x="84" y="176"/>
                    <a:pt x="84" y="176"/>
                  </a:cubicBezTo>
                  <a:cubicBezTo>
                    <a:pt x="113" y="176"/>
                    <a:pt x="136" y="153"/>
                    <a:pt x="136" y="125"/>
                  </a:cubicBezTo>
                  <a:cubicBezTo>
                    <a:pt x="136" y="51"/>
                    <a:pt x="136" y="51"/>
                    <a:pt x="136" y="51"/>
                  </a:cubicBezTo>
                  <a:cubicBezTo>
                    <a:pt x="136" y="23"/>
                    <a:pt x="113" y="0"/>
                    <a:pt x="84" y="0"/>
                  </a:cubicBezTo>
                  <a:close/>
                  <a:moveTo>
                    <a:pt x="128" y="125"/>
                  </a:moveTo>
                  <a:cubicBezTo>
                    <a:pt x="128" y="149"/>
                    <a:pt x="108" y="168"/>
                    <a:pt x="84" y="168"/>
                  </a:cubicBezTo>
                  <a:cubicBezTo>
                    <a:pt x="52" y="168"/>
                    <a:pt x="52" y="168"/>
                    <a:pt x="52" y="168"/>
                  </a:cubicBezTo>
                  <a:cubicBezTo>
                    <a:pt x="28" y="168"/>
                    <a:pt x="8" y="149"/>
                    <a:pt x="8" y="125"/>
                  </a:cubicBezTo>
                  <a:cubicBezTo>
                    <a:pt x="8" y="51"/>
                    <a:pt x="8" y="51"/>
                    <a:pt x="8" y="51"/>
                  </a:cubicBezTo>
                  <a:cubicBezTo>
                    <a:pt x="8" y="27"/>
                    <a:pt x="28" y="8"/>
                    <a:pt x="52" y="8"/>
                  </a:cubicBezTo>
                  <a:cubicBezTo>
                    <a:pt x="84" y="8"/>
                    <a:pt x="84" y="8"/>
                    <a:pt x="84" y="8"/>
                  </a:cubicBezTo>
                  <a:cubicBezTo>
                    <a:pt x="108" y="8"/>
                    <a:pt x="128" y="27"/>
                    <a:pt x="128" y="51"/>
                  </a:cubicBezTo>
                  <a:lnTo>
                    <a:pt x="128" y="125"/>
                  </a:lnTo>
                  <a:close/>
                  <a:moveTo>
                    <a:pt x="40" y="184"/>
                  </a:moveTo>
                  <a:cubicBezTo>
                    <a:pt x="40" y="192"/>
                    <a:pt x="40" y="192"/>
                    <a:pt x="40" y="192"/>
                  </a:cubicBezTo>
                  <a:cubicBezTo>
                    <a:pt x="96" y="192"/>
                    <a:pt x="96" y="192"/>
                    <a:pt x="96" y="192"/>
                  </a:cubicBezTo>
                  <a:cubicBezTo>
                    <a:pt x="96" y="184"/>
                    <a:pt x="96" y="184"/>
                    <a:pt x="96" y="184"/>
                  </a:cubicBezTo>
                  <a:lnTo>
                    <a:pt x="40" y="184"/>
                  </a:lnTo>
                  <a:close/>
                  <a:moveTo>
                    <a:pt x="28" y="212"/>
                  </a:moveTo>
                  <a:cubicBezTo>
                    <a:pt x="108" y="212"/>
                    <a:pt x="108" y="212"/>
                    <a:pt x="108" y="212"/>
                  </a:cubicBezTo>
                  <a:cubicBezTo>
                    <a:pt x="108" y="204"/>
                    <a:pt x="108" y="204"/>
                    <a:pt x="108" y="204"/>
                  </a:cubicBezTo>
                  <a:cubicBezTo>
                    <a:pt x="28" y="204"/>
                    <a:pt x="28" y="204"/>
                    <a:pt x="28" y="204"/>
                  </a:cubicBezTo>
                  <a:lnTo>
                    <a:pt x="28" y="212"/>
                  </a:lnTo>
                  <a:close/>
                  <a:moveTo>
                    <a:pt x="108" y="181"/>
                  </a:moveTo>
                  <a:cubicBezTo>
                    <a:pt x="124" y="224"/>
                    <a:pt x="124" y="224"/>
                    <a:pt x="124" y="224"/>
                  </a:cubicBezTo>
                  <a:cubicBezTo>
                    <a:pt x="132" y="221"/>
                    <a:pt x="132" y="221"/>
                    <a:pt x="132" y="221"/>
                  </a:cubicBezTo>
                  <a:cubicBezTo>
                    <a:pt x="116" y="178"/>
                    <a:pt x="116" y="178"/>
                    <a:pt x="116" y="178"/>
                  </a:cubicBezTo>
                  <a:lnTo>
                    <a:pt x="108" y="181"/>
                  </a:lnTo>
                  <a:close/>
                  <a:moveTo>
                    <a:pt x="0" y="221"/>
                  </a:moveTo>
                  <a:cubicBezTo>
                    <a:pt x="8" y="224"/>
                    <a:pt x="8" y="224"/>
                    <a:pt x="8" y="224"/>
                  </a:cubicBezTo>
                  <a:cubicBezTo>
                    <a:pt x="24" y="181"/>
                    <a:pt x="24" y="181"/>
                    <a:pt x="24" y="181"/>
                  </a:cubicBezTo>
                  <a:cubicBezTo>
                    <a:pt x="16" y="178"/>
                    <a:pt x="16" y="178"/>
                    <a:pt x="16" y="178"/>
                  </a:cubicBezTo>
                  <a:lnTo>
                    <a:pt x="0" y="221"/>
                  </a:lnTo>
                  <a:close/>
                  <a:moveTo>
                    <a:pt x="100" y="102"/>
                  </a:moveTo>
                  <a:cubicBezTo>
                    <a:pt x="91" y="102"/>
                    <a:pt x="84" y="109"/>
                    <a:pt x="84" y="117"/>
                  </a:cubicBezTo>
                  <a:cubicBezTo>
                    <a:pt x="84" y="126"/>
                    <a:pt x="91" y="133"/>
                    <a:pt x="100" y="133"/>
                  </a:cubicBezTo>
                  <a:cubicBezTo>
                    <a:pt x="109" y="133"/>
                    <a:pt x="116" y="126"/>
                    <a:pt x="116" y="117"/>
                  </a:cubicBezTo>
                  <a:cubicBezTo>
                    <a:pt x="116" y="109"/>
                    <a:pt x="109" y="102"/>
                    <a:pt x="100" y="102"/>
                  </a:cubicBezTo>
                  <a:close/>
                  <a:moveTo>
                    <a:pt x="100" y="125"/>
                  </a:moveTo>
                  <a:cubicBezTo>
                    <a:pt x="96" y="125"/>
                    <a:pt x="92" y="122"/>
                    <a:pt x="92" y="117"/>
                  </a:cubicBezTo>
                  <a:cubicBezTo>
                    <a:pt x="92" y="113"/>
                    <a:pt x="96" y="109"/>
                    <a:pt x="100" y="109"/>
                  </a:cubicBezTo>
                  <a:cubicBezTo>
                    <a:pt x="104" y="109"/>
                    <a:pt x="108" y="113"/>
                    <a:pt x="108" y="117"/>
                  </a:cubicBezTo>
                  <a:cubicBezTo>
                    <a:pt x="108" y="122"/>
                    <a:pt x="104" y="125"/>
                    <a:pt x="100" y="125"/>
                  </a:cubicBezTo>
                  <a:close/>
                  <a:moveTo>
                    <a:pt x="36" y="102"/>
                  </a:moveTo>
                  <a:cubicBezTo>
                    <a:pt x="27" y="102"/>
                    <a:pt x="20" y="109"/>
                    <a:pt x="20" y="117"/>
                  </a:cubicBezTo>
                  <a:cubicBezTo>
                    <a:pt x="20" y="126"/>
                    <a:pt x="27" y="133"/>
                    <a:pt x="36" y="133"/>
                  </a:cubicBezTo>
                  <a:cubicBezTo>
                    <a:pt x="45" y="133"/>
                    <a:pt x="52" y="126"/>
                    <a:pt x="52" y="117"/>
                  </a:cubicBezTo>
                  <a:cubicBezTo>
                    <a:pt x="52" y="109"/>
                    <a:pt x="45" y="102"/>
                    <a:pt x="36" y="102"/>
                  </a:cubicBezTo>
                  <a:close/>
                  <a:moveTo>
                    <a:pt x="36" y="125"/>
                  </a:moveTo>
                  <a:cubicBezTo>
                    <a:pt x="32" y="125"/>
                    <a:pt x="28" y="122"/>
                    <a:pt x="28" y="117"/>
                  </a:cubicBezTo>
                  <a:cubicBezTo>
                    <a:pt x="28" y="113"/>
                    <a:pt x="32" y="109"/>
                    <a:pt x="36" y="109"/>
                  </a:cubicBezTo>
                  <a:cubicBezTo>
                    <a:pt x="40" y="109"/>
                    <a:pt x="44" y="113"/>
                    <a:pt x="44" y="117"/>
                  </a:cubicBezTo>
                  <a:cubicBezTo>
                    <a:pt x="44" y="122"/>
                    <a:pt x="40" y="125"/>
                    <a:pt x="36" y="125"/>
                  </a:cubicBezTo>
                  <a:close/>
                  <a:moveTo>
                    <a:pt x="112" y="32"/>
                  </a:moveTo>
                  <a:cubicBezTo>
                    <a:pt x="24" y="32"/>
                    <a:pt x="24" y="32"/>
                    <a:pt x="24" y="32"/>
                  </a:cubicBezTo>
                  <a:cubicBezTo>
                    <a:pt x="24" y="92"/>
                    <a:pt x="24" y="92"/>
                    <a:pt x="24" y="92"/>
                  </a:cubicBezTo>
                  <a:cubicBezTo>
                    <a:pt x="112" y="92"/>
                    <a:pt x="112" y="92"/>
                    <a:pt x="112" y="92"/>
                  </a:cubicBezTo>
                  <a:lnTo>
                    <a:pt x="112" y="32"/>
                  </a:lnTo>
                  <a:close/>
                  <a:moveTo>
                    <a:pt x="104" y="84"/>
                  </a:moveTo>
                  <a:cubicBezTo>
                    <a:pt x="32" y="84"/>
                    <a:pt x="32" y="84"/>
                    <a:pt x="32" y="84"/>
                  </a:cubicBezTo>
                  <a:cubicBezTo>
                    <a:pt x="32" y="40"/>
                    <a:pt x="32" y="40"/>
                    <a:pt x="32" y="40"/>
                  </a:cubicBezTo>
                  <a:cubicBezTo>
                    <a:pt x="104" y="40"/>
                    <a:pt x="104" y="40"/>
                    <a:pt x="104" y="40"/>
                  </a:cubicBezTo>
                  <a:lnTo>
                    <a:pt x="104" y="84"/>
                  </a:lnTo>
                  <a:close/>
                </a:path>
              </a:pathLst>
            </a:custGeom>
            <a:solidFill>
              <a:schemeClr val="accent1"/>
            </a:solidFill>
            <a:ln>
              <a:noFill/>
            </a:ln>
          </p:spPr>
          <p:txBody>
            <a:bodyPr vert="horz" wrap="square" lIns="91440" tIns="45720" rIns="91440" bIns="45720" numCol="1" anchor="t" anchorCtr="0" compatLnSpc="1"/>
            <a:p>
              <a:endParaRPr lang="en-US">
                <a:cs typeface="+mn-ea"/>
                <a:sym typeface="+mn-lt"/>
              </a:endParaRPr>
            </a:p>
          </p:txBody>
        </p:sp>
      </p:grpSp>
      <p:grpSp>
        <p:nvGrpSpPr>
          <p:cNvPr id="65" name="组合 64"/>
          <p:cNvGrpSpPr/>
          <p:nvPr/>
        </p:nvGrpSpPr>
        <p:grpSpPr>
          <a:xfrm>
            <a:off x="2227580" y="2056130"/>
            <a:ext cx="9248140" cy="753110"/>
            <a:chOff x="3508" y="3157"/>
            <a:chExt cx="14564" cy="1186"/>
          </a:xfrm>
        </p:grpSpPr>
        <p:sp>
          <p:nvSpPr>
            <p:cNvPr id="189" name="Rectangle: Rounded Corners 188"/>
            <p:cNvSpPr/>
            <p:nvPr/>
          </p:nvSpPr>
          <p:spPr>
            <a:xfrm>
              <a:off x="4926" y="3157"/>
              <a:ext cx="13147" cy="1186"/>
            </a:xfrm>
            <a:prstGeom prst="roundRect">
              <a:avLst>
                <a:gd name="adj" fmla="val 89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85" name="Group 284"/>
            <p:cNvGrpSpPr/>
            <p:nvPr/>
          </p:nvGrpSpPr>
          <p:grpSpPr>
            <a:xfrm rot="0">
              <a:off x="3508" y="3157"/>
              <a:ext cx="13134" cy="1186"/>
              <a:chOff x="5595955" y="3606067"/>
              <a:chExt cx="4630058" cy="753124"/>
            </a:xfrm>
          </p:grpSpPr>
          <p:sp>
            <p:nvSpPr>
              <p:cNvPr id="237" name="Rectangle: Rounded Corners 236"/>
              <p:cNvSpPr/>
              <p:nvPr/>
            </p:nvSpPr>
            <p:spPr>
              <a:xfrm>
                <a:off x="5595955" y="3606068"/>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238" name="Rectangle: Top Corners Rounded 237"/>
              <p:cNvSpPr/>
              <p:nvPr/>
            </p:nvSpPr>
            <p:spPr>
              <a:xfrm rot="16200000">
                <a:off x="5242256" y="3959768"/>
                <a:ext cx="753122" cy="4571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265" name="TextBox 264"/>
            <p:cNvSpPr txBox="1">
              <a:spLocks noChangeAspect="1"/>
            </p:cNvSpPr>
            <p:nvPr/>
          </p:nvSpPr>
          <p:spPr>
            <a:xfrm>
              <a:off x="16882" y="3279"/>
              <a:ext cx="1104" cy="921"/>
            </a:xfrm>
            <a:prstGeom prst="rect">
              <a:avLst/>
            </a:prstGeom>
            <a:noFill/>
          </p:spPr>
          <p:txBody>
            <a:bodyPr wrap="square" lIns="0" tIns="0" rIns="0" bIns="0" rtlCol="0">
              <a:spAutoFit/>
            </a:bodyPr>
            <a:p>
              <a:pPr algn="ctr"/>
              <a:r>
                <a:rPr lang="en-IN" sz="1400" b="1" dirty="0">
                  <a:solidFill>
                    <a:schemeClr val="bg1">
                      <a:lumMod val="85000"/>
                    </a:schemeClr>
                  </a:solidFill>
                  <a:cs typeface="+mn-ea"/>
                  <a:sym typeface="+mn-lt"/>
                </a:rPr>
                <a:t>Route</a:t>
              </a:r>
              <a:endParaRPr lang="en-IN" sz="1400" b="1" dirty="0">
                <a:solidFill>
                  <a:schemeClr val="bg1">
                    <a:lumMod val="85000"/>
                  </a:schemeClr>
                </a:solidFill>
                <a:cs typeface="+mn-ea"/>
                <a:sym typeface="+mn-lt"/>
              </a:endParaRPr>
            </a:p>
            <a:p>
              <a:pPr algn="ctr"/>
              <a:r>
                <a:rPr lang="en-IN" sz="2400" b="1" dirty="0">
                  <a:solidFill>
                    <a:schemeClr val="bg1">
                      <a:lumMod val="85000"/>
                    </a:schemeClr>
                  </a:solidFill>
                  <a:cs typeface="+mn-ea"/>
                  <a:sym typeface="+mn-lt"/>
                </a:rPr>
                <a:t>03</a:t>
              </a:r>
              <a:endParaRPr lang="en-IN" sz="2400" b="1" dirty="0">
                <a:solidFill>
                  <a:schemeClr val="bg1">
                    <a:lumMod val="85000"/>
                  </a:schemeClr>
                </a:solidFill>
                <a:cs typeface="+mn-ea"/>
                <a:sym typeface="+mn-lt"/>
              </a:endParaRPr>
            </a:p>
          </p:txBody>
        </p:sp>
        <p:sp>
          <p:nvSpPr>
            <p:cNvPr id="271" name="Freeform 79"/>
            <p:cNvSpPr>
              <a:spLocks noEditPoints="1"/>
            </p:cNvSpPr>
            <p:nvPr/>
          </p:nvSpPr>
          <p:spPr bwMode="auto">
            <a:xfrm>
              <a:off x="3888" y="3510"/>
              <a:ext cx="445" cy="479"/>
            </a:xfrm>
            <a:custGeom>
              <a:avLst/>
              <a:gdLst>
                <a:gd name="T0" fmla="*/ 84 w 212"/>
                <a:gd name="T1" fmla="*/ 180 h 228"/>
                <a:gd name="T2" fmla="*/ 48 w 212"/>
                <a:gd name="T3" fmla="*/ 160 h 228"/>
                <a:gd name="T4" fmla="*/ 48 w 212"/>
                <a:gd name="T5" fmla="*/ 192 h 228"/>
                <a:gd name="T6" fmla="*/ 76 w 212"/>
                <a:gd name="T7" fmla="*/ 172 h 228"/>
                <a:gd name="T8" fmla="*/ 64 w 212"/>
                <a:gd name="T9" fmla="*/ 184 h 228"/>
                <a:gd name="T10" fmla="*/ 48 w 212"/>
                <a:gd name="T11" fmla="*/ 168 h 228"/>
                <a:gd name="T12" fmla="*/ 48 w 212"/>
                <a:gd name="T13" fmla="*/ 184 h 228"/>
                <a:gd name="T14" fmla="*/ 140 w 212"/>
                <a:gd name="T15" fmla="*/ 192 h 228"/>
                <a:gd name="T16" fmla="*/ 176 w 212"/>
                <a:gd name="T17" fmla="*/ 172 h 228"/>
                <a:gd name="T18" fmla="*/ 128 w 212"/>
                <a:gd name="T19" fmla="*/ 172 h 228"/>
                <a:gd name="T20" fmla="*/ 156 w 212"/>
                <a:gd name="T21" fmla="*/ 168 h 228"/>
                <a:gd name="T22" fmla="*/ 168 w 212"/>
                <a:gd name="T23" fmla="*/ 180 h 228"/>
                <a:gd name="T24" fmla="*/ 156 w 212"/>
                <a:gd name="T25" fmla="*/ 168 h 228"/>
                <a:gd name="T26" fmla="*/ 148 w 212"/>
                <a:gd name="T27" fmla="*/ 168 h 228"/>
                <a:gd name="T28" fmla="*/ 136 w 212"/>
                <a:gd name="T29" fmla="*/ 180 h 228"/>
                <a:gd name="T30" fmla="*/ 192 w 212"/>
                <a:gd name="T31" fmla="*/ 32 h 228"/>
                <a:gd name="T32" fmla="*/ 176 w 212"/>
                <a:gd name="T33" fmla="*/ 0 h 228"/>
                <a:gd name="T34" fmla="*/ 24 w 212"/>
                <a:gd name="T35" fmla="*/ 33 h 228"/>
                <a:gd name="T36" fmla="*/ 0 w 212"/>
                <a:gd name="T37" fmla="*/ 44 h 228"/>
                <a:gd name="T38" fmla="*/ 20 w 212"/>
                <a:gd name="T39" fmla="*/ 96 h 228"/>
                <a:gd name="T40" fmla="*/ 36 w 212"/>
                <a:gd name="T41" fmla="*/ 204 h 228"/>
                <a:gd name="T42" fmla="*/ 64 w 212"/>
                <a:gd name="T43" fmla="*/ 214 h 228"/>
                <a:gd name="T44" fmla="*/ 148 w 212"/>
                <a:gd name="T45" fmla="*/ 214 h 228"/>
                <a:gd name="T46" fmla="*/ 176 w 212"/>
                <a:gd name="T47" fmla="*/ 204 h 228"/>
                <a:gd name="T48" fmla="*/ 192 w 212"/>
                <a:gd name="T49" fmla="*/ 96 h 228"/>
                <a:gd name="T50" fmla="*/ 212 w 212"/>
                <a:gd name="T51" fmla="*/ 44 h 228"/>
                <a:gd name="T52" fmla="*/ 20 w 212"/>
                <a:gd name="T53" fmla="*/ 88 h 228"/>
                <a:gd name="T54" fmla="*/ 8 w 212"/>
                <a:gd name="T55" fmla="*/ 44 h 228"/>
                <a:gd name="T56" fmla="*/ 24 w 212"/>
                <a:gd name="T57" fmla="*/ 44 h 228"/>
                <a:gd name="T58" fmla="*/ 104 w 212"/>
                <a:gd name="T59" fmla="*/ 36 h 228"/>
                <a:gd name="T60" fmla="*/ 76 w 212"/>
                <a:gd name="T61" fmla="*/ 136 h 228"/>
                <a:gd name="T62" fmla="*/ 92 w 212"/>
                <a:gd name="T63" fmla="*/ 128 h 228"/>
                <a:gd name="T64" fmla="*/ 48 w 212"/>
                <a:gd name="T65" fmla="*/ 136 h 228"/>
                <a:gd name="T66" fmla="*/ 32 w 212"/>
                <a:gd name="T67" fmla="*/ 148 h 228"/>
                <a:gd name="T68" fmla="*/ 50 w 212"/>
                <a:gd name="T69" fmla="*/ 220 h 228"/>
                <a:gd name="T70" fmla="*/ 56 w 212"/>
                <a:gd name="T71" fmla="*/ 204 h 228"/>
                <a:gd name="T72" fmla="*/ 162 w 212"/>
                <a:gd name="T73" fmla="*/ 220 h 228"/>
                <a:gd name="T74" fmla="*/ 168 w 212"/>
                <a:gd name="T75" fmla="*/ 204 h 228"/>
                <a:gd name="T76" fmla="*/ 176 w 212"/>
                <a:gd name="T77" fmla="*/ 196 h 228"/>
                <a:gd name="T78" fmla="*/ 32 w 212"/>
                <a:gd name="T79" fmla="*/ 156 h 228"/>
                <a:gd name="T80" fmla="*/ 180 w 212"/>
                <a:gd name="T81" fmla="*/ 148 h 228"/>
                <a:gd name="T82" fmla="*/ 168 w 212"/>
                <a:gd name="T83" fmla="*/ 136 h 228"/>
                <a:gd name="T84" fmla="*/ 124 w 212"/>
                <a:gd name="T85" fmla="*/ 128 h 228"/>
                <a:gd name="T86" fmla="*/ 140 w 212"/>
                <a:gd name="T87" fmla="*/ 136 h 228"/>
                <a:gd name="T88" fmla="*/ 112 w 212"/>
                <a:gd name="T89" fmla="*/ 36 h 228"/>
                <a:gd name="T90" fmla="*/ 180 w 212"/>
                <a:gd name="T91" fmla="*/ 28 h 228"/>
                <a:gd name="T92" fmla="*/ 36 w 212"/>
                <a:gd name="T93" fmla="*/ 8 h 228"/>
                <a:gd name="T94" fmla="*/ 180 w 212"/>
                <a:gd name="T95" fmla="*/ 28 h 228"/>
                <a:gd name="T96" fmla="*/ 192 w 212"/>
                <a:gd name="T97" fmla="*/ 88 h 228"/>
                <a:gd name="T98" fmla="*/ 192 w 212"/>
                <a:gd name="T99" fmla="*/ 40 h 228"/>
                <a:gd name="T100" fmla="*/ 204 w 212"/>
                <a:gd name="T101" fmla="*/ 84 h 228"/>
                <a:gd name="T102" fmla="*/ 63 w 212"/>
                <a:gd name="T103" fmla="*/ 45 h 228"/>
                <a:gd name="T104" fmla="*/ 41 w 212"/>
                <a:gd name="T105" fmla="*/ 67 h 228"/>
                <a:gd name="T106" fmla="*/ 45 w 212"/>
                <a:gd name="T107" fmla="*/ 91 h 228"/>
                <a:gd name="T108" fmla="*/ 85 w 212"/>
                <a:gd name="T109" fmla="*/ 57 h 228"/>
                <a:gd name="T110" fmla="*/ 45 w 212"/>
                <a:gd name="T111" fmla="*/ 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2" h="228">
                  <a:moveTo>
                    <a:pt x="48" y="192"/>
                  </a:moveTo>
                  <a:cubicBezTo>
                    <a:pt x="72" y="192"/>
                    <a:pt x="72" y="192"/>
                    <a:pt x="72" y="192"/>
                  </a:cubicBezTo>
                  <a:cubicBezTo>
                    <a:pt x="79" y="192"/>
                    <a:pt x="84" y="187"/>
                    <a:pt x="84" y="180"/>
                  </a:cubicBezTo>
                  <a:cubicBezTo>
                    <a:pt x="84" y="172"/>
                    <a:pt x="84" y="172"/>
                    <a:pt x="84" y="172"/>
                  </a:cubicBezTo>
                  <a:cubicBezTo>
                    <a:pt x="84" y="165"/>
                    <a:pt x="79" y="160"/>
                    <a:pt x="72" y="160"/>
                  </a:cubicBezTo>
                  <a:cubicBezTo>
                    <a:pt x="48" y="160"/>
                    <a:pt x="48" y="160"/>
                    <a:pt x="48" y="160"/>
                  </a:cubicBezTo>
                  <a:cubicBezTo>
                    <a:pt x="41" y="160"/>
                    <a:pt x="36" y="165"/>
                    <a:pt x="36" y="172"/>
                  </a:cubicBezTo>
                  <a:cubicBezTo>
                    <a:pt x="36" y="180"/>
                    <a:pt x="36" y="180"/>
                    <a:pt x="36" y="180"/>
                  </a:cubicBezTo>
                  <a:cubicBezTo>
                    <a:pt x="36" y="187"/>
                    <a:pt x="41" y="192"/>
                    <a:pt x="48" y="192"/>
                  </a:cubicBezTo>
                  <a:close/>
                  <a:moveTo>
                    <a:pt x="64" y="168"/>
                  </a:moveTo>
                  <a:cubicBezTo>
                    <a:pt x="72" y="168"/>
                    <a:pt x="72" y="168"/>
                    <a:pt x="72" y="168"/>
                  </a:cubicBezTo>
                  <a:cubicBezTo>
                    <a:pt x="74" y="168"/>
                    <a:pt x="76" y="170"/>
                    <a:pt x="76" y="172"/>
                  </a:cubicBezTo>
                  <a:cubicBezTo>
                    <a:pt x="76" y="180"/>
                    <a:pt x="76" y="180"/>
                    <a:pt x="76" y="180"/>
                  </a:cubicBezTo>
                  <a:cubicBezTo>
                    <a:pt x="76" y="182"/>
                    <a:pt x="74" y="184"/>
                    <a:pt x="72" y="184"/>
                  </a:cubicBezTo>
                  <a:cubicBezTo>
                    <a:pt x="64" y="184"/>
                    <a:pt x="64" y="184"/>
                    <a:pt x="64" y="184"/>
                  </a:cubicBezTo>
                  <a:lnTo>
                    <a:pt x="64" y="168"/>
                  </a:lnTo>
                  <a:close/>
                  <a:moveTo>
                    <a:pt x="44" y="172"/>
                  </a:moveTo>
                  <a:cubicBezTo>
                    <a:pt x="44" y="170"/>
                    <a:pt x="46" y="168"/>
                    <a:pt x="48" y="168"/>
                  </a:cubicBezTo>
                  <a:cubicBezTo>
                    <a:pt x="56" y="168"/>
                    <a:pt x="56" y="168"/>
                    <a:pt x="56" y="168"/>
                  </a:cubicBezTo>
                  <a:cubicBezTo>
                    <a:pt x="56" y="184"/>
                    <a:pt x="56" y="184"/>
                    <a:pt x="56" y="184"/>
                  </a:cubicBezTo>
                  <a:cubicBezTo>
                    <a:pt x="48" y="184"/>
                    <a:pt x="48" y="184"/>
                    <a:pt x="48" y="184"/>
                  </a:cubicBezTo>
                  <a:cubicBezTo>
                    <a:pt x="46" y="184"/>
                    <a:pt x="44" y="182"/>
                    <a:pt x="44" y="180"/>
                  </a:cubicBezTo>
                  <a:lnTo>
                    <a:pt x="44" y="172"/>
                  </a:lnTo>
                  <a:close/>
                  <a:moveTo>
                    <a:pt x="140" y="192"/>
                  </a:moveTo>
                  <a:cubicBezTo>
                    <a:pt x="164" y="192"/>
                    <a:pt x="164" y="192"/>
                    <a:pt x="164" y="192"/>
                  </a:cubicBezTo>
                  <a:cubicBezTo>
                    <a:pt x="171" y="192"/>
                    <a:pt x="176" y="187"/>
                    <a:pt x="176" y="180"/>
                  </a:cubicBezTo>
                  <a:cubicBezTo>
                    <a:pt x="176" y="172"/>
                    <a:pt x="176" y="172"/>
                    <a:pt x="176" y="172"/>
                  </a:cubicBezTo>
                  <a:cubicBezTo>
                    <a:pt x="176" y="165"/>
                    <a:pt x="171" y="160"/>
                    <a:pt x="164" y="160"/>
                  </a:cubicBezTo>
                  <a:cubicBezTo>
                    <a:pt x="140" y="160"/>
                    <a:pt x="140" y="160"/>
                    <a:pt x="140" y="160"/>
                  </a:cubicBezTo>
                  <a:cubicBezTo>
                    <a:pt x="133" y="160"/>
                    <a:pt x="128" y="165"/>
                    <a:pt x="128" y="172"/>
                  </a:cubicBezTo>
                  <a:cubicBezTo>
                    <a:pt x="128" y="180"/>
                    <a:pt x="128" y="180"/>
                    <a:pt x="128" y="180"/>
                  </a:cubicBezTo>
                  <a:cubicBezTo>
                    <a:pt x="128" y="187"/>
                    <a:pt x="133" y="192"/>
                    <a:pt x="140" y="192"/>
                  </a:cubicBezTo>
                  <a:close/>
                  <a:moveTo>
                    <a:pt x="156" y="168"/>
                  </a:moveTo>
                  <a:cubicBezTo>
                    <a:pt x="164" y="168"/>
                    <a:pt x="164" y="168"/>
                    <a:pt x="164" y="168"/>
                  </a:cubicBezTo>
                  <a:cubicBezTo>
                    <a:pt x="166" y="168"/>
                    <a:pt x="168" y="170"/>
                    <a:pt x="168" y="172"/>
                  </a:cubicBezTo>
                  <a:cubicBezTo>
                    <a:pt x="168" y="180"/>
                    <a:pt x="168" y="180"/>
                    <a:pt x="168" y="180"/>
                  </a:cubicBezTo>
                  <a:cubicBezTo>
                    <a:pt x="168" y="182"/>
                    <a:pt x="166" y="184"/>
                    <a:pt x="164" y="184"/>
                  </a:cubicBezTo>
                  <a:cubicBezTo>
                    <a:pt x="156" y="184"/>
                    <a:pt x="156" y="184"/>
                    <a:pt x="156" y="184"/>
                  </a:cubicBezTo>
                  <a:lnTo>
                    <a:pt x="156" y="168"/>
                  </a:lnTo>
                  <a:close/>
                  <a:moveTo>
                    <a:pt x="136" y="172"/>
                  </a:moveTo>
                  <a:cubicBezTo>
                    <a:pt x="136" y="170"/>
                    <a:pt x="138" y="168"/>
                    <a:pt x="140" y="168"/>
                  </a:cubicBezTo>
                  <a:cubicBezTo>
                    <a:pt x="148" y="168"/>
                    <a:pt x="148" y="168"/>
                    <a:pt x="148" y="168"/>
                  </a:cubicBezTo>
                  <a:cubicBezTo>
                    <a:pt x="148" y="184"/>
                    <a:pt x="148" y="184"/>
                    <a:pt x="148" y="184"/>
                  </a:cubicBezTo>
                  <a:cubicBezTo>
                    <a:pt x="140" y="184"/>
                    <a:pt x="140" y="184"/>
                    <a:pt x="140" y="184"/>
                  </a:cubicBezTo>
                  <a:cubicBezTo>
                    <a:pt x="138" y="184"/>
                    <a:pt x="136" y="182"/>
                    <a:pt x="136" y="180"/>
                  </a:cubicBezTo>
                  <a:lnTo>
                    <a:pt x="136" y="172"/>
                  </a:lnTo>
                  <a:close/>
                  <a:moveTo>
                    <a:pt x="200" y="32"/>
                  </a:moveTo>
                  <a:cubicBezTo>
                    <a:pt x="192" y="32"/>
                    <a:pt x="192" y="32"/>
                    <a:pt x="192" y="32"/>
                  </a:cubicBezTo>
                  <a:cubicBezTo>
                    <a:pt x="191" y="32"/>
                    <a:pt x="189" y="32"/>
                    <a:pt x="188" y="33"/>
                  </a:cubicBezTo>
                  <a:cubicBezTo>
                    <a:pt x="188" y="12"/>
                    <a:pt x="188" y="12"/>
                    <a:pt x="188" y="12"/>
                  </a:cubicBezTo>
                  <a:cubicBezTo>
                    <a:pt x="188" y="5"/>
                    <a:pt x="183" y="0"/>
                    <a:pt x="176" y="0"/>
                  </a:cubicBezTo>
                  <a:cubicBezTo>
                    <a:pt x="36" y="0"/>
                    <a:pt x="36" y="0"/>
                    <a:pt x="36" y="0"/>
                  </a:cubicBezTo>
                  <a:cubicBezTo>
                    <a:pt x="29" y="0"/>
                    <a:pt x="24" y="5"/>
                    <a:pt x="24" y="12"/>
                  </a:cubicBezTo>
                  <a:cubicBezTo>
                    <a:pt x="24" y="33"/>
                    <a:pt x="24" y="33"/>
                    <a:pt x="24" y="33"/>
                  </a:cubicBezTo>
                  <a:cubicBezTo>
                    <a:pt x="23" y="32"/>
                    <a:pt x="21" y="32"/>
                    <a:pt x="20" y="32"/>
                  </a:cubicBezTo>
                  <a:cubicBezTo>
                    <a:pt x="12" y="32"/>
                    <a:pt x="12" y="32"/>
                    <a:pt x="12" y="32"/>
                  </a:cubicBezTo>
                  <a:cubicBezTo>
                    <a:pt x="5" y="32"/>
                    <a:pt x="0" y="37"/>
                    <a:pt x="0" y="44"/>
                  </a:cubicBezTo>
                  <a:cubicBezTo>
                    <a:pt x="0" y="84"/>
                    <a:pt x="0" y="84"/>
                    <a:pt x="0" y="84"/>
                  </a:cubicBezTo>
                  <a:cubicBezTo>
                    <a:pt x="0" y="91"/>
                    <a:pt x="5" y="96"/>
                    <a:pt x="12" y="96"/>
                  </a:cubicBezTo>
                  <a:cubicBezTo>
                    <a:pt x="20" y="96"/>
                    <a:pt x="20" y="96"/>
                    <a:pt x="20" y="96"/>
                  </a:cubicBezTo>
                  <a:cubicBezTo>
                    <a:pt x="21" y="96"/>
                    <a:pt x="23" y="96"/>
                    <a:pt x="24" y="95"/>
                  </a:cubicBezTo>
                  <a:cubicBezTo>
                    <a:pt x="24" y="192"/>
                    <a:pt x="24" y="192"/>
                    <a:pt x="24" y="192"/>
                  </a:cubicBezTo>
                  <a:cubicBezTo>
                    <a:pt x="24" y="199"/>
                    <a:pt x="29" y="204"/>
                    <a:pt x="36" y="204"/>
                  </a:cubicBezTo>
                  <a:cubicBezTo>
                    <a:pt x="36" y="214"/>
                    <a:pt x="36" y="214"/>
                    <a:pt x="36" y="214"/>
                  </a:cubicBezTo>
                  <a:cubicBezTo>
                    <a:pt x="36" y="222"/>
                    <a:pt x="42" y="228"/>
                    <a:pt x="50" y="228"/>
                  </a:cubicBezTo>
                  <a:cubicBezTo>
                    <a:pt x="58" y="228"/>
                    <a:pt x="64" y="222"/>
                    <a:pt x="64" y="214"/>
                  </a:cubicBezTo>
                  <a:cubicBezTo>
                    <a:pt x="64" y="204"/>
                    <a:pt x="64" y="204"/>
                    <a:pt x="64" y="204"/>
                  </a:cubicBezTo>
                  <a:cubicBezTo>
                    <a:pt x="148" y="204"/>
                    <a:pt x="148" y="204"/>
                    <a:pt x="148" y="204"/>
                  </a:cubicBezTo>
                  <a:cubicBezTo>
                    <a:pt x="148" y="214"/>
                    <a:pt x="148" y="214"/>
                    <a:pt x="148" y="214"/>
                  </a:cubicBezTo>
                  <a:cubicBezTo>
                    <a:pt x="148" y="222"/>
                    <a:pt x="154" y="228"/>
                    <a:pt x="162" y="228"/>
                  </a:cubicBezTo>
                  <a:cubicBezTo>
                    <a:pt x="170" y="228"/>
                    <a:pt x="176" y="222"/>
                    <a:pt x="176" y="214"/>
                  </a:cubicBezTo>
                  <a:cubicBezTo>
                    <a:pt x="176" y="204"/>
                    <a:pt x="176" y="204"/>
                    <a:pt x="176" y="204"/>
                  </a:cubicBezTo>
                  <a:cubicBezTo>
                    <a:pt x="183" y="204"/>
                    <a:pt x="188" y="199"/>
                    <a:pt x="188" y="192"/>
                  </a:cubicBezTo>
                  <a:cubicBezTo>
                    <a:pt x="188" y="95"/>
                    <a:pt x="188" y="95"/>
                    <a:pt x="188" y="95"/>
                  </a:cubicBezTo>
                  <a:cubicBezTo>
                    <a:pt x="189" y="96"/>
                    <a:pt x="191" y="96"/>
                    <a:pt x="192" y="96"/>
                  </a:cubicBezTo>
                  <a:cubicBezTo>
                    <a:pt x="200" y="96"/>
                    <a:pt x="200" y="96"/>
                    <a:pt x="200" y="96"/>
                  </a:cubicBezTo>
                  <a:cubicBezTo>
                    <a:pt x="207" y="96"/>
                    <a:pt x="212" y="91"/>
                    <a:pt x="212" y="84"/>
                  </a:cubicBezTo>
                  <a:cubicBezTo>
                    <a:pt x="212" y="44"/>
                    <a:pt x="212" y="44"/>
                    <a:pt x="212" y="44"/>
                  </a:cubicBezTo>
                  <a:cubicBezTo>
                    <a:pt x="212" y="37"/>
                    <a:pt x="207" y="32"/>
                    <a:pt x="200" y="32"/>
                  </a:cubicBezTo>
                  <a:close/>
                  <a:moveTo>
                    <a:pt x="24" y="84"/>
                  </a:moveTo>
                  <a:cubicBezTo>
                    <a:pt x="24" y="86"/>
                    <a:pt x="22" y="88"/>
                    <a:pt x="20" y="88"/>
                  </a:cubicBezTo>
                  <a:cubicBezTo>
                    <a:pt x="12" y="88"/>
                    <a:pt x="12" y="88"/>
                    <a:pt x="12" y="88"/>
                  </a:cubicBezTo>
                  <a:cubicBezTo>
                    <a:pt x="10" y="88"/>
                    <a:pt x="8" y="86"/>
                    <a:pt x="8" y="84"/>
                  </a:cubicBezTo>
                  <a:cubicBezTo>
                    <a:pt x="8" y="44"/>
                    <a:pt x="8" y="44"/>
                    <a:pt x="8" y="44"/>
                  </a:cubicBezTo>
                  <a:cubicBezTo>
                    <a:pt x="8" y="42"/>
                    <a:pt x="10" y="40"/>
                    <a:pt x="12" y="40"/>
                  </a:cubicBezTo>
                  <a:cubicBezTo>
                    <a:pt x="20" y="40"/>
                    <a:pt x="20" y="40"/>
                    <a:pt x="20" y="40"/>
                  </a:cubicBezTo>
                  <a:cubicBezTo>
                    <a:pt x="22" y="40"/>
                    <a:pt x="24" y="42"/>
                    <a:pt x="24" y="44"/>
                  </a:cubicBezTo>
                  <a:lnTo>
                    <a:pt x="24" y="84"/>
                  </a:lnTo>
                  <a:close/>
                  <a:moveTo>
                    <a:pt x="32" y="36"/>
                  </a:moveTo>
                  <a:cubicBezTo>
                    <a:pt x="104" y="36"/>
                    <a:pt x="104" y="36"/>
                    <a:pt x="104" y="36"/>
                  </a:cubicBezTo>
                  <a:cubicBezTo>
                    <a:pt x="104" y="148"/>
                    <a:pt x="104" y="148"/>
                    <a:pt x="104" y="148"/>
                  </a:cubicBezTo>
                  <a:cubicBezTo>
                    <a:pt x="61" y="148"/>
                    <a:pt x="61" y="148"/>
                    <a:pt x="61" y="148"/>
                  </a:cubicBezTo>
                  <a:cubicBezTo>
                    <a:pt x="62" y="141"/>
                    <a:pt x="69" y="136"/>
                    <a:pt x="76" y="136"/>
                  </a:cubicBezTo>
                  <a:cubicBezTo>
                    <a:pt x="92" y="136"/>
                    <a:pt x="92" y="136"/>
                    <a:pt x="92" y="136"/>
                  </a:cubicBezTo>
                  <a:cubicBezTo>
                    <a:pt x="94" y="136"/>
                    <a:pt x="96" y="134"/>
                    <a:pt x="96" y="132"/>
                  </a:cubicBezTo>
                  <a:cubicBezTo>
                    <a:pt x="96" y="130"/>
                    <a:pt x="94" y="128"/>
                    <a:pt x="92" y="128"/>
                  </a:cubicBezTo>
                  <a:cubicBezTo>
                    <a:pt x="48" y="128"/>
                    <a:pt x="48" y="128"/>
                    <a:pt x="48" y="128"/>
                  </a:cubicBezTo>
                  <a:cubicBezTo>
                    <a:pt x="46" y="128"/>
                    <a:pt x="44" y="130"/>
                    <a:pt x="44" y="132"/>
                  </a:cubicBezTo>
                  <a:cubicBezTo>
                    <a:pt x="44" y="134"/>
                    <a:pt x="46" y="136"/>
                    <a:pt x="48" y="136"/>
                  </a:cubicBezTo>
                  <a:cubicBezTo>
                    <a:pt x="58" y="136"/>
                    <a:pt x="58" y="136"/>
                    <a:pt x="58" y="136"/>
                  </a:cubicBezTo>
                  <a:cubicBezTo>
                    <a:pt x="55" y="139"/>
                    <a:pt x="53" y="143"/>
                    <a:pt x="52" y="148"/>
                  </a:cubicBezTo>
                  <a:cubicBezTo>
                    <a:pt x="32" y="148"/>
                    <a:pt x="32" y="148"/>
                    <a:pt x="32" y="148"/>
                  </a:cubicBezTo>
                  <a:lnTo>
                    <a:pt x="32" y="36"/>
                  </a:lnTo>
                  <a:close/>
                  <a:moveTo>
                    <a:pt x="56" y="214"/>
                  </a:moveTo>
                  <a:cubicBezTo>
                    <a:pt x="56" y="217"/>
                    <a:pt x="53" y="220"/>
                    <a:pt x="50" y="220"/>
                  </a:cubicBezTo>
                  <a:cubicBezTo>
                    <a:pt x="47" y="220"/>
                    <a:pt x="44" y="217"/>
                    <a:pt x="44" y="214"/>
                  </a:cubicBezTo>
                  <a:cubicBezTo>
                    <a:pt x="44" y="204"/>
                    <a:pt x="44" y="204"/>
                    <a:pt x="44" y="204"/>
                  </a:cubicBezTo>
                  <a:cubicBezTo>
                    <a:pt x="56" y="204"/>
                    <a:pt x="56" y="204"/>
                    <a:pt x="56" y="204"/>
                  </a:cubicBezTo>
                  <a:lnTo>
                    <a:pt x="56" y="214"/>
                  </a:lnTo>
                  <a:close/>
                  <a:moveTo>
                    <a:pt x="168" y="214"/>
                  </a:moveTo>
                  <a:cubicBezTo>
                    <a:pt x="168" y="217"/>
                    <a:pt x="165" y="220"/>
                    <a:pt x="162" y="220"/>
                  </a:cubicBezTo>
                  <a:cubicBezTo>
                    <a:pt x="159" y="220"/>
                    <a:pt x="156" y="217"/>
                    <a:pt x="156" y="214"/>
                  </a:cubicBezTo>
                  <a:cubicBezTo>
                    <a:pt x="156" y="204"/>
                    <a:pt x="156" y="204"/>
                    <a:pt x="156" y="204"/>
                  </a:cubicBezTo>
                  <a:cubicBezTo>
                    <a:pt x="168" y="204"/>
                    <a:pt x="168" y="204"/>
                    <a:pt x="168" y="204"/>
                  </a:cubicBezTo>
                  <a:lnTo>
                    <a:pt x="168" y="214"/>
                  </a:lnTo>
                  <a:close/>
                  <a:moveTo>
                    <a:pt x="180" y="192"/>
                  </a:moveTo>
                  <a:cubicBezTo>
                    <a:pt x="180" y="194"/>
                    <a:pt x="178" y="196"/>
                    <a:pt x="176" y="196"/>
                  </a:cubicBezTo>
                  <a:cubicBezTo>
                    <a:pt x="36" y="196"/>
                    <a:pt x="36" y="196"/>
                    <a:pt x="36" y="196"/>
                  </a:cubicBezTo>
                  <a:cubicBezTo>
                    <a:pt x="34" y="196"/>
                    <a:pt x="32" y="194"/>
                    <a:pt x="32" y="192"/>
                  </a:cubicBezTo>
                  <a:cubicBezTo>
                    <a:pt x="32" y="156"/>
                    <a:pt x="32" y="156"/>
                    <a:pt x="32" y="156"/>
                  </a:cubicBezTo>
                  <a:cubicBezTo>
                    <a:pt x="180" y="156"/>
                    <a:pt x="180" y="156"/>
                    <a:pt x="180" y="156"/>
                  </a:cubicBezTo>
                  <a:lnTo>
                    <a:pt x="180" y="192"/>
                  </a:lnTo>
                  <a:close/>
                  <a:moveTo>
                    <a:pt x="180" y="148"/>
                  </a:moveTo>
                  <a:cubicBezTo>
                    <a:pt x="164" y="148"/>
                    <a:pt x="164" y="148"/>
                    <a:pt x="164" y="148"/>
                  </a:cubicBezTo>
                  <a:cubicBezTo>
                    <a:pt x="163" y="143"/>
                    <a:pt x="161" y="139"/>
                    <a:pt x="158" y="136"/>
                  </a:cubicBezTo>
                  <a:cubicBezTo>
                    <a:pt x="168" y="136"/>
                    <a:pt x="168" y="136"/>
                    <a:pt x="168" y="136"/>
                  </a:cubicBezTo>
                  <a:cubicBezTo>
                    <a:pt x="170" y="136"/>
                    <a:pt x="172" y="134"/>
                    <a:pt x="172" y="132"/>
                  </a:cubicBezTo>
                  <a:cubicBezTo>
                    <a:pt x="172" y="130"/>
                    <a:pt x="170" y="128"/>
                    <a:pt x="168" y="128"/>
                  </a:cubicBezTo>
                  <a:cubicBezTo>
                    <a:pt x="124" y="128"/>
                    <a:pt x="124" y="128"/>
                    <a:pt x="124" y="128"/>
                  </a:cubicBezTo>
                  <a:cubicBezTo>
                    <a:pt x="122" y="128"/>
                    <a:pt x="120" y="130"/>
                    <a:pt x="120" y="132"/>
                  </a:cubicBezTo>
                  <a:cubicBezTo>
                    <a:pt x="120" y="134"/>
                    <a:pt x="122" y="136"/>
                    <a:pt x="124" y="136"/>
                  </a:cubicBezTo>
                  <a:cubicBezTo>
                    <a:pt x="140" y="136"/>
                    <a:pt x="140" y="136"/>
                    <a:pt x="140" y="136"/>
                  </a:cubicBezTo>
                  <a:cubicBezTo>
                    <a:pt x="147" y="136"/>
                    <a:pt x="154" y="141"/>
                    <a:pt x="155" y="148"/>
                  </a:cubicBezTo>
                  <a:cubicBezTo>
                    <a:pt x="112" y="148"/>
                    <a:pt x="112" y="148"/>
                    <a:pt x="112" y="148"/>
                  </a:cubicBezTo>
                  <a:cubicBezTo>
                    <a:pt x="112" y="36"/>
                    <a:pt x="112" y="36"/>
                    <a:pt x="112" y="36"/>
                  </a:cubicBezTo>
                  <a:cubicBezTo>
                    <a:pt x="180" y="36"/>
                    <a:pt x="180" y="36"/>
                    <a:pt x="180" y="36"/>
                  </a:cubicBezTo>
                  <a:lnTo>
                    <a:pt x="180" y="148"/>
                  </a:lnTo>
                  <a:close/>
                  <a:moveTo>
                    <a:pt x="180" y="28"/>
                  </a:moveTo>
                  <a:cubicBezTo>
                    <a:pt x="32" y="28"/>
                    <a:pt x="32" y="28"/>
                    <a:pt x="32" y="28"/>
                  </a:cubicBezTo>
                  <a:cubicBezTo>
                    <a:pt x="32" y="12"/>
                    <a:pt x="32" y="12"/>
                    <a:pt x="32" y="12"/>
                  </a:cubicBezTo>
                  <a:cubicBezTo>
                    <a:pt x="32" y="10"/>
                    <a:pt x="34" y="8"/>
                    <a:pt x="36" y="8"/>
                  </a:cubicBezTo>
                  <a:cubicBezTo>
                    <a:pt x="176" y="8"/>
                    <a:pt x="176" y="8"/>
                    <a:pt x="176" y="8"/>
                  </a:cubicBezTo>
                  <a:cubicBezTo>
                    <a:pt x="178" y="8"/>
                    <a:pt x="180" y="10"/>
                    <a:pt x="180" y="12"/>
                  </a:cubicBezTo>
                  <a:lnTo>
                    <a:pt x="180" y="28"/>
                  </a:lnTo>
                  <a:close/>
                  <a:moveTo>
                    <a:pt x="204" y="84"/>
                  </a:moveTo>
                  <a:cubicBezTo>
                    <a:pt x="204" y="86"/>
                    <a:pt x="202" y="88"/>
                    <a:pt x="200" y="88"/>
                  </a:cubicBezTo>
                  <a:cubicBezTo>
                    <a:pt x="192" y="88"/>
                    <a:pt x="192" y="88"/>
                    <a:pt x="192" y="88"/>
                  </a:cubicBezTo>
                  <a:cubicBezTo>
                    <a:pt x="190" y="88"/>
                    <a:pt x="188" y="86"/>
                    <a:pt x="188" y="84"/>
                  </a:cubicBezTo>
                  <a:cubicBezTo>
                    <a:pt x="188" y="44"/>
                    <a:pt x="188" y="44"/>
                    <a:pt x="188" y="44"/>
                  </a:cubicBezTo>
                  <a:cubicBezTo>
                    <a:pt x="188" y="42"/>
                    <a:pt x="190" y="40"/>
                    <a:pt x="192" y="40"/>
                  </a:cubicBezTo>
                  <a:cubicBezTo>
                    <a:pt x="200" y="40"/>
                    <a:pt x="200" y="40"/>
                    <a:pt x="200" y="40"/>
                  </a:cubicBezTo>
                  <a:cubicBezTo>
                    <a:pt x="202" y="40"/>
                    <a:pt x="204" y="42"/>
                    <a:pt x="204" y="44"/>
                  </a:cubicBezTo>
                  <a:lnTo>
                    <a:pt x="204" y="84"/>
                  </a:lnTo>
                  <a:close/>
                  <a:moveTo>
                    <a:pt x="47" y="67"/>
                  </a:moveTo>
                  <a:cubicBezTo>
                    <a:pt x="63" y="51"/>
                    <a:pt x="63" y="51"/>
                    <a:pt x="63" y="51"/>
                  </a:cubicBezTo>
                  <a:cubicBezTo>
                    <a:pt x="64" y="49"/>
                    <a:pt x="64" y="47"/>
                    <a:pt x="63" y="45"/>
                  </a:cubicBezTo>
                  <a:cubicBezTo>
                    <a:pt x="61" y="44"/>
                    <a:pt x="59" y="44"/>
                    <a:pt x="57" y="45"/>
                  </a:cubicBezTo>
                  <a:cubicBezTo>
                    <a:pt x="41" y="61"/>
                    <a:pt x="41" y="61"/>
                    <a:pt x="41" y="61"/>
                  </a:cubicBezTo>
                  <a:cubicBezTo>
                    <a:pt x="40" y="63"/>
                    <a:pt x="40" y="65"/>
                    <a:pt x="41" y="67"/>
                  </a:cubicBezTo>
                  <a:cubicBezTo>
                    <a:pt x="42" y="68"/>
                    <a:pt x="43" y="68"/>
                    <a:pt x="44" y="68"/>
                  </a:cubicBezTo>
                  <a:cubicBezTo>
                    <a:pt x="45" y="68"/>
                    <a:pt x="46" y="68"/>
                    <a:pt x="47" y="67"/>
                  </a:cubicBezTo>
                  <a:close/>
                  <a:moveTo>
                    <a:pt x="45" y="91"/>
                  </a:moveTo>
                  <a:cubicBezTo>
                    <a:pt x="46" y="92"/>
                    <a:pt x="47" y="92"/>
                    <a:pt x="48" y="92"/>
                  </a:cubicBezTo>
                  <a:cubicBezTo>
                    <a:pt x="49" y="92"/>
                    <a:pt x="50" y="92"/>
                    <a:pt x="51" y="91"/>
                  </a:cubicBezTo>
                  <a:cubicBezTo>
                    <a:pt x="85" y="57"/>
                    <a:pt x="85" y="57"/>
                    <a:pt x="85" y="57"/>
                  </a:cubicBezTo>
                  <a:cubicBezTo>
                    <a:pt x="86" y="55"/>
                    <a:pt x="86" y="53"/>
                    <a:pt x="85" y="51"/>
                  </a:cubicBezTo>
                  <a:cubicBezTo>
                    <a:pt x="83" y="50"/>
                    <a:pt x="81" y="50"/>
                    <a:pt x="79" y="51"/>
                  </a:cubicBezTo>
                  <a:cubicBezTo>
                    <a:pt x="45" y="85"/>
                    <a:pt x="45" y="85"/>
                    <a:pt x="45" y="85"/>
                  </a:cubicBezTo>
                  <a:cubicBezTo>
                    <a:pt x="44" y="87"/>
                    <a:pt x="44" y="89"/>
                    <a:pt x="45" y="91"/>
                  </a:cubicBezTo>
                  <a:close/>
                </a:path>
              </a:pathLst>
            </a:custGeom>
            <a:solidFill>
              <a:schemeClr val="bg1">
                <a:lumMod val="75000"/>
              </a:schemeClr>
            </a:solidFill>
            <a:ln>
              <a:noFill/>
            </a:ln>
          </p:spPr>
          <p:txBody>
            <a:bodyPr vert="horz" wrap="square" lIns="91440" tIns="45720" rIns="91440" bIns="45720" numCol="1" anchor="t" anchorCtr="0" compatLnSpc="1"/>
            <a:p>
              <a:endParaRPr lang="en-US">
                <a:cs typeface="+mn-ea"/>
                <a:sym typeface="+mn-lt"/>
              </a:endParaRPr>
            </a:p>
          </p:txBody>
        </p:sp>
        <p:sp>
          <p:nvSpPr>
            <p:cNvPr id="2" name="TextBox 228"/>
            <p:cNvSpPr txBox="1">
              <a:spLocks noChangeAspect="1"/>
            </p:cNvSpPr>
            <p:nvPr/>
          </p:nvSpPr>
          <p:spPr>
            <a:xfrm>
              <a:off x="4673" y="3459"/>
              <a:ext cx="11730" cy="581"/>
            </a:xfrm>
            <a:prstGeom prst="rect">
              <a:avLst/>
            </a:prstGeom>
            <a:noFill/>
          </p:spPr>
          <p:txBody>
            <a:bodyPr wrap="square" lIns="0" tIns="0" rIns="0" bIns="0" rtlCol="0">
              <a:spAutoFit/>
            </a:bodyPr>
            <a:p>
              <a:r>
                <a:rPr sz="2400" b="1" dirty="0">
                  <a:solidFill>
                    <a:schemeClr val="bg1">
                      <a:lumMod val="65000"/>
                    </a:schemeClr>
                  </a:solidFill>
                  <a:cs typeface="+mn-ea"/>
                  <a:sym typeface="+mn-lt"/>
                </a:rPr>
                <a:t>平台思维</a:t>
              </a:r>
              <a:r>
                <a:rPr lang="zh-CN" dirty="0">
                  <a:solidFill>
                    <a:schemeClr val="bg1">
                      <a:lumMod val="65000"/>
                    </a:schemeClr>
                  </a:solidFill>
                  <a:cs typeface="+mn-ea"/>
                  <a:sym typeface="+mn-lt"/>
                </a:rPr>
                <a:t>：</a:t>
              </a:r>
              <a:r>
                <a:rPr dirty="0">
                  <a:solidFill>
                    <a:schemeClr val="bg1">
                      <a:lumMod val="65000"/>
                    </a:schemeClr>
                  </a:solidFill>
                  <a:cs typeface="+mn-ea"/>
                  <a:sym typeface="+mn-lt"/>
                </a:rPr>
                <a:t>平台模式最有可能成就产业巨头</a:t>
              </a:r>
              <a:endParaRPr dirty="0">
                <a:solidFill>
                  <a:schemeClr val="bg1">
                    <a:lumMod val="65000"/>
                  </a:schemeClr>
                </a:solidFill>
                <a:cs typeface="+mn-ea"/>
                <a:sym typeface="+mn-lt"/>
              </a:endParaRPr>
            </a:p>
          </p:txBody>
        </p:sp>
      </p:grpSp>
      <p:grpSp>
        <p:nvGrpSpPr>
          <p:cNvPr id="5" name="组合 4"/>
          <p:cNvGrpSpPr/>
          <p:nvPr/>
        </p:nvGrpSpPr>
        <p:grpSpPr>
          <a:xfrm>
            <a:off x="2227580" y="3831590"/>
            <a:ext cx="9248140" cy="753110"/>
            <a:chOff x="2625" y="7882"/>
            <a:chExt cx="14564" cy="1186"/>
          </a:xfrm>
        </p:grpSpPr>
        <p:sp>
          <p:nvSpPr>
            <p:cNvPr id="191" name="Rectangle: Rounded Corners 190"/>
            <p:cNvSpPr/>
            <p:nvPr/>
          </p:nvSpPr>
          <p:spPr>
            <a:xfrm>
              <a:off x="4043" y="7882"/>
              <a:ext cx="13147" cy="1186"/>
            </a:xfrm>
            <a:prstGeom prst="roundRect">
              <a:avLst>
                <a:gd name="adj" fmla="val 89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83" name="Group 282"/>
            <p:cNvGrpSpPr/>
            <p:nvPr/>
          </p:nvGrpSpPr>
          <p:grpSpPr>
            <a:xfrm rot="0">
              <a:off x="2625" y="7882"/>
              <a:ext cx="13133" cy="1186"/>
              <a:chOff x="5595955" y="5323605"/>
              <a:chExt cx="4630058" cy="753124"/>
            </a:xfrm>
          </p:grpSpPr>
          <p:sp>
            <p:nvSpPr>
              <p:cNvPr id="247" name="Rectangle: Rounded Corners 246"/>
              <p:cNvSpPr/>
              <p:nvPr/>
            </p:nvSpPr>
            <p:spPr>
              <a:xfrm>
                <a:off x="5595955" y="5323606"/>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248" name="Rectangle: Top Corners Rounded 247"/>
              <p:cNvSpPr/>
              <p:nvPr/>
            </p:nvSpPr>
            <p:spPr>
              <a:xfrm rot="16200000">
                <a:off x="5242256" y="5677306"/>
                <a:ext cx="753122" cy="4571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267" name="TextBox 266"/>
            <p:cNvSpPr txBox="1">
              <a:spLocks noChangeAspect="1"/>
            </p:cNvSpPr>
            <p:nvPr/>
          </p:nvSpPr>
          <p:spPr>
            <a:xfrm>
              <a:off x="15999" y="8007"/>
              <a:ext cx="1104" cy="921"/>
            </a:xfrm>
            <a:prstGeom prst="rect">
              <a:avLst/>
            </a:prstGeom>
            <a:noFill/>
          </p:spPr>
          <p:txBody>
            <a:bodyPr wrap="square" lIns="0" tIns="0" rIns="0" bIns="0" rtlCol="0">
              <a:spAutoFit/>
            </a:bodyPr>
            <a:p>
              <a:pPr algn="ctr"/>
              <a:r>
                <a:rPr lang="en-IN" sz="1400" b="1" dirty="0">
                  <a:solidFill>
                    <a:schemeClr val="bg1">
                      <a:lumMod val="85000"/>
                    </a:schemeClr>
                  </a:solidFill>
                  <a:cs typeface="+mn-ea"/>
                  <a:sym typeface="+mn-lt"/>
                </a:rPr>
                <a:t>Route</a:t>
              </a:r>
              <a:endParaRPr lang="en-IN" sz="1400" b="1" dirty="0">
                <a:solidFill>
                  <a:schemeClr val="bg1">
                    <a:lumMod val="85000"/>
                  </a:schemeClr>
                </a:solidFill>
                <a:cs typeface="+mn-ea"/>
                <a:sym typeface="+mn-lt"/>
              </a:endParaRPr>
            </a:p>
            <a:p>
              <a:pPr algn="ctr"/>
              <a:r>
                <a:rPr lang="en-IN" sz="2400" b="1" dirty="0">
                  <a:solidFill>
                    <a:schemeClr val="bg1">
                      <a:lumMod val="85000"/>
                    </a:schemeClr>
                  </a:solidFill>
                  <a:cs typeface="+mn-ea"/>
                  <a:sym typeface="+mn-lt"/>
                </a:rPr>
                <a:t>05</a:t>
              </a:r>
              <a:endParaRPr lang="en-IN" sz="2400" b="1" dirty="0">
                <a:solidFill>
                  <a:schemeClr val="bg1">
                    <a:lumMod val="85000"/>
                  </a:schemeClr>
                </a:solidFill>
                <a:cs typeface="+mn-ea"/>
                <a:sym typeface="+mn-lt"/>
              </a:endParaRPr>
            </a:p>
          </p:txBody>
        </p:sp>
        <p:sp>
          <p:nvSpPr>
            <p:cNvPr id="270" name="Freeform 77"/>
            <p:cNvSpPr>
              <a:spLocks noEditPoints="1"/>
            </p:cNvSpPr>
            <p:nvPr/>
          </p:nvSpPr>
          <p:spPr bwMode="auto">
            <a:xfrm>
              <a:off x="2986" y="8238"/>
              <a:ext cx="483" cy="473"/>
            </a:xfrm>
            <a:custGeom>
              <a:avLst/>
              <a:gdLst>
                <a:gd name="T0" fmla="*/ 150 w 196"/>
                <a:gd name="T1" fmla="*/ 192 h 192"/>
                <a:gd name="T2" fmla="*/ 119 w 196"/>
                <a:gd name="T3" fmla="*/ 98 h 192"/>
                <a:gd name="T4" fmla="*/ 84 w 196"/>
                <a:gd name="T5" fmla="*/ 134 h 192"/>
                <a:gd name="T6" fmla="*/ 84 w 196"/>
                <a:gd name="T7" fmla="*/ 176 h 192"/>
                <a:gd name="T8" fmla="*/ 68 w 196"/>
                <a:gd name="T9" fmla="*/ 191 h 192"/>
                <a:gd name="T10" fmla="*/ 46 w 196"/>
                <a:gd name="T11" fmla="*/ 146 h 192"/>
                <a:gd name="T12" fmla="*/ 1 w 196"/>
                <a:gd name="T13" fmla="*/ 123 h 192"/>
                <a:gd name="T14" fmla="*/ 16 w 196"/>
                <a:gd name="T15" fmla="*/ 107 h 192"/>
                <a:gd name="T16" fmla="*/ 57 w 196"/>
                <a:gd name="T17" fmla="*/ 107 h 192"/>
                <a:gd name="T18" fmla="*/ 93 w 196"/>
                <a:gd name="T19" fmla="*/ 71 h 192"/>
                <a:gd name="T20" fmla="*/ 0 w 196"/>
                <a:gd name="T21" fmla="*/ 40 h 192"/>
                <a:gd name="T22" fmla="*/ 16 w 196"/>
                <a:gd name="T23" fmla="*/ 24 h 192"/>
                <a:gd name="T24" fmla="*/ 130 w 196"/>
                <a:gd name="T25" fmla="*/ 34 h 192"/>
                <a:gd name="T26" fmla="*/ 149 w 196"/>
                <a:gd name="T27" fmla="*/ 15 h 192"/>
                <a:gd name="T28" fmla="*/ 176 w 196"/>
                <a:gd name="T29" fmla="*/ 0 h 192"/>
                <a:gd name="T30" fmla="*/ 186 w 196"/>
                <a:gd name="T31" fmla="*/ 4 h 192"/>
                <a:gd name="T32" fmla="*/ 175 w 196"/>
                <a:gd name="T33" fmla="*/ 41 h 192"/>
                <a:gd name="T34" fmla="*/ 156 w 196"/>
                <a:gd name="T35" fmla="*/ 61 h 192"/>
                <a:gd name="T36" fmla="*/ 166 w 196"/>
                <a:gd name="T37" fmla="*/ 176 h 192"/>
                <a:gd name="T38" fmla="*/ 150 w 196"/>
                <a:gd name="T39" fmla="*/ 192 h 192"/>
                <a:gd name="T40" fmla="*/ 14 w 196"/>
                <a:gd name="T41" fmla="*/ 121 h 192"/>
                <a:gd name="T42" fmla="*/ 52 w 196"/>
                <a:gd name="T43" fmla="*/ 140 h 192"/>
                <a:gd name="T44" fmla="*/ 70 w 196"/>
                <a:gd name="T45" fmla="*/ 178 h 192"/>
                <a:gd name="T46" fmla="*/ 76 w 196"/>
                <a:gd name="T47" fmla="*/ 172 h 192"/>
                <a:gd name="T48" fmla="*/ 76 w 196"/>
                <a:gd name="T49" fmla="*/ 131 h 192"/>
                <a:gd name="T50" fmla="*/ 123 w 196"/>
                <a:gd name="T51" fmla="*/ 83 h 192"/>
                <a:gd name="T52" fmla="*/ 154 w 196"/>
                <a:gd name="T53" fmla="*/ 177 h 192"/>
                <a:gd name="T54" fmla="*/ 158 w 196"/>
                <a:gd name="T55" fmla="*/ 173 h 192"/>
                <a:gd name="T56" fmla="*/ 148 w 196"/>
                <a:gd name="T57" fmla="*/ 58 h 192"/>
                <a:gd name="T58" fmla="*/ 170 w 196"/>
                <a:gd name="T59" fmla="*/ 35 h 192"/>
                <a:gd name="T60" fmla="*/ 180 w 196"/>
                <a:gd name="T61" fmla="*/ 10 h 192"/>
                <a:gd name="T62" fmla="*/ 176 w 196"/>
                <a:gd name="T63" fmla="*/ 8 h 192"/>
                <a:gd name="T64" fmla="*/ 155 w 196"/>
                <a:gd name="T65" fmla="*/ 20 h 192"/>
                <a:gd name="T66" fmla="*/ 133 w 196"/>
                <a:gd name="T67" fmla="*/ 42 h 192"/>
                <a:gd name="T68" fmla="*/ 19 w 196"/>
                <a:gd name="T69" fmla="*/ 32 h 192"/>
                <a:gd name="T70" fmla="*/ 15 w 196"/>
                <a:gd name="T71" fmla="*/ 37 h 192"/>
                <a:gd name="T72" fmla="*/ 108 w 196"/>
                <a:gd name="T73" fmla="*/ 68 h 192"/>
                <a:gd name="T74" fmla="*/ 61 w 196"/>
                <a:gd name="T75" fmla="*/ 115 h 192"/>
                <a:gd name="T76" fmla="*/ 19 w 196"/>
                <a:gd name="T77" fmla="*/ 115 h 192"/>
                <a:gd name="T78" fmla="*/ 14 w 196"/>
                <a:gd name="T79" fmla="*/ 1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92">
                  <a:moveTo>
                    <a:pt x="150" y="192"/>
                  </a:moveTo>
                  <a:cubicBezTo>
                    <a:pt x="119" y="98"/>
                    <a:pt x="119" y="98"/>
                    <a:pt x="119" y="98"/>
                  </a:cubicBezTo>
                  <a:cubicBezTo>
                    <a:pt x="84" y="134"/>
                    <a:pt x="84" y="134"/>
                    <a:pt x="84" y="134"/>
                  </a:cubicBezTo>
                  <a:cubicBezTo>
                    <a:pt x="84" y="176"/>
                    <a:pt x="84" y="176"/>
                    <a:pt x="84" y="176"/>
                  </a:cubicBezTo>
                  <a:cubicBezTo>
                    <a:pt x="68" y="191"/>
                    <a:pt x="68" y="191"/>
                    <a:pt x="68" y="191"/>
                  </a:cubicBezTo>
                  <a:cubicBezTo>
                    <a:pt x="46" y="146"/>
                    <a:pt x="46" y="146"/>
                    <a:pt x="46" y="146"/>
                  </a:cubicBezTo>
                  <a:cubicBezTo>
                    <a:pt x="1" y="123"/>
                    <a:pt x="1" y="123"/>
                    <a:pt x="1" y="123"/>
                  </a:cubicBezTo>
                  <a:cubicBezTo>
                    <a:pt x="16" y="107"/>
                    <a:pt x="16" y="107"/>
                    <a:pt x="16" y="107"/>
                  </a:cubicBezTo>
                  <a:cubicBezTo>
                    <a:pt x="57" y="107"/>
                    <a:pt x="57" y="107"/>
                    <a:pt x="57" y="107"/>
                  </a:cubicBezTo>
                  <a:cubicBezTo>
                    <a:pt x="93" y="71"/>
                    <a:pt x="93" y="71"/>
                    <a:pt x="93" y="71"/>
                  </a:cubicBezTo>
                  <a:cubicBezTo>
                    <a:pt x="0" y="40"/>
                    <a:pt x="0" y="40"/>
                    <a:pt x="0" y="40"/>
                  </a:cubicBezTo>
                  <a:cubicBezTo>
                    <a:pt x="16" y="24"/>
                    <a:pt x="16" y="24"/>
                    <a:pt x="16" y="24"/>
                  </a:cubicBezTo>
                  <a:cubicBezTo>
                    <a:pt x="130" y="34"/>
                    <a:pt x="130" y="34"/>
                    <a:pt x="130" y="34"/>
                  </a:cubicBezTo>
                  <a:cubicBezTo>
                    <a:pt x="149" y="15"/>
                    <a:pt x="149" y="15"/>
                    <a:pt x="149" y="15"/>
                  </a:cubicBezTo>
                  <a:cubicBezTo>
                    <a:pt x="151" y="13"/>
                    <a:pt x="164" y="0"/>
                    <a:pt x="176" y="0"/>
                  </a:cubicBezTo>
                  <a:cubicBezTo>
                    <a:pt x="180" y="0"/>
                    <a:pt x="183" y="1"/>
                    <a:pt x="186" y="4"/>
                  </a:cubicBezTo>
                  <a:cubicBezTo>
                    <a:pt x="196" y="15"/>
                    <a:pt x="184" y="32"/>
                    <a:pt x="175" y="41"/>
                  </a:cubicBezTo>
                  <a:cubicBezTo>
                    <a:pt x="156" y="61"/>
                    <a:pt x="156" y="61"/>
                    <a:pt x="156" y="61"/>
                  </a:cubicBezTo>
                  <a:cubicBezTo>
                    <a:pt x="166" y="176"/>
                    <a:pt x="166" y="176"/>
                    <a:pt x="166" y="176"/>
                  </a:cubicBezTo>
                  <a:lnTo>
                    <a:pt x="150" y="192"/>
                  </a:lnTo>
                  <a:close/>
                  <a:moveTo>
                    <a:pt x="14" y="121"/>
                  </a:moveTo>
                  <a:cubicBezTo>
                    <a:pt x="52" y="140"/>
                    <a:pt x="52" y="140"/>
                    <a:pt x="52" y="140"/>
                  </a:cubicBezTo>
                  <a:cubicBezTo>
                    <a:pt x="70" y="178"/>
                    <a:pt x="70" y="178"/>
                    <a:pt x="70" y="178"/>
                  </a:cubicBezTo>
                  <a:cubicBezTo>
                    <a:pt x="76" y="172"/>
                    <a:pt x="76" y="172"/>
                    <a:pt x="76" y="172"/>
                  </a:cubicBezTo>
                  <a:cubicBezTo>
                    <a:pt x="76" y="131"/>
                    <a:pt x="76" y="131"/>
                    <a:pt x="76" y="131"/>
                  </a:cubicBezTo>
                  <a:cubicBezTo>
                    <a:pt x="123" y="83"/>
                    <a:pt x="123" y="83"/>
                    <a:pt x="123" y="83"/>
                  </a:cubicBezTo>
                  <a:cubicBezTo>
                    <a:pt x="154" y="177"/>
                    <a:pt x="154" y="177"/>
                    <a:pt x="154" y="177"/>
                  </a:cubicBezTo>
                  <a:cubicBezTo>
                    <a:pt x="158" y="173"/>
                    <a:pt x="158" y="173"/>
                    <a:pt x="158" y="173"/>
                  </a:cubicBezTo>
                  <a:cubicBezTo>
                    <a:pt x="148" y="58"/>
                    <a:pt x="148" y="58"/>
                    <a:pt x="148" y="58"/>
                  </a:cubicBezTo>
                  <a:cubicBezTo>
                    <a:pt x="170" y="35"/>
                    <a:pt x="170" y="35"/>
                    <a:pt x="170" y="35"/>
                  </a:cubicBezTo>
                  <a:cubicBezTo>
                    <a:pt x="174" y="31"/>
                    <a:pt x="186" y="16"/>
                    <a:pt x="180" y="10"/>
                  </a:cubicBezTo>
                  <a:cubicBezTo>
                    <a:pt x="179" y="9"/>
                    <a:pt x="177" y="8"/>
                    <a:pt x="176" y="8"/>
                  </a:cubicBezTo>
                  <a:cubicBezTo>
                    <a:pt x="168" y="8"/>
                    <a:pt x="158" y="17"/>
                    <a:pt x="155" y="20"/>
                  </a:cubicBezTo>
                  <a:cubicBezTo>
                    <a:pt x="133" y="42"/>
                    <a:pt x="133" y="42"/>
                    <a:pt x="133" y="42"/>
                  </a:cubicBezTo>
                  <a:cubicBezTo>
                    <a:pt x="19" y="32"/>
                    <a:pt x="19" y="32"/>
                    <a:pt x="19" y="32"/>
                  </a:cubicBezTo>
                  <a:cubicBezTo>
                    <a:pt x="15" y="37"/>
                    <a:pt x="15" y="37"/>
                    <a:pt x="15" y="37"/>
                  </a:cubicBezTo>
                  <a:cubicBezTo>
                    <a:pt x="108" y="68"/>
                    <a:pt x="108" y="68"/>
                    <a:pt x="108" y="68"/>
                  </a:cubicBezTo>
                  <a:cubicBezTo>
                    <a:pt x="61" y="115"/>
                    <a:pt x="61" y="115"/>
                    <a:pt x="61" y="115"/>
                  </a:cubicBezTo>
                  <a:cubicBezTo>
                    <a:pt x="19" y="115"/>
                    <a:pt x="19" y="115"/>
                    <a:pt x="19" y="115"/>
                  </a:cubicBezTo>
                  <a:lnTo>
                    <a:pt x="14" y="121"/>
                  </a:lnTo>
                  <a:close/>
                </a:path>
              </a:pathLst>
            </a:custGeom>
            <a:solidFill>
              <a:schemeClr val="bg1">
                <a:lumMod val="75000"/>
              </a:schemeClr>
            </a:solidFill>
            <a:ln>
              <a:noFill/>
            </a:ln>
          </p:spPr>
          <p:txBody>
            <a:bodyPr vert="horz" wrap="square" lIns="91440" tIns="45720" rIns="91440" bIns="45720" numCol="1" anchor="t" anchorCtr="0" compatLnSpc="1"/>
            <a:p>
              <a:endParaRPr lang="en-US">
                <a:cs typeface="+mn-ea"/>
                <a:sym typeface="+mn-lt"/>
              </a:endParaRPr>
            </a:p>
          </p:txBody>
        </p:sp>
        <p:sp>
          <p:nvSpPr>
            <p:cNvPr id="4" name="TextBox 228"/>
            <p:cNvSpPr txBox="1">
              <a:spLocks noChangeAspect="1"/>
            </p:cNvSpPr>
            <p:nvPr/>
          </p:nvSpPr>
          <p:spPr>
            <a:xfrm>
              <a:off x="3790" y="8184"/>
              <a:ext cx="11730" cy="581"/>
            </a:xfrm>
            <a:prstGeom prst="rect">
              <a:avLst/>
            </a:prstGeom>
            <a:noFill/>
          </p:spPr>
          <p:txBody>
            <a:bodyPr wrap="square" lIns="0" tIns="0" rIns="0" bIns="0" rtlCol="0">
              <a:spAutoFit/>
            </a:bodyPr>
            <a:p>
              <a:r>
                <a:rPr sz="2400" b="1" dirty="0">
                  <a:solidFill>
                    <a:schemeClr val="bg1">
                      <a:lumMod val="65000"/>
                    </a:schemeClr>
                  </a:solidFill>
                  <a:cs typeface="+mn-ea"/>
                  <a:sym typeface="+mn-lt"/>
                </a:rPr>
                <a:t>简约思维</a:t>
              </a:r>
              <a:r>
                <a:rPr lang="zh-CN" dirty="0">
                  <a:solidFill>
                    <a:schemeClr val="bg1">
                      <a:lumMod val="65000"/>
                    </a:schemeClr>
                  </a:solidFill>
                  <a:cs typeface="+mn-ea"/>
                  <a:sym typeface="+mn-lt"/>
                </a:rPr>
                <a:t>：</a:t>
              </a:r>
              <a:r>
                <a:rPr dirty="0">
                  <a:solidFill>
                    <a:schemeClr val="bg1">
                      <a:lumMod val="65000"/>
                    </a:schemeClr>
                  </a:solidFill>
                  <a:cs typeface="+mn-ea"/>
                  <a:sym typeface="+mn-lt"/>
                </a:rPr>
                <a:t>专注才有力量，才能做到极致</a:t>
              </a:r>
              <a:endParaRPr dirty="0">
                <a:solidFill>
                  <a:schemeClr val="bg1">
                    <a:lumMod val="65000"/>
                  </a:schemeClr>
                </a:solidFill>
                <a:cs typeface="+mn-ea"/>
                <a:sym typeface="+mn-lt"/>
              </a:endParaRPr>
            </a:p>
          </p:txBody>
        </p:sp>
      </p:grpSp>
      <p:grpSp>
        <p:nvGrpSpPr>
          <p:cNvPr id="72" name="组合 71"/>
          <p:cNvGrpSpPr/>
          <p:nvPr/>
        </p:nvGrpSpPr>
        <p:grpSpPr>
          <a:xfrm>
            <a:off x="2227580" y="5600700"/>
            <a:ext cx="9248140" cy="753110"/>
            <a:chOff x="2994" y="9351"/>
            <a:chExt cx="14564" cy="1186"/>
          </a:xfrm>
        </p:grpSpPr>
        <p:grpSp>
          <p:nvGrpSpPr>
            <p:cNvPr id="7" name="组合 6"/>
            <p:cNvGrpSpPr/>
            <p:nvPr/>
          </p:nvGrpSpPr>
          <p:grpSpPr>
            <a:xfrm>
              <a:off x="2994" y="9351"/>
              <a:ext cx="14565" cy="1186"/>
              <a:chOff x="2625" y="7882"/>
              <a:chExt cx="14565" cy="1186"/>
            </a:xfrm>
          </p:grpSpPr>
          <p:sp>
            <p:nvSpPr>
              <p:cNvPr id="9" name="Rectangle: Rounded Corners 190"/>
              <p:cNvSpPr/>
              <p:nvPr/>
            </p:nvSpPr>
            <p:spPr>
              <a:xfrm>
                <a:off x="4043" y="7882"/>
                <a:ext cx="13147" cy="1186"/>
              </a:xfrm>
              <a:prstGeom prst="roundRect">
                <a:avLst>
                  <a:gd name="adj" fmla="val 89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36" name="Group 282"/>
              <p:cNvGrpSpPr/>
              <p:nvPr/>
            </p:nvGrpSpPr>
            <p:grpSpPr>
              <a:xfrm rot="0">
                <a:off x="2625" y="7882"/>
                <a:ext cx="13133" cy="1186"/>
                <a:chOff x="5595955" y="5323605"/>
                <a:chExt cx="4630058" cy="753124"/>
              </a:xfrm>
            </p:grpSpPr>
            <p:sp>
              <p:nvSpPr>
                <p:cNvPr id="37" name="Rectangle: Rounded Corners 246"/>
                <p:cNvSpPr/>
                <p:nvPr/>
              </p:nvSpPr>
              <p:spPr>
                <a:xfrm>
                  <a:off x="5595955" y="5323606"/>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8" name="Rectangle: Top Corners Rounded 247"/>
                <p:cNvSpPr/>
                <p:nvPr/>
              </p:nvSpPr>
              <p:spPr>
                <a:xfrm rot="16200000">
                  <a:off x="5242256" y="5677306"/>
                  <a:ext cx="753122" cy="4571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39" name="TextBox 266"/>
              <p:cNvSpPr txBox="1">
                <a:spLocks noChangeAspect="1"/>
              </p:cNvSpPr>
              <p:nvPr/>
            </p:nvSpPr>
            <p:spPr>
              <a:xfrm>
                <a:off x="15999" y="8007"/>
                <a:ext cx="1104" cy="920"/>
              </a:xfrm>
              <a:prstGeom prst="rect">
                <a:avLst/>
              </a:prstGeom>
              <a:noFill/>
            </p:spPr>
            <p:txBody>
              <a:bodyPr wrap="square" lIns="0" tIns="0" rIns="0" bIns="0" rtlCol="0">
                <a:spAutoFit/>
              </a:bodyPr>
              <a:p>
                <a:pPr algn="ctr"/>
                <a:r>
                  <a:rPr lang="en-IN" sz="1400" b="1" dirty="0">
                    <a:solidFill>
                      <a:schemeClr val="bg1">
                        <a:lumMod val="85000"/>
                      </a:schemeClr>
                    </a:solidFill>
                    <a:cs typeface="+mn-ea"/>
                    <a:sym typeface="+mn-lt"/>
                  </a:rPr>
                  <a:t>Route</a:t>
                </a:r>
                <a:endParaRPr lang="en-IN" sz="1400" b="1" dirty="0">
                  <a:solidFill>
                    <a:schemeClr val="bg1">
                      <a:lumMod val="85000"/>
                    </a:schemeClr>
                  </a:solidFill>
                  <a:cs typeface="+mn-ea"/>
                  <a:sym typeface="+mn-lt"/>
                </a:endParaRPr>
              </a:p>
              <a:p>
                <a:pPr algn="ctr"/>
                <a:r>
                  <a:rPr lang="en-IN" sz="2400" b="1" dirty="0">
                    <a:solidFill>
                      <a:schemeClr val="bg1">
                        <a:lumMod val="85000"/>
                      </a:schemeClr>
                    </a:solidFill>
                    <a:cs typeface="+mn-ea"/>
                    <a:sym typeface="+mn-lt"/>
                  </a:rPr>
                  <a:t>0</a:t>
                </a:r>
                <a:r>
                  <a:rPr lang="en-US" altLang="en-IN" sz="2400" b="1" dirty="0">
                    <a:solidFill>
                      <a:schemeClr val="bg1">
                        <a:lumMod val="85000"/>
                      </a:schemeClr>
                    </a:solidFill>
                    <a:cs typeface="+mn-ea"/>
                    <a:sym typeface="+mn-lt"/>
                  </a:rPr>
                  <a:t>7</a:t>
                </a:r>
                <a:endParaRPr lang="en-US" altLang="en-IN" sz="2400" b="1" dirty="0">
                  <a:solidFill>
                    <a:schemeClr val="bg1">
                      <a:lumMod val="85000"/>
                    </a:schemeClr>
                  </a:solidFill>
                  <a:cs typeface="+mn-ea"/>
                  <a:sym typeface="+mn-lt"/>
                </a:endParaRPr>
              </a:p>
            </p:txBody>
          </p:sp>
          <p:sp>
            <p:nvSpPr>
              <p:cNvPr id="48" name="TextBox 228"/>
              <p:cNvSpPr txBox="1">
                <a:spLocks noChangeAspect="1"/>
              </p:cNvSpPr>
              <p:nvPr/>
            </p:nvSpPr>
            <p:spPr>
              <a:xfrm>
                <a:off x="3790" y="8184"/>
                <a:ext cx="11730" cy="581"/>
              </a:xfrm>
              <a:prstGeom prst="rect">
                <a:avLst/>
              </a:prstGeom>
              <a:noFill/>
            </p:spPr>
            <p:txBody>
              <a:bodyPr wrap="square" lIns="0" tIns="0" rIns="0" bIns="0" rtlCol="0">
                <a:spAutoFit/>
              </a:bodyPr>
              <a:p>
                <a:r>
                  <a:rPr sz="2400" b="1" dirty="0">
                    <a:solidFill>
                      <a:schemeClr val="bg1">
                        <a:lumMod val="65000"/>
                      </a:schemeClr>
                    </a:solidFill>
                    <a:cs typeface="+mn-ea"/>
                    <a:sym typeface="+mn-lt"/>
                  </a:rPr>
                  <a:t>大数据思维</a:t>
                </a:r>
                <a:r>
                  <a:rPr lang="zh-CN" dirty="0">
                    <a:solidFill>
                      <a:schemeClr val="bg1">
                        <a:lumMod val="65000"/>
                      </a:schemeClr>
                    </a:solidFill>
                    <a:cs typeface="+mn-ea"/>
                    <a:sym typeface="+mn-lt"/>
                  </a:rPr>
                  <a:t>：</a:t>
                </a:r>
                <a:r>
                  <a:rPr dirty="0">
                    <a:solidFill>
                      <a:schemeClr val="bg1">
                        <a:lumMod val="65000"/>
                      </a:schemeClr>
                    </a:solidFill>
                    <a:cs typeface="+mn-ea"/>
                    <a:sym typeface="+mn-lt"/>
                  </a:rPr>
                  <a:t>用户在网络上会产生信息、行为、关系三个层面的数据</a:t>
                </a:r>
                <a:endParaRPr dirty="0">
                  <a:solidFill>
                    <a:schemeClr val="bg1">
                      <a:lumMod val="65000"/>
                    </a:schemeClr>
                  </a:solidFill>
                  <a:cs typeface="+mn-ea"/>
                  <a:sym typeface="+mn-lt"/>
                </a:endParaRPr>
              </a:p>
            </p:txBody>
          </p:sp>
        </p:grpSp>
        <p:sp>
          <p:nvSpPr>
            <p:cNvPr id="49" name="Freeform 79"/>
            <p:cNvSpPr>
              <a:spLocks noEditPoints="1"/>
            </p:cNvSpPr>
            <p:nvPr/>
          </p:nvSpPr>
          <p:spPr bwMode="auto">
            <a:xfrm>
              <a:off x="3376" y="9705"/>
              <a:ext cx="445" cy="479"/>
            </a:xfrm>
            <a:custGeom>
              <a:avLst/>
              <a:gdLst>
                <a:gd name="T0" fmla="*/ 84 w 212"/>
                <a:gd name="T1" fmla="*/ 180 h 228"/>
                <a:gd name="T2" fmla="*/ 48 w 212"/>
                <a:gd name="T3" fmla="*/ 160 h 228"/>
                <a:gd name="T4" fmla="*/ 48 w 212"/>
                <a:gd name="T5" fmla="*/ 192 h 228"/>
                <a:gd name="T6" fmla="*/ 76 w 212"/>
                <a:gd name="T7" fmla="*/ 172 h 228"/>
                <a:gd name="T8" fmla="*/ 64 w 212"/>
                <a:gd name="T9" fmla="*/ 184 h 228"/>
                <a:gd name="T10" fmla="*/ 48 w 212"/>
                <a:gd name="T11" fmla="*/ 168 h 228"/>
                <a:gd name="T12" fmla="*/ 48 w 212"/>
                <a:gd name="T13" fmla="*/ 184 h 228"/>
                <a:gd name="T14" fmla="*/ 140 w 212"/>
                <a:gd name="T15" fmla="*/ 192 h 228"/>
                <a:gd name="T16" fmla="*/ 176 w 212"/>
                <a:gd name="T17" fmla="*/ 172 h 228"/>
                <a:gd name="T18" fmla="*/ 128 w 212"/>
                <a:gd name="T19" fmla="*/ 172 h 228"/>
                <a:gd name="T20" fmla="*/ 156 w 212"/>
                <a:gd name="T21" fmla="*/ 168 h 228"/>
                <a:gd name="T22" fmla="*/ 168 w 212"/>
                <a:gd name="T23" fmla="*/ 180 h 228"/>
                <a:gd name="T24" fmla="*/ 156 w 212"/>
                <a:gd name="T25" fmla="*/ 168 h 228"/>
                <a:gd name="T26" fmla="*/ 148 w 212"/>
                <a:gd name="T27" fmla="*/ 168 h 228"/>
                <a:gd name="T28" fmla="*/ 136 w 212"/>
                <a:gd name="T29" fmla="*/ 180 h 228"/>
                <a:gd name="T30" fmla="*/ 192 w 212"/>
                <a:gd name="T31" fmla="*/ 32 h 228"/>
                <a:gd name="T32" fmla="*/ 176 w 212"/>
                <a:gd name="T33" fmla="*/ 0 h 228"/>
                <a:gd name="T34" fmla="*/ 24 w 212"/>
                <a:gd name="T35" fmla="*/ 33 h 228"/>
                <a:gd name="T36" fmla="*/ 0 w 212"/>
                <a:gd name="T37" fmla="*/ 44 h 228"/>
                <a:gd name="T38" fmla="*/ 20 w 212"/>
                <a:gd name="T39" fmla="*/ 96 h 228"/>
                <a:gd name="T40" fmla="*/ 36 w 212"/>
                <a:gd name="T41" fmla="*/ 204 h 228"/>
                <a:gd name="T42" fmla="*/ 64 w 212"/>
                <a:gd name="T43" fmla="*/ 214 h 228"/>
                <a:gd name="T44" fmla="*/ 148 w 212"/>
                <a:gd name="T45" fmla="*/ 214 h 228"/>
                <a:gd name="T46" fmla="*/ 176 w 212"/>
                <a:gd name="T47" fmla="*/ 204 h 228"/>
                <a:gd name="T48" fmla="*/ 192 w 212"/>
                <a:gd name="T49" fmla="*/ 96 h 228"/>
                <a:gd name="T50" fmla="*/ 212 w 212"/>
                <a:gd name="T51" fmla="*/ 44 h 228"/>
                <a:gd name="T52" fmla="*/ 20 w 212"/>
                <a:gd name="T53" fmla="*/ 88 h 228"/>
                <a:gd name="T54" fmla="*/ 8 w 212"/>
                <a:gd name="T55" fmla="*/ 44 h 228"/>
                <a:gd name="T56" fmla="*/ 24 w 212"/>
                <a:gd name="T57" fmla="*/ 44 h 228"/>
                <a:gd name="T58" fmla="*/ 104 w 212"/>
                <a:gd name="T59" fmla="*/ 36 h 228"/>
                <a:gd name="T60" fmla="*/ 76 w 212"/>
                <a:gd name="T61" fmla="*/ 136 h 228"/>
                <a:gd name="T62" fmla="*/ 92 w 212"/>
                <a:gd name="T63" fmla="*/ 128 h 228"/>
                <a:gd name="T64" fmla="*/ 48 w 212"/>
                <a:gd name="T65" fmla="*/ 136 h 228"/>
                <a:gd name="T66" fmla="*/ 32 w 212"/>
                <a:gd name="T67" fmla="*/ 148 h 228"/>
                <a:gd name="T68" fmla="*/ 50 w 212"/>
                <a:gd name="T69" fmla="*/ 220 h 228"/>
                <a:gd name="T70" fmla="*/ 56 w 212"/>
                <a:gd name="T71" fmla="*/ 204 h 228"/>
                <a:gd name="T72" fmla="*/ 162 w 212"/>
                <a:gd name="T73" fmla="*/ 220 h 228"/>
                <a:gd name="T74" fmla="*/ 168 w 212"/>
                <a:gd name="T75" fmla="*/ 204 h 228"/>
                <a:gd name="T76" fmla="*/ 176 w 212"/>
                <a:gd name="T77" fmla="*/ 196 h 228"/>
                <a:gd name="T78" fmla="*/ 32 w 212"/>
                <a:gd name="T79" fmla="*/ 156 h 228"/>
                <a:gd name="T80" fmla="*/ 180 w 212"/>
                <a:gd name="T81" fmla="*/ 148 h 228"/>
                <a:gd name="T82" fmla="*/ 168 w 212"/>
                <a:gd name="T83" fmla="*/ 136 h 228"/>
                <a:gd name="T84" fmla="*/ 124 w 212"/>
                <a:gd name="T85" fmla="*/ 128 h 228"/>
                <a:gd name="T86" fmla="*/ 140 w 212"/>
                <a:gd name="T87" fmla="*/ 136 h 228"/>
                <a:gd name="T88" fmla="*/ 112 w 212"/>
                <a:gd name="T89" fmla="*/ 36 h 228"/>
                <a:gd name="T90" fmla="*/ 180 w 212"/>
                <a:gd name="T91" fmla="*/ 28 h 228"/>
                <a:gd name="T92" fmla="*/ 36 w 212"/>
                <a:gd name="T93" fmla="*/ 8 h 228"/>
                <a:gd name="T94" fmla="*/ 180 w 212"/>
                <a:gd name="T95" fmla="*/ 28 h 228"/>
                <a:gd name="T96" fmla="*/ 192 w 212"/>
                <a:gd name="T97" fmla="*/ 88 h 228"/>
                <a:gd name="T98" fmla="*/ 192 w 212"/>
                <a:gd name="T99" fmla="*/ 40 h 228"/>
                <a:gd name="T100" fmla="*/ 204 w 212"/>
                <a:gd name="T101" fmla="*/ 84 h 228"/>
                <a:gd name="T102" fmla="*/ 63 w 212"/>
                <a:gd name="T103" fmla="*/ 45 h 228"/>
                <a:gd name="T104" fmla="*/ 41 w 212"/>
                <a:gd name="T105" fmla="*/ 67 h 228"/>
                <a:gd name="T106" fmla="*/ 45 w 212"/>
                <a:gd name="T107" fmla="*/ 91 h 228"/>
                <a:gd name="T108" fmla="*/ 85 w 212"/>
                <a:gd name="T109" fmla="*/ 57 h 228"/>
                <a:gd name="T110" fmla="*/ 45 w 212"/>
                <a:gd name="T111" fmla="*/ 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2" h="228">
                  <a:moveTo>
                    <a:pt x="48" y="192"/>
                  </a:moveTo>
                  <a:cubicBezTo>
                    <a:pt x="72" y="192"/>
                    <a:pt x="72" y="192"/>
                    <a:pt x="72" y="192"/>
                  </a:cubicBezTo>
                  <a:cubicBezTo>
                    <a:pt x="79" y="192"/>
                    <a:pt x="84" y="187"/>
                    <a:pt x="84" y="180"/>
                  </a:cubicBezTo>
                  <a:cubicBezTo>
                    <a:pt x="84" y="172"/>
                    <a:pt x="84" y="172"/>
                    <a:pt x="84" y="172"/>
                  </a:cubicBezTo>
                  <a:cubicBezTo>
                    <a:pt x="84" y="165"/>
                    <a:pt x="79" y="160"/>
                    <a:pt x="72" y="160"/>
                  </a:cubicBezTo>
                  <a:cubicBezTo>
                    <a:pt x="48" y="160"/>
                    <a:pt x="48" y="160"/>
                    <a:pt x="48" y="160"/>
                  </a:cubicBezTo>
                  <a:cubicBezTo>
                    <a:pt x="41" y="160"/>
                    <a:pt x="36" y="165"/>
                    <a:pt x="36" y="172"/>
                  </a:cubicBezTo>
                  <a:cubicBezTo>
                    <a:pt x="36" y="180"/>
                    <a:pt x="36" y="180"/>
                    <a:pt x="36" y="180"/>
                  </a:cubicBezTo>
                  <a:cubicBezTo>
                    <a:pt x="36" y="187"/>
                    <a:pt x="41" y="192"/>
                    <a:pt x="48" y="192"/>
                  </a:cubicBezTo>
                  <a:close/>
                  <a:moveTo>
                    <a:pt x="64" y="168"/>
                  </a:moveTo>
                  <a:cubicBezTo>
                    <a:pt x="72" y="168"/>
                    <a:pt x="72" y="168"/>
                    <a:pt x="72" y="168"/>
                  </a:cubicBezTo>
                  <a:cubicBezTo>
                    <a:pt x="74" y="168"/>
                    <a:pt x="76" y="170"/>
                    <a:pt x="76" y="172"/>
                  </a:cubicBezTo>
                  <a:cubicBezTo>
                    <a:pt x="76" y="180"/>
                    <a:pt x="76" y="180"/>
                    <a:pt x="76" y="180"/>
                  </a:cubicBezTo>
                  <a:cubicBezTo>
                    <a:pt x="76" y="182"/>
                    <a:pt x="74" y="184"/>
                    <a:pt x="72" y="184"/>
                  </a:cubicBezTo>
                  <a:cubicBezTo>
                    <a:pt x="64" y="184"/>
                    <a:pt x="64" y="184"/>
                    <a:pt x="64" y="184"/>
                  </a:cubicBezTo>
                  <a:lnTo>
                    <a:pt x="64" y="168"/>
                  </a:lnTo>
                  <a:close/>
                  <a:moveTo>
                    <a:pt x="44" y="172"/>
                  </a:moveTo>
                  <a:cubicBezTo>
                    <a:pt x="44" y="170"/>
                    <a:pt x="46" y="168"/>
                    <a:pt x="48" y="168"/>
                  </a:cubicBezTo>
                  <a:cubicBezTo>
                    <a:pt x="56" y="168"/>
                    <a:pt x="56" y="168"/>
                    <a:pt x="56" y="168"/>
                  </a:cubicBezTo>
                  <a:cubicBezTo>
                    <a:pt x="56" y="184"/>
                    <a:pt x="56" y="184"/>
                    <a:pt x="56" y="184"/>
                  </a:cubicBezTo>
                  <a:cubicBezTo>
                    <a:pt x="48" y="184"/>
                    <a:pt x="48" y="184"/>
                    <a:pt x="48" y="184"/>
                  </a:cubicBezTo>
                  <a:cubicBezTo>
                    <a:pt x="46" y="184"/>
                    <a:pt x="44" y="182"/>
                    <a:pt x="44" y="180"/>
                  </a:cubicBezTo>
                  <a:lnTo>
                    <a:pt x="44" y="172"/>
                  </a:lnTo>
                  <a:close/>
                  <a:moveTo>
                    <a:pt x="140" y="192"/>
                  </a:moveTo>
                  <a:cubicBezTo>
                    <a:pt x="164" y="192"/>
                    <a:pt x="164" y="192"/>
                    <a:pt x="164" y="192"/>
                  </a:cubicBezTo>
                  <a:cubicBezTo>
                    <a:pt x="171" y="192"/>
                    <a:pt x="176" y="187"/>
                    <a:pt x="176" y="180"/>
                  </a:cubicBezTo>
                  <a:cubicBezTo>
                    <a:pt x="176" y="172"/>
                    <a:pt x="176" y="172"/>
                    <a:pt x="176" y="172"/>
                  </a:cubicBezTo>
                  <a:cubicBezTo>
                    <a:pt x="176" y="165"/>
                    <a:pt x="171" y="160"/>
                    <a:pt x="164" y="160"/>
                  </a:cubicBezTo>
                  <a:cubicBezTo>
                    <a:pt x="140" y="160"/>
                    <a:pt x="140" y="160"/>
                    <a:pt x="140" y="160"/>
                  </a:cubicBezTo>
                  <a:cubicBezTo>
                    <a:pt x="133" y="160"/>
                    <a:pt x="128" y="165"/>
                    <a:pt x="128" y="172"/>
                  </a:cubicBezTo>
                  <a:cubicBezTo>
                    <a:pt x="128" y="180"/>
                    <a:pt x="128" y="180"/>
                    <a:pt x="128" y="180"/>
                  </a:cubicBezTo>
                  <a:cubicBezTo>
                    <a:pt x="128" y="187"/>
                    <a:pt x="133" y="192"/>
                    <a:pt x="140" y="192"/>
                  </a:cubicBezTo>
                  <a:close/>
                  <a:moveTo>
                    <a:pt x="156" y="168"/>
                  </a:moveTo>
                  <a:cubicBezTo>
                    <a:pt x="164" y="168"/>
                    <a:pt x="164" y="168"/>
                    <a:pt x="164" y="168"/>
                  </a:cubicBezTo>
                  <a:cubicBezTo>
                    <a:pt x="166" y="168"/>
                    <a:pt x="168" y="170"/>
                    <a:pt x="168" y="172"/>
                  </a:cubicBezTo>
                  <a:cubicBezTo>
                    <a:pt x="168" y="180"/>
                    <a:pt x="168" y="180"/>
                    <a:pt x="168" y="180"/>
                  </a:cubicBezTo>
                  <a:cubicBezTo>
                    <a:pt x="168" y="182"/>
                    <a:pt x="166" y="184"/>
                    <a:pt x="164" y="184"/>
                  </a:cubicBezTo>
                  <a:cubicBezTo>
                    <a:pt x="156" y="184"/>
                    <a:pt x="156" y="184"/>
                    <a:pt x="156" y="184"/>
                  </a:cubicBezTo>
                  <a:lnTo>
                    <a:pt x="156" y="168"/>
                  </a:lnTo>
                  <a:close/>
                  <a:moveTo>
                    <a:pt x="136" y="172"/>
                  </a:moveTo>
                  <a:cubicBezTo>
                    <a:pt x="136" y="170"/>
                    <a:pt x="138" y="168"/>
                    <a:pt x="140" y="168"/>
                  </a:cubicBezTo>
                  <a:cubicBezTo>
                    <a:pt x="148" y="168"/>
                    <a:pt x="148" y="168"/>
                    <a:pt x="148" y="168"/>
                  </a:cubicBezTo>
                  <a:cubicBezTo>
                    <a:pt x="148" y="184"/>
                    <a:pt x="148" y="184"/>
                    <a:pt x="148" y="184"/>
                  </a:cubicBezTo>
                  <a:cubicBezTo>
                    <a:pt x="140" y="184"/>
                    <a:pt x="140" y="184"/>
                    <a:pt x="140" y="184"/>
                  </a:cubicBezTo>
                  <a:cubicBezTo>
                    <a:pt x="138" y="184"/>
                    <a:pt x="136" y="182"/>
                    <a:pt x="136" y="180"/>
                  </a:cubicBezTo>
                  <a:lnTo>
                    <a:pt x="136" y="172"/>
                  </a:lnTo>
                  <a:close/>
                  <a:moveTo>
                    <a:pt x="200" y="32"/>
                  </a:moveTo>
                  <a:cubicBezTo>
                    <a:pt x="192" y="32"/>
                    <a:pt x="192" y="32"/>
                    <a:pt x="192" y="32"/>
                  </a:cubicBezTo>
                  <a:cubicBezTo>
                    <a:pt x="191" y="32"/>
                    <a:pt x="189" y="32"/>
                    <a:pt x="188" y="33"/>
                  </a:cubicBezTo>
                  <a:cubicBezTo>
                    <a:pt x="188" y="12"/>
                    <a:pt x="188" y="12"/>
                    <a:pt x="188" y="12"/>
                  </a:cubicBezTo>
                  <a:cubicBezTo>
                    <a:pt x="188" y="5"/>
                    <a:pt x="183" y="0"/>
                    <a:pt x="176" y="0"/>
                  </a:cubicBezTo>
                  <a:cubicBezTo>
                    <a:pt x="36" y="0"/>
                    <a:pt x="36" y="0"/>
                    <a:pt x="36" y="0"/>
                  </a:cubicBezTo>
                  <a:cubicBezTo>
                    <a:pt x="29" y="0"/>
                    <a:pt x="24" y="5"/>
                    <a:pt x="24" y="12"/>
                  </a:cubicBezTo>
                  <a:cubicBezTo>
                    <a:pt x="24" y="33"/>
                    <a:pt x="24" y="33"/>
                    <a:pt x="24" y="33"/>
                  </a:cubicBezTo>
                  <a:cubicBezTo>
                    <a:pt x="23" y="32"/>
                    <a:pt x="21" y="32"/>
                    <a:pt x="20" y="32"/>
                  </a:cubicBezTo>
                  <a:cubicBezTo>
                    <a:pt x="12" y="32"/>
                    <a:pt x="12" y="32"/>
                    <a:pt x="12" y="32"/>
                  </a:cubicBezTo>
                  <a:cubicBezTo>
                    <a:pt x="5" y="32"/>
                    <a:pt x="0" y="37"/>
                    <a:pt x="0" y="44"/>
                  </a:cubicBezTo>
                  <a:cubicBezTo>
                    <a:pt x="0" y="84"/>
                    <a:pt x="0" y="84"/>
                    <a:pt x="0" y="84"/>
                  </a:cubicBezTo>
                  <a:cubicBezTo>
                    <a:pt x="0" y="91"/>
                    <a:pt x="5" y="96"/>
                    <a:pt x="12" y="96"/>
                  </a:cubicBezTo>
                  <a:cubicBezTo>
                    <a:pt x="20" y="96"/>
                    <a:pt x="20" y="96"/>
                    <a:pt x="20" y="96"/>
                  </a:cubicBezTo>
                  <a:cubicBezTo>
                    <a:pt x="21" y="96"/>
                    <a:pt x="23" y="96"/>
                    <a:pt x="24" y="95"/>
                  </a:cubicBezTo>
                  <a:cubicBezTo>
                    <a:pt x="24" y="192"/>
                    <a:pt x="24" y="192"/>
                    <a:pt x="24" y="192"/>
                  </a:cubicBezTo>
                  <a:cubicBezTo>
                    <a:pt x="24" y="199"/>
                    <a:pt x="29" y="204"/>
                    <a:pt x="36" y="204"/>
                  </a:cubicBezTo>
                  <a:cubicBezTo>
                    <a:pt x="36" y="214"/>
                    <a:pt x="36" y="214"/>
                    <a:pt x="36" y="214"/>
                  </a:cubicBezTo>
                  <a:cubicBezTo>
                    <a:pt x="36" y="222"/>
                    <a:pt x="42" y="228"/>
                    <a:pt x="50" y="228"/>
                  </a:cubicBezTo>
                  <a:cubicBezTo>
                    <a:pt x="58" y="228"/>
                    <a:pt x="64" y="222"/>
                    <a:pt x="64" y="214"/>
                  </a:cubicBezTo>
                  <a:cubicBezTo>
                    <a:pt x="64" y="204"/>
                    <a:pt x="64" y="204"/>
                    <a:pt x="64" y="204"/>
                  </a:cubicBezTo>
                  <a:cubicBezTo>
                    <a:pt x="148" y="204"/>
                    <a:pt x="148" y="204"/>
                    <a:pt x="148" y="204"/>
                  </a:cubicBezTo>
                  <a:cubicBezTo>
                    <a:pt x="148" y="214"/>
                    <a:pt x="148" y="214"/>
                    <a:pt x="148" y="214"/>
                  </a:cubicBezTo>
                  <a:cubicBezTo>
                    <a:pt x="148" y="222"/>
                    <a:pt x="154" y="228"/>
                    <a:pt x="162" y="228"/>
                  </a:cubicBezTo>
                  <a:cubicBezTo>
                    <a:pt x="170" y="228"/>
                    <a:pt x="176" y="222"/>
                    <a:pt x="176" y="214"/>
                  </a:cubicBezTo>
                  <a:cubicBezTo>
                    <a:pt x="176" y="204"/>
                    <a:pt x="176" y="204"/>
                    <a:pt x="176" y="204"/>
                  </a:cubicBezTo>
                  <a:cubicBezTo>
                    <a:pt x="183" y="204"/>
                    <a:pt x="188" y="199"/>
                    <a:pt x="188" y="192"/>
                  </a:cubicBezTo>
                  <a:cubicBezTo>
                    <a:pt x="188" y="95"/>
                    <a:pt x="188" y="95"/>
                    <a:pt x="188" y="95"/>
                  </a:cubicBezTo>
                  <a:cubicBezTo>
                    <a:pt x="189" y="96"/>
                    <a:pt x="191" y="96"/>
                    <a:pt x="192" y="96"/>
                  </a:cubicBezTo>
                  <a:cubicBezTo>
                    <a:pt x="200" y="96"/>
                    <a:pt x="200" y="96"/>
                    <a:pt x="200" y="96"/>
                  </a:cubicBezTo>
                  <a:cubicBezTo>
                    <a:pt x="207" y="96"/>
                    <a:pt x="212" y="91"/>
                    <a:pt x="212" y="84"/>
                  </a:cubicBezTo>
                  <a:cubicBezTo>
                    <a:pt x="212" y="44"/>
                    <a:pt x="212" y="44"/>
                    <a:pt x="212" y="44"/>
                  </a:cubicBezTo>
                  <a:cubicBezTo>
                    <a:pt x="212" y="37"/>
                    <a:pt x="207" y="32"/>
                    <a:pt x="200" y="32"/>
                  </a:cubicBezTo>
                  <a:close/>
                  <a:moveTo>
                    <a:pt x="24" y="84"/>
                  </a:moveTo>
                  <a:cubicBezTo>
                    <a:pt x="24" y="86"/>
                    <a:pt x="22" y="88"/>
                    <a:pt x="20" y="88"/>
                  </a:cubicBezTo>
                  <a:cubicBezTo>
                    <a:pt x="12" y="88"/>
                    <a:pt x="12" y="88"/>
                    <a:pt x="12" y="88"/>
                  </a:cubicBezTo>
                  <a:cubicBezTo>
                    <a:pt x="10" y="88"/>
                    <a:pt x="8" y="86"/>
                    <a:pt x="8" y="84"/>
                  </a:cubicBezTo>
                  <a:cubicBezTo>
                    <a:pt x="8" y="44"/>
                    <a:pt x="8" y="44"/>
                    <a:pt x="8" y="44"/>
                  </a:cubicBezTo>
                  <a:cubicBezTo>
                    <a:pt x="8" y="42"/>
                    <a:pt x="10" y="40"/>
                    <a:pt x="12" y="40"/>
                  </a:cubicBezTo>
                  <a:cubicBezTo>
                    <a:pt x="20" y="40"/>
                    <a:pt x="20" y="40"/>
                    <a:pt x="20" y="40"/>
                  </a:cubicBezTo>
                  <a:cubicBezTo>
                    <a:pt x="22" y="40"/>
                    <a:pt x="24" y="42"/>
                    <a:pt x="24" y="44"/>
                  </a:cubicBezTo>
                  <a:lnTo>
                    <a:pt x="24" y="84"/>
                  </a:lnTo>
                  <a:close/>
                  <a:moveTo>
                    <a:pt x="32" y="36"/>
                  </a:moveTo>
                  <a:cubicBezTo>
                    <a:pt x="104" y="36"/>
                    <a:pt x="104" y="36"/>
                    <a:pt x="104" y="36"/>
                  </a:cubicBezTo>
                  <a:cubicBezTo>
                    <a:pt x="104" y="148"/>
                    <a:pt x="104" y="148"/>
                    <a:pt x="104" y="148"/>
                  </a:cubicBezTo>
                  <a:cubicBezTo>
                    <a:pt x="61" y="148"/>
                    <a:pt x="61" y="148"/>
                    <a:pt x="61" y="148"/>
                  </a:cubicBezTo>
                  <a:cubicBezTo>
                    <a:pt x="62" y="141"/>
                    <a:pt x="69" y="136"/>
                    <a:pt x="76" y="136"/>
                  </a:cubicBezTo>
                  <a:cubicBezTo>
                    <a:pt x="92" y="136"/>
                    <a:pt x="92" y="136"/>
                    <a:pt x="92" y="136"/>
                  </a:cubicBezTo>
                  <a:cubicBezTo>
                    <a:pt x="94" y="136"/>
                    <a:pt x="96" y="134"/>
                    <a:pt x="96" y="132"/>
                  </a:cubicBezTo>
                  <a:cubicBezTo>
                    <a:pt x="96" y="130"/>
                    <a:pt x="94" y="128"/>
                    <a:pt x="92" y="128"/>
                  </a:cubicBezTo>
                  <a:cubicBezTo>
                    <a:pt x="48" y="128"/>
                    <a:pt x="48" y="128"/>
                    <a:pt x="48" y="128"/>
                  </a:cubicBezTo>
                  <a:cubicBezTo>
                    <a:pt x="46" y="128"/>
                    <a:pt x="44" y="130"/>
                    <a:pt x="44" y="132"/>
                  </a:cubicBezTo>
                  <a:cubicBezTo>
                    <a:pt x="44" y="134"/>
                    <a:pt x="46" y="136"/>
                    <a:pt x="48" y="136"/>
                  </a:cubicBezTo>
                  <a:cubicBezTo>
                    <a:pt x="58" y="136"/>
                    <a:pt x="58" y="136"/>
                    <a:pt x="58" y="136"/>
                  </a:cubicBezTo>
                  <a:cubicBezTo>
                    <a:pt x="55" y="139"/>
                    <a:pt x="53" y="143"/>
                    <a:pt x="52" y="148"/>
                  </a:cubicBezTo>
                  <a:cubicBezTo>
                    <a:pt x="32" y="148"/>
                    <a:pt x="32" y="148"/>
                    <a:pt x="32" y="148"/>
                  </a:cubicBezTo>
                  <a:lnTo>
                    <a:pt x="32" y="36"/>
                  </a:lnTo>
                  <a:close/>
                  <a:moveTo>
                    <a:pt x="56" y="214"/>
                  </a:moveTo>
                  <a:cubicBezTo>
                    <a:pt x="56" y="217"/>
                    <a:pt x="53" y="220"/>
                    <a:pt x="50" y="220"/>
                  </a:cubicBezTo>
                  <a:cubicBezTo>
                    <a:pt x="47" y="220"/>
                    <a:pt x="44" y="217"/>
                    <a:pt x="44" y="214"/>
                  </a:cubicBezTo>
                  <a:cubicBezTo>
                    <a:pt x="44" y="204"/>
                    <a:pt x="44" y="204"/>
                    <a:pt x="44" y="204"/>
                  </a:cubicBezTo>
                  <a:cubicBezTo>
                    <a:pt x="56" y="204"/>
                    <a:pt x="56" y="204"/>
                    <a:pt x="56" y="204"/>
                  </a:cubicBezTo>
                  <a:lnTo>
                    <a:pt x="56" y="214"/>
                  </a:lnTo>
                  <a:close/>
                  <a:moveTo>
                    <a:pt x="168" y="214"/>
                  </a:moveTo>
                  <a:cubicBezTo>
                    <a:pt x="168" y="217"/>
                    <a:pt x="165" y="220"/>
                    <a:pt x="162" y="220"/>
                  </a:cubicBezTo>
                  <a:cubicBezTo>
                    <a:pt x="159" y="220"/>
                    <a:pt x="156" y="217"/>
                    <a:pt x="156" y="214"/>
                  </a:cubicBezTo>
                  <a:cubicBezTo>
                    <a:pt x="156" y="204"/>
                    <a:pt x="156" y="204"/>
                    <a:pt x="156" y="204"/>
                  </a:cubicBezTo>
                  <a:cubicBezTo>
                    <a:pt x="168" y="204"/>
                    <a:pt x="168" y="204"/>
                    <a:pt x="168" y="204"/>
                  </a:cubicBezTo>
                  <a:lnTo>
                    <a:pt x="168" y="214"/>
                  </a:lnTo>
                  <a:close/>
                  <a:moveTo>
                    <a:pt x="180" y="192"/>
                  </a:moveTo>
                  <a:cubicBezTo>
                    <a:pt x="180" y="194"/>
                    <a:pt x="178" y="196"/>
                    <a:pt x="176" y="196"/>
                  </a:cubicBezTo>
                  <a:cubicBezTo>
                    <a:pt x="36" y="196"/>
                    <a:pt x="36" y="196"/>
                    <a:pt x="36" y="196"/>
                  </a:cubicBezTo>
                  <a:cubicBezTo>
                    <a:pt x="34" y="196"/>
                    <a:pt x="32" y="194"/>
                    <a:pt x="32" y="192"/>
                  </a:cubicBezTo>
                  <a:cubicBezTo>
                    <a:pt x="32" y="156"/>
                    <a:pt x="32" y="156"/>
                    <a:pt x="32" y="156"/>
                  </a:cubicBezTo>
                  <a:cubicBezTo>
                    <a:pt x="180" y="156"/>
                    <a:pt x="180" y="156"/>
                    <a:pt x="180" y="156"/>
                  </a:cubicBezTo>
                  <a:lnTo>
                    <a:pt x="180" y="192"/>
                  </a:lnTo>
                  <a:close/>
                  <a:moveTo>
                    <a:pt x="180" y="148"/>
                  </a:moveTo>
                  <a:cubicBezTo>
                    <a:pt x="164" y="148"/>
                    <a:pt x="164" y="148"/>
                    <a:pt x="164" y="148"/>
                  </a:cubicBezTo>
                  <a:cubicBezTo>
                    <a:pt x="163" y="143"/>
                    <a:pt x="161" y="139"/>
                    <a:pt x="158" y="136"/>
                  </a:cubicBezTo>
                  <a:cubicBezTo>
                    <a:pt x="168" y="136"/>
                    <a:pt x="168" y="136"/>
                    <a:pt x="168" y="136"/>
                  </a:cubicBezTo>
                  <a:cubicBezTo>
                    <a:pt x="170" y="136"/>
                    <a:pt x="172" y="134"/>
                    <a:pt x="172" y="132"/>
                  </a:cubicBezTo>
                  <a:cubicBezTo>
                    <a:pt x="172" y="130"/>
                    <a:pt x="170" y="128"/>
                    <a:pt x="168" y="128"/>
                  </a:cubicBezTo>
                  <a:cubicBezTo>
                    <a:pt x="124" y="128"/>
                    <a:pt x="124" y="128"/>
                    <a:pt x="124" y="128"/>
                  </a:cubicBezTo>
                  <a:cubicBezTo>
                    <a:pt x="122" y="128"/>
                    <a:pt x="120" y="130"/>
                    <a:pt x="120" y="132"/>
                  </a:cubicBezTo>
                  <a:cubicBezTo>
                    <a:pt x="120" y="134"/>
                    <a:pt x="122" y="136"/>
                    <a:pt x="124" y="136"/>
                  </a:cubicBezTo>
                  <a:cubicBezTo>
                    <a:pt x="140" y="136"/>
                    <a:pt x="140" y="136"/>
                    <a:pt x="140" y="136"/>
                  </a:cubicBezTo>
                  <a:cubicBezTo>
                    <a:pt x="147" y="136"/>
                    <a:pt x="154" y="141"/>
                    <a:pt x="155" y="148"/>
                  </a:cubicBezTo>
                  <a:cubicBezTo>
                    <a:pt x="112" y="148"/>
                    <a:pt x="112" y="148"/>
                    <a:pt x="112" y="148"/>
                  </a:cubicBezTo>
                  <a:cubicBezTo>
                    <a:pt x="112" y="36"/>
                    <a:pt x="112" y="36"/>
                    <a:pt x="112" y="36"/>
                  </a:cubicBezTo>
                  <a:cubicBezTo>
                    <a:pt x="180" y="36"/>
                    <a:pt x="180" y="36"/>
                    <a:pt x="180" y="36"/>
                  </a:cubicBezTo>
                  <a:lnTo>
                    <a:pt x="180" y="148"/>
                  </a:lnTo>
                  <a:close/>
                  <a:moveTo>
                    <a:pt x="180" y="28"/>
                  </a:moveTo>
                  <a:cubicBezTo>
                    <a:pt x="32" y="28"/>
                    <a:pt x="32" y="28"/>
                    <a:pt x="32" y="28"/>
                  </a:cubicBezTo>
                  <a:cubicBezTo>
                    <a:pt x="32" y="12"/>
                    <a:pt x="32" y="12"/>
                    <a:pt x="32" y="12"/>
                  </a:cubicBezTo>
                  <a:cubicBezTo>
                    <a:pt x="32" y="10"/>
                    <a:pt x="34" y="8"/>
                    <a:pt x="36" y="8"/>
                  </a:cubicBezTo>
                  <a:cubicBezTo>
                    <a:pt x="176" y="8"/>
                    <a:pt x="176" y="8"/>
                    <a:pt x="176" y="8"/>
                  </a:cubicBezTo>
                  <a:cubicBezTo>
                    <a:pt x="178" y="8"/>
                    <a:pt x="180" y="10"/>
                    <a:pt x="180" y="12"/>
                  </a:cubicBezTo>
                  <a:lnTo>
                    <a:pt x="180" y="28"/>
                  </a:lnTo>
                  <a:close/>
                  <a:moveTo>
                    <a:pt x="204" y="84"/>
                  </a:moveTo>
                  <a:cubicBezTo>
                    <a:pt x="204" y="86"/>
                    <a:pt x="202" y="88"/>
                    <a:pt x="200" y="88"/>
                  </a:cubicBezTo>
                  <a:cubicBezTo>
                    <a:pt x="192" y="88"/>
                    <a:pt x="192" y="88"/>
                    <a:pt x="192" y="88"/>
                  </a:cubicBezTo>
                  <a:cubicBezTo>
                    <a:pt x="190" y="88"/>
                    <a:pt x="188" y="86"/>
                    <a:pt x="188" y="84"/>
                  </a:cubicBezTo>
                  <a:cubicBezTo>
                    <a:pt x="188" y="44"/>
                    <a:pt x="188" y="44"/>
                    <a:pt x="188" y="44"/>
                  </a:cubicBezTo>
                  <a:cubicBezTo>
                    <a:pt x="188" y="42"/>
                    <a:pt x="190" y="40"/>
                    <a:pt x="192" y="40"/>
                  </a:cubicBezTo>
                  <a:cubicBezTo>
                    <a:pt x="200" y="40"/>
                    <a:pt x="200" y="40"/>
                    <a:pt x="200" y="40"/>
                  </a:cubicBezTo>
                  <a:cubicBezTo>
                    <a:pt x="202" y="40"/>
                    <a:pt x="204" y="42"/>
                    <a:pt x="204" y="44"/>
                  </a:cubicBezTo>
                  <a:lnTo>
                    <a:pt x="204" y="84"/>
                  </a:lnTo>
                  <a:close/>
                  <a:moveTo>
                    <a:pt x="47" y="67"/>
                  </a:moveTo>
                  <a:cubicBezTo>
                    <a:pt x="63" y="51"/>
                    <a:pt x="63" y="51"/>
                    <a:pt x="63" y="51"/>
                  </a:cubicBezTo>
                  <a:cubicBezTo>
                    <a:pt x="64" y="49"/>
                    <a:pt x="64" y="47"/>
                    <a:pt x="63" y="45"/>
                  </a:cubicBezTo>
                  <a:cubicBezTo>
                    <a:pt x="61" y="44"/>
                    <a:pt x="59" y="44"/>
                    <a:pt x="57" y="45"/>
                  </a:cubicBezTo>
                  <a:cubicBezTo>
                    <a:pt x="41" y="61"/>
                    <a:pt x="41" y="61"/>
                    <a:pt x="41" y="61"/>
                  </a:cubicBezTo>
                  <a:cubicBezTo>
                    <a:pt x="40" y="63"/>
                    <a:pt x="40" y="65"/>
                    <a:pt x="41" y="67"/>
                  </a:cubicBezTo>
                  <a:cubicBezTo>
                    <a:pt x="42" y="68"/>
                    <a:pt x="43" y="68"/>
                    <a:pt x="44" y="68"/>
                  </a:cubicBezTo>
                  <a:cubicBezTo>
                    <a:pt x="45" y="68"/>
                    <a:pt x="46" y="68"/>
                    <a:pt x="47" y="67"/>
                  </a:cubicBezTo>
                  <a:close/>
                  <a:moveTo>
                    <a:pt x="45" y="91"/>
                  </a:moveTo>
                  <a:cubicBezTo>
                    <a:pt x="46" y="92"/>
                    <a:pt x="47" y="92"/>
                    <a:pt x="48" y="92"/>
                  </a:cubicBezTo>
                  <a:cubicBezTo>
                    <a:pt x="49" y="92"/>
                    <a:pt x="50" y="92"/>
                    <a:pt x="51" y="91"/>
                  </a:cubicBezTo>
                  <a:cubicBezTo>
                    <a:pt x="85" y="57"/>
                    <a:pt x="85" y="57"/>
                    <a:pt x="85" y="57"/>
                  </a:cubicBezTo>
                  <a:cubicBezTo>
                    <a:pt x="86" y="55"/>
                    <a:pt x="86" y="53"/>
                    <a:pt x="85" y="51"/>
                  </a:cubicBezTo>
                  <a:cubicBezTo>
                    <a:pt x="83" y="50"/>
                    <a:pt x="81" y="50"/>
                    <a:pt x="79" y="51"/>
                  </a:cubicBezTo>
                  <a:cubicBezTo>
                    <a:pt x="45" y="85"/>
                    <a:pt x="45" y="85"/>
                    <a:pt x="45" y="85"/>
                  </a:cubicBezTo>
                  <a:cubicBezTo>
                    <a:pt x="44" y="87"/>
                    <a:pt x="44" y="89"/>
                    <a:pt x="45" y="91"/>
                  </a:cubicBezTo>
                  <a:close/>
                </a:path>
              </a:pathLst>
            </a:custGeom>
            <a:solidFill>
              <a:schemeClr val="bg1">
                <a:lumMod val="75000"/>
              </a:schemeClr>
            </a:solidFill>
            <a:ln>
              <a:noFill/>
            </a:ln>
          </p:spPr>
          <p:txBody>
            <a:bodyPr vert="horz" wrap="square" lIns="91440" tIns="45720" rIns="91440" bIns="45720" numCol="1" anchor="t" anchorCtr="0" compatLnSpc="1"/>
            <a:p>
              <a:endParaRPr lang="en-US">
                <a:cs typeface="+mn-ea"/>
                <a:sym typeface="+mn-lt"/>
              </a:endParaRPr>
            </a:p>
          </p:txBody>
        </p:sp>
      </p:grpSp>
      <p:grpSp>
        <p:nvGrpSpPr>
          <p:cNvPr id="57" name="组合 56"/>
          <p:cNvGrpSpPr/>
          <p:nvPr/>
        </p:nvGrpSpPr>
        <p:grpSpPr>
          <a:xfrm>
            <a:off x="2227580" y="4716145"/>
            <a:ext cx="9248775" cy="753110"/>
            <a:chOff x="3386" y="8986"/>
            <a:chExt cx="14565" cy="1186"/>
          </a:xfrm>
        </p:grpSpPr>
        <p:sp>
          <p:nvSpPr>
            <p:cNvPr id="50" name="Rectangle: Rounded Corners 187"/>
            <p:cNvSpPr/>
            <p:nvPr/>
          </p:nvSpPr>
          <p:spPr>
            <a:xfrm>
              <a:off x="4804" y="8986"/>
              <a:ext cx="13147" cy="1186"/>
            </a:xfrm>
            <a:prstGeom prst="roundRect">
              <a:avLst>
                <a:gd name="adj" fmla="val 89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51" name="Group 285"/>
            <p:cNvGrpSpPr/>
            <p:nvPr/>
          </p:nvGrpSpPr>
          <p:grpSpPr>
            <a:xfrm rot="0">
              <a:off x="3386" y="8986"/>
              <a:ext cx="13133" cy="1186"/>
              <a:chOff x="5595955" y="2747298"/>
              <a:chExt cx="4630058" cy="753124"/>
            </a:xfrm>
          </p:grpSpPr>
          <p:sp>
            <p:nvSpPr>
              <p:cNvPr id="52" name="Rectangle: Rounded Corners 231"/>
              <p:cNvSpPr/>
              <p:nvPr/>
            </p:nvSpPr>
            <p:spPr>
              <a:xfrm>
                <a:off x="5595955" y="2747299"/>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53" name="Rectangle: Top Corners Rounded 232"/>
              <p:cNvSpPr/>
              <p:nvPr/>
            </p:nvSpPr>
            <p:spPr>
              <a:xfrm rot="16200000">
                <a:off x="5242256" y="3100999"/>
                <a:ext cx="753122" cy="45719"/>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54" name="TextBox 233"/>
            <p:cNvSpPr txBox="1">
              <a:spLocks noChangeAspect="1"/>
            </p:cNvSpPr>
            <p:nvPr/>
          </p:nvSpPr>
          <p:spPr>
            <a:xfrm>
              <a:off x="4551" y="9289"/>
              <a:ext cx="11730" cy="581"/>
            </a:xfrm>
            <a:prstGeom prst="rect">
              <a:avLst/>
            </a:prstGeom>
            <a:noFill/>
          </p:spPr>
          <p:txBody>
            <a:bodyPr wrap="square" lIns="0" tIns="0" rIns="0" bIns="0" rtlCol="0">
              <a:spAutoFit/>
            </a:bodyPr>
            <a:p>
              <a:r>
                <a:rPr lang="en-IN" sz="2400" b="1" dirty="0">
                  <a:solidFill>
                    <a:schemeClr val="accent1"/>
                  </a:solidFill>
                  <a:cs typeface="+mn-ea"/>
                  <a:sym typeface="+mn-lt"/>
                </a:rPr>
                <a:t>极致思维</a:t>
              </a:r>
              <a:r>
                <a:rPr lang="zh-CN" altLang="en-IN" b="1" dirty="0">
                  <a:solidFill>
                    <a:schemeClr val="accent1"/>
                  </a:solidFill>
                  <a:cs typeface="+mn-ea"/>
                  <a:sym typeface="+mn-lt"/>
                </a:rPr>
                <a:t>：</a:t>
              </a:r>
              <a:r>
                <a:rPr lang="zh-CN" altLang="en-IN" dirty="0">
                  <a:solidFill>
                    <a:schemeClr val="accent1"/>
                  </a:solidFill>
                  <a:cs typeface="+mn-ea"/>
                  <a:sym typeface="+mn-lt"/>
                </a:rPr>
                <a:t>把产品、服务和用户体验做到极致，超越用户预期</a:t>
              </a:r>
              <a:endParaRPr lang="zh-CN" altLang="en-IN" dirty="0">
                <a:solidFill>
                  <a:schemeClr val="accent1"/>
                </a:solidFill>
                <a:cs typeface="+mn-ea"/>
                <a:sym typeface="+mn-lt"/>
              </a:endParaRPr>
            </a:p>
          </p:txBody>
        </p:sp>
        <p:sp>
          <p:nvSpPr>
            <p:cNvPr id="55" name="TextBox 263"/>
            <p:cNvSpPr txBox="1">
              <a:spLocks noChangeAspect="1"/>
            </p:cNvSpPr>
            <p:nvPr/>
          </p:nvSpPr>
          <p:spPr>
            <a:xfrm>
              <a:off x="16760" y="9118"/>
              <a:ext cx="1104" cy="920"/>
            </a:xfrm>
            <a:prstGeom prst="rect">
              <a:avLst/>
            </a:prstGeom>
            <a:noFill/>
          </p:spPr>
          <p:txBody>
            <a:bodyPr wrap="square" lIns="0" tIns="0" rIns="0" bIns="0" rtlCol="0">
              <a:spAutoFit/>
            </a:bodyPr>
            <a:p>
              <a:pPr algn="ctr"/>
              <a:r>
                <a:rPr lang="en-IN" sz="1400" b="1" dirty="0">
                  <a:solidFill>
                    <a:schemeClr val="bg1"/>
                  </a:solidFill>
                  <a:cs typeface="+mn-ea"/>
                  <a:sym typeface="+mn-lt"/>
                </a:rPr>
                <a:t>Route</a:t>
              </a:r>
              <a:endParaRPr lang="en-IN" sz="1400" b="1" dirty="0">
                <a:solidFill>
                  <a:schemeClr val="bg1"/>
                </a:solidFill>
                <a:cs typeface="+mn-ea"/>
                <a:sym typeface="+mn-lt"/>
              </a:endParaRPr>
            </a:p>
            <a:p>
              <a:pPr algn="ctr"/>
              <a:r>
                <a:rPr lang="en-IN" sz="2400" b="1" dirty="0">
                  <a:solidFill>
                    <a:schemeClr val="bg1"/>
                  </a:solidFill>
                  <a:cs typeface="+mn-ea"/>
                  <a:sym typeface="+mn-lt"/>
                </a:rPr>
                <a:t>0</a:t>
              </a:r>
              <a:r>
                <a:rPr lang="en-US" altLang="en-IN" sz="2400" b="1" dirty="0">
                  <a:solidFill>
                    <a:schemeClr val="bg1"/>
                  </a:solidFill>
                  <a:cs typeface="+mn-ea"/>
                  <a:sym typeface="+mn-lt"/>
                </a:rPr>
                <a:t>6</a:t>
              </a:r>
              <a:endParaRPr lang="en-US" altLang="en-IN" sz="2400" b="1" dirty="0">
                <a:solidFill>
                  <a:schemeClr val="bg1"/>
                </a:solidFill>
                <a:cs typeface="+mn-ea"/>
                <a:sym typeface="+mn-lt"/>
              </a:endParaRPr>
            </a:p>
          </p:txBody>
        </p:sp>
        <p:sp>
          <p:nvSpPr>
            <p:cNvPr id="56" name="Freeform 33"/>
            <p:cNvSpPr>
              <a:spLocks noEditPoints="1"/>
            </p:cNvSpPr>
            <p:nvPr/>
          </p:nvSpPr>
          <p:spPr bwMode="auto">
            <a:xfrm>
              <a:off x="3821" y="9303"/>
              <a:ext cx="335" cy="553"/>
            </a:xfrm>
            <a:custGeom>
              <a:avLst/>
              <a:gdLst>
                <a:gd name="T0" fmla="*/ 52 w 136"/>
                <a:gd name="T1" fmla="*/ 0 h 224"/>
                <a:gd name="T2" fmla="*/ 0 w 136"/>
                <a:gd name="T3" fmla="*/ 125 h 224"/>
                <a:gd name="T4" fmla="*/ 84 w 136"/>
                <a:gd name="T5" fmla="*/ 176 h 224"/>
                <a:gd name="T6" fmla="*/ 136 w 136"/>
                <a:gd name="T7" fmla="*/ 51 h 224"/>
                <a:gd name="T8" fmla="*/ 128 w 136"/>
                <a:gd name="T9" fmla="*/ 125 h 224"/>
                <a:gd name="T10" fmla="*/ 52 w 136"/>
                <a:gd name="T11" fmla="*/ 168 h 224"/>
                <a:gd name="T12" fmla="*/ 8 w 136"/>
                <a:gd name="T13" fmla="*/ 51 h 224"/>
                <a:gd name="T14" fmla="*/ 84 w 136"/>
                <a:gd name="T15" fmla="*/ 8 h 224"/>
                <a:gd name="T16" fmla="*/ 128 w 136"/>
                <a:gd name="T17" fmla="*/ 125 h 224"/>
                <a:gd name="T18" fmla="*/ 40 w 136"/>
                <a:gd name="T19" fmla="*/ 192 h 224"/>
                <a:gd name="T20" fmla="*/ 96 w 136"/>
                <a:gd name="T21" fmla="*/ 184 h 224"/>
                <a:gd name="T22" fmla="*/ 28 w 136"/>
                <a:gd name="T23" fmla="*/ 212 h 224"/>
                <a:gd name="T24" fmla="*/ 108 w 136"/>
                <a:gd name="T25" fmla="*/ 204 h 224"/>
                <a:gd name="T26" fmla="*/ 28 w 136"/>
                <a:gd name="T27" fmla="*/ 212 h 224"/>
                <a:gd name="T28" fmla="*/ 124 w 136"/>
                <a:gd name="T29" fmla="*/ 224 h 224"/>
                <a:gd name="T30" fmla="*/ 116 w 136"/>
                <a:gd name="T31" fmla="*/ 178 h 224"/>
                <a:gd name="T32" fmla="*/ 0 w 136"/>
                <a:gd name="T33" fmla="*/ 221 h 224"/>
                <a:gd name="T34" fmla="*/ 24 w 136"/>
                <a:gd name="T35" fmla="*/ 181 h 224"/>
                <a:gd name="T36" fmla="*/ 0 w 136"/>
                <a:gd name="T37" fmla="*/ 221 h 224"/>
                <a:gd name="T38" fmla="*/ 84 w 136"/>
                <a:gd name="T39" fmla="*/ 117 h 224"/>
                <a:gd name="T40" fmla="*/ 116 w 136"/>
                <a:gd name="T41" fmla="*/ 117 h 224"/>
                <a:gd name="T42" fmla="*/ 100 w 136"/>
                <a:gd name="T43" fmla="*/ 125 h 224"/>
                <a:gd name="T44" fmla="*/ 100 w 136"/>
                <a:gd name="T45" fmla="*/ 109 h 224"/>
                <a:gd name="T46" fmla="*/ 100 w 136"/>
                <a:gd name="T47" fmla="*/ 125 h 224"/>
                <a:gd name="T48" fmla="*/ 20 w 136"/>
                <a:gd name="T49" fmla="*/ 117 h 224"/>
                <a:gd name="T50" fmla="*/ 52 w 136"/>
                <a:gd name="T51" fmla="*/ 117 h 224"/>
                <a:gd name="T52" fmla="*/ 36 w 136"/>
                <a:gd name="T53" fmla="*/ 125 h 224"/>
                <a:gd name="T54" fmla="*/ 36 w 136"/>
                <a:gd name="T55" fmla="*/ 109 h 224"/>
                <a:gd name="T56" fmla="*/ 36 w 136"/>
                <a:gd name="T57" fmla="*/ 125 h 224"/>
                <a:gd name="T58" fmla="*/ 24 w 136"/>
                <a:gd name="T59" fmla="*/ 32 h 224"/>
                <a:gd name="T60" fmla="*/ 112 w 136"/>
                <a:gd name="T61" fmla="*/ 92 h 224"/>
                <a:gd name="T62" fmla="*/ 104 w 136"/>
                <a:gd name="T63" fmla="*/ 84 h 224"/>
                <a:gd name="T64" fmla="*/ 32 w 136"/>
                <a:gd name="T65" fmla="*/ 40 h 224"/>
                <a:gd name="T66" fmla="*/ 104 w 136"/>
                <a:gd name="T67" fmla="*/ 8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24">
                  <a:moveTo>
                    <a:pt x="84" y="0"/>
                  </a:moveTo>
                  <a:cubicBezTo>
                    <a:pt x="52" y="0"/>
                    <a:pt x="52" y="0"/>
                    <a:pt x="52" y="0"/>
                  </a:cubicBezTo>
                  <a:cubicBezTo>
                    <a:pt x="23" y="0"/>
                    <a:pt x="0" y="23"/>
                    <a:pt x="0" y="51"/>
                  </a:cubicBezTo>
                  <a:cubicBezTo>
                    <a:pt x="0" y="125"/>
                    <a:pt x="0" y="125"/>
                    <a:pt x="0" y="125"/>
                  </a:cubicBezTo>
                  <a:cubicBezTo>
                    <a:pt x="0" y="153"/>
                    <a:pt x="23" y="176"/>
                    <a:pt x="52" y="176"/>
                  </a:cubicBezTo>
                  <a:cubicBezTo>
                    <a:pt x="84" y="176"/>
                    <a:pt x="84" y="176"/>
                    <a:pt x="84" y="176"/>
                  </a:cubicBezTo>
                  <a:cubicBezTo>
                    <a:pt x="113" y="176"/>
                    <a:pt x="136" y="153"/>
                    <a:pt x="136" y="125"/>
                  </a:cubicBezTo>
                  <a:cubicBezTo>
                    <a:pt x="136" y="51"/>
                    <a:pt x="136" y="51"/>
                    <a:pt x="136" y="51"/>
                  </a:cubicBezTo>
                  <a:cubicBezTo>
                    <a:pt x="136" y="23"/>
                    <a:pt x="113" y="0"/>
                    <a:pt x="84" y="0"/>
                  </a:cubicBezTo>
                  <a:close/>
                  <a:moveTo>
                    <a:pt x="128" y="125"/>
                  </a:moveTo>
                  <a:cubicBezTo>
                    <a:pt x="128" y="149"/>
                    <a:pt x="108" y="168"/>
                    <a:pt x="84" y="168"/>
                  </a:cubicBezTo>
                  <a:cubicBezTo>
                    <a:pt x="52" y="168"/>
                    <a:pt x="52" y="168"/>
                    <a:pt x="52" y="168"/>
                  </a:cubicBezTo>
                  <a:cubicBezTo>
                    <a:pt x="28" y="168"/>
                    <a:pt x="8" y="149"/>
                    <a:pt x="8" y="125"/>
                  </a:cubicBezTo>
                  <a:cubicBezTo>
                    <a:pt x="8" y="51"/>
                    <a:pt x="8" y="51"/>
                    <a:pt x="8" y="51"/>
                  </a:cubicBezTo>
                  <a:cubicBezTo>
                    <a:pt x="8" y="27"/>
                    <a:pt x="28" y="8"/>
                    <a:pt x="52" y="8"/>
                  </a:cubicBezTo>
                  <a:cubicBezTo>
                    <a:pt x="84" y="8"/>
                    <a:pt x="84" y="8"/>
                    <a:pt x="84" y="8"/>
                  </a:cubicBezTo>
                  <a:cubicBezTo>
                    <a:pt x="108" y="8"/>
                    <a:pt x="128" y="27"/>
                    <a:pt x="128" y="51"/>
                  </a:cubicBezTo>
                  <a:lnTo>
                    <a:pt x="128" y="125"/>
                  </a:lnTo>
                  <a:close/>
                  <a:moveTo>
                    <a:pt x="40" y="184"/>
                  </a:moveTo>
                  <a:cubicBezTo>
                    <a:pt x="40" y="192"/>
                    <a:pt x="40" y="192"/>
                    <a:pt x="40" y="192"/>
                  </a:cubicBezTo>
                  <a:cubicBezTo>
                    <a:pt x="96" y="192"/>
                    <a:pt x="96" y="192"/>
                    <a:pt x="96" y="192"/>
                  </a:cubicBezTo>
                  <a:cubicBezTo>
                    <a:pt x="96" y="184"/>
                    <a:pt x="96" y="184"/>
                    <a:pt x="96" y="184"/>
                  </a:cubicBezTo>
                  <a:lnTo>
                    <a:pt x="40" y="184"/>
                  </a:lnTo>
                  <a:close/>
                  <a:moveTo>
                    <a:pt x="28" y="212"/>
                  </a:moveTo>
                  <a:cubicBezTo>
                    <a:pt x="108" y="212"/>
                    <a:pt x="108" y="212"/>
                    <a:pt x="108" y="212"/>
                  </a:cubicBezTo>
                  <a:cubicBezTo>
                    <a:pt x="108" y="204"/>
                    <a:pt x="108" y="204"/>
                    <a:pt x="108" y="204"/>
                  </a:cubicBezTo>
                  <a:cubicBezTo>
                    <a:pt x="28" y="204"/>
                    <a:pt x="28" y="204"/>
                    <a:pt x="28" y="204"/>
                  </a:cubicBezTo>
                  <a:lnTo>
                    <a:pt x="28" y="212"/>
                  </a:lnTo>
                  <a:close/>
                  <a:moveTo>
                    <a:pt x="108" y="181"/>
                  </a:moveTo>
                  <a:cubicBezTo>
                    <a:pt x="124" y="224"/>
                    <a:pt x="124" y="224"/>
                    <a:pt x="124" y="224"/>
                  </a:cubicBezTo>
                  <a:cubicBezTo>
                    <a:pt x="132" y="221"/>
                    <a:pt x="132" y="221"/>
                    <a:pt x="132" y="221"/>
                  </a:cubicBezTo>
                  <a:cubicBezTo>
                    <a:pt x="116" y="178"/>
                    <a:pt x="116" y="178"/>
                    <a:pt x="116" y="178"/>
                  </a:cubicBezTo>
                  <a:lnTo>
                    <a:pt x="108" y="181"/>
                  </a:lnTo>
                  <a:close/>
                  <a:moveTo>
                    <a:pt x="0" y="221"/>
                  </a:moveTo>
                  <a:cubicBezTo>
                    <a:pt x="8" y="224"/>
                    <a:pt x="8" y="224"/>
                    <a:pt x="8" y="224"/>
                  </a:cubicBezTo>
                  <a:cubicBezTo>
                    <a:pt x="24" y="181"/>
                    <a:pt x="24" y="181"/>
                    <a:pt x="24" y="181"/>
                  </a:cubicBezTo>
                  <a:cubicBezTo>
                    <a:pt x="16" y="178"/>
                    <a:pt x="16" y="178"/>
                    <a:pt x="16" y="178"/>
                  </a:cubicBezTo>
                  <a:lnTo>
                    <a:pt x="0" y="221"/>
                  </a:lnTo>
                  <a:close/>
                  <a:moveTo>
                    <a:pt x="100" y="102"/>
                  </a:moveTo>
                  <a:cubicBezTo>
                    <a:pt x="91" y="102"/>
                    <a:pt x="84" y="109"/>
                    <a:pt x="84" y="117"/>
                  </a:cubicBezTo>
                  <a:cubicBezTo>
                    <a:pt x="84" y="126"/>
                    <a:pt x="91" y="133"/>
                    <a:pt x="100" y="133"/>
                  </a:cubicBezTo>
                  <a:cubicBezTo>
                    <a:pt x="109" y="133"/>
                    <a:pt x="116" y="126"/>
                    <a:pt x="116" y="117"/>
                  </a:cubicBezTo>
                  <a:cubicBezTo>
                    <a:pt x="116" y="109"/>
                    <a:pt x="109" y="102"/>
                    <a:pt x="100" y="102"/>
                  </a:cubicBezTo>
                  <a:close/>
                  <a:moveTo>
                    <a:pt x="100" y="125"/>
                  </a:moveTo>
                  <a:cubicBezTo>
                    <a:pt x="96" y="125"/>
                    <a:pt x="92" y="122"/>
                    <a:pt x="92" y="117"/>
                  </a:cubicBezTo>
                  <a:cubicBezTo>
                    <a:pt x="92" y="113"/>
                    <a:pt x="96" y="109"/>
                    <a:pt x="100" y="109"/>
                  </a:cubicBezTo>
                  <a:cubicBezTo>
                    <a:pt x="104" y="109"/>
                    <a:pt x="108" y="113"/>
                    <a:pt x="108" y="117"/>
                  </a:cubicBezTo>
                  <a:cubicBezTo>
                    <a:pt x="108" y="122"/>
                    <a:pt x="104" y="125"/>
                    <a:pt x="100" y="125"/>
                  </a:cubicBezTo>
                  <a:close/>
                  <a:moveTo>
                    <a:pt x="36" y="102"/>
                  </a:moveTo>
                  <a:cubicBezTo>
                    <a:pt x="27" y="102"/>
                    <a:pt x="20" y="109"/>
                    <a:pt x="20" y="117"/>
                  </a:cubicBezTo>
                  <a:cubicBezTo>
                    <a:pt x="20" y="126"/>
                    <a:pt x="27" y="133"/>
                    <a:pt x="36" y="133"/>
                  </a:cubicBezTo>
                  <a:cubicBezTo>
                    <a:pt x="45" y="133"/>
                    <a:pt x="52" y="126"/>
                    <a:pt x="52" y="117"/>
                  </a:cubicBezTo>
                  <a:cubicBezTo>
                    <a:pt x="52" y="109"/>
                    <a:pt x="45" y="102"/>
                    <a:pt x="36" y="102"/>
                  </a:cubicBezTo>
                  <a:close/>
                  <a:moveTo>
                    <a:pt x="36" y="125"/>
                  </a:moveTo>
                  <a:cubicBezTo>
                    <a:pt x="32" y="125"/>
                    <a:pt x="28" y="122"/>
                    <a:pt x="28" y="117"/>
                  </a:cubicBezTo>
                  <a:cubicBezTo>
                    <a:pt x="28" y="113"/>
                    <a:pt x="32" y="109"/>
                    <a:pt x="36" y="109"/>
                  </a:cubicBezTo>
                  <a:cubicBezTo>
                    <a:pt x="40" y="109"/>
                    <a:pt x="44" y="113"/>
                    <a:pt x="44" y="117"/>
                  </a:cubicBezTo>
                  <a:cubicBezTo>
                    <a:pt x="44" y="122"/>
                    <a:pt x="40" y="125"/>
                    <a:pt x="36" y="125"/>
                  </a:cubicBezTo>
                  <a:close/>
                  <a:moveTo>
                    <a:pt x="112" y="32"/>
                  </a:moveTo>
                  <a:cubicBezTo>
                    <a:pt x="24" y="32"/>
                    <a:pt x="24" y="32"/>
                    <a:pt x="24" y="32"/>
                  </a:cubicBezTo>
                  <a:cubicBezTo>
                    <a:pt x="24" y="92"/>
                    <a:pt x="24" y="92"/>
                    <a:pt x="24" y="92"/>
                  </a:cubicBezTo>
                  <a:cubicBezTo>
                    <a:pt x="112" y="92"/>
                    <a:pt x="112" y="92"/>
                    <a:pt x="112" y="92"/>
                  </a:cubicBezTo>
                  <a:lnTo>
                    <a:pt x="112" y="32"/>
                  </a:lnTo>
                  <a:close/>
                  <a:moveTo>
                    <a:pt x="104" y="84"/>
                  </a:moveTo>
                  <a:cubicBezTo>
                    <a:pt x="32" y="84"/>
                    <a:pt x="32" y="84"/>
                    <a:pt x="32" y="84"/>
                  </a:cubicBezTo>
                  <a:cubicBezTo>
                    <a:pt x="32" y="40"/>
                    <a:pt x="32" y="40"/>
                    <a:pt x="32" y="40"/>
                  </a:cubicBezTo>
                  <a:cubicBezTo>
                    <a:pt x="104" y="40"/>
                    <a:pt x="104" y="40"/>
                    <a:pt x="104" y="40"/>
                  </a:cubicBezTo>
                  <a:lnTo>
                    <a:pt x="104" y="84"/>
                  </a:lnTo>
                  <a:close/>
                </a:path>
              </a:pathLst>
            </a:custGeom>
            <a:solidFill>
              <a:schemeClr val="accent1"/>
            </a:solidFill>
            <a:ln>
              <a:noFill/>
            </a:ln>
          </p:spPr>
          <p:txBody>
            <a:bodyPr vert="horz" wrap="square" lIns="91440" tIns="45720" rIns="91440" bIns="45720" numCol="1" anchor="t" anchorCtr="0" compatLnSpc="1"/>
            <a:p>
              <a:endParaRPr lang="en-US">
                <a:cs typeface="+mn-ea"/>
                <a:sym typeface="+mn-lt"/>
              </a:endParaRPr>
            </a:p>
          </p:txBody>
        </p:sp>
      </p:grpSp>
      <p:grpSp>
        <p:nvGrpSpPr>
          <p:cNvPr id="71" name="组合 70"/>
          <p:cNvGrpSpPr/>
          <p:nvPr/>
        </p:nvGrpSpPr>
        <p:grpSpPr>
          <a:xfrm>
            <a:off x="2227580" y="2940685"/>
            <a:ext cx="9248140" cy="759460"/>
            <a:chOff x="3508" y="4509"/>
            <a:chExt cx="14564" cy="1196"/>
          </a:xfrm>
        </p:grpSpPr>
        <p:sp>
          <p:nvSpPr>
            <p:cNvPr id="190" name="Rectangle: Rounded Corners 189"/>
            <p:cNvSpPr/>
            <p:nvPr/>
          </p:nvSpPr>
          <p:spPr>
            <a:xfrm>
              <a:off x="4926" y="4509"/>
              <a:ext cx="13147" cy="1186"/>
            </a:xfrm>
            <a:prstGeom prst="roundRect">
              <a:avLst>
                <a:gd name="adj" fmla="val 8958"/>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284" name="Group 283"/>
            <p:cNvGrpSpPr/>
            <p:nvPr/>
          </p:nvGrpSpPr>
          <p:grpSpPr>
            <a:xfrm rot="0">
              <a:off x="3508" y="4509"/>
              <a:ext cx="13133" cy="1186"/>
              <a:chOff x="5595955" y="4464836"/>
              <a:chExt cx="4630058" cy="753124"/>
            </a:xfrm>
          </p:grpSpPr>
          <p:sp>
            <p:nvSpPr>
              <p:cNvPr id="242" name="Rectangle: Rounded Corners 241"/>
              <p:cNvSpPr/>
              <p:nvPr/>
            </p:nvSpPr>
            <p:spPr>
              <a:xfrm>
                <a:off x="5595955" y="4464837"/>
                <a:ext cx="4630058" cy="753123"/>
              </a:xfrm>
              <a:prstGeom prst="roundRect">
                <a:avLst>
                  <a:gd name="adj" fmla="val 8958"/>
                </a:avLst>
              </a:prstGeom>
              <a:solidFill>
                <a:schemeClr val="bg1"/>
              </a:solidFill>
              <a:ln>
                <a:noFill/>
              </a:ln>
              <a:effectLst>
                <a:outerShdw blurRad="177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243" name="Rectangle: Top Corners Rounded 242"/>
              <p:cNvSpPr/>
              <p:nvPr/>
            </p:nvSpPr>
            <p:spPr>
              <a:xfrm rot="16200000">
                <a:off x="5242256" y="4818537"/>
                <a:ext cx="753122" cy="4571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266" name="TextBox 265"/>
            <p:cNvSpPr txBox="1">
              <a:spLocks noChangeAspect="1"/>
            </p:cNvSpPr>
            <p:nvPr/>
          </p:nvSpPr>
          <p:spPr>
            <a:xfrm>
              <a:off x="16882" y="4645"/>
              <a:ext cx="1104" cy="921"/>
            </a:xfrm>
            <a:prstGeom prst="rect">
              <a:avLst/>
            </a:prstGeom>
            <a:noFill/>
          </p:spPr>
          <p:txBody>
            <a:bodyPr wrap="square" lIns="0" tIns="0" rIns="0" bIns="0" rtlCol="0">
              <a:spAutoFit/>
            </a:bodyPr>
            <a:p>
              <a:pPr algn="ctr"/>
              <a:r>
                <a:rPr lang="en-IN" sz="1400" b="1" dirty="0">
                  <a:solidFill>
                    <a:schemeClr val="bg1">
                      <a:lumMod val="85000"/>
                    </a:schemeClr>
                  </a:solidFill>
                  <a:cs typeface="+mn-ea"/>
                  <a:sym typeface="+mn-lt"/>
                </a:rPr>
                <a:t>Route</a:t>
              </a:r>
              <a:endParaRPr lang="en-IN" sz="1400" b="1" dirty="0">
                <a:solidFill>
                  <a:schemeClr val="bg1">
                    <a:lumMod val="85000"/>
                  </a:schemeClr>
                </a:solidFill>
                <a:cs typeface="+mn-ea"/>
                <a:sym typeface="+mn-lt"/>
              </a:endParaRPr>
            </a:p>
            <a:p>
              <a:pPr algn="ctr"/>
              <a:r>
                <a:rPr lang="en-IN" sz="2400" b="1" dirty="0">
                  <a:solidFill>
                    <a:schemeClr val="bg1">
                      <a:lumMod val="85000"/>
                    </a:schemeClr>
                  </a:solidFill>
                  <a:cs typeface="+mn-ea"/>
                  <a:sym typeface="+mn-lt"/>
                </a:rPr>
                <a:t>04</a:t>
              </a:r>
              <a:endParaRPr lang="en-IN" sz="2400" b="1" dirty="0">
                <a:solidFill>
                  <a:schemeClr val="bg1">
                    <a:lumMod val="85000"/>
                  </a:schemeClr>
                </a:solidFill>
                <a:cs typeface="+mn-ea"/>
                <a:sym typeface="+mn-lt"/>
              </a:endParaRPr>
            </a:p>
          </p:txBody>
        </p:sp>
        <p:grpSp>
          <p:nvGrpSpPr>
            <p:cNvPr id="272" name="Gruppieren 455"/>
            <p:cNvGrpSpPr/>
            <p:nvPr/>
          </p:nvGrpSpPr>
          <p:grpSpPr>
            <a:xfrm rot="0">
              <a:off x="3848" y="4875"/>
              <a:ext cx="523" cy="455"/>
              <a:chOff x="7333456" y="3511549"/>
              <a:chExt cx="352425" cy="306388"/>
            </a:xfrm>
            <a:solidFill>
              <a:schemeClr val="bg1">
                <a:lumMod val="75000"/>
              </a:schemeClr>
            </a:solidFill>
          </p:grpSpPr>
          <p:sp>
            <p:nvSpPr>
              <p:cNvPr id="273" name="Freeform 117"/>
              <p:cNvSpPr>
                <a:spLocks noEditPoints="1"/>
              </p:cNvSpPr>
              <p:nvPr/>
            </p:nvSpPr>
            <p:spPr bwMode="auto">
              <a:xfrm>
                <a:off x="7333456" y="3598862"/>
                <a:ext cx="352425" cy="219075"/>
              </a:xfrm>
              <a:custGeom>
                <a:avLst/>
                <a:gdLst>
                  <a:gd name="T0" fmla="*/ 115 w 225"/>
                  <a:gd name="T1" fmla="*/ 140 h 140"/>
                  <a:gd name="T2" fmla="*/ 1 w 225"/>
                  <a:gd name="T3" fmla="*/ 73 h 140"/>
                  <a:gd name="T4" fmla="*/ 1 w 225"/>
                  <a:gd name="T5" fmla="*/ 64 h 140"/>
                  <a:gd name="T6" fmla="*/ 9 w 225"/>
                  <a:gd name="T7" fmla="*/ 60 h 140"/>
                  <a:gd name="T8" fmla="*/ 60 w 225"/>
                  <a:gd name="T9" fmla="*/ 60 h 140"/>
                  <a:gd name="T10" fmla="*/ 61 w 225"/>
                  <a:gd name="T11" fmla="*/ 59 h 140"/>
                  <a:gd name="T12" fmla="*/ 61 w 225"/>
                  <a:gd name="T13" fmla="*/ 49 h 140"/>
                  <a:gd name="T14" fmla="*/ 70 w 225"/>
                  <a:gd name="T15" fmla="*/ 40 h 140"/>
                  <a:gd name="T16" fmla="*/ 88 w 225"/>
                  <a:gd name="T17" fmla="*/ 40 h 140"/>
                  <a:gd name="T18" fmla="*/ 89 w 225"/>
                  <a:gd name="T19" fmla="*/ 39 h 140"/>
                  <a:gd name="T20" fmla="*/ 89 w 225"/>
                  <a:gd name="T21" fmla="*/ 9 h 140"/>
                  <a:gd name="T22" fmla="*/ 98 w 225"/>
                  <a:gd name="T23" fmla="*/ 0 h 140"/>
                  <a:gd name="T24" fmla="*/ 192 w 225"/>
                  <a:gd name="T25" fmla="*/ 0 h 140"/>
                  <a:gd name="T26" fmla="*/ 201 w 225"/>
                  <a:gd name="T27" fmla="*/ 9 h 140"/>
                  <a:gd name="T28" fmla="*/ 201 w 225"/>
                  <a:gd name="T29" fmla="*/ 59 h 140"/>
                  <a:gd name="T30" fmla="*/ 202 w 225"/>
                  <a:gd name="T31" fmla="*/ 60 h 140"/>
                  <a:gd name="T32" fmla="*/ 216 w 225"/>
                  <a:gd name="T33" fmla="*/ 60 h 140"/>
                  <a:gd name="T34" fmla="*/ 223 w 225"/>
                  <a:gd name="T35" fmla="*/ 63 h 140"/>
                  <a:gd name="T36" fmla="*/ 225 w 225"/>
                  <a:gd name="T37" fmla="*/ 69 h 140"/>
                  <a:gd name="T38" fmla="*/ 121 w 225"/>
                  <a:gd name="T39" fmla="*/ 140 h 140"/>
                  <a:gd name="T40" fmla="*/ 115 w 225"/>
                  <a:gd name="T41" fmla="*/ 140 h 140"/>
                  <a:gd name="T42" fmla="*/ 9 w 225"/>
                  <a:gd name="T43" fmla="*/ 68 h 140"/>
                  <a:gd name="T44" fmla="*/ 8 w 225"/>
                  <a:gd name="T45" fmla="*/ 69 h 140"/>
                  <a:gd name="T46" fmla="*/ 8 w 225"/>
                  <a:gd name="T47" fmla="*/ 70 h 140"/>
                  <a:gd name="T48" fmla="*/ 115 w 225"/>
                  <a:gd name="T49" fmla="*/ 132 h 140"/>
                  <a:gd name="T50" fmla="*/ 120 w 225"/>
                  <a:gd name="T51" fmla="*/ 132 h 140"/>
                  <a:gd name="T52" fmla="*/ 217 w 225"/>
                  <a:gd name="T53" fmla="*/ 69 h 140"/>
                  <a:gd name="T54" fmla="*/ 217 w 225"/>
                  <a:gd name="T55" fmla="*/ 68 h 140"/>
                  <a:gd name="T56" fmla="*/ 216 w 225"/>
                  <a:gd name="T57" fmla="*/ 68 h 140"/>
                  <a:gd name="T58" fmla="*/ 202 w 225"/>
                  <a:gd name="T59" fmla="*/ 68 h 140"/>
                  <a:gd name="T60" fmla="*/ 193 w 225"/>
                  <a:gd name="T61" fmla="*/ 59 h 140"/>
                  <a:gd name="T62" fmla="*/ 193 w 225"/>
                  <a:gd name="T63" fmla="*/ 9 h 140"/>
                  <a:gd name="T64" fmla="*/ 192 w 225"/>
                  <a:gd name="T65" fmla="*/ 8 h 140"/>
                  <a:gd name="T66" fmla="*/ 98 w 225"/>
                  <a:gd name="T67" fmla="*/ 8 h 140"/>
                  <a:gd name="T68" fmla="*/ 97 w 225"/>
                  <a:gd name="T69" fmla="*/ 9 h 140"/>
                  <a:gd name="T70" fmla="*/ 97 w 225"/>
                  <a:gd name="T71" fmla="*/ 39 h 140"/>
                  <a:gd name="T72" fmla="*/ 88 w 225"/>
                  <a:gd name="T73" fmla="*/ 48 h 140"/>
                  <a:gd name="T74" fmla="*/ 70 w 225"/>
                  <a:gd name="T75" fmla="*/ 48 h 140"/>
                  <a:gd name="T76" fmla="*/ 69 w 225"/>
                  <a:gd name="T77" fmla="*/ 49 h 140"/>
                  <a:gd name="T78" fmla="*/ 69 w 225"/>
                  <a:gd name="T79" fmla="*/ 59 h 140"/>
                  <a:gd name="T80" fmla="*/ 60 w 225"/>
                  <a:gd name="T81" fmla="*/ 68 h 140"/>
                  <a:gd name="T82" fmla="*/ 9 w 225"/>
                  <a:gd name="T83" fmla="*/ 6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140">
                    <a:moveTo>
                      <a:pt x="115" y="140"/>
                    </a:moveTo>
                    <a:cubicBezTo>
                      <a:pt x="97" y="140"/>
                      <a:pt x="37" y="135"/>
                      <a:pt x="1" y="73"/>
                    </a:cubicBezTo>
                    <a:cubicBezTo>
                      <a:pt x="0" y="71"/>
                      <a:pt x="0" y="67"/>
                      <a:pt x="1" y="64"/>
                    </a:cubicBezTo>
                    <a:cubicBezTo>
                      <a:pt x="3" y="62"/>
                      <a:pt x="6" y="60"/>
                      <a:pt x="9" y="60"/>
                    </a:cubicBezTo>
                    <a:cubicBezTo>
                      <a:pt x="60" y="60"/>
                      <a:pt x="60" y="60"/>
                      <a:pt x="60" y="60"/>
                    </a:cubicBezTo>
                    <a:cubicBezTo>
                      <a:pt x="61" y="60"/>
                      <a:pt x="61" y="60"/>
                      <a:pt x="61" y="59"/>
                    </a:cubicBezTo>
                    <a:cubicBezTo>
                      <a:pt x="61" y="49"/>
                      <a:pt x="61" y="49"/>
                      <a:pt x="61" y="49"/>
                    </a:cubicBezTo>
                    <a:cubicBezTo>
                      <a:pt x="61" y="44"/>
                      <a:pt x="65" y="40"/>
                      <a:pt x="70" y="40"/>
                    </a:cubicBezTo>
                    <a:cubicBezTo>
                      <a:pt x="88" y="40"/>
                      <a:pt x="88" y="40"/>
                      <a:pt x="88" y="40"/>
                    </a:cubicBezTo>
                    <a:cubicBezTo>
                      <a:pt x="89" y="40"/>
                      <a:pt x="89" y="40"/>
                      <a:pt x="89" y="39"/>
                    </a:cubicBezTo>
                    <a:cubicBezTo>
                      <a:pt x="89" y="9"/>
                      <a:pt x="89" y="9"/>
                      <a:pt x="89" y="9"/>
                    </a:cubicBezTo>
                    <a:cubicBezTo>
                      <a:pt x="89" y="4"/>
                      <a:pt x="93" y="0"/>
                      <a:pt x="98" y="0"/>
                    </a:cubicBezTo>
                    <a:cubicBezTo>
                      <a:pt x="192" y="0"/>
                      <a:pt x="192" y="0"/>
                      <a:pt x="192" y="0"/>
                    </a:cubicBezTo>
                    <a:cubicBezTo>
                      <a:pt x="197" y="0"/>
                      <a:pt x="201" y="4"/>
                      <a:pt x="201" y="9"/>
                    </a:cubicBezTo>
                    <a:cubicBezTo>
                      <a:pt x="201" y="59"/>
                      <a:pt x="201" y="59"/>
                      <a:pt x="201" y="59"/>
                    </a:cubicBezTo>
                    <a:cubicBezTo>
                      <a:pt x="201" y="60"/>
                      <a:pt x="201" y="60"/>
                      <a:pt x="202" y="60"/>
                    </a:cubicBezTo>
                    <a:cubicBezTo>
                      <a:pt x="216" y="60"/>
                      <a:pt x="216" y="60"/>
                      <a:pt x="216" y="60"/>
                    </a:cubicBezTo>
                    <a:cubicBezTo>
                      <a:pt x="219" y="60"/>
                      <a:pt x="221" y="61"/>
                      <a:pt x="223" y="63"/>
                    </a:cubicBezTo>
                    <a:cubicBezTo>
                      <a:pt x="224" y="64"/>
                      <a:pt x="225" y="67"/>
                      <a:pt x="225" y="69"/>
                    </a:cubicBezTo>
                    <a:cubicBezTo>
                      <a:pt x="225" y="86"/>
                      <a:pt x="218" y="140"/>
                      <a:pt x="121" y="140"/>
                    </a:cubicBezTo>
                    <a:cubicBezTo>
                      <a:pt x="121" y="140"/>
                      <a:pt x="118" y="140"/>
                      <a:pt x="115" y="140"/>
                    </a:cubicBezTo>
                    <a:close/>
                    <a:moveTo>
                      <a:pt x="9" y="68"/>
                    </a:moveTo>
                    <a:cubicBezTo>
                      <a:pt x="9" y="68"/>
                      <a:pt x="8" y="68"/>
                      <a:pt x="8" y="69"/>
                    </a:cubicBezTo>
                    <a:cubicBezTo>
                      <a:pt x="8" y="69"/>
                      <a:pt x="8" y="69"/>
                      <a:pt x="8" y="70"/>
                    </a:cubicBezTo>
                    <a:cubicBezTo>
                      <a:pt x="42" y="128"/>
                      <a:pt x="98" y="132"/>
                      <a:pt x="115" y="132"/>
                    </a:cubicBezTo>
                    <a:cubicBezTo>
                      <a:pt x="118" y="132"/>
                      <a:pt x="120" y="132"/>
                      <a:pt x="120" y="132"/>
                    </a:cubicBezTo>
                    <a:cubicBezTo>
                      <a:pt x="143" y="132"/>
                      <a:pt x="217" y="127"/>
                      <a:pt x="217" y="69"/>
                    </a:cubicBezTo>
                    <a:cubicBezTo>
                      <a:pt x="217" y="69"/>
                      <a:pt x="217" y="68"/>
                      <a:pt x="217" y="68"/>
                    </a:cubicBezTo>
                    <a:cubicBezTo>
                      <a:pt x="217" y="68"/>
                      <a:pt x="217" y="68"/>
                      <a:pt x="216" y="68"/>
                    </a:cubicBezTo>
                    <a:cubicBezTo>
                      <a:pt x="202" y="68"/>
                      <a:pt x="202" y="68"/>
                      <a:pt x="202" y="68"/>
                    </a:cubicBezTo>
                    <a:cubicBezTo>
                      <a:pt x="197" y="68"/>
                      <a:pt x="193" y="64"/>
                      <a:pt x="193" y="59"/>
                    </a:cubicBezTo>
                    <a:cubicBezTo>
                      <a:pt x="193" y="9"/>
                      <a:pt x="193" y="9"/>
                      <a:pt x="193" y="9"/>
                    </a:cubicBezTo>
                    <a:cubicBezTo>
                      <a:pt x="193" y="8"/>
                      <a:pt x="193" y="8"/>
                      <a:pt x="192" y="8"/>
                    </a:cubicBezTo>
                    <a:cubicBezTo>
                      <a:pt x="98" y="8"/>
                      <a:pt x="98" y="8"/>
                      <a:pt x="98" y="8"/>
                    </a:cubicBezTo>
                    <a:cubicBezTo>
                      <a:pt x="97" y="8"/>
                      <a:pt x="97" y="8"/>
                      <a:pt x="97" y="9"/>
                    </a:cubicBezTo>
                    <a:cubicBezTo>
                      <a:pt x="97" y="39"/>
                      <a:pt x="97" y="39"/>
                      <a:pt x="97" y="39"/>
                    </a:cubicBezTo>
                    <a:cubicBezTo>
                      <a:pt x="97" y="44"/>
                      <a:pt x="93" y="48"/>
                      <a:pt x="88" y="48"/>
                    </a:cubicBezTo>
                    <a:cubicBezTo>
                      <a:pt x="70" y="48"/>
                      <a:pt x="70" y="48"/>
                      <a:pt x="70" y="48"/>
                    </a:cubicBezTo>
                    <a:cubicBezTo>
                      <a:pt x="69" y="48"/>
                      <a:pt x="69" y="48"/>
                      <a:pt x="69" y="49"/>
                    </a:cubicBezTo>
                    <a:cubicBezTo>
                      <a:pt x="69" y="59"/>
                      <a:pt x="69" y="59"/>
                      <a:pt x="69" y="59"/>
                    </a:cubicBezTo>
                    <a:cubicBezTo>
                      <a:pt x="69" y="64"/>
                      <a:pt x="65" y="68"/>
                      <a:pt x="60" y="68"/>
                    </a:cubicBezTo>
                    <a:lnTo>
                      <a:pt x="9"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cs typeface="+mn-ea"/>
                  <a:sym typeface="+mn-lt"/>
                </a:endParaRPr>
              </a:p>
            </p:txBody>
          </p:sp>
          <p:sp>
            <p:nvSpPr>
              <p:cNvPr id="274" name="Freeform 118"/>
              <p:cNvSpPr>
                <a:spLocks noEditPoints="1"/>
              </p:cNvSpPr>
              <p:nvPr/>
            </p:nvSpPr>
            <p:spPr bwMode="auto">
              <a:xfrm>
                <a:off x="7535068" y="3562349"/>
                <a:ext cx="50800" cy="49213"/>
              </a:xfrm>
              <a:custGeom>
                <a:avLst/>
                <a:gdLst>
                  <a:gd name="T0" fmla="*/ 32 w 32"/>
                  <a:gd name="T1" fmla="*/ 31 h 31"/>
                  <a:gd name="T2" fmla="*/ 0 w 32"/>
                  <a:gd name="T3" fmla="*/ 31 h 31"/>
                  <a:gd name="T4" fmla="*/ 0 w 32"/>
                  <a:gd name="T5" fmla="*/ 0 h 31"/>
                  <a:gd name="T6" fmla="*/ 32 w 32"/>
                  <a:gd name="T7" fmla="*/ 0 h 31"/>
                  <a:gd name="T8" fmla="*/ 32 w 32"/>
                  <a:gd name="T9" fmla="*/ 31 h 31"/>
                  <a:gd name="T10" fmla="*/ 8 w 32"/>
                  <a:gd name="T11" fmla="*/ 23 h 31"/>
                  <a:gd name="T12" fmla="*/ 24 w 32"/>
                  <a:gd name="T13" fmla="*/ 23 h 31"/>
                  <a:gd name="T14" fmla="*/ 24 w 32"/>
                  <a:gd name="T15" fmla="*/ 8 h 31"/>
                  <a:gd name="T16" fmla="*/ 8 w 32"/>
                  <a:gd name="T17" fmla="*/ 8 h 31"/>
                  <a:gd name="T18" fmla="*/ 8 w 32"/>
                  <a:gd name="T19"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32" y="31"/>
                    </a:moveTo>
                    <a:lnTo>
                      <a:pt x="0" y="31"/>
                    </a:lnTo>
                    <a:lnTo>
                      <a:pt x="0" y="0"/>
                    </a:lnTo>
                    <a:lnTo>
                      <a:pt x="32" y="0"/>
                    </a:lnTo>
                    <a:lnTo>
                      <a:pt x="32" y="31"/>
                    </a:lnTo>
                    <a:close/>
                    <a:moveTo>
                      <a:pt x="8" y="23"/>
                    </a:moveTo>
                    <a:lnTo>
                      <a:pt x="24" y="23"/>
                    </a:lnTo>
                    <a:lnTo>
                      <a:pt x="24" y="8"/>
                    </a:lnTo>
                    <a:lnTo>
                      <a:pt x="8" y="8"/>
                    </a:lnTo>
                    <a:lnTo>
                      <a:pt x="8"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cs typeface="+mn-ea"/>
                  <a:sym typeface="+mn-lt"/>
                </a:endParaRPr>
              </a:p>
            </p:txBody>
          </p:sp>
          <p:sp>
            <p:nvSpPr>
              <p:cNvPr id="275" name="Freeform 119"/>
              <p:cNvSpPr/>
              <p:nvPr/>
            </p:nvSpPr>
            <p:spPr bwMode="auto">
              <a:xfrm>
                <a:off x="7547768" y="3511549"/>
                <a:ext cx="74613" cy="38100"/>
              </a:xfrm>
              <a:custGeom>
                <a:avLst/>
                <a:gdLst>
                  <a:gd name="T0" fmla="*/ 8 w 48"/>
                  <a:gd name="T1" fmla="*/ 24 h 24"/>
                  <a:gd name="T2" fmla="*/ 0 w 48"/>
                  <a:gd name="T3" fmla="*/ 24 h 24"/>
                  <a:gd name="T4" fmla="*/ 24 w 48"/>
                  <a:gd name="T5" fmla="*/ 8 h 24"/>
                  <a:gd name="T6" fmla="*/ 24 w 48"/>
                  <a:gd name="T7" fmla="*/ 8 h 24"/>
                  <a:gd name="T8" fmla="*/ 38 w 48"/>
                  <a:gd name="T9" fmla="*/ 5 h 24"/>
                  <a:gd name="T10" fmla="*/ 40 w 48"/>
                  <a:gd name="T11" fmla="*/ 0 h 24"/>
                  <a:gd name="T12" fmla="*/ 48 w 48"/>
                  <a:gd name="T13" fmla="*/ 0 h 24"/>
                  <a:gd name="T14" fmla="*/ 43 w 48"/>
                  <a:gd name="T15" fmla="*/ 11 h 24"/>
                  <a:gd name="T16" fmla="*/ 24 w 48"/>
                  <a:gd name="T17" fmla="*/ 16 h 24"/>
                  <a:gd name="T18" fmla="*/ 8 w 48"/>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24">
                    <a:moveTo>
                      <a:pt x="8" y="24"/>
                    </a:moveTo>
                    <a:cubicBezTo>
                      <a:pt x="0" y="24"/>
                      <a:pt x="0" y="24"/>
                      <a:pt x="0" y="24"/>
                    </a:cubicBezTo>
                    <a:cubicBezTo>
                      <a:pt x="0" y="24"/>
                      <a:pt x="0" y="8"/>
                      <a:pt x="24" y="8"/>
                    </a:cubicBezTo>
                    <a:cubicBezTo>
                      <a:pt x="24" y="8"/>
                      <a:pt x="24" y="8"/>
                      <a:pt x="24" y="8"/>
                    </a:cubicBezTo>
                    <a:cubicBezTo>
                      <a:pt x="27" y="8"/>
                      <a:pt x="34" y="8"/>
                      <a:pt x="38" y="5"/>
                    </a:cubicBezTo>
                    <a:cubicBezTo>
                      <a:pt x="39" y="4"/>
                      <a:pt x="40" y="2"/>
                      <a:pt x="40" y="0"/>
                    </a:cubicBezTo>
                    <a:cubicBezTo>
                      <a:pt x="48" y="0"/>
                      <a:pt x="48" y="0"/>
                      <a:pt x="48" y="0"/>
                    </a:cubicBezTo>
                    <a:cubicBezTo>
                      <a:pt x="48" y="5"/>
                      <a:pt x="46" y="9"/>
                      <a:pt x="43" y="11"/>
                    </a:cubicBezTo>
                    <a:cubicBezTo>
                      <a:pt x="37" y="17"/>
                      <a:pt x="26" y="16"/>
                      <a:pt x="24" y="16"/>
                    </a:cubicBezTo>
                    <a:cubicBezTo>
                      <a:pt x="8" y="16"/>
                      <a:pt x="8" y="24"/>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cs typeface="+mn-ea"/>
                  <a:sym typeface="+mn-lt"/>
                </a:endParaRPr>
              </a:p>
            </p:txBody>
          </p:sp>
          <p:sp>
            <p:nvSpPr>
              <p:cNvPr id="276" name="Rectangle 120"/>
              <p:cNvSpPr>
                <a:spLocks noChangeArrowheads="1"/>
              </p:cNvSpPr>
              <p:nvPr/>
            </p:nvSpPr>
            <p:spPr bwMode="auto">
              <a:xfrm>
                <a:off x="7503318" y="3624262"/>
                <a:ext cx="1270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sp>
            <p:nvSpPr>
              <p:cNvPr id="277" name="Rectangle 121"/>
              <p:cNvSpPr>
                <a:spLocks noChangeArrowheads="1"/>
              </p:cNvSpPr>
              <p:nvPr/>
            </p:nvSpPr>
            <p:spPr bwMode="auto">
              <a:xfrm>
                <a:off x="7528718" y="3624262"/>
                <a:ext cx="1270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sp>
            <p:nvSpPr>
              <p:cNvPr id="278" name="Rectangle 122"/>
              <p:cNvSpPr>
                <a:spLocks noChangeArrowheads="1"/>
              </p:cNvSpPr>
              <p:nvPr/>
            </p:nvSpPr>
            <p:spPr bwMode="auto">
              <a:xfrm>
                <a:off x="7554118" y="3624262"/>
                <a:ext cx="1270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sp>
            <p:nvSpPr>
              <p:cNvPr id="279" name="Rectangle 123"/>
              <p:cNvSpPr>
                <a:spLocks noChangeArrowheads="1"/>
              </p:cNvSpPr>
              <p:nvPr/>
            </p:nvSpPr>
            <p:spPr bwMode="auto">
              <a:xfrm>
                <a:off x="7579518" y="3624262"/>
                <a:ext cx="1270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sp>
            <p:nvSpPr>
              <p:cNvPr id="280" name="Rectangle 124"/>
              <p:cNvSpPr>
                <a:spLocks noChangeArrowheads="1"/>
              </p:cNvSpPr>
              <p:nvPr/>
            </p:nvSpPr>
            <p:spPr bwMode="auto">
              <a:xfrm>
                <a:off x="7603331" y="3624262"/>
                <a:ext cx="1270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sp>
            <p:nvSpPr>
              <p:cNvPr id="281" name="Rectangle 125"/>
              <p:cNvSpPr>
                <a:spLocks noChangeArrowheads="1"/>
              </p:cNvSpPr>
              <p:nvPr/>
            </p:nvSpPr>
            <p:spPr bwMode="auto">
              <a:xfrm>
                <a:off x="7428706" y="3692524"/>
                <a:ext cx="2190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a:cs typeface="+mn-ea"/>
                  <a:sym typeface="+mn-lt"/>
                </a:endParaRPr>
              </a:p>
            </p:txBody>
          </p:sp>
        </p:grpSp>
        <p:sp>
          <p:nvSpPr>
            <p:cNvPr id="3" name="TextBox 233"/>
            <p:cNvSpPr txBox="1">
              <a:spLocks noChangeAspect="1"/>
            </p:cNvSpPr>
            <p:nvPr/>
          </p:nvSpPr>
          <p:spPr>
            <a:xfrm>
              <a:off x="4673" y="4815"/>
              <a:ext cx="11730" cy="581"/>
            </a:xfrm>
            <a:prstGeom prst="rect">
              <a:avLst/>
            </a:prstGeom>
            <a:noFill/>
          </p:spPr>
          <p:txBody>
            <a:bodyPr wrap="square" lIns="0" tIns="0" rIns="0" bIns="0" rtlCol="0">
              <a:spAutoFit/>
            </a:bodyPr>
            <a:p>
              <a:r>
                <a:rPr sz="2400" b="1" dirty="0">
                  <a:solidFill>
                    <a:schemeClr val="accent1"/>
                  </a:solidFill>
                  <a:cs typeface="+mn-ea"/>
                  <a:sym typeface="+mn-lt"/>
                </a:rPr>
                <a:t>迭代思维</a:t>
              </a:r>
              <a:r>
                <a:rPr lang="zh-CN" dirty="0">
                  <a:solidFill>
                    <a:schemeClr val="accent1"/>
                  </a:solidFill>
                  <a:cs typeface="+mn-ea"/>
                  <a:sym typeface="+mn-lt"/>
                </a:rPr>
                <a:t>：</a:t>
              </a:r>
              <a:r>
                <a:rPr dirty="0">
                  <a:solidFill>
                    <a:schemeClr val="accent1"/>
                  </a:solidFill>
                  <a:cs typeface="+mn-ea"/>
                  <a:sym typeface="+mn-lt"/>
                </a:rPr>
                <a:t>允许有所不足，不断试错，在持续迭代中完善产品</a:t>
              </a:r>
              <a:endParaRPr dirty="0">
                <a:solidFill>
                  <a:schemeClr val="accent1"/>
                </a:solidFill>
                <a:cs typeface="+mn-ea"/>
                <a:sym typeface="+mn-lt"/>
              </a:endParaRPr>
            </a:p>
          </p:txBody>
        </p:sp>
        <p:sp>
          <p:nvSpPr>
            <p:cNvPr id="58" name="Rectangle: Top Corners Rounded 232"/>
            <p:cNvSpPr/>
            <p:nvPr/>
          </p:nvSpPr>
          <p:spPr>
            <a:xfrm rot="16200000">
              <a:off x="2980" y="5047"/>
              <a:ext cx="1186" cy="13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sp>
        <p:nvSpPr>
          <p:cNvPr id="74" name="Text Placeholder 1"/>
          <p:cNvSpPr>
            <a:spLocks noGrp="1"/>
          </p:cNvSpPr>
          <p:nvPr>
            <p:ph type="body" sz="quarter" idx="10"/>
          </p:nvPr>
        </p:nvSpPr>
        <p:spPr>
          <a:xfrm>
            <a:off x="538480" y="1372870"/>
            <a:ext cx="824865" cy="4813300"/>
          </a:xfrm>
        </p:spPr>
        <p:txBody>
          <a:bodyPr>
            <a:normAutofit/>
          </a:bodyPr>
          <a:p>
            <a:pPr marL="0" indent="0">
              <a:lnSpc>
                <a:spcPct val="120000"/>
              </a:lnSpc>
              <a:buNone/>
            </a:pPr>
            <a:r>
              <a:rPr b="1" dirty="0">
                <a:effectLst>
                  <a:outerShdw blurRad="50800" dist="25400" dir="5400000" algn="t" rotWithShape="0">
                    <a:prstClr val="black">
                      <a:alpha val="20000"/>
                    </a:prstClr>
                  </a:outerShdw>
                </a:effectLst>
                <a:latin typeface="+mj-lt"/>
                <a:ea typeface="+mj-lt"/>
                <a:cs typeface="+mj-lt"/>
                <a:sym typeface="+mn-lt"/>
              </a:rPr>
              <a:t>互联网思维</a:t>
            </a:r>
            <a:r>
              <a:rPr lang="zh-CN" b="1" dirty="0">
                <a:effectLst>
                  <a:outerShdw blurRad="50800" dist="25400" dir="5400000" algn="t" rotWithShape="0">
                    <a:prstClr val="black">
                      <a:alpha val="20000"/>
                    </a:prstClr>
                  </a:outerShdw>
                </a:effectLst>
                <a:latin typeface="+mj-lt"/>
                <a:ea typeface="+mj-lt"/>
                <a:cs typeface="+mj-lt"/>
                <a:sym typeface="+mn-lt"/>
              </a:rPr>
              <a:t>的</a:t>
            </a:r>
            <a:r>
              <a:rPr b="1" dirty="0">
                <a:effectLst>
                  <a:outerShdw blurRad="50800" dist="25400" dir="5400000" algn="t" rotWithShape="0">
                    <a:prstClr val="black">
                      <a:alpha val="20000"/>
                    </a:prstClr>
                  </a:outerShdw>
                </a:effectLst>
                <a:latin typeface="+mj-lt"/>
                <a:ea typeface="+mj-lt"/>
                <a:cs typeface="+mj-lt"/>
                <a:sym typeface="+mn-lt"/>
              </a:rPr>
              <a:t>内容</a:t>
            </a:r>
            <a:endParaRPr b="1" dirty="0">
              <a:effectLst>
                <a:outerShdw blurRad="50800" dist="25400" dir="5400000" algn="t" rotWithShape="0">
                  <a:prstClr val="black">
                    <a:alpha val="20000"/>
                  </a:prstClr>
                </a:outerShdw>
              </a:effectLst>
              <a:latin typeface="+mj-lt"/>
              <a:ea typeface="+mj-lt"/>
              <a:cs typeface="+mj-lt"/>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678040" y="639184"/>
            <a:ext cx="4092125" cy="953135"/>
            <a:chOff x="7678040" y="639184"/>
            <a:chExt cx="4092125" cy="953135"/>
          </a:xfrm>
        </p:grpSpPr>
        <p:sp>
          <p:nvSpPr>
            <p:cNvPr id="35" name="TextBox 34"/>
            <p:cNvSpPr txBox="1"/>
            <p:nvPr/>
          </p:nvSpPr>
          <p:spPr>
            <a:xfrm>
              <a:off x="8074008" y="639184"/>
              <a:ext cx="3696157" cy="953135"/>
            </a:xfrm>
            <a:prstGeom prst="rect">
              <a:avLst/>
            </a:prstGeom>
            <a:noFill/>
          </p:spPr>
          <p:txBody>
            <a:bodyPr wrap="square" rtlCol="0">
              <a:spAutoFit/>
            </a:bodyPr>
            <a:lstStyle/>
            <a:p>
              <a:r>
                <a:rPr sz="2800" b="1" dirty="0">
                  <a:solidFill>
                    <a:srgbClr val="2842A2"/>
                  </a:solidFill>
                  <a:effectLst>
                    <a:outerShdw blurRad="50800" dist="25400" dir="5400000" algn="t" rotWithShape="0">
                      <a:prstClr val="black">
                        <a:alpha val="20000"/>
                      </a:prstClr>
                    </a:outerShdw>
                  </a:effectLst>
                  <a:cs typeface="+mn-ea"/>
                  <a:sym typeface="+mn-lt"/>
                </a:rPr>
                <a:t>充分利用新闻热点的“庆丰包子”</a:t>
              </a:r>
              <a:endParaRPr dirty="0">
                <a:solidFill>
                  <a:schemeClr val="tx1"/>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20" name="PA_圆角矩形 14"/>
          <p:cNvSpPr/>
          <p:nvPr>
            <p:custDataLst>
              <p:tags r:id="rId1"/>
            </p:custDataLst>
          </p:nvPr>
        </p:nvSpPr>
        <p:spPr>
          <a:xfrm>
            <a:off x="9271652" y="6086810"/>
            <a:ext cx="1230021" cy="445168"/>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cs typeface="+mn-ea"/>
                <a:sym typeface="+mn-lt"/>
              </a:rPr>
              <a:t>案例</a:t>
            </a:r>
            <a:endParaRPr lang="zh-CN" altLang="en-US" dirty="0" smtClean="0">
              <a:cs typeface="+mn-ea"/>
              <a:sym typeface="+mn-lt"/>
            </a:endParaRPr>
          </a:p>
        </p:txBody>
      </p:sp>
      <p:pic>
        <p:nvPicPr>
          <p:cNvPr id="7" name="图片 6"/>
          <p:cNvPicPr/>
          <p:nvPr>
            <p:custDataLst>
              <p:tags r:id="rId2"/>
            </p:custDataLst>
          </p:nvPr>
        </p:nvPicPr>
        <p:blipFill>
          <a:blip r:embed="rId3"/>
          <a:srcRect l="4258" r="13622"/>
          <a:stretch>
            <a:fillRect/>
          </a:stretch>
        </p:blipFill>
        <p:spPr>
          <a:xfrm>
            <a:off x="0" y="0"/>
            <a:ext cx="7297420" cy="6857365"/>
          </a:xfrm>
          <a:prstGeom prst="rect">
            <a:avLst/>
          </a:prstGeom>
          <a:noFill/>
          <a:ln w="9525">
            <a:noFill/>
          </a:ln>
        </p:spPr>
      </p:pic>
      <p:sp>
        <p:nvSpPr>
          <p:cNvPr id="8" name="文本框 7"/>
          <p:cNvSpPr txBox="1"/>
          <p:nvPr/>
        </p:nvSpPr>
        <p:spPr>
          <a:xfrm>
            <a:off x="7677785" y="2209165"/>
            <a:ext cx="4091940" cy="3415030"/>
          </a:xfrm>
          <a:prstGeom prst="rect">
            <a:avLst/>
          </a:prstGeom>
          <a:noFill/>
        </p:spPr>
        <p:txBody>
          <a:bodyPr wrap="square" rtlCol="0" anchor="t">
            <a:spAutoFit/>
          </a:bodyPr>
          <a:p>
            <a:r>
              <a:rPr lang="en-US" dirty="0">
                <a:effectLst>
                  <a:outerShdw blurRad="50800" dist="25400" dir="5400000" algn="t" rotWithShape="0">
                    <a:prstClr val="black">
                      <a:alpha val="20000"/>
                    </a:prstClr>
                  </a:outerShdw>
                </a:effectLst>
                <a:cs typeface="+mn-ea"/>
                <a:sym typeface="+mn-lt"/>
              </a:rPr>
              <a:t>2013</a:t>
            </a:r>
            <a:r>
              <a:rPr lang="zh-CN" altLang="en-US" dirty="0">
                <a:effectLst>
                  <a:outerShdw blurRad="50800" dist="25400" dir="5400000" algn="t" rotWithShape="0">
                    <a:prstClr val="black">
                      <a:alpha val="20000"/>
                    </a:prstClr>
                  </a:outerShdw>
                </a:effectLst>
                <a:cs typeface="+mn-ea"/>
                <a:sym typeface="+mn-lt"/>
              </a:rPr>
              <a:t>年</a:t>
            </a:r>
            <a:r>
              <a:rPr lang="en-US" altLang="zh-CN" dirty="0">
                <a:effectLst>
                  <a:outerShdw blurRad="50800" dist="25400" dir="5400000" algn="t" rotWithShape="0">
                    <a:prstClr val="black">
                      <a:alpha val="20000"/>
                    </a:prstClr>
                  </a:outerShdw>
                </a:effectLst>
                <a:cs typeface="+mn-ea"/>
                <a:sym typeface="+mn-lt"/>
              </a:rPr>
              <a:t>12</a:t>
            </a:r>
            <a:r>
              <a:rPr lang="zh-CN" altLang="en-US" dirty="0">
                <a:effectLst>
                  <a:outerShdw blurRad="50800" dist="25400" dir="5400000" algn="t" rotWithShape="0">
                    <a:prstClr val="black">
                      <a:alpha val="20000"/>
                    </a:prstClr>
                  </a:outerShdw>
                </a:effectLst>
                <a:cs typeface="+mn-ea"/>
                <a:sym typeface="+mn-lt"/>
              </a:rPr>
              <a:t>月</a:t>
            </a:r>
            <a:r>
              <a:rPr dirty="0">
                <a:effectLst>
                  <a:outerShdw blurRad="50800" dist="25400" dir="5400000" algn="t" rotWithShape="0">
                    <a:prstClr val="black">
                      <a:alpha val="20000"/>
                    </a:prstClr>
                  </a:outerShdw>
                </a:effectLst>
                <a:cs typeface="+mn-ea"/>
                <a:sym typeface="+mn-lt"/>
              </a:rPr>
              <a:t>28日中午，习近平总书记在没有提前通知的情况下，来到庆丰包子铺排队点餐、亲自取餐。总书记花了21元点的二两猪肉大葱包子、一碗炒肝、一份芥菜也被网友称为“习大大套餐”。</a:t>
            </a:r>
            <a:endParaRPr dirty="0">
              <a:solidFill>
                <a:schemeClr val="tx1"/>
              </a:solidFill>
              <a:effectLst>
                <a:outerShdw blurRad="50800" dist="25400" dir="5400000" algn="t" rotWithShape="0">
                  <a:prstClr val="black">
                    <a:alpha val="20000"/>
                  </a:prstClr>
                </a:outerShdw>
              </a:effectLst>
              <a:cs typeface="+mn-ea"/>
              <a:sym typeface="+mn-lt"/>
            </a:endParaRPr>
          </a:p>
          <a:p>
            <a:endParaRPr dirty="0">
              <a:solidFill>
                <a:schemeClr val="tx1"/>
              </a:solidFill>
              <a:effectLst>
                <a:outerShdw blurRad="50800" dist="25400" dir="5400000" algn="t" rotWithShape="0">
                  <a:prstClr val="black">
                    <a:alpha val="20000"/>
                  </a:prstClr>
                </a:outerShdw>
              </a:effectLst>
              <a:cs typeface="+mn-ea"/>
              <a:sym typeface="+mn-lt"/>
            </a:endParaRPr>
          </a:p>
          <a:p>
            <a:r>
              <a:rPr dirty="0">
                <a:effectLst>
                  <a:outerShdw blurRad="50800" dist="25400" dir="5400000" algn="t" rotWithShape="0">
                    <a:prstClr val="black">
                      <a:alpha val="20000"/>
                    </a:prstClr>
                  </a:outerShdw>
                </a:effectLst>
                <a:cs typeface="+mn-ea"/>
                <a:sym typeface="+mn-lt"/>
              </a:rPr>
              <a:t>　　习总书记的光临，让“庆丰包子铺”生意异常火爆。一些市民争先恐后购买习总书记点的“套餐”，这是对总书记亲民之风的热赞，更是对总书记廉政简朴之风的称颂。</a:t>
            </a:r>
            <a:endParaRPr lang="zh-CN" altLang="en-US" dirty="0">
              <a:effectLst>
                <a:outerShdw blurRad="50800" dist="25400" dir="5400000" algn="t" rotWithShape="0">
                  <a:prstClr val="black">
                    <a:alpha val="20000"/>
                  </a:prst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1</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第三单元</a:t>
            </a:r>
            <a:r>
              <a:rPr lang="en-US" altLang="zh-CN"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zh-CN" altLang="en-US" sz="2800">
                <a:solidFill>
                  <a:schemeClr val="tx1"/>
                </a:solidFill>
                <a:sym typeface="+mn-ea"/>
              </a:rPr>
              <a:t>应用创新技法</a:t>
            </a:r>
            <a:endParaRPr lang="zh-CN" altLang="en-US" sz="2800">
              <a:solidFill>
                <a:schemeClr val="tx1"/>
              </a:solidFill>
              <a:sym typeface="+mn-ea"/>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培养创新意识和创新能力</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一、创新技法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44690"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创新技法，即创新技巧和方法，是创造学家根据创新思维的发展规律，收集研究了大量成功的创新案例之后，总结归纳出来的原理、技巧和方法，供后来者学习、效仿和借鉴。</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创新技法的作用主要有两个方面：（1）创新技法可以启发人们的创造性思维；（2）使用创新技法可以直接产生创新成果。</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36195" y="456939"/>
            <a:ext cx="4092125" cy="583565"/>
            <a:chOff x="7678040" y="639184"/>
            <a:chExt cx="4092125" cy="583565"/>
          </a:xfrm>
        </p:grpSpPr>
        <p:sp>
          <p:nvSpPr>
            <p:cNvPr id="35" name="TextBox 34"/>
            <p:cNvSpPr txBox="1"/>
            <p:nvPr/>
          </p:nvSpPr>
          <p:spPr>
            <a:xfrm>
              <a:off x="8074008" y="639184"/>
              <a:ext cx="3696157" cy="583565"/>
            </a:xfrm>
            <a:prstGeom prst="rect">
              <a:avLst/>
            </a:prstGeom>
            <a:noFill/>
          </p:spPr>
          <p:txBody>
            <a:bodyPr wrap="square" rtlCol="0">
              <a:spAutoFit/>
            </a:bodyPr>
            <a:lstStyle/>
            <a:p>
              <a:pPr algn="l"/>
              <a:r>
                <a:rPr sz="3200" b="1" dirty="0">
                  <a:solidFill>
                    <a:srgbClr val="2842A2"/>
                  </a:solidFill>
                  <a:effectLst>
                    <a:outerShdw blurRad="50800" dist="25400" dir="5400000" algn="t" rotWithShape="0">
                      <a:prstClr val="black">
                        <a:alpha val="20000"/>
                      </a:prstClr>
                    </a:outerShdw>
                  </a:effectLst>
                  <a:cs typeface="+mn-ea"/>
                  <a:sym typeface="+mn-lt"/>
                </a:rPr>
                <a:t>用空气洗手</a:t>
              </a:r>
              <a:endParaRPr sz="32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grpSp>
      </p:grpSp>
      <p:sp>
        <p:nvSpPr>
          <p:cNvPr id="28" name="TextBox 27"/>
          <p:cNvSpPr txBox="1"/>
          <p:nvPr/>
        </p:nvSpPr>
        <p:spPr>
          <a:xfrm>
            <a:off x="386715" y="1129665"/>
            <a:ext cx="11358245" cy="1322070"/>
          </a:xfrm>
          <a:prstGeom prst="rect">
            <a:avLst/>
          </a:prstGeom>
          <a:noFill/>
        </p:spPr>
        <p:txBody>
          <a:bodyPr wrap="square" rtlCol="0">
            <a:spAutoFit/>
          </a:bodyPr>
          <a:p>
            <a:r>
              <a:rPr sz="2000" dirty="0">
                <a:solidFill>
                  <a:schemeClr val="tx1">
                    <a:lumMod val="65000"/>
                    <a:lumOff val="35000"/>
                  </a:schemeClr>
                </a:solidFill>
                <a:cs typeface="+mn-ea"/>
                <a:sym typeface="+mn-lt"/>
              </a:rPr>
              <a:t>“空气洗手装置”的创造者，来自浙江大学的本科生李启章等6名</a:t>
            </a:r>
            <a:r>
              <a:rPr lang="zh-CN" sz="2000" dirty="0">
                <a:solidFill>
                  <a:schemeClr val="tx1">
                    <a:lumMod val="65000"/>
                    <a:lumOff val="35000"/>
                  </a:schemeClr>
                </a:solidFill>
                <a:cs typeface="+mn-ea"/>
                <a:sym typeface="+mn-lt"/>
              </a:rPr>
              <a:t>学生</a:t>
            </a:r>
            <a:r>
              <a:rPr sz="2000" dirty="0">
                <a:solidFill>
                  <a:schemeClr val="tx1">
                    <a:lumMod val="65000"/>
                    <a:lumOff val="35000"/>
                  </a:schemeClr>
                </a:solidFill>
                <a:cs typeface="+mn-ea"/>
                <a:sym typeface="+mn-lt"/>
              </a:rPr>
              <a:t>。创意，源自一位成员的突发奇想：“用水洗手多浪费啊，我们为什么不能用空气来洗手呢？”</a:t>
            </a:r>
            <a:endParaRPr sz="2000" dirty="0">
              <a:solidFill>
                <a:schemeClr val="tx1">
                  <a:lumMod val="65000"/>
                  <a:lumOff val="35000"/>
                </a:schemeClr>
              </a:solidFill>
              <a:cs typeface="+mn-ea"/>
              <a:sym typeface="+mn-lt"/>
            </a:endParaRPr>
          </a:p>
          <a:p>
            <a:r>
              <a:rPr sz="2000" dirty="0">
                <a:solidFill>
                  <a:schemeClr val="tx1">
                    <a:lumMod val="65000"/>
                    <a:lumOff val="35000"/>
                  </a:schemeClr>
                </a:solidFill>
                <a:cs typeface="+mn-ea"/>
                <a:sym typeface="+mn-lt"/>
              </a:rPr>
              <a:t>这款“空气洗手”装置，在2015年第二届全球重大挑战峰会学生日竞赛单元中，击败来自麻省理工学院、剑桥大学、香港大学等14所全球著名高校参赛团队，以最高分获得唯一金奖</a:t>
            </a:r>
            <a:r>
              <a:rPr lang="zh-CN" sz="2000" dirty="0">
                <a:solidFill>
                  <a:schemeClr val="tx1">
                    <a:lumMod val="65000"/>
                    <a:lumOff val="35000"/>
                  </a:schemeClr>
                </a:solidFill>
                <a:cs typeface="+mn-ea"/>
                <a:sym typeface="+mn-lt"/>
              </a:rPr>
              <a:t>。</a:t>
            </a:r>
            <a:endParaRPr lang="zh-CN" sz="2000" dirty="0">
              <a:solidFill>
                <a:schemeClr val="tx1">
                  <a:lumMod val="65000"/>
                  <a:lumOff val="35000"/>
                </a:schemeClr>
              </a:solidFill>
              <a:cs typeface="+mn-ea"/>
              <a:sym typeface="+mn-lt"/>
            </a:endParaRPr>
          </a:p>
        </p:txBody>
      </p:sp>
      <p:pic>
        <p:nvPicPr>
          <p:cNvPr id="7" name="图片 6"/>
          <p:cNvPicPr>
            <a:picLocks noChangeAspect="1"/>
          </p:cNvPicPr>
          <p:nvPr>
            <p:custDataLst>
              <p:tags r:id="rId1"/>
            </p:custDataLst>
          </p:nvPr>
        </p:nvPicPr>
        <p:blipFill>
          <a:blip r:embed="rId2"/>
          <a:srcRect t="8897" b="32188"/>
          <a:stretch>
            <a:fillRect/>
          </a:stretch>
        </p:blipFill>
        <p:spPr>
          <a:xfrm>
            <a:off x="-30480" y="2720340"/>
            <a:ext cx="12191365" cy="4137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二、常用的创新技法：头脑风暴法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18350" cy="452310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头脑风暴法，又称为智力激励法，是由美国创造学家奥斯本于1939年首次提出、1953年正式发表的一种激发创造性思维的方法，可分为直接头脑风暴法（通常简称为头脑风暴法）和质疑头脑风暴法（也称反头脑风暴法），前者是在专家群体决策尽可能激发创造性，产生尽可能多的设想的方法，后者则是对前者提出的设想、方案逐一质疑，分析其现实可行性的方法。</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8280400" y="703580"/>
            <a:ext cx="3340100" cy="614680"/>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dirty="0">
                <a:latin typeface="+mn-lt"/>
                <a:ea typeface="+mn-ea"/>
                <a:cs typeface="+mn-ea"/>
                <a:sym typeface="+mn-lt"/>
              </a:rPr>
              <a:t>头脑风暴</a:t>
            </a:r>
            <a:r>
              <a:rPr lang="zh-CN" dirty="0">
                <a:latin typeface="+mn-lt"/>
                <a:ea typeface="+mn-ea"/>
                <a:cs typeface="+mn-ea"/>
                <a:sym typeface="+mn-lt"/>
              </a:rPr>
              <a:t>法</a:t>
            </a:r>
            <a:endParaRPr lang="zh-CN" dirty="0">
              <a:latin typeface="+mn-lt"/>
              <a:ea typeface="+mn-ea"/>
              <a:cs typeface="+mn-ea"/>
              <a:sym typeface="+mn-lt"/>
            </a:endParaRPr>
          </a:p>
        </p:txBody>
      </p:sp>
      <p:grpSp>
        <p:nvGrpSpPr>
          <p:cNvPr id="83" name="Group 2"/>
          <p:cNvGrpSpPr/>
          <p:nvPr/>
        </p:nvGrpSpPr>
        <p:grpSpPr>
          <a:xfrm>
            <a:off x="1074372" y="156066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2186110"/>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组织形式</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nvGrpSpPr>
            <p:cNvPr id="87" name="Group 1010"/>
            <p:cNvGrpSpPr/>
            <p:nvPr/>
          </p:nvGrpSpPr>
          <p:grpSpPr>
            <a:xfrm>
              <a:off x="5395221" y="1863608"/>
              <a:ext cx="272842" cy="279147"/>
              <a:chOff x="0" y="0"/>
              <a:chExt cx="545681" cy="558292"/>
            </a:xfrm>
            <a:solidFill>
              <a:schemeClr val="accent5"/>
            </a:solidFill>
          </p:grpSpPr>
          <p:sp>
            <p:nvSpPr>
              <p:cNvPr id="88" name="Shape 1006"/>
              <p:cNvSpPr/>
              <p:nvPr/>
            </p:nvSpPr>
            <p:spPr>
              <a:xfrm>
                <a:off x="0" y="407772"/>
                <a:ext cx="92731" cy="150521"/>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3436" y="21600"/>
                      <a:pt x="0" y="19440"/>
                      <a:pt x="0" y="17280"/>
                    </a:cubicBezTo>
                    <a:cubicBezTo>
                      <a:pt x="0" y="4320"/>
                      <a:pt x="0" y="4320"/>
                      <a:pt x="0" y="4320"/>
                    </a:cubicBezTo>
                    <a:cubicBezTo>
                      <a:pt x="0" y="2160"/>
                      <a:pt x="3436" y="0"/>
                      <a:pt x="6873" y="0"/>
                    </a:cubicBezTo>
                    <a:cubicBezTo>
                      <a:pt x="14727" y="0"/>
                      <a:pt x="14727" y="0"/>
                      <a:pt x="14727" y="0"/>
                    </a:cubicBezTo>
                    <a:cubicBezTo>
                      <a:pt x="18655" y="0"/>
                      <a:pt x="21600" y="2160"/>
                      <a:pt x="21600" y="4320"/>
                    </a:cubicBezTo>
                    <a:cubicBezTo>
                      <a:pt x="21600" y="17280"/>
                      <a:pt x="21600" y="17280"/>
                      <a:pt x="21600" y="17280"/>
                    </a:cubicBezTo>
                    <a:cubicBezTo>
                      <a:pt x="21600" y="19440"/>
                      <a:pt x="18655" y="21600"/>
                      <a:pt x="14727" y="21600"/>
                    </a:cubicBezTo>
                    <a:close/>
                    <a:moveTo>
                      <a:pt x="6873" y="2469"/>
                    </a:moveTo>
                    <a:cubicBezTo>
                      <a:pt x="5400" y="2469"/>
                      <a:pt x="3927" y="3394"/>
                      <a:pt x="3927" y="4320"/>
                    </a:cubicBezTo>
                    <a:cubicBezTo>
                      <a:pt x="3927" y="17280"/>
                      <a:pt x="3927" y="17280"/>
                      <a:pt x="3927" y="17280"/>
                    </a:cubicBezTo>
                    <a:cubicBezTo>
                      <a:pt x="3927" y="18206"/>
                      <a:pt x="5400" y="19131"/>
                      <a:pt x="6873" y="19131"/>
                    </a:cubicBezTo>
                    <a:cubicBezTo>
                      <a:pt x="14727" y="19131"/>
                      <a:pt x="14727" y="19131"/>
                      <a:pt x="14727" y="19131"/>
                    </a:cubicBezTo>
                    <a:cubicBezTo>
                      <a:pt x="16691" y="19131"/>
                      <a:pt x="17673" y="18206"/>
                      <a:pt x="17673" y="17280"/>
                    </a:cubicBezTo>
                    <a:cubicBezTo>
                      <a:pt x="17673" y="4320"/>
                      <a:pt x="17673" y="4320"/>
                      <a:pt x="17673" y="4320"/>
                    </a:cubicBezTo>
                    <a:cubicBezTo>
                      <a:pt x="17673" y="3394"/>
                      <a:pt x="16691" y="2469"/>
                      <a:pt x="14727" y="2469"/>
                    </a:cubicBezTo>
                    <a:lnTo>
                      <a:pt x="6873" y="2469"/>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89" name="Shape 1007"/>
              <p:cNvSpPr/>
              <p:nvPr/>
            </p:nvSpPr>
            <p:spPr>
              <a:xfrm>
                <a:off x="151578" y="168763"/>
                <a:ext cx="92731" cy="389529"/>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0765"/>
                      <a:pt x="0" y="19929"/>
                    </a:cubicBezTo>
                    <a:cubicBezTo>
                      <a:pt x="0" y="1671"/>
                      <a:pt x="0" y="1671"/>
                      <a:pt x="0" y="1671"/>
                    </a:cubicBezTo>
                    <a:cubicBezTo>
                      <a:pt x="0" y="716"/>
                      <a:pt x="2945" y="0"/>
                      <a:pt x="6873" y="0"/>
                    </a:cubicBezTo>
                    <a:cubicBezTo>
                      <a:pt x="14727" y="0"/>
                      <a:pt x="14727" y="0"/>
                      <a:pt x="14727" y="0"/>
                    </a:cubicBezTo>
                    <a:cubicBezTo>
                      <a:pt x="18655" y="0"/>
                      <a:pt x="21600" y="716"/>
                      <a:pt x="21600" y="1671"/>
                    </a:cubicBezTo>
                    <a:cubicBezTo>
                      <a:pt x="21600" y="19929"/>
                      <a:pt x="21600" y="19929"/>
                      <a:pt x="21600" y="19929"/>
                    </a:cubicBezTo>
                    <a:cubicBezTo>
                      <a:pt x="21600" y="20765"/>
                      <a:pt x="18655" y="21600"/>
                      <a:pt x="14727" y="21600"/>
                    </a:cubicBezTo>
                    <a:close/>
                    <a:moveTo>
                      <a:pt x="6873" y="955"/>
                    </a:moveTo>
                    <a:cubicBezTo>
                      <a:pt x="5400" y="955"/>
                      <a:pt x="3927" y="1313"/>
                      <a:pt x="3927" y="1671"/>
                    </a:cubicBezTo>
                    <a:cubicBezTo>
                      <a:pt x="3927" y="19929"/>
                      <a:pt x="3927" y="19929"/>
                      <a:pt x="3927" y="19929"/>
                    </a:cubicBezTo>
                    <a:cubicBezTo>
                      <a:pt x="3927" y="20287"/>
                      <a:pt x="5400" y="20645"/>
                      <a:pt x="6873" y="20645"/>
                    </a:cubicBezTo>
                    <a:cubicBezTo>
                      <a:pt x="14727" y="20645"/>
                      <a:pt x="14727" y="20645"/>
                      <a:pt x="14727" y="20645"/>
                    </a:cubicBezTo>
                    <a:cubicBezTo>
                      <a:pt x="16200" y="20645"/>
                      <a:pt x="17673" y="20287"/>
                      <a:pt x="17673" y="19929"/>
                    </a:cubicBezTo>
                    <a:cubicBezTo>
                      <a:pt x="17673" y="1671"/>
                      <a:pt x="17673" y="1671"/>
                      <a:pt x="17673" y="1671"/>
                    </a:cubicBezTo>
                    <a:cubicBezTo>
                      <a:pt x="17673" y="1313"/>
                      <a:pt x="16200" y="955"/>
                      <a:pt x="14727" y="955"/>
                    </a:cubicBezTo>
                    <a:lnTo>
                      <a:pt x="6873" y="955"/>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0" name="Shape 1008"/>
              <p:cNvSpPr/>
              <p:nvPr/>
            </p:nvSpPr>
            <p:spPr>
              <a:xfrm>
                <a:off x="303157" y="291004"/>
                <a:ext cx="90948" cy="267289"/>
              </a:xfrm>
              <a:custGeom>
                <a:avLst/>
                <a:gdLst/>
                <a:ahLst/>
                <a:cxnLst>
                  <a:cxn ang="0">
                    <a:pos x="wd2" y="hd2"/>
                  </a:cxn>
                  <a:cxn ang="5400000">
                    <a:pos x="wd2" y="hd2"/>
                  </a:cxn>
                  <a:cxn ang="10800000">
                    <a:pos x="wd2" y="hd2"/>
                  </a:cxn>
                  <a:cxn ang="16200000">
                    <a:pos x="wd2" y="hd2"/>
                  </a:cxn>
                </a:cxnLst>
                <a:rect l="0" t="0" r="r" b="b"/>
                <a:pathLst>
                  <a:path w="21600" h="21600" extrusionOk="0">
                    <a:moveTo>
                      <a:pt x="14567" y="21600"/>
                    </a:moveTo>
                    <a:cubicBezTo>
                      <a:pt x="7033" y="21600"/>
                      <a:pt x="7033" y="21600"/>
                      <a:pt x="7033" y="21600"/>
                    </a:cubicBezTo>
                    <a:cubicBezTo>
                      <a:pt x="3014" y="21600"/>
                      <a:pt x="0" y="20381"/>
                      <a:pt x="0" y="19161"/>
                    </a:cubicBezTo>
                    <a:cubicBezTo>
                      <a:pt x="0" y="2439"/>
                      <a:pt x="0" y="2439"/>
                      <a:pt x="0" y="2439"/>
                    </a:cubicBezTo>
                    <a:cubicBezTo>
                      <a:pt x="0" y="1219"/>
                      <a:pt x="3014" y="0"/>
                      <a:pt x="7033" y="0"/>
                    </a:cubicBezTo>
                    <a:cubicBezTo>
                      <a:pt x="14567" y="0"/>
                      <a:pt x="14567" y="0"/>
                      <a:pt x="14567" y="0"/>
                    </a:cubicBezTo>
                    <a:cubicBezTo>
                      <a:pt x="18586" y="0"/>
                      <a:pt x="21600" y="1219"/>
                      <a:pt x="21600" y="2439"/>
                    </a:cubicBezTo>
                    <a:cubicBezTo>
                      <a:pt x="21600" y="19161"/>
                      <a:pt x="21600" y="19161"/>
                      <a:pt x="21600" y="19161"/>
                    </a:cubicBezTo>
                    <a:cubicBezTo>
                      <a:pt x="21600" y="20381"/>
                      <a:pt x="18586" y="21600"/>
                      <a:pt x="14567" y="21600"/>
                    </a:cubicBezTo>
                    <a:close/>
                    <a:moveTo>
                      <a:pt x="7033" y="1394"/>
                    </a:moveTo>
                    <a:cubicBezTo>
                      <a:pt x="5023" y="1394"/>
                      <a:pt x="4019" y="1916"/>
                      <a:pt x="4019" y="2439"/>
                    </a:cubicBezTo>
                    <a:cubicBezTo>
                      <a:pt x="4019" y="19161"/>
                      <a:pt x="4019" y="19161"/>
                      <a:pt x="4019" y="19161"/>
                    </a:cubicBezTo>
                    <a:cubicBezTo>
                      <a:pt x="4019" y="19684"/>
                      <a:pt x="5023" y="20206"/>
                      <a:pt x="7033" y="20206"/>
                    </a:cubicBezTo>
                    <a:cubicBezTo>
                      <a:pt x="14567" y="20206"/>
                      <a:pt x="14567" y="20206"/>
                      <a:pt x="14567" y="20206"/>
                    </a:cubicBezTo>
                    <a:cubicBezTo>
                      <a:pt x="16577" y="20206"/>
                      <a:pt x="17581" y="19684"/>
                      <a:pt x="17581" y="19161"/>
                    </a:cubicBezTo>
                    <a:cubicBezTo>
                      <a:pt x="17581" y="2439"/>
                      <a:pt x="17581" y="2439"/>
                      <a:pt x="17581" y="2439"/>
                    </a:cubicBezTo>
                    <a:cubicBezTo>
                      <a:pt x="17581" y="1916"/>
                      <a:pt x="16577" y="1394"/>
                      <a:pt x="14567" y="1394"/>
                    </a:cubicBezTo>
                    <a:lnTo>
                      <a:pt x="7033" y="1394"/>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1" name="Shape 1009"/>
              <p:cNvSpPr/>
              <p:nvPr/>
            </p:nvSpPr>
            <p:spPr>
              <a:xfrm>
                <a:off x="452951" y="-1"/>
                <a:ext cx="92731" cy="558294"/>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1016"/>
                      <a:pt x="0" y="20432"/>
                    </a:cubicBezTo>
                    <a:cubicBezTo>
                      <a:pt x="0" y="1168"/>
                      <a:pt x="0" y="1168"/>
                      <a:pt x="0" y="1168"/>
                    </a:cubicBezTo>
                    <a:cubicBezTo>
                      <a:pt x="0" y="500"/>
                      <a:pt x="2945" y="0"/>
                      <a:pt x="6873" y="0"/>
                    </a:cubicBezTo>
                    <a:cubicBezTo>
                      <a:pt x="14727" y="0"/>
                      <a:pt x="14727" y="0"/>
                      <a:pt x="14727" y="0"/>
                    </a:cubicBezTo>
                    <a:cubicBezTo>
                      <a:pt x="18655" y="0"/>
                      <a:pt x="21600" y="500"/>
                      <a:pt x="21600" y="1168"/>
                    </a:cubicBezTo>
                    <a:cubicBezTo>
                      <a:pt x="21600" y="20432"/>
                      <a:pt x="21600" y="20432"/>
                      <a:pt x="21600" y="20432"/>
                    </a:cubicBezTo>
                    <a:cubicBezTo>
                      <a:pt x="21600" y="21016"/>
                      <a:pt x="18655" y="21600"/>
                      <a:pt x="14727" y="21600"/>
                    </a:cubicBezTo>
                    <a:close/>
                    <a:moveTo>
                      <a:pt x="6873" y="667"/>
                    </a:moveTo>
                    <a:cubicBezTo>
                      <a:pt x="5400" y="667"/>
                      <a:pt x="3927" y="917"/>
                      <a:pt x="3927" y="1168"/>
                    </a:cubicBezTo>
                    <a:cubicBezTo>
                      <a:pt x="3927" y="20432"/>
                      <a:pt x="3927" y="20432"/>
                      <a:pt x="3927" y="20432"/>
                    </a:cubicBezTo>
                    <a:cubicBezTo>
                      <a:pt x="3927" y="20683"/>
                      <a:pt x="5400" y="20933"/>
                      <a:pt x="6873" y="20933"/>
                    </a:cubicBezTo>
                    <a:cubicBezTo>
                      <a:pt x="14727" y="20933"/>
                      <a:pt x="14727" y="20933"/>
                      <a:pt x="14727" y="20933"/>
                    </a:cubicBezTo>
                    <a:cubicBezTo>
                      <a:pt x="16200" y="20933"/>
                      <a:pt x="17673" y="20683"/>
                      <a:pt x="17673" y="20432"/>
                    </a:cubicBezTo>
                    <a:cubicBezTo>
                      <a:pt x="17673" y="1168"/>
                      <a:pt x="17673" y="1168"/>
                      <a:pt x="17673" y="1168"/>
                    </a:cubicBezTo>
                    <a:cubicBezTo>
                      <a:pt x="17673" y="917"/>
                      <a:pt x="16200" y="667"/>
                      <a:pt x="14727" y="667"/>
                    </a:cubicBezTo>
                    <a:lnTo>
                      <a:pt x="6873" y="667"/>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grpSp>
      <p:grpSp>
        <p:nvGrpSpPr>
          <p:cNvPr id="92" name="Group 4"/>
          <p:cNvGrpSpPr/>
          <p:nvPr/>
        </p:nvGrpSpPr>
        <p:grpSpPr>
          <a:xfrm>
            <a:off x="1066339" y="269813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Group 6"/>
            <p:cNvGrpSpPr/>
            <p:nvPr/>
          </p:nvGrpSpPr>
          <p:grpSpPr>
            <a:xfrm>
              <a:off x="5398811" y="3697391"/>
              <a:ext cx="270680" cy="194663"/>
              <a:chOff x="4542882" y="3034818"/>
              <a:chExt cx="270680" cy="194663"/>
            </a:xfrm>
            <a:solidFill>
              <a:schemeClr val="accent5"/>
            </a:solidFill>
          </p:grpSpPr>
          <p:sp>
            <p:nvSpPr>
              <p:cNvPr id="96"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7"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sp>
          <p:nvSpPr>
            <p:cNvPr id="98"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会前准备工作</a:t>
              </a:r>
              <a:endParaRPr b="1" dirty="0">
                <a:solidFill>
                  <a:schemeClr val="bg1"/>
                </a:solidFill>
                <a:latin typeface="+mn-lt"/>
                <a:cs typeface="+mn-ea"/>
                <a:sym typeface="+mn-lt"/>
              </a:endParaRPr>
            </a:p>
          </p:txBody>
        </p:sp>
      </p:grpSp>
      <p:grpSp>
        <p:nvGrpSpPr>
          <p:cNvPr id="99" name="Group 8"/>
          <p:cNvGrpSpPr/>
          <p:nvPr/>
        </p:nvGrpSpPr>
        <p:grpSpPr>
          <a:xfrm>
            <a:off x="1073827" y="3862808"/>
            <a:ext cx="3524376" cy="1768243"/>
            <a:chOff x="4650178" y="5213119"/>
            <a:chExt cx="3524376" cy="1768243"/>
          </a:xfrm>
        </p:grpSpPr>
        <p:sp>
          <p:nvSpPr>
            <p:cNvPr id="100" name="Freeform: Shape 13"/>
            <p:cNvSpPr/>
            <p:nvPr/>
          </p:nvSpPr>
          <p:spPr>
            <a:xfrm>
              <a:off x="4650178" y="5213119"/>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4"/>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Rectangle: Rounded Corners 31"/>
            <p:cNvSpPr/>
            <p:nvPr/>
          </p:nvSpPr>
          <p:spPr>
            <a:xfrm>
              <a:off x="4656137" y="5213119"/>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Shape 909"/>
            <p:cNvSpPr/>
            <p:nvPr/>
          </p:nvSpPr>
          <p:spPr>
            <a:xfrm>
              <a:off x="5382591" y="5480071"/>
              <a:ext cx="269569" cy="202288"/>
            </a:xfrm>
            <a:custGeom>
              <a:avLst/>
              <a:gdLst/>
              <a:ahLst/>
              <a:cxnLst>
                <a:cxn ang="0">
                  <a:pos x="wd2" y="hd2"/>
                </a:cxn>
                <a:cxn ang="5400000">
                  <a:pos x="wd2" y="hd2"/>
                </a:cxn>
                <a:cxn ang="10800000">
                  <a:pos x="wd2" y="hd2"/>
                </a:cxn>
                <a:cxn ang="16200000">
                  <a:pos x="wd2" y="hd2"/>
                </a:cxn>
              </a:cxnLst>
              <a:rect l="0" t="0" r="r" b="b"/>
              <a:pathLst>
                <a:path w="21600" h="21600" extrusionOk="0">
                  <a:moveTo>
                    <a:pt x="675" y="9000"/>
                  </a:moveTo>
                  <a:cubicBezTo>
                    <a:pt x="675" y="12600"/>
                    <a:pt x="675" y="12600"/>
                    <a:pt x="675" y="12600"/>
                  </a:cubicBezTo>
                  <a:cubicBezTo>
                    <a:pt x="675" y="12825"/>
                    <a:pt x="506" y="13050"/>
                    <a:pt x="337" y="13050"/>
                  </a:cubicBezTo>
                  <a:cubicBezTo>
                    <a:pt x="169" y="13050"/>
                    <a:pt x="0" y="12825"/>
                    <a:pt x="0" y="12600"/>
                  </a:cubicBezTo>
                  <a:cubicBezTo>
                    <a:pt x="0" y="9000"/>
                    <a:pt x="0" y="9000"/>
                    <a:pt x="0" y="9000"/>
                  </a:cubicBezTo>
                  <a:cubicBezTo>
                    <a:pt x="0" y="8775"/>
                    <a:pt x="169" y="8550"/>
                    <a:pt x="337" y="8550"/>
                  </a:cubicBezTo>
                  <a:cubicBezTo>
                    <a:pt x="506" y="8550"/>
                    <a:pt x="675" y="8775"/>
                    <a:pt x="675" y="9000"/>
                  </a:cubicBezTo>
                  <a:close/>
                  <a:moveTo>
                    <a:pt x="3038" y="4500"/>
                  </a:moveTo>
                  <a:cubicBezTo>
                    <a:pt x="2869" y="4500"/>
                    <a:pt x="2700" y="4725"/>
                    <a:pt x="2700" y="4950"/>
                  </a:cubicBezTo>
                  <a:cubicBezTo>
                    <a:pt x="2700" y="16200"/>
                    <a:pt x="2700" y="16200"/>
                    <a:pt x="2700" y="16200"/>
                  </a:cubicBezTo>
                  <a:cubicBezTo>
                    <a:pt x="2700" y="16425"/>
                    <a:pt x="2869" y="16650"/>
                    <a:pt x="3038" y="16650"/>
                  </a:cubicBezTo>
                  <a:cubicBezTo>
                    <a:pt x="3206" y="16650"/>
                    <a:pt x="3375" y="16425"/>
                    <a:pt x="3375" y="16200"/>
                  </a:cubicBezTo>
                  <a:cubicBezTo>
                    <a:pt x="3375" y="4950"/>
                    <a:pt x="3375" y="4950"/>
                    <a:pt x="3375" y="4950"/>
                  </a:cubicBezTo>
                  <a:cubicBezTo>
                    <a:pt x="3375" y="4725"/>
                    <a:pt x="3206" y="4500"/>
                    <a:pt x="3038" y="4500"/>
                  </a:cubicBezTo>
                  <a:close/>
                  <a:moveTo>
                    <a:pt x="8100" y="4950"/>
                  </a:moveTo>
                  <a:cubicBezTo>
                    <a:pt x="7931" y="4950"/>
                    <a:pt x="7763" y="5175"/>
                    <a:pt x="7763" y="5400"/>
                  </a:cubicBezTo>
                  <a:cubicBezTo>
                    <a:pt x="7763" y="15750"/>
                    <a:pt x="7763" y="15750"/>
                    <a:pt x="7763" y="15750"/>
                  </a:cubicBezTo>
                  <a:cubicBezTo>
                    <a:pt x="7763" y="15975"/>
                    <a:pt x="7931" y="16200"/>
                    <a:pt x="8100" y="16200"/>
                  </a:cubicBezTo>
                  <a:cubicBezTo>
                    <a:pt x="8269" y="16200"/>
                    <a:pt x="8438" y="15975"/>
                    <a:pt x="8438" y="15750"/>
                  </a:cubicBezTo>
                  <a:cubicBezTo>
                    <a:pt x="8438" y="5400"/>
                    <a:pt x="8438" y="5400"/>
                    <a:pt x="8438" y="5400"/>
                  </a:cubicBezTo>
                  <a:cubicBezTo>
                    <a:pt x="8438" y="5175"/>
                    <a:pt x="8269" y="4950"/>
                    <a:pt x="8100" y="4950"/>
                  </a:cubicBezTo>
                  <a:close/>
                  <a:moveTo>
                    <a:pt x="10800" y="8100"/>
                  </a:moveTo>
                  <a:cubicBezTo>
                    <a:pt x="10631" y="8100"/>
                    <a:pt x="10462" y="8325"/>
                    <a:pt x="10462" y="8550"/>
                  </a:cubicBezTo>
                  <a:cubicBezTo>
                    <a:pt x="10462" y="12600"/>
                    <a:pt x="10462" y="12600"/>
                    <a:pt x="10462" y="12600"/>
                  </a:cubicBezTo>
                  <a:cubicBezTo>
                    <a:pt x="10462" y="12825"/>
                    <a:pt x="10631" y="13050"/>
                    <a:pt x="10800" y="13050"/>
                  </a:cubicBezTo>
                  <a:cubicBezTo>
                    <a:pt x="10969" y="13050"/>
                    <a:pt x="11138" y="12825"/>
                    <a:pt x="11138" y="12600"/>
                  </a:cubicBezTo>
                  <a:cubicBezTo>
                    <a:pt x="11138" y="8550"/>
                    <a:pt x="11138" y="8550"/>
                    <a:pt x="11138" y="8550"/>
                  </a:cubicBezTo>
                  <a:cubicBezTo>
                    <a:pt x="11138" y="8325"/>
                    <a:pt x="10969" y="8100"/>
                    <a:pt x="10800" y="8100"/>
                  </a:cubicBezTo>
                  <a:close/>
                  <a:moveTo>
                    <a:pt x="13163" y="4950"/>
                  </a:moveTo>
                  <a:cubicBezTo>
                    <a:pt x="12994" y="4950"/>
                    <a:pt x="12825" y="5175"/>
                    <a:pt x="12825" y="5400"/>
                  </a:cubicBezTo>
                  <a:cubicBezTo>
                    <a:pt x="12825" y="15750"/>
                    <a:pt x="12825" y="15750"/>
                    <a:pt x="12825" y="15750"/>
                  </a:cubicBezTo>
                  <a:cubicBezTo>
                    <a:pt x="12825" y="15975"/>
                    <a:pt x="12994" y="16200"/>
                    <a:pt x="13163" y="16200"/>
                  </a:cubicBezTo>
                  <a:cubicBezTo>
                    <a:pt x="13331" y="16200"/>
                    <a:pt x="13500" y="15975"/>
                    <a:pt x="13500" y="15750"/>
                  </a:cubicBezTo>
                  <a:cubicBezTo>
                    <a:pt x="13500" y="5400"/>
                    <a:pt x="13500" y="5400"/>
                    <a:pt x="13500" y="5400"/>
                  </a:cubicBezTo>
                  <a:cubicBezTo>
                    <a:pt x="13500" y="5175"/>
                    <a:pt x="13331" y="4950"/>
                    <a:pt x="13163" y="4950"/>
                  </a:cubicBezTo>
                  <a:close/>
                  <a:moveTo>
                    <a:pt x="15863" y="450"/>
                  </a:moveTo>
                  <a:cubicBezTo>
                    <a:pt x="15694" y="450"/>
                    <a:pt x="15525" y="675"/>
                    <a:pt x="15525" y="900"/>
                  </a:cubicBezTo>
                  <a:cubicBezTo>
                    <a:pt x="15525" y="21150"/>
                    <a:pt x="15525" y="21150"/>
                    <a:pt x="15525" y="21150"/>
                  </a:cubicBezTo>
                  <a:cubicBezTo>
                    <a:pt x="15525" y="21375"/>
                    <a:pt x="15694" y="21600"/>
                    <a:pt x="15863" y="21600"/>
                  </a:cubicBezTo>
                  <a:cubicBezTo>
                    <a:pt x="16031" y="21600"/>
                    <a:pt x="16200" y="21375"/>
                    <a:pt x="16200" y="21150"/>
                  </a:cubicBezTo>
                  <a:cubicBezTo>
                    <a:pt x="16200" y="900"/>
                    <a:pt x="16200" y="900"/>
                    <a:pt x="16200" y="900"/>
                  </a:cubicBezTo>
                  <a:cubicBezTo>
                    <a:pt x="16200" y="675"/>
                    <a:pt x="16031" y="450"/>
                    <a:pt x="15863" y="450"/>
                  </a:cubicBezTo>
                  <a:close/>
                  <a:moveTo>
                    <a:pt x="5400" y="0"/>
                  </a:moveTo>
                  <a:cubicBezTo>
                    <a:pt x="5231" y="0"/>
                    <a:pt x="5063" y="225"/>
                    <a:pt x="5063" y="450"/>
                  </a:cubicBezTo>
                  <a:cubicBezTo>
                    <a:pt x="5063" y="21150"/>
                    <a:pt x="5063" y="21150"/>
                    <a:pt x="5063" y="21150"/>
                  </a:cubicBezTo>
                  <a:cubicBezTo>
                    <a:pt x="5063" y="21375"/>
                    <a:pt x="5231" y="21600"/>
                    <a:pt x="5400" y="21600"/>
                  </a:cubicBezTo>
                  <a:cubicBezTo>
                    <a:pt x="5569" y="21600"/>
                    <a:pt x="5738" y="21375"/>
                    <a:pt x="5738" y="21150"/>
                  </a:cubicBezTo>
                  <a:cubicBezTo>
                    <a:pt x="5738" y="450"/>
                    <a:pt x="5738" y="450"/>
                    <a:pt x="5738" y="450"/>
                  </a:cubicBezTo>
                  <a:cubicBezTo>
                    <a:pt x="5738" y="225"/>
                    <a:pt x="5569" y="0"/>
                    <a:pt x="5400" y="0"/>
                  </a:cubicBezTo>
                  <a:close/>
                  <a:moveTo>
                    <a:pt x="18563" y="4950"/>
                  </a:moveTo>
                  <a:cubicBezTo>
                    <a:pt x="18394" y="4950"/>
                    <a:pt x="18225" y="5175"/>
                    <a:pt x="18225" y="5400"/>
                  </a:cubicBezTo>
                  <a:cubicBezTo>
                    <a:pt x="18225" y="16200"/>
                    <a:pt x="18225" y="16200"/>
                    <a:pt x="18225" y="16200"/>
                  </a:cubicBezTo>
                  <a:cubicBezTo>
                    <a:pt x="18225" y="16425"/>
                    <a:pt x="18394" y="16650"/>
                    <a:pt x="18563" y="16650"/>
                  </a:cubicBezTo>
                  <a:cubicBezTo>
                    <a:pt x="18731" y="16650"/>
                    <a:pt x="18900" y="16425"/>
                    <a:pt x="18900" y="16200"/>
                  </a:cubicBezTo>
                  <a:cubicBezTo>
                    <a:pt x="18900" y="5400"/>
                    <a:pt x="18900" y="5400"/>
                    <a:pt x="18900" y="5400"/>
                  </a:cubicBezTo>
                  <a:cubicBezTo>
                    <a:pt x="18900" y="5175"/>
                    <a:pt x="18731" y="4950"/>
                    <a:pt x="18563" y="4950"/>
                  </a:cubicBezTo>
                  <a:close/>
                  <a:moveTo>
                    <a:pt x="21262" y="8100"/>
                  </a:moveTo>
                  <a:cubicBezTo>
                    <a:pt x="21094" y="8100"/>
                    <a:pt x="20925" y="8325"/>
                    <a:pt x="20925" y="8550"/>
                  </a:cubicBezTo>
                  <a:cubicBezTo>
                    <a:pt x="20925" y="13050"/>
                    <a:pt x="20925" y="13050"/>
                    <a:pt x="20925" y="13050"/>
                  </a:cubicBezTo>
                  <a:cubicBezTo>
                    <a:pt x="20925" y="13275"/>
                    <a:pt x="21094" y="13500"/>
                    <a:pt x="21262" y="13500"/>
                  </a:cubicBezTo>
                  <a:cubicBezTo>
                    <a:pt x="21431" y="13500"/>
                    <a:pt x="21600" y="13275"/>
                    <a:pt x="21600" y="13050"/>
                  </a:cubicBezTo>
                  <a:cubicBezTo>
                    <a:pt x="21600" y="8550"/>
                    <a:pt x="21600" y="8550"/>
                    <a:pt x="21600" y="8550"/>
                  </a:cubicBezTo>
                  <a:cubicBezTo>
                    <a:pt x="21600" y="8325"/>
                    <a:pt x="21431" y="8100"/>
                    <a:pt x="21262" y="8100"/>
                  </a:cubicBezTo>
                  <a:close/>
                </a:path>
              </a:pathLst>
            </a:custGeom>
            <a:solidFill>
              <a:schemeClr val="accent5"/>
            </a:solidFill>
            <a:ln w="12700">
              <a:solidFill>
                <a:srgbClr val="FFC107"/>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103" name="TextBox 25"/>
            <p:cNvSpPr txBox="1"/>
            <p:nvPr/>
          </p:nvSpPr>
          <p:spPr>
            <a:xfrm>
              <a:off x="4656138" y="572790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会议原则</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sp>
        <p:nvSpPr>
          <p:cNvPr id="104" name="Rectangle 26"/>
          <p:cNvSpPr/>
          <p:nvPr/>
        </p:nvSpPr>
        <p:spPr>
          <a:xfrm>
            <a:off x="2921000" y="1560662"/>
            <a:ext cx="7561580" cy="1014730"/>
          </a:xfrm>
          <a:prstGeom prst="rect">
            <a:avLst/>
          </a:prstGeom>
        </p:spPr>
        <p:txBody>
          <a:bodyPr wrap="square">
            <a:spAutoFit/>
          </a:bodyPr>
          <a:lstStyle/>
          <a:p>
            <a:pPr indent="0" algn="just">
              <a:spcAft>
                <a:spcPts val="600"/>
              </a:spcAft>
              <a:buFont typeface="Arial" panose="020B0604020202020204" pitchFamily="34" charset="0"/>
              <a:buNone/>
            </a:pPr>
            <a:r>
              <a:rPr lang="en-US" altLang="zh-CN" sz="2000" dirty="0">
                <a:solidFill>
                  <a:schemeClr val="tx1">
                    <a:lumMod val="65000"/>
                    <a:lumOff val="35000"/>
                  </a:schemeClr>
                </a:solidFill>
                <a:cs typeface="+mn-ea"/>
                <a:sym typeface="+mn-lt"/>
              </a:rPr>
              <a:t>（1）小组人数一般为10～15人；（2）时间一般为20～60分钟；（3）设主持人一名，主持人只主持会议，对设想不作评论。设记录员1～2人</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2902585" y="2698130"/>
            <a:ext cx="7561580" cy="706755"/>
          </a:xfrm>
          <a:prstGeom prst="rect">
            <a:avLst/>
          </a:prstGeom>
        </p:spPr>
        <p:txBody>
          <a:bodyPr wrap="square">
            <a:spAutoFit/>
          </a:bodyPr>
          <a:lstStyle/>
          <a:p>
            <a:pPr indent="0" algn="just">
              <a:spcAft>
                <a:spcPts val="600"/>
              </a:spcAft>
              <a:buFont typeface="Arial" panose="020B0604020202020204" pitchFamily="34" charset="0"/>
              <a:buNone/>
            </a:pPr>
            <a:r>
              <a:rPr lang="en-US" altLang="zh-CN" sz="2000" dirty="0">
                <a:solidFill>
                  <a:schemeClr val="tx1">
                    <a:lumMod val="65000"/>
                    <a:lumOff val="35000"/>
                  </a:schemeClr>
                </a:solidFill>
                <a:cs typeface="+mn-ea"/>
                <a:sym typeface="+mn-lt"/>
              </a:rPr>
              <a:t>（1）会议要明确主题；（2）选好主持人；（3）参与者要有一定的训练基础；（4）会前可进行柔化训练</a:t>
            </a:r>
            <a:endParaRPr lang="en-US" altLang="zh-CN" sz="2000" dirty="0">
              <a:solidFill>
                <a:schemeClr val="tx1">
                  <a:lumMod val="65000"/>
                  <a:lumOff val="35000"/>
                </a:schemeClr>
              </a:solidFill>
              <a:cs typeface="+mn-ea"/>
              <a:sym typeface="+mn-lt"/>
            </a:endParaRPr>
          </a:p>
        </p:txBody>
      </p:sp>
      <p:sp>
        <p:nvSpPr>
          <p:cNvPr id="106" name="Rectangle 26"/>
          <p:cNvSpPr/>
          <p:nvPr/>
        </p:nvSpPr>
        <p:spPr>
          <a:xfrm>
            <a:off x="2902585" y="3862808"/>
            <a:ext cx="7561580" cy="1014730"/>
          </a:xfrm>
          <a:prstGeom prst="rect">
            <a:avLst/>
          </a:prstGeom>
        </p:spPr>
        <p:txBody>
          <a:bodyPr wrap="square">
            <a:spAutoFit/>
          </a:bodyPr>
          <a:lstStyle/>
          <a:p>
            <a:pPr algn="just">
              <a:spcAft>
                <a:spcPts val="600"/>
              </a:spcAft>
              <a:buClrTx/>
              <a:buSzTx/>
              <a:buFont typeface="Arial" panose="020B0604020202020204" pitchFamily="34" charset="0"/>
              <a:buNone/>
            </a:pPr>
            <a:r>
              <a:rPr lang="en-US" altLang="zh-CN" sz="2000" dirty="0">
                <a:solidFill>
                  <a:schemeClr val="tx1">
                    <a:lumMod val="65000"/>
                    <a:lumOff val="35000"/>
                  </a:schemeClr>
                </a:solidFill>
                <a:cs typeface="+mn-ea"/>
                <a:sym typeface="+mn-lt"/>
              </a:rPr>
              <a:t>（1）禁止批评和评论；（2）目标集中；（3）鼓励巧妙地利用和改善他人的设想；（4）与会人员一律平等；（5）主张独立思考；（6）提倡自由发言，任意思考；（7）不强调个人的成绩</a:t>
            </a:r>
            <a:endParaRPr lang="en-US" altLang="zh-CN" sz="2000" dirty="0">
              <a:solidFill>
                <a:schemeClr val="tx1">
                  <a:lumMod val="65000"/>
                  <a:lumOff val="35000"/>
                </a:schemeClr>
              </a:solidFill>
              <a:cs typeface="+mn-ea"/>
              <a:sym typeface="+mn-lt"/>
            </a:endParaRPr>
          </a:p>
        </p:txBody>
      </p:sp>
      <p:grpSp>
        <p:nvGrpSpPr>
          <p:cNvPr id="2" name="Group 4"/>
          <p:cNvGrpSpPr/>
          <p:nvPr/>
        </p:nvGrpSpPr>
        <p:grpSpPr>
          <a:xfrm>
            <a:off x="1084754" y="5041915"/>
            <a:ext cx="3531864" cy="1768243"/>
            <a:chOff x="4642690" y="3450931"/>
            <a:chExt cx="3531864" cy="1768243"/>
          </a:xfrm>
        </p:grpSpPr>
        <p:sp>
          <p:nvSpPr>
            <p:cNvPr id="5"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Group 6"/>
            <p:cNvGrpSpPr/>
            <p:nvPr/>
          </p:nvGrpSpPr>
          <p:grpSpPr>
            <a:xfrm>
              <a:off x="5398811" y="3697391"/>
              <a:ext cx="270680" cy="194663"/>
              <a:chOff x="4542882" y="3034818"/>
              <a:chExt cx="270680" cy="194663"/>
            </a:xfrm>
            <a:solidFill>
              <a:schemeClr val="accent5"/>
            </a:solidFill>
          </p:grpSpPr>
          <p:sp>
            <p:nvSpPr>
              <p:cNvPr id="8"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sp>
          <p:nvSpPr>
            <p:cNvPr id="10"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会议实施步骤</a:t>
              </a:r>
              <a:endParaRPr b="1" dirty="0">
                <a:solidFill>
                  <a:schemeClr val="bg1"/>
                </a:solidFill>
                <a:latin typeface="+mn-lt"/>
                <a:cs typeface="+mn-ea"/>
                <a:sym typeface="+mn-lt"/>
              </a:endParaRPr>
            </a:p>
          </p:txBody>
        </p:sp>
      </p:grpSp>
      <p:sp>
        <p:nvSpPr>
          <p:cNvPr id="11" name="Rectangle 26"/>
          <p:cNvSpPr/>
          <p:nvPr/>
        </p:nvSpPr>
        <p:spPr>
          <a:xfrm>
            <a:off x="2921000" y="5041915"/>
            <a:ext cx="7561580" cy="706755"/>
          </a:xfrm>
          <a:prstGeom prst="rect">
            <a:avLst/>
          </a:prstGeom>
        </p:spPr>
        <p:txBody>
          <a:bodyPr wrap="square">
            <a:spAutoFit/>
          </a:bodyPr>
          <a:lstStyle/>
          <a:p>
            <a:pPr indent="0" algn="just">
              <a:spcAft>
                <a:spcPts val="600"/>
              </a:spcAft>
              <a:buFont typeface="Arial" panose="020B0604020202020204" pitchFamily="34" charset="0"/>
              <a:buNone/>
            </a:pPr>
            <a:r>
              <a:rPr lang="en-US" altLang="zh-CN" sz="2000" dirty="0">
                <a:solidFill>
                  <a:schemeClr val="tx1">
                    <a:lumMod val="65000"/>
                    <a:lumOff val="35000"/>
                  </a:schemeClr>
                </a:solidFill>
                <a:cs typeface="+mn-ea"/>
                <a:sym typeface="+mn-lt"/>
              </a:rPr>
              <a:t>（1）会前准备</a:t>
            </a:r>
            <a:r>
              <a:rPr lang="zh-CN" altLang="en-US" sz="2000" dirty="0">
                <a:solidFill>
                  <a:schemeClr val="tx1">
                    <a:lumMod val="65000"/>
                    <a:lumOff val="35000"/>
                  </a:schemeClr>
                </a:solidFill>
                <a:cs typeface="+mn-ea"/>
                <a:sym typeface="+mn-lt"/>
              </a:rPr>
              <a:t>（</a:t>
            </a:r>
            <a:r>
              <a:rPr lang="en-US" altLang="zh-CN" sz="2000" dirty="0">
                <a:solidFill>
                  <a:schemeClr val="tx1">
                    <a:lumMod val="65000"/>
                    <a:lumOff val="35000"/>
                  </a:schemeClr>
                </a:solidFill>
                <a:cs typeface="+mn-ea"/>
                <a:sym typeface="+mn-lt"/>
              </a:rPr>
              <a:t>三落实</a:t>
            </a:r>
            <a:r>
              <a:rPr lang="zh-CN" altLang="en-US" sz="2000" dirty="0">
                <a:solidFill>
                  <a:schemeClr val="tx1">
                    <a:lumMod val="65000"/>
                    <a:lumOff val="35000"/>
                  </a:schemeClr>
                </a:solidFill>
                <a:cs typeface="+mn-ea"/>
                <a:sym typeface="+mn-lt"/>
              </a:rPr>
              <a:t>）</a:t>
            </a:r>
            <a:r>
              <a:rPr lang="en-US" altLang="zh-CN" sz="2000" dirty="0">
                <a:solidFill>
                  <a:schemeClr val="tx1">
                    <a:lumMod val="65000"/>
                    <a:lumOff val="35000"/>
                  </a:schemeClr>
                </a:solidFill>
                <a:cs typeface="+mn-ea"/>
                <a:sym typeface="+mn-lt"/>
              </a:rPr>
              <a:t>；（2）设想开发；（3）设想的分类与整理；（4）完善实用型设想；（5）幻想型设想再开发</a:t>
            </a:r>
            <a:endParaRPr lang="en-US" altLang="zh-CN" sz="20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369050" y="1968500"/>
            <a:ext cx="5822950" cy="4889500"/>
          </a:xfrm>
          <a:prstGeom prst="rect">
            <a:avLst/>
          </a:prstGeom>
        </p:spPr>
      </p:pic>
      <p:pic>
        <p:nvPicPr>
          <p:cNvPr id="3" name="图形 2"/>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4011" y="5149517"/>
            <a:ext cx="2551336" cy="1708484"/>
          </a:xfrm>
          <a:prstGeom prst="rect">
            <a:avLst/>
          </a:prstGeom>
        </p:spPr>
      </p:pic>
      <p:pic>
        <p:nvPicPr>
          <p:cNvPr id="4" name="图形 3"/>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b="1" dirty="0">
                <a:solidFill>
                  <a:schemeClr val="accent2"/>
                </a:solidFill>
                <a:latin typeface="+mn-lt"/>
                <a:ea typeface="+mn-ea"/>
                <a:cs typeface="+mn-ea"/>
                <a:sym typeface="+mn-lt"/>
              </a:rPr>
              <a:t>一、创新的概念</a:t>
            </a:r>
            <a:endParaRPr b="1" dirty="0">
              <a:solidFill>
                <a:schemeClr val="accent2"/>
              </a:solidFill>
              <a:latin typeface="+mn-lt"/>
              <a:ea typeface="+mn-ea"/>
              <a:cs typeface="+mn-ea"/>
              <a:sym typeface="+mn-lt"/>
            </a:endParaRPr>
          </a:p>
        </p:txBody>
      </p:sp>
      <p:sp>
        <p:nvSpPr>
          <p:cNvPr id="28" name="Rectangle 26"/>
          <p:cNvSpPr/>
          <p:nvPr/>
        </p:nvSpPr>
        <p:spPr>
          <a:xfrm>
            <a:off x="401955" y="1231900"/>
            <a:ext cx="7471410" cy="349186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广义的创新指相对于原有的事物是新颖的，就是创新，包括创新成果、创新行为、创新能力等。狭义的创新是指个人做出的新颖、独特、具有价值的精神或物质成果的行为。</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一般来说，创新包含三层含义：一是更新已有的东西，二是创造新的东西，三是解决现实问题。</a:t>
            </a:r>
            <a:endParaRPr lang="zh-CN" altLang="en-US" sz="2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二、常用的创新技法：联想类比法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98335" cy="293814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联想类比法是指人们借助已有的知识和经验，发现多个对象之间某些方面相同或近似，从而推导出其他方面也具有相同或近似特点的方法。</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常用的联想类比法：（1）拟人类比；（2）直接类比；（3）象征类比；（4）移植类比。</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0305"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二、常用的创新技法：设问检查法--奥斯本检核表法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88810" cy="28613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奥斯本检核表法，被誉为创造之母，是指以该技法的发明者奥斯本命名、引导主体在创造过程中对照9个方面75个问题进行思考，以便启迪思路、开拓思维想象的空间、促进人们产生新设想、新方案的方法。主要用于新产品的研制开发。</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944937"/>
            <a:ext cx="4030980" cy="953135"/>
            <a:chOff x="7149032" y="1291647"/>
            <a:chExt cx="4030980" cy="953135"/>
          </a:xfrm>
        </p:grpSpPr>
        <p:sp>
          <p:nvSpPr>
            <p:cNvPr id="18" name="TextBox 17"/>
            <p:cNvSpPr txBox="1"/>
            <p:nvPr/>
          </p:nvSpPr>
          <p:spPr>
            <a:xfrm>
              <a:off x="7545272" y="1291647"/>
              <a:ext cx="3634740" cy="953135"/>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奥斯本检核表法的基本做法</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28" name="TextBox 27"/>
          <p:cNvSpPr txBox="1"/>
          <p:nvPr/>
        </p:nvSpPr>
        <p:spPr>
          <a:xfrm>
            <a:off x="8160385" y="2039620"/>
            <a:ext cx="3756025" cy="2553335"/>
          </a:xfrm>
          <a:prstGeom prst="rect">
            <a:avLst/>
          </a:prstGeom>
          <a:noFill/>
        </p:spPr>
        <p:txBody>
          <a:bodyPr wrap="square" rtlCol="0">
            <a:spAutoFit/>
          </a:bodyPr>
          <a:lstStyle/>
          <a:p>
            <a:r>
              <a:rPr lang="en-US" sz="2000" dirty="0">
                <a:solidFill>
                  <a:schemeClr val="tx1">
                    <a:lumMod val="65000"/>
                    <a:lumOff val="35000"/>
                  </a:schemeClr>
                </a:solidFill>
                <a:cs typeface="+mn-ea"/>
                <a:sym typeface="+mn-lt"/>
              </a:rPr>
              <a:t>第一，选定一个要改进的产品或方案；</a:t>
            </a:r>
            <a:endParaRPr lang="en-US" sz="2000" dirty="0">
              <a:solidFill>
                <a:schemeClr val="tx1">
                  <a:lumMod val="65000"/>
                  <a:lumOff val="35000"/>
                </a:schemeClr>
              </a:solidFill>
              <a:cs typeface="+mn-ea"/>
              <a:sym typeface="+mn-lt"/>
            </a:endParaRPr>
          </a:p>
          <a:p>
            <a:r>
              <a:rPr lang="en-US" sz="2000" dirty="0">
                <a:solidFill>
                  <a:schemeClr val="tx1">
                    <a:lumMod val="65000"/>
                    <a:lumOff val="35000"/>
                  </a:schemeClr>
                </a:solidFill>
                <a:cs typeface="+mn-ea"/>
                <a:sym typeface="+mn-lt"/>
              </a:rPr>
              <a:t>第二，面对一个需要改进的产品或方案，或者面对一个问题，从下列角度提出一系列的问题，并由此产生大量的思路；</a:t>
            </a:r>
            <a:endParaRPr lang="en-US" sz="2000" dirty="0">
              <a:solidFill>
                <a:schemeClr val="tx1">
                  <a:lumMod val="65000"/>
                  <a:lumOff val="35000"/>
                </a:schemeClr>
              </a:solidFill>
              <a:cs typeface="+mn-ea"/>
              <a:sym typeface="+mn-lt"/>
            </a:endParaRPr>
          </a:p>
          <a:p>
            <a:r>
              <a:rPr lang="en-US" sz="2000" dirty="0">
                <a:solidFill>
                  <a:schemeClr val="tx1">
                    <a:lumMod val="65000"/>
                    <a:lumOff val="35000"/>
                  </a:schemeClr>
                </a:solidFill>
                <a:cs typeface="+mn-ea"/>
                <a:sym typeface="+mn-lt"/>
              </a:rPr>
              <a:t>第三，根据第二步提出的思路，进行筛选和进一步思考、完善</a:t>
            </a:r>
            <a:endParaRPr lang="en-US" sz="2000" dirty="0">
              <a:solidFill>
                <a:schemeClr val="tx1">
                  <a:lumMod val="65000"/>
                  <a:lumOff val="35000"/>
                </a:schemeClr>
              </a:solidFill>
              <a:cs typeface="+mn-ea"/>
              <a:sym typeface="+mn-lt"/>
            </a:endParaRPr>
          </a:p>
        </p:txBody>
      </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 name="图片 4"/>
          <p:cNvPicPr>
            <a:picLocks noChangeAspect="1"/>
          </p:cNvPicPr>
          <p:nvPr/>
        </p:nvPicPr>
        <p:blipFill>
          <a:blip r:embed="rId3"/>
          <a:stretch>
            <a:fillRect/>
          </a:stretch>
        </p:blipFill>
        <p:spPr>
          <a:xfrm>
            <a:off x="991870" y="1451610"/>
            <a:ext cx="6584315" cy="4372610"/>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二、常用的创新技法：设问检查法—5W2H法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28815" cy="396938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5W2H分析法，又叫七何分析法，是一个以价值为导向的标准化思维流程，主要指人们追求理想和目标的过程中，都要经过：选择目标 （What）→选择原因（Why）→什么场合（Where）→什么时间（When）→什么人或组织（Who）→如何提高效率（How）→性价比如何（How much）七个方面。</a:t>
            </a:r>
            <a:endParaRPr lang="zh-CN" altLang="en-US" sz="2400">
              <a:sym typeface="+mn-ea"/>
            </a:endParaRPr>
          </a:p>
        </p:txBody>
      </p:sp>
      <p:graphicFrame>
        <p:nvGraphicFramePr>
          <p:cNvPr id="5" name="表格 4"/>
          <p:cNvGraphicFramePr/>
          <p:nvPr>
            <p:custDataLst>
              <p:tags r:id="rId4"/>
            </p:custDataLst>
          </p:nvPr>
        </p:nvGraphicFramePr>
        <p:xfrm>
          <a:off x="2069796" y="4834890"/>
          <a:ext cx="5345430" cy="1950720"/>
        </p:xfrm>
        <a:graphic>
          <a:graphicData uri="http://schemas.openxmlformats.org/drawingml/2006/table">
            <a:tbl>
              <a:tblPr firstRow="1" bandRow="1">
                <a:tableStyleId>{5940675A-B579-460E-94D1-54222C63F5DA}</a:tableStyleId>
              </a:tblPr>
              <a:tblGrid>
                <a:gridCol w="1122045"/>
                <a:gridCol w="3401060"/>
                <a:gridCol w="822325"/>
              </a:tblGrid>
              <a:tr h="243840">
                <a:tc>
                  <a:txBody>
                    <a:bodyPr/>
                    <a:p>
                      <a:pPr indent="0" algn="ctr">
                        <a:buNone/>
                      </a:pPr>
                      <a:r>
                        <a:rPr 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5W2H</a:t>
                      </a:r>
                      <a:endParaRPr lang="en-US" altLang="en-US"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意思</a:t>
                      </a:r>
                      <a:endParaRPr lang="en-US" altLang="en-US"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区分</a:t>
                      </a:r>
                      <a:endParaRPr lang="en-US" altLang="en-US"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What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做什么？有必要吗？</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对象</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Why</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为什么要做？目的是什么？</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目的</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Where</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在哪里做？一定要在那里做吗？</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场所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When</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什么时候做？有必要在那时做吗？</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时间</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Who</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由谁做？其他人做可以吗？</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人</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How</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怎么做？有比这更好的手段吗？</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方法</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How much</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进行改进，会付出什么样的代价？</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成本</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三、萃思（TRIZ）创新技法</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94855"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TRIZ是前苏联发明家根里奇·阿奇舒勒及其带领的一批科研人员在研究了大量高水平专利的基础上，于1946年提出的一套具有完整理论体系的创新方法，英文全称是Theory of Inventive Problem Solving。</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TRIZ，直译是“发明问题解决理论”，国内也形象的翻译为“萃智”或者“萃思”，取其“萃取智慧”或“萃取思考”之义。</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189287"/>
            <a:ext cx="4030980" cy="521970"/>
            <a:chOff x="7149032" y="1291647"/>
            <a:chExt cx="4030980" cy="521970"/>
          </a:xfrm>
        </p:grpSpPr>
        <p:sp>
          <p:nvSpPr>
            <p:cNvPr id="18" name="TextBox 17"/>
            <p:cNvSpPr txBox="1"/>
            <p:nvPr/>
          </p:nvSpPr>
          <p:spPr>
            <a:xfrm>
              <a:off x="7545272" y="1291647"/>
              <a:ext cx="363474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TRIZ 40 种基本措施</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10" name="图片 9"/>
          <p:cNvPicPr>
            <a:picLocks noChangeAspect="1"/>
          </p:cNvPicPr>
          <p:nvPr/>
        </p:nvPicPr>
        <p:blipFill>
          <a:blip r:embed="rId3"/>
          <a:stretch>
            <a:fillRect/>
          </a:stretch>
        </p:blipFill>
        <p:spPr>
          <a:xfrm>
            <a:off x="1320800" y="1068705"/>
            <a:ext cx="9759950" cy="4840605"/>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189287"/>
            <a:ext cx="4030980" cy="521970"/>
            <a:chOff x="7149032" y="1291647"/>
            <a:chExt cx="4030980" cy="521970"/>
          </a:xfrm>
        </p:grpSpPr>
        <p:sp>
          <p:nvSpPr>
            <p:cNvPr id="18" name="TextBox 17"/>
            <p:cNvSpPr txBox="1"/>
            <p:nvPr/>
          </p:nvSpPr>
          <p:spPr>
            <a:xfrm>
              <a:off x="7545272" y="1291647"/>
              <a:ext cx="363474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TRIZ 40 种基本措施</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nvPicPr>
        <p:blipFill>
          <a:blip r:embed="rId3"/>
          <a:stretch>
            <a:fillRect/>
          </a:stretch>
        </p:blipFill>
        <p:spPr>
          <a:xfrm>
            <a:off x="957580" y="1082675"/>
            <a:ext cx="9636760" cy="4941570"/>
          </a:xfrm>
          <a:prstGeom prst="rect">
            <a:avLst/>
          </a:prstGeom>
          <a:ln w="12700"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189287"/>
            <a:ext cx="4030980" cy="521970"/>
            <a:chOff x="7149032" y="1291647"/>
            <a:chExt cx="4030980" cy="521970"/>
          </a:xfrm>
        </p:grpSpPr>
        <p:sp>
          <p:nvSpPr>
            <p:cNvPr id="18" name="TextBox 17"/>
            <p:cNvSpPr txBox="1"/>
            <p:nvPr/>
          </p:nvSpPr>
          <p:spPr>
            <a:xfrm>
              <a:off x="7545272" y="1291647"/>
              <a:ext cx="363474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TRIZ 40 种基本措施</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 name="图片 4"/>
          <p:cNvPicPr>
            <a:picLocks noChangeAspect="1"/>
          </p:cNvPicPr>
          <p:nvPr/>
        </p:nvPicPr>
        <p:blipFill>
          <a:blip r:embed="rId3"/>
          <a:stretch>
            <a:fillRect/>
          </a:stretch>
        </p:blipFill>
        <p:spPr>
          <a:xfrm>
            <a:off x="879475" y="1088390"/>
            <a:ext cx="10433050" cy="492506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2049145"/>
            <a:ext cx="5534025" cy="416687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189287"/>
            <a:ext cx="4030980" cy="521970"/>
            <a:chOff x="7149032" y="1291647"/>
            <a:chExt cx="4030980" cy="521970"/>
          </a:xfrm>
        </p:grpSpPr>
        <p:sp>
          <p:nvSpPr>
            <p:cNvPr id="18" name="TextBox 17"/>
            <p:cNvSpPr txBox="1"/>
            <p:nvPr/>
          </p:nvSpPr>
          <p:spPr>
            <a:xfrm>
              <a:off x="7545272" y="1291647"/>
              <a:ext cx="363474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TRIZ 40 种基本措施</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5" name="图片 4"/>
          <p:cNvPicPr>
            <a:picLocks noChangeAspect="1"/>
          </p:cNvPicPr>
          <p:nvPr/>
        </p:nvPicPr>
        <p:blipFill>
          <a:blip r:embed="rId3"/>
          <a:stretch>
            <a:fillRect/>
          </a:stretch>
        </p:blipFill>
        <p:spPr>
          <a:xfrm>
            <a:off x="907415" y="1071880"/>
            <a:ext cx="9801225" cy="490093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624205" y="3981450"/>
            <a:ext cx="5397500" cy="2234565"/>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8161222" y="189287"/>
            <a:ext cx="4030980" cy="521970"/>
            <a:chOff x="7149032" y="1291647"/>
            <a:chExt cx="4030980" cy="521970"/>
          </a:xfrm>
        </p:grpSpPr>
        <p:sp>
          <p:nvSpPr>
            <p:cNvPr id="18" name="TextBox 17"/>
            <p:cNvSpPr txBox="1"/>
            <p:nvPr/>
          </p:nvSpPr>
          <p:spPr>
            <a:xfrm>
              <a:off x="7545272" y="1291647"/>
              <a:ext cx="3634740"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TRIZ 40 种基本措施</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7" name="图片 6"/>
          <p:cNvPicPr>
            <a:picLocks noChangeAspect="1"/>
          </p:cNvPicPr>
          <p:nvPr/>
        </p:nvPicPr>
        <p:blipFill>
          <a:blip r:embed="rId3"/>
          <a:stretch>
            <a:fillRect/>
          </a:stretch>
        </p:blipFill>
        <p:spPr>
          <a:xfrm>
            <a:off x="990600" y="3081020"/>
            <a:ext cx="10513695" cy="2573655"/>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Rectangle 26"/>
          <p:cNvSpPr/>
          <p:nvPr>
            <p:custDataLst>
              <p:tags r:id="rId1"/>
            </p:custDataLst>
          </p:nvPr>
        </p:nvSpPr>
        <p:spPr>
          <a:xfrm>
            <a:off x="659765" y="920750"/>
            <a:ext cx="5031105" cy="3491865"/>
          </a:xfrm>
          <a:prstGeom prst="rect">
            <a:avLst/>
          </a:prstGeom>
        </p:spPr>
        <p:txBody>
          <a:bodyPr wrap="square">
            <a:spAutoFit/>
          </a:bodyPr>
          <a:p>
            <a:pPr marL="171450" indent="-171450" algn="just">
              <a:lnSpc>
                <a:spcPct val="150000"/>
              </a:lnSpc>
              <a:spcAft>
                <a:spcPts val="600"/>
              </a:spcAft>
              <a:buFont typeface="Arial" panose="020B0604020202020204" pitchFamily="34" charset="0"/>
              <a:buChar char="▫"/>
            </a:pPr>
            <a:r>
              <a:rPr lang="zh-CN" altLang="en-US" sz="2400">
                <a:sym typeface="+mn-ea"/>
              </a:rPr>
              <a:t>创新是一个民族进步的灵魂，是国家兴旺发达的不竭动力，</a:t>
            </a:r>
            <a:r>
              <a:rPr lang="zh-CN" altLang="en-US" sz="2400">
                <a:sym typeface="+mn-ea"/>
              </a:rPr>
              <a:t>是企业做大做强的驱动器，</a:t>
            </a:r>
            <a:r>
              <a:rPr lang="zh-CN" altLang="en-US" sz="2400">
                <a:sym typeface="+mn-ea"/>
              </a:rPr>
              <a:t>是个人走向成功的催化剂。</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b="1">
                <a:solidFill>
                  <a:schemeClr val="accent5"/>
                </a:solidFill>
                <a:sym typeface="+mn-ea"/>
              </a:rPr>
              <a:t>请从你所学专业领域举例，列举五个创新事例?</a:t>
            </a:r>
            <a:endParaRPr lang="zh-CN" altLang="en-US" sz="2400" b="1">
              <a:solidFill>
                <a:schemeClr val="accent5"/>
              </a:solidFill>
              <a:sym typeface="+mn-ea"/>
            </a:endParaRPr>
          </a:p>
        </p:txBody>
      </p:sp>
      <p:pic>
        <p:nvPicPr>
          <p:cNvPr id="100" name="图片 99"/>
          <p:cNvPicPr/>
          <p:nvPr>
            <p:custDataLst>
              <p:tags r:id="rId2"/>
            </p:custDataLst>
          </p:nvPr>
        </p:nvPicPr>
        <p:blipFill>
          <a:blip r:embed="rId3"/>
          <a:srcRect b="30556"/>
          <a:stretch>
            <a:fillRect/>
          </a:stretch>
        </p:blipFill>
        <p:spPr>
          <a:xfrm>
            <a:off x="6212840" y="0"/>
            <a:ext cx="597916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194593" y="710832"/>
            <a:ext cx="5695698" cy="5784347"/>
          </a:xfrm>
          <a:prstGeom prst="rect">
            <a:avLst/>
          </a:prstGeom>
        </p:spPr>
      </p:pic>
      <p:sp>
        <p:nvSpPr>
          <p:cNvPr id="11" name="Rectangle 26"/>
          <p:cNvSpPr/>
          <p:nvPr/>
        </p:nvSpPr>
        <p:spPr>
          <a:xfrm>
            <a:off x="861671" y="3988890"/>
            <a:ext cx="4367773"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第四单元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培养创新能力</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培养创新意识和创新能力</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1</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一、创新能力</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42455" cy="34150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新能力也叫创新力，是人们在已有的思想、知识和技术的基础上，在各种实践中提出新思想、新理念、新方法和新发明的能力。也就是说，创新能力是运用知识和经验为了创造一种新事物而进行一定活动的能力，也是通过不断重复学习和反省而习得的体能、心能和社会能力。</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flipV="1">
            <a:off x="0" y="-1"/>
            <a:ext cx="1900989" cy="1117015"/>
          </a:xfrm>
          <a:prstGeom prst="rect">
            <a:avLst/>
          </a:prstGeom>
        </p:spPr>
      </p:pic>
      <p:pic>
        <p:nvPicPr>
          <p:cNvPr id="4" name="图形 3"/>
          <p:cNvPicPr>
            <a:picLocks noChangeAspect="1"/>
          </p:cNvPicPr>
          <p:nvPr/>
        </p:nvPicPr>
        <p:blipFill>
          <a:blip r:embed="rId2" cstate="screen"/>
          <a:stretch>
            <a:fillRect/>
          </a:stretch>
        </p:blipFill>
        <p:spPr>
          <a:xfrm flipV="1">
            <a:off x="10261331" y="5005137"/>
            <a:ext cx="1930670" cy="1852860"/>
          </a:xfrm>
          <a:prstGeom prst="rect">
            <a:avLst/>
          </a:prstGeom>
        </p:spPr>
      </p:pic>
      <p:sp>
        <p:nvSpPr>
          <p:cNvPr id="31" name="Oval 15"/>
          <p:cNvSpPr/>
          <p:nvPr/>
        </p:nvSpPr>
        <p:spPr>
          <a:xfrm>
            <a:off x="2179955" y="1363729"/>
            <a:ext cx="6480000" cy="4680000"/>
          </a:xfrm>
          <a:prstGeom prst="ellipse">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32" name="Group 2"/>
          <p:cNvGrpSpPr/>
          <p:nvPr/>
        </p:nvGrpSpPr>
        <p:grpSpPr>
          <a:xfrm>
            <a:off x="1685310" y="3089515"/>
            <a:ext cx="1228435" cy="1228428"/>
            <a:chOff x="4141490" y="2389979"/>
            <a:chExt cx="1228435" cy="1228428"/>
          </a:xfrm>
        </p:grpSpPr>
        <p:sp>
          <p:nvSpPr>
            <p:cNvPr id="35" name="Oval 13"/>
            <p:cNvSpPr/>
            <p:nvPr/>
          </p:nvSpPr>
          <p:spPr>
            <a:xfrm>
              <a:off x="4141490" y="2389979"/>
              <a:ext cx="1228435" cy="1228428"/>
            </a:xfrm>
            <a:prstGeom prst="ellipse">
              <a:avLst/>
            </a:prstGeom>
            <a:solidFill>
              <a:srgbClr val="2842A2"/>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6" name="TextBox 8"/>
            <p:cNvSpPr txBox="1"/>
            <p:nvPr/>
          </p:nvSpPr>
          <p:spPr>
            <a:xfrm>
              <a:off x="4294978" y="2528504"/>
              <a:ext cx="894080" cy="953135"/>
            </a:xfrm>
            <a:prstGeom prst="rect">
              <a:avLst/>
            </a:prstGeom>
            <a:noFill/>
          </p:spPr>
          <p:txBody>
            <a:bodyPr wrap="none" rtlCol="0">
              <a:spAutoFit/>
            </a:bodyPr>
            <a:p>
              <a:pPr algn="ctr"/>
              <a:r>
                <a:rPr lang="zh-CN" altLang="en-US" sz="2800" dirty="0">
                  <a:solidFill>
                    <a:schemeClr val="bg1"/>
                  </a:solidFill>
                  <a:cs typeface="+mn-ea"/>
                  <a:sym typeface="+mn-lt"/>
                </a:rPr>
                <a:t>学习</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38" name="Group 4"/>
          <p:cNvGrpSpPr/>
          <p:nvPr/>
        </p:nvGrpSpPr>
        <p:grpSpPr>
          <a:xfrm>
            <a:off x="2207777" y="1479155"/>
            <a:ext cx="1228435" cy="1228428"/>
            <a:chOff x="6885710" y="2389979"/>
            <a:chExt cx="1228435" cy="1228428"/>
          </a:xfrm>
        </p:grpSpPr>
        <p:sp>
          <p:nvSpPr>
            <p:cNvPr id="41" name="Oval 18"/>
            <p:cNvSpPr/>
            <p:nvPr/>
          </p:nvSpPr>
          <p:spPr>
            <a:xfrm>
              <a:off x="6885710" y="2389979"/>
              <a:ext cx="1228435" cy="1228428"/>
            </a:xfrm>
            <a:prstGeom prst="ellipse">
              <a:avLst/>
            </a:prstGeom>
            <a:solidFill>
              <a:srgbClr val="FFC107"/>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2" name="TextBox 9"/>
            <p:cNvSpPr txBox="1"/>
            <p:nvPr/>
          </p:nvSpPr>
          <p:spPr>
            <a:xfrm>
              <a:off x="7069510" y="2513137"/>
              <a:ext cx="894080" cy="953135"/>
            </a:xfrm>
            <a:prstGeom prst="rect">
              <a:avLst/>
            </a:prstGeom>
            <a:noFill/>
          </p:spPr>
          <p:txBody>
            <a:bodyPr wrap="none" rtlCol="0">
              <a:spAutoFit/>
            </a:bodyPr>
            <a:p>
              <a:pPr algn="ctr"/>
              <a:r>
                <a:rPr lang="zh-CN" altLang="en-US" sz="2800" dirty="0">
                  <a:solidFill>
                    <a:schemeClr val="bg1"/>
                  </a:solidFill>
                  <a:cs typeface="+mn-ea"/>
                  <a:sym typeface="+mn-lt"/>
                </a:rPr>
                <a:t>分析</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44" name="Group 5"/>
          <p:cNvGrpSpPr/>
          <p:nvPr/>
        </p:nvGrpSpPr>
        <p:grpSpPr>
          <a:xfrm>
            <a:off x="3679549" y="724344"/>
            <a:ext cx="1228435" cy="1228428"/>
            <a:chOff x="5489299" y="4290103"/>
            <a:chExt cx="1228435" cy="1228428"/>
          </a:xfrm>
        </p:grpSpPr>
        <p:sp>
          <p:nvSpPr>
            <p:cNvPr id="47" name="Oval 21"/>
            <p:cNvSpPr/>
            <p:nvPr/>
          </p:nvSpPr>
          <p:spPr>
            <a:xfrm>
              <a:off x="5489299" y="4290103"/>
              <a:ext cx="1228435" cy="1228428"/>
            </a:xfrm>
            <a:prstGeom prst="ellipse">
              <a:avLst/>
            </a:prstGeom>
            <a:solidFill>
              <a:schemeClr val="accent4"/>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8" name="TextBox 10"/>
            <p:cNvSpPr txBox="1"/>
            <p:nvPr/>
          </p:nvSpPr>
          <p:spPr>
            <a:xfrm>
              <a:off x="5648608" y="4423709"/>
              <a:ext cx="894080" cy="953135"/>
            </a:xfrm>
            <a:prstGeom prst="rect">
              <a:avLst/>
            </a:prstGeom>
            <a:noFill/>
          </p:spPr>
          <p:txBody>
            <a:bodyPr wrap="none" rtlCol="0">
              <a:spAutoFit/>
            </a:bodyPr>
            <a:p>
              <a:pPr algn="ctr"/>
              <a:r>
                <a:rPr lang="zh-CN" altLang="en-US" sz="2800" dirty="0">
                  <a:solidFill>
                    <a:schemeClr val="bg1"/>
                  </a:solidFill>
                  <a:cs typeface="+mn-ea"/>
                  <a:sym typeface="+mn-lt"/>
                </a:rPr>
                <a:t>综合</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sp>
        <p:nvSpPr>
          <p:cNvPr id="50" name="TextBox 21"/>
          <p:cNvSpPr txBox="1"/>
          <p:nvPr/>
        </p:nvSpPr>
        <p:spPr>
          <a:xfrm>
            <a:off x="3896898" y="3228113"/>
            <a:ext cx="3027680" cy="583565"/>
          </a:xfrm>
          <a:prstGeom prst="rect">
            <a:avLst/>
          </a:prstGeom>
          <a:noFill/>
        </p:spPr>
        <p:txBody>
          <a:bodyPr wrap="none" rtlCol="0">
            <a:spAutoFit/>
          </a:bodyPr>
          <a:p>
            <a:pPr algn="ctr"/>
            <a:r>
              <a:rPr lang="en-US" altLang="zh-CN" sz="3200" b="1" dirty="0">
                <a:solidFill>
                  <a:srgbClr val="2842A2"/>
                </a:solidFill>
                <a:cs typeface="+mn-ea"/>
                <a:sym typeface="+mn-lt"/>
              </a:rPr>
              <a:t>创新能力的构成</a:t>
            </a:r>
            <a:endParaRPr lang="en-US" altLang="zh-CN" sz="3200" b="1" dirty="0">
              <a:solidFill>
                <a:srgbClr val="2842A2"/>
              </a:solidFill>
              <a:cs typeface="+mn-ea"/>
              <a:sym typeface="+mn-lt"/>
            </a:endParaRPr>
          </a:p>
        </p:txBody>
      </p:sp>
      <p:grpSp>
        <p:nvGrpSpPr>
          <p:cNvPr id="52" name="Group 2"/>
          <p:cNvGrpSpPr/>
          <p:nvPr/>
        </p:nvGrpSpPr>
        <p:grpSpPr>
          <a:xfrm>
            <a:off x="5762395" y="708900"/>
            <a:ext cx="1228435" cy="1228428"/>
            <a:chOff x="4141490" y="2389979"/>
            <a:chExt cx="1228435" cy="1228428"/>
          </a:xfrm>
        </p:grpSpPr>
        <p:sp>
          <p:nvSpPr>
            <p:cNvPr id="53" name="Oval 13"/>
            <p:cNvSpPr/>
            <p:nvPr/>
          </p:nvSpPr>
          <p:spPr>
            <a:xfrm>
              <a:off x="4141490" y="2389979"/>
              <a:ext cx="1228435" cy="1228428"/>
            </a:xfrm>
            <a:prstGeom prst="ellipse">
              <a:avLst/>
            </a:prstGeom>
            <a:solidFill>
              <a:srgbClr val="2842A2"/>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4" name="TextBox 8"/>
            <p:cNvSpPr txBox="1"/>
            <p:nvPr/>
          </p:nvSpPr>
          <p:spPr>
            <a:xfrm>
              <a:off x="4294978" y="2528504"/>
              <a:ext cx="894080" cy="953135"/>
            </a:xfrm>
            <a:prstGeom prst="rect">
              <a:avLst/>
            </a:prstGeom>
            <a:noFill/>
          </p:spPr>
          <p:txBody>
            <a:bodyPr wrap="none" rtlCol="0">
              <a:spAutoFit/>
            </a:bodyPr>
            <a:p>
              <a:pPr algn="ctr"/>
              <a:r>
                <a:rPr lang="zh-CN" altLang="en-US" sz="2800" dirty="0">
                  <a:solidFill>
                    <a:schemeClr val="bg1"/>
                  </a:solidFill>
                  <a:cs typeface="+mn-ea"/>
                  <a:sym typeface="+mn-lt"/>
                </a:rPr>
                <a:t>想象</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55" name="Group 4"/>
          <p:cNvGrpSpPr/>
          <p:nvPr/>
        </p:nvGrpSpPr>
        <p:grpSpPr>
          <a:xfrm>
            <a:off x="7147330" y="1693150"/>
            <a:ext cx="1228435" cy="1228428"/>
            <a:chOff x="8788170" y="970119"/>
            <a:chExt cx="1228435" cy="1228428"/>
          </a:xfrm>
        </p:grpSpPr>
        <p:sp>
          <p:nvSpPr>
            <p:cNvPr id="56" name="Oval 18"/>
            <p:cNvSpPr/>
            <p:nvPr/>
          </p:nvSpPr>
          <p:spPr>
            <a:xfrm>
              <a:off x="8788170" y="970119"/>
              <a:ext cx="1228435" cy="1228428"/>
            </a:xfrm>
            <a:prstGeom prst="ellipse">
              <a:avLst/>
            </a:prstGeom>
            <a:solidFill>
              <a:srgbClr val="FFC107"/>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7" name="TextBox 9"/>
            <p:cNvSpPr txBox="1"/>
            <p:nvPr/>
          </p:nvSpPr>
          <p:spPr>
            <a:xfrm>
              <a:off x="8971970" y="1093277"/>
              <a:ext cx="894080" cy="953135"/>
            </a:xfrm>
            <a:prstGeom prst="rect">
              <a:avLst/>
            </a:prstGeom>
            <a:noFill/>
          </p:spPr>
          <p:txBody>
            <a:bodyPr wrap="none" rtlCol="0">
              <a:spAutoFit/>
            </a:bodyPr>
            <a:p>
              <a:pPr algn="ctr"/>
              <a:r>
                <a:rPr lang="zh-CN" altLang="en-US" sz="2800" dirty="0">
                  <a:solidFill>
                    <a:schemeClr val="bg1"/>
                  </a:solidFill>
                  <a:cs typeface="+mn-ea"/>
                  <a:sym typeface="+mn-lt"/>
                </a:rPr>
                <a:t>批判</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58" name="Group 5"/>
          <p:cNvGrpSpPr/>
          <p:nvPr/>
        </p:nvGrpSpPr>
        <p:grpSpPr>
          <a:xfrm>
            <a:off x="8005804" y="3089515"/>
            <a:ext cx="1228435" cy="1228428"/>
            <a:chOff x="5489299" y="4290103"/>
            <a:chExt cx="1228435" cy="1228428"/>
          </a:xfrm>
        </p:grpSpPr>
        <p:sp>
          <p:nvSpPr>
            <p:cNvPr id="59" name="Oval 21"/>
            <p:cNvSpPr/>
            <p:nvPr/>
          </p:nvSpPr>
          <p:spPr>
            <a:xfrm>
              <a:off x="5489299" y="4290103"/>
              <a:ext cx="1228435" cy="1228428"/>
            </a:xfrm>
            <a:prstGeom prst="ellipse">
              <a:avLst/>
            </a:prstGeom>
            <a:solidFill>
              <a:schemeClr val="accent4"/>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0" name="TextBox 10"/>
            <p:cNvSpPr txBox="1"/>
            <p:nvPr/>
          </p:nvSpPr>
          <p:spPr>
            <a:xfrm>
              <a:off x="5648608" y="4423709"/>
              <a:ext cx="894080" cy="953135"/>
            </a:xfrm>
            <a:prstGeom prst="rect">
              <a:avLst/>
            </a:prstGeom>
            <a:noFill/>
          </p:spPr>
          <p:txBody>
            <a:bodyPr wrap="none" rtlCol="0">
              <a:spAutoFit/>
            </a:bodyPr>
            <a:p>
              <a:pPr algn="ctr"/>
              <a:r>
                <a:rPr lang="zh-CN" altLang="en-US" sz="2800" dirty="0">
                  <a:solidFill>
                    <a:schemeClr val="bg1"/>
                  </a:solidFill>
                  <a:cs typeface="+mn-ea"/>
                  <a:sym typeface="+mn-lt"/>
                </a:rPr>
                <a:t>创造</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61" name="Group 2"/>
          <p:cNvGrpSpPr/>
          <p:nvPr/>
        </p:nvGrpSpPr>
        <p:grpSpPr>
          <a:xfrm>
            <a:off x="7135174" y="4560175"/>
            <a:ext cx="1252747" cy="1228428"/>
            <a:chOff x="4117178" y="2389979"/>
            <a:chExt cx="1252747" cy="1228428"/>
          </a:xfrm>
        </p:grpSpPr>
        <p:sp>
          <p:nvSpPr>
            <p:cNvPr id="62" name="Oval 13"/>
            <p:cNvSpPr/>
            <p:nvPr/>
          </p:nvSpPr>
          <p:spPr>
            <a:xfrm>
              <a:off x="4141490" y="2389979"/>
              <a:ext cx="1228435" cy="1228428"/>
            </a:xfrm>
            <a:prstGeom prst="ellipse">
              <a:avLst/>
            </a:prstGeom>
            <a:solidFill>
              <a:srgbClr val="2842A2"/>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3" name="TextBox 8"/>
            <p:cNvSpPr txBox="1"/>
            <p:nvPr/>
          </p:nvSpPr>
          <p:spPr>
            <a:xfrm>
              <a:off x="4117178" y="2528504"/>
              <a:ext cx="1249680" cy="953135"/>
            </a:xfrm>
            <a:prstGeom prst="rect">
              <a:avLst/>
            </a:prstGeom>
            <a:noFill/>
          </p:spPr>
          <p:txBody>
            <a:bodyPr wrap="none" rtlCol="0">
              <a:spAutoFit/>
            </a:bodyPr>
            <a:p>
              <a:pPr algn="ctr"/>
              <a:r>
                <a:rPr lang="zh-CN" altLang="en-US" sz="2800" dirty="0">
                  <a:solidFill>
                    <a:schemeClr val="bg1"/>
                  </a:solidFill>
                  <a:cs typeface="+mn-ea"/>
                  <a:sym typeface="+mn-lt"/>
                </a:rPr>
                <a:t>解决问</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题能力</a:t>
              </a:r>
              <a:endParaRPr lang="zh-CN" altLang="en-US" sz="2800" dirty="0">
                <a:solidFill>
                  <a:schemeClr val="bg1"/>
                </a:solidFill>
                <a:cs typeface="+mn-ea"/>
                <a:sym typeface="+mn-lt"/>
              </a:endParaRPr>
            </a:p>
          </p:txBody>
        </p:sp>
      </p:grpSp>
      <p:grpSp>
        <p:nvGrpSpPr>
          <p:cNvPr id="64" name="Group 4"/>
          <p:cNvGrpSpPr/>
          <p:nvPr/>
        </p:nvGrpSpPr>
        <p:grpSpPr>
          <a:xfrm>
            <a:off x="5762395" y="5239625"/>
            <a:ext cx="1228435" cy="1228428"/>
            <a:chOff x="8788170" y="970119"/>
            <a:chExt cx="1228435" cy="1228428"/>
          </a:xfrm>
        </p:grpSpPr>
        <p:sp>
          <p:nvSpPr>
            <p:cNvPr id="65" name="Oval 18"/>
            <p:cNvSpPr/>
            <p:nvPr/>
          </p:nvSpPr>
          <p:spPr>
            <a:xfrm>
              <a:off x="8788170" y="970119"/>
              <a:ext cx="1228435" cy="1228428"/>
            </a:xfrm>
            <a:prstGeom prst="ellipse">
              <a:avLst/>
            </a:prstGeom>
            <a:solidFill>
              <a:srgbClr val="FFC107"/>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6" name="TextBox 9"/>
            <p:cNvSpPr txBox="1"/>
            <p:nvPr/>
          </p:nvSpPr>
          <p:spPr>
            <a:xfrm>
              <a:off x="8971970" y="1093277"/>
              <a:ext cx="894080" cy="953135"/>
            </a:xfrm>
            <a:prstGeom prst="rect">
              <a:avLst/>
            </a:prstGeom>
            <a:noFill/>
          </p:spPr>
          <p:txBody>
            <a:bodyPr wrap="none" rtlCol="0">
              <a:spAutoFit/>
            </a:bodyPr>
            <a:p>
              <a:pPr algn="ctr"/>
              <a:r>
                <a:rPr lang="zh-CN" altLang="en-US" sz="2800" dirty="0">
                  <a:solidFill>
                    <a:schemeClr val="bg1"/>
                  </a:solidFill>
                  <a:cs typeface="+mn-ea"/>
                  <a:sym typeface="+mn-lt"/>
                </a:rPr>
                <a:t>实践</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能力</a:t>
              </a:r>
              <a:endParaRPr lang="zh-CN" altLang="en-US" sz="2800" dirty="0">
                <a:solidFill>
                  <a:schemeClr val="bg1"/>
                </a:solidFill>
                <a:cs typeface="+mn-ea"/>
                <a:sym typeface="+mn-lt"/>
              </a:endParaRPr>
            </a:p>
          </p:txBody>
        </p:sp>
      </p:grpSp>
      <p:grpSp>
        <p:nvGrpSpPr>
          <p:cNvPr id="67" name="Group 5"/>
          <p:cNvGrpSpPr/>
          <p:nvPr/>
        </p:nvGrpSpPr>
        <p:grpSpPr>
          <a:xfrm>
            <a:off x="3668926" y="5229034"/>
            <a:ext cx="1249680" cy="1228428"/>
            <a:chOff x="5470808" y="4290103"/>
            <a:chExt cx="1249680" cy="1228428"/>
          </a:xfrm>
        </p:grpSpPr>
        <p:sp>
          <p:nvSpPr>
            <p:cNvPr id="68" name="Oval 21"/>
            <p:cNvSpPr/>
            <p:nvPr/>
          </p:nvSpPr>
          <p:spPr>
            <a:xfrm>
              <a:off x="5489299" y="4290103"/>
              <a:ext cx="1228435" cy="1228428"/>
            </a:xfrm>
            <a:prstGeom prst="ellipse">
              <a:avLst/>
            </a:prstGeom>
            <a:solidFill>
              <a:schemeClr val="accent4"/>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9" name="TextBox 10"/>
            <p:cNvSpPr txBox="1"/>
            <p:nvPr/>
          </p:nvSpPr>
          <p:spPr>
            <a:xfrm>
              <a:off x="5470808" y="4423709"/>
              <a:ext cx="1249680" cy="953135"/>
            </a:xfrm>
            <a:prstGeom prst="rect">
              <a:avLst/>
            </a:prstGeom>
            <a:noFill/>
          </p:spPr>
          <p:txBody>
            <a:bodyPr wrap="none" rtlCol="0">
              <a:spAutoFit/>
            </a:bodyPr>
            <a:p>
              <a:pPr algn="ctr"/>
              <a:r>
                <a:rPr lang="zh-CN" altLang="en-US" sz="2800" dirty="0">
                  <a:solidFill>
                    <a:schemeClr val="bg1"/>
                  </a:solidFill>
                  <a:cs typeface="+mn-ea"/>
                  <a:sym typeface="+mn-lt"/>
                </a:rPr>
                <a:t>组织协</a:t>
              </a:r>
              <a:endParaRPr lang="zh-CN" altLang="en-US" sz="2800" dirty="0">
                <a:solidFill>
                  <a:schemeClr val="bg1"/>
                </a:solidFill>
                <a:cs typeface="+mn-ea"/>
                <a:sym typeface="+mn-lt"/>
              </a:endParaRPr>
            </a:p>
            <a:p>
              <a:pPr algn="ctr"/>
              <a:r>
                <a:rPr lang="zh-CN" altLang="en-US" sz="2800" dirty="0">
                  <a:solidFill>
                    <a:schemeClr val="bg1"/>
                  </a:solidFill>
                  <a:cs typeface="+mn-ea"/>
                  <a:sym typeface="+mn-lt"/>
                </a:rPr>
                <a:t>调能力</a:t>
              </a:r>
              <a:endParaRPr lang="zh-CN" altLang="en-US" sz="2800" dirty="0">
                <a:solidFill>
                  <a:schemeClr val="bg1"/>
                </a:solidFill>
                <a:cs typeface="+mn-ea"/>
                <a:sym typeface="+mn-lt"/>
              </a:endParaRPr>
            </a:p>
          </p:txBody>
        </p:sp>
      </p:grpSp>
      <p:grpSp>
        <p:nvGrpSpPr>
          <p:cNvPr id="70" name="Group 4"/>
          <p:cNvGrpSpPr/>
          <p:nvPr/>
        </p:nvGrpSpPr>
        <p:grpSpPr>
          <a:xfrm>
            <a:off x="2159055" y="4479530"/>
            <a:ext cx="1325880" cy="1228428"/>
            <a:chOff x="8762420" y="970119"/>
            <a:chExt cx="1325880" cy="1228428"/>
          </a:xfrm>
        </p:grpSpPr>
        <p:sp>
          <p:nvSpPr>
            <p:cNvPr id="71" name="Oval 18"/>
            <p:cNvSpPr/>
            <p:nvPr/>
          </p:nvSpPr>
          <p:spPr>
            <a:xfrm>
              <a:off x="8788170" y="970119"/>
              <a:ext cx="1228435" cy="1228428"/>
            </a:xfrm>
            <a:prstGeom prst="ellipse">
              <a:avLst/>
            </a:prstGeom>
            <a:solidFill>
              <a:srgbClr val="FFC107"/>
            </a:solidFill>
            <a:ln>
              <a:noFill/>
            </a:ln>
            <a:effectLst>
              <a:outerShdw blurRad="50800" dist="254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72" name="TextBox 9"/>
            <p:cNvSpPr txBox="1"/>
            <p:nvPr/>
          </p:nvSpPr>
          <p:spPr>
            <a:xfrm>
              <a:off x="8762420" y="1192972"/>
              <a:ext cx="1325880" cy="645160"/>
            </a:xfrm>
            <a:prstGeom prst="rect">
              <a:avLst/>
            </a:prstGeom>
            <a:noFill/>
          </p:spPr>
          <p:txBody>
            <a:bodyPr wrap="none" rtlCol="0">
              <a:spAutoFit/>
            </a:bodyPr>
            <a:p>
              <a:pPr algn="ctr"/>
              <a:r>
                <a:rPr lang="zh-CN" altLang="en-US" dirty="0">
                  <a:solidFill>
                    <a:schemeClr val="bg1"/>
                  </a:solidFill>
                  <a:cs typeface="+mn-ea"/>
                  <a:sym typeface="+mn-lt"/>
                </a:rPr>
                <a:t>整合多种</a:t>
              </a:r>
              <a:endParaRPr lang="zh-CN" altLang="en-US" dirty="0">
                <a:solidFill>
                  <a:schemeClr val="bg1"/>
                </a:solidFill>
                <a:cs typeface="+mn-ea"/>
                <a:sym typeface="+mn-lt"/>
              </a:endParaRPr>
            </a:p>
            <a:p>
              <a:pPr algn="ctr"/>
              <a:r>
                <a:rPr lang="zh-CN" altLang="en-US" dirty="0">
                  <a:solidFill>
                    <a:schemeClr val="bg1"/>
                  </a:solidFill>
                  <a:cs typeface="+mn-ea"/>
                  <a:sym typeface="+mn-lt"/>
                </a:rPr>
                <a:t>能力的能力</a:t>
              </a:r>
              <a:endParaRPr lang="zh-CN" altLang="en-US"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p:nvPr/>
        </p:nvSpPr>
        <p:spPr>
          <a:xfrm>
            <a:off x="171768" y="2986642"/>
            <a:ext cx="2465705" cy="453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en-US" sz="2800" dirty="0">
                <a:solidFill>
                  <a:schemeClr val="accent1"/>
                </a:solidFill>
                <a:cs typeface="+mn-ea"/>
                <a:sym typeface="+mn-lt"/>
              </a:rPr>
              <a:t>决策能力</a:t>
            </a:r>
            <a:endParaRPr lang="en-US" sz="2800" dirty="0">
              <a:solidFill>
                <a:schemeClr val="accent1"/>
              </a:solidFill>
              <a:cs typeface="+mn-ea"/>
              <a:sym typeface="+mn-lt"/>
            </a:endParaRPr>
          </a:p>
        </p:txBody>
      </p:sp>
      <p:grpSp>
        <p:nvGrpSpPr>
          <p:cNvPr id="8" name="组合 7"/>
          <p:cNvGrpSpPr/>
          <p:nvPr/>
        </p:nvGrpSpPr>
        <p:grpSpPr>
          <a:xfrm>
            <a:off x="774283" y="1870837"/>
            <a:ext cx="1260674" cy="1260674"/>
            <a:chOff x="1418883" y="3140948"/>
            <a:chExt cx="1260674" cy="1260674"/>
          </a:xfrm>
        </p:grpSpPr>
        <p:sp>
          <p:nvSpPr>
            <p:cNvPr id="10" name="Shape 752"/>
            <p:cNvSpPr/>
            <p:nvPr/>
          </p:nvSpPr>
          <p:spPr>
            <a:xfrm>
              <a:off x="1418883" y="3140948"/>
              <a:ext cx="1260674" cy="1260674"/>
            </a:xfrm>
            <a:prstGeom prst="roundRect">
              <a:avLst>
                <a:gd name="adj" fmla="val 49866"/>
              </a:avLst>
            </a:prstGeom>
            <a:gradFill>
              <a:gsLst>
                <a:gs pos="0">
                  <a:schemeClr val="accent3"/>
                </a:gs>
                <a:gs pos="100000">
                  <a:schemeClr val="bg1"/>
                </a:gs>
              </a:gsLst>
              <a:lin ang="5400000" scaled="1"/>
            </a:gra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92100">
                <a:lnSpc>
                  <a:spcPct val="150000"/>
                </a:lnSpc>
                <a:defRPr sz="3200">
                  <a:solidFill>
                    <a:srgbClr val="2C3945"/>
                  </a:solidFill>
                </a:defRPr>
              </a:pPr>
              <a:endParaRPr sz="8000">
                <a:solidFill>
                  <a:schemeClr val="bg1"/>
                </a:solidFill>
                <a:cs typeface="+mn-ea"/>
                <a:sym typeface="+mn-lt"/>
              </a:endParaRPr>
            </a:p>
          </p:txBody>
        </p:sp>
        <p:sp>
          <p:nvSpPr>
            <p:cNvPr id="11" name="Shape 757"/>
            <p:cNvSpPr/>
            <p:nvPr/>
          </p:nvSpPr>
          <p:spPr>
            <a:xfrm>
              <a:off x="1530603" y="3310724"/>
              <a:ext cx="988517" cy="819961"/>
            </a:xfrm>
            <a:prstGeom prst="rect">
              <a:avLst/>
            </a:prstGeom>
            <a:ln w="12700">
              <a:miter lim="400000"/>
            </a:ln>
          </p:spPr>
          <p:txBody>
            <a:bodyPr lIns="25400" tIns="25400" rIns="25400" bIns="25400" anchor="ctr"/>
            <a:lstStyle>
              <a:lvl1pPr>
                <a:defRPr sz="12000">
                  <a:solidFill>
                    <a:srgbClr val="FFFFFF"/>
                  </a:solidFill>
                  <a:latin typeface="Lato Black"/>
                  <a:ea typeface="Lato Black"/>
                  <a:cs typeface="Lato Black"/>
                  <a:sym typeface="Lato Black"/>
                </a:defRPr>
              </a:lvl1pPr>
            </a:lstStyle>
            <a:p>
              <a:pPr algn="ctr">
                <a:lnSpc>
                  <a:spcPct val="150000"/>
                </a:lnSpc>
              </a:pPr>
              <a:r>
                <a:rPr lang="en-US" sz="4400" b="1" dirty="0">
                  <a:solidFill>
                    <a:schemeClr val="bg2">
                      <a:lumMod val="75000"/>
                    </a:schemeClr>
                  </a:solidFill>
                  <a:latin typeface="+mn-lt"/>
                  <a:ea typeface="+mn-ea"/>
                  <a:cs typeface="+mn-ea"/>
                  <a:sym typeface="+mn-lt"/>
                </a:rPr>
                <a:t>1</a:t>
              </a:r>
              <a:endParaRPr lang="en-US" sz="4400" b="1" dirty="0">
                <a:solidFill>
                  <a:schemeClr val="bg2">
                    <a:lumMod val="75000"/>
                  </a:schemeClr>
                </a:solidFill>
                <a:latin typeface="+mn-lt"/>
                <a:ea typeface="+mn-ea"/>
                <a:cs typeface="+mn-ea"/>
                <a:sym typeface="+mn-lt"/>
              </a:endParaRPr>
            </a:p>
          </p:txBody>
        </p:sp>
      </p:grpSp>
      <p:grpSp>
        <p:nvGrpSpPr>
          <p:cNvPr id="12" name="组合 11"/>
          <p:cNvGrpSpPr/>
          <p:nvPr/>
        </p:nvGrpSpPr>
        <p:grpSpPr>
          <a:xfrm>
            <a:off x="3086305" y="1870837"/>
            <a:ext cx="1260475" cy="1260674"/>
            <a:chOff x="4135823" y="3140948"/>
            <a:chExt cx="1260674" cy="1260674"/>
          </a:xfrm>
        </p:grpSpPr>
        <p:sp>
          <p:nvSpPr>
            <p:cNvPr id="13" name="Shape 786"/>
            <p:cNvSpPr/>
            <p:nvPr/>
          </p:nvSpPr>
          <p:spPr>
            <a:xfrm>
              <a:off x="4135823" y="3140948"/>
              <a:ext cx="1260674" cy="1260674"/>
            </a:xfrm>
            <a:prstGeom prst="roundRect">
              <a:avLst>
                <a:gd name="adj" fmla="val 49866"/>
              </a:avLst>
            </a:prstGeom>
            <a:gradFill>
              <a:gsLst>
                <a:gs pos="72000">
                  <a:schemeClr val="bg1"/>
                </a:gs>
                <a:gs pos="0">
                  <a:schemeClr val="accent3"/>
                </a:gs>
              </a:gsLst>
              <a:lin ang="5400000" scaled="1"/>
            </a:gra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92100">
                <a:lnSpc>
                  <a:spcPct val="150000"/>
                </a:lnSpc>
                <a:defRPr sz="3200">
                  <a:solidFill>
                    <a:srgbClr val="2C3945"/>
                  </a:solidFill>
                </a:defRPr>
              </a:pPr>
              <a:endParaRPr sz="4800">
                <a:solidFill>
                  <a:schemeClr val="bg1"/>
                </a:solidFill>
                <a:cs typeface="+mn-ea"/>
                <a:sym typeface="+mn-lt"/>
              </a:endParaRPr>
            </a:p>
          </p:txBody>
        </p:sp>
        <p:sp>
          <p:nvSpPr>
            <p:cNvPr id="14" name="Shape 787"/>
            <p:cNvSpPr/>
            <p:nvPr/>
          </p:nvSpPr>
          <p:spPr>
            <a:xfrm>
              <a:off x="4169259" y="3343914"/>
              <a:ext cx="1193801" cy="819961"/>
            </a:xfrm>
            <a:prstGeom prst="rect">
              <a:avLst/>
            </a:prstGeom>
            <a:ln w="12700">
              <a:miter lim="400000"/>
            </a:ln>
          </p:spPr>
          <p:txBody>
            <a:bodyPr lIns="25400" tIns="25400" rIns="25400" bIns="25400" anchor="ctr"/>
            <a:lstStyle>
              <a:lvl1pPr>
                <a:defRPr sz="12000">
                  <a:solidFill>
                    <a:srgbClr val="FFFFFF"/>
                  </a:solidFill>
                  <a:latin typeface="Lato Black"/>
                  <a:ea typeface="Lato Black"/>
                  <a:cs typeface="Lato Black"/>
                  <a:sym typeface="Lato Black"/>
                </a:defRPr>
              </a:lvl1pPr>
            </a:lstStyle>
            <a:p>
              <a:pPr algn="ctr">
                <a:lnSpc>
                  <a:spcPct val="150000"/>
                </a:lnSpc>
              </a:pPr>
              <a:r>
                <a:rPr lang="en-US" sz="4400" b="1" dirty="0">
                  <a:solidFill>
                    <a:schemeClr val="bg2">
                      <a:lumMod val="75000"/>
                    </a:schemeClr>
                  </a:solidFill>
                  <a:latin typeface="+mn-lt"/>
                  <a:ea typeface="+mn-ea"/>
                  <a:cs typeface="+mn-ea"/>
                  <a:sym typeface="+mn-lt"/>
                </a:rPr>
                <a:t>2</a:t>
              </a:r>
              <a:endParaRPr lang="en-US" sz="4400" b="1" dirty="0">
                <a:solidFill>
                  <a:schemeClr val="bg2">
                    <a:lumMod val="75000"/>
                  </a:schemeClr>
                </a:solidFill>
                <a:latin typeface="+mn-lt"/>
                <a:ea typeface="+mn-ea"/>
                <a:cs typeface="+mn-ea"/>
                <a:sym typeface="+mn-lt"/>
              </a:endParaRPr>
            </a:p>
          </p:txBody>
        </p:sp>
      </p:grpSp>
      <p:grpSp>
        <p:nvGrpSpPr>
          <p:cNvPr id="15" name="组合 14"/>
          <p:cNvGrpSpPr/>
          <p:nvPr/>
        </p:nvGrpSpPr>
        <p:grpSpPr>
          <a:xfrm>
            <a:off x="5373575" y="1870837"/>
            <a:ext cx="1260475" cy="1260674"/>
            <a:chOff x="6847273" y="3141946"/>
            <a:chExt cx="1260674" cy="1260674"/>
          </a:xfrm>
        </p:grpSpPr>
        <p:sp>
          <p:nvSpPr>
            <p:cNvPr id="16" name="Shape 802"/>
            <p:cNvSpPr/>
            <p:nvPr/>
          </p:nvSpPr>
          <p:spPr>
            <a:xfrm>
              <a:off x="6847273" y="3141946"/>
              <a:ext cx="1260674" cy="1260674"/>
            </a:xfrm>
            <a:prstGeom prst="roundRect">
              <a:avLst>
                <a:gd name="adj" fmla="val 49866"/>
              </a:avLst>
            </a:prstGeom>
            <a:gradFill>
              <a:gsLst>
                <a:gs pos="0">
                  <a:schemeClr val="accent3"/>
                </a:gs>
                <a:gs pos="100000">
                  <a:schemeClr val="bg1"/>
                </a:gs>
              </a:gsLst>
              <a:lin ang="5400000" scaled="1"/>
            </a:gra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92100">
                <a:lnSpc>
                  <a:spcPct val="150000"/>
                </a:lnSpc>
                <a:defRPr sz="3200">
                  <a:solidFill>
                    <a:srgbClr val="2C3945"/>
                  </a:solidFill>
                </a:defRPr>
              </a:pPr>
              <a:endParaRPr sz="4800" dirty="0">
                <a:solidFill>
                  <a:schemeClr val="bg1"/>
                </a:solidFill>
                <a:cs typeface="+mn-ea"/>
                <a:sym typeface="+mn-lt"/>
              </a:endParaRPr>
            </a:p>
          </p:txBody>
        </p:sp>
        <p:sp>
          <p:nvSpPr>
            <p:cNvPr id="17" name="Shape 803"/>
            <p:cNvSpPr/>
            <p:nvPr/>
          </p:nvSpPr>
          <p:spPr>
            <a:xfrm>
              <a:off x="6880709" y="3323168"/>
              <a:ext cx="1193801" cy="819961"/>
            </a:xfrm>
            <a:prstGeom prst="rect">
              <a:avLst/>
            </a:prstGeom>
            <a:ln w="12700">
              <a:miter lim="400000"/>
            </a:ln>
          </p:spPr>
          <p:txBody>
            <a:bodyPr lIns="25400" tIns="25400" rIns="25400" bIns="25400" anchor="ctr"/>
            <a:lstStyle>
              <a:lvl1pPr>
                <a:defRPr sz="12000">
                  <a:solidFill>
                    <a:srgbClr val="FFFFFF"/>
                  </a:solidFill>
                  <a:latin typeface="Lato Black"/>
                  <a:ea typeface="Lato Black"/>
                  <a:cs typeface="Lato Black"/>
                  <a:sym typeface="Lato Black"/>
                </a:defRPr>
              </a:lvl1pPr>
            </a:lstStyle>
            <a:p>
              <a:pPr algn="ctr">
                <a:lnSpc>
                  <a:spcPct val="150000"/>
                </a:lnSpc>
              </a:pPr>
              <a:r>
                <a:rPr lang="en-US" sz="4400" b="1" dirty="0">
                  <a:solidFill>
                    <a:schemeClr val="bg2">
                      <a:lumMod val="75000"/>
                    </a:schemeClr>
                  </a:solidFill>
                  <a:latin typeface="+mn-lt"/>
                  <a:ea typeface="+mn-ea"/>
                  <a:cs typeface="+mn-ea"/>
                  <a:sym typeface="+mn-lt"/>
                </a:rPr>
                <a:t>3</a:t>
              </a:r>
              <a:endParaRPr lang="en-US" sz="4400" b="1" dirty="0">
                <a:solidFill>
                  <a:schemeClr val="bg2">
                    <a:lumMod val="75000"/>
                  </a:schemeClr>
                </a:solidFill>
                <a:latin typeface="+mn-lt"/>
                <a:ea typeface="+mn-ea"/>
                <a:cs typeface="+mn-ea"/>
                <a:sym typeface="+mn-lt"/>
              </a:endParaRPr>
            </a:p>
          </p:txBody>
        </p:sp>
      </p:grpSp>
      <p:grpSp>
        <p:nvGrpSpPr>
          <p:cNvPr id="18" name="组合 17"/>
          <p:cNvGrpSpPr/>
          <p:nvPr/>
        </p:nvGrpSpPr>
        <p:grpSpPr>
          <a:xfrm>
            <a:off x="7660845" y="1870837"/>
            <a:ext cx="1260475" cy="1260674"/>
            <a:chOff x="9662440" y="3141946"/>
            <a:chExt cx="1260674" cy="1260674"/>
          </a:xfrm>
        </p:grpSpPr>
        <p:sp>
          <p:nvSpPr>
            <p:cNvPr id="19" name="Shape 818"/>
            <p:cNvSpPr/>
            <p:nvPr/>
          </p:nvSpPr>
          <p:spPr>
            <a:xfrm>
              <a:off x="9662440" y="3141946"/>
              <a:ext cx="1260674" cy="1260674"/>
            </a:xfrm>
            <a:prstGeom prst="roundRect">
              <a:avLst>
                <a:gd name="adj" fmla="val 49866"/>
              </a:avLst>
            </a:prstGeom>
            <a:gradFill>
              <a:gsLst>
                <a:gs pos="0">
                  <a:schemeClr val="accent3"/>
                </a:gs>
                <a:gs pos="100000">
                  <a:schemeClr val="bg1"/>
                </a:gs>
              </a:gsLst>
              <a:lin ang="5400000" scaled="1"/>
            </a:gra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92100">
                <a:lnSpc>
                  <a:spcPct val="150000"/>
                </a:lnSpc>
                <a:defRPr sz="3200">
                  <a:solidFill>
                    <a:srgbClr val="2C3945"/>
                  </a:solidFill>
                </a:defRPr>
              </a:pPr>
              <a:endParaRPr sz="4800" dirty="0">
                <a:solidFill>
                  <a:schemeClr val="bg1"/>
                </a:solidFill>
                <a:cs typeface="+mn-ea"/>
                <a:sym typeface="+mn-lt"/>
              </a:endParaRPr>
            </a:p>
          </p:txBody>
        </p:sp>
        <p:sp>
          <p:nvSpPr>
            <p:cNvPr id="20" name="Shape 819"/>
            <p:cNvSpPr/>
            <p:nvPr/>
          </p:nvSpPr>
          <p:spPr>
            <a:xfrm>
              <a:off x="9695876" y="3323168"/>
              <a:ext cx="1193801" cy="819961"/>
            </a:xfrm>
            <a:prstGeom prst="rect">
              <a:avLst/>
            </a:prstGeom>
            <a:ln w="12700">
              <a:miter lim="400000"/>
            </a:ln>
          </p:spPr>
          <p:txBody>
            <a:bodyPr lIns="25400" tIns="25400" rIns="25400" bIns="25400" anchor="ctr"/>
            <a:lstStyle>
              <a:lvl1pPr>
                <a:defRPr sz="12000">
                  <a:solidFill>
                    <a:srgbClr val="FFFFFF"/>
                  </a:solidFill>
                  <a:latin typeface="Lato Black"/>
                  <a:ea typeface="Lato Black"/>
                  <a:cs typeface="Lato Black"/>
                  <a:sym typeface="Lato Black"/>
                </a:defRPr>
              </a:lvl1pPr>
            </a:lstStyle>
            <a:p>
              <a:pPr algn="ctr">
                <a:lnSpc>
                  <a:spcPct val="150000"/>
                </a:lnSpc>
              </a:pPr>
              <a:r>
                <a:rPr lang="en-US" sz="4400" b="1" dirty="0">
                  <a:solidFill>
                    <a:schemeClr val="bg2">
                      <a:lumMod val="75000"/>
                    </a:schemeClr>
                  </a:solidFill>
                  <a:latin typeface="+mn-lt"/>
                  <a:ea typeface="+mn-ea"/>
                  <a:cs typeface="+mn-ea"/>
                  <a:sym typeface="+mn-lt"/>
                </a:rPr>
                <a:t>4</a:t>
              </a:r>
              <a:endParaRPr lang="en-US" sz="4400" b="1" dirty="0">
                <a:solidFill>
                  <a:schemeClr val="bg2">
                    <a:lumMod val="75000"/>
                  </a:schemeClr>
                </a:solidFill>
                <a:latin typeface="+mn-lt"/>
                <a:ea typeface="+mn-ea"/>
                <a:cs typeface="+mn-ea"/>
                <a:sym typeface="+mn-lt"/>
              </a:endParaRPr>
            </a:p>
          </p:txBody>
        </p:sp>
      </p:grpSp>
      <p:sp>
        <p:nvSpPr>
          <p:cNvPr id="21" name="Text Placeholder 6"/>
          <p:cNvSpPr txBox="1"/>
          <p:nvPr/>
        </p:nvSpPr>
        <p:spPr>
          <a:xfrm>
            <a:off x="2415253" y="2986642"/>
            <a:ext cx="2465705" cy="453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en-US" sz="2800" dirty="0">
                <a:solidFill>
                  <a:schemeClr val="accent1"/>
                </a:solidFill>
                <a:cs typeface="+mn-ea"/>
                <a:sym typeface="+mn-lt"/>
              </a:rPr>
              <a:t>经营管理能力</a:t>
            </a:r>
            <a:endParaRPr lang="en-US" sz="2800" dirty="0">
              <a:solidFill>
                <a:schemeClr val="accent1"/>
              </a:solidFill>
              <a:cs typeface="+mn-ea"/>
              <a:sym typeface="+mn-lt"/>
            </a:endParaRPr>
          </a:p>
        </p:txBody>
      </p:sp>
      <p:sp>
        <p:nvSpPr>
          <p:cNvPr id="22" name="Text Placeholder 8"/>
          <p:cNvSpPr txBox="1"/>
          <p:nvPr/>
        </p:nvSpPr>
        <p:spPr>
          <a:xfrm>
            <a:off x="4761578" y="2986642"/>
            <a:ext cx="2465705" cy="453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en-US" sz="2800" dirty="0">
                <a:solidFill>
                  <a:schemeClr val="accent1"/>
                </a:solidFill>
                <a:cs typeface="+mn-ea"/>
                <a:sym typeface="+mn-lt"/>
              </a:rPr>
              <a:t>专业技术能力</a:t>
            </a:r>
            <a:endParaRPr lang="en-US" sz="2800" dirty="0">
              <a:solidFill>
                <a:schemeClr val="accent1"/>
              </a:solidFill>
              <a:cs typeface="+mn-ea"/>
              <a:sym typeface="+mn-lt"/>
            </a:endParaRPr>
          </a:p>
        </p:txBody>
      </p:sp>
      <p:sp>
        <p:nvSpPr>
          <p:cNvPr id="23" name="Text Placeholder 10"/>
          <p:cNvSpPr txBox="1"/>
          <p:nvPr/>
        </p:nvSpPr>
        <p:spPr>
          <a:xfrm>
            <a:off x="7104093" y="2986642"/>
            <a:ext cx="2465705" cy="453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en-US" sz="2800" dirty="0">
                <a:solidFill>
                  <a:schemeClr val="accent1"/>
                </a:solidFill>
                <a:cs typeface="+mn-ea"/>
                <a:sym typeface="+mn-lt"/>
              </a:rPr>
              <a:t>交往协调能力</a:t>
            </a:r>
            <a:endParaRPr lang="en-US" sz="2800" dirty="0">
              <a:solidFill>
                <a:schemeClr val="accent1"/>
              </a:solidFill>
              <a:cs typeface="+mn-ea"/>
              <a:sym typeface="+mn-lt"/>
            </a:endParaRPr>
          </a:p>
        </p:txBody>
      </p:sp>
      <p:sp>
        <p:nvSpPr>
          <p:cNvPr id="26" name="矩形 25"/>
          <p:cNvSpPr/>
          <p:nvPr/>
        </p:nvSpPr>
        <p:spPr>
          <a:xfrm>
            <a:off x="422910" y="3759200"/>
            <a:ext cx="1963420" cy="2609215"/>
          </a:xfrm>
          <a:prstGeom prst="rect">
            <a:avLst/>
          </a:prstGeom>
        </p:spPr>
        <p:txBody>
          <a:bodyPr wrap="square">
            <a:spAutoFit/>
          </a:bodyPr>
          <a:lstStyle/>
          <a:p>
            <a:pPr algn="ctr">
              <a:lnSpc>
                <a:spcPct val="130000"/>
              </a:lnSpc>
            </a:pPr>
            <a:r>
              <a:rPr lang="zh-CN" altLang="en-US" dirty="0">
                <a:solidFill>
                  <a:schemeClr val="bg1">
                    <a:lumMod val="50000"/>
                  </a:schemeClr>
                </a:solidFill>
                <a:cs typeface="+mn-ea"/>
                <a:sym typeface="+mn-lt"/>
              </a:rPr>
              <a:t>指创业者根据主客观条件，因地制宜，正确地确定创业的发展方向、目标、战略以及具体选择实施方案的能力</a:t>
            </a:r>
            <a:endParaRPr lang="zh-CN" altLang="en-US" dirty="0">
              <a:solidFill>
                <a:schemeClr val="bg1">
                  <a:lumMod val="50000"/>
                </a:schemeClr>
              </a:solidFill>
              <a:cs typeface="+mn-ea"/>
              <a:sym typeface="+mn-lt"/>
            </a:endParaRPr>
          </a:p>
        </p:txBody>
      </p:sp>
      <p:grpSp>
        <p:nvGrpSpPr>
          <p:cNvPr id="40" name="Group 7"/>
          <p:cNvGrpSpPr/>
          <p:nvPr/>
        </p:nvGrpSpPr>
        <p:grpSpPr>
          <a:xfrm>
            <a:off x="5943600" y="1210739"/>
            <a:ext cx="304800" cy="106680"/>
            <a:chOff x="5935980" y="1180306"/>
            <a:chExt cx="304800" cy="106680"/>
          </a:xfrm>
        </p:grpSpPr>
        <p:sp>
          <p:nvSpPr>
            <p:cNvPr id="41"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3" name="Text Placeholder 1"/>
          <p:cNvSpPr txBox="1"/>
          <p:nvPr/>
        </p:nvSpPr>
        <p:spPr>
          <a:xfrm>
            <a:off x="1263015" y="506095"/>
            <a:ext cx="9666605" cy="635635"/>
          </a:xfrm>
          <a:prstGeom prst="rect">
            <a:avLst/>
          </a:prstGeom>
        </p:spPr>
        <p:txBody>
          <a:bodyPr vert="horz" lIns="91440" tIns="45720" rIns="91440" bIns="45720" rtlCol="0">
            <a:normAutofit fontScale="8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创新能力的主要类型</a:t>
            </a:r>
            <a:endParaRPr dirty="0">
              <a:solidFill>
                <a:srgbClr val="48486A"/>
              </a:solidFill>
              <a:latin typeface="+mn-lt"/>
              <a:cs typeface="+mn-ea"/>
              <a:sym typeface="+mn-lt"/>
            </a:endParaRPr>
          </a:p>
        </p:txBody>
      </p:sp>
      <p:pic>
        <p:nvPicPr>
          <p:cNvPr id="45" name="图形 44"/>
          <p:cNvPicPr>
            <a:picLocks noChangeAspect="1"/>
          </p:cNvPicPr>
          <p:nvPr/>
        </p:nvPicPr>
        <p:blipFill>
          <a:blip r:embed="rId1" cstate="screen"/>
          <a:stretch>
            <a:fillRect/>
          </a:stretch>
        </p:blipFill>
        <p:spPr>
          <a:xfrm flipV="1">
            <a:off x="0" y="-1"/>
            <a:ext cx="1900989" cy="1117015"/>
          </a:xfrm>
          <a:prstGeom prst="rect">
            <a:avLst/>
          </a:prstGeom>
        </p:spPr>
      </p:pic>
      <p:pic>
        <p:nvPicPr>
          <p:cNvPr id="46" name="图形 45"/>
          <p:cNvPicPr>
            <a:picLocks noChangeAspect="1"/>
          </p:cNvPicPr>
          <p:nvPr/>
        </p:nvPicPr>
        <p:blipFill>
          <a:blip r:embed="rId2" cstate="screen"/>
          <a:stretch>
            <a:fillRect/>
          </a:stretch>
        </p:blipFill>
        <p:spPr>
          <a:xfrm flipV="1">
            <a:off x="10261331" y="5005137"/>
            <a:ext cx="1930670" cy="1852860"/>
          </a:xfrm>
          <a:prstGeom prst="rect">
            <a:avLst/>
          </a:prstGeom>
        </p:spPr>
      </p:pic>
      <p:grpSp>
        <p:nvGrpSpPr>
          <p:cNvPr id="2" name="组合 1"/>
          <p:cNvGrpSpPr/>
          <p:nvPr/>
        </p:nvGrpSpPr>
        <p:grpSpPr>
          <a:xfrm>
            <a:off x="9948115" y="1870837"/>
            <a:ext cx="1260475" cy="1260674"/>
            <a:chOff x="9662440" y="3141946"/>
            <a:chExt cx="1260674" cy="1260674"/>
          </a:xfrm>
        </p:grpSpPr>
        <p:sp>
          <p:nvSpPr>
            <p:cNvPr id="3" name="Shape 818"/>
            <p:cNvSpPr/>
            <p:nvPr/>
          </p:nvSpPr>
          <p:spPr>
            <a:xfrm>
              <a:off x="9662440" y="3141946"/>
              <a:ext cx="1260674" cy="1260674"/>
            </a:xfrm>
            <a:prstGeom prst="roundRect">
              <a:avLst>
                <a:gd name="adj" fmla="val 49866"/>
              </a:avLst>
            </a:prstGeom>
            <a:gradFill>
              <a:gsLst>
                <a:gs pos="0">
                  <a:schemeClr val="accent3"/>
                </a:gs>
                <a:gs pos="100000">
                  <a:schemeClr val="bg1"/>
                </a:gs>
              </a:gsLst>
              <a:lin ang="5400000" scaled="1"/>
            </a:gra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92100">
                <a:lnSpc>
                  <a:spcPct val="150000"/>
                </a:lnSpc>
                <a:defRPr sz="3200">
                  <a:solidFill>
                    <a:srgbClr val="2C3945"/>
                  </a:solidFill>
                </a:defRPr>
              </a:pPr>
              <a:endParaRPr sz="4800" dirty="0">
                <a:solidFill>
                  <a:schemeClr val="bg1"/>
                </a:solidFill>
                <a:cs typeface="+mn-ea"/>
                <a:sym typeface="+mn-lt"/>
              </a:endParaRPr>
            </a:p>
          </p:txBody>
        </p:sp>
        <p:sp>
          <p:nvSpPr>
            <p:cNvPr id="4" name="Shape 819"/>
            <p:cNvSpPr/>
            <p:nvPr/>
          </p:nvSpPr>
          <p:spPr>
            <a:xfrm>
              <a:off x="9695876" y="3323168"/>
              <a:ext cx="1193801" cy="819961"/>
            </a:xfrm>
            <a:prstGeom prst="rect">
              <a:avLst/>
            </a:prstGeom>
            <a:ln w="12700">
              <a:miter lim="400000"/>
            </a:ln>
          </p:spPr>
          <p:txBody>
            <a:bodyPr lIns="25400" tIns="25400" rIns="25400" bIns="25400" anchor="ctr"/>
            <a:lstStyle>
              <a:lvl1pPr>
                <a:defRPr sz="12000">
                  <a:solidFill>
                    <a:srgbClr val="FFFFFF"/>
                  </a:solidFill>
                  <a:latin typeface="Lato Black"/>
                  <a:ea typeface="Lato Black"/>
                  <a:cs typeface="Lato Black"/>
                  <a:sym typeface="Lato Black"/>
                </a:defRPr>
              </a:lvl1pPr>
            </a:lstStyle>
            <a:p>
              <a:pPr algn="ctr">
                <a:lnSpc>
                  <a:spcPct val="150000"/>
                </a:lnSpc>
              </a:pPr>
              <a:r>
                <a:rPr lang="en-US" sz="4400" b="1" dirty="0">
                  <a:solidFill>
                    <a:schemeClr val="bg2">
                      <a:lumMod val="75000"/>
                    </a:schemeClr>
                  </a:solidFill>
                  <a:latin typeface="+mn-lt"/>
                  <a:ea typeface="+mn-ea"/>
                  <a:cs typeface="+mn-ea"/>
                  <a:sym typeface="+mn-lt"/>
                </a:rPr>
                <a:t>5</a:t>
              </a:r>
              <a:endParaRPr lang="en-US" sz="4400" b="1" dirty="0">
                <a:solidFill>
                  <a:schemeClr val="bg2">
                    <a:lumMod val="75000"/>
                  </a:schemeClr>
                </a:solidFill>
                <a:latin typeface="+mn-lt"/>
                <a:ea typeface="+mn-ea"/>
                <a:cs typeface="+mn-ea"/>
                <a:sym typeface="+mn-lt"/>
              </a:endParaRPr>
            </a:p>
          </p:txBody>
        </p:sp>
      </p:grpSp>
      <p:sp>
        <p:nvSpPr>
          <p:cNvPr id="5" name="Text Placeholder 10"/>
          <p:cNvSpPr txBox="1"/>
          <p:nvPr/>
        </p:nvSpPr>
        <p:spPr>
          <a:xfrm>
            <a:off x="9414223" y="2986642"/>
            <a:ext cx="2465705" cy="453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en-US" sz="2800" dirty="0">
                <a:solidFill>
                  <a:schemeClr val="accent1"/>
                </a:solidFill>
                <a:cs typeface="+mn-ea"/>
                <a:sym typeface="+mn-lt"/>
              </a:rPr>
              <a:t>交往协调能力</a:t>
            </a:r>
            <a:endParaRPr lang="en-US" sz="2800" dirty="0">
              <a:solidFill>
                <a:schemeClr val="accent1"/>
              </a:solidFill>
              <a:cs typeface="+mn-ea"/>
              <a:sym typeface="+mn-lt"/>
            </a:endParaRPr>
          </a:p>
        </p:txBody>
      </p:sp>
      <p:sp>
        <p:nvSpPr>
          <p:cNvPr id="7" name="矩形 6"/>
          <p:cNvSpPr/>
          <p:nvPr/>
        </p:nvSpPr>
        <p:spPr>
          <a:xfrm>
            <a:off x="2716530" y="3759200"/>
            <a:ext cx="1963420" cy="810260"/>
          </a:xfrm>
          <a:prstGeom prst="rect">
            <a:avLst/>
          </a:prstGeom>
        </p:spPr>
        <p:txBody>
          <a:bodyPr wrap="square">
            <a:spAutoFit/>
          </a:bodyPr>
          <a:p>
            <a:pPr algn="ctr">
              <a:lnSpc>
                <a:spcPct val="130000"/>
              </a:lnSpc>
            </a:pPr>
            <a:r>
              <a:rPr lang="zh-CN" altLang="en-US" dirty="0">
                <a:solidFill>
                  <a:schemeClr val="bg1">
                    <a:lumMod val="50000"/>
                  </a:schemeClr>
                </a:solidFill>
                <a:cs typeface="+mn-ea"/>
                <a:sym typeface="+mn-lt"/>
              </a:rPr>
              <a:t>指对人员、资金等的管理能力</a:t>
            </a:r>
            <a:endParaRPr lang="zh-CN" altLang="en-US" dirty="0">
              <a:solidFill>
                <a:schemeClr val="bg1">
                  <a:lumMod val="50000"/>
                </a:schemeClr>
              </a:solidFill>
              <a:cs typeface="+mn-ea"/>
              <a:sym typeface="+mn-lt"/>
            </a:endParaRPr>
          </a:p>
        </p:txBody>
      </p:sp>
      <p:sp>
        <p:nvSpPr>
          <p:cNvPr id="9" name="矩形 8"/>
          <p:cNvSpPr/>
          <p:nvPr/>
        </p:nvSpPr>
        <p:spPr>
          <a:xfrm>
            <a:off x="5010150" y="3759200"/>
            <a:ext cx="1963420" cy="1529715"/>
          </a:xfrm>
          <a:prstGeom prst="rect">
            <a:avLst/>
          </a:prstGeom>
        </p:spPr>
        <p:txBody>
          <a:bodyPr wrap="square">
            <a:spAutoFit/>
          </a:bodyPr>
          <a:p>
            <a:pPr algn="ctr">
              <a:lnSpc>
                <a:spcPct val="130000"/>
              </a:lnSpc>
            </a:pPr>
            <a:r>
              <a:rPr lang="zh-CN" altLang="en-US" dirty="0">
                <a:solidFill>
                  <a:schemeClr val="bg1">
                    <a:lumMod val="50000"/>
                  </a:schemeClr>
                </a:solidFill>
                <a:cs typeface="+mn-ea"/>
                <a:sym typeface="+mn-lt"/>
              </a:rPr>
              <a:t>指创业者掌握和运用专业知识进行专业生产的能力</a:t>
            </a:r>
            <a:endParaRPr lang="zh-CN" altLang="en-US" dirty="0">
              <a:solidFill>
                <a:schemeClr val="bg1">
                  <a:lumMod val="50000"/>
                </a:schemeClr>
              </a:solidFill>
              <a:cs typeface="+mn-ea"/>
              <a:sym typeface="+mn-lt"/>
            </a:endParaRPr>
          </a:p>
        </p:txBody>
      </p:sp>
      <p:sp>
        <p:nvSpPr>
          <p:cNvPr id="36" name="矩形 35"/>
          <p:cNvSpPr/>
          <p:nvPr/>
        </p:nvSpPr>
        <p:spPr>
          <a:xfrm>
            <a:off x="9597390" y="3759200"/>
            <a:ext cx="1963420" cy="810260"/>
          </a:xfrm>
          <a:prstGeom prst="rect">
            <a:avLst/>
          </a:prstGeom>
        </p:spPr>
        <p:txBody>
          <a:bodyPr wrap="square">
            <a:spAutoFit/>
          </a:bodyPr>
          <a:p>
            <a:pPr algn="ctr">
              <a:lnSpc>
                <a:spcPct val="130000"/>
              </a:lnSpc>
            </a:pPr>
            <a:r>
              <a:rPr lang="zh-CN" altLang="en-US" dirty="0">
                <a:solidFill>
                  <a:schemeClr val="bg1">
                    <a:lumMod val="50000"/>
                  </a:schemeClr>
                </a:solidFill>
                <a:cs typeface="+mn-ea"/>
                <a:sym typeface="+mn-lt"/>
              </a:rPr>
              <a:t>指深入事物或问题的能力</a:t>
            </a:r>
            <a:endParaRPr lang="zh-CN" altLang="en-US" dirty="0">
              <a:solidFill>
                <a:schemeClr val="bg1">
                  <a:lumMod val="50000"/>
                </a:schemeClr>
              </a:solidFill>
              <a:cs typeface="+mn-ea"/>
              <a:sym typeface="+mn-lt"/>
            </a:endParaRPr>
          </a:p>
        </p:txBody>
      </p:sp>
      <p:sp>
        <p:nvSpPr>
          <p:cNvPr id="37" name="矩形 36"/>
          <p:cNvSpPr/>
          <p:nvPr/>
        </p:nvSpPr>
        <p:spPr>
          <a:xfrm>
            <a:off x="7303770" y="3759200"/>
            <a:ext cx="1963420" cy="2249170"/>
          </a:xfrm>
          <a:prstGeom prst="rect">
            <a:avLst/>
          </a:prstGeom>
        </p:spPr>
        <p:txBody>
          <a:bodyPr wrap="square">
            <a:spAutoFit/>
          </a:bodyPr>
          <a:p>
            <a:pPr algn="ctr">
              <a:lnSpc>
                <a:spcPct val="130000"/>
              </a:lnSpc>
            </a:pPr>
            <a:r>
              <a:rPr lang="zh-CN" altLang="en-US" dirty="0">
                <a:solidFill>
                  <a:schemeClr val="bg1">
                    <a:lumMod val="50000"/>
                  </a:schemeClr>
                </a:solidFill>
                <a:cs typeface="+mn-ea"/>
                <a:sym typeface="+mn-lt"/>
              </a:rPr>
              <a:t>指能够妥善地处理与公众之间的关系，以及能够协调下属各部门成员之间关系的能力</a:t>
            </a:r>
            <a:endParaRPr lang="zh-CN" altLang="en-US"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2/3*#ppt_w"/>
                                          </p:val>
                                        </p:tav>
                                        <p:tav tm="100000">
                                          <p:val>
                                            <p:strVal val="#ppt_w"/>
                                          </p:val>
                                        </p:tav>
                                      </p:tavLst>
                                    </p:anim>
                                    <p:anim calcmode="lin" valueType="num">
                                      <p:cBhvr>
                                        <p:cTn id="8" dur="1000" fill="hold"/>
                                        <p:tgtEl>
                                          <p:spTgt spid="8"/>
                                        </p:tgtEl>
                                        <p:attrNameLst>
                                          <p:attrName>ppt_h</p:attrName>
                                        </p:attrNameLst>
                                      </p:cBhvr>
                                      <p:tavLst>
                                        <p:tav tm="0">
                                          <p:val>
                                            <p:strVal val="2/3*#ppt_h"/>
                                          </p:val>
                                        </p:tav>
                                        <p:tav tm="100000">
                                          <p:val>
                                            <p:strVal val="#ppt_h"/>
                                          </p:val>
                                        </p:tav>
                                      </p:tavLst>
                                    </p:anim>
                                  </p:childTnLst>
                                </p:cTn>
                              </p:par>
                            </p:childTnLst>
                          </p:cTn>
                        </p:par>
                        <p:par>
                          <p:cTn id="9" fill="hold">
                            <p:stCondLst>
                              <p:cond delay="1000"/>
                            </p:stCondLst>
                            <p:childTnLst>
                              <p:par>
                                <p:cTn id="10" presetID="23" presetClass="entr" presetSubtype="27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2/3*#ppt_w"/>
                                          </p:val>
                                        </p:tav>
                                        <p:tav tm="100000">
                                          <p:val>
                                            <p:strVal val="#ppt_w"/>
                                          </p:val>
                                        </p:tav>
                                      </p:tavLst>
                                    </p:anim>
                                    <p:anim calcmode="lin" valueType="num">
                                      <p:cBhvr>
                                        <p:cTn id="13" dur="1000" fill="hold"/>
                                        <p:tgtEl>
                                          <p:spTgt spid="12"/>
                                        </p:tgtEl>
                                        <p:attrNameLst>
                                          <p:attrName>ppt_h</p:attrName>
                                        </p:attrNameLst>
                                      </p:cBhvr>
                                      <p:tavLst>
                                        <p:tav tm="0">
                                          <p:val>
                                            <p:strVal val="2/3*#ppt_h"/>
                                          </p:val>
                                        </p:tav>
                                        <p:tav tm="100000">
                                          <p:val>
                                            <p:strVal val="#ppt_h"/>
                                          </p:val>
                                        </p:tav>
                                      </p:tavLst>
                                    </p:anim>
                                  </p:childTnLst>
                                </p:cTn>
                              </p:par>
                            </p:childTnLst>
                          </p:cTn>
                        </p:par>
                        <p:par>
                          <p:cTn id="14" fill="hold">
                            <p:stCondLst>
                              <p:cond delay="2000"/>
                            </p:stCondLst>
                            <p:childTnLst>
                              <p:par>
                                <p:cTn id="15" presetID="23" presetClass="entr" presetSubtype="27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2/3*#ppt_w"/>
                                          </p:val>
                                        </p:tav>
                                        <p:tav tm="100000">
                                          <p:val>
                                            <p:strVal val="#ppt_w"/>
                                          </p:val>
                                        </p:tav>
                                      </p:tavLst>
                                    </p:anim>
                                    <p:anim calcmode="lin" valueType="num">
                                      <p:cBhvr>
                                        <p:cTn id="18" dur="1000" fill="hold"/>
                                        <p:tgtEl>
                                          <p:spTgt spid="15"/>
                                        </p:tgtEl>
                                        <p:attrNameLst>
                                          <p:attrName>ppt_h</p:attrName>
                                        </p:attrNameLst>
                                      </p:cBhvr>
                                      <p:tavLst>
                                        <p:tav tm="0">
                                          <p:val>
                                            <p:strVal val="2/3*#ppt_h"/>
                                          </p:val>
                                        </p:tav>
                                        <p:tav tm="100000">
                                          <p:val>
                                            <p:strVal val="#ppt_h"/>
                                          </p:val>
                                        </p:tav>
                                      </p:tavLst>
                                    </p:anim>
                                  </p:childTnLst>
                                </p:cTn>
                              </p:par>
                            </p:childTnLst>
                          </p:cTn>
                        </p:par>
                        <p:par>
                          <p:cTn id="19" fill="hold">
                            <p:stCondLst>
                              <p:cond delay="3000"/>
                            </p:stCondLst>
                            <p:childTnLst>
                              <p:par>
                                <p:cTn id="20" presetID="23" presetClass="entr" presetSubtype="27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2/3*#ppt_w"/>
                                          </p:val>
                                        </p:tav>
                                        <p:tav tm="100000">
                                          <p:val>
                                            <p:strVal val="#ppt_w"/>
                                          </p:val>
                                        </p:tav>
                                      </p:tavLst>
                                    </p:anim>
                                    <p:anim calcmode="lin" valueType="num">
                                      <p:cBhvr>
                                        <p:cTn id="23" dur="1000" fill="hold"/>
                                        <p:tgtEl>
                                          <p:spTgt spid="18"/>
                                        </p:tgtEl>
                                        <p:attrNameLst>
                                          <p:attrName>ppt_h</p:attrName>
                                        </p:attrNameLst>
                                      </p:cBhvr>
                                      <p:tavLst>
                                        <p:tav tm="0">
                                          <p:val>
                                            <p:strVal val="2/3*#ppt_h"/>
                                          </p:val>
                                        </p:tav>
                                        <p:tav tm="100000">
                                          <p:val>
                                            <p:strVal val="#ppt_h"/>
                                          </p:val>
                                        </p:tav>
                                      </p:tavLst>
                                    </p:anim>
                                  </p:childTnLst>
                                </p:cTn>
                              </p:par>
                              <p:par>
                                <p:cTn id="24" presetID="2" presetClass="entr" presetSubtype="1" decel="10000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750" fill="hold"/>
                                        <p:tgtEl>
                                          <p:spTgt spid="40"/>
                                        </p:tgtEl>
                                        <p:attrNameLst>
                                          <p:attrName>ppt_x</p:attrName>
                                        </p:attrNameLst>
                                      </p:cBhvr>
                                      <p:tavLst>
                                        <p:tav tm="0">
                                          <p:val>
                                            <p:strVal val="#ppt_x"/>
                                          </p:val>
                                        </p:tav>
                                        <p:tav tm="100000">
                                          <p:val>
                                            <p:strVal val="#ppt_x"/>
                                          </p:val>
                                        </p:tav>
                                      </p:tavLst>
                                    </p:anim>
                                    <p:anim calcmode="lin" valueType="num">
                                      <p:cBhvr additive="base">
                                        <p:cTn id="27" dur="750" fill="hold"/>
                                        <p:tgtEl>
                                          <p:spTgt spid="40"/>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23" presetClass="entr" presetSubtype="272"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strVal val="2/3*#ppt_w"/>
                                          </p:val>
                                        </p:tav>
                                        <p:tav tm="100000">
                                          <p:val>
                                            <p:strVal val="#ppt_w"/>
                                          </p:val>
                                        </p:tav>
                                      </p:tavLst>
                                    </p:anim>
                                    <p:anim calcmode="lin" valueType="num">
                                      <p:cBhvr>
                                        <p:cTn id="32" dur="10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2</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第五单元</a:t>
            </a:r>
            <a:r>
              <a:rPr lang="en-US" altLang="zh-CN"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zh-CN" altLang="en-US" sz="2800">
                <a:solidFill>
                  <a:schemeClr val="tx1"/>
                </a:solidFill>
                <a:sym typeface="+mn-ea"/>
              </a:rPr>
              <a:t>初识创业</a:t>
            </a:r>
            <a:endParaRPr lang="zh-CN" altLang="en-US" sz="2800">
              <a:solidFill>
                <a:schemeClr val="tx1"/>
              </a:solidFill>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创业准备</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一、创业机会</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27240" cy="34150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业机会，是指在市场经济条件下，社会的经济活动过程中形成和产生的一种有利于企业经营成功的因素，是一种带有偶然性并能被经营者认识和利用的契机。创业机会来源于市场，一般来说，当某一个需求出现或没有得到很好满足，创业机会就出现了。</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63" name="Group 62"/>
          <p:cNvGrpSpPr/>
          <p:nvPr/>
        </p:nvGrpSpPr>
        <p:grpSpPr>
          <a:xfrm>
            <a:off x="812800" y="1856192"/>
            <a:ext cx="2501891" cy="3964037"/>
            <a:chOff x="812800" y="1856192"/>
            <a:chExt cx="2501891" cy="3964037"/>
          </a:xfrm>
        </p:grpSpPr>
        <p:sp>
          <p:nvSpPr>
            <p:cNvPr id="172" name="Rectangle: Rounded Corners 171"/>
            <p:cNvSpPr/>
            <p:nvPr/>
          </p:nvSpPr>
          <p:spPr>
            <a:xfrm>
              <a:off x="81280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8" name="Freeform: Shape 447"/>
            <p:cNvSpPr/>
            <p:nvPr/>
          </p:nvSpPr>
          <p:spPr>
            <a:xfrm>
              <a:off x="81280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2" name="Group 61"/>
          <p:cNvGrpSpPr/>
          <p:nvPr/>
        </p:nvGrpSpPr>
        <p:grpSpPr>
          <a:xfrm>
            <a:off x="3500970" y="1856192"/>
            <a:ext cx="2501891" cy="3964037"/>
            <a:chOff x="3500970" y="1856192"/>
            <a:chExt cx="2501891" cy="3964037"/>
          </a:xfrm>
        </p:grpSpPr>
        <p:sp>
          <p:nvSpPr>
            <p:cNvPr id="173" name="Rectangle: Rounded Corners 172"/>
            <p:cNvSpPr/>
            <p:nvPr/>
          </p:nvSpPr>
          <p:spPr>
            <a:xfrm>
              <a:off x="350097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7" name="Freeform: Shape 446"/>
            <p:cNvSpPr/>
            <p:nvPr/>
          </p:nvSpPr>
          <p:spPr>
            <a:xfrm>
              <a:off x="350097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1" name="Group 60"/>
          <p:cNvGrpSpPr/>
          <p:nvPr/>
        </p:nvGrpSpPr>
        <p:grpSpPr>
          <a:xfrm>
            <a:off x="6189139" y="1856192"/>
            <a:ext cx="2501891" cy="3964037"/>
            <a:chOff x="6189139" y="1856192"/>
            <a:chExt cx="2501891" cy="3964037"/>
          </a:xfrm>
        </p:grpSpPr>
        <p:sp>
          <p:nvSpPr>
            <p:cNvPr id="174" name="Rectangle: Rounded Corners 173"/>
            <p:cNvSpPr/>
            <p:nvPr/>
          </p:nvSpPr>
          <p:spPr>
            <a:xfrm>
              <a:off x="618913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6" name="Freeform: Shape 445"/>
            <p:cNvSpPr/>
            <p:nvPr/>
          </p:nvSpPr>
          <p:spPr>
            <a:xfrm>
              <a:off x="618913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0" name="Group 59"/>
          <p:cNvGrpSpPr/>
          <p:nvPr/>
        </p:nvGrpSpPr>
        <p:grpSpPr>
          <a:xfrm>
            <a:off x="8877309" y="1856192"/>
            <a:ext cx="2501891" cy="3964037"/>
            <a:chOff x="8877309" y="1856192"/>
            <a:chExt cx="2501891" cy="3964037"/>
          </a:xfrm>
        </p:grpSpPr>
        <p:sp>
          <p:nvSpPr>
            <p:cNvPr id="175" name="Rectangle: Rounded Corners 174"/>
            <p:cNvSpPr/>
            <p:nvPr/>
          </p:nvSpPr>
          <p:spPr>
            <a:xfrm>
              <a:off x="887730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5" name="Freeform: Shape 444"/>
            <p:cNvSpPr/>
            <p:nvPr/>
          </p:nvSpPr>
          <p:spPr>
            <a:xfrm>
              <a:off x="887730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 name="Text Placeholder 1"/>
          <p:cNvSpPr>
            <a:spLocks noGrp="1"/>
          </p:cNvSpPr>
          <p:nvPr>
            <p:ph type="body" sz="quarter" idx="10"/>
          </p:nvPr>
        </p:nvSpPr>
        <p:spPr/>
        <p:txBody>
          <a:bodyPr>
            <a:normAutofit fontScale="72500"/>
          </a:bodyPr>
          <a:lstStyle/>
          <a:p>
            <a:r>
              <a:rPr dirty="0">
                <a:effectLst>
                  <a:outerShdw blurRad="50800" dist="25400" dir="5400000" algn="t" rotWithShape="0">
                    <a:prstClr val="black">
                      <a:alpha val="20000"/>
                    </a:prstClr>
                  </a:outerShdw>
                </a:effectLst>
                <a:latin typeface="+mn-lt"/>
                <a:cs typeface="+mn-ea"/>
                <a:sym typeface="+mn-lt"/>
              </a:rPr>
              <a:t>创业机会的来源</a:t>
            </a:r>
            <a:endParaRPr dirty="0">
              <a:effectLst>
                <a:outerShdw blurRad="50800" dist="25400" dir="5400000" algn="t" rotWithShape="0">
                  <a:prstClr val="black">
                    <a:alpha val="20000"/>
                  </a:prstClr>
                </a:outerShdw>
              </a:effectLst>
              <a:latin typeface="+mn-lt"/>
              <a:cs typeface="+mn-ea"/>
              <a:sym typeface="+mn-lt"/>
            </a:endParaRPr>
          </a:p>
        </p:txBody>
      </p:sp>
      <p:pic>
        <p:nvPicPr>
          <p:cNvPr id="11" name="图片占位符 10"/>
          <p:cNvPicPr>
            <a:picLocks noGrp="1" noChangeAspect="1"/>
          </p:cNvPicPr>
          <p:nvPr>
            <p:ph type="pic" sz="quarter" idx="12"/>
          </p:nvPr>
        </p:nvPicPr>
        <p:blipFill>
          <a:blip r:embed="rId2" cstate="screen"/>
          <a:srcRect/>
          <a:stretch>
            <a:fillRect/>
          </a:stretch>
        </p:blipFill>
        <p:spPr>
          <a:xfrm>
            <a:off x="1003092" y="1856193"/>
            <a:ext cx="2121308" cy="1415743"/>
          </a:xfrm>
        </p:spPr>
      </p:pic>
      <p:pic>
        <p:nvPicPr>
          <p:cNvPr id="13" name="图片占位符 12"/>
          <p:cNvPicPr>
            <a:picLocks noGrp="1" noChangeAspect="1"/>
          </p:cNvPicPr>
          <p:nvPr>
            <p:ph type="pic" sz="quarter" idx="13"/>
          </p:nvPr>
        </p:nvPicPr>
        <p:blipFill>
          <a:blip r:embed="rId3" cstate="screen"/>
          <a:srcRect/>
          <a:stretch>
            <a:fillRect/>
          </a:stretch>
        </p:blipFill>
        <p:spPr>
          <a:xfrm>
            <a:off x="3675511" y="1856193"/>
            <a:ext cx="2152810" cy="1435617"/>
          </a:xfrm>
        </p:spPr>
      </p:pic>
      <p:pic>
        <p:nvPicPr>
          <p:cNvPr id="17" name="图片占位符 16"/>
          <p:cNvPicPr>
            <a:picLocks noGrp="1" noChangeAspect="1"/>
          </p:cNvPicPr>
          <p:nvPr>
            <p:ph type="pic" sz="quarter" idx="15"/>
          </p:nvPr>
        </p:nvPicPr>
        <p:blipFill>
          <a:blip r:embed="rId4" cstate="screen"/>
          <a:srcRect/>
          <a:stretch>
            <a:fillRect/>
          </a:stretch>
        </p:blipFill>
        <p:spPr>
          <a:xfrm>
            <a:off x="9068757" y="1856192"/>
            <a:ext cx="2118997" cy="1475670"/>
          </a:xfrm>
        </p:spPr>
      </p:pic>
      <p:pic>
        <p:nvPicPr>
          <p:cNvPr id="15" name="图片占位符 14"/>
          <p:cNvPicPr>
            <a:picLocks noGrp="1" noChangeAspect="1"/>
          </p:cNvPicPr>
          <p:nvPr>
            <p:ph type="pic" sz="quarter" idx="17"/>
          </p:nvPr>
        </p:nvPicPr>
        <p:blipFill>
          <a:blip r:embed="rId5" cstate="screen"/>
          <a:srcRect/>
          <a:stretch>
            <a:fillRect/>
          </a:stretch>
        </p:blipFill>
        <p:spPr>
          <a:xfrm>
            <a:off x="6363464" y="1856192"/>
            <a:ext cx="2153244" cy="1435630"/>
          </a:xfrm>
        </p:spPr>
      </p:pic>
      <p:grpSp>
        <p:nvGrpSpPr>
          <p:cNvPr id="186" name="Group 185"/>
          <p:cNvGrpSpPr/>
          <p:nvPr/>
        </p:nvGrpSpPr>
        <p:grpSpPr>
          <a:xfrm>
            <a:off x="2682030" y="1957093"/>
            <a:ext cx="537802" cy="226590"/>
            <a:chOff x="2467337" y="3486639"/>
            <a:chExt cx="537802" cy="226590"/>
          </a:xfrm>
        </p:grpSpPr>
        <p:grpSp>
          <p:nvGrpSpPr>
            <p:cNvPr id="188" name="Group 187"/>
            <p:cNvGrpSpPr/>
            <p:nvPr/>
          </p:nvGrpSpPr>
          <p:grpSpPr>
            <a:xfrm>
              <a:off x="2778549" y="3486639"/>
              <a:ext cx="226590" cy="226590"/>
              <a:chOff x="2778549" y="3545641"/>
              <a:chExt cx="226590" cy="226590"/>
            </a:xfrm>
          </p:grpSpPr>
          <p:sp>
            <p:nvSpPr>
              <p:cNvPr id="196" name="Oval 195"/>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7"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190" name="Group 189"/>
            <p:cNvGrpSpPr/>
            <p:nvPr/>
          </p:nvGrpSpPr>
          <p:grpSpPr>
            <a:xfrm>
              <a:off x="2467337" y="3486639"/>
              <a:ext cx="226590" cy="226590"/>
              <a:chOff x="2534291" y="3545641"/>
              <a:chExt cx="226590" cy="226590"/>
            </a:xfrm>
          </p:grpSpPr>
          <p:sp>
            <p:nvSpPr>
              <p:cNvPr id="192" name="Oval 191"/>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4"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02" name="Group 201"/>
          <p:cNvGrpSpPr/>
          <p:nvPr/>
        </p:nvGrpSpPr>
        <p:grpSpPr>
          <a:xfrm>
            <a:off x="5370200" y="1957093"/>
            <a:ext cx="537802" cy="226590"/>
            <a:chOff x="2467337" y="3486639"/>
            <a:chExt cx="537802" cy="226590"/>
          </a:xfrm>
        </p:grpSpPr>
        <p:grpSp>
          <p:nvGrpSpPr>
            <p:cNvPr id="203" name="Group 202"/>
            <p:cNvGrpSpPr/>
            <p:nvPr/>
          </p:nvGrpSpPr>
          <p:grpSpPr>
            <a:xfrm>
              <a:off x="2778549" y="3486639"/>
              <a:ext cx="226590" cy="226590"/>
              <a:chOff x="2778549" y="3545641"/>
              <a:chExt cx="226590" cy="226590"/>
            </a:xfrm>
          </p:grpSpPr>
          <p:sp>
            <p:nvSpPr>
              <p:cNvPr id="207" name="Oval 206"/>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8"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04" name="Group 203"/>
            <p:cNvGrpSpPr/>
            <p:nvPr/>
          </p:nvGrpSpPr>
          <p:grpSpPr>
            <a:xfrm>
              <a:off x="2467337" y="3486639"/>
              <a:ext cx="226590" cy="226590"/>
              <a:chOff x="2534291" y="3545641"/>
              <a:chExt cx="226590" cy="226590"/>
            </a:xfrm>
          </p:grpSpPr>
          <p:sp>
            <p:nvSpPr>
              <p:cNvPr id="205" name="Oval 204"/>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6"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13" name="Group 212"/>
          <p:cNvGrpSpPr/>
          <p:nvPr/>
        </p:nvGrpSpPr>
        <p:grpSpPr>
          <a:xfrm>
            <a:off x="8058369" y="1957093"/>
            <a:ext cx="537802" cy="226590"/>
            <a:chOff x="2467337" y="3486639"/>
            <a:chExt cx="537802" cy="226590"/>
          </a:xfrm>
        </p:grpSpPr>
        <p:grpSp>
          <p:nvGrpSpPr>
            <p:cNvPr id="214" name="Group 213"/>
            <p:cNvGrpSpPr/>
            <p:nvPr/>
          </p:nvGrpSpPr>
          <p:grpSpPr>
            <a:xfrm>
              <a:off x="2778549" y="3486639"/>
              <a:ext cx="226590" cy="226590"/>
              <a:chOff x="2778549" y="3545641"/>
              <a:chExt cx="226590" cy="226590"/>
            </a:xfrm>
          </p:grpSpPr>
          <p:sp>
            <p:nvSpPr>
              <p:cNvPr id="218" name="Oval 217"/>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9"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15" name="Group 214"/>
            <p:cNvGrpSpPr/>
            <p:nvPr/>
          </p:nvGrpSpPr>
          <p:grpSpPr>
            <a:xfrm>
              <a:off x="2467337" y="3486639"/>
              <a:ext cx="226590" cy="226590"/>
              <a:chOff x="2534291" y="3545641"/>
              <a:chExt cx="226590" cy="226590"/>
            </a:xfrm>
          </p:grpSpPr>
          <p:sp>
            <p:nvSpPr>
              <p:cNvPr id="216" name="Oval 215"/>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7"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24" name="Group 223"/>
          <p:cNvGrpSpPr/>
          <p:nvPr/>
        </p:nvGrpSpPr>
        <p:grpSpPr>
          <a:xfrm>
            <a:off x="10746539" y="1957093"/>
            <a:ext cx="537802" cy="226590"/>
            <a:chOff x="2467337" y="3486639"/>
            <a:chExt cx="537802" cy="226590"/>
          </a:xfrm>
        </p:grpSpPr>
        <p:grpSp>
          <p:nvGrpSpPr>
            <p:cNvPr id="225" name="Group 224"/>
            <p:cNvGrpSpPr/>
            <p:nvPr/>
          </p:nvGrpSpPr>
          <p:grpSpPr>
            <a:xfrm>
              <a:off x="2778549" y="3486639"/>
              <a:ext cx="226590" cy="226590"/>
              <a:chOff x="2778549" y="3545641"/>
              <a:chExt cx="226590" cy="226590"/>
            </a:xfrm>
          </p:grpSpPr>
          <p:sp>
            <p:nvSpPr>
              <p:cNvPr id="229" name="Oval 228"/>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0"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26" name="Group 225"/>
            <p:cNvGrpSpPr/>
            <p:nvPr/>
          </p:nvGrpSpPr>
          <p:grpSpPr>
            <a:xfrm>
              <a:off x="2467337" y="3486639"/>
              <a:ext cx="226590" cy="226590"/>
              <a:chOff x="2534291" y="3545641"/>
              <a:chExt cx="226590" cy="226590"/>
            </a:xfrm>
          </p:grpSpPr>
          <p:sp>
            <p:nvSpPr>
              <p:cNvPr id="227" name="Oval 226"/>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8"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sp>
        <p:nvSpPr>
          <p:cNvPr id="199" name="TextBox 198"/>
          <p:cNvSpPr txBox="1"/>
          <p:nvPr/>
        </p:nvSpPr>
        <p:spPr>
          <a:xfrm>
            <a:off x="1162050" y="3514090"/>
            <a:ext cx="1803400" cy="953135"/>
          </a:xfrm>
          <a:prstGeom prst="rect">
            <a:avLst/>
          </a:prstGeom>
          <a:noFill/>
        </p:spPr>
        <p:txBody>
          <a:bodyPr wrap="square" rtlCol="0">
            <a:spAutoFit/>
          </a:bodyPr>
          <a:lstStyle/>
          <a:p>
            <a:pPr algn="ctr"/>
            <a:r>
              <a:rPr lang="en-US" sz="2800">
                <a:solidFill>
                  <a:schemeClr val="tx1">
                    <a:lumMod val="65000"/>
                    <a:lumOff val="35000"/>
                  </a:schemeClr>
                </a:solidFill>
                <a:cs typeface="+mn-ea"/>
                <a:sym typeface="+mn-lt"/>
              </a:rPr>
              <a:t>来源于环境变化</a:t>
            </a:r>
            <a:endParaRPr lang="en-US" sz="2800">
              <a:solidFill>
                <a:schemeClr val="tx1">
                  <a:lumMod val="65000"/>
                  <a:lumOff val="35000"/>
                </a:schemeClr>
              </a:solidFill>
              <a:cs typeface="+mn-ea"/>
              <a:sym typeface="+mn-lt"/>
            </a:endParaRPr>
          </a:p>
        </p:txBody>
      </p:sp>
      <p:grpSp>
        <p:nvGrpSpPr>
          <p:cNvPr id="460" name="Group 459"/>
          <p:cNvGrpSpPr/>
          <p:nvPr/>
        </p:nvGrpSpPr>
        <p:grpSpPr>
          <a:xfrm>
            <a:off x="5943600" y="1210739"/>
            <a:ext cx="30480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2" name="TextBox 198"/>
          <p:cNvSpPr txBox="1"/>
          <p:nvPr/>
        </p:nvSpPr>
        <p:spPr>
          <a:xfrm>
            <a:off x="3850005" y="3514090"/>
            <a:ext cx="1803400" cy="953135"/>
          </a:xfrm>
          <a:prstGeom prst="rect">
            <a:avLst/>
          </a:prstGeom>
          <a:noFill/>
        </p:spPr>
        <p:txBody>
          <a:bodyPr wrap="square" rtlCol="0">
            <a:spAutoFit/>
          </a:bodyPr>
          <a:p>
            <a:pPr algn="ctr"/>
            <a:r>
              <a:rPr lang="en-US" sz="2800">
                <a:solidFill>
                  <a:schemeClr val="tx1">
                    <a:lumMod val="65000"/>
                    <a:lumOff val="35000"/>
                  </a:schemeClr>
                </a:solidFill>
                <a:cs typeface="+mn-ea"/>
                <a:sym typeface="+mn-lt"/>
              </a:rPr>
              <a:t>来源于顾客需求</a:t>
            </a:r>
            <a:endParaRPr lang="en-US" sz="2800">
              <a:solidFill>
                <a:schemeClr val="tx1">
                  <a:lumMod val="65000"/>
                  <a:lumOff val="35000"/>
                </a:schemeClr>
              </a:solidFill>
              <a:cs typeface="+mn-ea"/>
              <a:sym typeface="+mn-lt"/>
            </a:endParaRPr>
          </a:p>
        </p:txBody>
      </p:sp>
      <p:sp>
        <p:nvSpPr>
          <p:cNvPr id="19" name="TextBox 198"/>
          <p:cNvSpPr txBox="1"/>
          <p:nvPr/>
        </p:nvSpPr>
        <p:spPr>
          <a:xfrm>
            <a:off x="6715760" y="3514090"/>
            <a:ext cx="1803400" cy="953135"/>
          </a:xfrm>
          <a:prstGeom prst="rect">
            <a:avLst/>
          </a:prstGeom>
          <a:noFill/>
        </p:spPr>
        <p:txBody>
          <a:bodyPr wrap="square" rtlCol="0">
            <a:spAutoFit/>
          </a:bodyPr>
          <a:p>
            <a:pPr algn="ctr"/>
            <a:r>
              <a:rPr lang="en-US" sz="2800">
                <a:solidFill>
                  <a:schemeClr val="tx1">
                    <a:lumMod val="65000"/>
                    <a:lumOff val="35000"/>
                  </a:schemeClr>
                </a:solidFill>
                <a:cs typeface="+mn-ea"/>
                <a:sym typeface="+mn-lt"/>
              </a:rPr>
              <a:t>来源于创新变革</a:t>
            </a:r>
            <a:endParaRPr lang="en-US" sz="2800">
              <a:solidFill>
                <a:schemeClr val="tx1">
                  <a:lumMod val="65000"/>
                  <a:lumOff val="35000"/>
                </a:schemeClr>
              </a:solidFill>
              <a:cs typeface="+mn-ea"/>
              <a:sym typeface="+mn-lt"/>
            </a:endParaRPr>
          </a:p>
        </p:txBody>
      </p:sp>
      <p:sp>
        <p:nvSpPr>
          <p:cNvPr id="23" name="TextBox 198"/>
          <p:cNvSpPr txBox="1"/>
          <p:nvPr/>
        </p:nvSpPr>
        <p:spPr>
          <a:xfrm>
            <a:off x="9316085" y="3514090"/>
            <a:ext cx="1803400" cy="953135"/>
          </a:xfrm>
          <a:prstGeom prst="rect">
            <a:avLst/>
          </a:prstGeom>
          <a:noFill/>
        </p:spPr>
        <p:txBody>
          <a:bodyPr wrap="square" rtlCol="0">
            <a:spAutoFit/>
          </a:bodyPr>
          <a:p>
            <a:pPr algn="ctr"/>
            <a:r>
              <a:rPr lang="en-US" sz="2800">
                <a:solidFill>
                  <a:schemeClr val="tx1">
                    <a:lumMod val="65000"/>
                    <a:lumOff val="35000"/>
                  </a:schemeClr>
                </a:solidFill>
                <a:cs typeface="+mn-ea"/>
                <a:sym typeface="+mn-lt"/>
              </a:rPr>
              <a:t>来源于市场竞争</a:t>
            </a:r>
            <a:endParaRPr lang="en-US" sz="280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par>
                                <p:cTn id="12" presetID="2" presetClass="entr" presetSubtype="4" decel="100000" fill="hold" nodeType="withEffect">
                                  <p:stCondLst>
                                    <p:cond delay="100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000" fill="hold"/>
                                        <p:tgtEl>
                                          <p:spTgt spid="63"/>
                                        </p:tgtEl>
                                        <p:attrNameLst>
                                          <p:attrName>ppt_x</p:attrName>
                                        </p:attrNameLst>
                                      </p:cBhvr>
                                      <p:tavLst>
                                        <p:tav tm="0">
                                          <p:val>
                                            <p:strVal val="#ppt_x"/>
                                          </p:val>
                                        </p:tav>
                                        <p:tav tm="100000">
                                          <p:val>
                                            <p:strVal val="#ppt_x"/>
                                          </p:val>
                                        </p:tav>
                                      </p:tavLst>
                                    </p:anim>
                                    <p:anim calcmode="lin" valueType="num">
                                      <p:cBhvr additive="base">
                                        <p:cTn id="15" dur="1000" fill="hold"/>
                                        <p:tgtEl>
                                          <p:spTgt spid="63"/>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125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1000" fill="hold"/>
                                        <p:tgtEl>
                                          <p:spTgt spid="62"/>
                                        </p:tgtEl>
                                        <p:attrNameLst>
                                          <p:attrName>ppt_x</p:attrName>
                                        </p:attrNameLst>
                                      </p:cBhvr>
                                      <p:tavLst>
                                        <p:tav tm="0">
                                          <p:val>
                                            <p:strVal val="#ppt_x"/>
                                          </p:val>
                                        </p:tav>
                                        <p:tav tm="100000">
                                          <p:val>
                                            <p:strVal val="#ppt_x"/>
                                          </p:val>
                                        </p:tav>
                                      </p:tavLst>
                                    </p:anim>
                                    <p:anim calcmode="lin" valueType="num">
                                      <p:cBhvr additive="base">
                                        <p:cTn id="19" dur="1000" fill="hold"/>
                                        <p:tgtEl>
                                          <p:spTgt spid="62"/>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150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1000" fill="hold"/>
                                        <p:tgtEl>
                                          <p:spTgt spid="61"/>
                                        </p:tgtEl>
                                        <p:attrNameLst>
                                          <p:attrName>ppt_x</p:attrName>
                                        </p:attrNameLst>
                                      </p:cBhvr>
                                      <p:tavLst>
                                        <p:tav tm="0">
                                          <p:val>
                                            <p:strVal val="#ppt_x"/>
                                          </p:val>
                                        </p:tav>
                                        <p:tav tm="100000">
                                          <p:val>
                                            <p:strVal val="#ppt_x"/>
                                          </p:val>
                                        </p:tav>
                                      </p:tavLst>
                                    </p:anim>
                                    <p:anim calcmode="lin" valueType="num">
                                      <p:cBhvr additive="base">
                                        <p:cTn id="23" dur="1000" fill="hold"/>
                                        <p:tgtEl>
                                          <p:spTgt spid="61"/>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175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000" fill="hold"/>
                                        <p:tgtEl>
                                          <p:spTgt spid="60"/>
                                        </p:tgtEl>
                                        <p:attrNameLst>
                                          <p:attrName>ppt_x</p:attrName>
                                        </p:attrNameLst>
                                      </p:cBhvr>
                                      <p:tavLst>
                                        <p:tav tm="0">
                                          <p:val>
                                            <p:strVal val="#ppt_x"/>
                                          </p:val>
                                        </p:tav>
                                        <p:tav tm="100000">
                                          <p:val>
                                            <p:strVal val="#ppt_x"/>
                                          </p:val>
                                        </p:tav>
                                      </p:tavLst>
                                    </p:anim>
                                    <p:anim calcmode="lin" valueType="num">
                                      <p:cBhvr additive="base">
                                        <p:cTn id="27" dur="1000" fill="hold"/>
                                        <p:tgtEl>
                                          <p:spTgt spid="60"/>
                                        </p:tgtEl>
                                        <p:attrNameLst>
                                          <p:attrName>ppt_y</p:attrName>
                                        </p:attrNameLst>
                                      </p:cBhvr>
                                      <p:tavLst>
                                        <p:tav tm="0">
                                          <p:val>
                                            <p:strVal val="1+#ppt_h/2"/>
                                          </p:val>
                                        </p:tav>
                                        <p:tav tm="100000">
                                          <p:val>
                                            <p:strVal val="#ppt_y"/>
                                          </p:val>
                                        </p:tav>
                                      </p:tavLst>
                                    </p:anim>
                                  </p:childTnLst>
                                </p:cTn>
                              </p:par>
                              <p:par>
                                <p:cTn id="28" presetID="10" presetClass="entr" presetSubtype="0" fill="hold" nodeType="withEffect">
                                  <p:stCondLst>
                                    <p:cond delay="200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nodeType="withEffect">
                                  <p:stCondLst>
                                    <p:cond delay="2250"/>
                                  </p:stCondLst>
                                  <p:childTnLst>
                                    <p:set>
                                      <p:cBhvr>
                                        <p:cTn id="32" dur="1" fill="hold">
                                          <p:stCondLst>
                                            <p:cond delay="0"/>
                                          </p:stCondLst>
                                        </p:cTn>
                                        <p:tgtEl>
                                          <p:spTgt spid="202"/>
                                        </p:tgtEl>
                                        <p:attrNameLst>
                                          <p:attrName>style.visibility</p:attrName>
                                        </p:attrNameLst>
                                      </p:cBhvr>
                                      <p:to>
                                        <p:strVal val="visible"/>
                                      </p:to>
                                    </p:set>
                                    <p:animEffect transition="in" filter="fade">
                                      <p:cBhvr>
                                        <p:cTn id="33" dur="500"/>
                                        <p:tgtEl>
                                          <p:spTgt spid="202"/>
                                        </p:tgtEl>
                                      </p:cBhvr>
                                    </p:animEffect>
                                  </p:childTnLst>
                                </p:cTn>
                              </p:par>
                              <p:par>
                                <p:cTn id="34" presetID="10" presetClass="entr" presetSubtype="0" fill="hold" nodeType="withEffect">
                                  <p:stCondLst>
                                    <p:cond delay="2500"/>
                                  </p:stCondLst>
                                  <p:childTnLst>
                                    <p:set>
                                      <p:cBhvr>
                                        <p:cTn id="35" dur="1" fill="hold">
                                          <p:stCondLst>
                                            <p:cond delay="0"/>
                                          </p:stCondLst>
                                        </p:cTn>
                                        <p:tgtEl>
                                          <p:spTgt spid="213"/>
                                        </p:tgtEl>
                                        <p:attrNameLst>
                                          <p:attrName>style.visibility</p:attrName>
                                        </p:attrNameLst>
                                      </p:cBhvr>
                                      <p:to>
                                        <p:strVal val="visible"/>
                                      </p:to>
                                    </p:set>
                                    <p:animEffect transition="in" filter="fade">
                                      <p:cBhvr>
                                        <p:cTn id="36" dur="500"/>
                                        <p:tgtEl>
                                          <p:spTgt spid="213"/>
                                        </p:tgtEl>
                                      </p:cBhvr>
                                    </p:animEffect>
                                  </p:childTnLst>
                                </p:cTn>
                              </p:par>
                              <p:par>
                                <p:cTn id="37" presetID="10" presetClass="entr" presetSubtype="0" fill="hold" nodeType="withEffect">
                                  <p:stCondLst>
                                    <p:cond delay="2750"/>
                                  </p:stCondLst>
                                  <p:childTnLst>
                                    <p:set>
                                      <p:cBhvr>
                                        <p:cTn id="38" dur="1" fill="hold">
                                          <p:stCondLst>
                                            <p:cond delay="0"/>
                                          </p:stCondLst>
                                        </p:cTn>
                                        <p:tgtEl>
                                          <p:spTgt spid="224"/>
                                        </p:tgtEl>
                                        <p:attrNameLst>
                                          <p:attrName>style.visibility</p:attrName>
                                        </p:attrNameLst>
                                      </p:cBhvr>
                                      <p:to>
                                        <p:strVal val="visible"/>
                                      </p:to>
                                    </p:set>
                                    <p:animEffect transition="in" filter="fade">
                                      <p:cBhvr>
                                        <p:cTn id="39"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67640" y="375338"/>
            <a:ext cx="6474460" cy="521970"/>
            <a:chOff x="7678040" y="639184"/>
            <a:chExt cx="6474460" cy="521970"/>
          </a:xfrm>
        </p:grpSpPr>
        <p:sp>
          <p:nvSpPr>
            <p:cNvPr id="35" name="TextBox 34"/>
            <p:cNvSpPr txBox="1"/>
            <p:nvPr/>
          </p:nvSpPr>
          <p:spPr>
            <a:xfrm>
              <a:off x="8074280" y="639184"/>
              <a:ext cx="6078220" cy="521970"/>
            </a:xfrm>
            <a:prstGeom prst="rect">
              <a:avLst/>
            </a:prstGeom>
            <a:noFill/>
          </p:spPr>
          <p:txBody>
            <a:bodyPr wrap="square" rtlCol="0">
              <a:spAutoFit/>
            </a:bodyPr>
            <a:lstStyle/>
            <a:p>
              <a:r>
                <a:rPr sz="2800" b="1" dirty="0">
                  <a:solidFill>
                    <a:srgbClr val="2842A2"/>
                  </a:solidFill>
                  <a:effectLst>
                    <a:outerShdw blurRad="50800" dist="25400" dir="5400000" algn="t" rotWithShape="0">
                      <a:prstClr val="black">
                        <a:alpha val="20000"/>
                      </a:prstClr>
                    </a:outerShdw>
                  </a:effectLst>
                  <a:cs typeface="+mn-ea"/>
                  <a:sym typeface="+mn-lt"/>
                </a:rPr>
                <a:t>中国未来10年的八大趋势，创业机遇</a:t>
              </a:r>
              <a:endParaRPr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20" name="PA_圆角矩形 14"/>
          <p:cNvSpPr/>
          <p:nvPr>
            <p:custDataLst>
              <p:tags r:id="rId1"/>
            </p:custDataLst>
          </p:nvPr>
        </p:nvSpPr>
        <p:spPr>
          <a:xfrm>
            <a:off x="9601852" y="413739"/>
            <a:ext cx="1230021" cy="445168"/>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cs typeface="+mn-ea"/>
                <a:sym typeface="+mn-lt"/>
              </a:rPr>
              <a:t>讨论</a:t>
            </a:r>
            <a:endParaRPr lang="zh-CN" altLang="en-US" dirty="0" smtClean="0">
              <a:cs typeface="+mn-ea"/>
              <a:sym typeface="+mn-lt"/>
            </a:endParaRPr>
          </a:p>
        </p:txBody>
      </p:sp>
      <p:pic>
        <p:nvPicPr>
          <p:cNvPr id="5" name="图片占位符 4"/>
          <p:cNvPicPr>
            <a:picLocks noChangeAspect="1"/>
          </p:cNvPicPr>
          <p:nvPr>
            <p:ph type="pic" sz="quarter" idx="11"/>
          </p:nvPr>
        </p:nvPicPr>
        <p:blipFill>
          <a:blip r:embed="rId2"/>
          <a:srcRect t="7993" b="11841"/>
          <a:stretch>
            <a:fillRect/>
          </a:stretch>
        </p:blipFill>
        <p:spPr>
          <a:xfrm>
            <a:off x="0" y="1355090"/>
            <a:ext cx="12192000" cy="5502910"/>
          </a:xfrm>
          <a:prstGeom prst="rect">
            <a:avLst/>
          </a:prstGeom>
          <a:ln>
            <a:noFill/>
          </a:ln>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8280400" y="703580"/>
            <a:ext cx="3221990" cy="614680"/>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创业机会的分类</a:t>
            </a:r>
            <a:endParaRPr dirty="0">
              <a:latin typeface="+mn-lt"/>
              <a:ea typeface="+mn-ea"/>
              <a:cs typeface="+mn-ea"/>
              <a:sym typeface="+mn-lt"/>
            </a:endParaRPr>
          </a:p>
        </p:txBody>
      </p:sp>
      <p:grpSp>
        <p:nvGrpSpPr>
          <p:cNvPr id="83" name="Group 2"/>
          <p:cNvGrpSpPr/>
          <p:nvPr/>
        </p:nvGrpSpPr>
        <p:grpSpPr>
          <a:xfrm>
            <a:off x="1633172" y="196071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1866070"/>
              <a:ext cx="1783125" cy="64516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根据创业机会的来源进行分类</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grpSp>
        <p:nvGrpSpPr>
          <p:cNvPr id="92" name="Group 4"/>
          <p:cNvGrpSpPr/>
          <p:nvPr/>
        </p:nvGrpSpPr>
        <p:grpSpPr>
          <a:xfrm>
            <a:off x="1625139" y="346267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TextBox 23"/>
            <p:cNvSpPr txBox="1"/>
            <p:nvPr/>
          </p:nvSpPr>
          <p:spPr>
            <a:xfrm>
              <a:off x="4642690" y="3455038"/>
              <a:ext cx="1783125" cy="92202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根据创业机会中手段-目的的明确程度进行分类</a:t>
              </a:r>
              <a:endParaRPr b="1" dirty="0">
                <a:solidFill>
                  <a:schemeClr val="bg1"/>
                </a:solidFill>
                <a:latin typeface="+mn-lt"/>
                <a:cs typeface="+mn-ea"/>
                <a:sym typeface="+mn-lt"/>
              </a:endParaRPr>
            </a:p>
          </p:txBody>
        </p:sp>
      </p:grpSp>
      <p:sp>
        <p:nvSpPr>
          <p:cNvPr id="104" name="Rectangle 26"/>
          <p:cNvSpPr/>
          <p:nvPr/>
        </p:nvSpPr>
        <p:spPr>
          <a:xfrm>
            <a:off x="3479800" y="1960712"/>
            <a:ext cx="7561580" cy="39878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分为问题型创业机会、趋势性创业机会和组合型创业机会</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3461385" y="3462670"/>
            <a:ext cx="7561580" cy="39878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分为识别型创业机会、发现型创业机会和创造型创业机会</a:t>
            </a:r>
            <a:endParaRPr lang="en-US" altLang="zh-CN" sz="20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二、识别创业机会的技巧</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43541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着眼于问题把握机会。所谓问题，就是现实与理想的差距。</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利用变化把握机会。变化中常常蕴藏着无限商机。</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跟踪技术创新把握机会。技术创新，</a:t>
            </a:r>
            <a:r>
              <a:rPr lang="zh-CN" altLang="en-US" sz="2400">
                <a:sym typeface="+mn-ea"/>
              </a:rPr>
              <a:t>会带来创业机会。</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在市场夹缝中把握机会。盯住顾客的个性需要并认真研究其需求特征。</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捕捉政策变化把握机会。</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弥补对手缺陷把握机会。很多创业机会是缘于竞争对手的失误而“意外”获得的。</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flipH="1">
            <a:off x="-4011" y="1"/>
            <a:ext cx="1748590" cy="1828800"/>
          </a:xfrm>
          <a:prstGeom prst="rect">
            <a:avLst/>
          </a:prstGeom>
        </p:spPr>
      </p:pic>
      <p:sp>
        <p:nvSpPr>
          <p:cNvPr id="15" name="Rectangle 2"/>
          <p:cNvSpPr/>
          <p:nvPr/>
        </p:nvSpPr>
        <p:spPr>
          <a:xfrm>
            <a:off x="349885" y="2002155"/>
            <a:ext cx="10555605" cy="2092325"/>
          </a:xfrm>
          <a:prstGeom prst="rect">
            <a:avLst/>
          </a:prstGeom>
          <a:solidFill>
            <a:schemeClr val="bg1"/>
          </a:solidFill>
          <a:ln w="3175">
            <a:noFill/>
          </a:ln>
          <a:effectLst>
            <a:outerShdw blurRad="1016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grpSp>
        <p:nvGrpSpPr>
          <p:cNvPr id="37" name="组合 36"/>
          <p:cNvGrpSpPr/>
          <p:nvPr/>
        </p:nvGrpSpPr>
        <p:grpSpPr>
          <a:xfrm>
            <a:off x="1064895" y="2352040"/>
            <a:ext cx="3792855" cy="2569845"/>
            <a:chOff x="3105" y="3950"/>
            <a:chExt cx="5973" cy="4047"/>
          </a:xfrm>
        </p:grpSpPr>
        <p:sp>
          <p:nvSpPr>
            <p:cNvPr id="16" name="Freeform: Shape 8"/>
            <p:cNvSpPr/>
            <p:nvPr/>
          </p:nvSpPr>
          <p:spPr>
            <a:xfrm>
              <a:off x="3458" y="4285"/>
              <a:ext cx="5620" cy="3712"/>
            </a:xfrm>
            <a:custGeom>
              <a:avLst/>
              <a:gdLst>
                <a:gd name="connsiteX0" fmla="*/ 0 w 3815046"/>
                <a:gd name="connsiteY0" fmla="*/ 1041568 h 2918813"/>
                <a:gd name="connsiteX1" fmla="*/ 1877245 w 3815046"/>
                <a:gd name="connsiteY1" fmla="*/ 2918813 h 2918813"/>
                <a:gd name="connsiteX2" fmla="*/ 3815046 w 3815046"/>
                <a:gd name="connsiteY2" fmla="*/ 2918813 h 2918813"/>
                <a:gd name="connsiteX3" fmla="*/ 1429128 w 3815046"/>
                <a:gd name="connsiteY3" fmla="*/ 0 h 2918813"/>
                <a:gd name="connsiteX4" fmla="*/ 1610797 w 3815046"/>
                <a:gd name="connsiteY4" fmla="*/ 363338 h 2918813"/>
                <a:gd name="connsiteX5" fmla="*/ 1647131 w 3815046"/>
                <a:gd name="connsiteY5" fmla="*/ 763009 h 2918813"/>
                <a:gd name="connsiteX6" fmla="*/ 1550241 w 3815046"/>
                <a:gd name="connsiteY6" fmla="*/ 981012 h 2918813"/>
                <a:gd name="connsiteX7" fmla="*/ 1320127 w 3815046"/>
                <a:gd name="connsiteY7" fmla="*/ 1283793 h 2918813"/>
                <a:gd name="connsiteX8" fmla="*/ 993123 w 3815046"/>
                <a:gd name="connsiteY8" fmla="*/ 1441240 h 2918813"/>
                <a:gd name="connsiteX9" fmla="*/ 557118 w 3815046"/>
                <a:gd name="connsiteY9" fmla="*/ 1429128 h 2918813"/>
                <a:gd name="connsiteX10" fmla="*/ 254336 w 3815046"/>
                <a:gd name="connsiteY10" fmla="*/ 1247460 h 2918813"/>
                <a:gd name="connsiteX11" fmla="*/ 0 w 3815046"/>
                <a:gd name="connsiteY11" fmla="*/ 1041568 h 2918813"/>
                <a:gd name="connsiteX0-1" fmla="*/ 0 w 4347941"/>
                <a:gd name="connsiteY0-2" fmla="*/ 1041568 h 2918813"/>
                <a:gd name="connsiteX1-3" fmla="*/ 1877245 w 4347941"/>
                <a:gd name="connsiteY1-4" fmla="*/ 2918813 h 2918813"/>
                <a:gd name="connsiteX2-5" fmla="*/ 4347941 w 4347941"/>
                <a:gd name="connsiteY2-6" fmla="*/ 2918813 h 2918813"/>
                <a:gd name="connsiteX3-7" fmla="*/ 1429128 w 4347941"/>
                <a:gd name="connsiteY3-8" fmla="*/ 0 h 2918813"/>
                <a:gd name="connsiteX4-9" fmla="*/ 1610797 w 4347941"/>
                <a:gd name="connsiteY4-10" fmla="*/ 363338 h 2918813"/>
                <a:gd name="connsiteX5-11" fmla="*/ 1647131 w 4347941"/>
                <a:gd name="connsiteY5-12" fmla="*/ 763009 h 2918813"/>
                <a:gd name="connsiteX6-13" fmla="*/ 1550241 w 4347941"/>
                <a:gd name="connsiteY6-14" fmla="*/ 981012 h 2918813"/>
                <a:gd name="connsiteX7-15" fmla="*/ 1320127 w 4347941"/>
                <a:gd name="connsiteY7-16" fmla="*/ 1283793 h 2918813"/>
                <a:gd name="connsiteX8-17" fmla="*/ 993123 w 4347941"/>
                <a:gd name="connsiteY8-18" fmla="*/ 1441240 h 2918813"/>
                <a:gd name="connsiteX9-19" fmla="*/ 557118 w 4347941"/>
                <a:gd name="connsiteY9-20" fmla="*/ 1429128 h 2918813"/>
                <a:gd name="connsiteX10-21" fmla="*/ 254336 w 4347941"/>
                <a:gd name="connsiteY10-22" fmla="*/ 1247460 h 2918813"/>
                <a:gd name="connsiteX11-23" fmla="*/ 0 w 4347941"/>
                <a:gd name="connsiteY11-24" fmla="*/ 1041568 h 2918813"/>
                <a:gd name="connsiteX0-25" fmla="*/ 0 w 4216872"/>
                <a:gd name="connsiteY0-26" fmla="*/ 1181999 h 2918813"/>
                <a:gd name="connsiteX1-27" fmla="*/ 1746176 w 4216872"/>
                <a:gd name="connsiteY1-28" fmla="*/ 2918813 h 2918813"/>
                <a:gd name="connsiteX2-29" fmla="*/ 4216872 w 4216872"/>
                <a:gd name="connsiteY2-30" fmla="*/ 2918813 h 2918813"/>
                <a:gd name="connsiteX3-31" fmla="*/ 1298059 w 4216872"/>
                <a:gd name="connsiteY3-32" fmla="*/ 0 h 2918813"/>
                <a:gd name="connsiteX4-33" fmla="*/ 1479728 w 4216872"/>
                <a:gd name="connsiteY4-34" fmla="*/ 363338 h 2918813"/>
                <a:gd name="connsiteX5-35" fmla="*/ 1516062 w 4216872"/>
                <a:gd name="connsiteY5-36" fmla="*/ 763009 h 2918813"/>
                <a:gd name="connsiteX6-37" fmla="*/ 1419172 w 4216872"/>
                <a:gd name="connsiteY6-38" fmla="*/ 981012 h 2918813"/>
                <a:gd name="connsiteX7-39" fmla="*/ 1189058 w 4216872"/>
                <a:gd name="connsiteY7-40" fmla="*/ 1283793 h 2918813"/>
                <a:gd name="connsiteX8-41" fmla="*/ 862054 w 4216872"/>
                <a:gd name="connsiteY8-42" fmla="*/ 1441240 h 2918813"/>
                <a:gd name="connsiteX9-43" fmla="*/ 426049 w 4216872"/>
                <a:gd name="connsiteY9-44" fmla="*/ 1429128 h 2918813"/>
                <a:gd name="connsiteX10-45" fmla="*/ 123267 w 4216872"/>
                <a:gd name="connsiteY10-46" fmla="*/ 1247460 h 2918813"/>
                <a:gd name="connsiteX11-47" fmla="*/ 0 w 4216872"/>
                <a:gd name="connsiteY11-48" fmla="*/ 1181999 h 2918813"/>
                <a:gd name="connsiteX0-49" fmla="*/ 0 w 4235595"/>
                <a:gd name="connsiteY0-50" fmla="*/ 1191361 h 2918813"/>
                <a:gd name="connsiteX1-51" fmla="*/ 1764899 w 4235595"/>
                <a:gd name="connsiteY1-52" fmla="*/ 2918813 h 2918813"/>
                <a:gd name="connsiteX2-53" fmla="*/ 4235595 w 4235595"/>
                <a:gd name="connsiteY2-54" fmla="*/ 2918813 h 2918813"/>
                <a:gd name="connsiteX3-55" fmla="*/ 1316782 w 4235595"/>
                <a:gd name="connsiteY3-56" fmla="*/ 0 h 2918813"/>
                <a:gd name="connsiteX4-57" fmla="*/ 1498451 w 4235595"/>
                <a:gd name="connsiteY4-58" fmla="*/ 363338 h 2918813"/>
                <a:gd name="connsiteX5-59" fmla="*/ 1534785 w 4235595"/>
                <a:gd name="connsiteY5-60" fmla="*/ 763009 h 2918813"/>
                <a:gd name="connsiteX6-61" fmla="*/ 1437895 w 4235595"/>
                <a:gd name="connsiteY6-62" fmla="*/ 981012 h 2918813"/>
                <a:gd name="connsiteX7-63" fmla="*/ 1207781 w 4235595"/>
                <a:gd name="connsiteY7-64" fmla="*/ 1283793 h 2918813"/>
                <a:gd name="connsiteX8-65" fmla="*/ 880777 w 4235595"/>
                <a:gd name="connsiteY8-66" fmla="*/ 1441240 h 2918813"/>
                <a:gd name="connsiteX9-67" fmla="*/ 444772 w 4235595"/>
                <a:gd name="connsiteY9-68" fmla="*/ 1429128 h 2918813"/>
                <a:gd name="connsiteX10-69" fmla="*/ 141990 w 4235595"/>
                <a:gd name="connsiteY10-70" fmla="*/ 1247460 h 2918813"/>
                <a:gd name="connsiteX11-71" fmla="*/ 0 w 4235595"/>
                <a:gd name="connsiteY11-72" fmla="*/ 1191361 h 2918813"/>
                <a:gd name="connsiteX0-73" fmla="*/ 0 w 4226234"/>
                <a:gd name="connsiteY0-74" fmla="*/ 1172637 h 2918813"/>
                <a:gd name="connsiteX1-75" fmla="*/ 1755538 w 4226234"/>
                <a:gd name="connsiteY1-76" fmla="*/ 2918813 h 2918813"/>
                <a:gd name="connsiteX2-77" fmla="*/ 4226234 w 4226234"/>
                <a:gd name="connsiteY2-78" fmla="*/ 2918813 h 2918813"/>
                <a:gd name="connsiteX3-79" fmla="*/ 1307421 w 4226234"/>
                <a:gd name="connsiteY3-80" fmla="*/ 0 h 2918813"/>
                <a:gd name="connsiteX4-81" fmla="*/ 1489090 w 4226234"/>
                <a:gd name="connsiteY4-82" fmla="*/ 363338 h 2918813"/>
                <a:gd name="connsiteX5-83" fmla="*/ 1525424 w 4226234"/>
                <a:gd name="connsiteY5-84" fmla="*/ 763009 h 2918813"/>
                <a:gd name="connsiteX6-85" fmla="*/ 1428534 w 4226234"/>
                <a:gd name="connsiteY6-86" fmla="*/ 981012 h 2918813"/>
                <a:gd name="connsiteX7-87" fmla="*/ 1198420 w 4226234"/>
                <a:gd name="connsiteY7-88" fmla="*/ 1283793 h 2918813"/>
                <a:gd name="connsiteX8-89" fmla="*/ 871416 w 4226234"/>
                <a:gd name="connsiteY8-90" fmla="*/ 1441240 h 2918813"/>
                <a:gd name="connsiteX9-91" fmla="*/ 435411 w 4226234"/>
                <a:gd name="connsiteY9-92" fmla="*/ 1429128 h 2918813"/>
                <a:gd name="connsiteX10-93" fmla="*/ 132629 w 4226234"/>
                <a:gd name="connsiteY10-94" fmla="*/ 1247460 h 2918813"/>
                <a:gd name="connsiteX11-95" fmla="*/ 0 w 4226234"/>
                <a:gd name="connsiteY11-96" fmla="*/ 1172637 h 2918813"/>
                <a:gd name="connsiteX0-97" fmla="*/ 0 w 4226234"/>
                <a:gd name="connsiteY0-98" fmla="*/ 1198772 h 2918813"/>
                <a:gd name="connsiteX1-99" fmla="*/ 1755538 w 4226234"/>
                <a:gd name="connsiteY1-100" fmla="*/ 2918813 h 2918813"/>
                <a:gd name="connsiteX2-101" fmla="*/ 4226234 w 4226234"/>
                <a:gd name="connsiteY2-102" fmla="*/ 2918813 h 2918813"/>
                <a:gd name="connsiteX3-103" fmla="*/ 1307421 w 4226234"/>
                <a:gd name="connsiteY3-104" fmla="*/ 0 h 2918813"/>
                <a:gd name="connsiteX4-105" fmla="*/ 1489090 w 4226234"/>
                <a:gd name="connsiteY4-106" fmla="*/ 363338 h 2918813"/>
                <a:gd name="connsiteX5-107" fmla="*/ 1525424 w 4226234"/>
                <a:gd name="connsiteY5-108" fmla="*/ 763009 h 2918813"/>
                <a:gd name="connsiteX6-109" fmla="*/ 1428534 w 4226234"/>
                <a:gd name="connsiteY6-110" fmla="*/ 981012 h 2918813"/>
                <a:gd name="connsiteX7-111" fmla="*/ 1198420 w 4226234"/>
                <a:gd name="connsiteY7-112" fmla="*/ 1283793 h 2918813"/>
                <a:gd name="connsiteX8-113" fmla="*/ 871416 w 4226234"/>
                <a:gd name="connsiteY8-114" fmla="*/ 1441240 h 2918813"/>
                <a:gd name="connsiteX9-115" fmla="*/ 435411 w 4226234"/>
                <a:gd name="connsiteY9-116" fmla="*/ 1429128 h 2918813"/>
                <a:gd name="connsiteX10-117" fmla="*/ 132629 w 4226234"/>
                <a:gd name="connsiteY10-118" fmla="*/ 1247460 h 2918813"/>
                <a:gd name="connsiteX11-119" fmla="*/ 0 w 4226234"/>
                <a:gd name="connsiteY11-120" fmla="*/ 1198772 h 2918813"/>
                <a:gd name="connsiteX0-121" fmla="*/ 0 w 4213166"/>
                <a:gd name="connsiteY0-122" fmla="*/ 1205307 h 2918813"/>
                <a:gd name="connsiteX1-123" fmla="*/ 1742470 w 4213166"/>
                <a:gd name="connsiteY1-124" fmla="*/ 2918813 h 2918813"/>
                <a:gd name="connsiteX2-125" fmla="*/ 4213166 w 4213166"/>
                <a:gd name="connsiteY2-126" fmla="*/ 2918813 h 2918813"/>
                <a:gd name="connsiteX3-127" fmla="*/ 1294353 w 4213166"/>
                <a:gd name="connsiteY3-128" fmla="*/ 0 h 2918813"/>
                <a:gd name="connsiteX4-129" fmla="*/ 1476022 w 4213166"/>
                <a:gd name="connsiteY4-130" fmla="*/ 363338 h 2918813"/>
                <a:gd name="connsiteX5-131" fmla="*/ 1512356 w 4213166"/>
                <a:gd name="connsiteY5-132" fmla="*/ 763009 h 2918813"/>
                <a:gd name="connsiteX6-133" fmla="*/ 1415466 w 4213166"/>
                <a:gd name="connsiteY6-134" fmla="*/ 981012 h 2918813"/>
                <a:gd name="connsiteX7-135" fmla="*/ 1185352 w 4213166"/>
                <a:gd name="connsiteY7-136" fmla="*/ 1283793 h 2918813"/>
                <a:gd name="connsiteX8-137" fmla="*/ 858348 w 4213166"/>
                <a:gd name="connsiteY8-138" fmla="*/ 1441240 h 2918813"/>
                <a:gd name="connsiteX9-139" fmla="*/ 422343 w 4213166"/>
                <a:gd name="connsiteY9-140" fmla="*/ 1429128 h 2918813"/>
                <a:gd name="connsiteX10-141" fmla="*/ 119561 w 4213166"/>
                <a:gd name="connsiteY10-142" fmla="*/ 1247460 h 2918813"/>
                <a:gd name="connsiteX11-143" fmla="*/ 0 w 4213166"/>
                <a:gd name="connsiteY11-144" fmla="*/ 1205307 h 2918813"/>
                <a:gd name="connsiteX0-145" fmla="*/ 0 w 4141293"/>
                <a:gd name="connsiteY0-146" fmla="*/ 1277180 h 2918813"/>
                <a:gd name="connsiteX1-147" fmla="*/ 1670597 w 4141293"/>
                <a:gd name="connsiteY1-148" fmla="*/ 2918813 h 2918813"/>
                <a:gd name="connsiteX2-149" fmla="*/ 4141293 w 4141293"/>
                <a:gd name="connsiteY2-150" fmla="*/ 2918813 h 2918813"/>
                <a:gd name="connsiteX3-151" fmla="*/ 1222480 w 4141293"/>
                <a:gd name="connsiteY3-152" fmla="*/ 0 h 2918813"/>
                <a:gd name="connsiteX4-153" fmla="*/ 1404149 w 4141293"/>
                <a:gd name="connsiteY4-154" fmla="*/ 363338 h 2918813"/>
                <a:gd name="connsiteX5-155" fmla="*/ 1440483 w 4141293"/>
                <a:gd name="connsiteY5-156" fmla="*/ 763009 h 2918813"/>
                <a:gd name="connsiteX6-157" fmla="*/ 1343593 w 4141293"/>
                <a:gd name="connsiteY6-158" fmla="*/ 981012 h 2918813"/>
                <a:gd name="connsiteX7-159" fmla="*/ 1113479 w 4141293"/>
                <a:gd name="connsiteY7-160" fmla="*/ 1283793 h 2918813"/>
                <a:gd name="connsiteX8-161" fmla="*/ 786475 w 4141293"/>
                <a:gd name="connsiteY8-162" fmla="*/ 1441240 h 2918813"/>
                <a:gd name="connsiteX9-163" fmla="*/ 350470 w 4141293"/>
                <a:gd name="connsiteY9-164" fmla="*/ 1429128 h 2918813"/>
                <a:gd name="connsiteX10-165" fmla="*/ 47688 w 4141293"/>
                <a:gd name="connsiteY10-166" fmla="*/ 1247460 h 2918813"/>
                <a:gd name="connsiteX11-167" fmla="*/ 0 w 4141293"/>
                <a:gd name="connsiteY11-168" fmla="*/ 1277180 h 2918813"/>
                <a:gd name="connsiteX0-169" fmla="*/ 0 w 4173962"/>
                <a:gd name="connsiteY0-170" fmla="*/ 1244510 h 2918813"/>
                <a:gd name="connsiteX1-171" fmla="*/ 1703266 w 4173962"/>
                <a:gd name="connsiteY1-172" fmla="*/ 2918813 h 2918813"/>
                <a:gd name="connsiteX2-173" fmla="*/ 4173962 w 4173962"/>
                <a:gd name="connsiteY2-174" fmla="*/ 2918813 h 2918813"/>
                <a:gd name="connsiteX3-175" fmla="*/ 1255149 w 4173962"/>
                <a:gd name="connsiteY3-176" fmla="*/ 0 h 2918813"/>
                <a:gd name="connsiteX4-177" fmla="*/ 1436818 w 4173962"/>
                <a:gd name="connsiteY4-178" fmla="*/ 363338 h 2918813"/>
                <a:gd name="connsiteX5-179" fmla="*/ 1473152 w 4173962"/>
                <a:gd name="connsiteY5-180" fmla="*/ 763009 h 2918813"/>
                <a:gd name="connsiteX6-181" fmla="*/ 1376262 w 4173962"/>
                <a:gd name="connsiteY6-182" fmla="*/ 981012 h 2918813"/>
                <a:gd name="connsiteX7-183" fmla="*/ 1146148 w 4173962"/>
                <a:gd name="connsiteY7-184" fmla="*/ 1283793 h 2918813"/>
                <a:gd name="connsiteX8-185" fmla="*/ 819144 w 4173962"/>
                <a:gd name="connsiteY8-186" fmla="*/ 1441240 h 2918813"/>
                <a:gd name="connsiteX9-187" fmla="*/ 383139 w 4173962"/>
                <a:gd name="connsiteY9-188" fmla="*/ 1429128 h 2918813"/>
                <a:gd name="connsiteX10-189" fmla="*/ 80357 w 4173962"/>
                <a:gd name="connsiteY10-190" fmla="*/ 1247460 h 2918813"/>
                <a:gd name="connsiteX11-191" fmla="*/ 0 w 4173962"/>
                <a:gd name="connsiteY11-192" fmla="*/ 1244510 h 29188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73962" h="2918813">
                  <a:moveTo>
                    <a:pt x="0" y="1244510"/>
                  </a:moveTo>
                  <a:lnTo>
                    <a:pt x="1703266" y="2918813"/>
                  </a:lnTo>
                  <a:lnTo>
                    <a:pt x="4173962" y="2918813"/>
                  </a:lnTo>
                  <a:lnTo>
                    <a:pt x="1255149" y="0"/>
                  </a:lnTo>
                  <a:lnTo>
                    <a:pt x="1436818" y="363338"/>
                  </a:lnTo>
                  <a:lnTo>
                    <a:pt x="1473152" y="763009"/>
                  </a:lnTo>
                  <a:lnTo>
                    <a:pt x="1376262" y="981012"/>
                  </a:lnTo>
                  <a:lnTo>
                    <a:pt x="1146148" y="1283793"/>
                  </a:lnTo>
                  <a:lnTo>
                    <a:pt x="819144" y="1441240"/>
                  </a:lnTo>
                  <a:lnTo>
                    <a:pt x="383139" y="1429128"/>
                  </a:lnTo>
                  <a:lnTo>
                    <a:pt x="80357" y="1247460"/>
                  </a:lnTo>
                  <a:lnTo>
                    <a:pt x="0" y="1244510"/>
                  </a:lnTo>
                  <a:close/>
                </a:path>
              </a:pathLst>
            </a:custGeom>
            <a:gradFill>
              <a:gsLst>
                <a:gs pos="0">
                  <a:schemeClr val="accent4"/>
                </a:gs>
                <a:gs pos="52000">
                  <a:schemeClr val="accent5">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grpSp>
          <p:nvGrpSpPr>
            <p:cNvPr id="36" name="组合 35"/>
            <p:cNvGrpSpPr/>
            <p:nvPr/>
          </p:nvGrpSpPr>
          <p:grpSpPr>
            <a:xfrm>
              <a:off x="3105" y="3950"/>
              <a:ext cx="2374" cy="2242"/>
              <a:chOff x="3105" y="3950"/>
              <a:chExt cx="2374" cy="2242"/>
            </a:xfrm>
          </p:grpSpPr>
          <p:sp>
            <p:nvSpPr>
              <p:cNvPr id="19" name="Circle: Hollow 9"/>
              <p:cNvSpPr/>
              <p:nvPr/>
            </p:nvSpPr>
            <p:spPr>
              <a:xfrm>
                <a:off x="3105" y="3950"/>
                <a:ext cx="2374" cy="2242"/>
              </a:xfrm>
              <a:prstGeom prst="donut">
                <a:avLst>
                  <a:gd name="adj" fmla="val 51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0" name="Block Arc 10"/>
              <p:cNvSpPr/>
              <p:nvPr/>
            </p:nvSpPr>
            <p:spPr>
              <a:xfrm>
                <a:off x="3105" y="3950"/>
                <a:ext cx="2374" cy="2242"/>
              </a:xfrm>
              <a:prstGeom prst="blockArc">
                <a:avLst>
                  <a:gd name="adj1" fmla="val 10800000"/>
                  <a:gd name="adj2" fmla="val 8095515"/>
                  <a:gd name="adj3" fmla="val 5055"/>
                </a:avLst>
              </a:prstGeom>
              <a:solidFill>
                <a:srgbClr val="284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5" name="TextBox 15"/>
              <p:cNvSpPr txBox="1"/>
              <p:nvPr/>
            </p:nvSpPr>
            <p:spPr>
              <a:xfrm>
                <a:off x="3408" y="4708"/>
                <a:ext cx="1739" cy="725"/>
              </a:xfrm>
              <a:prstGeom prst="rect">
                <a:avLst/>
              </a:prstGeom>
              <a:noFill/>
            </p:spPr>
            <p:txBody>
              <a:bodyPr wrap="square" rtlCol="0">
                <a:spAutoFit/>
              </a:bodyPr>
              <a:lstStyle/>
              <a:p>
                <a:pPr algn="ctr"/>
                <a:r>
                  <a:rPr lang="en-US" altLang="zh-CN" sz="2400" dirty="0">
                    <a:solidFill>
                      <a:srgbClr val="2842A2"/>
                    </a:solidFill>
                    <a:cs typeface="+mn-ea"/>
                    <a:sym typeface="+mn-lt"/>
                  </a:rPr>
                  <a:t>目的性</a:t>
                </a:r>
                <a:endParaRPr lang="en-US" altLang="zh-CN" sz="2400" dirty="0">
                  <a:solidFill>
                    <a:srgbClr val="2842A2"/>
                  </a:solidFill>
                  <a:cs typeface="+mn-ea"/>
                  <a:sym typeface="+mn-lt"/>
                </a:endParaRPr>
              </a:p>
            </p:txBody>
          </p:sp>
        </p:grpSp>
      </p:grpSp>
      <p:grpSp>
        <p:nvGrpSpPr>
          <p:cNvPr id="38" name="组合 37"/>
          <p:cNvGrpSpPr/>
          <p:nvPr/>
        </p:nvGrpSpPr>
        <p:grpSpPr>
          <a:xfrm>
            <a:off x="3648710" y="2363153"/>
            <a:ext cx="3767455" cy="2547620"/>
            <a:chOff x="6691" y="3950"/>
            <a:chExt cx="5933" cy="4012"/>
          </a:xfrm>
        </p:grpSpPr>
        <p:sp>
          <p:nvSpPr>
            <p:cNvPr id="17" name="Freeform: Shape 17"/>
            <p:cNvSpPr/>
            <p:nvPr/>
          </p:nvSpPr>
          <p:spPr>
            <a:xfrm>
              <a:off x="7004" y="4250"/>
              <a:ext cx="5620" cy="3712"/>
            </a:xfrm>
            <a:custGeom>
              <a:avLst/>
              <a:gdLst>
                <a:gd name="connsiteX0" fmla="*/ 0 w 3815046"/>
                <a:gd name="connsiteY0" fmla="*/ 1041568 h 2918813"/>
                <a:gd name="connsiteX1" fmla="*/ 1877245 w 3815046"/>
                <a:gd name="connsiteY1" fmla="*/ 2918813 h 2918813"/>
                <a:gd name="connsiteX2" fmla="*/ 3815046 w 3815046"/>
                <a:gd name="connsiteY2" fmla="*/ 2918813 h 2918813"/>
                <a:gd name="connsiteX3" fmla="*/ 1429128 w 3815046"/>
                <a:gd name="connsiteY3" fmla="*/ 0 h 2918813"/>
                <a:gd name="connsiteX4" fmla="*/ 1610797 w 3815046"/>
                <a:gd name="connsiteY4" fmla="*/ 363338 h 2918813"/>
                <a:gd name="connsiteX5" fmla="*/ 1647131 w 3815046"/>
                <a:gd name="connsiteY5" fmla="*/ 763009 h 2918813"/>
                <a:gd name="connsiteX6" fmla="*/ 1550241 w 3815046"/>
                <a:gd name="connsiteY6" fmla="*/ 981012 h 2918813"/>
                <a:gd name="connsiteX7" fmla="*/ 1320127 w 3815046"/>
                <a:gd name="connsiteY7" fmla="*/ 1283793 h 2918813"/>
                <a:gd name="connsiteX8" fmla="*/ 993123 w 3815046"/>
                <a:gd name="connsiteY8" fmla="*/ 1441240 h 2918813"/>
                <a:gd name="connsiteX9" fmla="*/ 557118 w 3815046"/>
                <a:gd name="connsiteY9" fmla="*/ 1429128 h 2918813"/>
                <a:gd name="connsiteX10" fmla="*/ 254336 w 3815046"/>
                <a:gd name="connsiteY10" fmla="*/ 1247460 h 2918813"/>
                <a:gd name="connsiteX11" fmla="*/ 0 w 3815046"/>
                <a:gd name="connsiteY11" fmla="*/ 1041568 h 2918813"/>
                <a:gd name="connsiteX0-1" fmla="*/ 0 w 4347941"/>
                <a:gd name="connsiteY0-2" fmla="*/ 1041568 h 2918813"/>
                <a:gd name="connsiteX1-3" fmla="*/ 1877245 w 4347941"/>
                <a:gd name="connsiteY1-4" fmla="*/ 2918813 h 2918813"/>
                <a:gd name="connsiteX2-5" fmla="*/ 4347941 w 4347941"/>
                <a:gd name="connsiteY2-6" fmla="*/ 2918813 h 2918813"/>
                <a:gd name="connsiteX3-7" fmla="*/ 1429128 w 4347941"/>
                <a:gd name="connsiteY3-8" fmla="*/ 0 h 2918813"/>
                <a:gd name="connsiteX4-9" fmla="*/ 1610797 w 4347941"/>
                <a:gd name="connsiteY4-10" fmla="*/ 363338 h 2918813"/>
                <a:gd name="connsiteX5-11" fmla="*/ 1647131 w 4347941"/>
                <a:gd name="connsiteY5-12" fmla="*/ 763009 h 2918813"/>
                <a:gd name="connsiteX6-13" fmla="*/ 1550241 w 4347941"/>
                <a:gd name="connsiteY6-14" fmla="*/ 981012 h 2918813"/>
                <a:gd name="connsiteX7-15" fmla="*/ 1320127 w 4347941"/>
                <a:gd name="connsiteY7-16" fmla="*/ 1283793 h 2918813"/>
                <a:gd name="connsiteX8-17" fmla="*/ 993123 w 4347941"/>
                <a:gd name="connsiteY8-18" fmla="*/ 1441240 h 2918813"/>
                <a:gd name="connsiteX9-19" fmla="*/ 557118 w 4347941"/>
                <a:gd name="connsiteY9-20" fmla="*/ 1429128 h 2918813"/>
                <a:gd name="connsiteX10-21" fmla="*/ 254336 w 4347941"/>
                <a:gd name="connsiteY10-22" fmla="*/ 1247460 h 2918813"/>
                <a:gd name="connsiteX11-23" fmla="*/ 0 w 4347941"/>
                <a:gd name="connsiteY11-24" fmla="*/ 1041568 h 2918813"/>
                <a:gd name="connsiteX0-25" fmla="*/ 0 w 4216872"/>
                <a:gd name="connsiteY0-26" fmla="*/ 1181999 h 2918813"/>
                <a:gd name="connsiteX1-27" fmla="*/ 1746176 w 4216872"/>
                <a:gd name="connsiteY1-28" fmla="*/ 2918813 h 2918813"/>
                <a:gd name="connsiteX2-29" fmla="*/ 4216872 w 4216872"/>
                <a:gd name="connsiteY2-30" fmla="*/ 2918813 h 2918813"/>
                <a:gd name="connsiteX3-31" fmla="*/ 1298059 w 4216872"/>
                <a:gd name="connsiteY3-32" fmla="*/ 0 h 2918813"/>
                <a:gd name="connsiteX4-33" fmla="*/ 1479728 w 4216872"/>
                <a:gd name="connsiteY4-34" fmla="*/ 363338 h 2918813"/>
                <a:gd name="connsiteX5-35" fmla="*/ 1516062 w 4216872"/>
                <a:gd name="connsiteY5-36" fmla="*/ 763009 h 2918813"/>
                <a:gd name="connsiteX6-37" fmla="*/ 1419172 w 4216872"/>
                <a:gd name="connsiteY6-38" fmla="*/ 981012 h 2918813"/>
                <a:gd name="connsiteX7-39" fmla="*/ 1189058 w 4216872"/>
                <a:gd name="connsiteY7-40" fmla="*/ 1283793 h 2918813"/>
                <a:gd name="connsiteX8-41" fmla="*/ 862054 w 4216872"/>
                <a:gd name="connsiteY8-42" fmla="*/ 1441240 h 2918813"/>
                <a:gd name="connsiteX9-43" fmla="*/ 426049 w 4216872"/>
                <a:gd name="connsiteY9-44" fmla="*/ 1429128 h 2918813"/>
                <a:gd name="connsiteX10-45" fmla="*/ 123267 w 4216872"/>
                <a:gd name="connsiteY10-46" fmla="*/ 1247460 h 2918813"/>
                <a:gd name="connsiteX11-47" fmla="*/ 0 w 4216872"/>
                <a:gd name="connsiteY11-48" fmla="*/ 1181999 h 2918813"/>
                <a:gd name="connsiteX0-49" fmla="*/ 0 w 4235595"/>
                <a:gd name="connsiteY0-50" fmla="*/ 1191361 h 2918813"/>
                <a:gd name="connsiteX1-51" fmla="*/ 1764899 w 4235595"/>
                <a:gd name="connsiteY1-52" fmla="*/ 2918813 h 2918813"/>
                <a:gd name="connsiteX2-53" fmla="*/ 4235595 w 4235595"/>
                <a:gd name="connsiteY2-54" fmla="*/ 2918813 h 2918813"/>
                <a:gd name="connsiteX3-55" fmla="*/ 1316782 w 4235595"/>
                <a:gd name="connsiteY3-56" fmla="*/ 0 h 2918813"/>
                <a:gd name="connsiteX4-57" fmla="*/ 1498451 w 4235595"/>
                <a:gd name="connsiteY4-58" fmla="*/ 363338 h 2918813"/>
                <a:gd name="connsiteX5-59" fmla="*/ 1534785 w 4235595"/>
                <a:gd name="connsiteY5-60" fmla="*/ 763009 h 2918813"/>
                <a:gd name="connsiteX6-61" fmla="*/ 1437895 w 4235595"/>
                <a:gd name="connsiteY6-62" fmla="*/ 981012 h 2918813"/>
                <a:gd name="connsiteX7-63" fmla="*/ 1207781 w 4235595"/>
                <a:gd name="connsiteY7-64" fmla="*/ 1283793 h 2918813"/>
                <a:gd name="connsiteX8-65" fmla="*/ 880777 w 4235595"/>
                <a:gd name="connsiteY8-66" fmla="*/ 1441240 h 2918813"/>
                <a:gd name="connsiteX9-67" fmla="*/ 444772 w 4235595"/>
                <a:gd name="connsiteY9-68" fmla="*/ 1429128 h 2918813"/>
                <a:gd name="connsiteX10-69" fmla="*/ 141990 w 4235595"/>
                <a:gd name="connsiteY10-70" fmla="*/ 1247460 h 2918813"/>
                <a:gd name="connsiteX11-71" fmla="*/ 0 w 4235595"/>
                <a:gd name="connsiteY11-72" fmla="*/ 1191361 h 2918813"/>
                <a:gd name="connsiteX0-73" fmla="*/ 0 w 4226234"/>
                <a:gd name="connsiteY0-74" fmla="*/ 1172637 h 2918813"/>
                <a:gd name="connsiteX1-75" fmla="*/ 1755538 w 4226234"/>
                <a:gd name="connsiteY1-76" fmla="*/ 2918813 h 2918813"/>
                <a:gd name="connsiteX2-77" fmla="*/ 4226234 w 4226234"/>
                <a:gd name="connsiteY2-78" fmla="*/ 2918813 h 2918813"/>
                <a:gd name="connsiteX3-79" fmla="*/ 1307421 w 4226234"/>
                <a:gd name="connsiteY3-80" fmla="*/ 0 h 2918813"/>
                <a:gd name="connsiteX4-81" fmla="*/ 1489090 w 4226234"/>
                <a:gd name="connsiteY4-82" fmla="*/ 363338 h 2918813"/>
                <a:gd name="connsiteX5-83" fmla="*/ 1525424 w 4226234"/>
                <a:gd name="connsiteY5-84" fmla="*/ 763009 h 2918813"/>
                <a:gd name="connsiteX6-85" fmla="*/ 1428534 w 4226234"/>
                <a:gd name="connsiteY6-86" fmla="*/ 981012 h 2918813"/>
                <a:gd name="connsiteX7-87" fmla="*/ 1198420 w 4226234"/>
                <a:gd name="connsiteY7-88" fmla="*/ 1283793 h 2918813"/>
                <a:gd name="connsiteX8-89" fmla="*/ 871416 w 4226234"/>
                <a:gd name="connsiteY8-90" fmla="*/ 1441240 h 2918813"/>
                <a:gd name="connsiteX9-91" fmla="*/ 435411 w 4226234"/>
                <a:gd name="connsiteY9-92" fmla="*/ 1429128 h 2918813"/>
                <a:gd name="connsiteX10-93" fmla="*/ 132629 w 4226234"/>
                <a:gd name="connsiteY10-94" fmla="*/ 1247460 h 2918813"/>
                <a:gd name="connsiteX11-95" fmla="*/ 0 w 4226234"/>
                <a:gd name="connsiteY11-96" fmla="*/ 1172637 h 2918813"/>
                <a:gd name="connsiteX0-97" fmla="*/ 0 w 4226234"/>
                <a:gd name="connsiteY0-98" fmla="*/ 1198772 h 2918813"/>
                <a:gd name="connsiteX1-99" fmla="*/ 1755538 w 4226234"/>
                <a:gd name="connsiteY1-100" fmla="*/ 2918813 h 2918813"/>
                <a:gd name="connsiteX2-101" fmla="*/ 4226234 w 4226234"/>
                <a:gd name="connsiteY2-102" fmla="*/ 2918813 h 2918813"/>
                <a:gd name="connsiteX3-103" fmla="*/ 1307421 w 4226234"/>
                <a:gd name="connsiteY3-104" fmla="*/ 0 h 2918813"/>
                <a:gd name="connsiteX4-105" fmla="*/ 1489090 w 4226234"/>
                <a:gd name="connsiteY4-106" fmla="*/ 363338 h 2918813"/>
                <a:gd name="connsiteX5-107" fmla="*/ 1525424 w 4226234"/>
                <a:gd name="connsiteY5-108" fmla="*/ 763009 h 2918813"/>
                <a:gd name="connsiteX6-109" fmla="*/ 1428534 w 4226234"/>
                <a:gd name="connsiteY6-110" fmla="*/ 981012 h 2918813"/>
                <a:gd name="connsiteX7-111" fmla="*/ 1198420 w 4226234"/>
                <a:gd name="connsiteY7-112" fmla="*/ 1283793 h 2918813"/>
                <a:gd name="connsiteX8-113" fmla="*/ 871416 w 4226234"/>
                <a:gd name="connsiteY8-114" fmla="*/ 1441240 h 2918813"/>
                <a:gd name="connsiteX9-115" fmla="*/ 435411 w 4226234"/>
                <a:gd name="connsiteY9-116" fmla="*/ 1429128 h 2918813"/>
                <a:gd name="connsiteX10-117" fmla="*/ 132629 w 4226234"/>
                <a:gd name="connsiteY10-118" fmla="*/ 1247460 h 2918813"/>
                <a:gd name="connsiteX11-119" fmla="*/ 0 w 4226234"/>
                <a:gd name="connsiteY11-120" fmla="*/ 1198772 h 2918813"/>
                <a:gd name="connsiteX0-121" fmla="*/ 0 w 4213166"/>
                <a:gd name="connsiteY0-122" fmla="*/ 1205307 h 2918813"/>
                <a:gd name="connsiteX1-123" fmla="*/ 1742470 w 4213166"/>
                <a:gd name="connsiteY1-124" fmla="*/ 2918813 h 2918813"/>
                <a:gd name="connsiteX2-125" fmla="*/ 4213166 w 4213166"/>
                <a:gd name="connsiteY2-126" fmla="*/ 2918813 h 2918813"/>
                <a:gd name="connsiteX3-127" fmla="*/ 1294353 w 4213166"/>
                <a:gd name="connsiteY3-128" fmla="*/ 0 h 2918813"/>
                <a:gd name="connsiteX4-129" fmla="*/ 1476022 w 4213166"/>
                <a:gd name="connsiteY4-130" fmla="*/ 363338 h 2918813"/>
                <a:gd name="connsiteX5-131" fmla="*/ 1512356 w 4213166"/>
                <a:gd name="connsiteY5-132" fmla="*/ 763009 h 2918813"/>
                <a:gd name="connsiteX6-133" fmla="*/ 1415466 w 4213166"/>
                <a:gd name="connsiteY6-134" fmla="*/ 981012 h 2918813"/>
                <a:gd name="connsiteX7-135" fmla="*/ 1185352 w 4213166"/>
                <a:gd name="connsiteY7-136" fmla="*/ 1283793 h 2918813"/>
                <a:gd name="connsiteX8-137" fmla="*/ 858348 w 4213166"/>
                <a:gd name="connsiteY8-138" fmla="*/ 1441240 h 2918813"/>
                <a:gd name="connsiteX9-139" fmla="*/ 422343 w 4213166"/>
                <a:gd name="connsiteY9-140" fmla="*/ 1429128 h 2918813"/>
                <a:gd name="connsiteX10-141" fmla="*/ 119561 w 4213166"/>
                <a:gd name="connsiteY10-142" fmla="*/ 1247460 h 2918813"/>
                <a:gd name="connsiteX11-143" fmla="*/ 0 w 4213166"/>
                <a:gd name="connsiteY11-144" fmla="*/ 1205307 h 2918813"/>
                <a:gd name="connsiteX0-145" fmla="*/ 0 w 4141293"/>
                <a:gd name="connsiteY0-146" fmla="*/ 1277180 h 2918813"/>
                <a:gd name="connsiteX1-147" fmla="*/ 1670597 w 4141293"/>
                <a:gd name="connsiteY1-148" fmla="*/ 2918813 h 2918813"/>
                <a:gd name="connsiteX2-149" fmla="*/ 4141293 w 4141293"/>
                <a:gd name="connsiteY2-150" fmla="*/ 2918813 h 2918813"/>
                <a:gd name="connsiteX3-151" fmla="*/ 1222480 w 4141293"/>
                <a:gd name="connsiteY3-152" fmla="*/ 0 h 2918813"/>
                <a:gd name="connsiteX4-153" fmla="*/ 1404149 w 4141293"/>
                <a:gd name="connsiteY4-154" fmla="*/ 363338 h 2918813"/>
                <a:gd name="connsiteX5-155" fmla="*/ 1440483 w 4141293"/>
                <a:gd name="connsiteY5-156" fmla="*/ 763009 h 2918813"/>
                <a:gd name="connsiteX6-157" fmla="*/ 1343593 w 4141293"/>
                <a:gd name="connsiteY6-158" fmla="*/ 981012 h 2918813"/>
                <a:gd name="connsiteX7-159" fmla="*/ 1113479 w 4141293"/>
                <a:gd name="connsiteY7-160" fmla="*/ 1283793 h 2918813"/>
                <a:gd name="connsiteX8-161" fmla="*/ 786475 w 4141293"/>
                <a:gd name="connsiteY8-162" fmla="*/ 1441240 h 2918813"/>
                <a:gd name="connsiteX9-163" fmla="*/ 350470 w 4141293"/>
                <a:gd name="connsiteY9-164" fmla="*/ 1429128 h 2918813"/>
                <a:gd name="connsiteX10-165" fmla="*/ 47688 w 4141293"/>
                <a:gd name="connsiteY10-166" fmla="*/ 1247460 h 2918813"/>
                <a:gd name="connsiteX11-167" fmla="*/ 0 w 4141293"/>
                <a:gd name="connsiteY11-168" fmla="*/ 1277180 h 2918813"/>
                <a:gd name="connsiteX0-169" fmla="*/ 0 w 4173962"/>
                <a:gd name="connsiteY0-170" fmla="*/ 1244510 h 2918813"/>
                <a:gd name="connsiteX1-171" fmla="*/ 1703266 w 4173962"/>
                <a:gd name="connsiteY1-172" fmla="*/ 2918813 h 2918813"/>
                <a:gd name="connsiteX2-173" fmla="*/ 4173962 w 4173962"/>
                <a:gd name="connsiteY2-174" fmla="*/ 2918813 h 2918813"/>
                <a:gd name="connsiteX3-175" fmla="*/ 1255149 w 4173962"/>
                <a:gd name="connsiteY3-176" fmla="*/ 0 h 2918813"/>
                <a:gd name="connsiteX4-177" fmla="*/ 1436818 w 4173962"/>
                <a:gd name="connsiteY4-178" fmla="*/ 363338 h 2918813"/>
                <a:gd name="connsiteX5-179" fmla="*/ 1473152 w 4173962"/>
                <a:gd name="connsiteY5-180" fmla="*/ 763009 h 2918813"/>
                <a:gd name="connsiteX6-181" fmla="*/ 1376262 w 4173962"/>
                <a:gd name="connsiteY6-182" fmla="*/ 981012 h 2918813"/>
                <a:gd name="connsiteX7-183" fmla="*/ 1146148 w 4173962"/>
                <a:gd name="connsiteY7-184" fmla="*/ 1283793 h 2918813"/>
                <a:gd name="connsiteX8-185" fmla="*/ 819144 w 4173962"/>
                <a:gd name="connsiteY8-186" fmla="*/ 1441240 h 2918813"/>
                <a:gd name="connsiteX9-187" fmla="*/ 383139 w 4173962"/>
                <a:gd name="connsiteY9-188" fmla="*/ 1429128 h 2918813"/>
                <a:gd name="connsiteX10-189" fmla="*/ 80357 w 4173962"/>
                <a:gd name="connsiteY10-190" fmla="*/ 1247460 h 2918813"/>
                <a:gd name="connsiteX11-191" fmla="*/ 0 w 4173962"/>
                <a:gd name="connsiteY11-192" fmla="*/ 1244510 h 29188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73962" h="2918813">
                  <a:moveTo>
                    <a:pt x="0" y="1244510"/>
                  </a:moveTo>
                  <a:lnTo>
                    <a:pt x="1703266" y="2918813"/>
                  </a:lnTo>
                  <a:lnTo>
                    <a:pt x="4173962" y="2918813"/>
                  </a:lnTo>
                  <a:lnTo>
                    <a:pt x="1255149" y="0"/>
                  </a:lnTo>
                  <a:lnTo>
                    <a:pt x="1436818" y="363338"/>
                  </a:lnTo>
                  <a:lnTo>
                    <a:pt x="1473152" y="763009"/>
                  </a:lnTo>
                  <a:lnTo>
                    <a:pt x="1376262" y="981012"/>
                  </a:lnTo>
                  <a:lnTo>
                    <a:pt x="1146148" y="1283793"/>
                  </a:lnTo>
                  <a:lnTo>
                    <a:pt x="819144" y="1441240"/>
                  </a:lnTo>
                  <a:lnTo>
                    <a:pt x="383139" y="1429128"/>
                  </a:lnTo>
                  <a:lnTo>
                    <a:pt x="80357" y="1247460"/>
                  </a:lnTo>
                  <a:lnTo>
                    <a:pt x="0" y="1244510"/>
                  </a:lnTo>
                  <a:close/>
                </a:path>
              </a:pathLst>
            </a:custGeom>
            <a:gradFill>
              <a:gsLst>
                <a:gs pos="0">
                  <a:schemeClr val="accent4"/>
                </a:gs>
                <a:gs pos="52000">
                  <a:schemeClr val="accent5">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grpSp>
          <p:nvGrpSpPr>
            <p:cNvPr id="12" name="组合 11"/>
            <p:cNvGrpSpPr/>
            <p:nvPr/>
          </p:nvGrpSpPr>
          <p:grpSpPr>
            <a:xfrm>
              <a:off x="6691" y="3950"/>
              <a:ext cx="2374" cy="2242"/>
              <a:chOff x="6677" y="3950"/>
              <a:chExt cx="2374" cy="2242"/>
            </a:xfrm>
          </p:grpSpPr>
          <p:sp>
            <p:nvSpPr>
              <p:cNvPr id="21" name="Circle: Hollow 11"/>
              <p:cNvSpPr/>
              <p:nvPr/>
            </p:nvSpPr>
            <p:spPr>
              <a:xfrm>
                <a:off x="6677" y="3950"/>
                <a:ext cx="2374" cy="2242"/>
              </a:xfrm>
              <a:prstGeom prst="donut">
                <a:avLst>
                  <a:gd name="adj" fmla="val 51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2" name="Block Arc 12"/>
              <p:cNvSpPr/>
              <p:nvPr/>
            </p:nvSpPr>
            <p:spPr>
              <a:xfrm>
                <a:off x="6677" y="3950"/>
                <a:ext cx="2374" cy="2242"/>
              </a:xfrm>
              <a:prstGeom prst="blockArc">
                <a:avLst>
                  <a:gd name="adj1" fmla="val 10800000"/>
                  <a:gd name="adj2" fmla="val 3257803"/>
                  <a:gd name="adj3" fmla="val 4716"/>
                </a:avLst>
              </a:prstGeom>
              <a:solidFill>
                <a:srgbClr val="FFC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6" name="TextBox 16"/>
              <p:cNvSpPr txBox="1"/>
              <p:nvPr/>
            </p:nvSpPr>
            <p:spPr>
              <a:xfrm>
                <a:off x="6945" y="4690"/>
                <a:ext cx="1757" cy="725"/>
              </a:xfrm>
              <a:prstGeom prst="rect">
                <a:avLst/>
              </a:prstGeom>
              <a:noFill/>
            </p:spPr>
            <p:txBody>
              <a:bodyPr wrap="square" rtlCol="0">
                <a:spAutoFit/>
              </a:bodyPr>
              <a:lstStyle/>
              <a:p>
                <a:pPr algn="ctr"/>
                <a:r>
                  <a:rPr lang="en-US" altLang="zh-CN" sz="2400" dirty="0">
                    <a:solidFill>
                      <a:srgbClr val="2842A2"/>
                    </a:solidFill>
                    <a:cs typeface="+mn-ea"/>
                    <a:sym typeface="+mn-lt"/>
                  </a:rPr>
                  <a:t>价值性</a:t>
                </a:r>
                <a:endParaRPr lang="en-US" altLang="zh-CN" sz="2400" dirty="0">
                  <a:solidFill>
                    <a:srgbClr val="2842A2"/>
                  </a:solidFill>
                  <a:cs typeface="+mn-ea"/>
                  <a:sym typeface="+mn-lt"/>
                </a:endParaRPr>
              </a:p>
            </p:txBody>
          </p:sp>
        </p:grpSp>
      </p:grpSp>
      <p:grpSp>
        <p:nvGrpSpPr>
          <p:cNvPr id="41" name="组合 40"/>
          <p:cNvGrpSpPr/>
          <p:nvPr/>
        </p:nvGrpSpPr>
        <p:grpSpPr>
          <a:xfrm>
            <a:off x="6207125" y="2363153"/>
            <a:ext cx="3777615" cy="2547620"/>
            <a:chOff x="10248" y="3950"/>
            <a:chExt cx="5949" cy="4012"/>
          </a:xfrm>
        </p:grpSpPr>
        <p:sp>
          <p:nvSpPr>
            <p:cNvPr id="18" name="Freeform: Shape 18"/>
            <p:cNvSpPr/>
            <p:nvPr/>
          </p:nvSpPr>
          <p:spPr>
            <a:xfrm>
              <a:off x="10577" y="4250"/>
              <a:ext cx="5620" cy="3712"/>
            </a:xfrm>
            <a:custGeom>
              <a:avLst/>
              <a:gdLst>
                <a:gd name="connsiteX0" fmla="*/ 0 w 3815046"/>
                <a:gd name="connsiteY0" fmla="*/ 1041568 h 2918813"/>
                <a:gd name="connsiteX1" fmla="*/ 1877245 w 3815046"/>
                <a:gd name="connsiteY1" fmla="*/ 2918813 h 2918813"/>
                <a:gd name="connsiteX2" fmla="*/ 3815046 w 3815046"/>
                <a:gd name="connsiteY2" fmla="*/ 2918813 h 2918813"/>
                <a:gd name="connsiteX3" fmla="*/ 1429128 w 3815046"/>
                <a:gd name="connsiteY3" fmla="*/ 0 h 2918813"/>
                <a:gd name="connsiteX4" fmla="*/ 1610797 w 3815046"/>
                <a:gd name="connsiteY4" fmla="*/ 363338 h 2918813"/>
                <a:gd name="connsiteX5" fmla="*/ 1647131 w 3815046"/>
                <a:gd name="connsiteY5" fmla="*/ 763009 h 2918813"/>
                <a:gd name="connsiteX6" fmla="*/ 1550241 w 3815046"/>
                <a:gd name="connsiteY6" fmla="*/ 981012 h 2918813"/>
                <a:gd name="connsiteX7" fmla="*/ 1320127 w 3815046"/>
                <a:gd name="connsiteY7" fmla="*/ 1283793 h 2918813"/>
                <a:gd name="connsiteX8" fmla="*/ 993123 w 3815046"/>
                <a:gd name="connsiteY8" fmla="*/ 1441240 h 2918813"/>
                <a:gd name="connsiteX9" fmla="*/ 557118 w 3815046"/>
                <a:gd name="connsiteY9" fmla="*/ 1429128 h 2918813"/>
                <a:gd name="connsiteX10" fmla="*/ 254336 w 3815046"/>
                <a:gd name="connsiteY10" fmla="*/ 1247460 h 2918813"/>
                <a:gd name="connsiteX11" fmla="*/ 0 w 3815046"/>
                <a:gd name="connsiteY11" fmla="*/ 1041568 h 2918813"/>
                <a:gd name="connsiteX0-1" fmla="*/ 0 w 4347941"/>
                <a:gd name="connsiteY0-2" fmla="*/ 1041568 h 2918813"/>
                <a:gd name="connsiteX1-3" fmla="*/ 1877245 w 4347941"/>
                <a:gd name="connsiteY1-4" fmla="*/ 2918813 h 2918813"/>
                <a:gd name="connsiteX2-5" fmla="*/ 4347941 w 4347941"/>
                <a:gd name="connsiteY2-6" fmla="*/ 2918813 h 2918813"/>
                <a:gd name="connsiteX3-7" fmla="*/ 1429128 w 4347941"/>
                <a:gd name="connsiteY3-8" fmla="*/ 0 h 2918813"/>
                <a:gd name="connsiteX4-9" fmla="*/ 1610797 w 4347941"/>
                <a:gd name="connsiteY4-10" fmla="*/ 363338 h 2918813"/>
                <a:gd name="connsiteX5-11" fmla="*/ 1647131 w 4347941"/>
                <a:gd name="connsiteY5-12" fmla="*/ 763009 h 2918813"/>
                <a:gd name="connsiteX6-13" fmla="*/ 1550241 w 4347941"/>
                <a:gd name="connsiteY6-14" fmla="*/ 981012 h 2918813"/>
                <a:gd name="connsiteX7-15" fmla="*/ 1320127 w 4347941"/>
                <a:gd name="connsiteY7-16" fmla="*/ 1283793 h 2918813"/>
                <a:gd name="connsiteX8-17" fmla="*/ 993123 w 4347941"/>
                <a:gd name="connsiteY8-18" fmla="*/ 1441240 h 2918813"/>
                <a:gd name="connsiteX9-19" fmla="*/ 557118 w 4347941"/>
                <a:gd name="connsiteY9-20" fmla="*/ 1429128 h 2918813"/>
                <a:gd name="connsiteX10-21" fmla="*/ 254336 w 4347941"/>
                <a:gd name="connsiteY10-22" fmla="*/ 1247460 h 2918813"/>
                <a:gd name="connsiteX11-23" fmla="*/ 0 w 4347941"/>
                <a:gd name="connsiteY11-24" fmla="*/ 1041568 h 2918813"/>
                <a:gd name="connsiteX0-25" fmla="*/ 0 w 4216872"/>
                <a:gd name="connsiteY0-26" fmla="*/ 1181999 h 2918813"/>
                <a:gd name="connsiteX1-27" fmla="*/ 1746176 w 4216872"/>
                <a:gd name="connsiteY1-28" fmla="*/ 2918813 h 2918813"/>
                <a:gd name="connsiteX2-29" fmla="*/ 4216872 w 4216872"/>
                <a:gd name="connsiteY2-30" fmla="*/ 2918813 h 2918813"/>
                <a:gd name="connsiteX3-31" fmla="*/ 1298059 w 4216872"/>
                <a:gd name="connsiteY3-32" fmla="*/ 0 h 2918813"/>
                <a:gd name="connsiteX4-33" fmla="*/ 1479728 w 4216872"/>
                <a:gd name="connsiteY4-34" fmla="*/ 363338 h 2918813"/>
                <a:gd name="connsiteX5-35" fmla="*/ 1516062 w 4216872"/>
                <a:gd name="connsiteY5-36" fmla="*/ 763009 h 2918813"/>
                <a:gd name="connsiteX6-37" fmla="*/ 1419172 w 4216872"/>
                <a:gd name="connsiteY6-38" fmla="*/ 981012 h 2918813"/>
                <a:gd name="connsiteX7-39" fmla="*/ 1189058 w 4216872"/>
                <a:gd name="connsiteY7-40" fmla="*/ 1283793 h 2918813"/>
                <a:gd name="connsiteX8-41" fmla="*/ 862054 w 4216872"/>
                <a:gd name="connsiteY8-42" fmla="*/ 1441240 h 2918813"/>
                <a:gd name="connsiteX9-43" fmla="*/ 426049 w 4216872"/>
                <a:gd name="connsiteY9-44" fmla="*/ 1429128 h 2918813"/>
                <a:gd name="connsiteX10-45" fmla="*/ 123267 w 4216872"/>
                <a:gd name="connsiteY10-46" fmla="*/ 1247460 h 2918813"/>
                <a:gd name="connsiteX11-47" fmla="*/ 0 w 4216872"/>
                <a:gd name="connsiteY11-48" fmla="*/ 1181999 h 2918813"/>
                <a:gd name="connsiteX0-49" fmla="*/ 0 w 4235595"/>
                <a:gd name="connsiteY0-50" fmla="*/ 1191361 h 2918813"/>
                <a:gd name="connsiteX1-51" fmla="*/ 1764899 w 4235595"/>
                <a:gd name="connsiteY1-52" fmla="*/ 2918813 h 2918813"/>
                <a:gd name="connsiteX2-53" fmla="*/ 4235595 w 4235595"/>
                <a:gd name="connsiteY2-54" fmla="*/ 2918813 h 2918813"/>
                <a:gd name="connsiteX3-55" fmla="*/ 1316782 w 4235595"/>
                <a:gd name="connsiteY3-56" fmla="*/ 0 h 2918813"/>
                <a:gd name="connsiteX4-57" fmla="*/ 1498451 w 4235595"/>
                <a:gd name="connsiteY4-58" fmla="*/ 363338 h 2918813"/>
                <a:gd name="connsiteX5-59" fmla="*/ 1534785 w 4235595"/>
                <a:gd name="connsiteY5-60" fmla="*/ 763009 h 2918813"/>
                <a:gd name="connsiteX6-61" fmla="*/ 1437895 w 4235595"/>
                <a:gd name="connsiteY6-62" fmla="*/ 981012 h 2918813"/>
                <a:gd name="connsiteX7-63" fmla="*/ 1207781 w 4235595"/>
                <a:gd name="connsiteY7-64" fmla="*/ 1283793 h 2918813"/>
                <a:gd name="connsiteX8-65" fmla="*/ 880777 w 4235595"/>
                <a:gd name="connsiteY8-66" fmla="*/ 1441240 h 2918813"/>
                <a:gd name="connsiteX9-67" fmla="*/ 444772 w 4235595"/>
                <a:gd name="connsiteY9-68" fmla="*/ 1429128 h 2918813"/>
                <a:gd name="connsiteX10-69" fmla="*/ 141990 w 4235595"/>
                <a:gd name="connsiteY10-70" fmla="*/ 1247460 h 2918813"/>
                <a:gd name="connsiteX11-71" fmla="*/ 0 w 4235595"/>
                <a:gd name="connsiteY11-72" fmla="*/ 1191361 h 2918813"/>
                <a:gd name="connsiteX0-73" fmla="*/ 0 w 4226234"/>
                <a:gd name="connsiteY0-74" fmla="*/ 1172637 h 2918813"/>
                <a:gd name="connsiteX1-75" fmla="*/ 1755538 w 4226234"/>
                <a:gd name="connsiteY1-76" fmla="*/ 2918813 h 2918813"/>
                <a:gd name="connsiteX2-77" fmla="*/ 4226234 w 4226234"/>
                <a:gd name="connsiteY2-78" fmla="*/ 2918813 h 2918813"/>
                <a:gd name="connsiteX3-79" fmla="*/ 1307421 w 4226234"/>
                <a:gd name="connsiteY3-80" fmla="*/ 0 h 2918813"/>
                <a:gd name="connsiteX4-81" fmla="*/ 1489090 w 4226234"/>
                <a:gd name="connsiteY4-82" fmla="*/ 363338 h 2918813"/>
                <a:gd name="connsiteX5-83" fmla="*/ 1525424 w 4226234"/>
                <a:gd name="connsiteY5-84" fmla="*/ 763009 h 2918813"/>
                <a:gd name="connsiteX6-85" fmla="*/ 1428534 w 4226234"/>
                <a:gd name="connsiteY6-86" fmla="*/ 981012 h 2918813"/>
                <a:gd name="connsiteX7-87" fmla="*/ 1198420 w 4226234"/>
                <a:gd name="connsiteY7-88" fmla="*/ 1283793 h 2918813"/>
                <a:gd name="connsiteX8-89" fmla="*/ 871416 w 4226234"/>
                <a:gd name="connsiteY8-90" fmla="*/ 1441240 h 2918813"/>
                <a:gd name="connsiteX9-91" fmla="*/ 435411 w 4226234"/>
                <a:gd name="connsiteY9-92" fmla="*/ 1429128 h 2918813"/>
                <a:gd name="connsiteX10-93" fmla="*/ 132629 w 4226234"/>
                <a:gd name="connsiteY10-94" fmla="*/ 1247460 h 2918813"/>
                <a:gd name="connsiteX11-95" fmla="*/ 0 w 4226234"/>
                <a:gd name="connsiteY11-96" fmla="*/ 1172637 h 2918813"/>
                <a:gd name="connsiteX0-97" fmla="*/ 0 w 4226234"/>
                <a:gd name="connsiteY0-98" fmla="*/ 1198772 h 2918813"/>
                <a:gd name="connsiteX1-99" fmla="*/ 1755538 w 4226234"/>
                <a:gd name="connsiteY1-100" fmla="*/ 2918813 h 2918813"/>
                <a:gd name="connsiteX2-101" fmla="*/ 4226234 w 4226234"/>
                <a:gd name="connsiteY2-102" fmla="*/ 2918813 h 2918813"/>
                <a:gd name="connsiteX3-103" fmla="*/ 1307421 w 4226234"/>
                <a:gd name="connsiteY3-104" fmla="*/ 0 h 2918813"/>
                <a:gd name="connsiteX4-105" fmla="*/ 1489090 w 4226234"/>
                <a:gd name="connsiteY4-106" fmla="*/ 363338 h 2918813"/>
                <a:gd name="connsiteX5-107" fmla="*/ 1525424 w 4226234"/>
                <a:gd name="connsiteY5-108" fmla="*/ 763009 h 2918813"/>
                <a:gd name="connsiteX6-109" fmla="*/ 1428534 w 4226234"/>
                <a:gd name="connsiteY6-110" fmla="*/ 981012 h 2918813"/>
                <a:gd name="connsiteX7-111" fmla="*/ 1198420 w 4226234"/>
                <a:gd name="connsiteY7-112" fmla="*/ 1283793 h 2918813"/>
                <a:gd name="connsiteX8-113" fmla="*/ 871416 w 4226234"/>
                <a:gd name="connsiteY8-114" fmla="*/ 1441240 h 2918813"/>
                <a:gd name="connsiteX9-115" fmla="*/ 435411 w 4226234"/>
                <a:gd name="connsiteY9-116" fmla="*/ 1429128 h 2918813"/>
                <a:gd name="connsiteX10-117" fmla="*/ 132629 w 4226234"/>
                <a:gd name="connsiteY10-118" fmla="*/ 1247460 h 2918813"/>
                <a:gd name="connsiteX11-119" fmla="*/ 0 w 4226234"/>
                <a:gd name="connsiteY11-120" fmla="*/ 1198772 h 2918813"/>
                <a:gd name="connsiteX0-121" fmla="*/ 0 w 4213166"/>
                <a:gd name="connsiteY0-122" fmla="*/ 1205307 h 2918813"/>
                <a:gd name="connsiteX1-123" fmla="*/ 1742470 w 4213166"/>
                <a:gd name="connsiteY1-124" fmla="*/ 2918813 h 2918813"/>
                <a:gd name="connsiteX2-125" fmla="*/ 4213166 w 4213166"/>
                <a:gd name="connsiteY2-126" fmla="*/ 2918813 h 2918813"/>
                <a:gd name="connsiteX3-127" fmla="*/ 1294353 w 4213166"/>
                <a:gd name="connsiteY3-128" fmla="*/ 0 h 2918813"/>
                <a:gd name="connsiteX4-129" fmla="*/ 1476022 w 4213166"/>
                <a:gd name="connsiteY4-130" fmla="*/ 363338 h 2918813"/>
                <a:gd name="connsiteX5-131" fmla="*/ 1512356 w 4213166"/>
                <a:gd name="connsiteY5-132" fmla="*/ 763009 h 2918813"/>
                <a:gd name="connsiteX6-133" fmla="*/ 1415466 w 4213166"/>
                <a:gd name="connsiteY6-134" fmla="*/ 981012 h 2918813"/>
                <a:gd name="connsiteX7-135" fmla="*/ 1185352 w 4213166"/>
                <a:gd name="connsiteY7-136" fmla="*/ 1283793 h 2918813"/>
                <a:gd name="connsiteX8-137" fmla="*/ 858348 w 4213166"/>
                <a:gd name="connsiteY8-138" fmla="*/ 1441240 h 2918813"/>
                <a:gd name="connsiteX9-139" fmla="*/ 422343 w 4213166"/>
                <a:gd name="connsiteY9-140" fmla="*/ 1429128 h 2918813"/>
                <a:gd name="connsiteX10-141" fmla="*/ 119561 w 4213166"/>
                <a:gd name="connsiteY10-142" fmla="*/ 1247460 h 2918813"/>
                <a:gd name="connsiteX11-143" fmla="*/ 0 w 4213166"/>
                <a:gd name="connsiteY11-144" fmla="*/ 1205307 h 2918813"/>
                <a:gd name="connsiteX0-145" fmla="*/ 0 w 4141293"/>
                <a:gd name="connsiteY0-146" fmla="*/ 1277180 h 2918813"/>
                <a:gd name="connsiteX1-147" fmla="*/ 1670597 w 4141293"/>
                <a:gd name="connsiteY1-148" fmla="*/ 2918813 h 2918813"/>
                <a:gd name="connsiteX2-149" fmla="*/ 4141293 w 4141293"/>
                <a:gd name="connsiteY2-150" fmla="*/ 2918813 h 2918813"/>
                <a:gd name="connsiteX3-151" fmla="*/ 1222480 w 4141293"/>
                <a:gd name="connsiteY3-152" fmla="*/ 0 h 2918813"/>
                <a:gd name="connsiteX4-153" fmla="*/ 1404149 w 4141293"/>
                <a:gd name="connsiteY4-154" fmla="*/ 363338 h 2918813"/>
                <a:gd name="connsiteX5-155" fmla="*/ 1440483 w 4141293"/>
                <a:gd name="connsiteY5-156" fmla="*/ 763009 h 2918813"/>
                <a:gd name="connsiteX6-157" fmla="*/ 1343593 w 4141293"/>
                <a:gd name="connsiteY6-158" fmla="*/ 981012 h 2918813"/>
                <a:gd name="connsiteX7-159" fmla="*/ 1113479 w 4141293"/>
                <a:gd name="connsiteY7-160" fmla="*/ 1283793 h 2918813"/>
                <a:gd name="connsiteX8-161" fmla="*/ 786475 w 4141293"/>
                <a:gd name="connsiteY8-162" fmla="*/ 1441240 h 2918813"/>
                <a:gd name="connsiteX9-163" fmla="*/ 350470 w 4141293"/>
                <a:gd name="connsiteY9-164" fmla="*/ 1429128 h 2918813"/>
                <a:gd name="connsiteX10-165" fmla="*/ 47688 w 4141293"/>
                <a:gd name="connsiteY10-166" fmla="*/ 1247460 h 2918813"/>
                <a:gd name="connsiteX11-167" fmla="*/ 0 w 4141293"/>
                <a:gd name="connsiteY11-168" fmla="*/ 1277180 h 2918813"/>
                <a:gd name="connsiteX0-169" fmla="*/ 0 w 4173962"/>
                <a:gd name="connsiteY0-170" fmla="*/ 1244510 h 2918813"/>
                <a:gd name="connsiteX1-171" fmla="*/ 1703266 w 4173962"/>
                <a:gd name="connsiteY1-172" fmla="*/ 2918813 h 2918813"/>
                <a:gd name="connsiteX2-173" fmla="*/ 4173962 w 4173962"/>
                <a:gd name="connsiteY2-174" fmla="*/ 2918813 h 2918813"/>
                <a:gd name="connsiteX3-175" fmla="*/ 1255149 w 4173962"/>
                <a:gd name="connsiteY3-176" fmla="*/ 0 h 2918813"/>
                <a:gd name="connsiteX4-177" fmla="*/ 1436818 w 4173962"/>
                <a:gd name="connsiteY4-178" fmla="*/ 363338 h 2918813"/>
                <a:gd name="connsiteX5-179" fmla="*/ 1473152 w 4173962"/>
                <a:gd name="connsiteY5-180" fmla="*/ 763009 h 2918813"/>
                <a:gd name="connsiteX6-181" fmla="*/ 1376262 w 4173962"/>
                <a:gd name="connsiteY6-182" fmla="*/ 981012 h 2918813"/>
                <a:gd name="connsiteX7-183" fmla="*/ 1146148 w 4173962"/>
                <a:gd name="connsiteY7-184" fmla="*/ 1283793 h 2918813"/>
                <a:gd name="connsiteX8-185" fmla="*/ 819144 w 4173962"/>
                <a:gd name="connsiteY8-186" fmla="*/ 1441240 h 2918813"/>
                <a:gd name="connsiteX9-187" fmla="*/ 383139 w 4173962"/>
                <a:gd name="connsiteY9-188" fmla="*/ 1429128 h 2918813"/>
                <a:gd name="connsiteX10-189" fmla="*/ 80357 w 4173962"/>
                <a:gd name="connsiteY10-190" fmla="*/ 1247460 h 2918813"/>
                <a:gd name="connsiteX11-191" fmla="*/ 0 w 4173962"/>
                <a:gd name="connsiteY11-192" fmla="*/ 1244510 h 29188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73962" h="2918813">
                  <a:moveTo>
                    <a:pt x="0" y="1244510"/>
                  </a:moveTo>
                  <a:lnTo>
                    <a:pt x="1703266" y="2918813"/>
                  </a:lnTo>
                  <a:lnTo>
                    <a:pt x="4173962" y="2918813"/>
                  </a:lnTo>
                  <a:lnTo>
                    <a:pt x="1255149" y="0"/>
                  </a:lnTo>
                  <a:lnTo>
                    <a:pt x="1436818" y="363338"/>
                  </a:lnTo>
                  <a:lnTo>
                    <a:pt x="1473152" y="763009"/>
                  </a:lnTo>
                  <a:lnTo>
                    <a:pt x="1376262" y="981012"/>
                  </a:lnTo>
                  <a:lnTo>
                    <a:pt x="1146148" y="1283793"/>
                  </a:lnTo>
                  <a:lnTo>
                    <a:pt x="819144" y="1441240"/>
                  </a:lnTo>
                  <a:lnTo>
                    <a:pt x="383139" y="1429128"/>
                  </a:lnTo>
                  <a:lnTo>
                    <a:pt x="80357" y="1247460"/>
                  </a:lnTo>
                  <a:lnTo>
                    <a:pt x="0" y="1244510"/>
                  </a:lnTo>
                  <a:close/>
                </a:path>
              </a:pathLst>
            </a:custGeom>
            <a:gradFill>
              <a:gsLst>
                <a:gs pos="0">
                  <a:schemeClr val="accent4"/>
                </a:gs>
                <a:gs pos="52000">
                  <a:schemeClr val="accent5">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grpSp>
          <p:nvGrpSpPr>
            <p:cNvPr id="11" name="组合 10"/>
            <p:cNvGrpSpPr/>
            <p:nvPr/>
          </p:nvGrpSpPr>
          <p:grpSpPr>
            <a:xfrm>
              <a:off x="10248" y="3950"/>
              <a:ext cx="2374" cy="2242"/>
              <a:chOff x="10248" y="3950"/>
              <a:chExt cx="2374" cy="2242"/>
            </a:xfrm>
          </p:grpSpPr>
          <p:sp>
            <p:nvSpPr>
              <p:cNvPr id="23" name="Circle: Hollow 13"/>
              <p:cNvSpPr/>
              <p:nvPr/>
            </p:nvSpPr>
            <p:spPr>
              <a:xfrm>
                <a:off x="10248" y="3950"/>
                <a:ext cx="2374" cy="2242"/>
              </a:xfrm>
              <a:prstGeom prst="donut">
                <a:avLst>
                  <a:gd name="adj" fmla="val 51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4" name="Block Arc 14"/>
              <p:cNvSpPr/>
              <p:nvPr/>
            </p:nvSpPr>
            <p:spPr>
              <a:xfrm>
                <a:off x="10248" y="3950"/>
                <a:ext cx="2374" cy="2242"/>
              </a:xfrm>
              <a:prstGeom prst="blockArc">
                <a:avLst>
                  <a:gd name="adj1" fmla="val 10800000"/>
                  <a:gd name="adj2" fmla="val 344797"/>
                  <a:gd name="adj3" fmla="val 51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42A2"/>
                  </a:solidFill>
                  <a:cs typeface="+mn-ea"/>
                  <a:sym typeface="+mn-lt"/>
                </a:endParaRPr>
              </a:p>
            </p:txBody>
          </p:sp>
          <p:sp>
            <p:nvSpPr>
              <p:cNvPr id="27" name="TextBox 19"/>
              <p:cNvSpPr txBox="1"/>
              <p:nvPr/>
            </p:nvSpPr>
            <p:spPr>
              <a:xfrm>
                <a:off x="10539" y="4691"/>
                <a:ext cx="1766" cy="725"/>
              </a:xfrm>
              <a:prstGeom prst="rect">
                <a:avLst/>
              </a:prstGeom>
              <a:noFill/>
            </p:spPr>
            <p:txBody>
              <a:bodyPr wrap="square" rtlCol="0">
                <a:spAutoFit/>
              </a:bodyPr>
              <a:lstStyle/>
              <a:p>
                <a:pPr algn="ctr"/>
                <a:r>
                  <a:rPr lang="en-US" altLang="zh-CN" sz="2400" dirty="0">
                    <a:solidFill>
                      <a:srgbClr val="2842A2"/>
                    </a:solidFill>
                    <a:cs typeface="+mn-ea"/>
                    <a:sym typeface="+mn-lt"/>
                  </a:rPr>
                  <a:t>变革性</a:t>
                </a:r>
                <a:endParaRPr lang="en-US" altLang="zh-CN" sz="2400" dirty="0">
                  <a:solidFill>
                    <a:srgbClr val="2842A2"/>
                  </a:solidFill>
                  <a:cs typeface="+mn-ea"/>
                  <a:sym typeface="+mn-lt"/>
                </a:endParaRPr>
              </a:p>
            </p:txBody>
          </p:sp>
        </p:grpSp>
      </p:grpSp>
      <p:sp>
        <p:nvSpPr>
          <p:cNvPr id="31" name="Rectangle 24"/>
          <p:cNvSpPr/>
          <p:nvPr/>
        </p:nvSpPr>
        <p:spPr>
          <a:xfrm>
            <a:off x="1066887" y="4410807"/>
            <a:ext cx="1505818" cy="1014730"/>
          </a:xfrm>
          <a:prstGeom prst="rect">
            <a:avLst/>
          </a:prstGeom>
        </p:spPr>
        <p:txBody>
          <a:bodyPr wrap="square">
            <a:spAutoFit/>
          </a:bodyPr>
          <a:lstStyle/>
          <a:p>
            <a:pPr algn="just">
              <a:spcAft>
                <a:spcPts val="600"/>
              </a:spcAft>
            </a:pPr>
            <a:r>
              <a:rPr lang="en-US" altLang="zh-CN" sz="2000" dirty="0">
                <a:solidFill>
                  <a:schemeClr val="bg1">
                    <a:lumMod val="50000"/>
                  </a:schemeClr>
                </a:solidFill>
                <a:cs typeface="+mn-ea"/>
                <a:sym typeface="+mn-lt"/>
              </a:rPr>
              <a:t>任何创新活动都有一定的目的</a:t>
            </a:r>
            <a:endParaRPr lang="en-US" altLang="zh-CN" sz="2000" dirty="0">
              <a:solidFill>
                <a:schemeClr val="bg1">
                  <a:lumMod val="50000"/>
                </a:schemeClr>
              </a:solidFill>
              <a:cs typeface="+mn-ea"/>
              <a:sym typeface="+mn-lt"/>
            </a:endParaRPr>
          </a:p>
        </p:txBody>
      </p:sp>
      <p:sp>
        <p:nvSpPr>
          <p:cNvPr id="32" name="Rectangle 27"/>
          <p:cNvSpPr/>
          <p:nvPr/>
        </p:nvSpPr>
        <p:spPr>
          <a:xfrm>
            <a:off x="3650690" y="4410807"/>
            <a:ext cx="1505818" cy="706755"/>
          </a:xfrm>
          <a:prstGeom prst="rect">
            <a:avLst/>
          </a:prstGeom>
        </p:spPr>
        <p:txBody>
          <a:bodyPr wrap="square">
            <a:spAutoFit/>
          </a:bodyPr>
          <a:lstStyle/>
          <a:p>
            <a:pPr algn="just">
              <a:spcAft>
                <a:spcPts val="600"/>
              </a:spcAft>
              <a:buClrTx/>
              <a:buSzTx/>
              <a:buFontTx/>
            </a:pPr>
            <a:r>
              <a:rPr lang="en-US" altLang="zh-CN" sz="2000" dirty="0">
                <a:solidFill>
                  <a:schemeClr val="bg1">
                    <a:lumMod val="50000"/>
                  </a:schemeClr>
                </a:solidFill>
                <a:cs typeface="+mn-ea"/>
                <a:sym typeface="+mn-ea"/>
              </a:rPr>
              <a:t>创新有明显、具体的价值</a:t>
            </a:r>
            <a:endParaRPr lang="en-US" altLang="zh-CN" sz="2000" dirty="0">
              <a:solidFill>
                <a:schemeClr val="bg1">
                  <a:lumMod val="50000"/>
                </a:schemeClr>
              </a:solidFill>
              <a:cs typeface="+mn-ea"/>
              <a:sym typeface="+mn-ea"/>
            </a:endParaRPr>
          </a:p>
        </p:txBody>
      </p:sp>
      <p:sp>
        <p:nvSpPr>
          <p:cNvPr id="33" name="Rectangle 28"/>
          <p:cNvSpPr/>
          <p:nvPr/>
        </p:nvSpPr>
        <p:spPr>
          <a:xfrm>
            <a:off x="6216431" y="4410807"/>
            <a:ext cx="1505818" cy="1630045"/>
          </a:xfrm>
          <a:prstGeom prst="rect">
            <a:avLst/>
          </a:prstGeom>
        </p:spPr>
        <p:txBody>
          <a:bodyPr wrap="square">
            <a:spAutoFit/>
          </a:bodyPr>
          <a:lstStyle/>
          <a:p>
            <a:pPr algn="just">
              <a:spcAft>
                <a:spcPts val="600"/>
              </a:spcAft>
              <a:buClrTx/>
              <a:buSzTx/>
              <a:buFontTx/>
            </a:pPr>
            <a:r>
              <a:rPr lang="en-US" altLang="zh-CN" sz="2000" dirty="0">
                <a:solidFill>
                  <a:schemeClr val="bg1">
                    <a:lumMod val="50000"/>
                  </a:schemeClr>
                </a:solidFill>
                <a:cs typeface="+mn-ea"/>
                <a:sym typeface="+mn-ea"/>
              </a:rPr>
              <a:t>对已有事物的革新或对现有的不合理事物的扬弃</a:t>
            </a:r>
            <a:endParaRPr lang="en-US" altLang="zh-CN" sz="2000" dirty="0">
              <a:solidFill>
                <a:schemeClr val="bg1">
                  <a:lumMod val="50000"/>
                </a:schemeClr>
              </a:solidFill>
              <a:cs typeface="+mn-ea"/>
              <a:sym typeface="+mn-ea"/>
            </a:endParaRPr>
          </a:p>
        </p:txBody>
      </p:sp>
      <p:sp>
        <p:nvSpPr>
          <p:cNvPr id="34" name="Title 1"/>
          <p:cNvSpPr txBox="1"/>
          <p:nvPr/>
        </p:nvSpPr>
        <p:spPr>
          <a:xfrm>
            <a:off x="8370570" y="563880"/>
            <a:ext cx="2534920" cy="614680"/>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创新的特点</a:t>
            </a:r>
            <a:endParaRPr dirty="0">
              <a:latin typeface="+mn-lt"/>
              <a:ea typeface="+mn-ea"/>
              <a:cs typeface="+mn-ea"/>
              <a:sym typeface="+mn-lt"/>
            </a:endParaRPr>
          </a:p>
        </p:txBody>
      </p:sp>
      <p:grpSp>
        <p:nvGrpSpPr>
          <p:cNvPr id="40" name="组合 39"/>
          <p:cNvGrpSpPr/>
          <p:nvPr/>
        </p:nvGrpSpPr>
        <p:grpSpPr>
          <a:xfrm>
            <a:off x="8775700" y="2333625"/>
            <a:ext cx="3780155" cy="2606675"/>
            <a:chOff x="13818" y="3857"/>
            <a:chExt cx="5953" cy="4105"/>
          </a:xfrm>
        </p:grpSpPr>
        <p:grpSp>
          <p:nvGrpSpPr>
            <p:cNvPr id="10" name="组合 9"/>
            <p:cNvGrpSpPr/>
            <p:nvPr/>
          </p:nvGrpSpPr>
          <p:grpSpPr>
            <a:xfrm>
              <a:off x="13818" y="3857"/>
              <a:ext cx="2375" cy="2242"/>
              <a:chOff x="13818" y="3857"/>
              <a:chExt cx="2375" cy="2242"/>
            </a:xfrm>
          </p:grpSpPr>
          <p:sp>
            <p:nvSpPr>
              <p:cNvPr id="6" name="Circle: Hollow 13"/>
              <p:cNvSpPr/>
              <p:nvPr/>
            </p:nvSpPr>
            <p:spPr>
              <a:xfrm>
                <a:off x="13819" y="3857"/>
                <a:ext cx="2374" cy="2242"/>
              </a:xfrm>
              <a:prstGeom prst="donut">
                <a:avLst>
                  <a:gd name="adj" fmla="val 51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842A2"/>
                  </a:solidFill>
                  <a:cs typeface="+mn-ea"/>
                  <a:sym typeface="+mn-lt"/>
                </a:endParaRPr>
              </a:p>
            </p:txBody>
          </p:sp>
          <p:sp>
            <p:nvSpPr>
              <p:cNvPr id="7" name="Block Arc 14"/>
              <p:cNvSpPr/>
              <p:nvPr/>
            </p:nvSpPr>
            <p:spPr>
              <a:xfrm>
                <a:off x="13818" y="3857"/>
                <a:ext cx="2374" cy="2242"/>
              </a:xfrm>
              <a:prstGeom prst="blockArc">
                <a:avLst>
                  <a:gd name="adj1" fmla="val 10800000"/>
                  <a:gd name="adj2" fmla="val 344797"/>
                  <a:gd name="adj3" fmla="val 51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842A2"/>
                  </a:solidFill>
                  <a:cs typeface="+mn-ea"/>
                  <a:sym typeface="+mn-lt"/>
                </a:endParaRPr>
              </a:p>
            </p:txBody>
          </p:sp>
          <p:sp>
            <p:nvSpPr>
              <p:cNvPr id="8" name="TextBox 19"/>
              <p:cNvSpPr txBox="1"/>
              <p:nvPr/>
            </p:nvSpPr>
            <p:spPr>
              <a:xfrm>
                <a:off x="14151" y="4645"/>
                <a:ext cx="1752" cy="725"/>
              </a:xfrm>
              <a:prstGeom prst="rect">
                <a:avLst/>
              </a:prstGeom>
              <a:noFill/>
            </p:spPr>
            <p:txBody>
              <a:bodyPr wrap="square" rtlCol="0">
                <a:spAutoFit/>
              </a:bodyPr>
              <a:p>
                <a:pPr algn="ctr"/>
                <a:r>
                  <a:rPr lang="en-US" altLang="zh-CN" sz="2400" dirty="0">
                    <a:solidFill>
                      <a:srgbClr val="2842A2"/>
                    </a:solidFill>
                    <a:cs typeface="+mn-ea"/>
                    <a:sym typeface="+mn-lt"/>
                  </a:rPr>
                  <a:t>相对性</a:t>
                </a:r>
                <a:endParaRPr lang="en-US" altLang="zh-CN" sz="2400" dirty="0">
                  <a:solidFill>
                    <a:srgbClr val="2842A2"/>
                  </a:solidFill>
                  <a:cs typeface="+mn-ea"/>
                  <a:sym typeface="+mn-lt"/>
                </a:endParaRPr>
              </a:p>
            </p:txBody>
          </p:sp>
          <p:sp>
            <p:nvSpPr>
              <p:cNvPr id="9" name="Block Arc 14"/>
              <p:cNvSpPr/>
              <p:nvPr/>
            </p:nvSpPr>
            <p:spPr>
              <a:xfrm flipH="1" flipV="1">
                <a:off x="13819" y="3857"/>
                <a:ext cx="2374" cy="2242"/>
              </a:xfrm>
              <a:prstGeom prst="blockArc">
                <a:avLst>
                  <a:gd name="adj1" fmla="val 10800000"/>
                  <a:gd name="adj2" fmla="val 344797"/>
                  <a:gd name="adj3" fmla="val 51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842A2"/>
                  </a:solidFill>
                  <a:cs typeface="+mn-ea"/>
                  <a:sym typeface="+mn-lt"/>
                </a:endParaRPr>
              </a:p>
            </p:txBody>
          </p:sp>
        </p:grpSp>
        <p:sp>
          <p:nvSpPr>
            <p:cNvPr id="39" name="Freeform: Shape 18"/>
            <p:cNvSpPr/>
            <p:nvPr/>
          </p:nvSpPr>
          <p:spPr>
            <a:xfrm>
              <a:off x="14151" y="4250"/>
              <a:ext cx="5620" cy="3712"/>
            </a:xfrm>
            <a:custGeom>
              <a:avLst/>
              <a:gdLst>
                <a:gd name="connsiteX0" fmla="*/ 0 w 3815046"/>
                <a:gd name="connsiteY0" fmla="*/ 1041568 h 2918813"/>
                <a:gd name="connsiteX1" fmla="*/ 1877245 w 3815046"/>
                <a:gd name="connsiteY1" fmla="*/ 2918813 h 2918813"/>
                <a:gd name="connsiteX2" fmla="*/ 3815046 w 3815046"/>
                <a:gd name="connsiteY2" fmla="*/ 2918813 h 2918813"/>
                <a:gd name="connsiteX3" fmla="*/ 1429128 w 3815046"/>
                <a:gd name="connsiteY3" fmla="*/ 0 h 2918813"/>
                <a:gd name="connsiteX4" fmla="*/ 1610797 w 3815046"/>
                <a:gd name="connsiteY4" fmla="*/ 363338 h 2918813"/>
                <a:gd name="connsiteX5" fmla="*/ 1647131 w 3815046"/>
                <a:gd name="connsiteY5" fmla="*/ 763009 h 2918813"/>
                <a:gd name="connsiteX6" fmla="*/ 1550241 w 3815046"/>
                <a:gd name="connsiteY6" fmla="*/ 981012 h 2918813"/>
                <a:gd name="connsiteX7" fmla="*/ 1320127 w 3815046"/>
                <a:gd name="connsiteY7" fmla="*/ 1283793 h 2918813"/>
                <a:gd name="connsiteX8" fmla="*/ 993123 w 3815046"/>
                <a:gd name="connsiteY8" fmla="*/ 1441240 h 2918813"/>
                <a:gd name="connsiteX9" fmla="*/ 557118 w 3815046"/>
                <a:gd name="connsiteY9" fmla="*/ 1429128 h 2918813"/>
                <a:gd name="connsiteX10" fmla="*/ 254336 w 3815046"/>
                <a:gd name="connsiteY10" fmla="*/ 1247460 h 2918813"/>
                <a:gd name="connsiteX11" fmla="*/ 0 w 3815046"/>
                <a:gd name="connsiteY11" fmla="*/ 1041568 h 2918813"/>
                <a:gd name="connsiteX0-1" fmla="*/ 0 w 4347941"/>
                <a:gd name="connsiteY0-2" fmla="*/ 1041568 h 2918813"/>
                <a:gd name="connsiteX1-3" fmla="*/ 1877245 w 4347941"/>
                <a:gd name="connsiteY1-4" fmla="*/ 2918813 h 2918813"/>
                <a:gd name="connsiteX2-5" fmla="*/ 4347941 w 4347941"/>
                <a:gd name="connsiteY2-6" fmla="*/ 2918813 h 2918813"/>
                <a:gd name="connsiteX3-7" fmla="*/ 1429128 w 4347941"/>
                <a:gd name="connsiteY3-8" fmla="*/ 0 h 2918813"/>
                <a:gd name="connsiteX4-9" fmla="*/ 1610797 w 4347941"/>
                <a:gd name="connsiteY4-10" fmla="*/ 363338 h 2918813"/>
                <a:gd name="connsiteX5-11" fmla="*/ 1647131 w 4347941"/>
                <a:gd name="connsiteY5-12" fmla="*/ 763009 h 2918813"/>
                <a:gd name="connsiteX6-13" fmla="*/ 1550241 w 4347941"/>
                <a:gd name="connsiteY6-14" fmla="*/ 981012 h 2918813"/>
                <a:gd name="connsiteX7-15" fmla="*/ 1320127 w 4347941"/>
                <a:gd name="connsiteY7-16" fmla="*/ 1283793 h 2918813"/>
                <a:gd name="connsiteX8-17" fmla="*/ 993123 w 4347941"/>
                <a:gd name="connsiteY8-18" fmla="*/ 1441240 h 2918813"/>
                <a:gd name="connsiteX9-19" fmla="*/ 557118 w 4347941"/>
                <a:gd name="connsiteY9-20" fmla="*/ 1429128 h 2918813"/>
                <a:gd name="connsiteX10-21" fmla="*/ 254336 w 4347941"/>
                <a:gd name="connsiteY10-22" fmla="*/ 1247460 h 2918813"/>
                <a:gd name="connsiteX11-23" fmla="*/ 0 w 4347941"/>
                <a:gd name="connsiteY11-24" fmla="*/ 1041568 h 2918813"/>
                <a:gd name="connsiteX0-25" fmla="*/ 0 w 4216872"/>
                <a:gd name="connsiteY0-26" fmla="*/ 1181999 h 2918813"/>
                <a:gd name="connsiteX1-27" fmla="*/ 1746176 w 4216872"/>
                <a:gd name="connsiteY1-28" fmla="*/ 2918813 h 2918813"/>
                <a:gd name="connsiteX2-29" fmla="*/ 4216872 w 4216872"/>
                <a:gd name="connsiteY2-30" fmla="*/ 2918813 h 2918813"/>
                <a:gd name="connsiteX3-31" fmla="*/ 1298059 w 4216872"/>
                <a:gd name="connsiteY3-32" fmla="*/ 0 h 2918813"/>
                <a:gd name="connsiteX4-33" fmla="*/ 1479728 w 4216872"/>
                <a:gd name="connsiteY4-34" fmla="*/ 363338 h 2918813"/>
                <a:gd name="connsiteX5-35" fmla="*/ 1516062 w 4216872"/>
                <a:gd name="connsiteY5-36" fmla="*/ 763009 h 2918813"/>
                <a:gd name="connsiteX6-37" fmla="*/ 1419172 w 4216872"/>
                <a:gd name="connsiteY6-38" fmla="*/ 981012 h 2918813"/>
                <a:gd name="connsiteX7-39" fmla="*/ 1189058 w 4216872"/>
                <a:gd name="connsiteY7-40" fmla="*/ 1283793 h 2918813"/>
                <a:gd name="connsiteX8-41" fmla="*/ 862054 w 4216872"/>
                <a:gd name="connsiteY8-42" fmla="*/ 1441240 h 2918813"/>
                <a:gd name="connsiteX9-43" fmla="*/ 426049 w 4216872"/>
                <a:gd name="connsiteY9-44" fmla="*/ 1429128 h 2918813"/>
                <a:gd name="connsiteX10-45" fmla="*/ 123267 w 4216872"/>
                <a:gd name="connsiteY10-46" fmla="*/ 1247460 h 2918813"/>
                <a:gd name="connsiteX11-47" fmla="*/ 0 w 4216872"/>
                <a:gd name="connsiteY11-48" fmla="*/ 1181999 h 2918813"/>
                <a:gd name="connsiteX0-49" fmla="*/ 0 w 4235595"/>
                <a:gd name="connsiteY0-50" fmla="*/ 1191361 h 2918813"/>
                <a:gd name="connsiteX1-51" fmla="*/ 1764899 w 4235595"/>
                <a:gd name="connsiteY1-52" fmla="*/ 2918813 h 2918813"/>
                <a:gd name="connsiteX2-53" fmla="*/ 4235595 w 4235595"/>
                <a:gd name="connsiteY2-54" fmla="*/ 2918813 h 2918813"/>
                <a:gd name="connsiteX3-55" fmla="*/ 1316782 w 4235595"/>
                <a:gd name="connsiteY3-56" fmla="*/ 0 h 2918813"/>
                <a:gd name="connsiteX4-57" fmla="*/ 1498451 w 4235595"/>
                <a:gd name="connsiteY4-58" fmla="*/ 363338 h 2918813"/>
                <a:gd name="connsiteX5-59" fmla="*/ 1534785 w 4235595"/>
                <a:gd name="connsiteY5-60" fmla="*/ 763009 h 2918813"/>
                <a:gd name="connsiteX6-61" fmla="*/ 1437895 w 4235595"/>
                <a:gd name="connsiteY6-62" fmla="*/ 981012 h 2918813"/>
                <a:gd name="connsiteX7-63" fmla="*/ 1207781 w 4235595"/>
                <a:gd name="connsiteY7-64" fmla="*/ 1283793 h 2918813"/>
                <a:gd name="connsiteX8-65" fmla="*/ 880777 w 4235595"/>
                <a:gd name="connsiteY8-66" fmla="*/ 1441240 h 2918813"/>
                <a:gd name="connsiteX9-67" fmla="*/ 444772 w 4235595"/>
                <a:gd name="connsiteY9-68" fmla="*/ 1429128 h 2918813"/>
                <a:gd name="connsiteX10-69" fmla="*/ 141990 w 4235595"/>
                <a:gd name="connsiteY10-70" fmla="*/ 1247460 h 2918813"/>
                <a:gd name="connsiteX11-71" fmla="*/ 0 w 4235595"/>
                <a:gd name="connsiteY11-72" fmla="*/ 1191361 h 2918813"/>
                <a:gd name="connsiteX0-73" fmla="*/ 0 w 4226234"/>
                <a:gd name="connsiteY0-74" fmla="*/ 1172637 h 2918813"/>
                <a:gd name="connsiteX1-75" fmla="*/ 1755538 w 4226234"/>
                <a:gd name="connsiteY1-76" fmla="*/ 2918813 h 2918813"/>
                <a:gd name="connsiteX2-77" fmla="*/ 4226234 w 4226234"/>
                <a:gd name="connsiteY2-78" fmla="*/ 2918813 h 2918813"/>
                <a:gd name="connsiteX3-79" fmla="*/ 1307421 w 4226234"/>
                <a:gd name="connsiteY3-80" fmla="*/ 0 h 2918813"/>
                <a:gd name="connsiteX4-81" fmla="*/ 1489090 w 4226234"/>
                <a:gd name="connsiteY4-82" fmla="*/ 363338 h 2918813"/>
                <a:gd name="connsiteX5-83" fmla="*/ 1525424 w 4226234"/>
                <a:gd name="connsiteY5-84" fmla="*/ 763009 h 2918813"/>
                <a:gd name="connsiteX6-85" fmla="*/ 1428534 w 4226234"/>
                <a:gd name="connsiteY6-86" fmla="*/ 981012 h 2918813"/>
                <a:gd name="connsiteX7-87" fmla="*/ 1198420 w 4226234"/>
                <a:gd name="connsiteY7-88" fmla="*/ 1283793 h 2918813"/>
                <a:gd name="connsiteX8-89" fmla="*/ 871416 w 4226234"/>
                <a:gd name="connsiteY8-90" fmla="*/ 1441240 h 2918813"/>
                <a:gd name="connsiteX9-91" fmla="*/ 435411 w 4226234"/>
                <a:gd name="connsiteY9-92" fmla="*/ 1429128 h 2918813"/>
                <a:gd name="connsiteX10-93" fmla="*/ 132629 w 4226234"/>
                <a:gd name="connsiteY10-94" fmla="*/ 1247460 h 2918813"/>
                <a:gd name="connsiteX11-95" fmla="*/ 0 w 4226234"/>
                <a:gd name="connsiteY11-96" fmla="*/ 1172637 h 2918813"/>
                <a:gd name="connsiteX0-97" fmla="*/ 0 w 4226234"/>
                <a:gd name="connsiteY0-98" fmla="*/ 1198772 h 2918813"/>
                <a:gd name="connsiteX1-99" fmla="*/ 1755538 w 4226234"/>
                <a:gd name="connsiteY1-100" fmla="*/ 2918813 h 2918813"/>
                <a:gd name="connsiteX2-101" fmla="*/ 4226234 w 4226234"/>
                <a:gd name="connsiteY2-102" fmla="*/ 2918813 h 2918813"/>
                <a:gd name="connsiteX3-103" fmla="*/ 1307421 w 4226234"/>
                <a:gd name="connsiteY3-104" fmla="*/ 0 h 2918813"/>
                <a:gd name="connsiteX4-105" fmla="*/ 1489090 w 4226234"/>
                <a:gd name="connsiteY4-106" fmla="*/ 363338 h 2918813"/>
                <a:gd name="connsiteX5-107" fmla="*/ 1525424 w 4226234"/>
                <a:gd name="connsiteY5-108" fmla="*/ 763009 h 2918813"/>
                <a:gd name="connsiteX6-109" fmla="*/ 1428534 w 4226234"/>
                <a:gd name="connsiteY6-110" fmla="*/ 981012 h 2918813"/>
                <a:gd name="connsiteX7-111" fmla="*/ 1198420 w 4226234"/>
                <a:gd name="connsiteY7-112" fmla="*/ 1283793 h 2918813"/>
                <a:gd name="connsiteX8-113" fmla="*/ 871416 w 4226234"/>
                <a:gd name="connsiteY8-114" fmla="*/ 1441240 h 2918813"/>
                <a:gd name="connsiteX9-115" fmla="*/ 435411 w 4226234"/>
                <a:gd name="connsiteY9-116" fmla="*/ 1429128 h 2918813"/>
                <a:gd name="connsiteX10-117" fmla="*/ 132629 w 4226234"/>
                <a:gd name="connsiteY10-118" fmla="*/ 1247460 h 2918813"/>
                <a:gd name="connsiteX11-119" fmla="*/ 0 w 4226234"/>
                <a:gd name="connsiteY11-120" fmla="*/ 1198772 h 2918813"/>
                <a:gd name="connsiteX0-121" fmla="*/ 0 w 4213166"/>
                <a:gd name="connsiteY0-122" fmla="*/ 1205307 h 2918813"/>
                <a:gd name="connsiteX1-123" fmla="*/ 1742470 w 4213166"/>
                <a:gd name="connsiteY1-124" fmla="*/ 2918813 h 2918813"/>
                <a:gd name="connsiteX2-125" fmla="*/ 4213166 w 4213166"/>
                <a:gd name="connsiteY2-126" fmla="*/ 2918813 h 2918813"/>
                <a:gd name="connsiteX3-127" fmla="*/ 1294353 w 4213166"/>
                <a:gd name="connsiteY3-128" fmla="*/ 0 h 2918813"/>
                <a:gd name="connsiteX4-129" fmla="*/ 1476022 w 4213166"/>
                <a:gd name="connsiteY4-130" fmla="*/ 363338 h 2918813"/>
                <a:gd name="connsiteX5-131" fmla="*/ 1512356 w 4213166"/>
                <a:gd name="connsiteY5-132" fmla="*/ 763009 h 2918813"/>
                <a:gd name="connsiteX6-133" fmla="*/ 1415466 w 4213166"/>
                <a:gd name="connsiteY6-134" fmla="*/ 981012 h 2918813"/>
                <a:gd name="connsiteX7-135" fmla="*/ 1185352 w 4213166"/>
                <a:gd name="connsiteY7-136" fmla="*/ 1283793 h 2918813"/>
                <a:gd name="connsiteX8-137" fmla="*/ 858348 w 4213166"/>
                <a:gd name="connsiteY8-138" fmla="*/ 1441240 h 2918813"/>
                <a:gd name="connsiteX9-139" fmla="*/ 422343 w 4213166"/>
                <a:gd name="connsiteY9-140" fmla="*/ 1429128 h 2918813"/>
                <a:gd name="connsiteX10-141" fmla="*/ 119561 w 4213166"/>
                <a:gd name="connsiteY10-142" fmla="*/ 1247460 h 2918813"/>
                <a:gd name="connsiteX11-143" fmla="*/ 0 w 4213166"/>
                <a:gd name="connsiteY11-144" fmla="*/ 1205307 h 2918813"/>
                <a:gd name="connsiteX0-145" fmla="*/ 0 w 4141293"/>
                <a:gd name="connsiteY0-146" fmla="*/ 1277180 h 2918813"/>
                <a:gd name="connsiteX1-147" fmla="*/ 1670597 w 4141293"/>
                <a:gd name="connsiteY1-148" fmla="*/ 2918813 h 2918813"/>
                <a:gd name="connsiteX2-149" fmla="*/ 4141293 w 4141293"/>
                <a:gd name="connsiteY2-150" fmla="*/ 2918813 h 2918813"/>
                <a:gd name="connsiteX3-151" fmla="*/ 1222480 w 4141293"/>
                <a:gd name="connsiteY3-152" fmla="*/ 0 h 2918813"/>
                <a:gd name="connsiteX4-153" fmla="*/ 1404149 w 4141293"/>
                <a:gd name="connsiteY4-154" fmla="*/ 363338 h 2918813"/>
                <a:gd name="connsiteX5-155" fmla="*/ 1440483 w 4141293"/>
                <a:gd name="connsiteY5-156" fmla="*/ 763009 h 2918813"/>
                <a:gd name="connsiteX6-157" fmla="*/ 1343593 w 4141293"/>
                <a:gd name="connsiteY6-158" fmla="*/ 981012 h 2918813"/>
                <a:gd name="connsiteX7-159" fmla="*/ 1113479 w 4141293"/>
                <a:gd name="connsiteY7-160" fmla="*/ 1283793 h 2918813"/>
                <a:gd name="connsiteX8-161" fmla="*/ 786475 w 4141293"/>
                <a:gd name="connsiteY8-162" fmla="*/ 1441240 h 2918813"/>
                <a:gd name="connsiteX9-163" fmla="*/ 350470 w 4141293"/>
                <a:gd name="connsiteY9-164" fmla="*/ 1429128 h 2918813"/>
                <a:gd name="connsiteX10-165" fmla="*/ 47688 w 4141293"/>
                <a:gd name="connsiteY10-166" fmla="*/ 1247460 h 2918813"/>
                <a:gd name="connsiteX11-167" fmla="*/ 0 w 4141293"/>
                <a:gd name="connsiteY11-168" fmla="*/ 1277180 h 2918813"/>
                <a:gd name="connsiteX0-169" fmla="*/ 0 w 4173962"/>
                <a:gd name="connsiteY0-170" fmla="*/ 1244510 h 2918813"/>
                <a:gd name="connsiteX1-171" fmla="*/ 1703266 w 4173962"/>
                <a:gd name="connsiteY1-172" fmla="*/ 2918813 h 2918813"/>
                <a:gd name="connsiteX2-173" fmla="*/ 4173962 w 4173962"/>
                <a:gd name="connsiteY2-174" fmla="*/ 2918813 h 2918813"/>
                <a:gd name="connsiteX3-175" fmla="*/ 1255149 w 4173962"/>
                <a:gd name="connsiteY3-176" fmla="*/ 0 h 2918813"/>
                <a:gd name="connsiteX4-177" fmla="*/ 1436818 w 4173962"/>
                <a:gd name="connsiteY4-178" fmla="*/ 363338 h 2918813"/>
                <a:gd name="connsiteX5-179" fmla="*/ 1473152 w 4173962"/>
                <a:gd name="connsiteY5-180" fmla="*/ 763009 h 2918813"/>
                <a:gd name="connsiteX6-181" fmla="*/ 1376262 w 4173962"/>
                <a:gd name="connsiteY6-182" fmla="*/ 981012 h 2918813"/>
                <a:gd name="connsiteX7-183" fmla="*/ 1146148 w 4173962"/>
                <a:gd name="connsiteY7-184" fmla="*/ 1283793 h 2918813"/>
                <a:gd name="connsiteX8-185" fmla="*/ 819144 w 4173962"/>
                <a:gd name="connsiteY8-186" fmla="*/ 1441240 h 2918813"/>
                <a:gd name="connsiteX9-187" fmla="*/ 383139 w 4173962"/>
                <a:gd name="connsiteY9-188" fmla="*/ 1429128 h 2918813"/>
                <a:gd name="connsiteX10-189" fmla="*/ 80357 w 4173962"/>
                <a:gd name="connsiteY10-190" fmla="*/ 1247460 h 2918813"/>
                <a:gd name="connsiteX11-191" fmla="*/ 0 w 4173962"/>
                <a:gd name="connsiteY11-192" fmla="*/ 1244510 h 29188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73962" h="2918813">
                  <a:moveTo>
                    <a:pt x="0" y="1244510"/>
                  </a:moveTo>
                  <a:lnTo>
                    <a:pt x="1703266" y="2918813"/>
                  </a:lnTo>
                  <a:lnTo>
                    <a:pt x="4173962" y="2918813"/>
                  </a:lnTo>
                  <a:lnTo>
                    <a:pt x="1255149" y="0"/>
                  </a:lnTo>
                  <a:lnTo>
                    <a:pt x="1436818" y="363338"/>
                  </a:lnTo>
                  <a:lnTo>
                    <a:pt x="1473152" y="763009"/>
                  </a:lnTo>
                  <a:lnTo>
                    <a:pt x="1376262" y="981012"/>
                  </a:lnTo>
                  <a:lnTo>
                    <a:pt x="1146148" y="1283793"/>
                  </a:lnTo>
                  <a:lnTo>
                    <a:pt x="819144" y="1441240"/>
                  </a:lnTo>
                  <a:lnTo>
                    <a:pt x="383139" y="1429128"/>
                  </a:lnTo>
                  <a:lnTo>
                    <a:pt x="80357" y="1247460"/>
                  </a:lnTo>
                  <a:lnTo>
                    <a:pt x="0" y="1244510"/>
                  </a:lnTo>
                  <a:close/>
                </a:path>
              </a:pathLst>
            </a:custGeom>
            <a:gradFill>
              <a:gsLst>
                <a:gs pos="0">
                  <a:schemeClr val="accent4"/>
                </a:gs>
                <a:gs pos="52000">
                  <a:schemeClr val="accent5">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842A2"/>
                </a:solidFill>
                <a:cs typeface="+mn-ea"/>
                <a:sym typeface="+mn-lt"/>
              </a:endParaRPr>
            </a:p>
          </p:txBody>
        </p:sp>
      </p:grpSp>
      <p:sp>
        <p:nvSpPr>
          <p:cNvPr id="42" name="Rectangle 28"/>
          <p:cNvSpPr/>
          <p:nvPr/>
        </p:nvSpPr>
        <p:spPr>
          <a:xfrm>
            <a:off x="8782466" y="4410807"/>
            <a:ext cx="1505818" cy="1014730"/>
          </a:xfrm>
          <a:prstGeom prst="rect">
            <a:avLst/>
          </a:prstGeom>
        </p:spPr>
        <p:txBody>
          <a:bodyPr wrap="square">
            <a:spAutoFit/>
          </a:bodyPr>
          <a:p>
            <a:pPr algn="just">
              <a:spcAft>
                <a:spcPts val="600"/>
              </a:spcAft>
              <a:buClrTx/>
              <a:buSzTx/>
              <a:buFontTx/>
            </a:pPr>
            <a:r>
              <a:rPr lang="en-US" altLang="zh-CN" sz="2000" dirty="0">
                <a:solidFill>
                  <a:schemeClr val="bg1">
                    <a:lumMod val="50000"/>
                  </a:schemeClr>
                </a:solidFill>
                <a:cs typeface="+mn-ea"/>
                <a:sym typeface="+mn-ea"/>
              </a:rPr>
              <a:t>创新的价值与时间、空间有关</a:t>
            </a:r>
            <a:endParaRPr lang="en-US" altLang="zh-CN" sz="2000" dirty="0">
              <a:solidFill>
                <a:schemeClr val="bg1">
                  <a:lumMod val="50000"/>
                </a:schemeClr>
              </a:solidFill>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down)">
                                      <p:cBhvr>
                                        <p:cTn id="8" dur="500"/>
                                        <p:tgtEl>
                                          <p:spTgt spid="3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ppt_y</p:attrName>
                                        </p:attrNameLst>
                                      </p:cBhvr>
                                      <p:tavLst>
                                        <p:tav tm="0">
                                          <p:val>
                                            <p:strVal val="#ppt_y-#ppt_h*1.125000"/>
                                          </p:val>
                                        </p:tav>
                                        <p:tav tm="100000">
                                          <p:val>
                                            <p:strVal val="#ppt_y"/>
                                          </p:val>
                                        </p:tav>
                                      </p:tavLst>
                                    </p:anim>
                                    <p:animEffect transition="in" filter="wipe(down)">
                                      <p:cBhvr>
                                        <p:cTn id="12" dur="500"/>
                                        <p:tgtEl>
                                          <p:spTgt spid="3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p:tgtEl>
                                          <p:spTgt spid="33"/>
                                        </p:tgtEl>
                                        <p:attrNameLst>
                                          <p:attrName>ppt_y</p:attrName>
                                        </p:attrNameLst>
                                      </p:cBhvr>
                                      <p:tavLst>
                                        <p:tav tm="0">
                                          <p:val>
                                            <p:strVal val="#ppt_y-#ppt_h*1.125000"/>
                                          </p:val>
                                        </p:tav>
                                        <p:tav tm="100000">
                                          <p:val>
                                            <p:strVal val="#ppt_y"/>
                                          </p:val>
                                        </p:tav>
                                      </p:tavLst>
                                    </p:anim>
                                    <p:animEffect transition="in" filter="wipe(down)">
                                      <p:cBhvr>
                                        <p:cTn id="16" dur="500"/>
                                        <p:tgtEl>
                                          <p:spTgt spid="3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ppt_y</p:attrName>
                                        </p:attrNameLst>
                                      </p:cBhvr>
                                      <p:tavLst>
                                        <p:tav tm="0">
                                          <p:val>
                                            <p:strVal val="#ppt_y-#ppt_h*1.125000"/>
                                          </p:val>
                                        </p:tav>
                                        <p:tav tm="100000">
                                          <p:val>
                                            <p:strVal val="#ppt_y"/>
                                          </p:val>
                                        </p:tav>
                                      </p:tavLst>
                                    </p:anim>
                                    <p:animEffect transition="in" filter="wipe(down)">
                                      <p:cBhvr>
                                        <p:cTn id="2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4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5988" y="710832"/>
            <a:ext cx="5695698" cy="5784347"/>
          </a:xfrm>
          <a:prstGeom prst="rect">
            <a:avLst/>
          </a:prstGeom>
        </p:spPr>
      </p:pic>
      <p:sp>
        <p:nvSpPr>
          <p:cNvPr id="11" name="Rectangle 26"/>
          <p:cNvSpPr/>
          <p:nvPr/>
        </p:nvSpPr>
        <p:spPr>
          <a:xfrm>
            <a:off x="861671" y="3988890"/>
            <a:ext cx="4367773"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第六单元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组建创业团队</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创业准备</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2</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一、创业者</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805930" cy="51542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创业者就是善于发现市场需求，并敢于承担风险和责任，组织资源满足市场需求的人。创业者有狭义和广义之分，狭义的创业者是指参与创业活动的核心人员，广义的创业者是指参与创业活动的所有人。</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一个优秀的创业者需要具备的素质：（1）健康的身体素质；（2）自信的心理素质；（3）丰富的知识素质；（4）良好的道德素质；（5）社交能力和沟通能力。</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二、创业团队</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690735"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业团队是指在创业初期，由两个以上具有一定利益关系、愿为共同的目标而奋斗、一起承担创建新企业责任的人组建形成的工作团队。创业团队有广义和狭义的理解，狭义的创业团队是指有着共同目的、共享创业收益、共担创业风险的一群创建新企业的人。广义的创业团队则不仅包括狭义创业团队，还包括与创业过程有关的各种利益相关者，如风险投资家、专家顾问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创业团队的构成要素：（1）创业目标；（2）创业人员；（3）创业团队的定位；（4）团队成员的权限；（5）创业计划。</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258300" y="570230"/>
            <a:ext cx="2593340" cy="1076325"/>
            <a:chOff x="7678040" y="639184"/>
            <a:chExt cx="4092125" cy="1076325"/>
          </a:xfrm>
        </p:grpSpPr>
        <p:sp>
          <p:nvSpPr>
            <p:cNvPr id="35" name="TextBox 34"/>
            <p:cNvSpPr txBox="1"/>
            <p:nvPr/>
          </p:nvSpPr>
          <p:spPr>
            <a:xfrm>
              <a:off x="8074008" y="639184"/>
              <a:ext cx="3696157" cy="1076325"/>
            </a:xfrm>
            <a:prstGeom prst="rect">
              <a:avLst/>
            </a:prstGeom>
            <a:noFill/>
          </p:spPr>
          <p:txBody>
            <a:bodyPr wrap="square" rtlCol="0">
              <a:spAutoFit/>
            </a:bodyPr>
            <a:lstStyle/>
            <a:p>
              <a:pPr algn="l"/>
              <a:r>
                <a:rPr lang="zh-CN" sz="3200" b="1" dirty="0">
                  <a:solidFill>
                    <a:srgbClr val="2842A2"/>
                  </a:solidFill>
                  <a:effectLst>
                    <a:outerShdw blurRad="50800" dist="25400" dir="5400000" algn="t" rotWithShape="0">
                      <a:prstClr val="black">
                        <a:alpha val="20000"/>
                      </a:prstClr>
                    </a:outerShdw>
                  </a:effectLst>
                  <a:cs typeface="+mn-ea"/>
                  <a:sym typeface="+mn-lt"/>
                </a:rPr>
                <a:t>不忘来时路，奋进新征程</a:t>
              </a:r>
              <a:endParaRPr lang="zh-CN" sz="32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cs typeface="+mn-ea"/>
                  <a:sym typeface="+mn-lt"/>
                </a:endParaRPr>
              </a:p>
            </p:txBody>
          </p:sp>
        </p:grpSp>
      </p:grpSp>
      <p:pic>
        <p:nvPicPr>
          <p:cNvPr id="8" name="图片 7"/>
          <p:cNvPicPr/>
          <p:nvPr>
            <p:custDataLst>
              <p:tags r:id="rId1"/>
            </p:custDataLst>
          </p:nvPr>
        </p:nvPicPr>
        <p:blipFill>
          <a:blip r:embed="rId2"/>
          <a:stretch>
            <a:fillRect/>
          </a:stretch>
        </p:blipFill>
        <p:spPr>
          <a:xfrm>
            <a:off x="70" y="0"/>
            <a:ext cx="9010510" cy="6858000"/>
          </a:xfrm>
          <a:prstGeom prst="rect">
            <a:avLst/>
          </a:prstGeom>
          <a:noFill/>
          <a:ln w="9525">
            <a:noFill/>
          </a:ln>
        </p:spPr>
      </p:pic>
      <p:sp>
        <p:nvSpPr>
          <p:cNvPr id="9" name="文本框 8"/>
          <p:cNvSpPr txBox="1"/>
          <p:nvPr/>
        </p:nvSpPr>
        <p:spPr>
          <a:xfrm>
            <a:off x="9250680" y="2230120"/>
            <a:ext cx="2504440" cy="1529715"/>
          </a:xfrm>
          <a:prstGeom prst="rect">
            <a:avLst/>
          </a:prstGeom>
          <a:noFill/>
        </p:spPr>
        <p:txBody>
          <a:bodyPr wrap="square" rtlCol="0" anchor="t">
            <a:spAutoFit/>
          </a:bodyPr>
          <a:p>
            <a:pPr>
              <a:lnSpc>
                <a:spcPct val="130000"/>
              </a:lnSpc>
            </a:pPr>
            <a:r>
              <a:rPr lang="zh-CN" altLang="en-US"/>
              <a:t>筚路蓝缕，一路走来，</a:t>
            </a:r>
            <a:endParaRPr lang="zh-CN" altLang="en-US"/>
          </a:p>
          <a:p>
            <a:pPr>
              <a:lnSpc>
                <a:spcPct val="130000"/>
              </a:lnSpc>
            </a:pPr>
            <a:r>
              <a:rPr lang="zh-CN" altLang="en-US"/>
              <a:t>这支最牛的创业团队，安天下，定乾坤，</a:t>
            </a:r>
            <a:endParaRPr lang="zh-CN" altLang="en-US"/>
          </a:p>
          <a:p>
            <a:pPr>
              <a:lnSpc>
                <a:spcPct val="130000"/>
              </a:lnSpc>
            </a:pPr>
            <a:r>
              <a:rPr lang="zh-CN" altLang="en-US"/>
              <a:t>带领中国人民站起来</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Shape 4"/>
          <p:cNvSpPr/>
          <p:nvPr/>
        </p:nvSpPr>
        <p:spPr>
          <a:xfrm>
            <a:off x="0" y="4088722"/>
            <a:ext cx="12192000" cy="276927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0" name="Freeform: Shape 5"/>
          <p:cNvSpPr/>
          <p:nvPr/>
        </p:nvSpPr>
        <p:spPr>
          <a:xfrm>
            <a:off x="0" y="5405005"/>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accent4">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61" name="Group 64"/>
          <p:cNvGrpSpPr/>
          <p:nvPr/>
        </p:nvGrpSpPr>
        <p:grpSpPr>
          <a:xfrm>
            <a:off x="1883534" y="1916833"/>
            <a:ext cx="3217385" cy="3232490"/>
            <a:chOff x="7659605" y="1304764"/>
            <a:chExt cx="2454599" cy="2466123"/>
          </a:xfrm>
        </p:grpSpPr>
        <p:sp>
          <p:nvSpPr>
            <p:cNvPr id="62" name="Freeform: Shape 65"/>
            <p:cNvSpPr/>
            <p:nvPr/>
          </p:nvSpPr>
          <p:spPr bwMode="auto">
            <a:xfrm>
              <a:off x="7659605" y="2994942"/>
              <a:ext cx="774024" cy="77594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Freeform: Shape 66"/>
            <p:cNvSpPr/>
            <p:nvPr/>
          </p:nvSpPr>
          <p:spPr bwMode="auto">
            <a:xfrm>
              <a:off x="7888164" y="3037196"/>
              <a:ext cx="503212" cy="501291"/>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4" name="Freeform: Shape 67"/>
            <p:cNvSpPr/>
            <p:nvPr/>
          </p:nvSpPr>
          <p:spPr bwMode="auto">
            <a:xfrm>
              <a:off x="8410582" y="2727971"/>
              <a:ext cx="635738" cy="848930"/>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5" name="Freeform: Shape 68"/>
            <p:cNvSpPr/>
            <p:nvPr/>
          </p:nvSpPr>
          <p:spPr bwMode="auto">
            <a:xfrm>
              <a:off x="7842068" y="2366887"/>
              <a:ext cx="847009" cy="639579"/>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Freeform: Shape 69"/>
            <p:cNvSpPr/>
            <p:nvPr/>
          </p:nvSpPr>
          <p:spPr bwMode="auto">
            <a:xfrm>
              <a:off x="8654506" y="1685054"/>
              <a:ext cx="1081329" cy="108133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Freeform: Shape 70"/>
            <p:cNvSpPr/>
            <p:nvPr/>
          </p:nvSpPr>
          <p:spPr bwMode="auto">
            <a:xfrm>
              <a:off x="9476547" y="1487227"/>
              <a:ext cx="457117" cy="457117"/>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Freeform: Shape 71"/>
            <p:cNvSpPr/>
            <p:nvPr/>
          </p:nvSpPr>
          <p:spPr bwMode="auto">
            <a:xfrm>
              <a:off x="8062943" y="2222838"/>
              <a:ext cx="1129346" cy="1137029"/>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Freeform: Shape 72"/>
            <p:cNvSpPr/>
            <p:nvPr/>
          </p:nvSpPr>
          <p:spPr bwMode="auto">
            <a:xfrm>
              <a:off x="9438133" y="1665848"/>
              <a:ext cx="316908" cy="3207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0" name="Freeform: Shape 73"/>
            <p:cNvSpPr/>
            <p:nvPr/>
          </p:nvSpPr>
          <p:spPr bwMode="auto">
            <a:xfrm>
              <a:off x="8619933" y="2192108"/>
              <a:ext cx="608848" cy="608848"/>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1" name="Freeform: Shape 74"/>
            <p:cNvSpPr/>
            <p:nvPr/>
          </p:nvSpPr>
          <p:spPr bwMode="auto">
            <a:xfrm>
              <a:off x="8124404" y="2595445"/>
              <a:ext cx="693357" cy="695278"/>
            </a:xfrm>
            <a:custGeom>
              <a:avLst/>
              <a:gdLst>
                <a:gd name="T0" fmla="*/ 302 w 361"/>
                <a:gd name="T1" fmla="*/ 0 h 362"/>
                <a:gd name="T2" fmla="*/ 361 w 361"/>
                <a:gd name="T3" fmla="*/ 61 h 362"/>
                <a:gd name="T4" fmla="*/ 0 w 361"/>
                <a:gd name="T5" fmla="*/ 362 h 362"/>
                <a:gd name="T6" fmla="*/ 302 w 361"/>
                <a:gd name="T7" fmla="*/ 0 h 362"/>
              </a:gdLst>
              <a:ahLst/>
              <a:cxnLst>
                <a:cxn ang="0">
                  <a:pos x="T0" y="T1"/>
                </a:cxn>
                <a:cxn ang="0">
                  <a:pos x="T2" y="T3"/>
                </a:cxn>
                <a:cxn ang="0">
                  <a:pos x="T4" y="T5"/>
                </a:cxn>
                <a:cxn ang="0">
                  <a:pos x="T6" y="T7"/>
                </a:cxn>
              </a:cxnLst>
              <a:rect l="0" t="0" r="r" b="b"/>
              <a:pathLst>
                <a:path w="361" h="362">
                  <a:moveTo>
                    <a:pt x="302" y="0"/>
                  </a:moveTo>
                  <a:lnTo>
                    <a:pt x="361" y="61"/>
                  </a:lnTo>
                  <a:lnTo>
                    <a:pt x="0" y="362"/>
                  </a:lnTo>
                  <a:lnTo>
                    <a:pt x="30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Freeform: Shape 75"/>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Freeform: Shape 76"/>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Freeform: Shape 77"/>
            <p:cNvSpPr/>
            <p:nvPr/>
          </p:nvSpPr>
          <p:spPr bwMode="auto">
            <a:xfrm>
              <a:off x="9096257" y="1952025"/>
              <a:ext cx="372608" cy="372608"/>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bg2"/>
            </a:solidFill>
            <a:ln w="9525">
              <a:solidFill>
                <a:srgbClr val="000000"/>
              </a:solidFill>
              <a:round/>
            </a:ln>
          </p:spPr>
          <p:txBody>
            <a:bodyPr anchor="ctr"/>
            <a:lstStyle/>
            <a:p>
              <a:pPr algn="ctr"/>
              <a:endParaRPr>
                <a:cs typeface="+mn-ea"/>
                <a:sym typeface="+mn-lt"/>
              </a:endParaRPr>
            </a:p>
          </p:txBody>
        </p:sp>
        <p:sp>
          <p:nvSpPr>
            <p:cNvPr id="75" name="Freeform: Shape 78"/>
            <p:cNvSpPr/>
            <p:nvPr/>
          </p:nvSpPr>
          <p:spPr bwMode="auto">
            <a:xfrm>
              <a:off x="9096257" y="1952025"/>
              <a:ext cx="372608" cy="372608"/>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6" name="Freeform: Shape 79"/>
            <p:cNvSpPr/>
            <p:nvPr/>
          </p:nvSpPr>
          <p:spPr bwMode="auto">
            <a:xfrm>
              <a:off x="9933662" y="1487227"/>
              <a:ext cx="0" cy="384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7" name="Freeform: Shape 80"/>
            <p:cNvSpPr/>
            <p:nvPr/>
          </p:nvSpPr>
          <p:spPr bwMode="auto">
            <a:xfrm>
              <a:off x="8429788" y="2883544"/>
              <a:ext cx="689515" cy="4801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8" name="Freeform: Shape 81"/>
            <p:cNvSpPr/>
            <p:nvPr/>
          </p:nvSpPr>
          <p:spPr bwMode="auto">
            <a:xfrm>
              <a:off x="8410582" y="3352184"/>
              <a:ext cx="19206" cy="7682"/>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9" name="Freeform: Shape 82"/>
            <p:cNvSpPr/>
            <p:nvPr/>
          </p:nvSpPr>
          <p:spPr bwMode="auto">
            <a:xfrm>
              <a:off x="8604568" y="2956529"/>
              <a:ext cx="437909" cy="320750"/>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0" name="Freeform: Shape 83"/>
            <p:cNvSpPr/>
            <p:nvPr/>
          </p:nvSpPr>
          <p:spPr bwMode="auto">
            <a:xfrm>
              <a:off x="9057843" y="1944343"/>
              <a:ext cx="674150" cy="822041"/>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1" name="Freeform: Shape 84"/>
            <p:cNvSpPr/>
            <p:nvPr/>
          </p:nvSpPr>
          <p:spPr bwMode="auto">
            <a:xfrm>
              <a:off x="9674374" y="1583260"/>
              <a:ext cx="224717" cy="361084"/>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Freeform: Shape 85"/>
            <p:cNvSpPr/>
            <p:nvPr/>
          </p:nvSpPr>
          <p:spPr bwMode="auto">
            <a:xfrm>
              <a:off x="8299183" y="2712605"/>
              <a:ext cx="893105" cy="647261"/>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Freeform: Shape 86"/>
            <p:cNvSpPr/>
            <p:nvPr/>
          </p:nvSpPr>
          <p:spPr bwMode="auto">
            <a:xfrm>
              <a:off x="9649405" y="1905930"/>
              <a:ext cx="101794" cy="80667"/>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4" name="Freeform: Shape 87"/>
            <p:cNvSpPr/>
            <p:nvPr/>
          </p:nvSpPr>
          <p:spPr bwMode="auto">
            <a:xfrm>
              <a:off x="9027112" y="2678033"/>
              <a:ext cx="201669" cy="122922"/>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5" name="Freeform: Shape 88"/>
            <p:cNvSpPr/>
            <p:nvPr/>
          </p:nvSpPr>
          <p:spPr bwMode="auto">
            <a:xfrm>
              <a:off x="9874122" y="1494909"/>
              <a:ext cx="55699" cy="92191"/>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6" name="Freeform: Shape 89"/>
            <p:cNvSpPr/>
            <p:nvPr/>
          </p:nvSpPr>
          <p:spPr bwMode="auto">
            <a:xfrm>
              <a:off x="9401641" y="2218997"/>
              <a:ext cx="48016" cy="63382"/>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87" name="组合 86"/>
          <p:cNvGrpSpPr/>
          <p:nvPr/>
        </p:nvGrpSpPr>
        <p:grpSpPr>
          <a:xfrm>
            <a:off x="6096001" y="1582397"/>
            <a:ext cx="4827497" cy="1397806"/>
            <a:chOff x="6096001" y="1582397"/>
            <a:chExt cx="4827497" cy="1397806"/>
          </a:xfrm>
        </p:grpSpPr>
        <p:sp>
          <p:nvSpPr>
            <p:cNvPr id="88" name="Rectangle: Rounded Corners 9"/>
            <p:cNvSpPr/>
            <p:nvPr/>
          </p:nvSpPr>
          <p:spPr>
            <a:xfrm>
              <a:off x="6096001" y="1627482"/>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89" name="矩形 88"/>
            <p:cNvSpPr/>
            <p:nvPr/>
          </p:nvSpPr>
          <p:spPr>
            <a:xfrm>
              <a:off x="6309989" y="2150258"/>
              <a:ext cx="4613509" cy="82994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alpha val="70000"/>
                    </a:schemeClr>
                  </a:solidFill>
                  <a:cs typeface="+mn-ea"/>
                  <a:sym typeface="+mn-lt"/>
                </a:rPr>
                <a:t>（</a:t>
              </a:r>
              <a:r>
                <a:rPr lang="en-US" altLang="zh-CN" sz="2000" dirty="0">
                  <a:solidFill>
                    <a:schemeClr val="tx1">
                      <a:alpha val="70000"/>
                    </a:schemeClr>
                  </a:solidFill>
                  <a:cs typeface="+mn-ea"/>
                  <a:sym typeface="+mn-lt"/>
                </a:rPr>
                <a:t>1</a:t>
              </a:r>
              <a:r>
                <a:rPr lang="zh-CN" altLang="en-US" sz="2000" dirty="0">
                  <a:solidFill>
                    <a:schemeClr val="tx1">
                      <a:alpha val="70000"/>
                    </a:schemeClr>
                  </a:solidFill>
                  <a:cs typeface="+mn-ea"/>
                  <a:sym typeface="+mn-lt"/>
                </a:rPr>
                <a:t>）合伙人原则；（2）激情原则；（3）团队原则；（4）互补原则</a:t>
              </a:r>
              <a:endParaRPr lang="zh-CN" altLang="en-US" sz="2000" dirty="0">
                <a:solidFill>
                  <a:schemeClr val="tx1">
                    <a:alpha val="70000"/>
                  </a:schemeClr>
                </a:solidFill>
                <a:cs typeface="+mn-ea"/>
                <a:sym typeface="+mn-lt"/>
              </a:endParaRPr>
            </a:p>
          </p:txBody>
        </p:sp>
        <p:sp>
          <p:nvSpPr>
            <p:cNvPr id="90" name="矩形 89"/>
            <p:cNvSpPr/>
            <p:nvPr/>
          </p:nvSpPr>
          <p:spPr>
            <a:xfrm>
              <a:off x="6309996" y="1582397"/>
              <a:ext cx="39655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创业团队组建的原则</a:t>
              </a:r>
              <a:endParaRPr lang="zh-CN" altLang="en-US" sz="2400" b="1" dirty="0">
                <a:solidFill>
                  <a:schemeClr val="bg1"/>
                </a:solidFill>
                <a:cs typeface="+mn-ea"/>
                <a:sym typeface="+mn-lt"/>
              </a:endParaRPr>
            </a:p>
          </p:txBody>
        </p:sp>
      </p:grpSp>
      <p:grpSp>
        <p:nvGrpSpPr>
          <p:cNvPr id="91" name="组合 90"/>
          <p:cNvGrpSpPr/>
          <p:nvPr/>
        </p:nvGrpSpPr>
        <p:grpSpPr>
          <a:xfrm>
            <a:off x="6096001" y="3591473"/>
            <a:ext cx="4827497" cy="2150594"/>
            <a:chOff x="6096001" y="2773593"/>
            <a:chExt cx="4827497" cy="2150594"/>
          </a:xfrm>
        </p:grpSpPr>
        <p:sp>
          <p:nvSpPr>
            <p:cNvPr id="92" name="Rectangle: Rounded Corners 92"/>
            <p:cNvSpPr/>
            <p:nvPr/>
          </p:nvSpPr>
          <p:spPr>
            <a:xfrm>
              <a:off x="6096001" y="2832013"/>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93" name="矩形 92"/>
            <p:cNvSpPr/>
            <p:nvPr/>
          </p:nvSpPr>
          <p:spPr>
            <a:xfrm>
              <a:off x="6309996" y="2773593"/>
              <a:ext cx="37623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创业团队组建的程序</a:t>
              </a:r>
              <a:endParaRPr lang="zh-CN" altLang="en-US" sz="2400" b="1" dirty="0">
                <a:solidFill>
                  <a:schemeClr val="bg1"/>
                </a:solidFill>
                <a:cs typeface="+mn-ea"/>
                <a:sym typeface="+mn-lt"/>
              </a:endParaRPr>
            </a:p>
          </p:txBody>
        </p:sp>
        <p:sp>
          <p:nvSpPr>
            <p:cNvPr id="94" name="矩形 93"/>
            <p:cNvSpPr/>
            <p:nvPr/>
          </p:nvSpPr>
          <p:spPr>
            <a:xfrm>
              <a:off x="6309989" y="3355737"/>
              <a:ext cx="4613509" cy="1568450"/>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alpha val="70000"/>
                    </a:schemeClr>
                  </a:solidFill>
                  <a:cs typeface="+mn-ea"/>
                  <a:sym typeface="+mn-lt"/>
                </a:rPr>
                <a:t>（1）撰写出商业计划书；（2）优劣势分析；（3）确定合作形式；（4）寻求合作伙伴；（5）沟通交流，达成创业协议；（6）落实谈判，确定责权利。</a:t>
              </a:r>
              <a:endParaRPr lang="zh-CN" altLang="en-US" sz="2000" dirty="0">
                <a:solidFill>
                  <a:schemeClr val="tx1">
                    <a:alpha val="70000"/>
                  </a:schemeClr>
                </a:solidFill>
                <a:cs typeface="+mn-ea"/>
                <a:sym typeface="+mn-lt"/>
              </a:endParaRPr>
            </a:p>
          </p:txBody>
        </p:sp>
      </p:grpSp>
      <p:grpSp>
        <p:nvGrpSpPr>
          <p:cNvPr id="46" name="Group 7"/>
          <p:cNvGrpSpPr/>
          <p:nvPr/>
        </p:nvGrpSpPr>
        <p:grpSpPr>
          <a:xfrm>
            <a:off x="5943600" y="1210739"/>
            <a:ext cx="304800" cy="106680"/>
            <a:chOff x="5935980" y="1180306"/>
            <a:chExt cx="304800" cy="106680"/>
          </a:xfrm>
        </p:grpSpPr>
        <p:sp>
          <p:nvSpPr>
            <p:cNvPr id="47"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9" name="Text Placeholder 1"/>
          <p:cNvSpPr txBox="1"/>
          <p:nvPr/>
        </p:nvSpPr>
        <p:spPr>
          <a:xfrm>
            <a:off x="1263015" y="403225"/>
            <a:ext cx="9666605" cy="738505"/>
          </a:xfrm>
          <a:prstGeom prst="rect">
            <a:avLst/>
          </a:prstGeom>
        </p:spPr>
        <p:txBody>
          <a:bodyPr vert="horz" lIns="91440" tIns="45720" rIns="91440" bIns="45720" rtlCol="0">
            <a:normAutofit/>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创业团队的组建</a:t>
            </a:r>
            <a:endParaRPr dirty="0">
              <a:solidFill>
                <a:srgbClr val="48486A"/>
              </a:solidFill>
              <a:latin typeface="+mn-lt"/>
              <a:cs typeface="+mn-ea"/>
              <a:sym typeface="+mn-lt"/>
            </a:endParaRPr>
          </a:p>
        </p:txBody>
      </p:sp>
      <p:pic>
        <p:nvPicPr>
          <p:cNvPr id="51" name="图形 50"/>
          <p:cNvPicPr>
            <a:picLocks noChangeAspect="1"/>
          </p:cNvPicPr>
          <p:nvPr/>
        </p:nvPicPr>
        <p:blipFill>
          <a:blip r:embed="rId1" cstate="screen"/>
          <a:stretch>
            <a:fillRect/>
          </a:stretch>
        </p:blipFill>
        <p:spPr>
          <a:xfrm>
            <a:off x="-4011" y="5149517"/>
            <a:ext cx="2551336" cy="1708484"/>
          </a:xfrm>
          <a:prstGeom prst="rect">
            <a:avLst/>
          </a:prstGeom>
        </p:spPr>
      </p:pic>
      <p:pic>
        <p:nvPicPr>
          <p:cNvPr id="52" name="图形 51"/>
          <p:cNvPicPr>
            <a:picLocks noChangeAspect="1"/>
          </p:cNvPicPr>
          <p:nvPr/>
        </p:nvPicPr>
        <p:blipFill>
          <a:blip r:embed="rId2" cstate="screen"/>
          <a:stretch>
            <a:fillRect/>
          </a:stretch>
        </p:blipFill>
        <p:spPr>
          <a:xfrm>
            <a:off x="10274968" y="-11884"/>
            <a:ext cx="1917032" cy="22821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1+#ppt_w/2"/>
                                          </p:val>
                                        </p:tav>
                                        <p:tav tm="100000">
                                          <p:val>
                                            <p:strVal val="#ppt_x"/>
                                          </p:val>
                                        </p:tav>
                                      </p:tavLst>
                                    </p:anim>
                                    <p:anim calcmode="lin" valueType="num">
                                      <p:cBhvr additive="base">
                                        <p:cTn id="20" dur="500" fill="hold"/>
                                        <p:tgtEl>
                                          <p:spTgt spid="8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1+#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par>
                                <p:cTn id="26" presetID="2" presetClass="entr" presetSubtype="1" decel="10000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750" fill="hold"/>
                                        <p:tgtEl>
                                          <p:spTgt spid="46"/>
                                        </p:tgtEl>
                                        <p:attrNameLst>
                                          <p:attrName>ppt_x</p:attrName>
                                        </p:attrNameLst>
                                      </p:cBhvr>
                                      <p:tavLst>
                                        <p:tav tm="0">
                                          <p:val>
                                            <p:strVal val="#ppt_x"/>
                                          </p:val>
                                        </p:tav>
                                        <p:tav tm="100000">
                                          <p:val>
                                            <p:strVal val="#ppt_x"/>
                                          </p:val>
                                        </p:tav>
                                      </p:tavLst>
                                    </p:anim>
                                    <p:anim calcmode="lin" valueType="num">
                                      <p:cBhvr additive="base">
                                        <p:cTn id="29" dur="75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grpSp>
        <p:nvGrpSpPr>
          <p:cNvPr id="2" name="组合 1"/>
          <p:cNvGrpSpPr/>
          <p:nvPr/>
        </p:nvGrpSpPr>
        <p:grpSpPr>
          <a:xfrm>
            <a:off x="4432113" y="2053884"/>
            <a:ext cx="3374580" cy="3374798"/>
            <a:chOff x="4125563" y="2159250"/>
            <a:chExt cx="3532019" cy="3532247"/>
          </a:xfrm>
        </p:grpSpPr>
        <p:sp>
          <p:nvSpPr>
            <p:cNvPr id="6" name="Freeform 601"/>
            <p:cNvSpPr>
              <a:spLocks noChangeArrowheads="1"/>
            </p:cNvSpPr>
            <p:nvPr/>
          </p:nvSpPr>
          <p:spPr bwMode="auto">
            <a:xfrm>
              <a:off x="5873046" y="2159250"/>
              <a:ext cx="1704499" cy="1551936"/>
            </a:xfrm>
            <a:custGeom>
              <a:avLst/>
              <a:gdLst>
                <a:gd name="T0" fmla="*/ 4731 w 5073"/>
                <a:gd name="T1" fmla="*/ 2850 h 4618"/>
                <a:gd name="T2" fmla="*/ 4731 w 5073"/>
                <a:gd name="T3" fmla="*/ 2850 h 4618"/>
                <a:gd name="T4" fmla="*/ 712 w 5073"/>
                <a:gd name="T5" fmla="*/ 38 h 4618"/>
                <a:gd name="T6" fmla="*/ 39 w 5073"/>
                <a:gd name="T7" fmla="*/ 561 h 4618"/>
                <a:gd name="T8" fmla="*/ 559 w 5073"/>
                <a:gd name="T9" fmla="*/ 1225 h 4618"/>
                <a:gd name="T10" fmla="*/ 3572 w 5073"/>
                <a:gd name="T11" fmla="*/ 3229 h 4618"/>
                <a:gd name="T12" fmla="*/ 3248 w 5073"/>
                <a:gd name="T13" fmla="*/ 3325 h 4618"/>
                <a:gd name="T14" fmla="*/ 4663 w 5073"/>
                <a:gd name="T15" fmla="*/ 4617 h 4618"/>
                <a:gd name="T16" fmla="*/ 5072 w 5073"/>
                <a:gd name="T17" fmla="*/ 2745 h 4618"/>
                <a:gd name="T18" fmla="*/ 4731 w 5073"/>
                <a:gd name="T19" fmla="*/ 2850 h 4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3" h="4618">
                  <a:moveTo>
                    <a:pt x="4731" y="2850"/>
                  </a:moveTo>
                  <a:lnTo>
                    <a:pt x="4731" y="2850"/>
                  </a:lnTo>
                  <a:cubicBezTo>
                    <a:pt x="3942" y="1321"/>
                    <a:pt x="2422" y="246"/>
                    <a:pt x="712" y="38"/>
                  </a:cubicBezTo>
                  <a:cubicBezTo>
                    <a:pt x="381" y="0"/>
                    <a:pt x="75" y="228"/>
                    <a:pt x="39" y="561"/>
                  </a:cubicBezTo>
                  <a:cubicBezTo>
                    <a:pt x="0" y="883"/>
                    <a:pt x="228" y="1187"/>
                    <a:pt x="559" y="1225"/>
                  </a:cubicBezTo>
                  <a:cubicBezTo>
                    <a:pt x="1814" y="1376"/>
                    <a:pt x="2935" y="2136"/>
                    <a:pt x="3572" y="3229"/>
                  </a:cubicBezTo>
                  <a:cubicBezTo>
                    <a:pt x="3248" y="3325"/>
                    <a:pt x="3248" y="3325"/>
                    <a:pt x="3248" y="3325"/>
                  </a:cubicBezTo>
                  <a:cubicBezTo>
                    <a:pt x="4663" y="4617"/>
                    <a:pt x="4663" y="4617"/>
                    <a:pt x="4663" y="4617"/>
                  </a:cubicBezTo>
                  <a:cubicBezTo>
                    <a:pt x="5072" y="2745"/>
                    <a:pt x="5072" y="2745"/>
                    <a:pt x="5072" y="2745"/>
                  </a:cubicBezTo>
                  <a:lnTo>
                    <a:pt x="4731" y="2850"/>
                  </a:lnTo>
                </a:path>
              </a:pathLst>
            </a:custGeom>
            <a:gradFill>
              <a:gsLst>
                <a:gs pos="0">
                  <a:schemeClr val="bg1"/>
                </a:gs>
                <a:gs pos="53000">
                  <a:schemeClr val="accent3"/>
                </a:gs>
              </a:gsLst>
              <a:lin ang="5400000" scaled="1"/>
            </a:gradFill>
            <a:ln>
              <a:noFill/>
            </a:ln>
            <a:effectLst/>
          </p:spPr>
          <p:txBody>
            <a:bodyPr wrap="none" anchor="ctr"/>
            <a:p>
              <a:pPr defTabSz="914400"/>
              <a:endParaRPr lang="en-US" dirty="0">
                <a:solidFill>
                  <a:srgbClr val="445469"/>
                </a:solidFill>
                <a:cs typeface="+mn-ea"/>
                <a:sym typeface="+mn-lt"/>
              </a:endParaRPr>
            </a:p>
          </p:txBody>
        </p:sp>
        <p:sp>
          <p:nvSpPr>
            <p:cNvPr id="8" name="Freeform 611"/>
            <p:cNvSpPr>
              <a:spLocks noChangeArrowheads="1"/>
            </p:cNvSpPr>
            <p:nvPr/>
          </p:nvSpPr>
          <p:spPr bwMode="auto">
            <a:xfrm>
              <a:off x="4125563" y="2239292"/>
              <a:ext cx="1548871" cy="1706092"/>
            </a:xfrm>
            <a:custGeom>
              <a:avLst/>
              <a:gdLst>
                <a:gd name="T0" fmla="*/ 2851 w 4609"/>
                <a:gd name="T1" fmla="*/ 342 h 5075"/>
                <a:gd name="T2" fmla="*/ 2851 w 4609"/>
                <a:gd name="T3" fmla="*/ 342 h 5075"/>
                <a:gd name="T4" fmla="*/ 39 w 4609"/>
                <a:gd name="T5" fmla="*/ 4360 h 5075"/>
                <a:gd name="T6" fmla="*/ 561 w 4609"/>
                <a:gd name="T7" fmla="*/ 5035 h 5075"/>
                <a:gd name="T8" fmla="*/ 1226 w 4609"/>
                <a:gd name="T9" fmla="*/ 4512 h 5075"/>
                <a:gd name="T10" fmla="*/ 3220 w 4609"/>
                <a:gd name="T11" fmla="*/ 1502 h 5075"/>
                <a:gd name="T12" fmla="*/ 3325 w 4609"/>
                <a:gd name="T13" fmla="*/ 1815 h 5075"/>
                <a:gd name="T14" fmla="*/ 4608 w 4609"/>
                <a:gd name="T15" fmla="*/ 400 h 5075"/>
                <a:gd name="T16" fmla="*/ 2746 w 4609"/>
                <a:gd name="T17" fmla="*/ 0 h 5075"/>
                <a:gd name="T18" fmla="*/ 2851 w 4609"/>
                <a:gd name="T19" fmla="*/ 342 h 5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09" h="5075">
                  <a:moveTo>
                    <a:pt x="2851" y="342"/>
                  </a:moveTo>
                  <a:lnTo>
                    <a:pt x="2851" y="342"/>
                  </a:lnTo>
                  <a:cubicBezTo>
                    <a:pt x="1321" y="1130"/>
                    <a:pt x="247" y="2650"/>
                    <a:pt x="39" y="4360"/>
                  </a:cubicBezTo>
                  <a:cubicBezTo>
                    <a:pt x="0" y="4693"/>
                    <a:pt x="228" y="4987"/>
                    <a:pt x="561" y="5035"/>
                  </a:cubicBezTo>
                  <a:cubicBezTo>
                    <a:pt x="883" y="5074"/>
                    <a:pt x="1189" y="4836"/>
                    <a:pt x="1226" y="4512"/>
                  </a:cubicBezTo>
                  <a:cubicBezTo>
                    <a:pt x="1378" y="3259"/>
                    <a:pt x="2138" y="2128"/>
                    <a:pt x="3220" y="1502"/>
                  </a:cubicBezTo>
                  <a:cubicBezTo>
                    <a:pt x="3325" y="1815"/>
                    <a:pt x="3325" y="1815"/>
                    <a:pt x="3325" y="1815"/>
                  </a:cubicBezTo>
                  <a:cubicBezTo>
                    <a:pt x="4608" y="400"/>
                    <a:pt x="4608" y="400"/>
                    <a:pt x="4608" y="400"/>
                  </a:cubicBezTo>
                  <a:cubicBezTo>
                    <a:pt x="2746" y="0"/>
                    <a:pt x="2746" y="0"/>
                    <a:pt x="2746" y="0"/>
                  </a:cubicBezTo>
                  <a:lnTo>
                    <a:pt x="2851" y="342"/>
                  </a:lnTo>
                </a:path>
              </a:pathLst>
            </a:custGeom>
            <a:solidFill>
              <a:schemeClr val="bg1">
                <a:lumMod val="95000"/>
              </a:schemeClr>
            </a:solidFill>
            <a:ln>
              <a:noFill/>
            </a:ln>
            <a:effectLst/>
          </p:spPr>
          <p:txBody>
            <a:bodyPr wrap="none" anchor="ctr"/>
            <a:p>
              <a:pPr defTabSz="914400"/>
              <a:endParaRPr lang="en-US">
                <a:solidFill>
                  <a:srgbClr val="445469"/>
                </a:solidFill>
                <a:cs typeface="+mn-ea"/>
                <a:sym typeface="+mn-lt"/>
              </a:endParaRPr>
            </a:p>
          </p:txBody>
        </p:sp>
        <p:sp>
          <p:nvSpPr>
            <p:cNvPr id="10" name="Freeform 621"/>
            <p:cNvSpPr>
              <a:spLocks noChangeArrowheads="1"/>
            </p:cNvSpPr>
            <p:nvPr/>
          </p:nvSpPr>
          <p:spPr bwMode="auto">
            <a:xfrm>
              <a:off x="4202636" y="4139561"/>
              <a:ext cx="1708946" cy="1551936"/>
            </a:xfrm>
            <a:custGeom>
              <a:avLst/>
              <a:gdLst>
                <a:gd name="T0" fmla="*/ 342 w 5084"/>
                <a:gd name="T1" fmla="*/ 1757 h 4618"/>
                <a:gd name="T2" fmla="*/ 342 w 5084"/>
                <a:gd name="T3" fmla="*/ 1757 h 4618"/>
                <a:gd name="T4" fmla="*/ 4371 w 5084"/>
                <a:gd name="T5" fmla="*/ 4580 h 4618"/>
                <a:gd name="T6" fmla="*/ 5035 w 5084"/>
                <a:gd name="T7" fmla="*/ 4057 h 4618"/>
                <a:gd name="T8" fmla="*/ 4522 w 5084"/>
                <a:gd name="T9" fmla="*/ 3391 h 4618"/>
                <a:gd name="T10" fmla="*/ 1511 w 5084"/>
                <a:gd name="T11" fmla="*/ 1387 h 4618"/>
                <a:gd name="T12" fmla="*/ 1824 w 5084"/>
                <a:gd name="T13" fmla="*/ 1293 h 4618"/>
                <a:gd name="T14" fmla="*/ 409 w 5084"/>
                <a:gd name="T15" fmla="*/ 0 h 4618"/>
                <a:gd name="T16" fmla="*/ 0 w 5084"/>
                <a:gd name="T17" fmla="*/ 1871 h 4618"/>
                <a:gd name="T18" fmla="*/ 342 w 5084"/>
                <a:gd name="T19" fmla="*/ 1757 h 4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84" h="4618">
                  <a:moveTo>
                    <a:pt x="342" y="1757"/>
                  </a:moveTo>
                  <a:lnTo>
                    <a:pt x="342" y="1757"/>
                  </a:lnTo>
                  <a:cubicBezTo>
                    <a:pt x="1141" y="3297"/>
                    <a:pt x="2661" y="4370"/>
                    <a:pt x="4371" y="4580"/>
                  </a:cubicBezTo>
                  <a:cubicBezTo>
                    <a:pt x="4702" y="4617"/>
                    <a:pt x="4997" y="4389"/>
                    <a:pt x="5035" y="4057"/>
                  </a:cubicBezTo>
                  <a:cubicBezTo>
                    <a:pt x="5083" y="3733"/>
                    <a:pt x="4846" y="3430"/>
                    <a:pt x="4522" y="3391"/>
                  </a:cubicBezTo>
                  <a:cubicBezTo>
                    <a:pt x="3269" y="3231"/>
                    <a:pt x="2139" y="2480"/>
                    <a:pt x="1511" y="1387"/>
                  </a:cubicBezTo>
                  <a:cubicBezTo>
                    <a:pt x="1824" y="1293"/>
                    <a:pt x="1824" y="1293"/>
                    <a:pt x="1824" y="1293"/>
                  </a:cubicBezTo>
                  <a:cubicBezTo>
                    <a:pt x="409" y="0"/>
                    <a:pt x="409" y="0"/>
                    <a:pt x="409" y="0"/>
                  </a:cubicBezTo>
                  <a:cubicBezTo>
                    <a:pt x="0" y="1871"/>
                    <a:pt x="0" y="1871"/>
                    <a:pt x="0" y="1871"/>
                  </a:cubicBezTo>
                  <a:lnTo>
                    <a:pt x="342" y="1757"/>
                  </a:lnTo>
                </a:path>
              </a:pathLst>
            </a:custGeom>
            <a:gradFill>
              <a:gsLst>
                <a:gs pos="99000">
                  <a:schemeClr val="accent4">
                    <a:lumMod val="75000"/>
                  </a:schemeClr>
                </a:gs>
                <a:gs pos="0">
                  <a:schemeClr val="accent4">
                    <a:lumMod val="50000"/>
                  </a:schemeClr>
                </a:gs>
              </a:gsLst>
              <a:lin ang="5400000" scaled="1"/>
            </a:gradFill>
            <a:ln>
              <a:noFill/>
            </a:ln>
            <a:effectLst/>
          </p:spPr>
          <p:txBody>
            <a:bodyPr wrap="none" anchor="ctr"/>
            <a:p>
              <a:pPr defTabSz="914400"/>
              <a:endParaRPr lang="en-US">
                <a:gradFill>
                  <a:gsLst>
                    <a:gs pos="99000">
                      <a:srgbClr val="398D93"/>
                    </a:gs>
                    <a:gs pos="0">
                      <a:srgbClr val="49B2B9"/>
                    </a:gs>
                  </a:gsLst>
                  <a:lin ang="5400000" scaled="1"/>
                </a:gradFill>
                <a:cs typeface="+mn-ea"/>
                <a:sym typeface="+mn-lt"/>
              </a:endParaRPr>
            </a:p>
          </p:txBody>
        </p:sp>
        <p:sp>
          <p:nvSpPr>
            <p:cNvPr id="11" name="Freeform 631"/>
            <p:cNvSpPr>
              <a:spLocks noChangeArrowheads="1"/>
            </p:cNvSpPr>
            <p:nvPr/>
          </p:nvSpPr>
          <p:spPr bwMode="auto">
            <a:xfrm>
              <a:off x="6105746" y="3906846"/>
              <a:ext cx="1551836" cy="1704610"/>
            </a:xfrm>
            <a:custGeom>
              <a:avLst/>
              <a:gdLst>
                <a:gd name="T0" fmla="*/ 1757 w 4616"/>
                <a:gd name="T1" fmla="*/ 4729 h 5072"/>
                <a:gd name="T2" fmla="*/ 1757 w 4616"/>
                <a:gd name="T3" fmla="*/ 4729 h 5072"/>
                <a:gd name="T4" fmla="*/ 4578 w 4616"/>
                <a:gd name="T5" fmla="*/ 712 h 5072"/>
                <a:gd name="T6" fmla="*/ 4056 w 4616"/>
                <a:gd name="T7" fmla="*/ 36 h 5072"/>
                <a:gd name="T8" fmla="*/ 3391 w 4616"/>
                <a:gd name="T9" fmla="*/ 559 h 5072"/>
                <a:gd name="T10" fmla="*/ 1385 w 4616"/>
                <a:gd name="T11" fmla="*/ 3572 h 5072"/>
                <a:gd name="T12" fmla="*/ 1282 w 4616"/>
                <a:gd name="T13" fmla="*/ 3257 h 5072"/>
                <a:gd name="T14" fmla="*/ 0 w 4616"/>
                <a:gd name="T15" fmla="*/ 4663 h 5072"/>
                <a:gd name="T16" fmla="*/ 1871 w 4616"/>
                <a:gd name="T17" fmla="*/ 5071 h 5072"/>
                <a:gd name="T18" fmla="*/ 1757 w 4616"/>
                <a:gd name="T19" fmla="*/ 4729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16" h="5072">
                  <a:moveTo>
                    <a:pt x="1757" y="4729"/>
                  </a:moveTo>
                  <a:lnTo>
                    <a:pt x="1757" y="4729"/>
                  </a:lnTo>
                  <a:cubicBezTo>
                    <a:pt x="3296" y="3942"/>
                    <a:pt x="4359" y="2421"/>
                    <a:pt x="4578" y="712"/>
                  </a:cubicBezTo>
                  <a:cubicBezTo>
                    <a:pt x="4615" y="379"/>
                    <a:pt x="4389" y="84"/>
                    <a:pt x="4056" y="36"/>
                  </a:cubicBezTo>
                  <a:cubicBezTo>
                    <a:pt x="3723" y="0"/>
                    <a:pt x="3428" y="237"/>
                    <a:pt x="3391" y="559"/>
                  </a:cubicBezTo>
                  <a:cubicBezTo>
                    <a:pt x="3229" y="1814"/>
                    <a:pt x="2479" y="2935"/>
                    <a:pt x="1385" y="3572"/>
                  </a:cubicBezTo>
                  <a:cubicBezTo>
                    <a:pt x="1282" y="3257"/>
                    <a:pt x="1282" y="3257"/>
                    <a:pt x="1282" y="3257"/>
                  </a:cubicBezTo>
                  <a:cubicBezTo>
                    <a:pt x="0" y="4663"/>
                    <a:pt x="0" y="4663"/>
                    <a:pt x="0" y="4663"/>
                  </a:cubicBezTo>
                  <a:cubicBezTo>
                    <a:pt x="1871" y="5071"/>
                    <a:pt x="1871" y="5071"/>
                    <a:pt x="1871" y="5071"/>
                  </a:cubicBezTo>
                  <a:lnTo>
                    <a:pt x="1757" y="4729"/>
                  </a:lnTo>
                </a:path>
              </a:pathLst>
            </a:custGeom>
            <a:gradFill>
              <a:gsLst>
                <a:gs pos="99000">
                  <a:schemeClr val="accent4">
                    <a:lumMod val="75000"/>
                  </a:schemeClr>
                </a:gs>
                <a:gs pos="25000">
                  <a:schemeClr val="accent3"/>
                </a:gs>
              </a:gsLst>
              <a:lin ang="5400000" scaled="1"/>
            </a:gradFill>
            <a:ln>
              <a:noFill/>
            </a:ln>
            <a:effectLst/>
          </p:spPr>
          <p:txBody>
            <a:bodyPr wrap="none" anchor="ctr"/>
            <a:p>
              <a:pPr defTabSz="914400"/>
              <a:endParaRPr lang="en-US">
                <a:solidFill>
                  <a:srgbClr val="445469"/>
                </a:solidFill>
                <a:cs typeface="+mn-ea"/>
                <a:sym typeface="+mn-lt"/>
              </a:endParaRPr>
            </a:p>
          </p:txBody>
        </p:sp>
      </p:grpSp>
      <p:sp>
        <p:nvSpPr>
          <p:cNvPr id="37" name="PA-文本框 113"/>
          <p:cNvSpPr txBox="1"/>
          <p:nvPr>
            <p:custDataLst>
              <p:tags r:id="rId3"/>
            </p:custDataLst>
          </p:nvPr>
        </p:nvSpPr>
        <p:spPr>
          <a:xfrm>
            <a:off x="2440331" y="1982592"/>
            <a:ext cx="2067736" cy="398780"/>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明确共同的目标</a:t>
            </a:r>
            <a:endParaRPr lang="zh-CN" altLang="en-US" sz="2000" b="1" dirty="0">
              <a:solidFill>
                <a:schemeClr val="accent1"/>
              </a:solidFill>
              <a:cs typeface="+mn-ea"/>
              <a:sym typeface="+mn-lt"/>
            </a:endParaRPr>
          </a:p>
        </p:txBody>
      </p:sp>
      <p:sp>
        <p:nvSpPr>
          <p:cNvPr id="39" name="PA-文本框 113"/>
          <p:cNvSpPr txBox="1"/>
          <p:nvPr>
            <p:custDataLst>
              <p:tags r:id="rId4"/>
            </p:custDataLst>
          </p:nvPr>
        </p:nvSpPr>
        <p:spPr>
          <a:xfrm>
            <a:off x="7602769" y="1828604"/>
            <a:ext cx="2067736" cy="706755"/>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要有控制的授权和信息共享</a:t>
            </a:r>
            <a:endParaRPr lang="zh-CN" altLang="en-US" sz="2000" b="1" dirty="0">
              <a:solidFill>
                <a:schemeClr val="accent1"/>
              </a:solidFill>
              <a:cs typeface="+mn-ea"/>
              <a:sym typeface="+mn-lt"/>
            </a:endParaRPr>
          </a:p>
        </p:txBody>
      </p:sp>
      <p:sp>
        <p:nvSpPr>
          <p:cNvPr id="41" name="PA-文本框 113"/>
          <p:cNvSpPr txBox="1"/>
          <p:nvPr>
            <p:custDataLst>
              <p:tags r:id="rId5"/>
            </p:custDataLst>
          </p:nvPr>
        </p:nvSpPr>
        <p:spPr>
          <a:xfrm>
            <a:off x="7354052" y="5044749"/>
            <a:ext cx="2067736" cy="706755"/>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建立积极的改进氛围</a:t>
            </a:r>
            <a:endParaRPr lang="zh-CN" altLang="en-US" sz="2000" b="1" dirty="0">
              <a:solidFill>
                <a:schemeClr val="accent1"/>
              </a:solidFill>
              <a:cs typeface="+mn-ea"/>
              <a:sym typeface="+mn-lt"/>
            </a:endParaRPr>
          </a:p>
        </p:txBody>
      </p:sp>
      <p:sp>
        <p:nvSpPr>
          <p:cNvPr id="43" name="PA-文本框 113"/>
          <p:cNvSpPr txBox="1"/>
          <p:nvPr>
            <p:custDataLst>
              <p:tags r:id="rId6"/>
            </p:custDataLst>
          </p:nvPr>
        </p:nvSpPr>
        <p:spPr>
          <a:xfrm>
            <a:off x="2564247" y="5198736"/>
            <a:ext cx="2067736" cy="398780"/>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适宜的团队制度</a:t>
            </a:r>
            <a:endParaRPr lang="zh-CN" altLang="en-US" sz="2000" b="1" dirty="0">
              <a:solidFill>
                <a:schemeClr val="accent1"/>
              </a:solidFill>
              <a:cs typeface="+mn-ea"/>
              <a:sym typeface="+mn-lt"/>
            </a:endParaRPr>
          </a:p>
        </p:txBody>
      </p:sp>
      <p:grpSp>
        <p:nvGrpSpPr>
          <p:cNvPr id="19" name="Group 7"/>
          <p:cNvGrpSpPr/>
          <p:nvPr/>
        </p:nvGrpSpPr>
        <p:grpSpPr>
          <a:xfrm>
            <a:off x="5943600" y="1210739"/>
            <a:ext cx="304800" cy="106680"/>
            <a:chOff x="5935980" y="1180306"/>
            <a:chExt cx="304800" cy="106680"/>
          </a:xfrm>
        </p:grpSpPr>
        <p:sp>
          <p:nvSpPr>
            <p:cNvPr id="20"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6" name="Text Placeholder 1"/>
          <p:cNvSpPr txBox="1"/>
          <p:nvPr/>
        </p:nvSpPr>
        <p:spPr>
          <a:xfrm>
            <a:off x="1263015" y="395605"/>
            <a:ext cx="9666605" cy="746125"/>
          </a:xfrm>
          <a:prstGeom prst="rect">
            <a:avLst/>
          </a:prstGeom>
        </p:spPr>
        <p:txBody>
          <a:bodyPr vert="horz" lIns="91440" tIns="45720" rIns="91440" bIns="45720" rtlCol="0">
            <a:normAutofit/>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创业团队的管理</a:t>
            </a:r>
            <a:endParaRPr dirty="0">
              <a:solidFill>
                <a:srgbClr val="48486A"/>
              </a:solidFill>
              <a:latin typeface="+mn-lt"/>
              <a:cs typeface="+mn-ea"/>
              <a:sym typeface="+mn-lt"/>
            </a:endParaRPr>
          </a:p>
        </p:txBody>
      </p:sp>
      <p:sp>
        <p:nvSpPr>
          <p:cNvPr id="5" name="PA-文本框 113"/>
          <p:cNvSpPr txBox="1"/>
          <p:nvPr>
            <p:custDataLst>
              <p:tags r:id="rId7"/>
            </p:custDataLst>
          </p:nvPr>
        </p:nvSpPr>
        <p:spPr>
          <a:xfrm>
            <a:off x="7920269" y="3488494"/>
            <a:ext cx="2067736" cy="706755"/>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有效的绩效评估和奖酬</a:t>
            </a:r>
            <a:endParaRPr lang="zh-CN" altLang="en-US" sz="2000" b="1" dirty="0">
              <a:solidFill>
                <a:schemeClr val="accent1"/>
              </a:solidFill>
              <a:cs typeface="+mn-ea"/>
              <a:sym typeface="+mn-lt"/>
            </a:endParaRPr>
          </a:p>
        </p:txBody>
      </p:sp>
      <p:sp>
        <p:nvSpPr>
          <p:cNvPr id="7" name="PA-文本框 113"/>
          <p:cNvSpPr txBox="1"/>
          <p:nvPr>
            <p:custDataLst>
              <p:tags r:id="rId8"/>
            </p:custDataLst>
          </p:nvPr>
        </p:nvSpPr>
        <p:spPr>
          <a:xfrm>
            <a:off x="2174992" y="3642482"/>
            <a:ext cx="2067736" cy="398780"/>
          </a:xfrm>
          <a:prstGeom prst="rect">
            <a:avLst/>
          </a:prstGeom>
          <a:noFill/>
        </p:spPr>
        <p:txBody>
          <a:bodyPr wrap="square" rtlCol="0">
            <a:spAutoFit/>
          </a:bodyPr>
          <a:p>
            <a:pPr algn="ctr">
              <a:spcBef>
                <a:spcPct val="0"/>
              </a:spcBef>
              <a:buFont typeface="Arial" panose="020B0604020202020204" pitchFamily="34" charset="0"/>
              <a:buNone/>
            </a:pPr>
            <a:r>
              <a:rPr lang="zh-CN" altLang="en-US" sz="2000" b="1" dirty="0">
                <a:solidFill>
                  <a:schemeClr val="accent1"/>
                </a:solidFill>
                <a:cs typeface="+mn-ea"/>
                <a:sym typeface="+mn-lt"/>
              </a:rPr>
              <a:t>培育团队精神</a:t>
            </a:r>
            <a:endParaRPr lang="zh-CN" altLang="en-US" sz="2000" b="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8" presetClass="emph" presetSubtype="0" repeatCount="6000" fill="hold" nodeType="withEffect">
                                  <p:stCondLst>
                                    <p:cond delay="0"/>
                                  </p:stCondLst>
                                  <p:childTnLst>
                                    <p:animRot by="21600000">
                                      <p:cBhvr>
                                        <p:cTn id="12" dur="2000" fill="hold"/>
                                        <p:tgtEl>
                                          <p:spTgt spid="2"/>
                                        </p:tgtEl>
                                        <p:attrNameLst>
                                          <p:attrName>r</p:attrName>
                                        </p:attrNameLst>
                                      </p:cBhvr>
                                    </p:animRot>
                                  </p:childTnLst>
                                </p:cTn>
                              </p:par>
                              <p:par>
                                <p:cTn id="13" presetID="0" presetClass="entr" presetSubtype="0" fill="hold" grpId="0" nodeType="withEffect">
                                  <p:stCondLst>
                                    <p:cond delay="650"/>
                                  </p:stCondLst>
                                  <p:iterate type="lt">
                                    <p:tmPct val="10000"/>
                                  </p:iterate>
                                  <p:childTnLst>
                                    <p:set>
                                      <p:cBhvr>
                                        <p:cTn id="14" dur="1" fill="hold">
                                          <p:stCondLst>
                                            <p:cond delay="0"/>
                                          </p:stCondLst>
                                        </p:cTn>
                                        <p:tgtEl>
                                          <p:spTgt spid="37"/>
                                        </p:tgtEl>
                                        <p:attrNameLst>
                                          <p:attrName>style.visibility</p:attrName>
                                        </p:attrNameLst>
                                      </p:cBhvr>
                                      <p:to>
                                        <p:strVal val="visible"/>
                                      </p:to>
                                    </p:set>
                                    <p:anim to="" calcmode="lin" valueType="num">
                                      <p:cBhvr>
                                        <p:cTn id="15" dur="700" fill="hold">
                                          <p:stCondLst>
                                            <p:cond delay="0"/>
                                          </p:stCondLst>
                                        </p:cTn>
                                        <p:tgtEl>
                                          <p:spTgt spid="37"/>
                                        </p:tgtEl>
                                        <p:attrNameLst>
                                          <p:attrName>ppt_x</p:attrName>
                                        </p:attrNameLst>
                                      </p:cBhvr>
                                      <p:tavLst>
                                        <p:tav tm="0" fmla="#ppt_x-(-#ppt_w/2*cos(ppt_r/180*pi))*((1.5-1.5*$)^2-(1.5-1.5*$)^3)">
                                          <p:val>
                                            <p:fltVal val="0"/>
                                          </p:val>
                                        </p:tav>
                                        <p:tav tm="100000">
                                          <p:val>
                                            <p:fltVal val="1"/>
                                          </p:val>
                                        </p:tav>
                                      </p:tavLst>
                                    </p:anim>
                                    <p:anim to="" calcmode="lin" valueType="num">
                                      <p:cBhvr>
                                        <p:cTn id="16" dur="700" fill="hold">
                                          <p:stCondLst>
                                            <p:cond delay="0"/>
                                          </p:stCondLst>
                                        </p:cTn>
                                        <p:tgtEl>
                                          <p:spTgt spid="37"/>
                                        </p:tgtEl>
                                        <p:attrNameLst>
                                          <p:attrName>ppt_y</p:attrName>
                                        </p:attrNameLst>
                                      </p:cBhvr>
                                      <p:tavLst>
                                        <p:tav tm="0" fmla="#ppt_y-(-#ppt_h/2*cos(ppt_r/180*pi))*((1.5-1.5*$)^2-(1.5-1.5*$)^3)">
                                          <p:val>
                                            <p:fltVal val="0"/>
                                          </p:val>
                                        </p:tav>
                                        <p:tav tm="100000">
                                          <p:val>
                                            <p:fltVal val="1"/>
                                          </p:val>
                                        </p:tav>
                                      </p:tavLst>
                                    </p:anim>
                                    <p:anim to="" calcmode="lin" valueType="num">
                                      <p:cBhvr>
                                        <p:cTn id="17" dur="700" fill="hold">
                                          <p:stCondLst>
                                            <p:cond delay="0"/>
                                          </p:stCondLst>
                                        </p:cTn>
                                        <p:tgtEl>
                                          <p:spTgt spid="37"/>
                                        </p:tgtEl>
                                        <p:attrNameLst>
                                          <p:attrName>ppt_h</p:attrName>
                                        </p:attrNameLst>
                                      </p:cBhvr>
                                      <p:tavLst>
                                        <p:tav tm="0" fmla="#ppt_h-(-#ppt_h)*((1.5-1.5*$)^2-(1.5-1.5*$)^3)">
                                          <p:val>
                                            <p:fltVal val="0"/>
                                          </p:val>
                                        </p:tav>
                                        <p:tav tm="100000">
                                          <p:val>
                                            <p:fltVal val="1"/>
                                          </p:val>
                                        </p:tav>
                                      </p:tavLst>
                                    </p:anim>
                                    <p:anim to="" calcmode="lin" valueType="num">
                                      <p:cBhvr>
                                        <p:cTn id="18" dur="700" fill="hold">
                                          <p:stCondLst>
                                            <p:cond delay="0"/>
                                          </p:stCondLst>
                                        </p:cTn>
                                        <p:tgtEl>
                                          <p:spTgt spid="37"/>
                                        </p:tgtEl>
                                        <p:attrNameLst>
                                          <p:attrName>ppt_w</p:attrName>
                                        </p:attrNameLst>
                                      </p:cBhvr>
                                      <p:tavLst>
                                        <p:tav tm="0" fmla="#ppt_w-(-#ppt_w)*((1.5-1.5*$)^2-(1.5-1.5*$)^3)">
                                          <p:val>
                                            <p:fltVal val="0"/>
                                          </p:val>
                                        </p:tav>
                                        <p:tav tm="100000">
                                          <p:val>
                                            <p:fltVal val="1"/>
                                          </p:val>
                                        </p:tav>
                                      </p:tavLst>
                                    </p:anim>
                                  </p:childTnLst>
                                </p:cTn>
                              </p:par>
                              <p:par>
                                <p:cTn id="19" presetID="0" presetClass="entr" presetSubtype="0" fill="hold" grpId="0" nodeType="withEffect">
                                  <p:stCondLst>
                                    <p:cond delay="3750"/>
                                  </p:stCondLst>
                                  <p:iterate type="lt">
                                    <p:tmPct val="10000"/>
                                  </p:iterate>
                                  <p:childTnLst>
                                    <p:set>
                                      <p:cBhvr>
                                        <p:cTn id="20" dur="1" fill="hold">
                                          <p:stCondLst>
                                            <p:cond delay="0"/>
                                          </p:stCondLst>
                                        </p:cTn>
                                        <p:tgtEl>
                                          <p:spTgt spid="39"/>
                                        </p:tgtEl>
                                        <p:attrNameLst>
                                          <p:attrName>style.visibility</p:attrName>
                                        </p:attrNameLst>
                                      </p:cBhvr>
                                      <p:to>
                                        <p:strVal val="visible"/>
                                      </p:to>
                                    </p:set>
                                    <p:anim to="" calcmode="lin" valueType="num">
                                      <p:cBhvr>
                                        <p:cTn id="21" dur="700" fill="hold">
                                          <p:stCondLst>
                                            <p:cond delay="0"/>
                                          </p:stCondLst>
                                        </p:cTn>
                                        <p:tgtEl>
                                          <p:spTgt spid="39"/>
                                        </p:tgtEl>
                                        <p:attrNameLst>
                                          <p:attrName>ppt_x</p:attrName>
                                        </p:attrNameLst>
                                      </p:cBhvr>
                                      <p:tavLst>
                                        <p:tav tm="0" fmla="#ppt_x-(-#ppt_w/2*cos(ppt_r/180*pi))*((1.5-1.5*$)^2-(1.5-1.5*$)^3)">
                                          <p:val>
                                            <p:fltVal val="0"/>
                                          </p:val>
                                        </p:tav>
                                        <p:tav tm="100000">
                                          <p:val>
                                            <p:fltVal val="1"/>
                                          </p:val>
                                        </p:tav>
                                      </p:tavLst>
                                    </p:anim>
                                    <p:anim to="" calcmode="lin" valueType="num">
                                      <p:cBhvr>
                                        <p:cTn id="22" dur="700" fill="hold">
                                          <p:stCondLst>
                                            <p:cond delay="0"/>
                                          </p:stCondLst>
                                        </p:cTn>
                                        <p:tgtEl>
                                          <p:spTgt spid="39"/>
                                        </p:tgtEl>
                                        <p:attrNameLst>
                                          <p:attrName>ppt_y</p:attrName>
                                        </p:attrNameLst>
                                      </p:cBhvr>
                                      <p:tavLst>
                                        <p:tav tm="0" fmla="#ppt_y-(-#ppt_h/2*cos(ppt_r/180*pi))*((1.5-1.5*$)^2-(1.5-1.5*$)^3)">
                                          <p:val>
                                            <p:fltVal val="0"/>
                                          </p:val>
                                        </p:tav>
                                        <p:tav tm="100000">
                                          <p:val>
                                            <p:fltVal val="1"/>
                                          </p:val>
                                        </p:tav>
                                      </p:tavLst>
                                    </p:anim>
                                    <p:anim to="" calcmode="lin" valueType="num">
                                      <p:cBhvr>
                                        <p:cTn id="23" dur="700" fill="hold">
                                          <p:stCondLst>
                                            <p:cond delay="0"/>
                                          </p:stCondLst>
                                        </p:cTn>
                                        <p:tgtEl>
                                          <p:spTgt spid="39"/>
                                        </p:tgtEl>
                                        <p:attrNameLst>
                                          <p:attrName>ppt_h</p:attrName>
                                        </p:attrNameLst>
                                      </p:cBhvr>
                                      <p:tavLst>
                                        <p:tav tm="0" fmla="#ppt_h-(-#ppt_h)*((1.5-1.5*$)^2-(1.5-1.5*$)^3)">
                                          <p:val>
                                            <p:fltVal val="0"/>
                                          </p:val>
                                        </p:tav>
                                        <p:tav tm="100000">
                                          <p:val>
                                            <p:fltVal val="1"/>
                                          </p:val>
                                        </p:tav>
                                      </p:tavLst>
                                    </p:anim>
                                    <p:anim to="" calcmode="lin" valueType="num">
                                      <p:cBhvr>
                                        <p:cTn id="24" dur="700" fill="hold">
                                          <p:stCondLst>
                                            <p:cond delay="0"/>
                                          </p:stCondLst>
                                        </p:cTn>
                                        <p:tgtEl>
                                          <p:spTgt spid="39"/>
                                        </p:tgtEl>
                                        <p:attrNameLst>
                                          <p:attrName>ppt_w</p:attrName>
                                        </p:attrNameLst>
                                      </p:cBhvr>
                                      <p:tavLst>
                                        <p:tav tm="0" fmla="#ppt_w-(-#ppt_w)*((1.5-1.5*$)^2-(1.5-1.5*$)^3)">
                                          <p:val>
                                            <p:fltVal val="0"/>
                                          </p:val>
                                        </p:tav>
                                        <p:tav tm="100000">
                                          <p:val>
                                            <p:fltVal val="1"/>
                                          </p:val>
                                        </p:tav>
                                      </p:tavLst>
                                    </p:anim>
                                  </p:childTnLst>
                                </p:cTn>
                              </p:par>
                              <p:par>
                                <p:cTn id="25" presetID="0" presetClass="entr" presetSubtype="0" fill="hold" grpId="0" nodeType="withEffect">
                                  <p:stCondLst>
                                    <p:cond delay="6950"/>
                                  </p:stCondLst>
                                  <p:iterate type="lt">
                                    <p:tmPct val="10000"/>
                                  </p:iterate>
                                  <p:childTnLst>
                                    <p:set>
                                      <p:cBhvr>
                                        <p:cTn id="26" dur="1" fill="hold">
                                          <p:stCondLst>
                                            <p:cond delay="0"/>
                                          </p:stCondLst>
                                        </p:cTn>
                                        <p:tgtEl>
                                          <p:spTgt spid="41"/>
                                        </p:tgtEl>
                                        <p:attrNameLst>
                                          <p:attrName>style.visibility</p:attrName>
                                        </p:attrNameLst>
                                      </p:cBhvr>
                                      <p:to>
                                        <p:strVal val="visible"/>
                                      </p:to>
                                    </p:set>
                                    <p:anim to="" calcmode="lin" valueType="num">
                                      <p:cBhvr>
                                        <p:cTn id="27" dur="700" fill="hold">
                                          <p:stCondLst>
                                            <p:cond delay="0"/>
                                          </p:stCondLst>
                                        </p:cTn>
                                        <p:tgtEl>
                                          <p:spTgt spid="41"/>
                                        </p:tgtEl>
                                        <p:attrNameLst>
                                          <p:attrName>ppt_x</p:attrName>
                                        </p:attrNameLst>
                                      </p:cBhvr>
                                      <p:tavLst>
                                        <p:tav tm="0" fmla="#ppt_x-(-#ppt_w/2*cos(ppt_r/180*pi))*((1.5-1.5*$)^2-(1.5-1.5*$)^3)">
                                          <p:val>
                                            <p:fltVal val="0"/>
                                          </p:val>
                                        </p:tav>
                                        <p:tav tm="100000">
                                          <p:val>
                                            <p:fltVal val="1"/>
                                          </p:val>
                                        </p:tav>
                                      </p:tavLst>
                                    </p:anim>
                                    <p:anim to="" calcmode="lin" valueType="num">
                                      <p:cBhvr>
                                        <p:cTn id="28" dur="700" fill="hold">
                                          <p:stCondLst>
                                            <p:cond delay="0"/>
                                          </p:stCondLst>
                                        </p:cTn>
                                        <p:tgtEl>
                                          <p:spTgt spid="41"/>
                                        </p:tgtEl>
                                        <p:attrNameLst>
                                          <p:attrName>ppt_y</p:attrName>
                                        </p:attrNameLst>
                                      </p:cBhvr>
                                      <p:tavLst>
                                        <p:tav tm="0" fmla="#ppt_y-(-#ppt_h/2*cos(ppt_r/180*pi))*((1.5-1.5*$)^2-(1.5-1.5*$)^3)">
                                          <p:val>
                                            <p:fltVal val="0"/>
                                          </p:val>
                                        </p:tav>
                                        <p:tav tm="100000">
                                          <p:val>
                                            <p:fltVal val="1"/>
                                          </p:val>
                                        </p:tav>
                                      </p:tavLst>
                                    </p:anim>
                                    <p:anim to="" calcmode="lin" valueType="num">
                                      <p:cBhvr>
                                        <p:cTn id="29" dur="700" fill="hold">
                                          <p:stCondLst>
                                            <p:cond delay="0"/>
                                          </p:stCondLst>
                                        </p:cTn>
                                        <p:tgtEl>
                                          <p:spTgt spid="41"/>
                                        </p:tgtEl>
                                        <p:attrNameLst>
                                          <p:attrName>ppt_h</p:attrName>
                                        </p:attrNameLst>
                                      </p:cBhvr>
                                      <p:tavLst>
                                        <p:tav tm="0" fmla="#ppt_h-(-#ppt_h)*((1.5-1.5*$)^2-(1.5-1.5*$)^3)">
                                          <p:val>
                                            <p:fltVal val="0"/>
                                          </p:val>
                                        </p:tav>
                                        <p:tav tm="100000">
                                          <p:val>
                                            <p:fltVal val="1"/>
                                          </p:val>
                                        </p:tav>
                                      </p:tavLst>
                                    </p:anim>
                                    <p:anim to="" calcmode="lin" valueType="num">
                                      <p:cBhvr>
                                        <p:cTn id="30" dur="700" fill="hold">
                                          <p:stCondLst>
                                            <p:cond delay="0"/>
                                          </p:stCondLst>
                                        </p:cTn>
                                        <p:tgtEl>
                                          <p:spTgt spid="41"/>
                                        </p:tgtEl>
                                        <p:attrNameLst>
                                          <p:attrName>ppt_w</p:attrName>
                                        </p:attrNameLst>
                                      </p:cBhvr>
                                      <p:tavLst>
                                        <p:tav tm="0" fmla="#ppt_w-(-#ppt_w)*((1.5-1.5*$)^2-(1.5-1.5*$)^3)">
                                          <p:val>
                                            <p:fltVal val="0"/>
                                          </p:val>
                                        </p:tav>
                                        <p:tav tm="100000">
                                          <p:val>
                                            <p:fltVal val="1"/>
                                          </p:val>
                                        </p:tav>
                                      </p:tavLst>
                                    </p:anim>
                                  </p:childTnLst>
                                </p:cTn>
                              </p:par>
                              <p:par>
                                <p:cTn id="31" presetID="0" presetClass="entr" presetSubtype="0" fill="hold" grpId="0" nodeType="withEffect">
                                  <p:stCondLst>
                                    <p:cond delay="10150"/>
                                  </p:stCondLst>
                                  <p:iterate type="lt">
                                    <p:tmPct val="10000"/>
                                  </p:iterate>
                                  <p:childTnLst>
                                    <p:set>
                                      <p:cBhvr>
                                        <p:cTn id="32" dur="1" fill="hold">
                                          <p:stCondLst>
                                            <p:cond delay="0"/>
                                          </p:stCondLst>
                                        </p:cTn>
                                        <p:tgtEl>
                                          <p:spTgt spid="43"/>
                                        </p:tgtEl>
                                        <p:attrNameLst>
                                          <p:attrName>style.visibility</p:attrName>
                                        </p:attrNameLst>
                                      </p:cBhvr>
                                      <p:to>
                                        <p:strVal val="visible"/>
                                      </p:to>
                                    </p:set>
                                    <p:anim to="" calcmode="lin" valueType="num">
                                      <p:cBhvr>
                                        <p:cTn id="33" dur="700" fill="hold">
                                          <p:stCondLst>
                                            <p:cond delay="0"/>
                                          </p:stCondLst>
                                        </p:cTn>
                                        <p:tgtEl>
                                          <p:spTgt spid="43"/>
                                        </p:tgtEl>
                                        <p:attrNameLst>
                                          <p:attrName>ppt_x</p:attrName>
                                        </p:attrNameLst>
                                      </p:cBhvr>
                                      <p:tavLst>
                                        <p:tav tm="0" fmla="#ppt_x-(-#ppt_w/2*cos(ppt_r/180*pi))*((1.5-1.5*$)^2-(1.5-1.5*$)^3)">
                                          <p:val>
                                            <p:fltVal val="0"/>
                                          </p:val>
                                        </p:tav>
                                        <p:tav tm="100000">
                                          <p:val>
                                            <p:fltVal val="1"/>
                                          </p:val>
                                        </p:tav>
                                      </p:tavLst>
                                    </p:anim>
                                    <p:anim to="" calcmode="lin" valueType="num">
                                      <p:cBhvr>
                                        <p:cTn id="34" dur="700" fill="hold">
                                          <p:stCondLst>
                                            <p:cond delay="0"/>
                                          </p:stCondLst>
                                        </p:cTn>
                                        <p:tgtEl>
                                          <p:spTgt spid="43"/>
                                        </p:tgtEl>
                                        <p:attrNameLst>
                                          <p:attrName>ppt_y</p:attrName>
                                        </p:attrNameLst>
                                      </p:cBhvr>
                                      <p:tavLst>
                                        <p:tav tm="0" fmla="#ppt_y-(-#ppt_h/2*cos(ppt_r/180*pi))*((1.5-1.5*$)^2-(1.5-1.5*$)^3)">
                                          <p:val>
                                            <p:fltVal val="0"/>
                                          </p:val>
                                        </p:tav>
                                        <p:tav tm="100000">
                                          <p:val>
                                            <p:fltVal val="1"/>
                                          </p:val>
                                        </p:tav>
                                      </p:tavLst>
                                    </p:anim>
                                    <p:anim to="" calcmode="lin" valueType="num">
                                      <p:cBhvr>
                                        <p:cTn id="35" dur="700" fill="hold">
                                          <p:stCondLst>
                                            <p:cond delay="0"/>
                                          </p:stCondLst>
                                        </p:cTn>
                                        <p:tgtEl>
                                          <p:spTgt spid="43"/>
                                        </p:tgtEl>
                                        <p:attrNameLst>
                                          <p:attrName>ppt_h</p:attrName>
                                        </p:attrNameLst>
                                      </p:cBhvr>
                                      <p:tavLst>
                                        <p:tav tm="0" fmla="#ppt_h-(-#ppt_h)*((1.5-1.5*$)^2-(1.5-1.5*$)^3)">
                                          <p:val>
                                            <p:fltVal val="0"/>
                                          </p:val>
                                        </p:tav>
                                        <p:tav tm="100000">
                                          <p:val>
                                            <p:fltVal val="1"/>
                                          </p:val>
                                        </p:tav>
                                      </p:tavLst>
                                    </p:anim>
                                    <p:anim to="" calcmode="lin" valueType="num">
                                      <p:cBhvr>
                                        <p:cTn id="36" dur="700" fill="hold">
                                          <p:stCondLst>
                                            <p:cond delay="0"/>
                                          </p:stCondLst>
                                        </p:cTn>
                                        <p:tgtEl>
                                          <p:spTgt spid="43"/>
                                        </p:tgtEl>
                                        <p:attrNameLst>
                                          <p:attrName>ppt_w</p:attrName>
                                        </p:attrNameLst>
                                      </p:cBhvr>
                                      <p:tavLst>
                                        <p:tav tm="0" fmla="#ppt_w-(-#ppt_w)*((1.5-1.5*$)^2-(1.5-1.5*$)^3)">
                                          <p:val>
                                            <p:fltVal val="0"/>
                                          </p:val>
                                        </p:tav>
                                        <p:tav tm="100000">
                                          <p:val>
                                            <p:fltVal val="1"/>
                                          </p:val>
                                        </p:tav>
                                      </p:tavLst>
                                    </p:anim>
                                  </p:childTnLst>
                                </p:cTn>
                              </p:par>
                              <p:par>
                                <p:cTn id="37" presetID="2" presetClass="entr" presetSubtype="1" decel="10000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750" fill="hold"/>
                                        <p:tgtEl>
                                          <p:spTgt spid="19"/>
                                        </p:tgtEl>
                                        <p:attrNameLst>
                                          <p:attrName>ppt_x</p:attrName>
                                        </p:attrNameLst>
                                      </p:cBhvr>
                                      <p:tavLst>
                                        <p:tav tm="0">
                                          <p:val>
                                            <p:strVal val="#ppt_x"/>
                                          </p:val>
                                        </p:tav>
                                        <p:tav tm="100000">
                                          <p:val>
                                            <p:strVal val="#ppt_x"/>
                                          </p:val>
                                        </p:tav>
                                      </p:tavLst>
                                    </p:anim>
                                    <p:anim calcmode="lin" valueType="num">
                                      <p:cBhvr additive="base">
                                        <p:cTn id="40" dur="750" fill="hold"/>
                                        <p:tgtEl>
                                          <p:spTgt spid="19"/>
                                        </p:tgtEl>
                                        <p:attrNameLst>
                                          <p:attrName>ppt_y</p:attrName>
                                        </p:attrNameLst>
                                      </p:cBhvr>
                                      <p:tavLst>
                                        <p:tav tm="0">
                                          <p:val>
                                            <p:strVal val="0-#ppt_h/2"/>
                                          </p:val>
                                        </p:tav>
                                        <p:tav tm="100000">
                                          <p:val>
                                            <p:strVal val="#ppt_y"/>
                                          </p:val>
                                        </p:tav>
                                      </p:tavLst>
                                    </p:anim>
                                  </p:childTnLst>
                                </p:cTn>
                              </p:par>
                              <p:par>
                                <p:cTn id="41" presetID="0" presetClass="entr" presetSubtype="0" fill="hold" grpId="0" nodeType="withEffect">
                                  <p:stCondLst>
                                    <p:cond delay="3750"/>
                                  </p:stCondLst>
                                  <p:iterate type="lt">
                                    <p:tmPct val="10000"/>
                                  </p:iterate>
                                  <p:childTnLst>
                                    <p:set>
                                      <p:cBhvr>
                                        <p:cTn id="42" dur="1" fill="hold">
                                          <p:stCondLst>
                                            <p:cond delay="0"/>
                                          </p:stCondLst>
                                        </p:cTn>
                                        <p:tgtEl>
                                          <p:spTgt spid="5"/>
                                        </p:tgtEl>
                                        <p:attrNameLst>
                                          <p:attrName>style.visibility</p:attrName>
                                        </p:attrNameLst>
                                      </p:cBhvr>
                                      <p:to>
                                        <p:strVal val="visible"/>
                                      </p:to>
                                    </p:set>
                                    <p:anim to="" calcmode="lin" valueType="num">
                                      <p:cBhvr>
                                        <p:cTn id="43" dur="700" fill="hold">
                                          <p:stCondLst>
                                            <p:cond delay="0"/>
                                          </p:stCondLst>
                                        </p:cTn>
                                        <p:tgtEl>
                                          <p:spTgt spid="5"/>
                                        </p:tgtEl>
                                        <p:attrNameLst>
                                          <p:attrName>ppt_x</p:attrName>
                                        </p:attrNameLst>
                                      </p:cBhvr>
                                      <p:tavLst>
                                        <p:tav tm="0" fmla="#ppt_x-(-#ppt_w/2*cos(ppt_r/180*pi))*((1.5-1.5*$)^2-(1.5-1.5*$)^3)">
                                          <p:val>
                                            <p:fltVal val="0"/>
                                          </p:val>
                                        </p:tav>
                                        <p:tav tm="100000">
                                          <p:val>
                                            <p:fltVal val="1"/>
                                          </p:val>
                                        </p:tav>
                                      </p:tavLst>
                                    </p:anim>
                                    <p:anim to="" calcmode="lin" valueType="num">
                                      <p:cBhvr>
                                        <p:cTn id="44" dur="700" fill="hold">
                                          <p:stCondLst>
                                            <p:cond delay="0"/>
                                          </p:stCondLst>
                                        </p:cTn>
                                        <p:tgtEl>
                                          <p:spTgt spid="5"/>
                                        </p:tgtEl>
                                        <p:attrNameLst>
                                          <p:attrName>ppt_y</p:attrName>
                                        </p:attrNameLst>
                                      </p:cBhvr>
                                      <p:tavLst>
                                        <p:tav tm="0" fmla="#ppt_y-(-#ppt_h/2*cos(ppt_r/180*pi))*((1.5-1.5*$)^2-(1.5-1.5*$)^3)">
                                          <p:val>
                                            <p:fltVal val="0"/>
                                          </p:val>
                                        </p:tav>
                                        <p:tav tm="100000">
                                          <p:val>
                                            <p:fltVal val="1"/>
                                          </p:val>
                                        </p:tav>
                                      </p:tavLst>
                                    </p:anim>
                                    <p:anim to="" calcmode="lin" valueType="num">
                                      <p:cBhvr>
                                        <p:cTn id="45" dur="700" fill="hold">
                                          <p:stCondLst>
                                            <p:cond delay="0"/>
                                          </p:stCondLst>
                                        </p:cTn>
                                        <p:tgtEl>
                                          <p:spTgt spid="5"/>
                                        </p:tgtEl>
                                        <p:attrNameLst>
                                          <p:attrName>ppt_h</p:attrName>
                                        </p:attrNameLst>
                                      </p:cBhvr>
                                      <p:tavLst>
                                        <p:tav tm="0" fmla="#ppt_h-(-#ppt_h)*((1.5-1.5*$)^2-(1.5-1.5*$)^3)">
                                          <p:val>
                                            <p:fltVal val="0"/>
                                          </p:val>
                                        </p:tav>
                                        <p:tav tm="100000">
                                          <p:val>
                                            <p:fltVal val="1"/>
                                          </p:val>
                                        </p:tav>
                                      </p:tavLst>
                                    </p:anim>
                                    <p:anim to="" calcmode="lin" valueType="num">
                                      <p:cBhvr>
                                        <p:cTn id="46" dur="700" fill="hold">
                                          <p:stCondLst>
                                            <p:cond delay="0"/>
                                          </p:stCondLst>
                                        </p:cTn>
                                        <p:tgtEl>
                                          <p:spTgt spid="5"/>
                                        </p:tgtEl>
                                        <p:attrNameLst>
                                          <p:attrName>ppt_w</p:attrName>
                                        </p:attrNameLst>
                                      </p:cBhvr>
                                      <p:tavLst>
                                        <p:tav tm="0" fmla="#ppt_w-(-#ppt_w)*((1.5-1.5*$)^2-(1.5-1.5*$)^3)">
                                          <p:val>
                                            <p:fltVal val="0"/>
                                          </p:val>
                                        </p:tav>
                                        <p:tav tm="100000">
                                          <p:val>
                                            <p:fltVal val="1"/>
                                          </p:val>
                                        </p:tav>
                                      </p:tavLst>
                                    </p:anim>
                                  </p:childTnLst>
                                </p:cTn>
                              </p:par>
                              <p:par>
                                <p:cTn id="47" presetID="0" presetClass="entr" presetSubtype="0" fill="hold" grpId="0" nodeType="withEffect">
                                  <p:stCondLst>
                                    <p:cond delay="10150"/>
                                  </p:stCondLst>
                                  <p:iterate type="lt">
                                    <p:tmPct val="10000"/>
                                  </p:iterate>
                                  <p:childTnLst>
                                    <p:set>
                                      <p:cBhvr>
                                        <p:cTn id="48" dur="1" fill="hold">
                                          <p:stCondLst>
                                            <p:cond delay="0"/>
                                          </p:stCondLst>
                                        </p:cTn>
                                        <p:tgtEl>
                                          <p:spTgt spid="7"/>
                                        </p:tgtEl>
                                        <p:attrNameLst>
                                          <p:attrName>style.visibility</p:attrName>
                                        </p:attrNameLst>
                                      </p:cBhvr>
                                      <p:to>
                                        <p:strVal val="visible"/>
                                      </p:to>
                                    </p:set>
                                    <p:anim to="" calcmode="lin" valueType="num">
                                      <p:cBhvr>
                                        <p:cTn id="49" dur="700" fill="hold">
                                          <p:stCondLst>
                                            <p:cond delay="0"/>
                                          </p:stCondLst>
                                        </p:cTn>
                                        <p:tgtEl>
                                          <p:spTgt spid="7"/>
                                        </p:tgtEl>
                                        <p:attrNameLst>
                                          <p:attrName>ppt_x</p:attrName>
                                        </p:attrNameLst>
                                      </p:cBhvr>
                                      <p:tavLst>
                                        <p:tav tm="0" fmla="#ppt_x-(-#ppt_w/2*cos(ppt_r/180*pi))*((1.5-1.5*$)^2-(1.5-1.5*$)^3)">
                                          <p:val>
                                            <p:fltVal val="0"/>
                                          </p:val>
                                        </p:tav>
                                        <p:tav tm="100000">
                                          <p:val>
                                            <p:fltVal val="1"/>
                                          </p:val>
                                        </p:tav>
                                      </p:tavLst>
                                    </p:anim>
                                    <p:anim to="" calcmode="lin" valueType="num">
                                      <p:cBhvr>
                                        <p:cTn id="50" dur="700" fill="hold">
                                          <p:stCondLst>
                                            <p:cond delay="0"/>
                                          </p:stCondLst>
                                        </p:cTn>
                                        <p:tgtEl>
                                          <p:spTgt spid="7"/>
                                        </p:tgtEl>
                                        <p:attrNameLst>
                                          <p:attrName>ppt_y</p:attrName>
                                        </p:attrNameLst>
                                      </p:cBhvr>
                                      <p:tavLst>
                                        <p:tav tm="0" fmla="#ppt_y-(-#ppt_h/2*cos(ppt_r/180*pi))*((1.5-1.5*$)^2-(1.5-1.5*$)^3)">
                                          <p:val>
                                            <p:fltVal val="0"/>
                                          </p:val>
                                        </p:tav>
                                        <p:tav tm="100000">
                                          <p:val>
                                            <p:fltVal val="1"/>
                                          </p:val>
                                        </p:tav>
                                      </p:tavLst>
                                    </p:anim>
                                    <p:anim to="" calcmode="lin" valueType="num">
                                      <p:cBhvr>
                                        <p:cTn id="51" dur="700" fill="hold">
                                          <p:stCondLst>
                                            <p:cond delay="0"/>
                                          </p:stCondLst>
                                        </p:cTn>
                                        <p:tgtEl>
                                          <p:spTgt spid="7"/>
                                        </p:tgtEl>
                                        <p:attrNameLst>
                                          <p:attrName>ppt_h</p:attrName>
                                        </p:attrNameLst>
                                      </p:cBhvr>
                                      <p:tavLst>
                                        <p:tav tm="0" fmla="#ppt_h-(-#ppt_h)*((1.5-1.5*$)^2-(1.5-1.5*$)^3)">
                                          <p:val>
                                            <p:fltVal val="0"/>
                                          </p:val>
                                        </p:tav>
                                        <p:tav tm="100000">
                                          <p:val>
                                            <p:fltVal val="1"/>
                                          </p:val>
                                        </p:tav>
                                      </p:tavLst>
                                    </p:anim>
                                    <p:anim to="" calcmode="lin" valueType="num">
                                      <p:cBhvr>
                                        <p:cTn id="52" dur="700" fill="hold">
                                          <p:stCondLst>
                                            <p:cond delay="0"/>
                                          </p:stCondLst>
                                        </p:cTn>
                                        <p:tgtEl>
                                          <p:spTgt spid="7"/>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1" grpId="0"/>
      <p:bldP spid="43" grpId="0"/>
      <p:bldP spid="5"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2</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029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第七元</a:t>
            </a:r>
            <a:r>
              <a:rPr lang="en-US" altLang="zh-CN" sz="2800" dirty="0">
                <a:solidFill>
                  <a:schemeClr val="tx1"/>
                </a:solidFill>
                <a:latin typeface="Arial" panose="020B0604020202020204" pitchFamily="34" charset="0"/>
                <a:ea typeface="微软雅黑" panose="020B0503020204020204" charset="-122"/>
                <a:cs typeface="Arial" panose="020B0604020202020204" pitchFamily="34" charset="0"/>
                <a:sym typeface="+mn-ea"/>
              </a:rPr>
              <a:t> </a:t>
            </a:r>
            <a:r>
              <a:rPr lang="zh-CN" altLang="en-US" sz="2800">
                <a:solidFill>
                  <a:schemeClr val="tx1"/>
                </a:solidFill>
                <a:sym typeface="+mn-ea"/>
              </a:rPr>
              <a:t>编制商业计划书</a:t>
            </a:r>
            <a:endParaRPr lang="zh-CN" altLang="en-US" sz="2800">
              <a:solidFill>
                <a:schemeClr val="tx1"/>
              </a:solidFill>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创业准备</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一、商业计划书</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84695" cy="34150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商业计划书，是对与创业项目有关的所有事项进行总体安排的文件，是创建新办企业的行动方案和执行指南，它全方位描述了与创建新企业有关的条件和要素，包括商业前景展望、人员、资金、物质等各种资源的整合，以及经营思想、战略确定等， 是创业的行动导向和路线图。</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683047" y="2747902"/>
            <a:ext cx="969818" cy="969818"/>
            <a:chOff x="613027" y="2610622"/>
            <a:chExt cx="969818" cy="969818"/>
          </a:xfrm>
        </p:grpSpPr>
        <p:sp>
          <p:nvSpPr>
            <p:cNvPr id="92" name="Oval 83"/>
            <p:cNvSpPr/>
            <p:nvPr/>
          </p:nvSpPr>
          <p:spPr>
            <a:xfrm>
              <a:off x="613027" y="2610622"/>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文本框 92"/>
            <p:cNvSpPr txBox="1"/>
            <p:nvPr/>
          </p:nvSpPr>
          <p:spPr>
            <a:xfrm>
              <a:off x="802570" y="2818532"/>
              <a:ext cx="646331" cy="553998"/>
            </a:xfrm>
            <a:prstGeom prst="rect">
              <a:avLst/>
            </a:prstGeom>
            <a:noFill/>
          </p:spPr>
          <p:txBody>
            <a:bodyPr wrap="none" rtlCol="0">
              <a:spAutoFit/>
            </a:bodyPr>
            <a:lstStyle/>
            <a:p>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grpSp>
      <p:grpSp>
        <p:nvGrpSpPr>
          <p:cNvPr id="94" name="组合 93"/>
          <p:cNvGrpSpPr/>
          <p:nvPr/>
        </p:nvGrpSpPr>
        <p:grpSpPr>
          <a:xfrm>
            <a:off x="2648375" y="2747902"/>
            <a:ext cx="969645" cy="969818"/>
            <a:chOff x="2920862" y="3953405"/>
            <a:chExt cx="969818" cy="969818"/>
          </a:xfrm>
          <a:gradFill>
            <a:gsLst>
              <a:gs pos="0">
                <a:schemeClr val="accent3"/>
              </a:gs>
              <a:gs pos="100000">
                <a:schemeClr val="accent4">
                  <a:lumMod val="75000"/>
                </a:schemeClr>
              </a:gs>
            </a:gsLst>
            <a:lin ang="5400000" scaled="1"/>
          </a:gradFill>
        </p:grpSpPr>
        <p:sp>
          <p:nvSpPr>
            <p:cNvPr id="95" name="Oval 84"/>
            <p:cNvSpPr/>
            <p:nvPr/>
          </p:nvSpPr>
          <p:spPr>
            <a:xfrm>
              <a:off x="2920862" y="3953405"/>
              <a:ext cx="969818" cy="96981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文本框 95"/>
            <p:cNvSpPr txBox="1"/>
            <p:nvPr/>
          </p:nvSpPr>
          <p:spPr>
            <a:xfrm>
              <a:off x="3076210" y="4135768"/>
              <a:ext cx="646331" cy="553998"/>
            </a:xfrm>
            <a:prstGeom prst="rect">
              <a:avLst/>
            </a:prstGeom>
            <a:grpFill/>
          </p:spPr>
          <p:txBody>
            <a:bodyPr wrap="none" rtlCol="0">
              <a:spAutoFit/>
            </a:bodyPr>
            <a:lstStyle/>
            <a:p>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97" name="组合 96"/>
          <p:cNvGrpSpPr/>
          <p:nvPr/>
        </p:nvGrpSpPr>
        <p:grpSpPr>
          <a:xfrm>
            <a:off x="4576235" y="2747902"/>
            <a:ext cx="969645" cy="969818"/>
            <a:chOff x="4827884" y="4775163"/>
            <a:chExt cx="969818" cy="969818"/>
          </a:xfrm>
        </p:grpSpPr>
        <p:sp>
          <p:nvSpPr>
            <p:cNvPr id="98" name="Oval 85"/>
            <p:cNvSpPr/>
            <p:nvPr/>
          </p:nvSpPr>
          <p:spPr>
            <a:xfrm>
              <a:off x="4827884" y="477516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文本框 98"/>
            <p:cNvSpPr txBox="1"/>
            <p:nvPr/>
          </p:nvSpPr>
          <p:spPr>
            <a:xfrm>
              <a:off x="4983232" y="4968423"/>
              <a:ext cx="646331" cy="553998"/>
            </a:xfrm>
            <a:prstGeom prst="rect">
              <a:avLst/>
            </a:prstGeom>
            <a:noFill/>
          </p:spPr>
          <p:txBody>
            <a:bodyPr wrap="none" rtlCol="0">
              <a:spAutoFit/>
            </a:bodyPr>
            <a:lstStyle/>
            <a:p>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100" name="组合 99"/>
          <p:cNvGrpSpPr/>
          <p:nvPr/>
        </p:nvGrpSpPr>
        <p:grpSpPr>
          <a:xfrm>
            <a:off x="6504095" y="2747902"/>
            <a:ext cx="969645" cy="969818"/>
            <a:chOff x="6734907" y="3456783"/>
            <a:chExt cx="969818" cy="969818"/>
          </a:xfrm>
        </p:grpSpPr>
        <p:sp>
          <p:nvSpPr>
            <p:cNvPr id="101" name="Oval 87"/>
            <p:cNvSpPr/>
            <p:nvPr/>
          </p:nvSpPr>
          <p:spPr>
            <a:xfrm>
              <a:off x="6734907" y="345678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文本框 101"/>
            <p:cNvSpPr txBox="1"/>
            <p:nvPr/>
          </p:nvSpPr>
          <p:spPr>
            <a:xfrm>
              <a:off x="6885430" y="3682282"/>
              <a:ext cx="646331" cy="553998"/>
            </a:xfrm>
            <a:prstGeom prst="rect">
              <a:avLst/>
            </a:prstGeom>
            <a:noFill/>
          </p:spPr>
          <p:txBody>
            <a:bodyPr wrap="none" rtlCol="0">
              <a:spAutoFit/>
            </a:bodyPr>
            <a:lstStyle/>
            <a:p>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103" name="组合 102"/>
          <p:cNvGrpSpPr/>
          <p:nvPr/>
        </p:nvGrpSpPr>
        <p:grpSpPr>
          <a:xfrm>
            <a:off x="8432039" y="2747902"/>
            <a:ext cx="969645" cy="969818"/>
            <a:chOff x="8758342" y="1955422"/>
            <a:chExt cx="969818" cy="969818"/>
          </a:xfrm>
        </p:grpSpPr>
        <p:sp>
          <p:nvSpPr>
            <p:cNvPr id="10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5" name="文本框 104"/>
            <p:cNvSpPr txBox="1"/>
            <p:nvPr/>
          </p:nvSpPr>
          <p:spPr>
            <a:xfrm>
              <a:off x="8908557" y="2136828"/>
              <a:ext cx="646331" cy="553998"/>
            </a:xfrm>
            <a:prstGeom prst="rect">
              <a:avLst/>
            </a:prstGeom>
            <a:noFill/>
          </p:spPr>
          <p:txBody>
            <a:bodyPr wrap="none" rtlCol="0">
              <a:spAutoFit/>
            </a:bodyPr>
            <a:lstStyle/>
            <a:p>
              <a:r>
                <a:rPr lang="en-US" altLang="zh-CN" sz="3000" dirty="0">
                  <a:solidFill>
                    <a:schemeClr val="bg1"/>
                  </a:solidFill>
                  <a:cs typeface="+mn-ea"/>
                  <a:sym typeface="+mn-lt"/>
                </a:rPr>
                <a:t>05</a:t>
              </a:r>
              <a:endParaRPr lang="zh-CN" altLang="en-US" sz="3000" dirty="0">
                <a:solidFill>
                  <a:schemeClr val="bg1"/>
                </a:solidFill>
                <a:cs typeface="+mn-ea"/>
                <a:sym typeface="+mn-lt"/>
              </a:endParaRPr>
            </a:p>
          </p:txBody>
        </p:sp>
      </p:grpSp>
      <p:sp>
        <p:nvSpPr>
          <p:cNvPr id="107" name="文本框 106"/>
          <p:cNvSpPr txBox="1"/>
          <p:nvPr/>
        </p:nvSpPr>
        <p:spPr>
          <a:xfrm>
            <a:off x="822516" y="1390443"/>
            <a:ext cx="690880" cy="398780"/>
          </a:xfrm>
          <a:prstGeom prst="rect">
            <a:avLst/>
          </a:prstGeom>
          <a:noFill/>
        </p:spPr>
        <p:txBody>
          <a:bodyPr wrap="none" rtlCol="0">
            <a:spAutoFit/>
          </a:bodyPr>
          <a:lstStyle/>
          <a:p>
            <a:pPr algn="l"/>
            <a:r>
              <a:rPr lang="zh-CN" altLang="en-US" sz="2000" b="1" dirty="0">
                <a:solidFill>
                  <a:schemeClr val="accent1"/>
                </a:solidFill>
                <a:cs typeface="+mn-ea"/>
                <a:sym typeface="+mn-lt"/>
              </a:rPr>
              <a:t>封面</a:t>
            </a:r>
            <a:endParaRPr lang="zh-CN" altLang="en-US" sz="2000" b="1" dirty="0">
              <a:solidFill>
                <a:schemeClr val="accent1"/>
              </a:solidFill>
              <a:cs typeface="+mn-ea"/>
              <a:sym typeface="+mn-lt"/>
            </a:endParaRPr>
          </a:p>
        </p:txBody>
      </p:sp>
      <p:sp>
        <p:nvSpPr>
          <p:cNvPr id="108" name="矩形 107"/>
          <p:cNvSpPr/>
          <p:nvPr/>
        </p:nvSpPr>
        <p:spPr>
          <a:xfrm>
            <a:off x="420370" y="1885315"/>
            <a:ext cx="1574165"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公司或团队名称、公司地址、联系方式、负责人、保密原则等</a:t>
            </a:r>
            <a:endParaRPr lang="zh-CN" altLang="en-US" sz="1200" dirty="0">
              <a:solidFill>
                <a:schemeClr val="bg2">
                  <a:lumMod val="50000"/>
                </a:schemeClr>
              </a:solidFill>
              <a:cs typeface="+mn-ea"/>
              <a:sym typeface="+mn-lt"/>
            </a:endParaRPr>
          </a:p>
        </p:txBody>
      </p:sp>
      <p:sp>
        <p:nvSpPr>
          <p:cNvPr id="111" name="文本框 110"/>
          <p:cNvSpPr txBox="1"/>
          <p:nvPr/>
        </p:nvSpPr>
        <p:spPr>
          <a:xfrm>
            <a:off x="2300796" y="1390443"/>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计划摘要</a:t>
            </a:r>
            <a:endParaRPr lang="zh-CN" altLang="en-US" sz="2000" b="1" dirty="0">
              <a:solidFill>
                <a:schemeClr val="accent1"/>
              </a:solidFill>
              <a:cs typeface="+mn-ea"/>
              <a:sym typeface="+mn-lt"/>
            </a:endParaRPr>
          </a:p>
        </p:txBody>
      </p:sp>
      <p:sp>
        <p:nvSpPr>
          <p:cNvPr id="112" name="矩形 111"/>
          <p:cNvSpPr/>
          <p:nvPr/>
        </p:nvSpPr>
        <p:spPr>
          <a:xfrm>
            <a:off x="2176145" y="1885315"/>
            <a:ext cx="1699895" cy="60388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涵盖了计划的要点，以求一目了然</a:t>
            </a:r>
            <a:endParaRPr lang="zh-CN" altLang="en-US" sz="1200" dirty="0">
              <a:solidFill>
                <a:schemeClr val="bg2">
                  <a:lumMod val="50000"/>
                </a:schemeClr>
              </a:solidFill>
              <a:cs typeface="+mn-ea"/>
              <a:sym typeface="+mn-lt"/>
            </a:endParaRPr>
          </a:p>
        </p:txBody>
      </p:sp>
      <p:sp>
        <p:nvSpPr>
          <p:cNvPr id="113" name="文本框 112"/>
          <p:cNvSpPr txBox="1"/>
          <p:nvPr/>
        </p:nvSpPr>
        <p:spPr>
          <a:xfrm>
            <a:off x="4287076" y="1390443"/>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企业介绍</a:t>
            </a:r>
            <a:endParaRPr lang="zh-CN" altLang="en-US" sz="2000" b="1" dirty="0">
              <a:solidFill>
                <a:schemeClr val="accent1"/>
              </a:solidFill>
              <a:cs typeface="+mn-ea"/>
              <a:sym typeface="+mn-lt"/>
            </a:endParaRPr>
          </a:p>
        </p:txBody>
      </p:sp>
      <p:sp>
        <p:nvSpPr>
          <p:cNvPr id="114" name="矩形 113"/>
          <p:cNvSpPr/>
          <p:nvPr/>
        </p:nvSpPr>
        <p:spPr>
          <a:xfrm>
            <a:off x="4057650" y="1885315"/>
            <a:ext cx="1687195" cy="60388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对企业或项目组进行介绍，包括</a:t>
            </a:r>
            <a:r>
              <a:rPr lang="zh-CN" altLang="en-US" sz="1200" dirty="0">
                <a:solidFill>
                  <a:schemeClr val="bg2">
                    <a:lumMod val="50000"/>
                  </a:schemeClr>
                </a:solidFill>
                <a:cs typeface="+mn-ea"/>
                <a:sym typeface="+mn-lt"/>
              </a:rPr>
              <a:t>公司理念</a:t>
            </a:r>
            <a:endParaRPr lang="zh-CN" altLang="en-US" sz="1200" dirty="0">
              <a:solidFill>
                <a:schemeClr val="bg2">
                  <a:lumMod val="50000"/>
                </a:schemeClr>
              </a:solidFill>
              <a:cs typeface="+mn-ea"/>
              <a:sym typeface="+mn-lt"/>
            </a:endParaRPr>
          </a:p>
        </p:txBody>
      </p:sp>
      <p:sp>
        <p:nvSpPr>
          <p:cNvPr id="115" name="文本框 114"/>
          <p:cNvSpPr txBox="1"/>
          <p:nvPr/>
        </p:nvSpPr>
        <p:spPr>
          <a:xfrm>
            <a:off x="6273356" y="1390443"/>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行业分析</a:t>
            </a:r>
            <a:endParaRPr lang="zh-CN" altLang="en-US" sz="2000" b="1" dirty="0">
              <a:solidFill>
                <a:schemeClr val="accent1"/>
              </a:solidFill>
              <a:cs typeface="+mn-ea"/>
              <a:sym typeface="+mn-lt"/>
            </a:endParaRPr>
          </a:p>
        </p:txBody>
      </p:sp>
      <p:sp>
        <p:nvSpPr>
          <p:cNvPr id="116" name="矩形 115"/>
          <p:cNvSpPr/>
          <p:nvPr/>
        </p:nvSpPr>
        <p:spPr>
          <a:xfrm>
            <a:off x="5926455" y="1885315"/>
            <a:ext cx="1815465" cy="86042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正确评价所选行业的基本特点、竞争状况以及未来的发展趋势等内容</a:t>
            </a:r>
            <a:endParaRPr lang="zh-CN" altLang="en-US" sz="1200" dirty="0">
              <a:solidFill>
                <a:schemeClr val="bg2">
                  <a:lumMod val="50000"/>
                </a:schemeClr>
              </a:solidFill>
              <a:cs typeface="+mn-ea"/>
              <a:sym typeface="+mn-lt"/>
            </a:endParaRPr>
          </a:p>
        </p:txBody>
      </p:sp>
      <p:sp>
        <p:nvSpPr>
          <p:cNvPr id="117" name="文本框 116"/>
          <p:cNvSpPr txBox="1"/>
          <p:nvPr/>
        </p:nvSpPr>
        <p:spPr>
          <a:xfrm>
            <a:off x="8259636" y="1390443"/>
            <a:ext cx="1198880" cy="398780"/>
          </a:xfrm>
          <a:prstGeom prst="rect">
            <a:avLst/>
          </a:prstGeom>
          <a:noFill/>
        </p:spPr>
        <p:txBody>
          <a:bodyPr wrap="none" rtlCol="0">
            <a:spAutoFit/>
          </a:bodyPr>
          <a:lstStyle/>
          <a:p>
            <a:pPr algn="l"/>
            <a:r>
              <a:rPr lang="zh-CN" altLang="en-US" sz="2000" b="1" dirty="0">
                <a:solidFill>
                  <a:schemeClr val="accent1"/>
                </a:solidFill>
                <a:cs typeface="+mn-ea"/>
                <a:sym typeface="+mn-lt"/>
              </a:rPr>
              <a:t>产品介绍</a:t>
            </a:r>
            <a:endParaRPr lang="zh-CN" altLang="en-US" sz="2000" b="1" dirty="0">
              <a:solidFill>
                <a:schemeClr val="accent1"/>
              </a:solidFill>
              <a:cs typeface="+mn-ea"/>
              <a:sym typeface="+mn-lt"/>
            </a:endParaRPr>
          </a:p>
        </p:txBody>
      </p:sp>
      <p:sp>
        <p:nvSpPr>
          <p:cNvPr id="118" name="矩形 117"/>
          <p:cNvSpPr/>
          <p:nvPr/>
        </p:nvSpPr>
        <p:spPr>
          <a:xfrm>
            <a:off x="7923530" y="1885315"/>
            <a:ext cx="1750695" cy="603885"/>
          </a:xfrm>
          <a:prstGeom prst="rect">
            <a:avLst/>
          </a:prstGeom>
        </p:spPr>
        <p:txBody>
          <a:bodyPr wrap="square">
            <a:spAutoFit/>
          </a:bodyPr>
          <a:lstStyle/>
          <a:p>
            <a:pPr>
              <a:lnSpc>
                <a:spcPts val="2000"/>
              </a:lnSpc>
            </a:pPr>
            <a:r>
              <a:rPr lang="zh-CN" altLang="en-US" sz="1200" dirty="0">
                <a:solidFill>
                  <a:schemeClr val="bg2">
                    <a:lumMod val="50000"/>
                  </a:schemeClr>
                </a:solidFill>
                <a:cs typeface="+mn-ea"/>
                <a:sym typeface="+mn-lt"/>
              </a:rPr>
              <a:t>产品的概念、性能及特性</a:t>
            </a:r>
            <a:endParaRPr lang="zh-CN" altLang="en-US" sz="1200" dirty="0">
              <a:solidFill>
                <a:schemeClr val="bg2">
                  <a:lumMod val="50000"/>
                </a:schemeClr>
              </a:solidFill>
              <a:cs typeface="+mn-ea"/>
              <a:sym typeface="+mn-lt"/>
            </a:endParaRPr>
          </a:p>
        </p:txBody>
      </p:sp>
      <p:grpSp>
        <p:nvGrpSpPr>
          <p:cNvPr id="42" name="Group 7"/>
          <p:cNvGrpSpPr/>
          <p:nvPr/>
        </p:nvGrpSpPr>
        <p:grpSpPr>
          <a:xfrm>
            <a:off x="5943600" y="1210739"/>
            <a:ext cx="304800" cy="106680"/>
            <a:chOff x="5935980" y="1180306"/>
            <a:chExt cx="304800" cy="106680"/>
          </a:xfrm>
        </p:grpSpPr>
        <p:sp>
          <p:nvSpPr>
            <p:cNvPr id="43"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5" name="Text Placeholder 1"/>
          <p:cNvSpPr txBox="1"/>
          <p:nvPr/>
        </p:nvSpPr>
        <p:spPr>
          <a:xfrm>
            <a:off x="1263015" y="457835"/>
            <a:ext cx="9666605" cy="683895"/>
          </a:xfrm>
          <a:prstGeom prst="rect">
            <a:avLst/>
          </a:prstGeom>
        </p:spPr>
        <p:txBody>
          <a:bodyPr vert="horz" lIns="91440" tIns="45720" rIns="91440" bIns="45720" rtlCol="0">
            <a:normAutofit fontScale="900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商业计划书的基本内容</a:t>
            </a:r>
            <a:endParaRPr dirty="0">
              <a:solidFill>
                <a:srgbClr val="48486A"/>
              </a:solidFill>
              <a:latin typeface="+mn-lt"/>
              <a:cs typeface="+mn-ea"/>
              <a:sym typeface="+mn-lt"/>
            </a:endParaRPr>
          </a:p>
        </p:txBody>
      </p:sp>
      <p:pic>
        <p:nvPicPr>
          <p:cNvPr id="47" name="图形 46"/>
          <p:cNvPicPr>
            <a:picLocks noChangeAspect="1"/>
          </p:cNvPicPr>
          <p:nvPr/>
        </p:nvPicPr>
        <p:blipFill>
          <a:blip r:embed="rId1" cstate="screen"/>
          <a:stretch>
            <a:fillRect/>
          </a:stretch>
        </p:blipFill>
        <p:spPr>
          <a:xfrm flipV="1">
            <a:off x="0" y="-1"/>
            <a:ext cx="1900989" cy="1117015"/>
          </a:xfrm>
          <a:prstGeom prst="rect">
            <a:avLst/>
          </a:prstGeom>
        </p:spPr>
      </p:pic>
      <p:pic>
        <p:nvPicPr>
          <p:cNvPr id="48" name="图形 47"/>
          <p:cNvPicPr>
            <a:picLocks noChangeAspect="1"/>
          </p:cNvPicPr>
          <p:nvPr/>
        </p:nvPicPr>
        <p:blipFill>
          <a:blip r:embed="rId2" cstate="screen"/>
          <a:stretch>
            <a:fillRect/>
          </a:stretch>
        </p:blipFill>
        <p:spPr>
          <a:xfrm flipV="1">
            <a:off x="10261331" y="5005137"/>
            <a:ext cx="1930670" cy="1852860"/>
          </a:xfrm>
          <a:prstGeom prst="rect">
            <a:avLst/>
          </a:prstGeom>
        </p:spPr>
      </p:pic>
      <p:grpSp>
        <p:nvGrpSpPr>
          <p:cNvPr id="5" name="组合 4"/>
          <p:cNvGrpSpPr/>
          <p:nvPr/>
        </p:nvGrpSpPr>
        <p:grpSpPr>
          <a:xfrm>
            <a:off x="10359815" y="2798067"/>
            <a:ext cx="969645" cy="969818"/>
            <a:chOff x="8758342" y="1955422"/>
            <a:chExt cx="969818" cy="969818"/>
          </a:xfrm>
        </p:grpSpPr>
        <p:sp>
          <p:nvSpPr>
            <p:cNvPr id="6"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7" name="文本框 6"/>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06</a:t>
              </a:r>
              <a:endParaRPr lang="zh-CN" altLang="en-US" sz="3000" dirty="0">
                <a:solidFill>
                  <a:schemeClr val="bg1"/>
                </a:solidFill>
                <a:cs typeface="+mn-ea"/>
                <a:sym typeface="+mn-lt"/>
              </a:endParaRPr>
            </a:p>
          </p:txBody>
        </p:sp>
      </p:grpSp>
      <p:grpSp>
        <p:nvGrpSpPr>
          <p:cNvPr id="11" name="组合 10"/>
          <p:cNvGrpSpPr/>
          <p:nvPr/>
        </p:nvGrpSpPr>
        <p:grpSpPr>
          <a:xfrm>
            <a:off x="683047" y="3908047"/>
            <a:ext cx="969818" cy="969818"/>
            <a:chOff x="8758342" y="1955422"/>
            <a:chExt cx="969818" cy="969818"/>
          </a:xfrm>
        </p:grpSpPr>
        <p:sp>
          <p:nvSpPr>
            <p:cNvPr id="12"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13" name="文本框 12"/>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07</a:t>
              </a:r>
              <a:endParaRPr lang="zh-CN" altLang="en-US" sz="3000" dirty="0">
                <a:solidFill>
                  <a:schemeClr val="bg1"/>
                </a:solidFill>
                <a:cs typeface="+mn-ea"/>
                <a:sym typeface="+mn-lt"/>
              </a:endParaRPr>
            </a:p>
          </p:txBody>
        </p:sp>
      </p:grpSp>
      <p:grpSp>
        <p:nvGrpSpPr>
          <p:cNvPr id="14" name="组合 13"/>
          <p:cNvGrpSpPr/>
          <p:nvPr/>
        </p:nvGrpSpPr>
        <p:grpSpPr>
          <a:xfrm>
            <a:off x="2620605" y="3908047"/>
            <a:ext cx="969645" cy="969818"/>
            <a:chOff x="8758342" y="1955422"/>
            <a:chExt cx="969818" cy="969818"/>
          </a:xfrm>
        </p:grpSpPr>
        <p:sp>
          <p:nvSpPr>
            <p:cNvPr id="15"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16" name="文本框 15"/>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08</a:t>
              </a:r>
              <a:endParaRPr lang="zh-CN" altLang="en-US" sz="3000" dirty="0">
                <a:solidFill>
                  <a:schemeClr val="bg1"/>
                </a:solidFill>
                <a:cs typeface="+mn-ea"/>
                <a:sym typeface="+mn-lt"/>
              </a:endParaRPr>
            </a:p>
          </p:txBody>
        </p:sp>
      </p:grpSp>
      <p:grpSp>
        <p:nvGrpSpPr>
          <p:cNvPr id="17" name="组合 16"/>
          <p:cNvGrpSpPr/>
          <p:nvPr/>
        </p:nvGrpSpPr>
        <p:grpSpPr>
          <a:xfrm>
            <a:off x="4557990" y="3908047"/>
            <a:ext cx="969645" cy="969818"/>
            <a:chOff x="8758342" y="1955422"/>
            <a:chExt cx="969818" cy="969818"/>
          </a:xfrm>
        </p:grpSpPr>
        <p:sp>
          <p:nvSpPr>
            <p:cNvPr id="18"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19" name="文本框 18"/>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09</a:t>
              </a:r>
              <a:endParaRPr lang="zh-CN" altLang="en-US" sz="3000" dirty="0">
                <a:solidFill>
                  <a:schemeClr val="bg1"/>
                </a:solidFill>
                <a:cs typeface="+mn-ea"/>
                <a:sym typeface="+mn-lt"/>
              </a:endParaRPr>
            </a:p>
          </p:txBody>
        </p:sp>
      </p:grpSp>
      <p:grpSp>
        <p:nvGrpSpPr>
          <p:cNvPr id="20" name="组合 19"/>
          <p:cNvGrpSpPr/>
          <p:nvPr/>
        </p:nvGrpSpPr>
        <p:grpSpPr>
          <a:xfrm>
            <a:off x="6495375" y="3908047"/>
            <a:ext cx="969645" cy="969818"/>
            <a:chOff x="8758342" y="1955422"/>
            <a:chExt cx="969818" cy="969818"/>
          </a:xfrm>
        </p:grpSpPr>
        <p:sp>
          <p:nvSpPr>
            <p:cNvPr id="21"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22" name="文本框 21"/>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10</a:t>
              </a:r>
              <a:endParaRPr lang="zh-CN" altLang="en-US" sz="3000" dirty="0">
                <a:solidFill>
                  <a:schemeClr val="bg1"/>
                </a:solidFill>
                <a:cs typeface="+mn-ea"/>
                <a:sym typeface="+mn-lt"/>
              </a:endParaRPr>
            </a:p>
          </p:txBody>
        </p:sp>
      </p:grpSp>
      <p:grpSp>
        <p:nvGrpSpPr>
          <p:cNvPr id="23" name="组合 22"/>
          <p:cNvGrpSpPr/>
          <p:nvPr/>
        </p:nvGrpSpPr>
        <p:grpSpPr>
          <a:xfrm>
            <a:off x="8432760" y="3908047"/>
            <a:ext cx="969645" cy="969818"/>
            <a:chOff x="8758342" y="1955422"/>
            <a:chExt cx="969818" cy="969818"/>
          </a:xfrm>
        </p:grpSpPr>
        <p:sp>
          <p:nvSpPr>
            <p:cNvPr id="2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25" name="文本框 24"/>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11</a:t>
              </a:r>
              <a:endParaRPr lang="zh-CN" altLang="en-US" sz="3000" dirty="0">
                <a:solidFill>
                  <a:schemeClr val="bg1"/>
                </a:solidFill>
                <a:cs typeface="+mn-ea"/>
                <a:sym typeface="+mn-lt"/>
              </a:endParaRPr>
            </a:p>
          </p:txBody>
        </p:sp>
      </p:grpSp>
      <p:sp>
        <p:nvSpPr>
          <p:cNvPr id="26" name="文本框 25"/>
          <p:cNvSpPr txBox="1"/>
          <p:nvPr/>
        </p:nvSpPr>
        <p:spPr>
          <a:xfrm>
            <a:off x="10245916" y="1390443"/>
            <a:ext cx="1198880" cy="398780"/>
          </a:xfrm>
          <a:prstGeom prst="rect">
            <a:avLst/>
          </a:prstGeom>
          <a:noFill/>
        </p:spPr>
        <p:txBody>
          <a:bodyPr wrap="none" rtlCol="0">
            <a:spAutoFit/>
          </a:bodyPr>
          <a:p>
            <a:pPr algn="l"/>
            <a:r>
              <a:rPr lang="zh-CN" altLang="en-US" sz="2000" b="1" dirty="0">
                <a:solidFill>
                  <a:schemeClr val="accent1"/>
                </a:solidFill>
                <a:cs typeface="+mn-ea"/>
                <a:sym typeface="+mn-lt"/>
              </a:rPr>
              <a:t>组织结构</a:t>
            </a:r>
            <a:endParaRPr lang="zh-CN" altLang="en-US" sz="2000" b="1" dirty="0">
              <a:solidFill>
                <a:schemeClr val="accent1"/>
              </a:solidFill>
              <a:cs typeface="+mn-ea"/>
              <a:sym typeface="+mn-lt"/>
            </a:endParaRPr>
          </a:p>
        </p:txBody>
      </p:sp>
      <p:sp>
        <p:nvSpPr>
          <p:cNvPr id="27" name="矩形 26"/>
          <p:cNvSpPr/>
          <p:nvPr/>
        </p:nvSpPr>
        <p:spPr>
          <a:xfrm>
            <a:off x="9855835" y="1885315"/>
            <a:ext cx="1750695" cy="60388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公司的组织结构</a:t>
            </a:r>
            <a:r>
              <a:rPr lang="zh-CN" altLang="en-US" sz="1200" dirty="0">
                <a:solidFill>
                  <a:schemeClr val="bg2">
                    <a:lumMod val="50000"/>
                  </a:schemeClr>
                </a:solidFill>
                <a:cs typeface="+mn-ea"/>
                <a:sym typeface="+mn-lt"/>
              </a:rPr>
              <a:t>和主要管理人员加以阐明</a:t>
            </a:r>
            <a:endParaRPr lang="zh-CN" altLang="en-US" sz="1200" dirty="0">
              <a:solidFill>
                <a:schemeClr val="bg2">
                  <a:lumMod val="50000"/>
                </a:schemeClr>
              </a:solidFill>
              <a:cs typeface="+mn-ea"/>
              <a:sym typeface="+mn-lt"/>
            </a:endParaRPr>
          </a:p>
        </p:txBody>
      </p:sp>
      <p:sp>
        <p:nvSpPr>
          <p:cNvPr id="28" name="文本框 27"/>
          <p:cNvSpPr txBox="1"/>
          <p:nvPr/>
        </p:nvSpPr>
        <p:spPr>
          <a:xfrm>
            <a:off x="591687" y="5079311"/>
            <a:ext cx="1198880" cy="398780"/>
          </a:xfrm>
          <a:prstGeom prst="rect">
            <a:avLst/>
          </a:prstGeom>
          <a:noFill/>
        </p:spPr>
        <p:txBody>
          <a:bodyPr wrap="none" rtlCol="0">
            <a:spAutoFit/>
          </a:bodyPr>
          <a:p>
            <a:pPr algn="l"/>
            <a:r>
              <a:rPr lang="zh-CN" altLang="en-US" sz="2000" b="1" dirty="0">
                <a:solidFill>
                  <a:schemeClr val="accent1"/>
                </a:solidFill>
                <a:cs typeface="+mn-ea"/>
                <a:sym typeface="+mn-lt"/>
              </a:rPr>
              <a:t>市场预测</a:t>
            </a:r>
            <a:endParaRPr lang="zh-CN" altLang="en-US" sz="2000" b="1" dirty="0">
              <a:solidFill>
                <a:schemeClr val="accent1"/>
              </a:solidFill>
              <a:cs typeface="+mn-ea"/>
              <a:sym typeface="+mn-lt"/>
            </a:endParaRPr>
          </a:p>
        </p:txBody>
      </p:sp>
      <p:sp>
        <p:nvSpPr>
          <p:cNvPr id="29" name="矩形 28"/>
          <p:cNvSpPr/>
          <p:nvPr/>
        </p:nvSpPr>
        <p:spPr>
          <a:xfrm>
            <a:off x="591820" y="5543550"/>
            <a:ext cx="1449705" cy="60388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含需求预测和竞争分析</a:t>
            </a:r>
            <a:r>
              <a:rPr lang="zh-CN" altLang="en-US" sz="1200" dirty="0">
                <a:solidFill>
                  <a:schemeClr val="bg2">
                    <a:lumMod val="50000"/>
                  </a:schemeClr>
                </a:solidFill>
                <a:cs typeface="+mn-ea"/>
                <a:sym typeface="+mn-lt"/>
              </a:rPr>
              <a:t>等</a:t>
            </a:r>
            <a:endParaRPr lang="zh-CN" altLang="en-US" sz="1200" dirty="0">
              <a:solidFill>
                <a:schemeClr val="bg2">
                  <a:lumMod val="50000"/>
                </a:schemeClr>
              </a:solidFill>
              <a:cs typeface="+mn-ea"/>
              <a:sym typeface="+mn-lt"/>
            </a:endParaRPr>
          </a:p>
        </p:txBody>
      </p:sp>
      <p:sp>
        <p:nvSpPr>
          <p:cNvPr id="30" name="文本框 29"/>
          <p:cNvSpPr txBox="1"/>
          <p:nvPr/>
        </p:nvSpPr>
        <p:spPr>
          <a:xfrm>
            <a:off x="2360162" y="5079311"/>
            <a:ext cx="1198880" cy="398780"/>
          </a:xfrm>
          <a:prstGeom prst="rect">
            <a:avLst/>
          </a:prstGeom>
          <a:noFill/>
        </p:spPr>
        <p:txBody>
          <a:bodyPr wrap="none" rtlCol="0">
            <a:spAutoFit/>
          </a:bodyPr>
          <a:p>
            <a:pPr algn="l"/>
            <a:r>
              <a:rPr lang="zh-CN" altLang="en-US" sz="2000" b="1" dirty="0">
                <a:solidFill>
                  <a:schemeClr val="accent1"/>
                </a:solidFill>
                <a:cs typeface="+mn-ea"/>
                <a:sym typeface="+mn-lt"/>
              </a:rPr>
              <a:t>营销</a:t>
            </a:r>
            <a:r>
              <a:rPr lang="zh-CN" altLang="en-US" sz="2000" b="1" dirty="0">
                <a:solidFill>
                  <a:schemeClr val="accent1"/>
                </a:solidFill>
                <a:cs typeface="+mn-ea"/>
                <a:sym typeface="+mn-lt"/>
              </a:rPr>
              <a:t>策略</a:t>
            </a:r>
            <a:endParaRPr lang="zh-CN" altLang="en-US" sz="2000" b="1" dirty="0">
              <a:solidFill>
                <a:schemeClr val="accent1"/>
              </a:solidFill>
              <a:cs typeface="+mn-ea"/>
              <a:sym typeface="+mn-lt"/>
            </a:endParaRPr>
          </a:p>
        </p:txBody>
      </p:sp>
      <p:sp>
        <p:nvSpPr>
          <p:cNvPr id="31" name="矩形 30"/>
          <p:cNvSpPr/>
          <p:nvPr/>
        </p:nvSpPr>
        <p:spPr>
          <a:xfrm>
            <a:off x="2360295" y="5543550"/>
            <a:ext cx="1449705" cy="34734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营销和销售</a:t>
            </a:r>
            <a:r>
              <a:rPr lang="zh-CN" altLang="en-US" sz="1200" dirty="0">
                <a:solidFill>
                  <a:schemeClr val="bg2">
                    <a:lumMod val="50000"/>
                  </a:schemeClr>
                </a:solidFill>
                <a:cs typeface="+mn-ea"/>
                <a:sym typeface="+mn-lt"/>
              </a:rPr>
              <a:t>策略</a:t>
            </a:r>
            <a:endParaRPr lang="zh-CN" altLang="en-US" sz="1200" dirty="0">
              <a:solidFill>
                <a:schemeClr val="bg2">
                  <a:lumMod val="50000"/>
                </a:schemeClr>
              </a:solidFill>
              <a:cs typeface="+mn-ea"/>
              <a:sym typeface="+mn-lt"/>
            </a:endParaRPr>
          </a:p>
        </p:txBody>
      </p:sp>
      <p:sp>
        <p:nvSpPr>
          <p:cNvPr id="32" name="文本框 31"/>
          <p:cNvSpPr txBox="1"/>
          <p:nvPr/>
        </p:nvSpPr>
        <p:spPr>
          <a:xfrm>
            <a:off x="4493762" y="5079311"/>
            <a:ext cx="1198880" cy="398780"/>
          </a:xfrm>
          <a:prstGeom prst="rect">
            <a:avLst/>
          </a:prstGeom>
          <a:noFill/>
        </p:spPr>
        <p:txBody>
          <a:bodyPr wrap="none" rtlCol="0">
            <a:spAutoFit/>
          </a:bodyPr>
          <a:p>
            <a:pPr algn="l"/>
            <a:r>
              <a:rPr lang="zh-CN" altLang="en-US" sz="2000" b="1" dirty="0">
                <a:solidFill>
                  <a:schemeClr val="accent1"/>
                </a:solidFill>
                <a:cs typeface="+mn-ea"/>
                <a:sym typeface="+mn-lt"/>
              </a:rPr>
              <a:t>制造计划</a:t>
            </a:r>
            <a:endParaRPr lang="zh-CN" altLang="en-US" sz="2000" b="1" dirty="0">
              <a:solidFill>
                <a:schemeClr val="accent1"/>
              </a:solidFill>
              <a:cs typeface="+mn-ea"/>
              <a:sym typeface="+mn-lt"/>
            </a:endParaRPr>
          </a:p>
        </p:txBody>
      </p:sp>
      <p:sp>
        <p:nvSpPr>
          <p:cNvPr id="33" name="矩形 32"/>
          <p:cNvSpPr/>
          <p:nvPr/>
        </p:nvSpPr>
        <p:spPr>
          <a:xfrm>
            <a:off x="4493895" y="5543550"/>
            <a:ext cx="1449705" cy="60388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产业化</a:t>
            </a:r>
            <a:r>
              <a:rPr lang="zh-CN" altLang="en-US" sz="1200" dirty="0">
                <a:solidFill>
                  <a:schemeClr val="bg2">
                    <a:lumMod val="50000"/>
                  </a:schemeClr>
                </a:solidFill>
                <a:cs typeface="+mn-ea"/>
                <a:sym typeface="+mn-lt"/>
              </a:rPr>
              <a:t>及生产制造计划</a:t>
            </a:r>
            <a:endParaRPr lang="zh-CN" altLang="en-US" sz="1200" dirty="0">
              <a:solidFill>
                <a:schemeClr val="bg2">
                  <a:lumMod val="50000"/>
                </a:schemeClr>
              </a:solidFill>
              <a:cs typeface="+mn-ea"/>
              <a:sym typeface="+mn-lt"/>
            </a:endParaRPr>
          </a:p>
        </p:txBody>
      </p:sp>
      <p:sp>
        <p:nvSpPr>
          <p:cNvPr id="34" name="文本框 33"/>
          <p:cNvSpPr txBox="1"/>
          <p:nvPr/>
        </p:nvSpPr>
        <p:spPr>
          <a:xfrm>
            <a:off x="6393682" y="5079311"/>
            <a:ext cx="1198880" cy="398780"/>
          </a:xfrm>
          <a:prstGeom prst="rect">
            <a:avLst/>
          </a:prstGeom>
          <a:noFill/>
        </p:spPr>
        <p:txBody>
          <a:bodyPr wrap="none" rtlCol="0">
            <a:spAutoFit/>
          </a:bodyPr>
          <a:p>
            <a:pPr algn="l"/>
            <a:r>
              <a:rPr lang="zh-CN" altLang="en-US" sz="2000" b="1" dirty="0">
                <a:solidFill>
                  <a:schemeClr val="accent1"/>
                </a:solidFill>
                <a:cs typeface="+mn-ea"/>
                <a:sym typeface="+mn-lt"/>
              </a:rPr>
              <a:t>财务规划</a:t>
            </a:r>
            <a:endParaRPr lang="zh-CN" altLang="en-US" sz="2000" b="1" dirty="0">
              <a:solidFill>
                <a:schemeClr val="accent1"/>
              </a:solidFill>
              <a:cs typeface="+mn-ea"/>
              <a:sym typeface="+mn-lt"/>
            </a:endParaRPr>
          </a:p>
        </p:txBody>
      </p:sp>
      <p:sp>
        <p:nvSpPr>
          <p:cNvPr id="35" name="矩形 34"/>
          <p:cNvSpPr/>
          <p:nvPr/>
        </p:nvSpPr>
        <p:spPr>
          <a:xfrm>
            <a:off x="6393815" y="5543550"/>
            <a:ext cx="1449705" cy="60388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现金流量表、资产负债表以及损益表</a:t>
            </a:r>
            <a:endParaRPr lang="zh-CN" altLang="en-US" sz="1200" dirty="0">
              <a:solidFill>
                <a:schemeClr val="bg2">
                  <a:lumMod val="50000"/>
                </a:schemeClr>
              </a:solidFill>
              <a:cs typeface="+mn-ea"/>
              <a:sym typeface="+mn-lt"/>
            </a:endParaRPr>
          </a:p>
        </p:txBody>
      </p:sp>
      <p:sp>
        <p:nvSpPr>
          <p:cNvPr id="36" name="文本框 35"/>
          <p:cNvSpPr txBox="1"/>
          <p:nvPr/>
        </p:nvSpPr>
        <p:spPr>
          <a:xfrm>
            <a:off x="8407267" y="5079311"/>
            <a:ext cx="1960880" cy="398780"/>
          </a:xfrm>
          <a:prstGeom prst="rect">
            <a:avLst/>
          </a:prstGeom>
          <a:noFill/>
        </p:spPr>
        <p:txBody>
          <a:bodyPr wrap="none" rtlCol="0">
            <a:spAutoFit/>
          </a:bodyPr>
          <a:p>
            <a:pPr algn="l"/>
            <a:r>
              <a:rPr lang="zh-CN" altLang="en-US" sz="2000" b="1" dirty="0">
                <a:solidFill>
                  <a:schemeClr val="accent1"/>
                </a:solidFill>
                <a:cs typeface="+mn-ea"/>
                <a:sym typeface="+mn-lt"/>
              </a:rPr>
              <a:t>风险与风险管理</a:t>
            </a:r>
            <a:endParaRPr lang="zh-CN" altLang="en-US" sz="2000" b="1" dirty="0">
              <a:solidFill>
                <a:schemeClr val="accent1"/>
              </a:solidFill>
              <a:cs typeface="+mn-ea"/>
              <a:sym typeface="+mn-lt"/>
            </a:endParaRPr>
          </a:p>
        </p:txBody>
      </p:sp>
      <p:sp>
        <p:nvSpPr>
          <p:cNvPr id="37" name="矩形 36"/>
          <p:cNvSpPr/>
          <p:nvPr/>
        </p:nvSpPr>
        <p:spPr>
          <a:xfrm>
            <a:off x="8407400" y="5543550"/>
            <a:ext cx="1449705" cy="603885"/>
          </a:xfrm>
          <a:prstGeom prst="rect">
            <a:avLst/>
          </a:prstGeom>
        </p:spPr>
        <p:txBody>
          <a:bodyPr wrap="square">
            <a:spAutoFit/>
          </a:bodyPr>
          <a:p>
            <a:pPr>
              <a:lnSpc>
                <a:spcPts val="2000"/>
              </a:lnSpc>
            </a:pPr>
            <a:r>
              <a:rPr lang="zh-CN" altLang="en-US" sz="1200" dirty="0">
                <a:solidFill>
                  <a:schemeClr val="bg2">
                    <a:lumMod val="50000"/>
                  </a:schemeClr>
                </a:solidFill>
                <a:cs typeface="+mn-ea"/>
                <a:sym typeface="+mn-lt"/>
              </a:rPr>
              <a:t>项目的基本风险及应对</a:t>
            </a:r>
            <a:r>
              <a:rPr lang="zh-CN" altLang="en-US" sz="1200" dirty="0">
                <a:solidFill>
                  <a:schemeClr val="bg2">
                    <a:lumMod val="50000"/>
                  </a:schemeClr>
                </a:solidFill>
                <a:cs typeface="+mn-ea"/>
                <a:sym typeface="+mn-lt"/>
              </a:rPr>
              <a:t>策略</a:t>
            </a:r>
            <a:endParaRPr lang="zh-CN" altLang="en-US" sz="1200" dirty="0">
              <a:solidFill>
                <a:schemeClr val="bg2">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par>
                                <p:cTn id="10" presetID="53" presetClass="entr" presetSubtype="16" fill="hold" nodeType="with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53" presetClass="entr" presetSubtype="16" fill="hold" nodeType="with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p:cTn id="17" dur="500" fill="hold"/>
                                        <p:tgtEl>
                                          <p:spTgt spid="97"/>
                                        </p:tgtEl>
                                        <p:attrNameLst>
                                          <p:attrName>ppt_w</p:attrName>
                                        </p:attrNameLst>
                                      </p:cBhvr>
                                      <p:tavLst>
                                        <p:tav tm="0">
                                          <p:val>
                                            <p:fltVal val="0"/>
                                          </p:val>
                                        </p:tav>
                                        <p:tav tm="100000">
                                          <p:val>
                                            <p:strVal val="#ppt_w"/>
                                          </p:val>
                                        </p:tav>
                                      </p:tavLst>
                                    </p:anim>
                                    <p:anim calcmode="lin" valueType="num">
                                      <p:cBhvr>
                                        <p:cTn id="18" dur="500" fill="hold"/>
                                        <p:tgtEl>
                                          <p:spTgt spid="97"/>
                                        </p:tgtEl>
                                        <p:attrNameLst>
                                          <p:attrName>ppt_h</p:attrName>
                                        </p:attrNameLst>
                                      </p:cBhvr>
                                      <p:tavLst>
                                        <p:tav tm="0">
                                          <p:val>
                                            <p:fltVal val="0"/>
                                          </p:val>
                                        </p:tav>
                                        <p:tav tm="100000">
                                          <p:val>
                                            <p:strVal val="#ppt_h"/>
                                          </p:val>
                                        </p:tav>
                                      </p:tavLst>
                                    </p:anim>
                                    <p:animEffect transition="in" filter="fade">
                                      <p:cBhvr>
                                        <p:cTn id="19" dur="500"/>
                                        <p:tgtEl>
                                          <p:spTgt spid="97"/>
                                        </p:tgtEl>
                                      </p:cBhvr>
                                    </p:animEffect>
                                  </p:childTnLst>
                                </p:cTn>
                              </p:par>
                              <p:par>
                                <p:cTn id="20" presetID="53" presetClass="entr" presetSubtype="16"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p:cTn id="22" dur="500" fill="hold"/>
                                        <p:tgtEl>
                                          <p:spTgt spid="100"/>
                                        </p:tgtEl>
                                        <p:attrNameLst>
                                          <p:attrName>ppt_w</p:attrName>
                                        </p:attrNameLst>
                                      </p:cBhvr>
                                      <p:tavLst>
                                        <p:tav tm="0">
                                          <p:val>
                                            <p:fltVal val="0"/>
                                          </p:val>
                                        </p:tav>
                                        <p:tav tm="100000">
                                          <p:val>
                                            <p:strVal val="#ppt_w"/>
                                          </p:val>
                                        </p:tav>
                                      </p:tavLst>
                                    </p:anim>
                                    <p:anim calcmode="lin" valueType="num">
                                      <p:cBhvr>
                                        <p:cTn id="23" dur="500" fill="hold"/>
                                        <p:tgtEl>
                                          <p:spTgt spid="100"/>
                                        </p:tgtEl>
                                        <p:attrNameLst>
                                          <p:attrName>ppt_h</p:attrName>
                                        </p:attrNameLst>
                                      </p:cBhvr>
                                      <p:tavLst>
                                        <p:tav tm="0">
                                          <p:val>
                                            <p:fltVal val="0"/>
                                          </p:val>
                                        </p:tav>
                                        <p:tav tm="100000">
                                          <p:val>
                                            <p:strVal val="#ppt_h"/>
                                          </p:val>
                                        </p:tav>
                                      </p:tavLst>
                                    </p:anim>
                                    <p:animEffect transition="in" filter="fade">
                                      <p:cBhvr>
                                        <p:cTn id="24" dur="500"/>
                                        <p:tgtEl>
                                          <p:spTgt spid="100"/>
                                        </p:tgtEl>
                                      </p:cBhvr>
                                    </p:animEffect>
                                  </p:childTnLst>
                                </p:cTn>
                              </p:par>
                              <p:par>
                                <p:cTn id="25" presetID="53" presetClass="entr" presetSubtype="16"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 calcmode="lin" valueType="num">
                                      <p:cBhvr>
                                        <p:cTn id="27" dur="500" fill="hold"/>
                                        <p:tgtEl>
                                          <p:spTgt spid="103"/>
                                        </p:tgtEl>
                                        <p:attrNameLst>
                                          <p:attrName>ppt_w</p:attrName>
                                        </p:attrNameLst>
                                      </p:cBhvr>
                                      <p:tavLst>
                                        <p:tav tm="0">
                                          <p:val>
                                            <p:fltVal val="0"/>
                                          </p:val>
                                        </p:tav>
                                        <p:tav tm="100000">
                                          <p:val>
                                            <p:strVal val="#ppt_w"/>
                                          </p:val>
                                        </p:tav>
                                      </p:tavLst>
                                    </p:anim>
                                    <p:anim calcmode="lin" valueType="num">
                                      <p:cBhvr>
                                        <p:cTn id="28" dur="500" fill="hold"/>
                                        <p:tgtEl>
                                          <p:spTgt spid="103"/>
                                        </p:tgtEl>
                                        <p:attrNameLst>
                                          <p:attrName>ppt_h</p:attrName>
                                        </p:attrNameLst>
                                      </p:cBhvr>
                                      <p:tavLst>
                                        <p:tav tm="0">
                                          <p:val>
                                            <p:fltVal val="0"/>
                                          </p:val>
                                        </p:tav>
                                        <p:tav tm="100000">
                                          <p:val>
                                            <p:strVal val="#ppt_h"/>
                                          </p:val>
                                        </p:tav>
                                      </p:tavLst>
                                    </p:anim>
                                    <p:animEffect transition="in" filter="fade">
                                      <p:cBhvr>
                                        <p:cTn id="29" dur="500"/>
                                        <p:tgtEl>
                                          <p:spTgt spid="103"/>
                                        </p:tgtEl>
                                      </p:cBhvr>
                                    </p:animEffect>
                                  </p:childTnLst>
                                </p:cTn>
                              </p:par>
                            </p:childTnLst>
                          </p:cTn>
                        </p:par>
                        <p:par>
                          <p:cTn id="30" fill="hold">
                            <p:stCondLst>
                              <p:cond delay="500"/>
                            </p:stCondLst>
                            <p:childTnLst>
                              <p:par>
                                <p:cTn id="31" presetID="0" presetClass="entr" presetSubtype="0" fill="hold" grpId="0" nodeType="afterEffect">
                                  <p:stCondLst>
                                    <p:cond delay="0"/>
                                  </p:stCondLst>
                                  <p:iterate type="lt">
                                    <p:tmPct val="10000"/>
                                  </p:iterate>
                                  <p:childTnLst>
                                    <p:set>
                                      <p:cBhvr>
                                        <p:cTn id="32" dur="1" fill="hold">
                                          <p:stCondLst>
                                            <p:cond delay="0"/>
                                          </p:stCondLst>
                                        </p:cTn>
                                        <p:tgtEl>
                                          <p:spTgt spid="107"/>
                                        </p:tgtEl>
                                        <p:attrNameLst>
                                          <p:attrName>style.visibility</p:attrName>
                                        </p:attrNameLst>
                                      </p:cBhvr>
                                      <p:to>
                                        <p:strVal val="visible"/>
                                      </p:to>
                                    </p:set>
                                    <p:anim to="" calcmode="lin" valueType="num">
                                      <p:cBhvr>
                                        <p:cTn id="33" dur="700" fill="hold">
                                          <p:stCondLst>
                                            <p:cond delay="0"/>
                                          </p:stCondLst>
                                        </p:cTn>
                                        <p:tgtEl>
                                          <p:spTgt spid="107"/>
                                        </p:tgtEl>
                                        <p:attrNameLst>
                                          <p:attrName>ppt_x</p:attrName>
                                        </p:attrNameLst>
                                      </p:cBhvr>
                                      <p:tavLst>
                                        <p:tav tm="0" fmla="#ppt_x-(-#ppt_w/2*cos(ppt_r/180*pi))*((1.5-1.5*$)^2-(1.5-1.5*$)^3)">
                                          <p:val>
                                            <p:fltVal val="0"/>
                                          </p:val>
                                        </p:tav>
                                        <p:tav tm="100000">
                                          <p:val>
                                            <p:fltVal val="1"/>
                                          </p:val>
                                        </p:tav>
                                      </p:tavLst>
                                    </p:anim>
                                    <p:anim to="" calcmode="lin" valueType="num">
                                      <p:cBhvr>
                                        <p:cTn id="34" dur="700" fill="hold">
                                          <p:stCondLst>
                                            <p:cond delay="0"/>
                                          </p:stCondLst>
                                        </p:cTn>
                                        <p:tgtEl>
                                          <p:spTgt spid="107"/>
                                        </p:tgtEl>
                                        <p:attrNameLst>
                                          <p:attrName>ppt_y</p:attrName>
                                        </p:attrNameLst>
                                      </p:cBhvr>
                                      <p:tavLst>
                                        <p:tav tm="0" fmla="#ppt_y-(-#ppt_h/2*cos(ppt_r/180*pi))*((1.5-1.5*$)^2-(1.5-1.5*$)^3)">
                                          <p:val>
                                            <p:fltVal val="0"/>
                                          </p:val>
                                        </p:tav>
                                        <p:tav tm="100000">
                                          <p:val>
                                            <p:fltVal val="1"/>
                                          </p:val>
                                        </p:tav>
                                      </p:tavLst>
                                    </p:anim>
                                    <p:anim to="" calcmode="lin" valueType="num">
                                      <p:cBhvr>
                                        <p:cTn id="35" dur="700" fill="hold">
                                          <p:stCondLst>
                                            <p:cond delay="0"/>
                                          </p:stCondLst>
                                        </p:cTn>
                                        <p:tgtEl>
                                          <p:spTgt spid="107"/>
                                        </p:tgtEl>
                                        <p:attrNameLst>
                                          <p:attrName>ppt_h</p:attrName>
                                        </p:attrNameLst>
                                      </p:cBhvr>
                                      <p:tavLst>
                                        <p:tav tm="0" fmla="#ppt_h-(-#ppt_h)*((1.5-1.5*$)^2-(1.5-1.5*$)^3)">
                                          <p:val>
                                            <p:fltVal val="0"/>
                                          </p:val>
                                        </p:tav>
                                        <p:tav tm="100000">
                                          <p:val>
                                            <p:fltVal val="1"/>
                                          </p:val>
                                        </p:tav>
                                      </p:tavLst>
                                    </p:anim>
                                    <p:anim to="" calcmode="lin" valueType="num">
                                      <p:cBhvr>
                                        <p:cTn id="36" dur="700" fill="hold">
                                          <p:stCondLst>
                                            <p:cond delay="0"/>
                                          </p:stCondLst>
                                        </p:cTn>
                                        <p:tgtEl>
                                          <p:spTgt spid="107"/>
                                        </p:tgtEl>
                                        <p:attrNameLst>
                                          <p:attrName>ppt_w</p:attrName>
                                        </p:attrNameLst>
                                      </p:cBhvr>
                                      <p:tavLst>
                                        <p:tav tm="0" fmla="#ppt_w-(-#ppt_w)*((1.5-1.5*$)^2-(1.5-1.5*$)^3)">
                                          <p:val>
                                            <p:fltVal val="0"/>
                                          </p:val>
                                        </p:tav>
                                        <p:tav tm="100000">
                                          <p:val>
                                            <p:fltVal val="1"/>
                                          </p:val>
                                        </p:tav>
                                      </p:tavLst>
                                    </p:anim>
                                  </p:childTnLst>
                                </p:cTn>
                              </p:par>
                              <p:par>
                                <p:cTn id="37" presetID="0" presetClass="entr" presetSubtype="0" fill="hold" grpId="0" nodeType="withEffect">
                                  <p:stCondLst>
                                    <p:cond delay="0"/>
                                  </p:stCondLst>
                                  <p:iterate type="lt">
                                    <p:tmPct val="6391"/>
                                  </p:iterate>
                                  <p:childTnLst>
                                    <p:set>
                                      <p:cBhvr>
                                        <p:cTn id="38" dur="700" fill="hold">
                                          <p:stCondLst>
                                            <p:cond delay="0"/>
                                          </p:stCondLst>
                                        </p:cTn>
                                        <p:tgtEl>
                                          <p:spTgt spid="108"/>
                                        </p:tgtEl>
                                        <p:attrNameLst>
                                          <p:attrName>style.visibility</p:attrName>
                                        </p:attrNameLst>
                                      </p:cBhvr>
                                      <p:to>
                                        <p:strVal val="visible"/>
                                      </p:to>
                                    </p:set>
                                    <p:anim to="" calcmode="lin" valueType="num">
                                      <p:cBhvr>
                                        <p:cTn id="39" dur="700" fill="hold">
                                          <p:stCondLst>
                                            <p:cond delay="0"/>
                                          </p:stCondLst>
                                        </p:cTn>
                                        <p:tgtEl>
                                          <p:spTgt spid="108"/>
                                        </p:tgtEl>
                                        <p:attrNameLst>
                                          <p:attrName>ppt_x</p:attrName>
                                        </p:attrNameLst>
                                      </p:cBhvr>
                                      <p:tavLst>
                                        <p:tav tm="0" fmla="#ppt_x+#ppt_w*((1.5-1.5*$)^3-(1.5-1.5*$)^2)">
                                          <p:val>
                                            <p:fltVal val="0"/>
                                          </p:val>
                                        </p:tav>
                                        <p:tav tm="100000">
                                          <p:val>
                                            <p:fltVal val="1"/>
                                          </p:val>
                                        </p:tav>
                                      </p:tavLst>
                                    </p:anim>
                                    <p:anim to="" calcmode="lin" valueType="num">
                                      <p:cBhvr>
                                        <p:cTn id="40" dur="700" fill="hold">
                                          <p:stCondLst>
                                            <p:cond delay="0"/>
                                          </p:stCondLst>
                                        </p:cTn>
                                        <p:tgtEl>
                                          <p:spTgt spid="108"/>
                                        </p:tgtEl>
                                        <p:attrNameLst>
                                          <p:attrName>style.rotation</p:attrName>
                                        </p:attrNameLst>
                                      </p:cBhvr>
                                      <p:tavLst>
                                        <p:tav tm="0" fmla="#ppt_r-45*((1.5-1.5*$)^3-(1.5-1.5*$)^2)">
                                          <p:val>
                                            <p:fltVal val="0"/>
                                          </p:val>
                                        </p:tav>
                                        <p:tav tm="100000">
                                          <p:val>
                                            <p:fltVal val="1"/>
                                          </p:val>
                                        </p:tav>
                                      </p:tavLst>
                                    </p:anim>
                                  </p:childTnLst>
                                </p:cTn>
                              </p:par>
                            </p:childTnLst>
                          </p:cTn>
                        </p:par>
                        <p:par>
                          <p:cTn id="41" fill="hold">
                            <p:stCondLst>
                              <p:cond delay="2363"/>
                            </p:stCondLst>
                            <p:childTnLst>
                              <p:par>
                                <p:cTn id="42" presetID="0" presetClass="entr" presetSubtype="0" fill="hold" grpId="0" nodeType="afterEffect">
                                  <p:stCondLst>
                                    <p:cond delay="0"/>
                                  </p:stCondLst>
                                  <p:iterate type="lt">
                                    <p:tmPct val="10000"/>
                                  </p:iterate>
                                  <p:childTnLst>
                                    <p:set>
                                      <p:cBhvr>
                                        <p:cTn id="43" dur="1" fill="hold">
                                          <p:stCondLst>
                                            <p:cond delay="0"/>
                                          </p:stCondLst>
                                        </p:cTn>
                                        <p:tgtEl>
                                          <p:spTgt spid="111"/>
                                        </p:tgtEl>
                                        <p:attrNameLst>
                                          <p:attrName>style.visibility</p:attrName>
                                        </p:attrNameLst>
                                      </p:cBhvr>
                                      <p:to>
                                        <p:strVal val="visible"/>
                                      </p:to>
                                    </p:set>
                                    <p:anim to="" calcmode="lin" valueType="num">
                                      <p:cBhvr>
                                        <p:cTn id="44" dur="700" fill="hold">
                                          <p:stCondLst>
                                            <p:cond delay="0"/>
                                          </p:stCondLst>
                                        </p:cTn>
                                        <p:tgtEl>
                                          <p:spTgt spid="111"/>
                                        </p:tgtEl>
                                        <p:attrNameLst>
                                          <p:attrName>ppt_x</p:attrName>
                                        </p:attrNameLst>
                                      </p:cBhvr>
                                      <p:tavLst>
                                        <p:tav tm="0" fmla="#ppt_x-(-#ppt_w/2*cos(ppt_r/180*pi))*((1.5-1.5*$)^2-(1.5-1.5*$)^3)">
                                          <p:val>
                                            <p:fltVal val="0"/>
                                          </p:val>
                                        </p:tav>
                                        <p:tav tm="100000">
                                          <p:val>
                                            <p:fltVal val="1"/>
                                          </p:val>
                                        </p:tav>
                                      </p:tavLst>
                                    </p:anim>
                                    <p:anim to="" calcmode="lin" valueType="num">
                                      <p:cBhvr>
                                        <p:cTn id="45" dur="700" fill="hold">
                                          <p:stCondLst>
                                            <p:cond delay="0"/>
                                          </p:stCondLst>
                                        </p:cTn>
                                        <p:tgtEl>
                                          <p:spTgt spid="111"/>
                                        </p:tgtEl>
                                        <p:attrNameLst>
                                          <p:attrName>ppt_y</p:attrName>
                                        </p:attrNameLst>
                                      </p:cBhvr>
                                      <p:tavLst>
                                        <p:tav tm="0" fmla="#ppt_y-(-#ppt_h/2*cos(ppt_r/180*pi))*((1.5-1.5*$)^2-(1.5-1.5*$)^3)">
                                          <p:val>
                                            <p:fltVal val="0"/>
                                          </p:val>
                                        </p:tav>
                                        <p:tav tm="100000">
                                          <p:val>
                                            <p:fltVal val="1"/>
                                          </p:val>
                                        </p:tav>
                                      </p:tavLst>
                                    </p:anim>
                                    <p:anim to="" calcmode="lin" valueType="num">
                                      <p:cBhvr>
                                        <p:cTn id="46" dur="700" fill="hold">
                                          <p:stCondLst>
                                            <p:cond delay="0"/>
                                          </p:stCondLst>
                                        </p:cTn>
                                        <p:tgtEl>
                                          <p:spTgt spid="111"/>
                                        </p:tgtEl>
                                        <p:attrNameLst>
                                          <p:attrName>ppt_h</p:attrName>
                                        </p:attrNameLst>
                                      </p:cBhvr>
                                      <p:tavLst>
                                        <p:tav tm="0" fmla="#ppt_h-(-#ppt_h)*((1.5-1.5*$)^2-(1.5-1.5*$)^3)">
                                          <p:val>
                                            <p:fltVal val="0"/>
                                          </p:val>
                                        </p:tav>
                                        <p:tav tm="100000">
                                          <p:val>
                                            <p:fltVal val="1"/>
                                          </p:val>
                                        </p:tav>
                                      </p:tavLst>
                                    </p:anim>
                                    <p:anim to="" calcmode="lin" valueType="num">
                                      <p:cBhvr>
                                        <p:cTn id="47" dur="700" fill="hold">
                                          <p:stCondLst>
                                            <p:cond delay="0"/>
                                          </p:stCondLst>
                                        </p:cTn>
                                        <p:tgtEl>
                                          <p:spTgt spid="111"/>
                                        </p:tgtEl>
                                        <p:attrNameLst>
                                          <p:attrName>ppt_w</p:attrName>
                                        </p:attrNameLst>
                                      </p:cBhvr>
                                      <p:tavLst>
                                        <p:tav tm="0" fmla="#ppt_w-(-#ppt_w)*((1.5-1.5*$)^2-(1.5-1.5*$)^3)">
                                          <p:val>
                                            <p:fltVal val="0"/>
                                          </p:val>
                                        </p:tav>
                                        <p:tav tm="100000">
                                          <p:val>
                                            <p:fltVal val="1"/>
                                          </p:val>
                                        </p:tav>
                                      </p:tavLst>
                                    </p:anim>
                                  </p:childTnLst>
                                </p:cTn>
                              </p:par>
                              <p:par>
                                <p:cTn id="48" presetID="0" presetClass="entr" presetSubtype="0" fill="hold" grpId="0" nodeType="withEffect">
                                  <p:stCondLst>
                                    <p:cond delay="0"/>
                                  </p:stCondLst>
                                  <p:iterate type="lt">
                                    <p:tmPct val="6391"/>
                                  </p:iterate>
                                  <p:childTnLst>
                                    <p:set>
                                      <p:cBhvr>
                                        <p:cTn id="49" dur="700" fill="hold">
                                          <p:stCondLst>
                                            <p:cond delay="0"/>
                                          </p:stCondLst>
                                        </p:cTn>
                                        <p:tgtEl>
                                          <p:spTgt spid="112"/>
                                        </p:tgtEl>
                                        <p:attrNameLst>
                                          <p:attrName>style.visibility</p:attrName>
                                        </p:attrNameLst>
                                      </p:cBhvr>
                                      <p:to>
                                        <p:strVal val="visible"/>
                                      </p:to>
                                    </p:set>
                                    <p:anim to="" calcmode="lin" valueType="num">
                                      <p:cBhvr>
                                        <p:cTn id="50" dur="700" fill="hold">
                                          <p:stCondLst>
                                            <p:cond delay="0"/>
                                          </p:stCondLst>
                                        </p:cTn>
                                        <p:tgtEl>
                                          <p:spTgt spid="112"/>
                                        </p:tgtEl>
                                        <p:attrNameLst>
                                          <p:attrName>ppt_x</p:attrName>
                                        </p:attrNameLst>
                                      </p:cBhvr>
                                      <p:tavLst>
                                        <p:tav tm="0" fmla="#ppt_x+#ppt_w*((1.5-1.5*$)^3-(1.5-1.5*$)^2)">
                                          <p:val>
                                            <p:fltVal val="0"/>
                                          </p:val>
                                        </p:tav>
                                        <p:tav tm="100000">
                                          <p:val>
                                            <p:fltVal val="1"/>
                                          </p:val>
                                        </p:tav>
                                      </p:tavLst>
                                    </p:anim>
                                    <p:anim to="" calcmode="lin" valueType="num">
                                      <p:cBhvr>
                                        <p:cTn id="51" dur="700" fill="hold">
                                          <p:stCondLst>
                                            <p:cond delay="0"/>
                                          </p:stCondLst>
                                        </p:cTn>
                                        <p:tgtEl>
                                          <p:spTgt spid="112"/>
                                        </p:tgtEl>
                                        <p:attrNameLst>
                                          <p:attrName>style.rotation</p:attrName>
                                        </p:attrNameLst>
                                      </p:cBhvr>
                                      <p:tavLst>
                                        <p:tav tm="0" fmla="#ppt_r-45*((1.5-1.5*$)^3-(1.5-1.5*$)^2)">
                                          <p:val>
                                            <p:fltVal val="0"/>
                                          </p:val>
                                        </p:tav>
                                        <p:tav tm="100000">
                                          <p:val>
                                            <p:fltVal val="1"/>
                                          </p:val>
                                        </p:tav>
                                      </p:tavLst>
                                    </p:anim>
                                  </p:childTnLst>
                                </p:cTn>
                              </p:par>
                            </p:childTnLst>
                          </p:cTn>
                        </p:par>
                        <p:par>
                          <p:cTn id="52" fill="hold">
                            <p:stCondLst>
                              <p:cond delay="3689"/>
                            </p:stCondLst>
                            <p:childTnLst>
                              <p:par>
                                <p:cTn id="53" presetID="0" presetClass="entr" presetSubtype="0" fill="hold" grpId="0" nodeType="afterEffect">
                                  <p:stCondLst>
                                    <p:cond delay="0"/>
                                  </p:stCondLst>
                                  <p:iterate type="lt">
                                    <p:tmPct val="10000"/>
                                  </p:iterate>
                                  <p:childTnLst>
                                    <p:set>
                                      <p:cBhvr>
                                        <p:cTn id="54" dur="1" fill="hold">
                                          <p:stCondLst>
                                            <p:cond delay="0"/>
                                          </p:stCondLst>
                                        </p:cTn>
                                        <p:tgtEl>
                                          <p:spTgt spid="113"/>
                                        </p:tgtEl>
                                        <p:attrNameLst>
                                          <p:attrName>style.visibility</p:attrName>
                                        </p:attrNameLst>
                                      </p:cBhvr>
                                      <p:to>
                                        <p:strVal val="visible"/>
                                      </p:to>
                                    </p:set>
                                    <p:anim to="" calcmode="lin" valueType="num">
                                      <p:cBhvr>
                                        <p:cTn id="55" dur="700" fill="hold">
                                          <p:stCondLst>
                                            <p:cond delay="0"/>
                                          </p:stCondLst>
                                        </p:cTn>
                                        <p:tgtEl>
                                          <p:spTgt spid="113"/>
                                        </p:tgtEl>
                                        <p:attrNameLst>
                                          <p:attrName>ppt_x</p:attrName>
                                        </p:attrNameLst>
                                      </p:cBhvr>
                                      <p:tavLst>
                                        <p:tav tm="0" fmla="#ppt_x-(-#ppt_w/2*cos(ppt_r/180*pi))*((1.5-1.5*$)^2-(1.5-1.5*$)^3)">
                                          <p:val>
                                            <p:fltVal val="0"/>
                                          </p:val>
                                        </p:tav>
                                        <p:tav tm="100000">
                                          <p:val>
                                            <p:fltVal val="1"/>
                                          </p:val>
                                        </p:tav>
                                      </p:tavLst>
                                    </p:anim>
                                    <p:anim to="" calcmode="lin" valueType="num">
                                      <p:cBhvr>
                                        <p:cTn id="56" dur="700" fill="hold">
                                          <p:stCondLst>
                                            <p:cond delay="0"/>
                                          </p:stCondLst>
                                        </p:cTn>
                                        <p:tgtEl>
                                          <p:spTgt spid="113"/>
                                        </p:tgtEl>
                                        <p:attrNameLst>
                                          <p:attrName>ppt_y</p:attrName>
                                        </p:attrNameLst>
                                      </p:cBhvr>
                                      <p:tavLst>
                                        <p:tav tm="0" fmla="#ppt_y-(-#ppt_h/2*cos(ppt_r/180*pi))*((1.5-1.5*$)^2-(1.5-1.5*$)^3)">
                                          <p:val>
                                            <p:fltVal val="0"/>
                                          </p:val>
                                        </p:tav>
                                        <p:tav tm="100000">
                                          <p:val>
                                            <p:fltVal val="1"/>
                                          </p:val>
                                        </p:tav>
                                      </p:tavLst>
                                    </p:anim>
                                    <p:anim to="" calcmode="lin" valueType="num">
                                      <p:cBhvr>
                                        <p:cTn id="57" dur="700" fill="hold">
                                          <p:stCondLst>
                                            <p:cond delay="0"/>
                                          </p:stCondLst>
                                        </p:cTn>
                                        <p:tgtEl>
                                          <p:spTgt spid="113"/>
                                        </p:tgtEl>
                                        <p:attrNameLst>
                                          <p:attrName>ppt_h</p:attrName>
                                        </p:attrNameLst>
                                      </p:cBhvr>
                                      <p:tavLst>
                                        <p:tav tm="0" fmla="#ppt_h-(-#ppt_h)*((1.5-1.5*$)^2-(1.5-1.5*$)^3)">
                                          <p:val>
                                            <p:fltVal val="0"/>
                                          </p:val>
                                        </p:tav>
                                        <p:tav tm="100000">
                                          <p:val>
                                            <p:fltVal val="1"/>
                                          </p:val>
                                        </p:tav>
                                      </p:tavLst>
                                    </p:anim>
                                    <p:anim to="" calcmode="lin" valueType="num">
                                      <p:cBhvr>
                                        <p:cTn id="58" dur="700" fill="hold">
                                          <p:stCondLst>
                                            <p:cond delay="0"/>
                                          </p:stCondLst>
                                        </p:cTn>
                                        <p:tgtEl>
                                          <p:spTgt spid="113"/>
                                        </p:tgtEl>
                                        <p:attrNameLst>
                                          <p:attrName>ppt_w</p:attrName>
                                        </p:attrNameLst>
                                      </p:cBhvr>
                                      <p:tavLst>
                                        <p:tav tm="0" fmla="#ppt_w-(-#ppt_w)*((1.5-1.5*$)^2-(1.5-1.5*$)^3)">
                                          <p:val>
                                            <p:fltVal val="0"/>
                                          </p:val>
                                        </p:tav>
                                        <p:tav tm="100000">
                                          <p:val>
                                            <p:fltVal val="1"/>
                                          </p:val>
                                        </p:tav>
                                      </p:tavLst>
                                    </p:anim>
                                  </p:childTnLst>
                                </p:cTn>
                              </p:par>
                              <p:par>
                                <p:cTn id="59" presetID="0" presetClass="entr" presetSubtype="0" fill="hold" grpId="0" nodeType="withEffect">
                                  <p:stCondLst>
                                    <p:cond delay="0"/>
                                  </p:stCondLst>
                                  <p:iterate type="lt">
                                    <p:tmPct val="6391"/>
                                  </p:iterate>
                                  <p:childTnLst>
                                    <p:set>
                                      <p:cBhvr>
                                        <p:cTn id="60" dur="700" fill="hold">
                                          <p:stCondLst>
                                            <p:cond delay="0"/>
                                          </p:stCondLst>
                                        </p:cTn>
                                        <p:tgtEl>
                                          <p:spTgt spid="114"/>
                                        </p:tgtEl>
                                        <p:attrNameLst>
                                          <p:attrName>style.visibility</p:attrName>
                                        </p:attrNameLst>
                                      </p:cBhvr>
                                      <p:to>
                                        <p:strVal val="visible"/>
                                      </p:to>
                                    </p:set>
                                    <p:anim to="" calcmode="lin" valueType="num">
                                      <p:cBhvr>
                                        <p:cTn id="61" dur="700" fill="hold">
                                          <p:stCondLst>
                                            <p:cond delay="0"/>
                                          </p:stCondLst>
                                        </p:cTn>
                                        <p:tgtEl>
                                          <p:spTgt spid="114"/>
                                        </p:tgtEl>
                                        <p:attrNameLst>
                                          <p:attrName>ppt_x</p:attrName>
                                        </p:attrNameLst>
                                      </p:cBhvr>
                                      <p:tavLst>
                                        <p:tav tm="0" fmla="#ppt_x+#ppt_w*((1.5-1.5*$)^3-(1.5-1.5*$)^2)">
                                          <p:val>
                                            <p:fltVal val="0"/>
                                          </p:val>
                                        </p:tav>
                                        <p:tav tm="100000">
                                          <p:val>
                                            <p:fltVal val="1"/>
                                          </p:val>
                                        </p:tav>
                                      </p:tavLst>
                                    </p:anim>
                                    <p:anim to="" calcmode="lin" valueType="num">
                                      <p:cBhvr>
                                        <p:cTn id="62" dur="700" fill="hold">
                                          <p:stCondLst>
                                            <p:cond delay="0"/>
                                          </p:stCondLst>
                                        </p:cTn>
                                        <p:tgtEl>
                                          <p:spTgt spid="114"/>
                                        </p:tgtEl>
                                        <p:attrNameLst>
                                          <p:attrName>style.rotation</p:attrName>
                                        </p:attrNameLst>
                                      </p:cBhvr>
                                      <p:tavLst>
                                        <p:tav tm="0" fmla="#ppt_r-45*((1.5-1.5*$)^3-(1.5-1.5*$)^2)">
                                          <p:val>
                                            <p:fltVal val="0"/>
                                          </p:val>
                                        </p:tav>
                                        <p:tav tm="100000">
                                          <p:val>
                                            <p:fltVal val="1"/>
                                          </p:val>
                                        </p:tav>
                                      </p:tavLst>
                                    </p:anim>
                                  </p:childTnLst>
                                </p:cTn>
                              </p:par>
                            </p:childTnLst>
                          </p:cTn>
                        </p:par>
                        <p:par>
                          <p:cTn id="63" fill="hold">
                            <p:stCondLst>
                              <p:cond delay="5150"/>
                            </p:stCondLst>
                            <p:childTnLst>
                              <p:par>
                                <p:cTn id="64" presetID="0" presetClass="entr" presetSubtype="0" fill="hold" grpId="0" nodeType="afterEffect">
                                  <p:stCondLst>
                                    <p:cond delay="0"/>
                                  </p:stCondLst>
                                  <p:iterate type="lt">
                                    <p:tmPct val="10000"/>
                                  </p:iterate>
                                  <p:childTnLst>
                                    <p:set>
                                      <p:cBhvr>
                                        <p:cTn id="65" dur="1" fill="hold">
                                          <p:stCondLst>
                                            <p:cond delay="0"/>
                                          </p:stCondLst>
                                        </p:cTn>
                                        <p:tgtEl>
                                          <p:spTgt spid="115"/>
                                        </p:tgtEl>
                                        <p:attrNameLst>
                                          <p:attrName>style.visibility</p:attrName>
                                        </p:attrNameLst>
                                      </p:cBhvr>
                                      <p:to>
                                        <p:strVal val="visible"/>
                                      </p:to>
                                    </p:set>
                                    <p:anim to="" calcmode="lin" valueType="num">
                                      <p:cBhvr>
                                        <p:cTn id="66" dur="700" fill="hold">
                                          <p:stCondLst>
                                            <p:cond delay="0"/>
                                          </p:stCondLst>
                                        </p:cTn>
                                        <p:tgtEl>
                                          <p:spTgt spid="115"/>
                                        </p:tgtEl>
                                        <p:attrNameLst>
                                          <p:attrName>ppt_x</p:attrName>
                                        </p:attrNameLst>
                                      </p:cBhvr>
                                      <p:tavLst>
                                        <p:tav tm="0" fmla="#ppt_x-(-#ppt_w/2*cos(ppt_r/180*pi))*((1.5-1.5*$)^2-(1.5-1.5*$)^3)">
                                          <p:val>
                                            <p:fltVal val="0"/>
                                          </p:val>
                                        </p:tav>
                                        <p:tav tm="100000">
                                          <p:val>
                                            <p:fltVal val="1"/>
                                          </p:val>
                                        </p:tav>
                                      </p:tavLst>
                                    </p:anim>
                                    <p:anim to="" calcmode="lin" valueType="num">
                                      <p:cBhvr>
                                        <p:cTn id="67" dur="700" fill="hold">
                                          <p:stCondLst>
                                            <p:cond delay="0"/>
                                          </p:stCondLst>
                                        </p:cTn>
                                        <p:tgtEl>
                                          <p:spTgt spid="115"/>
                                        </p:tgtEl>
                                        <p:attrNameLst>
                                          <p:attrName>ppt_y</p:attrName>
                                        </p:attrNameLst>
                                      </p:cBhvr>
                                      <p:tavLst>
                                        <p:tav tm="0" fmla="#ppt_y-(-#ppt_h/2*cos(ppt_r/180*pi))*((1.5-1.5*$)^2-(1.5-1.5*$)^3)">
                                          <p:val>
                                            <p:fltVal val="0"/>
                                          </p:val>
                                        </p:tav>
                                        <p:tav tm="100000">
                                          <p:val>
                                            <p:fltVal val="1"/>
                                          </p:val>
                                        </p:tav>
                                      </p:tavLst>
                                    </p:anim>
                                    <p:anim to="" calcmode="lin" valueType="num">
                                      <p:cBhvr>
                                        <p:cTn id="68" dur="700" fill="hold">
                                          <p:stCondLst>
                                            <p:cond delay="0"/>
                                          </p:stCondLst>
                                        </p:cTn>
                                        <p:tgtEl>
                                          <p:spTgt spid="115"/>
                                        </p:tgtEl>
                                        <p:attrNameLst>
                                          <p:attrName>ppt_h</p:attrName>
                                        </p:attrNameLst>
                                      </p:cBhvr>
                                      <p:tavLst>
                                        <p:tav tm="0" fmla="#ppt_h-(-#ppt_h)*((1.5-1.5*$)^2-(1.5-1.5*$)^3)">
                                          <p:val>
                                            <p:fltVal val="0"/>
                                          </p:val>
                                        </p:tav>
                                        <p:tav tm="100000">
                                          <p:val>
                                            <p:fltVal val="1"/>
                                          </p:val>
                                        </p:tav>
                                      </p:tavLst>
                                    </p:anim>
                                    <p:anim to="" calcmode="lin" valueType="num">
                                      <p:cBhvr>
                                        <p:cTn id="69" dur="700" fill="hold">
                                          <p:stCondLst>
                                            <p:cond delay="0"/>
                                          </p:stCondLst>
                                        </p:cTn>
                                        <p:tgtEl>
                                          <p:spTgt spid="115"/>
                                        </p:tgtEl>
                                        <p:attrNameLst>
                                          <p:attrName>ppt_w</p:attrName>
                                        </p:attrNameLst>
                                      </p:cBhvr>
                                      <p:tavLst>
                                        <p:tav tm="0" fmla="#ppt_w-(-#ppt_w)*((1.5-1.5*$)^2-(1.5-1.5*$)^3)">
                                          <p:val>
                                            <p:fltVal val="0"/>
                                          </p:val>
                                        </p:tav>
                                        <p:tav tm="100000">
                                          <p:val>
                                            <p:fltVal val="1"/>
                                          </p:val>
                                        </p:tav>
                                      </p:tavLst>
                                    </p:anim>
                                  </p:childTnLst>
                                </p:cTn>
                              </p:par>
                              <p:par>
                                <p:cTn id="70" presetID="0" presetClass="entr" presetSubtype="0" fill="hold" grpId="0" nodeType="withEffect">
                                  <p:stCondLst>
                                    <p:cond delay="0"/>
                                  </p:stCondLst>
                                  <p:iterate type="lt">
                                    <p:tmPct val="6391"/>
                                  </p:iterate>
                                  <p:childTnLst>
                                    <p:set>
                                      <p:cBhvr>
                                        <p:cTn id="71" dur="700" fill="hold">
                                          <p:stCondLst>
                                            <p:cond delay="0"/>
                                          </p:stCondLst>
                                        </p:cTn>
                                        <p:tgtEl>
                                          <p:spTgt spid="116"/>
                                        </p:tgtEl>
                                        <p:attrNameLst>
                                          <p:attrName>style.visibility</p:attrName>
                                        </p:attrNameLst>
                                      </p:cBhvr>
                                      <p:to>
                                        <p:strVal val="visible"/>
                                      </p:to>
                                    </p:set>
                                    <p:anim to="" calcmode="lin" valueType="num">
                                      <p:cBhvr>
                                        <p:cTn id="72" dur="700" fill="hold">
                                          <p:stCondLst>
                                            <p:cond delay="0"/>
                                          </p:stCondLst>
                                        </p:cTn>
                                        <p:tgtEl>
                                          <p:spTgt spid="116"/>
                                        </p:tgtEl>
                                        <p:attrNameLst>
                                          <p:attrName>ppt_x</p:attrName>
                                        </p:attrNameLst>
                                      </p:cBhvr>
                                      <p:tavLst>
                                        <p:tav tm="0" fmla="#ppt_x+#ppt_w*((1.5-1.5*$)^3-(1.5-1.5*$)^2)">
                                          <p:val>
                                            <p:fltVal val="0"/>
                                          </p:val>
                                        </p:tav>
                                        <p:tav tm="100000">
                                          <p:val>
                                            <p:fltVal val="1"/>
                                          </p:val>
                                        </p:tav>
                                      </p:tavLst>
                                    </p:anim>
                                    <p:anim to="" calcmode="lin" valueType="num">
                                      <p:cBhvr>
                                        <p:cTn id="73" dur="700" fill="hold">
                                          <p:stCondLst>
                                            <p:cond delay="0"/>
                                          </p:stCondLst>
                                        </p:cTn>
                                        <p:tgtEl>
                                          <p:spTgt spid="116"/>
                                        </p:tgtEl>
                                        <p:attrNameLst>
                                          <p:attrName>style.rotation</p:attrName>
                                        </p:attrNameLst>
                                      </p:cBhvr>
                                      <p:tavLst>
                                        <p:tav tm="0" fmla="#ppt_r-45*((1.5-1.5*$)^3-(1.5-1.5*$)^2)">
                                          <p:val>
                                            <p:fltVal val="0"/>
                                          </p:val>
                                        </p:tav>
                                        <p:tav tm="100000">
                                          <p:val>
                                            <p:fltVal val="1"/>
                                          </p:val>
                                        </p:tav>
                                      </p:tavLst>
                                    </p:anim>
                                  </p:childTnLst>
                                </p:cTn>
                              </p:par>
                            </p:childTnLst>
                          </p:cTn>
                        </p:par>
                        <p:par>
                          <p:cTn id="74" fill="hold">
                            <p:stCondLst>
                              <p:cond delay="7147"/>
                            </p:stCondLst>
                            <p:childTnLst>
                              <p:par>
                                <p:cTn id="75" presetID="0" presetClass="entr" presetSubtype="0" fill="hold" grpId="0" nodeType="afterEffect">
                                  <p:stCondLst>
                                    <p:cond delay="0"/>
                                  </p:stCondLst>
                                  <p:iterate type="lt">
                                    <p:tmPct val="10000"/>
                                  </p:iterate>
                                  <p:childTnLst>
                                    <p:set>
                                      <p:cBhvr>
                                        <p:cTn id="76" dur="1" fill="hold">
                                          <p:stCondLst>
                                            <p:cond delay="0"/>
                                          </p:stCondLst>
                                        </p:cTn>
                                        <p:tgtEl>
                                          <p:spTgt spid="117"/>
                                        </p:tgtEl>
                                        <p:attrNameLst>
                                          <p:attrName>style.visibility</p:attrName>
                                        </p:attrNameLst>
                                      </p:cBhvr>
                                      <p:to>
                                        <p:strVal val="visible"/>
                                      </p:to>
                                    </p:set>
                                    <p:anim to="" calcmode="lin" valueType="num">
                                      <p:cBhvr>
                                        <p:cTn id="77" dur="700" fill="hold">
                                          <p:stCondLst>
                                            <p:cond delay="0"/>
                                          </p:stCondLst>
                                        </p:cTn>
                                        <p:tgtEl>
                                          <p:spTgt spid="117"/>
                                        </p:tgtEl>
                                        <p:attrNameLst>
                                          <p:attrName>ppt_x</p:attrName>
                                        </p:attrNameLst>
                                      </p:cBhvr>
                                      <p:tavLst>
                                        <p:tav tm="0" fmla="#ppt_x-(-#ppt_w/2*cos(ppt_r/180*pi))*((1.5-1.5*$)^2-(1.5-1.5*$)^3)">
                                          <p:val>
                                            <p:fltVal val="0"/>
                                          </p:val>
                                        </p:tav>
                                        <p:tav tm="100000">
                                          <p:val>
                                            <p:fltVal val="1"/>
                                          </p:val>
                                        </p:tav>
                                      </p:tavLst>
                                    </p:anim>
                                    <p:anim to="" calcmode="lin" valueType="num">
                                      <p:cBhvr>
                                        <p:cTn id="78" dur="700" fill="hold">
                                          <p:stCondLst>
                                            <p:cond delay="0"/>
                                          </p:stCondLst>
                                        </p:cTn>
                                        <p:tgtEl>
                                          <p:spTgt spid="117"/>
                                        </p:tgtEl>
                                        <p:attrNameLst>
                                          <p:attrName>ppt_y</p:attrName>
                                        </p:attrNameLst>
                                      </p:cBhvr>
                                      <p:tavLst>
                                        <p:tav tm="0" fmla="#ppt_y-(-#ppt_h/2*cos(ppt_r/180*pi))*((1.5-1.5*$)^2-(1.5-1.5*$)^3)">
                                          <p:val>
                                            <p:fltVal val="0"/>
                                          </p:val>
                                        </p:tav>
                                        <p:tav tm="100000">
                                          <p:val>
                                            <p:fltVal val="1"/>
                                          </p:val>
                                        </p:tav>
                                      </p:tavLst>
                                    </p:anim>
                                    <p:anim to="" calcmode="lin" valueType="num">
                                      <p:cBhvr>
                                        <p:cTn id="79" dur="700" fill="hold">
                                          <p:stCondLst>
                                            <p:cond delay="0"/>
                                          </p:stCondLst>
                                        </p:cTn>
                                        <p:tgtEl>
                                          <p:spTgt spid="117"/>
                                        </p:tgtEl>
                                        <p:attrNameLst>
                                          <p:attrName>ppt_h</p:attrName>
                                        </p:attrNameLst>
                                      </p:cBhvr>
                                      <p:tavLst>
                                        <p:tav tm="0" fmla="#ppt_h-(-#ppt_h)*((1.5-1.5*$)^2-(1.5-1.5*$)^3)">
                                          <p:val>
                                            <p:fltVal val="0"/>
                                          </p:val>
                                        </p:tav>
                                        <p:tav tm="100000">
                                          <p:val>
                                            <p:fltVal val="1"/>
                                          </p:val>
                                        </p:tav>
                                      </p:tavLst>
                                    </p:anim>
                                    <p:anim to="" calcmode="lin" valueType="num">
                                      <p:cBhvr>
                                        <p:cTn id="80" dur="700" fill="hold">
                                          <p:stCondLst>
                                            <p:cond delay="0"/>
                                          </p:stCondLst>
                                        </p:cTn>
                                        <p:tgtEl>
                                          <p:spTgt spid="117"/>
                                        </p:tgtEl>
                                        <p:attrNameLst>
                                          <p:attrName>ppt_w</p:attrName>
                                        </p:attrNameLst>
                                      </p:cBhvr>
                                      <p:tavLst>
                                        <p:tav tm="0" fmla="#ppt_w-(-#ppt_w)*((1.5-1.5*$)^2-(1.5-1.5*$)^3)">
                                          <p:val>
                                            <p:fltVal val="0"/>
                                          </p:val>
                                        </p:tav>
                                        <p:tav tm="100000">
                                          <p:val>
                                            <p:fltVal val="1"/>
                                          </p:val>
                                        </p:tav>
                                      </p:tavLst>
                                    </p:anim>
                                  </p:childTnLst>
                                </p:cTn>
                              </p:par>
                              <p:par>
                                <p:cTn id="81" presetID="0" presetClass="entr" presetSubtype="0" fill="hold" grpId="0" nodeType="withEffect">
                                  <p:stCondLst>
                                    <p:cond delay="0"/>
                                  </p:stCondLst>
                                  <p:iterate type="lt">
                                    <p:tmPct val="6391"/>
                                  </p:iterate>
                                  <p:childTnLst>
                                    <p:set>
                                      <p:cBhvr>
                                        <p:cTn id="82" dur="700" fill="hold">
                                          <p:stCondLst>
                                            <p:cond delay="0"/>
                                          </p:stCondLst>
                                        </p:cTn>
                                        <p:tgtEl>
                                          <p:spTgt spid="118"/>
                                        </p:tgtEl>
                                        <p:attrNameLst>
                                          <p:attrName>style.visibility</p:attrName>
                                        </p:attrNameLst>
                                      </p:cBhvr>
                                      <p:to>
                                        <p:strVal val="visible"/>
                                      </p:to>
                                    </p:set>
                                    <p:anim to="" calcmode="lin" valueType="num">
                                      <p:cBhvr>
                                        <p:cTn id="83" dur="700" fill="hold">
                                          <p:stCondLst>
                                            <p:cond delay="0"/>
                                          </p:stCondLst>
                                        </p:cTn>
                                        <p:tgtEl>
                                          <p:spTgt spid="118"/>
                                        </p:tgtEl>
                                        <p:attrNameLst>
                                          <p:attrName>ppt_x</p:attrName>
                                        </p:attrNameLst>
                                      </p:cBhvr>
                                      <p:tavLst>
                                        <p:tav tm="0" fmla="#ppt_x+#ppt_w*((1.5-1.5*$)^3-(1.5-1.5*$)^2)">
                                          <p:val>
                                            <p:fltVal val="0"/>
                                          </p:val>
                                        </p:tav>
                                        <p:tav tm="100000">
                                          <p:val>
                                            <p:fltVal val="1"/>
                                          </p:val>
                                        </p:tav>
                                      </p:tavLst>
                                    </p:anim>
                                    <p:anim to="" calcmode="lin" valueType="num">
                                      <p:cBhvr>
                                        <p:cTn id="84" dur="700" fill="hold">
                                          <p:stCondLst>
                                            <p:cond delay="0"/>
                                          </p:stCondLst>
                                        </p:cTn>
                                        <p:tgtEl>
                                          <p:spTgt spid="118"/>
                                        </p:tgtEl>
                                        <p:attrNameLst>
                                          <p:attrName>style.rotation</p:attrName>
                                        </p:attrNameLst>
                                      </p:cBhvr>
                                      <p:tavLst>
                                        <p:tav tm="0" fmla="#ppt_r-45*((1.5-1.5*$)^3-(1.5-1.5*$)^2)">
                                          <p:val>
                                            <p:fltVal val="0"/>
                                          </p:val>
                                        </p:tav>
                                        <p:tav tm="100000">
                                          <p:val>
                                            <p:fltVal val="1"/>
                                          </p:val>
                                        </p:tav>
                                      </p:tavLst>
                                    </p:anim>
                                  </p:childTnLst>
                                </p:cTn>
                              </p:par>
                              <p:par>
                                <p:cTn id="85" presetID="2" presetClass="entr" presetSubtype="1" decel="10000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750" fill="hold"/>
                                        <p:tgtEl>
                                          <p:spTgt spid="42"/>
                                        </p:tgtEl>
                                        <p:attrNameLst>
                                          <p:attrName>ppt_x</p:attrName>
                                        </p:attrNameLst>
                                      </p:cBhvr>
                                      <p:tavLst>
                                        <p:tav tm="0">
                                          <p:val>
                                            <p:strVal val="#ppt_x"/>
                                          </p:val>
                                        </p:tav>
                                        <p:tav tm="100000">
                                          <p:val>
                                            <p:strVal val="#ppt_x"/>
                                          </p:val>
                                        </p:tav>
                                      </p:tavLst>
                                    </p:anim>
                                    <p:anim calcmode="lin" valueType="num">
                                      <p:cBhvr additive="base">
                                        <p:cTn id="88" dur="750" fill="hold"/>
                                        <p:tgtEl>
                                          <p:spTgt spid="42"/>
                                        </p:tgtEl>
                                        <p:attrNameLst>
                                          <p:attrName>ppt_y</p:attrName>
                                        </p:attrNameLst>
                                      </p:cBhvr>
                                      <p:tavLst>
                                        <p:tav tm="0">
                                          <p:val>
                                            <p:strVal val="0-#ppt_h/2"/>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p:cTn id="91" dur="500" fill="hold"/>
                                        <p:tgtEl>
                                          <p:spTgt spid="5"/>
                                        </p:tgtEl>
                                        <p:attrNameLst>
                                          <p:attrName>ppt_w</p:attrName>
                                        </p:attrNameLst>
                                      </p:cBhvr>
                                      <p:tavLst>
                                        <p:tav tm="0">
                                          <p:val>
                                            <p:fltVal val="0"/>
                                          </p:val>
                                        </p:tav>
                                        <p:tav tm="100000">
                                          <p:val>
                                            <p:strVal val="#ppt_w"/>
                                          </p:val>
                                        </p:tav>
                                      </p:tavLst>
                                    </p:anim>
                                    <p:anim calcmode="lin" valueType="num">
                                      <p:cBhvr>
                                        <p:cTn id="92" dur="500" fill="hold"/>
                                        <p:tgtEl>
                                          <p:spTgt spid="5"/>
                                        </p:tgtEl>
                                        <p:attrNameLst>
                                          <p:attrName>ppt_h</p:attrName>
                                        </p:attrNameLst>
                                      </p:cBhvr>
                                      <p:tavLst>
                                        <p:tav tm="0">
                                          <p:val>
                                            <p:fltVal val="0"/>
                                          </p:val>
                                        </p:tav>
                                        <p:tav tm="100000">
                                          <p:val>
                                            <p:strVal val="#ppt_h"/>
                                          </p:val>
                                        </p:tav>
                                      </p:tavLst>
                                    </p:anim>
                                    <p:animEffect transition="in" filter="fade">
                                      <p:cBhvr>
                                        <p:cTn id="93" dur="500"/>
                                        <p:tgtEl>
                                          <p:spTgt spid="5"/>
                                        </p:tgtEl>
                                      </p:cBhvr>
                                    </p:animEffect>
                                  </p:childTnLst>
                                </p:cTn>
                              </p:par>
                              <p:par>
                                <p:cTn id="94" presetID="53" presetClass="entr" presetSubtype="16" fill="hold" nodeType="with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fltVal val="0"/>
                                          </p:val>
                                        </p:tav>
                                        <p:tav tm="100000">
                                          <p:val>
                                            <p:strVal val="#ppt_w"/>
                                          </p:val>
                                        </p:tav>
                                      </p:tavLst>
                                    </p:anim>
                                    <p:anim calcmode="lin" valueType="num">
                                      <p:cBhvr>
                                        <p:cTn id="97" dur="500" fill="hold"/>
                                        <p:tgtEl>
                                          <p:spTgt spid="11"/>
                                        </p:tgtEl>
                                        <p:attrNameLst>
                                          <p:attrName>ppt_h</p:attrName>
                                        </p:attrNameLst>
                                      </p:cBhvr>
                                      <p:tavLst>
                                        <p:tav tm="0">
                                          <p:val>
                                            <p:fltVal val="0"/>
                                          </p:val>
                                        </p:tav>
                                        <p:tav tm="100000">
                                          <p:val>
                                            <p:strVal val="#ppt_h"/>
                                          </p:val>
                                        </p:tav>
                                      </p:tavLst>
                                    </p:anim>
                                    <p:animEffect transition="in" filter="fade">
                                      <p:cBhvr>
                                        <p:cTn id="98" dur="500"/>
                                        <p:tgtEl>
                                          <p:spTgt spid="11"/>
                                        </p:tgtEl>
                                      </p:cBhvr>
                                    </p:animEffect>
                                  </p:childTnLst>
                                </p:cTn>
                              </p:par>
                              <p:par>
                                <p:cTn id="99" presetID="53" presetClass="entr" presetSubtype="16" fill="hold" nodeType="with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500" fill="hold"/>
                                        <p:tgtEl>
                                          <p:spTgt spid="14"/>
                                        </p:tgtEl>
                                        <p:attrNameLst>
                                          <p:attrName>ppt_w</p:attrName>
                                        </p:attrNameLst>
                                      </p:cBhvr>
                                      <p:tavLst>
                                        <p:tav tm="0">
                                          <p:val>
                                            <p:fltVal val="0"/>
                                          </p:val>
                                        </p:tav>
                                        <p:tav tm="100000">
                                          <p:val>
                                            <p:strVal val="#ppt_w"/>
                                          </p:val>
                                        </p:tav>
                                      </p:tavLst>
                                    </p:anim>
                                    <p:anim calcmode="lin" valueType="num">
                                      <p:cBhvr>
                                        <p:cTn id="102" dur="500" fill="hold"/>
                                        <p:tgtEl>
                                          <p:spTgt spid="14"/>
                                        </p:tgtEl>
                                        <p:attrNameLst>
                                          <p:attrName>ppt_h</p:attrName>
                                        </p:attrNameLst>
                                      </p:cBhvr>
                                      <p:tavLst>
                                        <p:tav tm="0">
                                          <p:val>
                                            <p:fltVal val="0"/>
                                          </p:val>
                                        </p:tav>
                                        <p:tav tm="100000">
                                          <p:val>
                                            <p:strVal val="#ppt_h"/>
                                          </p:val>
                                        </p:tav>
                                      </p:tavLst>
                                    </p:anim>
                                    <p:animEffect transition="in" filter="fade">
                                      <p:cBhvr>
                                        <p:cTn id="103" dur="500"/>
                                        <p:tgtEl>
                                          <p:spTgt spid="14"/>
                                        </p:tgtEl>
                                      </p:cBhvr>
                                    </p:animEffect>
                                  </p:childTnLst>
                                </p:cTn>
                              </p:par>
                              <p:par>
                                <p:cTn id="104" presetID="53" presetClass="entr" presetSubtype="16" fill="hold" nodeType="withEffect">
                                  <p:stCondLst>
                                    <p:cond delay="0"/>
                                  </p:stCondLst>
                                  <p:childTnLst>
                                    <p:set>
                                      <p:cBhvr>
                                        <p:cTn id="105" dur="1" fill="hold">
                                          <p:stCondLst>
                                            <p:cond delay="0"/>
                                          </p:stCondLst>
                                        </p:cTn>
                                        <p:tgtEl>
                                          <p:spTgt spid="17"/>
                                        </p:tgtEl>
                                        <p:attrNameLst>
                                          <p:attrName>style.visibility</p:attrName>
                                        </p:attrNameLst>
                                      </p:cBhvr>
                                      <p:to>
                                        <p:strVal val="visible"/>
                                      </p:to>
                                    </p:set>
                                    <p:anim calcmode="lin" valueType="num">
                                      <p:cBhvr>
                                        <p:cTn id="106" dur="500" fill="hold"/>
                                        <p:tgtEl>
                                          <p:spTgt spid="17"/>
                                        </p:tgtEl>
                                        <p:attrNameLst>
                                          <p:attrName>ppt_w</p:attrName>
                                        </p:attrNameLst>
                                      </p:cBhvr>
                                      <p:tavLst>
                                        <p:tav tm="0">
                                          <p:val>
                                            <p:fltVal val="0"/>
                                          </p:val>
                                        </p:tav>
                                        <p:tav tm="100000">
                                          <p:val>
                                            <p:strVal val="#ppt_w"/>
                                          </p:val>
                                        </p:tav>
                                      </p:tavLst>
                                    </p:anim>
                                    <p:anim calcmode="lin" valueType="num">
                                      <p:cBhvr>
                                        <p:cTn id="107" dur="500" fill="hold"/>
                                        <p:tgtEl>
                                          <p:spTgt spid="17"/>
                                        </p:tgtEl>
                                        <p:attrNameLst>
                                          <p:attrName>ppt_h</p:attrName>
                                        </p:attrNameLst>
                                      </p:cBhvr>
                                      <p:tavLst>
                                        <p:tav tm="0">
                                          <p:val>
                                            <p:fltVal val="0"/>
                                          </p:val>
                                        </p:tav>
                                        <p:tav tm="100000">
                                          <p:val>
                                            <p:strVal val="#ppt_h"/>
                                          </p:val>
                                        </p:tav>
                                      </p:tavLst>
                                    </p:anim>
                                    <p:animEffect transition="in" filter="fade">
                                      <p:cBhvr>
                                        <p:cTn id="108" dur="500"/>
                                        <p:tgtEl>
                                          <p:spTgt spid="17"/>
                                        </p:tgtEl>
                                      </p:cBhvr>
                                    </p:animEffect>
                                  </p:childTnLst>
                                </p:cTn>
                              </p:par>
                              <p:par>
                                <p:cTn id="109" presetID="53" presetClass="entr" presetSubtype="16" fill="hold"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500" fill="hold"/>
                                        <p:tgtEl>
                                          <p:spTgt spid="23"/>
                                        </p:tgtEl>
                                        <p:attrNameLst>
                                          <p:attrName>ppt_w</p:attrName>
                                        </p:attrNameLst>
                                      </p:cBhvr>
                                      <p:tavLst>
                                        <p:tav tm="0">
                                          <p:val>
                                            <p:fltVal val="0"/>
                                          </p:val>
                                        </p:tav>
                                        <p:tav tm="100000">
                                          <p:val>
                                            <p:strVal val="#ppt_w"/>
                                          </p:val>
                                        </p:tav>
                                      </p:tavLst>
                                    </p:anim>
                                    <p:anim calcmode="lin" valueType="num">
                                      <p:cBhvr>
                                        <p:cTn id="117" dur="500" fill="hold"/>
                                        <p:tgtEl>
                                          <p:spTgt spid="23"/>
                                        </p:tgtEl>
                                        <p:attrNameLst>
                                          <p:attrName>ppt_h</p:attrName>
                                        </p:attrNameLst>
                                      </p:cBhvr>
                                      <p:tavLst>
                                        <p:tav tm="0">
                                          <p:val>
                                            <p:fltVal val="0"/>
                                          </p:val>
                                        </p:tav>
                                        <p:tav tm="100000">
                                          <p:val>
                                            <p:strVal val="#ppt_h"/>
                                          </p:val>
                                        </p:tav>
                                      </p:tavLst>
                                    </p:anim>
                                    <p:animEffect transition="in" filter="fade">
                                      <p:cBhvr>
                                        <p:cTn id="118" dur="500"/>
                                        <p:tgtEl>
                                          <p:spTgt spid="23"/>
                                        </p:tgtEl>
                                      </p:cBhvr>
                                    </p:animEffect>
                                  </p:childTnLst>
                                </p:cTn>
                              </p:par>
                            </p:childTnLst>
                          </p:cTn>
                        </p:par>
                        <p:par>
                          <p:cTn id="119" fill="hold">
                            <p:stCondLst>
                              <p:cond delay="8294"/>
                            </p:stCondLst>
                            <p:childTnLst>
                              <p:par>
                                <p:cTn id="120" presetID="0" presetClass="entr" presetSubtype="0" fill="hold" grpId="0" nodeType="afterEffect">
                                  <p:stCondLst>
                                    <p:cond delay="0"/>
                                  </p:stCondLst>
                                  <p:iterate type="lt">
                                    <p:tmPct val="10000"/>
                                  </p:iterate>
                                  <p:childTnLst>
                                    <p:set>
                                      <p:cBhvr>
                                        <p:cTn id="121" dur="1" fill="hold">
                                          <p:stCondLst>
                                            <p:cond delay="0"/>
                                          </p:stCondLst>
                                        </p:cTn>
                                        <p:tgtEl>
                                          <p:spTgt spid="26"/>
                                        </p:tgtEl>
                                        <p:attrNameLst>
                                          <p:attrName>style.visibility</p:attrName>
                                        </p:attrNameLst>
                                      </p:cBhvr>
                                      <p:to>
                                        <p:strVal val="visible"/>
                                      </p:to>
                                    </p:set>
                                    <p:anim to="" calcmode="lin" valueType="num">
                                      <p:cBhvr>
                                        <p:cTn id="122" dur="700" fill="hold">
                                          <p:stCondLst>
                                            <p:cond delay="0"/>
                                          </p:stCondLst>
                                        </p:cTn>
                                        <p:tgtEl>
                                          <p:spTgt spid="26"/>
                                        </p:tgtEl>
                                        <p:attrNameLst>
                                          <p:attrName>ppt_x</p:attrName>
                                        </p:attrNameLst>
                                      </p:cBhvr>
                                      <p:tavLst>
                                        <p:tav tm="0" fmla="#ppt_x-(-#ppt_w/2*cos(ppt_r/180*pi))*((1.5-1.5*$)^2-(1.5-1.5*$)^3)">
                                          <p:val>
                                            <p:fltVal val="0"/>
                                          </p:val>
                                        </p:tav>
                                        <p:tav tm="100000">
                                          <p:val>
                                            <p:fltVal val="1"/>
                                          </p:val>
                                        </p:tav>
                                      </p:tavLst>
                                    </p:anim>
                                    <p:anim to="" calcmode="lin" valueType="num">
                                      <p:cBhvr>
                                        <p:cTn id="123" dur="700" fill="hold">
                                          <p:stCondLst>
                                            <p:cond delay="0"/>
                                          </p:stCondLst>
                                        </p:cTn>
                                        <p:tgtEl>
                                          <p:spTgt spid="26"/>
                                        </p:tgtEl>
                                        <p:attrNameLst>
                                          <p:attrName>ppt_y</p:attrName>
                                        </p:attrNameLst>
                                      </p:cBhvr>
                                      <p:tavLst>
                                        <p:tav tm="0" fmla="#ppt_y-(-#ppt_h/2*cos(ppt_r/180*pi))*((1.5-1.5*$)^2-(1.5-1.5*$)^3)">
                                          <p:val>
                                            <p:fltVal val="0"/>
                                          </p:val>
                                        </p:tav>
                                        <p:tav tm="100000">
                                          <p:val>
                                            <p:fltVal val="1"/>
                                          </p:val>
                                        </p:tav>
                                      </p:tavLst>
                                    </p:anim>
                                    <p:anim to="" calcmode="lin" valueType="num">
                                      <p:cBhvr>
                                        <p:cTn id="124" dur="700" fill="hold">
                                          <p:stCondLst>
                                            <p:cond delay="0"/>
                                          </p:stCondLst>
                                        </p:cTn>
                                        <p:tgtEl>
                                          <p:spTgt spid="26"/>
                                        </p:tgtEl>
                                        <p:attrNameLst>
                                          <p:attrName>ppt_h</p:attrName>
                                        </p:attrNameLst>
                                      </p:cBhvr>
                                      <p:tavLst>
                                        <p:tav tm="0" fmla="#ppt_h-(-#ppt_h)*((1.5-1.5*$)^2-(1.5-1.5*$)^3)">
                                          <p:val>
                                            <p:fltVal val="0"/>
                                          </p:val>
                                        </p:tav>
                                        <p:tav tm="100000">
                                          <p:val>
                                            <p:fltVal val="1"/>
                                          </p:val>
                                        </p:tav>
                                      </p:tavLst>
                                    </p:anim>
                                    <p:anim to="" calcmode="lin" valueType="num">
                                      <p:cBhvr>
                                        <p:cTn id="125" dur="700" fill="hold">
                                          <p:stCondLst>
                                            <p:cond delay="0"/>
                                          </p:stCondLst>
                                        </p:cTn>
                                        <p:tgtEl>
                                          <p:spTgt spid="26"/>
                                        </p:tgtEl>
                                        <p:attrNameLst>
                                          <p:attrName>ppt_w</p:attrName>
                                        </p:attrNameLst>
                                      </p:cBhvr>
                                      <p:tavLst>
                                        <p:tav tm="0" fmla="#ppt_w-(-#ppt_w)*((1.5-1.5*$)^2-(1.5-1.5*$)^3)">
                                          <p:val>
                                            <p:fltVal val="0"/>
                                          </p:val>
                                        </p:tav>
                                        <p:tav tm="100000">
                                          <p:val>
                                            <p:fltVal val="1"/>
                                          </p:val>
                                        </p:tav>
                                      </p:tavLst>
                                    </p:anim>
                                  </p:childTnLst>
                                </p:cTn>
                              </p:par>
                              <p:par>
                                <p:cTn id="126" presetID="0" presetClass="entr" presetSubtype="0" fill="hold" grpId="0" nodeType="withEffect">
                                  <p:stCondLst>
                                    <p:cond delay="0"/>
                                  </p:stCondLst>
                                  <p:iterate type="lt">
                                    <p:tmPct val="6391"/>
                                  </p:iterate>
                                  <p:childTnLst>
                                    <p:set>
                                      <p:cBhvr>
                                        <p:cTn id="127" dur="700" fill="hold">
                                          <p:stCondLst>
                                            <p:cond delay="0"/>
                                          </p:stCondLst>
                                        </p:cTn>
                                        <p:tgtEl>
                                          <p:spTgt spid="27"/>
                                        </p:tgtEl>
                                        <p:attrNameLst>
                                          <p:attrName>style.visibility</p:attrName>
                                        </p:attrNameLst>
                                      </p:cBhvr>
                                      <p:to>
                                        <p:strVal val="visible"/>
                                      </p:to>
                                    </p:set>
                                    <p:anim to="" calcmode="lin" valueType="num">
                                      <p:cBhvr>
                                        <p:cTn id="128" dur="700" fill="hold">
                                          <p:stCondLst>
                                            <p:cond delay="0"/>
                                          </p:stCondLst>
                                        </p:cTn>
                                        <p:tgtEl>
                                          <p:spTgt spid="27"/>
                                        </p:tgtEl>
                                        <p:attrNameLst>
                                          <p:attrName>ppt_x</p:attrName>
                                        </p:attrNameLst>
                                      </p:cBhvr>
                                      <p:tavLst>
                                        <p:tav tm="0" fmla="#ppt_x+#ppt_w*((1.5-1.5*$)^3-(1.5-1.5*$)^2)">
                                          <p:val>
                                            <p:fltVal val="0"/>
                                          </p:val>
                                        </p:tav>
                                        <p:tav tm="100000">
                                          <p:val>
                                            <p:fltVal val="1"/>
                                          </p:val>
                                        </p:tav>
                                      </p:tavLst>
                                    </p:anim>
                                    <p:anim to="" calcmode="lin" valueType="num">
                                      <p:cBhvr>
                                        <p:cTn id="129" dur="700" fill="hold">
                                          <p:stCondLst>
                                            <p:cond delay="0"/>
                                          </p:stCondLst>
                                        </p:cTn>
                                        <p:tgtEl>
                                          <p:spTgt spid="27"/>
                                        </p:tgtEl>
                                        <p:attrNameLst>
                                          <p:attrName>style.rotation</p:attrName>
                                        </p:attrNameLst>
                                      </p:cBhvr>
                                      <p:tavLst>
                                        <p:tav tm="0" fmla="#ppt_r-45*((1.5-1.5*$)^3-(1.5-1.5*$)^2)">
                                          <p:val>
                                            <p:fltVal val="0"/>
                                          </p:val>
                                        </p:tav>
                                        <p:tav tm="100000">
                                          <p:val>
                                            <p:fltVal val="1"/>
                                          </p:val>
                                        </p:tav>
                                      </p:tavLst>
                                    </p:anim>
                                  </p:childTnLst>
                                </p:cTn>
                              </p:par>
                            </p:childTnLst>
                          </p:cTn>
                        </p:par>
                        <p:par>
                          <p:cTn id="130" fill="hold">
                            <p:stCondLst>
                              <p:cond delay="9755"/>
                            </p:stCondLst>
                            <p:childTnLst>
                              <p:par>
                                <p:cTn id="131" presetID="0" presetClass="entr" presetSubtype="0" fill="hold" grpId="0" nodeType="afterEffect">
                                  <p:stCondLst>
                                    <p:cond delay="0"/>
                                  </p:stCondLst>
                                  <p:iterate type="lt">
                                    <p:tmPct val="10000"/>
                                  </p:iterate>
                                  <p:childTnLst>
                                    <p:set>
                                      <p:cBhvr>
                                        <p:cTn id="132" dur="1" fill="hold">
                                          <p:stCondLst>
                                            <p:cond delay="0"/>
                                          </p:stCondLst>
                                        </p:cTn>
                                        <p:tgtEl>
                                          <p:spTgt spid="28"/>
                                        </p:tgtEl>
                                        <p:attrNameLst>
                                          <p:attrName>style.visibility</p:attrName>
                                        </p:attrNameLst>
                                      </p:cBhvr>
                                      <p:to>
                                        <p:strVal val="visible"/>
                                      </p:to>
                                    </p:set>
                                    <p:anim to="" calcmode="lin" valueType="num">
                                      <p:cBhvr>
                                        <p:cTn id="133" dur="700" fill="hold">
                                          <p:stCondLst>
                                            <p:cond delay="0"/>
                                          </p:stCondLst>
                                        </p:cTn>
                                        <p:tgtEl>
                                          <p:spTgt spid="28"/>
                                        </p:tgtEl>
                                        <p:attrNameLst>
                                          <p:attrName>ppt_x</p:attrName>
                                        </p:attrNameLst>
                                      </p:cBhvr>
                                      <p:tavLst>
                                        <p:tav tm="0" fmla="#ppt_x-(-#ppt_w/2*cos(ppt_r/180*pi))*((1.5-1.5*$)^2-(1.5-1.5*$)^3)">
                                          <p:val>
                                            <p:fltVal val="0"/>
                                          </p:val>
                                        </p:tav>
                                        <p:tav tm="100000">
                                          <p:val>
                                            <p:fltVal val="1"/>
                                          </p:val>
                                        </p:tav>
                                      </p:tavLst>
                                    </p:anim>
                                    <p:anim to="" calcmode="lin" valueType="num">
                                      <p:cBhvr>
                                        <p:cTn id="134" dur="700" fill="hold">
                                          <p:stCondLst>
                                            <p:cond delay="0"/>
                                          </p:stCondLst>
                                        </p:cTn>
                                        <p:tgtEl>
                                          <p:spTgt spid="28"/>
                                        </p:tgtEl>
                                        <p:attrNameLst>
                                          <p:attrName>ppt_y</p:attrName>
                                        </p:attrNameLst>
                                      </p:cBhvr>
                                      <p:tavLst>
                                        <p:tav tm="0" fmla="#ppt_y-(-#ppt_h/2*cos(ppt_r/180*pi))*((1.5-1.5*$)^2-(1.5-1.5*$)^3)">
                                          <p:val>
                                            <p:fltVal val="0"/>
                                          </p:val>
                                        </p:tav>
                                        <p:tav tm="100000">
                                          <p:val>
                                            <p:fltVal val="1"/>
                                          </p:val>
                                        </p:tav>
                                      </p:tavLst>
                                    </p:anim>
                                    <p:anim to="" calcmode="lin" valueType="num">
                                      <p:cBhvr>
                                        <p:cTn id="135" dur="700" fill="hold">
                                          <p:stCondLst>
                                            <p:cond delay="0"/>
                                          </p:stCondLst>
                                        </p:cTn>
                                        <p:tgtEl>
                                          <p:spTgt spid="28"/>
                                        </p:tgtEl>
                                        <p:attrNameLst>
                                          <p:attrName>ppt_h</p:attrName>
                                        </p:attrNameLst>
                                      </p:cBhvr>
                                      <p:tavLst>
                                        <p:tav tm="0" fmla="#ppt_h-(-#ppt_h)*((1.5-1.5*$)^2-(1.5-1.5*$)^3)">
                                          <p:val>
                                            <p:fltVal val="0"/>
                                          </p:val>
                                        </p:tav>
                                        <p:tav tm="100000">
                                          <p:val>
                                            <p:fltVal val="1"/>
                                          </p:val>
                                        </p:tav>
                                      </p:tavLst>
                                    </p:anim>
                                    <p:anim to="" calcmode="lin" valueType="num">
                                      <p:cBhvr>
                                        <p:cTn id="136" dur="700" fill="hold">
                                          <p:stCondLst>
                                            <p:cond delay="0"/>
                                          </p:stCondLst>
                                        </p:cTn>
                                        <p:tgtEl>
                                          <p:spTgt spid="28"/>
                                        </p:tgtEl>
                                        <p:attrNameLst>
                                          <p:attrName>ppt_w</p:attrName>
                                        </p:attrNameLst>
                                      </p:cBhvr>
                                      <p:tavLst>
                                        <p:tav tm="0" fmla="#ppt_w-(-#ppt_w)*((1.5-1.5*$)^2-(1.5-1.5*$)^3)">
                                          <p:val>
                                            <p:fltVal val="0"/>
                                          </p:val>
                                        </p:tav>
                                        <p:tav tm="100000">
                                          <p:val>
                                            <p:fltVal val="1"/>
                                          </p:val>
                                        </p:tav>
                                      </p:tavLst>
                                    </p:anim>
                                  </p:childTnLst>
                                </p:cTn>
                              </p:par>
                              <p:par>
                                <p:cTn id="137" presetID="0" presetClass="entr" presetSubtype="0" fill="hold" grpId="0" nodeType="withEffect">
                                  <p:stCondLst>
                                    <p:cond delay="0"/>
                                  </p:stCondLst>
                                  <p:iterate type="lt">
                                    <p:tmPct val="6391"/>
                                  </p:iterate>
                                  <p:childTnLst>
                                    <p:set>
                                      <p:cBhvr>
                                        <p:cTn id="138" dur="700" fill="hold">
                                          <p:stCondLst>
                                            <p:cond delay="0"/>
                                          </p:stCondLst>
                                        </p:cTn>
                                        <p:tgtEl>
                                          <p:spTgt spid="29"/>
                                        </p:tgtEl>
                                        <p:attrNameLst>
                                          <p:attrName>style.visibility</p:attrName>
                                        </p:attrNameLst>
                                      </p:cBhvr>
                                      <p:to>
                                        <p:strVal val="visible"/>
                                      </p:to>
                                    </p:set>
                                    <p:anim to="" calcmode="lin" valueType="num">
                                      <p:cBhvr>
                                        <p:cTn id="139" dur="700" fill="hold">
                                          <p:stCondLst>
                                            <p:cond delay="0"/>
                                          </p:stCondLst>
                                        </p:cTn>
                                        <p:tgtEl>
                                          <p:spTgt spid="29"/>
                                        </p:tgtEl>
                                        <p:attrNameLst>
                                          <p:attrName>ppt_x</p:attrName>
                                        </p:attrNameLst>
                                      </p:cBhvr>
                                      <p:tavLst>
                                        <p:tav tm="0" fmla="#ppt_x+#ppt_w*((1.5-1.5*$)^3-(1.5-1.5*$)^2)">
                                          <p:val>
                                            <p:fltVal val="0"/>
                                          </p:val>
                                        </p:tav>
                                        <p:tav tm="100000">
                                          <p:val>
                                            <p:fltVal val="1"/>
                                          </p:val>
                                        </p:tav>
                                      </p:tavLst>
                                    </p:anim>
                                    <p:anim to="" calcmode="lin" valueType="num">
                                      <p:cBhvr>
                                        <p:cTn id="140" dur="700" fill="hold">
                                          <p:stCondLst>
                                            <p:cond delay="0"/>
                                          </p:stCondLst>
                                        </p:cTn>
                                        <p:tgtEl>
                                          <p:spTgt spid="29"/>
                                        </p:tgtEl>
                                        <p:attrNameLst>
                                          <p:attrName>style.rotation</p:attrName>
                                        </p:attrNameLst>
                                      </p:cBhvr>
                                      <p:tavLst>
                                        <p:tav tm="0" fmla="#ppt_r-45*((1.5-1.5*$)^3-(1.5-1.5*$)^2)">
                                          <p:val>
                                            <p:fltVal val="0"/>
                                          </p:val>
                                        </p:tav>
                                        <p:tav tm="100000">
                                          <p:val>
                                            <p:fltVal val="1"/>
                                          </p:val>
                                        </p:tav>
                                      </p:tavLst>
                                    </p:anim>
                                  </p:childTnLst>
                                </p:cTn>
                              </p:par>
                            </p:childTnLst>
                          </p:cTn>
                        </p:par>
                        <p:par>
                          <p:cTn id="141" fill="hold">
                            <p:stCondLst>
                              <p:cond delay="10902"/>
                            </p:stCondLst>
                            <p:childTnLst>
                              <p:par>
                                <p:cTn id="142" presetID="0" presetClass="entr" presetSubtype="0" fill="hold" grpId="0" nodeType="afterEffect">
                                  <p:stCondLst>
                                    <p:cond delay="0"/>
                                  </p:stCondLst>
                                  <p:iterate type="lt">
                                    <p:tmPct val="10000"/>
                                  </p:iterate>
                                  <p:childTnLst>
                                    <p:set>
                                      <p:cBhvr>
                                        <p:cTn id="143" dur="1" fill="hold">
                                          <p:stCondLst>
                                            <p:cond delay="0"/>
                                          </p:stCondLst>
                                        </p:cTn>
                                        <p:tgtEl>
                                          <p:spTgt spid="30"/>
                                        </p:tgtEl>
                                        <p:attrNameLst>
                                          <p:attrName>style.visibility</p:attrName>
                                        </p:attrNameLst>
                                      </p:cBhvr>
                                      <p:to>
                                        <p:strVal val="visible"/>
                                      </p:to>
                                    </p:set>
                                    <p:anim to="" calcmode="lin" valueType="num">
                                      <p:cBhvr>
                                        <p:cTn id="144" dur="700" fill="hold">
                                          <p:stCondLst>
                                            <p:cond delay="0"/>
                                          </p:stCondLst>
                                        </p:cTn>
                                        <p:tgtEl>
                                          <p:spTgt spid="30"/>
                                        </p:tgtEl>
                                        <p:attrNameLst>
                                          <p:attrName>ppt_x</p:attrName>
                                        </p:attrNameLst>
                                      </p:cBhvr>
                                      <p:tavLst>
                                        <p:tav tm="0" fmla="#ppt_x-(-#ppt_w/2*cos(ppt_r/180*pi))*((1.5-1.5*$)^2-(1.5-1.5*$)^3)">
                                          <p:val>
                                            <p:fltVal val="0"/>
                                          </p:val>
                                        </p:tav>
                                        <p:tav tm="100000">
                                          <p:val>
                                            <p:fltVal val="1"/>
                                          </p:val>
                                        </p:tav>
                                      </p:tavLst>
                                    </p:anim>
                                    <p:anim to="" calcmode="lin" valueType="num">
                                      <p:cBhvr>
                                        <p:cTn id="145" dur="700" fill="hold">
                                          <p:stCondLst>
                                            <p:cond delay="0"/>
                                          </p:stCondLst>
                                        </p:cTn>
                                        <p:tgtEl>
                                          <p:spTgt spid="30"/>
                                        </p:tgtEl>
                                        <p:attrNameLst>
                                          <p:attrName>ppt_y</p:attrName>
                                        </p:attrNameLst>
                                      </p:cBhvr>
                                      <p:tavLst>
                                        <p:tav tm="0" fmla="#ppt_y-(-#ppt_h/2*cos(ppt_r/180*pi))*((1.5-1.5*$)^2-(1.5-1.5*$)^3)">
                                          <p:val>
                                            <p:fltVal val="0"/>
                                          </p:val>
                                        </p:tav>
                                        <p:tav tm="100000">
                                          <p:val>
                                            <p:fltVal val="1"/>
                                          </p:val>
                                        </p:tav>
                                      </p:tavLst>
                                    </p:anim>
                                    <p:anim to="" calcmode="lin" valueType="num">
                                      <p:cBhvr>
                                        <p:cTn id="146" dur="700" fill="hold">
                                          <p:stCondLst>
                                            <p:cond delay="0"/>
                                          </p:stCondLst>
                                        </p:cTn>
                                        <p:tgtEl>
                                          <p:spTgt spid="30"/>
                                        </p:tgtEl>
                                        <p:attrNameLst>
                                          <p:attrName>ppt_h</p:attrName>
                                        </p:attrNameLst>
                                      </p:cBhvr>
                                      <p:tavLst>
                                        <p:tav tm="0" fmla="#ppt_h-(-#ppt_h)*((1.5-1.5*$)^2-(1.5-1.5*$)^3)">
                                          <p:val>
                                            <p:fltVal val="0"/>
                                          </p:val>
                                        </p:tav>
                                        <p:tav tm="100000">
                                          <p:val>
                                            <p:fltVal val="1"/>
                                          </p:val>
                                        </p:tav>
                                      </p:tavLst>
                                    </p:anim>
                                    <p:anim to="" calcmode="lin" valueType="num">
                                      <p:cBhvr>
                                        <p:cTn id="147" dur="700" fill="hold">
                                          <p:stCondLst>
                                            <p:cond delay="0"/>
                                          </p:stCondLst>
                                        </p:cTn>
                                        <p:tgtEl>
                                          <p:spTgt spid="30"/>
                                        </p:tgtEl>
                                        <p:attrNameLst>
                                          <p:attrName>ppt_w</p:attrName>
                                        </p:attrNameLst>
                                      </p:cBhvr>
                                      <p:tavLst>
                                        <p:tav tm="0" fmla="#ppt_w-(-#ppt_w)*((1.5-1.5*$)^2-(1.5-1.5*$)^3)">
                                          <p:val>
                                            <p:fltVal val="0"/>
                                          </p:val>
                                        </p:tav>
                                        <p:tav tm="100000">
                                          <p:val>
                                            <p:fltVal val="1"/>
                                          </p:val>
                                        </p:tav>
                                      </p:tavLst>
                                    </p:anim>
                                  </p:childTnLst>
                                </p:cTn>
                              </p:par>
                              <p:par>
                                <p:cTn id="148" presetID="0" presetClass="entr" presetSubtype="0" fill="hold" grpId="0" nodeType="withEffect">
                                  <p:stCondLst>
                                    <p:cond delay="0"/>
                                  </p:stCondLst>
                                  <p:iterate type="lt">
                                    <p:tmPct val="6391"/>
                                  </p:iterate>
                                  <p:childTnLst>
                                    <p:set>
                                      <p:cBhvr>
                                        <p:cTn id="149" dur="700" fill="hold">
                                          <p:stCondLst>
                                            <p:cond delay="0"/>
                                          </p:stCondLst>
                                        </p:cTn>
                                        <p:tgtEl>
                                          <p:spTgt spid="31"/>
                                        </p:tgtEl>
                                        <p:attrNameLst>
                                          <p:attrName>style.visibility</p:attrName>
                                        </p:attrNameLst>
                                      </p:cBhvr>
                                      <p:to>
                                        <p:strVal val="visible"/>
                                      </p:to>
                                    </p:set>
                                    <p:anim to="" calcmode="lin" valueType="num">
                                      <p:cBhvr>
                                        <p:cTn id="150" dur="700" fill="hold">
                                          <p:stCondLst>
                                            <p:cond delay="0"/>
                                          </p:stCondLst>
                                        </p:cTn>
                                        <p:tgtEl>
                                          <p:spTgt spid="31"/>
                                        </p:tgtEl>
                                        <p:attrNameLst>
                                          <p:attrName>ppt_x</p:attrName>
                                        </p:attrNameLst>
                                      </p:cBhvr>
                                      <p:tavLst>
                                        <p:tav tm="0" fmla="#ppt_x+#ppt_w*((1.5-1.5*$)^3-(1.5-1.5*$)^2)">
                                          <p:val>
                                            <p:fltVal val="0"/>
                                          </p:val>
                                        </p:tav>
                                        <p:tav tm="100000">
                                          <p:val>
                                            <p:fltVal val="1"/>
                                          </p:val>
                                        </p:tav>
                                      </p:tavLst>
                                    </p:anim>
                                    <p:anim to="" calcmode="lin" valueType="num">
                                      <p:cBhvr>
                                        <p:cTn id="151" dur="700" fill="hold">
                                          <p:stCondLst>
                                            <p:cond delay="0"/>
                                          </p:stCondLst>
                                        </p:cTn>
                                        <p:tgtEl>
                                          <p:spTgt spid="31"/>
                                        </p:tgtEl>
                                        <p:attrNameLst>
                                          <p:attrName>style.rotation</p:attrName>
                                        </p:attrNameLst>
                                      </p:cBhvr>
                                      <p:tavLst>
                                        <p:tav tm="0" fmla="#ppt_r-45*((1.5-1.5*$)^3-(1.5-1.5*$)^2)">
                                          <p:val>
                                            <p:fltVal val="0"/>
                                          </p:val>
                                        </p:tav>
                                        <p:tav tm="100000">
                                          <p:val>
                                            <p:fltVal val="1"/>
                                          </p:val>
                                        </p:tav>
                                      </p:tavLst>
                                    </p:anim>
                                  </p:childTnLst>
                                </p:cTn>
                              </p:par>
                            </p:childTnLst>
                          </p:cTn>
                        </p:par>
                        <p:par>
                          <p:cTn id="152" fill="hold">
                            <p:stCondLst>
                              <p:cond delay="11871"/>
                            </p:stCondLst>
                            <p:childTnLst>
                              <p:par>
                                <p:cTn id="153" presetID="0" presetClass="entr" presetSubtype="0" fill="hold" grpId="0" nodeType="afterEffect">
                                  <p:stCondLst>
                                    <p:cond delay="0"/>
                                  </p:stCondLst>
                                  <p:iterate type="lt">
                                    <p:tmPct val="10000"/>
                                  </p:iterate>
                                  <p:childTnLst>
                                    <p:set>
                                      <p:cBhvr>
                                        <p:cTn id="154" dur="1" fill="hold">
                                          <p:stCondLst>
                                            <p:cond delay="0"/>
                                          </p:stCondLst>
                                        </p:cTn>
                                        <p:tgtEl>
                                          <p:spTgt spid="32"/>
                                        </p:tgtEl>
                                        <p:attrNameLst>
                                          <p:attrName>style.visibility</p:attrName>
                                        </p:attrNameLst>
                                      </p:cBhvr>
                                      <p:to>
                                        <p:strVal val="visible"/>
                                      </p:to>
                                    </p:set>
                                    <p:anim to="" calcmode="lin" valueType="num">
                                      <p:cBhvr>
                                        <p:cTn id="155" dur="700" fill="hold">
                                          <p:stCondLst>
                                            <p:cond delay="0"/>
                                          </p:stCondLst>
                                        </p:cTn>
                                        <p:tgtEl>
                                          <p:spTgt spid="32"/>
                                        </p:tgtEl>
                                        <p:attrNameLst>
                                          <p:attrName>ppt_x</p:attrName>
                                        </p:attrNameLst>
                                      </p:cBhvr>
                                      <p:tavLst>
                                        <p:tav tm="0" fmla="#ppt_x-(-#ppt_w/2*cos(ppt_r/180*pi))*((1.5-1.5*$)^2-(1.5-1.5*$)^3)">
                                          <p:val>
                                            <p:fltVal val="0"/>
                                          </p:val>
                                        </p:tav>
                                        <p:tav tm="100000">
                                          <p:val>
                                            <p:fltVal val="1"/>
                                          </p:val>
                                        </p:tav>
                                      </p:tavLst>
                                    </p:anim>
                                    <p:anim to="" calcmode="lin" valueType="num">
                                      <p:cBhvr>
                                        <p:cTn id="156" dur="700" fill="hold">
                                          <p:stCondLst>
                                            <p:cond delay="0"/>
                                          </p:stCondLst>
                                        </p:cTn>
                                        <p:tgtEl>
                                          <p:spTgt spid="32"/>
                                        </p:tgtEl>
                                        <p:attrNameLst>
                                          <p:attrName>ppt_y</p:attrName>
                                        </p:attrNameLst>
                                      </p:cBhvr>
                                      <p:tavLst>
                                        <p:tav tm="0" fmla="#ppt_y-(-#ppt_h/2*cos(ppt_r/180*pi))*((1.5-1.5*$)^2-(1.5-1.5*$)^3)">
                                          <p:val>
                                            <p:fltVal val="0"/>
                                          </p:val>
                                        </p:tav>
                                        <p:tav tm="100000">
                                          <p:val>
                                            <p:fltVal val="1"/>
                                          </p:val>
                                        </p:tav>
                                      </p:tavLst>
                                    </p:anim>
                                    <p:anim to="" calcmode="lin" valueType="num">
                                      <p:cBhvr>
                                        <p:cTn id="157" dur="700" fill="hold">
                                          <p:stCondLst>
                                            <p:cond delay="0"/>
                                          </p:stCondLst>
                                        </p:cTn>
                                        <p:tgtEl>
                                          <p:spTgt spid="32"/>
                                        </p:tgtEl>
                                        <p:attrNameLst>
                                          <p:attrName>ppt_h</p:attrName>
                                        </p:attrNameLst>
                                      </p:cBhvr>
                                      <p:tavLst>
                                        <p:tav tm="0" fmla="#ppt_h-(-#ppt_h)*((1.5-1.5*$)^2-(1.5-1.5*$)^3)">
                                          <p:val>
                                            <p:fltVal val="0"/>
                                          </p:val>
                                        </p:tav>
                                        <p:tav tm="100000">
                                          <p:val>
                                            <p:fltVal val="1"/>
                                          </p:val>
                                        </p:tav>
                                      </p:tavLst>
                                    </p:anim>
                                    <p:anim to="" calcmode="lin" valueType="num">
                                      <p:cBhvr>
                                        <p:cTn id="158" dur="700" fill="hold">
                                          <p:stCondLst>
                                            <p:cond delay="0"/>
                                          </p:stCondLst>
                                        </p:cTn>
                                        <p:tgtEl>
                                          <p:spTgt spid="32"/>
                                        </p:tgtEl>
                                        <p:attrNameLst>
                                          <p:attrName>ppt_w</p:attrName>
                                        </p:attrNameLst>
                                      </p:cBhvr>
                                      <p:tavLst>
                                        <p:tav tm="0" fmla="#ppt_w-(-#ppt_w)*((1.5-1.5*$)^2-(1.5-1.5*$)^3)">
                                          <p:val>
                                            <p:fltVal val="0"/>
                                          </p:val>
                                        </p:tav>
                                        <p:tav tm="100000">
                                          <p:val>
                                            <p:fltVal val="1"/>
                                          </p:val>
                                        </p:tav>
                                      </p:tavLst>
                                    </p:anim>
                                  </p:childTnLst>
                                </p:cTn>
                              </p:par>
                              <p:par>
                                <p:cTn id="159" presetID="0" presetClass="entr" presetSubtype="0" fill="hold" grpId="0" nodeType="withEffect">
                                  <p:stCondLst>
                                    <p:cond delay="0"/>
                                  </p:stCondLst>
                                  <p:iterate type="lt">
                                    <p:tmPct val="6391"/>
                                  </p:iterate>
                                  <p:childTnLst>
                                    <p:set>
                                      <p:cBhvr>
                                        <p:cTn id="160" dur="700" fill="hold">
                                          <p:stCondLst>
                                            <p:cond delay="0"/>
                                          </p:stCondLst>
                                        </p:cTn>
                                        <p:tgtEl>
                                          <p:spTgt spid="33"/>
                                        </p:tgtEl>
                                        <p:attrNameLst>
                                          <p:attrName>style.visibility</p:attrName>
                                        </p:attrNameLst>
                                      </p:cBhvr>
                                      <p:to>
                                        <p:strVal val="visible"/>
                                      </p:to>
                                    </p:set>
                                    <p:anim to="" calcmode="lin" valueType="num">
                                      <p:cBhvr>
                                        <p:cTn id="161" dur="700" fill="hold">
                                          <p:stCondLst>
                                            <p:cond delay="0"/>
                                          </p:stCondLst>
                                        </p:cTn>
                                        <p:tgtEl>
                                          <p:spTgt spid="33"/>
                                        </p:tgtEl>
                                        <p:attrNameLst>
                                          <p:attrName>ppt_x</p:attrName>
                                        </p:attrNameLst>
                                      </p:cBhvr>
                                      <p:tavLst>
                                        <p:tav tm="0" fmla="#ppt_x+#ppt_w*((1.5-1.5*$)^3-(1.5-1.5*$)^2)">
                                          <p:val>
                                            <p:fltVal val="0"/>
                                          </p:val>
                                        </p:tav>
                                        <p:tav tm="100000">
                                          <p:val>
                                            <p:fltVal val="1"/>
                                          </p:val>
                                        </p:tav>
                                      </p:tavLst>
                                    </p:anim>
                                    <p:anim to="" calcmode="lin" valueType="num">
                                      <p:cBhvr>
                                        <p:cTn id="162" dur="700" fill="hold">
                                          <p:stCondLst>
                                            <p:cond delay="0"/>
                                          </p:stCondLst>
                                        </p:cTn>
                                        <p:tgtEl>
                                          <p:spTgt spid="33"/>
                                        </p:tgtEl>
                                        <p:attrNameLst>
                                          <p:attrName>style.rotation</p:attrName>
                                        </p:attrNameLst>
                                      </p:cBhvr>
                                      <p:tavLst>
                                        <p:tav tm="0" fmla="#ppt_r-45*((1.5-1.5*$)^3-(1.5-1.5*$)^2)">
                                          <p:val>
                                            <p:fltVal val="0"/>
                                          </p:val>
                                        </p:tav>
                                        <p:tav tm="100000">
                                          <p:val>
                                            <p:fltVal val="1"/>
                                          </p:val>
                                        </p:tav>
                                      </p:tavLst>
                                    </p:anim>
                                  </p:childTnLst>
                                </p:cTn>
                              </p:par>
                            </p:childTnLst>
                          </p:cTn>
                        </p:par>
                        <p:par>
                          <p:cTn id="163" fill="hold">
                            <p:stCondLst>
                              <p:cond delay="12973"/>
                            </p:stCondLst>
                            <p:childTnLst>
                              <p:par>
                                <p:cTn id="164" presetID="0" presetClass="entr" presetSubtype="0" fill="hold" grpId="0" nodeType="afterEffect">
                                  <p:stCondLst>
                                    <p:cond delay="0"/>
                                  </p:stCondLst>
                                  <p:iterate type="lt">
                                    <p:tmPct val="10000"/>
                                  </p:iterate>
                                  <p:childTnLst>
                                    <p:set>
                                      <p:cBhvr>
                                        <p:cTn id="165" dur="1" fill="hold">
                                          <p:stCondLst>
                                            <p:cond delay="0"/>
                                          </p:stCondLst>
                                        </p:cTn>
                                        <p:tgtEl>
                                          <p:spTgt spid="34"/>
                                        </p:tgtEl>
                                        <p:attrNameLst>
                                          <p:attrName>style.visibility</p:attrName>
                                        </p:attrNameLst>
                                      </p:cBhvr>
                                      <p:to>
                                        <p:strVal val="visible"/>
                                      </p:to>
                                    </p:set>
                                    <p:anim to="" calcmode="lin" valueType="num">
                                      <p:cBhvr>
                                        <p:cTn id="166" dur="700" fill="hold">
                                          <p:stCondLst>
                                            <p:cond delay="0"/>
                                          </p:stCondLst>
                                        </p:cTn>
                                        <p:tgtEl>
                                          <p:spTgt spid="34"/>
                                        </p:tgtEl>
                                        <p:attrNameLst>
                                          <p:attrName>ppt_x</p:attrName>
                                        </p:attrNameLst>
                                      </p:cBhvr>
                                      <p:tavLst>
                                        <p:tav tm="0" fmla="#ppt_x-(-#ppt_w/2*cos(ppt_r/180*pi))*((1.5-1.5*$)^2-(1.5-1.5*$)^3)">
                                          <p:val>
                                            <p:fltVal val="0"/>
                                          </p:val>
                                        </p:tav>
                                        <p:tav tm="100000">
                                          <p:val>
                                            <p:fltVal val="1"/>
                                          </p:val>
                                        </p:tav>
                                      </p:tavLst>
                                    </p:anim>
                                    <p:anim to="" calcmode="lin" valueType="num">
                                      <p:cBhvr>
                                        <p:cTn id="167" dur="700" fill="hold">
                                          <p:stCondLst>
                                            <p:cond delay="0"/>
                                          </p:stCondLst>
                                        </p:cTn>
                                        <p:tgtEl>
                                          <p:spTgt spid="34"/>
                                        </p:tgtEl>
                                        <p:attrNameLst>
                                          <p:attrName>ppt_y</p:attrName>
                                        </p:attrNameLst>
                                      </p:cBhvr>
                                      <p:tavLst>
                                        <p:tav tm="0" fmla="#ppt_y-(-#ppt_h/2*cos(ppt_r/180*pi))*((1.5-1.5*$)^2-(1.5-1.5*$)^3)">
                                          <p:val>
                                            <p:fltVal val="0"/>
                                          </p:val>
                                        </p:tav>
                                        <p:tav tm="100000">
                                          <p:val>
                                            <p:fltVal val="1"/>
                                          </p:val>
                                        </p:tav>
                                      </p:tavLst>
                                    </p:anim>
                                    <p:anim to="" calcmode="lin" valueType="num">
                                      <p:cBhvr>
                                        <p:cTn id="168" dur="700" fill="hold">
                                          <p:stCondLst>
                                            <p:cond delay="0"/>
                                          </p:stCondLst>
                                        </p:cTn>
                                        <p:tgtEl>
                                          <p:spTgt spid="34"/>
                                        </p:tgtEl>
                                        <p:attrNameLst>
                                          <p:attrName>ppt_h</p:attrName>
                                        </p:attrNameLst>
                                      </p:cBhvr>
                                      <p:tavLst>
                                        <p:tav tm="0" fmla="#ppt_h-(-#ppt_h)*((1.5-1.5*$)^2-(1.5-1.5*$)^3)">
                                          <p:val>
                                            <p:fltVal val="0"/>
                                          </p:val>
                                        </p:tav>
                                        <p:tav tm="100000">
                                          <p:val>
                                            <p:fltVal val="1"/>
                                          </p:val>
                                        </p:tav>
                                      </p:tavLst>
                                    </p:anim>
                                    <p:anim to="" calcmode="lin" valueType="num">
                                      <p:cBhvr>
                                        <p:cTn id="169" dur="700" fill="hold">
                                          <p:stCondLst>
                                            <p:cond delay="0"/>
                                          </p:stCondLst>
                                        </p:cTn>
                                        <p:tgtEl>
                                          <p:spTgt spid="34"/>
                                        </p:tgtEl>
                                        <p:attrNameLst>
                                          <p:attrName>ppt_w</p:attrName>
                                        </p:attrNameLst>
                                      </p:cBhvr>
                                      <p:tavLst>
                                        <p:tav tm="0" fmla="#ppt_w-(-#ppt_w)*((1.5-1.5*$)^2-(1.5-1.5*$)^3)">
                                          <p:val>
                                            <p:fltVal val="0"/>
                                          </p:val>
                                        </p:tav>
                                        <p:tav tm="100000">
                                          <p:val>
                                            <p:fltVal val="1"/>
                                          </p:val>
                                        </p:tav>
                                      </p:tavLst>
                                    </p:anim>
                                  </p:childTnLst>
                                </p:cTn>
                              </p:par>
                              <p:par>
                                <p:cTn id="170" presetID="0" presetClass="entr" presetSubtype="0" fill="hold" grpId="0" nodeType="withEffect">
                                  <p:stCondLst>
                                    <p:cond delay="0"/>
                                  </p:stCondLst>
                                  <p:iterate type="lt">
                                    <p:tmPct val="6391"/>
                                  </p:iterate>
                                  <p:childTnLst>
                                    <p:set>
                                      <p:cBhvr>
                                        <p:cTn id="171" dur="700" fill="hold">
                                          <p:stCondLst>
                                            <p:cond delay="0"/>
                                          </p:stCondLst>
                                        </p:cTn>
                                        <p:tgtEl>
                                          <p:spTgt spid="35"/>
                                        </p:tgtEl>
                                        <p:attrNameLst>
                                          <p:attrName>style.visibility</p:attrName>
                                        </p:attrNameLst>
                                      </p:cBhvr>
                                      <p:to>
                                        <p:strVal val="visible"/>
                                      </p:to>
                                    </p:set>
                                    <p:anim to="" calcmode="lin" valueType="num">
                                      <p:cBhvr>
                                        <p:cTn id="172" dur="700" fill="hold">
                                          <p:stCondLst>
                                            <p:cond delay="0"/>
                                          </p:stCondLst>
                                        </p:cTn>
                                        <p:tgtEl>
                                          <p:spTgt spid="35"/>
                                        </p:tgtEl>
                                        <p:attrNameLst>
                                          <p:attrName>ppt_x</p:attrName>
                                        </p:attrNameLst>
                                      </p:cBhvr>
                                      <p:tavLst>
                                        <p:tav tm="0" fmla="#ppt_x+#ppt_w*((1.5-1.5*$)^3-(1.5-1.5*$)^2)">
                                          <p:val>
                                            <p:fltVal val="0"/>
                                          </p:val>
                                        </p:tav>
                                        <p:tav tm="100000">
                                          <p:val>
                                            <p:fltVal val="1"/>
                                          </p:val>
                                        </p:tav>
                                      </p:tavLst>
                                    </p:anim>
                                    <p:anim to="" calcmode="lin" valueType="num">
                                      <p:cBhvr>
                                        <p:cTn id="173" dur="700" fill="hold">
                                          <p:stCondLst>
                                            <p:cond delay="0"/>
                                          </p:stCondLst>
                                        </p:cTn>
                                        <p:tgtEl>
                                          <p:spTgt spid="35"/>
                                        </p:tgtEl>
                                        <p:attrNameLst>
                                          <p:attrName>style.rotation</p:attrName>
                                        </p:attrNameLst>
                                      </p:cBhvr>
                                      <p:tavLst>
                                        <p:tav tm="0" fmla="#ppt_r-45*((1.5-1.5*$)^3-(1.5-1.5*$)^2)">
                                          <p:val>
                                            <p:fltVal val="0"/>
                                          </p:val>
                                        </p:tav>
                                        <p:tav tm="100000">
                                          <p:val>
                                            <p:fltVal val="1"/>
                                          </p:val>
                                        </p:tav>
                                      </p:tavLst>
                                    </p:anim>
                                  </p:childTnLst>
                                </p:cTn>
                              </p:par>
                            </p:childTnLst>
                          </p:cTn>
                        </p:par>
                        <p:par>
                          <p:cTn id="174" fill="hold">
                            <p:stCondLst>
                              <p:cond delay="14344"/>
                            </p:stCondLst>
                            <p:childTnLst>
                              <p:par>
                                <p:cTn id="175" presetID="0" presetClass="entr" presetSubtype="0" fill="hold" grpId="0" nodeType="afterEffect">
                                  <p:stCondLst>
                                    <p:cond delay="0"/>
                                  </p:stCondLst>
                                  <p:iterate type="lt">
                                    <p:tmPct val="10000"/>
                                  </p:iterate>
                                  <p:childTnLst>
                                    <p:set>
                                      <p:cBhvr>
                                        <p:cTn id="176" dur="1" fill="hold">
                                          <p:stCondLst>
                                            <p:cond delay="0"/>
                                          </p:stCondLst>
                                        </p:cTn>
                                        <p:tgtEl>
                                          <p:spTgt spid="36"/>
                                        </p:tgtEl>
                                        <p:attrNameLst>
                                          <p:attrName>style.visibility</p:attrName>
                                        </p:attrNameLst>
                                      </p:cBhvr>
                                      <p:to>
                                        <p:strVal val="visible"/>
                                      </p:to>
                                    </p:set>
                                    <p:anim to="" calcmode="lin" valueType="num">
                                      <p:cBhvr>
                                        <p:cTn id="177" dur="700" fill="hold">
                                          <p:stCondLst>
                                            <p:cond delay="0"/>
                                          </p:stCondLst>
                                        </p:cTn>
                                        <p:tgtEl>
                                          <p:spTgt spid="36"/>
                                        </p:tgtEl>
                                        <p:attrNameLst>
                                          <p:attrName>ppt_x</p:attrName>
                                        </p:attrNameLst>
                                      </p:cBhvr>
                                      <p:tavLst>
                                        <p:tav tm="0" fmla="#ppt_x-(-#ppt_w/2*cos(ppt_r/180*pi))*((1.5-1.5*$)^2-(1.5-1.5*$)^3)">
                                          <p:val>
                                            <p:fltVal val="0"/>
                                          </p:val>
                                        </p:tav>
                                        <p:tav tm="100000">
                                          <p:val>
                                            <p:fltVal val="1"/>
                                          </p:val>
                                        </p:tav>
                                      </p:tavLst>
                                    </p:anim>
                                    <p:anim to="" calcmode="lin" valueType="num">
                                      <p:cBhvr>
                                        <p:cTn id="178" dur="700" fill="hold">
                                          <p:stCondLst>
                                            <p:cond delay="0"/>
                                          </p:stCondLst>
                                        </p:cTn>
                                        <p:tgtEl>
                                          <p:spTgt spid="36"/>
                                        </p:tgtEl>
                                        <p:attrNameLst>
                                          <p:attrName>ppt_y</p:attrName>
                                        </p:attrNameLst>
                                      </p:cBhvr>
                                      <p:tavLst>
                                        <p:tav tm="0" fmla="#ppt_y-(-#ppt_h/2*cos(ppt_r/180*pi))*((1.5-1.5*$)^2-(1.5-1.5*$)^3)">
                                          <p:val>
                                            <p:fltVal val="0"/>
                                          </p:val>
                                        </p:tav>
                                        <p:tav tm="100000">
                                          <p:val>
                                            <p:fltVal val="1"/>
                                          </p:val>
                                        </p:tav>
                                      </p:tavLst>
                                    </p:anim>
                                    <p:anim to="" calcmode="lin" valueType="num">
                                      <p:cBhvr>
                                        <p:cTn id="179" dur="700" fill="hold">
                                          <p:stCondLst>
                                            <p:cond delay="0"/>
                                          </p:stCondLst>
                                        </p:cTn>
                                        <p:tgtEl>
                                          <p:spTgt spid="36"/>
                                        </p:tgtEl>
                                        <p:attrNameLst>
                                          <p:attrName>ppt_h</p:attrName>
                                        </p:attrNameLst>
                                      </p:cBhvr>
                                      <p:tavLst>
                                        <p:tav tm="0" fmla="#ppt_h-(-#ppt_h)*((1.5-1.5*$)^2-(1.5-1.5*$)^3)">
                                          <p:val>
                                            <p:fltVal val="0"/>
                                          </p:val>
                                        </p:tav>
                                        <p:tav tm="100000">
                                          <p:val>
                                            <p:fltVal val="1"/>
                                          </p:val>
                                        </p:tav>
                                      </p:tavLst>
                                    </p:anim>
                                    <p:anim to="" calcmode="lin" valueType="num">
                                      <p:cBhvr>
                                        <p:cTn id="180" dur="700" fill="hold">
                                          <p:stCondLst>
                                            <p:cond delay="0"/>
                                          </p:stCondLst>
                                        </p:cTn>
                                        <p:tgtEl>
                                          <p:spTgt spid="36"/>
                                        </p:tgtEl>
                                        <p:attrNameLst>
                                          <p:attrName>ppt_w</p:attrName>
                                        </p:attrNameLst>
                                      </p:cBhvr>
                                      <p:tavLst>
                                        <p:tav tm="0" fmla="#ppt_w-(-#ppt_w)*((1.5-1.5*$)^2-(1.5-1.5*$)^3)">
                                          <p:val>
                                            <p:fltVal val="0"/>
                                          </p:val>
                                        </p:tav>
                                        <p:tav tm="100000">
                                          <p:val>
                                            <p:fltVal val="1"/>
                                          </p:val>
                                        </p:tav>
                                      </p:tavLst>
                                    </p:anim>
                                  </p:childTnLst>
                                </p:cTn>
                              </p:par>
                              <p:par>
                                <p:cTn id="181" presetID="0" presetClass="entr" presetSubtype="0" fill="hold" grpId="0" nodeType="withEffect">
                                  <p:stCondLst>
                                    <p:cond delay="0"/>
                                  </p:stCondLst>
                                  <p:iterate type="lt">
                                    <p:tmPct val="6391"/>
                                  </p:iterate>
                                  <p:childTnLst>
                                    <p:set>
                                      <p:cBhvr>
                                        <p:cTn id="182" dur="700" fill="hold">
                                          <p:stCondLst>
                                            <p:cond delay="0"/>
                                          </p:stCondLst>
                                        </p:cTn>
                                        <p:tgtEl>
                                          <p:spTgt spid="37"/>
                                        </p:tgtEl>
                                        <p:attrNameLst>
                                          <p:attrName>style.visibility</p:attrName>
                                        </p:attrNameLst>
                                      </p:cBhvr>
                                      <p:to>
                                        <p:strVal val="visible"/>
                                      </p:to>
                                    </p:set>
                                    <p:anim to="" calcmode="lin" valueType="num">
                                      <p:cBhvr>
                                        <p:cTn id="183" dur="700" fill="hold">
                                          <p:stCondLst>
                                            <p:cond delay="0"/>
                                          </p:stCondLst>
                                        </p:cTn>
                                        <p:tgtEl>
                                          <p:spTgt spid="37"/>
                                        </p:tgtEl>
                                        <p:attrNameLst>
                                          <p:attrName>ppt_x</p:attrName>
                                        </p:attrNameLst>
                                      </p:cBhvr>
                                      <p:tavLst>
                                        <p:tav tm="0" fmla="#ppt_x+#ppt_w*((1.5-1.5*$)^3-(1.5-1.5*$)^2)">
                                          <p:val>
                                            <p:fltVal val="0"/>
                                          </p:val>
                                        </p:tav>
                                        <p:tav tm="100000">
                                          <p:val>
                                            <p:fltVal val="1"/>
                                          </p:val>
                                        </p:tav>
                                      </p:tavLst>
                                    </p:anim>
                                    <p:anim to="" calcmode="lin" valueType="num">
                                      <p:cBhvr>
                                        <p:cTn id="184" dur="700" fill="hold">
                                          <p:stCondLst>
                                            <p:cond delay="0"/>
                                          </p:stCondLst>
                                        </p:cTn>
                                        <p:tgtEl>
                                          <p:spTgt spid="37"/>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11" grpId="0"/>
      <p:bldP spid="112" grpId="0"/>
      <p:bldP spid="113" grpId="0"/>
      <p:bldP spid="114" grpId="0"/>
      <p:bldP spid="115" grpId="0"/>
      <p:bldP spid="116" grpId="0"/>
      <p:bldP spid="117" grpId="0"/>
      <p:bldP spid="118" grpId="0"/>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二、项目路演</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5989320" cy="45999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项目路演就是企业或创业代表在讲台上向投资方讲解项目属性、发展计划和融资计划，一般分为线上路演和线下路演，以线下路演为主。</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项目路演前的准备：（1）准备一份简洁清晰的路演PPT ；（2）准备一份完整的商业计划书；（3）准备好有趣有条理的演讲稿。</a:t>
            </a:r>
            <a:endParaRPr lang="zh-CN" altLang="en-US" sz="2400">
              <a:sym typeface="+mn-ea"/>
            </a:endParaRPr>
          </a:p>
        </p:txBody>
      </p:sp>
      <p:pic>
        <p:nvPicPr>
          <p:cNvPr id="106" name="图片 105"/>
          <p:cNvPicPr>
            <a:picLocks noChangeAspect="1"/>
          </p:cNvPicPr>
          <p:nvPr>
            <p:custDataLst>
              <p:tags r:id="rId1"/>
            </p:custDataLst>
          </p:nvPr>
        </p:nvPicPr>
        <p:blipFill>
          <a:blip r:embed="rId2"/>
          <a:srcRect l="12393" r="32889"/>
          <a:stretch>
            <a:fillRect/>
          </a:stretch>
        </p:blipFill>
        <p:spPr>
          <a:xfrm>
            <a:off x="6558915" y="-5080"/>
            <a:ext cx="5633085" cy="68630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79" name="图片 5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8291195" y="1750695"/>
            <a:ext cx="3900805" cy="4898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形 2"/>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4011" y="5149517"/>
            <a:ext cx="2551336" cy="1708484"/>
          </a:xfrm>
          <a:prstGeom prst="rect">
            <a:avLst/>
          </a:prstGeom>
        </p:spPr>
      </p:pic>
      <p:pic>
        <p:nvPicPr>
          <p:cNvPr id="4" name="图形 3"/>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b="1" dirty="0">
                <a:solidFill>
                  <a:schemeClr val="accent2"/>
                </a:solidFill>
                <a:latin typeface="+mn-lt"/>
                <a:ea typeface="+mn-ea"/>
                <a:cs typeface="+mn-ea"/>
                <a:sym typeface="+mn-lt"/>
              </a:rPr>
              <a:t>二、创新的类型</a:t>
            </a:r>
            <a:endParaRPr b="1" dirty="0">
              <a:solidFill>
                <a:schemeClr val="accent2"/>
              </a:solidFill>
              <a:latin typeface="+mn-lt"/>
              <a:ea typeface="+mn-ea"/>
              <a:cs typeface="+mn-ea"/>
              <a:sym typeface="+mn-lt"/>
            </a:endParaRPr>
          </a:p>
        </p:txBody>
      </p:sp>
      <p:sp>
        <p:nvSpPr>
          <p:cNvPr id="28" name="Rectangle 26"/>
          <p:cNvSpPr/>
          <p:nvPr/>
        </p:nvSpPr>
        <p:spPr>
          <a:xfrm>
            <a:off x="401955" y="1231900"/>
            <a:ext cx="8070215" cy="356933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根据创新的表现形式进行分类，如知识创新、技术创新、服务创新、制度创新、组织创新、管理创新等。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根据创新的领域进行分类，如教育创新、金融创新、工业创新、农业创新、国防创新、社会创新、文化创新等。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根据创新的行为主体进行分类，如政府创新、企业创新、团体创新、大学创新、科研机构创新、个人创新等。</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8280400" y="703580"/>
            <a:ext cx="3289300" cy="614680"/>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项目路演的技巧</a:t>
            </a:r>
            <a:endParaRPr dirty="0">
              <a:latin typeface="+mn-lt"/>
              <a:ea typeface="+mn-ea"/>
              <a:cs typeface="+mn-ea"/>
              <a:sym typeface="+mn-lt"/>
            </a:endParaRPr>
          </a:p>
        </p:txBody>
      </p:sp>
      <p:grpSp>
        <p:nvGrpSpPr>
          <p:cNvPr id="83" name="Group 2"/>
          <p:cNvGrpSpPr/>
          <p:nvPr/>
        </p:nvGrpSpPr>
        <p:grpSpPr>
          <a:xfrm>
            <a:off x="1633172" y="156066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2186110"/>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彰显团队软实力</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nvGrpSpPr>
            <p:cNvPr id="87" name="Group 1010"/>
            <p:cNvGrpSpPr/>
            <p:nvPr/>
          </p:nvGrpSpPr>
          <p:grpSpPr>
            <a:xfrm>
              <a:off x="5395221" y="1863608"/>
              <a:ext cx="272842" cy="279147"/>
              <a:chOff x="0" y="0"/>
              <a:chExt cx="545681" cy="558292"/>
            </a:xfrm>
            <a:solidFill>
              <a:schemeClr val="accent5"/>
            </a:solidFill>
          </p:grpSpPr>
          <p:sp>
            <p:nvSpPr>
              <p:cNvPr id="88" name="Shape 1006"/>
              <p:cNvSpPr/>
              <p:nvPr/>
            </p:nvSpPr>
            <p:spPr>
              <a:xfrm>
                <a:off x="0" y="407772"/>
                <a:ext cx="92731" cy="150521"/>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3436" y="21600"/>
                      <a:pt x="0" y="19440"/>
                      <a:pt x="0" y="17280"/>
                    </a:cubicBezTo>
                    <a:cubicBezTo>
                      <a:pt x="0" y="4320"/>
                      <a:pt x="0" y="4320"/>
                      <a:pt x="0" y="4320"/>
                    </a:cubicBezTo>
                    <a:cubicBezTo>
                      <a:pt x="0" y="2160"/>
                      <a:pt x="3436" y="0"/>
                      <a:pt x="6873" y="0"/>
                    </a:cubicBezTo>
                    <a:cubicBezTo>
                      <a:pt x="14727" y="0"/>
                      <a:pt x="14727" y="0"/>
                      <a:pt x="14727" y="0"/>
                    </a:cubicBezTo>
                    <a:cubicBezTo>
                      <a:pt x="18655" y="0"/>
                      <a:pt x="21600" y="2160"/>
                      <a:pt x="21600" y="4320"/>
                    </a:cubicBezTo>
                    <a:cubicBezTo>
                      <a:pt x="21600" y="17280"/>
                      <a:pt x="21600" y="17280"/>
                      <a:pt x="21600" y="17280"/>
                    </a:cubicBezTo>
                    <a:cubicBezTo>
                      <a:pt x="21600" y="19440"/>
                      <a:pt x="18655" y="21600"/>
                      <a:pt x="14727" y="21600"/>
                    </a:cubicBezTo>
                    <a:close/>
                    <a:moveTo>
                      <a:pt x="6873" y="2469"/>
                    </a:moveTo>
                    <a:cubicBezTo>
                      <a:pt x="5400" y="2469"/>
                      <a:pt x="3927" y="3394"/>
                      <a:pt x="3927" y="4320"/>
                    </a:cubicBezTo>
                    <a:cubicBezTo>
                      <a:pt x="3927" y="17280"/>
                      <a:pt x="3927" y="17280"/>
                      <a:pt x="3927" y="17280"/>
                    </a:cubicBezTo>
                    <a:cubicBezTo>
                      <a:pt x="3927" y="18206"/>
                      <a:pt x="5400" y="19131"/>
                      <a:pt x="6873" y="19131"/>
                    </a:cubicBezTo>
                    <a:cubicBezTo>
                      <a:pt x="14727" y="19131"/>
                      <a:pt x="14727" y="19131"/>
                      <a:pt x="14727" y="19131"/>
                    </a:cubicBezTo>
                    <a:cubicBezTo>
                      <a:pt x="16691" y="19131"/>
                      <a:pt x="17673" y="18206"/>
                      <a:pt x="17673" y="17280"/>
                    </a:cubicBezTo>
                    <a:cubicBezTo>
                      <a:pt x="17673" y="4320"/>
                      <a:pt x="17673" y="4320"/>
                      <a:pt x="17673" y="4320"/>
                    </a:cubicBezTo>
                    <a:cubicBezTo>
                      <a:pt x="17673" y="3394"/>
                      <a:pt x="16691" y="2469"/>
                      <a:pt x="14727" y="2469"/>
                    </a:cubicBezTo>
                    <a:lnTo>
                      <a:pt x="6873" y="2469"/>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89" name="Shape 1007"/>
              <p:cNvSpPr/>
              <p:nvPr/>
            </p:nvSpPr>
            <p:spPr>
              <a:xfrm>
                <a:off x="151578" y="168763"/>
                <a:ext cx="92731" cy="389529"/>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0765"/>
                      <a:pt x="0" y="19929"/>
                    </a:cubicBezTo>
                    <a:cubicBezTo>
                      <a:pt x="0" y="1671"/>
                      <a:pt x="0" y="1671"/>
                      <a:pt x="0" y="1671"/>
                    </a:cubicBezTo>
                    <a:cubicBezTo>
                      <a:pt x="0" y="716"/>
                      <a:pt x="2945" y="0"/>
                      <a:pt x="6873" y="0"/>
                    </a:cubicBezTo>
                    <a:cubicBezTo>
                      <a:pt x="14727" y="0"/>
                      <a:pt x="14727" y="0"/>
                      <a:pt x="14727" y="0"/>
                    </a:cubicBezTo>
                    <a:cubicBezTo>
                      <a:pt x="18655" y="0"/>
                      <a:pt x="21600" y="716"/>
                      <a:pt x="21600" y="1671"/>
                    </a:cubicBezTo>
                    <a:cubicBezTo>
                      <a:pt x="21600" y="19929"/>
                      <a:pt x="21600" y="19929"/>
                      <a:pt x="21600" y="19929"/>
                    </a:cubicBezTo>
                    <a:cubicBezTo>
                      <a:pt x="21600" y="20765"/>
                      <a:pt x="18655" y="21600"/>
                      <a:pt x="14727" y="21600"/>
                    </a:cubicBezTo>
                    <a:close/>
                    <a:moveTo>
                      <a:pt x="6873" y="955"/>
                    </a:moveTo>
                    <a:cubicBezTo>
                      <a:pt x="5400" y="955"/>
                      <a:pt x="3927" y="1313"/>
                      <a:pt x="3927" y="1671"/>
                    </a:cubicBezTo>
                    <a:cubicBezTo>
                      <a:pt x="3927" y="19929"/>
                      <a:pt x="3927" y="19929"/>
                      <a:pt x="3927" y="19929"/>
                    </a:cubicBezTo>
                    <a:cubicBezTo>
                      <a:pt x="3927" y="20287"/>
                      <a:pt x="5400" y="20645"/>
                      <a:pt x="6873" y="20645"/>
                    </a:cubicBezTo>
                    <a:cubicBezTo>
                      <a:pt x="14727" y="20645"/>
                      <a:pt x="14727" y="20645"/>
                      <a:pt x="14727" y="20645"/>
                    </a:cubicBezTo>
                    <a:cubicBezTo>
                      <a:pt x="16200" y="20645"/>
                      <a:pt x="17673" y="20287"/>
                      <a:pt x="17673" y="19929"/>
                    </a:cubicBezTo>
                    <a:cubicBezTo>
                      <a:pt x="17673" y="1671"/>
                      <a:pt x="17673" y="1671"/>
                      <a:pt x="17673" y="1671"/>
                    </a:cubicBezTo>
                    <a:cubicBezTo>
                      <a:pt x="17673" y="1313"/>
                      <a:pt x="16200" y="955"/>
                      <a:pt x="14727" y="955"/>
                    </a:cubicBezTo>
                    <a:lnTo>
                      <a:pt x="6873" y="955"/>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0" name="Shape 1008"/>
              <p:cNvSpPr/>
              <p:nvPr/>
            </p:nvSpPr>
            <p:spPr>
              <a:xfrm>
                <a:off x="303157" y="291004"/>
                <a:ext cx="90948" cy="267289"/>
              </a:xfrm>
              <a:custGeom>
                <a:avLst/>
                <a:gdLst/>
                <a:ahLst/>
                <a:cxnLst>
                  <a:cxn ang="0">
                    <a:pos x="wd2" y="hd2"/>
                  </a:cxn>
                  <a:cxn ang="5400000">
                    <a:pos x="wd2" y="hd2"/>
                  </a:cxn>
                  <a:cxn ang="10800000">
                    <a:pos x="wd2" y="hd2"/>
                  </a:cxn>
                  <a:cxn ang="16200000">
                    <a:pos x="wd2" y="hd2"/>
                  </a:cxn>
                </a:cxnLst>
                <a:rect l="0" t="0" r="r" b="b"/>
                <a:pathLst>
                  <a:path w="21600" h="21600" extrusionOk="0">
                    <a:moveTo>
                      <a:pt x="14567" y="21600"/>
                    </a:moveTo>
                    <a:cubicBezTo>
                      <a:pt x="7033" y="21600"/>
                      <a:pt x="7033" y="21600"/>
                      <a:pt x="7033" y="21600"/>
                    </a:cubicBezTo>
                    <a:cubicBezTo>
                      <a:pt x="3014" y="21600"/>
                      <a:pt x="0" y="20381"/>
                      <a:pt x="0" y="19161"/>
                    </a:cubicBezTo>
                    <a:cubicBezTo>
                      <a:pt x="0" y="2439"/>
                      <a:pt x="0" y="2439"/>
                      <a:pt x="0" y="2439"/>
                    </a:cubicBezTo>
                    <a:cubicBezTo>
                      <a:pt x="0" y="1219"/>
                      <a:pt x="3014" y="0"/>
                      <a:pt x="7033" y="0"/>
                    </a:cubicBezTo>
                    <a:cubicBezTo>
                      <a:pt x="14567" y="0"/>
                      <a:pt x="14567" y="0"/>
                      <a:pt x="14567" y="0"/>
                    </a:cubicBezTo>
                    <a:cubicBezTo>
                      <a:pt x="18586" y="0"/>
                      <a:pt x="21600" y="1219"/>
                      <a:pt x="21600" y="2439"/>
                    </a:cubicBezTo>
                    <a:cubicBezTo>
                      <a:pt x="21600" y="19161"/>
                      <a:pt x="21600" y="19161"/>
                      <a:pt x="21600" y="19161"/>
                    </a:cubicBezTo>
                    <a:cubicBezTo>
                      <a:pt x="21600" y="20381"/>
                      <a:pt x="18586" y="21600"/>
                      <a:pt x="14567" y="21600"/>
                    </a:cubicBezTo>
                    <a:close/>
                    <a:moveTo>
                      <a:pt x="7033" y="1394"/>
                    </a:moveTo>
                    <a:cubicBezTo>
                      <a:pt x="5023" y="1394"/>
                      <a:pt x="4019" y="1916"/>
                      <a:pt x="4019" y="2439"/>
                    </a:cubicBezTo>
                    <a:cubicBezTo>
                      <a:pt x="4019" y="19161"/>
                      <a:pt x="4019" y="19161"/>
                      <a:pt x="4019" y="19161"/>
                    </a:cubicBezTo>
                    <a:cubicBezTo>
                      <a:pt x="4019" y="19684"/>
                      <a:pt x="5023" y="20206"/>
                      <a:pt x="7033" y="20206"/>
                    </a:cubicBezTo>
                    <a:cubicBezTo>
                      <a:pt x="14567" y="20206"/>
                      <a:pt x="14567" y="20206"/>
                      <a:pt x="14567" y="20206"/>
                    </a:cubicBezTo>
                    <a:cubicBezTo>
                      <a:pt x="16577" y="20206"/>
                      <a:pt x="17581" y="19684"/>
                      <a:pt x="17581" y="19161"/>
                    </a:cubicBezTo>
                    <a:cubicBezTo>
                      <a:pt x="17581" y="2439"/>
                      <a:pt x="17581" y="2439"/>
                      <a:pt x="17581" y="2439"/>
                    </a:cubicBezTo>
                    <a:cubicBezTo>
                      <a:pt x="17581" y="1916"/>
                      <a:pt x="16577" y="1394"/>
                      <a:pt x="14567" y="1394"/>
                    </a:cubicBezTo>
                    <a:lnTo>
                      <a:pt x="7033" y="1394"/>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1" name="Shape 1009"/>
              <p:cNvSpPr/>
              <p:nvPr/>
            </p:nvSpPr>
            <p:spPr>
              <a:xfrm>
                <a:off x="452951" y="-1"/>
                <a:ext cx="92731" cy="558294"/>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1016"/>
                      <a:pt x="0" y="20432"/>
                    </a:cubicBezTo>
                    <a:cubicBezTo>
                      <a:pt x="0" y="1168"/>
                      <a:pt x="0" y="1168"/>
                      <a:pt x="0" y="1168"/>
                    </a:cubicBezTo>
                    <a:cubicBezTo>
                      <a:pt x="0" y="500"/>
                      <a:pt x="2945" y="0"/>
                      <a:pt x="6873" y="0"/>
                    </a:cubicBezTo>
                    <a:cubicBezTo>
                      <a:pt x="14727" y="0"/>
                      <a:pt x="14727" y="0"/>
                      <a:pt x="14727" y="0"/>
                    </a:cubicBezTo>
                    <a:cubicBezTo>
                      <a:pt x="18655" y="0"/>
                      <a:pt x="21600" y="500"/>
                      <a:pt x="21600" y="1168"/>
                    </a:cubicBezTo>
                    <a:cubicBezTo>
                      <a:pt x="21600" y="20432"/>
                      <a:pt x="21600" y="20432"/>
                      <a:pt x="21600" y="20432"/>
                    </a:cubicBezTo>
                    <a:cubicBezTo>
                      <a:pt x="21600" y="21016"/>
                      <a:pt x="18655" y="21600"/>
                      <a:pt x="14727" y="21600"/>
                    </a:cubicBezTo>
                    <a:close/>
                    <a:moveTo>
                      <a:pt x="6873" y="667"/>
                    </a:moveTo>
                    <a:cubicBezTo>
                      <a:pt x="5400" y="667"/>
                      <a:pt x="3927" y="917"/>
                      <a:pt x="3927" y="1168"/>
                    </a:cubicBezTo>
                    <a:cubicBezTo>
                      <a:pt x="3927" y="20432"/>
                      <a:pt x="3927" y="20432"/>
                      <a:pt x="3927" y="20432"/>
                    </a:cubicBezTo>
                    <a:cubicBezTo>
                      <a:pt x="3927" y="20683"/>
                      <a:pt x="5400" y="20933"/>
                      <a:pt x="6873" y="20933"/>
                    </a:cubicBezTo>
                    <a:cubicBezTo>
                      <a:pt x="14727" y="20933"/>
                      <a:pt x="14727" y="20933"/>
                      <a:pt x="14727" y="20933"/>
                    </a:cubicBezTo>
                    <a:cubicBezTo>
                      <a:pt x="16200" y="20933"/>
                      <a:pt x="17673" y="20683"/>
                      <a:pt x="17673" y="20432"/>
                    </a:cubicBezTo>
                    <a:cubicBezTo>
                      <a:pt x="17673" y="1168"/>
                      <a:pt x="17673" y="1168"/>
                      <a:pt x="17673" y="1168"/>
                    </a:cubicBezTo>
                    <a:cubicBezTo>
                      <a:pt x="17673" y="917"/>
                      <a:pt x="16200" y="667"/>
                      <a:pt x="14727" y="667"/>
                    </a:cubicBezTo>
                    <a:lnTo>
                      <a:pt x="6873" y="667"/>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grpSp>
      <p:grpSp>
        <p:nvGrpSpPr>
          <p:cNvPr id="92" name="Group 4"/>
          <p:cNvGrpSpPr/>
          <p:nvPr/>
        </p:nvGrpSpPr>
        <p:grpSpPr>
          <a:xfrm>
            <a:off x="1625139" y="306262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Group 6"/>
            <p:cNvGrpSpPr/>
            <p:nvPr/>
          </p:nvGrpSpPr>
          <p:grpSpPr>
            <a:xfrm>
              <a:off x="5398811" y="3697391"/>
              <a:ext cx="270680" cy="194663"/>
              <a:chOff x="4542882" y="3034818"/>
              <a:chExt cx="270680" cy="194663"/>
            </a:xfrm>
            <a:solidFill>
              <a:schemeClr val="accent5"/>
            </a:solidFill>
          </p:grpSpPr>
          <p:sp>
            <p:nvSpPr>
              <p:cNvPr id="96"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7"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sp>
          <p:nvSpPr>
            <p:cNvPr id="98"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用数据证实逻辑</a:t>
              </a:r>
              <a:endParaRPr b="1" dirty="0">
                <a:solidFill>
                  <a:schemeClr val="bg1"/>
                </a:solidFill>
                <a:latin typeface="+mn-lt"/>
                <a:cs typeface="+mn-ea"/>
                <a:sym typeface="+mn-lt"/>
              </a:endParaRPr>
            </a:p>
          </p:txBody>
        </p:sp>
      </p:grpSp>
      <p:grpSp>
        <p:nvGrpSpPr>
          <p:cNvPr id="99" name="Group 8"/>
          <p:cNvGrpSpPr/>
          <p:nvPr/>
        </p:nvGrpSpPr>
        <p:grpSpPr>
          <a:xfrm>
            <a:off x="1632627" y="4529558"/>
            <a:ext cx="3524376" cy="1768243"/>
            <a:chOff x="4650178" y="5213119"/>
            <a:chExt cx="3524376" cy="1768243"/>
          </a:xfrm>
        </p:grpSpPr>
        <p:sp>
          <p:nvSpPr>
            <p:cNvPr id="100" name="Freeform: Shape 13"/>
            <p:cNvSpPr/>
            <p:nvPr/>
          </p:nvSpPr>
          <p:spPr>
            <a:xfrm>
              <a:off x="4650178" y="5213119"/>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4"/>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Rectangle: Rounded Corners 31"/>
            <p:cNvSpPr/>
            <p:nvPr/>
          </p:nvSpPr>
          <p:spPr>
            <a:xfrm>
              <a:off x="4656137" y="5213119"/>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Shape 909"/>
            <p:cNvSpPr/>
            <p:nvPr/>
          </p:nvSpPr>
          <p:spPr>
            <a:xfrm>
              <a:off x="5382591" y="5480071"/>
              <a:ext cx="269569" cy="202288"/>
            </a:xfrm>
            <a:custGeom>
              <a:avLst/>
              <a:gdLst/>
              <a:ahLst/>
              <a:cxnLst>
                <a:cxn ang="0">
                  <a:pos x="wd2" y="hd2"/>
                </a:cxn>
                <a:cxn ang="5400000">
                  <a:pos x="wd2" y="hd2"/>
                </a:cxn>
                <a:cxn ang="10800000">
                  <a:pos x="wd2" y="hd2"/>
                </a:cxn>
                <a:cxn ang="16200000">
                  <a:pos x="wd2" y="hd2"/>
                </a:cxn>
              </a:cxnLst>
              <a:rect l="0" t="0" r="r" b="b"/>
              <a:pathLst>
                <a:path w="21600" h="21600" extrusionOk="0">
                  <a:moveTo>
                    <a:pt x="675" y="9000"/>
                  </a:moveTo>
                  <a:cubicBezTo>
                    <a:pt x="675" y="12600"/>
                    <a:pt x="675" y="12600"/>
                    <a:pt x="675" y="12600"/>
                  </a:cubicBezTo>
                  <a:cubicBezTo>
                    <a:pt x="675" y="12825"/>
                    <a:pt x="506" y="13050"/>
                    <a:pt x="337" y="13050"/>
                  </a:cubicBezTo>
                  <a:cubicBezTo>
                    <a:pt x="169" y="13050"/>
                    <a:pt x="0" y="12825"/>
                    <a:pt x="0" y="12600"/>
                  </a:cubicBezTo>
                  <a:cubicBezTo>
                    <a:pt x="0" y="9000"/>
                    <a:pt x="0" y="9000"/>
                    <a:pt x="0" y="9000"/>
                  </a:cubicBezTo>
                  <a:cubicBezTo>
                    <a:pt x="0" y="8775"/>
                    <a:pt x="169" y="8550"/>
                    <a:pt x="337" y="8550"/>
                  </a:cubicBezTo>
                  <a:cubicBezTo>
                    <a:pt x="506" y="8550"/>
                    <a:pt x="675" y="8775"/>
                    <a:pt x="675" y="9000"/>
                  </a:cubicBezTo>
                  <a:close/>
                  <a:moveTo>
                    <a:pt x="3038" y="4500"/>
                  </a:moveTo>
                  <a:cubicBezTo>
                    <a:pt x="2869" y="4500"/>
                    <a:pt x="2700" y="4725"/>
                    <a:pt x="2700" y="4950"/>
                  </a:cubicBezTo>
                  <a:cubicBezTo>
                    <a:pt x="2700" y="16200"/>
                    <a:pt x="2700" y="16200"/>
                    <a:pt x="2700" y="16200"/>
                  </a:cubicBezTo>
                  <a:cubicBezTo>
                    <a:pt x="2700" y="16425"/>
                    <a:pt x="2869" y="16650"/>
                    <a:pt x="3038" y="16650"/>
                  </a:cubicBezTo>
                  <a:cubicBezTo>
                    <a:pt x="3206" y="16650"/>
                    <a:pt x="3375" y="16425"/>
                    <a:pt x="3375" y="16200"/>
                  </a:cubicBezTo>
                  <a:cubicBezTo>
                    <a:pt x="3375" y="4950"/>
                    <a:pt x="3375" y="4950"/>
                    <a:pt x="3375" y="4950"/>
                  </a:cubicBezTo>
                  <a:cubicBezTo>
                    <a:pt x="3375" y="4725"/>
                    <a:pt x="3206" y="4500"/>
                    <a:pt x="3038" y="4500"/>
                  </a:cubicBezTo>
                  <a:close/>
                  <a:moveTo>
                    <a:pt x="8100" y="4950"/>
                  </a:moveTo>
                  <a:cubicBezTo>
                    <a:pt x="7931" y="4950"/>
                    <a:pt x="7763" y="5175"/>
                    <a:pt x="7763" y="5400"/>
                  </a:cubicBezTo>
                  <a:cubicBezTo>
                    <a:pt x="7763" y="15750"/>
                    <a:pt x="7763" y="15750"/>
                    <a:pt x="7763" y="15750"/>
                  </a:cubicBezTo>
                  <a:cubicBezTo>
                    <a:pt x="7763" y="15975"/>
                    <a:pt x="7931" y="16200"/>
                    <a:pt x="8100" y="16200"/>
                  </a:cubicBezTo>
                  <a:cubicBezTo>
                    <a:pt x="8269" y="16200"/>
                    <a:pt x="8438" y="15975"/>
                    <a:pt x="8438" y="15750"/>
                  </a:cubicBezTo>
                  <a:cubicBezTo>
                    <a:pt x="8438" y="5400"/>
                    <a:pt x="8438" y="5400"/>
                    <a:pt x="8438" y="5400"/>
                  </a:cubicBezTo>
                  <a:cubicBezTo>
                    <a:pt x="8438" y="5175"/>
                    <a:pt x="8269" y="4950"/>
                    <a:pt x="8100" y="4950"/>
                  </a:cubicBezTo>
                  <a:close/>
                  <a:moveTo>
                    <a:pt x="10800" y="8100"/>
                  </a:moveTo>
                  <a:cubicBezTo>
                    <a:pt x="10631" y="8100"/>
                    <a:pt x="10462" y="8325"/>
                    <a:pt x="10462" y="8550"/>
                  </a:cubicBezTo>
                  <a:cubicBezTo>
                    <a:pt x="10462" y="12600"/>
                    <a:pt x="10462" y="12600"/>
                    <a:pt x="10462" y="12600"/>
                  </a:cubicBezTo>
                  <a:cubicBezTo>
                    <a:pt x="10462" y="12825"/>
                    <a:pt x="10631" y="13050"/>
                    <a:pt x="10800" y="13050"/>
                  </a:cubicBezTo>
                  <a:cubicBezTo>
                    <a:pt x="10969" y="13050"/>
                    <a:pt x="11138" y="12825"/>
                    <a:pt x="11138" y="12600"/>
                  </a:cubicBezTo>
                  <a:cubicBezTo>
                    <a:pt x="11138" y="8550"/>
                    <a:pt x="11138" y="8550"/>
                    <a:pt x="11138" y="8550"/>
                  </a:cubicBezTo>
                  <a:cubicBezTo>
                    <a:pt x="11138" y="8325"/>
                    <a:pt x="10969" y="8100"/>
                    <a:pt x="10800" y="8100"/>
                  </a:cubicBezTo>
                  <a:close/>
                  <a:moveTo>
                    <a:pt x="13163" y="4950"/>
                  </a:moveTo>
                  <a:cubicBezTo>
                    <a:pt x="12994" y="4950"/>
                    <a:pt x="12825" y="5175"/>
                    <a:pt x="12825" y="5400"/>
                  </a:cubicBezTo>
                  <a:cubicBezTo>
                    <a:pt x="12825" y="15750"/>
                    <a:pt x="12825" y="15750"/>
                    <a:pt x="12825" y="15750"/>
                  </a:cubicBezTo>
                  <a:cubicBezTo>
                    <a:pt x="12825" y="15975"/>
                    <a:pt x="12994" y="16200"/>
                    <a:pt x="13163" y="16200"/>
                  </a:cubicBezTo>
                  <a:cubicBezTo>
                    <a:pt x="13331" y="16200"/>
                    <a:pt x="13500" y="15975"/>
                    <a:pt x="13500" y="15750"/>
                  </a:cubicBezTo>
                  <a:cubicBezTo>
                    <a:pt x="13500" y="5400"/>
                    <a:pt x="13500" y="5400"/>
                    <a:pt x="13500" y="5400"/>
                  </a:cubicBezTo>
                  <a:cubicBezTo>
                    <a:pt x="13500" y="5175"/>
                    <a:pt x="13331" y="4950"/>
                    <a:pt x="13163" y="4950"/>
                  </a:cubicBezTo>
                  <a:close/>
                  <a:moveTo>
                    <a:pt x="15863" y="450"/>
                  </a:moveTo>
                  <a:cubicBezTo>
                    <a:pt x="15694" y="450"/>
                    <a:pt x="15525" y="675"/>
                    <a:pt x="15525" y="900"/>
                  </a:cubicBezTo>
                  <a:cubicBezTo>
                    <a:pt x="15525" y="21150"/>
                    <a:pt x="15525" y="21150"/>
                    <a:pt x="15525" y="21150"/>
                  </a:cubicBezTo>
                  <a:cubicBezTo>
                    <a:pt x="15525" y="21375"/>
                    <a:pt x="15694" y="21600"/>
                    <a:pt x="15863" y="21600"/>
                  </a:cubicBezTo>
                  <a:cubicBezTo>
                    <a:pt x="16031" y="21600"/>
                    <a:pt x="16200" y="21375"/>
                    <a:pt x="16200" y="21150"/>
                  </a:cubicBezTo>
                  <a:cubicBezTo>
                    <a:pt x="16200" y="900"/>
                    <a:pt x="16200" y="900"/>
                    <a:pt x="16200" y="900"/>
                  </a:cubicBezTo>
                  <a:cubicBezTo>
                    <a:pt x="16200" y="675"/>
                    <a:pt x="16031" y="450"/>
                    <a:pt x="15863" y="450"/>
                  </a:cubicBezTo>
                  <a:close/>
                  <a:moveTo>
                    <a:pt x="5400" y="0"/>
                  </a:moveTo>
                  <a:cubicBezTo>
                    <a:pt x="5231" y="0"/>
                    <a:pt x="5063" y="225"/>
                    <a:pt x="5063" y="450"/>
                  </a:cubicBezTo>
                  <a:cubicBezTo>
                    <a:pt x="5063" y="21150"/>
                    <a:pt x="5063" y="21150"/>
                    <a:pt x="5063" y="21150"/>
                  </a:cubicBezTo>
                  <a:cubicBezTo>
                    <a:pt x="5063" y="21375"/>
                    <a:pt x="5231" y="21600"/>
                    <a:pt x="5400" y="21600"/>
                  </a:cubicBezTo>
                  <a:cubicBezTo>
                    <a:pt x="5569" y="21600"/>
                    <a:pt x="5738" y="21375"/>
                    <a:pt x="5738" y="21150"/>
                  </a:cubicBezTo>
                  <a:cubicBezTo>
                    <a:pt x="5738" y="450"/>
                    <a:pt x="5738" y="450"/>
                    <a:pt x="5738" y="450"/>
                  </a:cubicBezTo>
                  <a:cubicBezTo>
                    <a:pt x="5738" y="225"/>
                    <a:pt x="5569" y="0"/>
                    <a:pt x="5400" y="0"/>
                  </a:cubicBezTo>
                  <a:close/>
                  <a:moveTo>
                    <a:pt x="18563" y="4950"/>
                  </a:moveTo>
                  <a:cubicBezTo>
                    <a:pt x="18394" y="4950"/>
                    <a:pt x="18225" y="5175"/>
                    <a:pt x="18225" y="5400"/>
                  </a:cubicBezTo>
                  <a:cubicBezTo>
                    <a:pt x="18225" y="16200"/>
                    <a:pt x="18225" y="16200"/>
                    <a:pt x="18225" y="16200"/>
                  </a:cubicBezTo>
                  <a:cubicBezTo>
                    <a:pt x="18225" y="16425"/>
                    <a:pt x="18394" y="16650"/>
                    <a:pt x="18563" y="16650"/>
                  </a:cubicBezTo>
                  <a:cubicBezTo>
                    <a:pt x="18731" y="16650"/>
                    <a:pt x="18900" y="16425"/>
                    <a:pt x="18900" y="16200"/>
                  </a:cubicBezTo>
                  <a:cubicBezTo>
                    <a:pt x="18900" y="5400"/>
                    <a:pt x="18900" y="5400"/>
                    <a:pt x="18900" y="5400"/>
                  </a:cubicBezTo>
                  <a:cubicBezTo>
                    <a:pt x="18900" y="5175"/>
                    <a:pt x="18731" y="4950"/>
                    <a:pt x="18563" y="4950"/>
                  </a:cubicBezTo>
                  <a:close/>
                  <a:moveTo>
                    <a:pt x="21262" y="8100"/>
                  </a:moveTo>
                  <a:cubicBezTo>
                    <a:pt x="21094" y="8100"/>
                    <a:pt x="20925" y="8325"/>
                    <a:pt x="20925" y="8550"/>
                  </a:cubicBezTo>
                  <a:cubicBezTo>
                    <a:pt x="20925" y="13050"/>
                    <a:pt x="20925" y="13050"/>
                    <a:pt x="20925" y="13050"/>
                  </a:cubicBezTo>
                  <a:cubicBezTo>
                    <a:pt x="20925" y="13275"/>
                    <a:pt x="21094" y="13500"/>
                    <a:pt x="21262" y="13500"/>
                  </a:cubicBezTo>
                  <a:cubicBezTo>
                    <a:pt x="21431" y="13500"/>
                    <a:pt x="21600" y="13275"/>
                    <a:pt x="21600" y="13050"/>
                  </a:cubicBezTo>
                  <a:cubicBezTo>
                    <a:pt x="21600" y="8550"/>
                    <a:pt x="21600" y="8550"/>
                    <a:pt x="21600" y="8550"/>
                  </a:cubicBezTo>
                  <a:cubicBezTo>
                    <a:pt x="21600" y="8325"/>
                    <a:pt x="21431" y="8100"/>
                    <a:pt x="21262" y="8100"/>
                  </a:cubicBezTo>
                  <a:close/>
                </a:path>
              </a:pathLst>
            </a:custGeom>
            <a:solidFill>
              <a:schemeClr val="accent5"/>
            </a:solidFill>
            <a:ln w="12700">
              <a:solidFill>
                <a:srgbClr val="FFC107"/>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103" name="TextBox 25"/>
            <p:cNvSpPr txBox="1"/>
            <p:nvPr/>
          </p:nvSpPr>
          <p:spPr>
            <a:xfrm>
              <a:off x="4656138" y="572790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以价值驱动利益</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sp>
        <p:nvSpPr>
          <p:cNvPr id="104" name="Rectangle 26"/>
          <p:cNvSpPr/>
          <p:nvPr/>
        </p:nvSpPr>
        <p:spPr>
          <a:xfrm>
            <a:off x="3479800" y="1560662"/>
            <a:ext cx="7561580" cy="101473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一切成败的核心因素是人，一个什么样的人带出一群怎么样的人，必须在短短几分钟内，向投资人证明，将优秀创意落地的你是靠谱的，这是一切后续的起点。</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3461385" y="3062620"/>
            <a:ext cx="7561580" cy="706755"/>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你的商业梦想，凭什么让人充满希望，是自以为的头脑发热还是客观立体的分析预测，答案要一目了然的直观。</a:t>
            </a:r>
            <a:endParaRPr lang="en-US" altLang="zh-CN" sz="2000" dirty="0">
              <a:solidFill>
                <a:schemeClr val="tx1">
                  <a:lumMod val="65000"/>
                  <a:lumOff val="35000"/>
                </a:schemeClr>
              </a:solidFill>
              <a:cs typeface="+mn-ea"/>
              <a:sym typeface="+mn-lt"/>
            </a:endParaRPr>
          </a:p>
        </p:txBody>
      </p:sp>
      <p:sp>
        <p:nvSpPr>
          <p:cNvPr id="106" name="Rectangle 26"/>
          <p:cNvSpPr/>
          <p:nvPr/>
        </p:nvSpPr>
        <p:spPr>
          <a:xfrm>
            <a:off x="3461385" y="4529558"/>
            <a:ext cx="7561580" cy="101473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聚集核心竞争力，解决最大最要命的市场痛点，完备的系统化实施策略，用团队、产品、运营多维度证实项目的市场价值闭环，确保投资利益持续发展利益最大化。</a:t>
            </a:r>
            <a:endParaRPr lang="en-US" altLang="zh-CN" sz="20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426243" y="710832"/>
            <a:ext cx="5695698" cy="5784347"/>
          </a:xfrm>
          <a:prstGeom prst="rect">
            <a:avLst/>
          </a:prstGeom>
        </p:spPr>
      </p:pic>
      <p:sp>
        <p:nvSpPr>
          <p:cNvPr id="11" name="Rectangle 26"/>
          <p:cNvSpPr/>
          <p:nvPr/>
        </p:nvSpPr>
        <p:spPr>
          <a:xfrm>
            <a:off x="861671" y="3988890"/>
            <a:ext cx="4367773"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第八单元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创业资源</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创业准备</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2</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一、创业资源</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27240" cy="51542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创业资源，是指新创企业在创造价值的过程中需要的特定的资产，包括有形与无形的资产，它是新创企业创立和运营的必要条件，主要表现形式为创业人才、创业资本、创业机会、创业技术和创业管理等。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创业资源的构成：（1）要素资源 ，包括场地资源、资金资源、人才资源、管理资源、科技资源；（2）环境资源，包括政策资源、信息资源、文化资源、品牌资源。</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Shape 4"/>
          <p:cNvSpPr/>
          <p:nvPr/>
        </p:nvSpPr>
        <p:spPr>
          <a:xfrm>
            <a:off x="0" y="4088722"/>
            <a:ext cx="12192000" cy="276927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0" name="Freeform: Shape 5"/>
          <p:cNvSpPr/>
          <p:nvPr/>
        </p:nvSpPr>
        <p:spPr>
          <a:xfrm>
            <a:off x="0" y="5405005"/>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accent4">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61" name="Group 64"/>
          <p:cNvGrpSpPr/>
          <p:nvPr/>
        </p:nvGrpSpPr>
        <p:grpSpPr>
          <a:xfrm>
            <a:off x="765299" y="1878098"/>
            <a:ext cx="3217385" cy="3232490"/>
            <a:chOff x="7659605" y="1304764"/>
            <a:chExt cx="2454599" cy="2466123"/>
          </a:xfrm>
        </p:grpSpPr>
        <p:sp>
          <p:nvSpPr>
            <p:cNvPr id="62" name="Freeform: Shape 65"/>
            <p:cNvSpPr/>
            <p:nvPr/>
          </p:nvSpPr>
          <p:spPr bwMode="auto">
            <a:xfrm>
              <a:off x="7659605" y="2994942"/>
              <a:ext cx="774024" cy="77594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Freeform: Shape 66"/>
            <p:cNvSpPr/>
            <p:nvPr/>
          </p:nvSpPr>
          <p:spPr bwMode="auto">
            <a:xfrm>
              <a:off x="7888164" y="3037196"/>
              <a:ext cx="503212" cy="501291"/>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4" name="Freeform: Shape 67"/>
            <p:cNvSpPr/>
            <p:nvPr/>
          </p:nvSpPr>
          <p:spPr bwMode="auto">
            <a:xfrm>
              <a:off x="8410582" y="2727971"/>
              <a:ext cx="635738" cy="848930"/>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5" name="Freeform: Shape 68"/>
            <p:cNvSpPr/>
            <p:nvPr/>
          </p:nvSpPr>
          <p:spPr bwMode="auto">
            <a:xfrm>
              <a:off x="7842068" y="2366887"/>
              <a:ext cx="847009" cy="639579"/>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Freeform: Shape 69"/>
            <p:cNvSpPr/>
            <p:nvPr/>
          </p:nvSpPr>
          <p:spPr bwMode="auto">
            <a:xfrm>
              <a:off x="8654506" y="1685054"/>
              <a:ext cx="1081329" cy="108133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Freeform: Shape 70"/>
            <p:cNvSpPr/>
            <p:nvPr/>
          </p:nvSpPr>
          <p:spPr bwMode="auto">
            <a:xfrm>
              <a:off x="9476547" y="1487227"/>
              <a:ext cx="457117" cy="457117"/>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Freeform: Shape 71"/>
            <p:cNvSpPr/>
            <p:nvPr/>
          </p:nvSpPr>
          <p:spPr bwMode="auto">
            <a:xfrm>
              <a:off x="8062943" y="2222838"/>
              <a:ext cx="1129346" cy="1137029"/>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Freeform: Shape 72"/>
            <p:cNvSpPr/>
            <p:nvPr/>
          </p:nvSpPr>
          <p:spPr bwMode="auto">
            <a:xfrm>
              <a:off x="9438133" y="1665848"/>
              <a:ext cx="316908" cy="3207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0" name="Freeform: Shape 73"/>
            <p:cNvSpPr/>
            <p:nvPr/>
          </p:nvSpPr>
          <p:spPr bwMode="auto">
            <a:xfrm>
              <a:off x="8619933" y="2192108"/>
              <a:ext cx="608848" cy="608848"/>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1" name="Freeform: Shape 74"/>
            <p:cNvSpPr/>
            <p:nvPr/>
          </p:nvSpPr>
          <p:spPr bwMode="auto">
            <a:xfrm>
              <a:off x="8124404" y="2595445"/>
              <a:ext cx="693357" cy="695278"/>
            </a:xfrm>
            <a:custGeom>
              <a:avLst/>
              <a:gdLst>
                <a:gd name="T0" fmla="*/ 302 w 361"/>
                <a:gd name="T1" fmla="*/ 0 h 362"/>
                <a:gd name="T2" fmla="*/ 361 w 361"/>
                <a:gd name="T3" fmla="*/ 61 h 362"/>
                <a:gd name="T4" fmla="*/ 0 w 361"/>
                <a:gd name="T5" fmla="*/ 362 h 362"/>
                <a:gd name="T6" fmla="*/ 302 w 361"/>
                <a:gd name="T7" fmla="*/ 0 h 362"/>
              </a:gdLst>
              <a:ahLst/>
              <a:cxnLst>
                <a:cxn ang="0">
                  <a:pos x="T0" y="T1"/>
                </a:cxn>
                <a:cxn ang="0">
                  <a:pos x="T2" y="T3"/>
                </a:cxn>
                <a:cxn ang="0">
                  <a:pos x="T4" y="T5"/>
                </a:cxn>
                <a:cxn ang="0">
                  <a:pos x="T6" y="T7"/>
                </a:cxn>
              </a:cxnLst>
              <a:rect l="0" t="0" r="r" b="b"/>
              <a:pathLst>
                <a:path w="361" h="362">
                  <a:moveTo>
                    <a:pt x="302" y="0"/>
                  </a:moveTo>
                  <a:lnTo>
                    <a:pt x="361" y="61"/>
                  </a:lnTo>
                  <a:lnTo>
                    <a:pt x="0" y="362"/>
                  </a:lnTo>
                  <a:lnTo>
                    <a:pt x="30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Freeform: Shape 75"/>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Freeform: Shape 76"/>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Freeform: Shape 77"/>
            <p:cNvSpPr/>
            <p:nvPr/>
          </p:nvSpPr>
          <p:spPr bwMode="auto">
            <a:xfrm>
              <a:off x="9096257" y="1952025"/>
              <a:ext cx="372608" cy="372608"/>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bg2"/>
            </a:solidFill>
            <a:ln w="9525">
              <a:solidFill>
                <a:srgbClr val="000000"/>
              </a:solidFill>
              <a:round/>
            </a:ln>
          </p:spPr>
          <p:txBody>
            <a:bodyPr anchor="ctr"/>
            <a:lstStyle/>
            <a:p>
              <a:pPr algn="ctr"/>
              <a:endParaRPr>
                <a:cs typeface="+mn-ea"/>
                <a:sym typeface="+mn-lt"/>
              </a:endParaRPr>
            </a:p>
          </p:txBody>
        </p:sp>
        <p:sp>
          <p:nvSpPr>
            <p:cNvPr id="75" name="Freeform: Shape 78"/>
            <p:cNvSpPr/>
            <p:nvPr/>
          </p:nvSpPr>
          <p:spPr bwMode="auto">
            <a:xfrm>
              <a:off x="9096257" y="1952025"/>
              <a:ext cx="372608" cy="372608"/>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6" name="Freeform: Shape 79"/>
            <p:cNvSpPr/>
            <p:nvPr/>
          </p:nvSpPr>
          <p:spPr bwMode="auto">
            <a:xfrm>
              <a:off x="9933662" y="1487227"/>
              <a:ext cx="0" cy="384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7" name="Freeform: Shape 80"/>
            <p:cNvSpPr/>
            <p:nvPr/>
          </p:nvSpPr>
          <p:spPr bwMode="auto">
            <a:xfrm>
              <a:off x="8429788" y="2883544"/>
              <a:ext cx="689515" cy="4801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8" name="Freeform: Shape 81"/>
            <p:cNvSpPr/>
            <p:nvPr/>
          </p:nvSpPr>
          <p:spPr bwMode="auto">
            <a:xfrm>
              <a:off x="8410582" y="3352184"/>
              <a:ext cx="19206" cy="7682"/>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9" name="Freeform: Shape 82"/>
            <p:cNvSpPr/>
            <p:nvPr/>
          </p:nvSpPr>
          <p:spPr bwMode="auto">
            <a:xfrm>
              <a:off x="8604568" y="2956529"/>
              <a:ext cx="437909" cy="320750"/>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0" name="Freeform: Shape 83"/>
            <p:cNvSpPr/>
            <p:nvPr/>
          </p:nvSpPr>
          <p:spPr bwMode="auto">
            <a:xfrm>
              <a:off x="9057843" y="1944343"/>
              <a:ext cx="674150" cy="822041"/>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1" name="Freeform: Shape 84"/>
            <p:cNvSpPr/>
            <p:nvPr/>
          </p:nvSpPr>
          <p:spPr bwMode="auto">
            <a:xfrm>
              <a:off x="9674374" y="1583260"/>
              <a:ext cx="224717" cy="361084"/>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Freeform: Shape 85"/>
            <p:cNvSpPr/>
            <p:nvPr/>
          </p:nvSpPr>
          <p:spPr bwMode="auto">
            <a:xfrm>
              <a:off x="8299183" y="2712605"/>
              <a:ext cx="893105" cy="647261"/>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Freeform: Shape 86"/>
            <p:cNvSpPr/>
            <p:nvPr/>
          </p:nvSpPr>
          <p:spPr bwMode="auto">
            <a:xfrm>
              <a:off x="9649405" y="1905930"/>
              <a:ext cx="101794" cy="80667"/>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4" name="Freeform: Shape 87"/>
            <p:cNvSpPr/>
            <p:nvPr/>
          </p:nvSpPr>
          <p:spPr bwMode="auto">
            <a:xfrm>
              <a:off x="9027112" y="2678033"/>
              <a:ext cx="201669" cy="122922"/>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5" name="Freeform: Shape 88"/>
            <p:cNvSpPr/>
            <p:nvPr/>
          </p:nvSpPr>
          <p:spPr bwMode="auto">
            <a:xfrm>
              <a:off x="9874122" y="1494909"/>
              <a:ext cx="55699" cy="92191"/>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6" name="Freeform: Shape 89"/>
            <p:cNvSpPr/>
            <p:nvPr/>
          </p:nvSpPr>
          <p:spPr bwMode="auto">
            <a:xfrm>
              <a:off x="9401641" y="2218997"/>
              <a:ext cx="48016" cy="63382"/>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87" name="组合 86"/>
          <p:cNvGrpSpPr/>
          <p:nvPr/>
        </p:nvGrpSpPr>
        <p:grpSpPr>
          <a:xfrm>
            <a:off x="5243831" y="1582397"/>
            <a:ext cx="6115050" cy="1766570"/>
            <a:chOff x="6096001" y="1582397"/>
            <a:chExt cx="6115050" cy="1766570"/>
          </a:xfrm>
        </p:grpSpPr>
        <p:sp>
          <p:nvSpPr>
            <p:cNvPr id="88" name="Rectangle: Rounded Corners 9"/>
            <p:cNvSpPr/>
            <p:nvPr/>
          </p:nvSpPr>
          <p:spPr>
            <a:xfrm>
              <a:off x="6096001" y="1627482"/>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89" name="矩形 88"/>
            <p:cNvSpPr/>
            <p:nvPr/>
          </p:nvSpPr>
          <p:spPr>
            <a:xfrm>
              <a:off x="6309996" y="2150087"/>
              <a:ext cx="5901055" cy="1198880"/>
            </a:xfrm>
            <a:prstGeom prst="rect">
              <a:avLst/>
            </a:prstGeom>
          </p:spPr>
          <p:txBody>
            <a:bodyPr wrap="square">
              <a:spAutoFit/>
              <a:scene3d>
                <a:camera prst="orthographicFront"/>
                <a:lightRig rig="threePt" dir="t"/>
              </a:scene3d>
              <a:sp3d contourW="12700"/>
            </a:bodyPr>
            <a:lstStyle/>
            <a:p>
              <a:pPr>
                <a:lnSpc>
                  <a:spcPct val="120000"/>
                </a:lnSpc>
              </a:pPr>
              <a:r>
                <a:rPr sz="2000" dirty="0">
                  <a:solidFill>
                    <a:schemeClr val="tx1">
                      <a:alpha val="70000"/>
                    </a:schemeClr>
                  </a:solidFill>
                  <a:cs typeface="+mn-ea"/>
                  <a:sym typeface="+mn-lt"/>
                </a:rPr>
                <a:t>自有资源主要指创业者或创业团队自身拥有的、可用于创业的资金、技术、创业机会信息、自建的营销网络、控制的物质资源或管理才能、管理组织等。</a:t>
              </a:r>
              <a:endParaRPr sz="2000" dirty="0">
                <a:solidFill>
                  <a:schemeClr val="tx1">
                    <a:alpha val="70000"/>
                  </a:schemeClr>
                </a:solidFill>
                <a:cs typeface="+mn-ea"/>
                <a:sym typeface="+mn-lt"/>
              </a:endParaRPr>
            </a:p>
          </p:txBody>
        </p:sp>
        <p:sp>
          <p:nvSpPr>
            <p:cNvPr id="90" name="矩形 89"/>
            <p:cNvSpPr/>
            <p:nvPr/>
          </p:nvSpPr>
          <p:spPr>
            <a:xfrm>
              <a:off x="6309996" y="1582397"/>
              <a:ext cx="39655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来自自有资源</a:t>
              </a:r>
              <a:endParaRPr lang="zh-CN" altLang="en-US" sz="2400" b="1" dirty="0">
                <a:solidFill>
                  <a:schemeClr val="bg1"/>
                </a:solidFill>
                <a:cs typeface="+mn-ea"/>
                <a:sym typeface="+mn-lt"/>
              </a:endParaRPr>
            </a:p>
          </p:txBody>
        </p:sp>
      </p:grpSp>
      <p:grpSp>
        <p:nvGrpSpPr>
          <p:cNvPr id="91" name="组合 90"/>
          <p:cNvGrpSpPr/>
          <p:nvPr/>
        </p:nvGrpSpPr>
        <p:grpSpPr>
          <a:xfrm>
            <a:off x="5243831" y="3591473"/>
            <a:ext cx="6115050" cy="1781175"/>
            <a:chOff x="6096001" y="2773593"/>
            <a:chExt cx="6115050" cy="1781175"/>
          </a:xfrm>
        </p:grpSpPr>
        <p:sp>
          <p:nvSpPr>
            <p:cNvPr id="92" name="Rectangle: Rounded Corners 92"/>
            <p:cNvSpPr/>
            <p:nvPr/>
          </p:nvSpPr>
          <p:spPr>
            <a:xfrm>
              <a:off x="6096001" y="2832013"/>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93" name="矩形 92"/>
            <p:cNvSpPr/>
            <p:nvPr/>
          </p:nvSpPr>
          <p:spPr>
            <a:xfrm>
              <a:off x="6309996" y="2773593"/>
              <a:ext cx="37623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来自外部资源</a:t>
              </a:r>
              <a:endParaRPr lang="zh-CN" altLang="en-US" sz="2400" b="1" dirty="0">
                <a:solidFill>
                  <a:schemeClr val="bg1"/>
                </a:solidFill>
                <a:cs typeface="+mn-ea"/>
                <a:sym typeface="+mn-lt"/>
              </a:endParaRPr>
            </a:p>
          </p:txBody>
        </p:sp>
        <p:sp>
          <p:nvSpPr>
            <p:cNvPr id="94" name="矩形 93"/>
            <p:cNvSpPr/>
            <p:nvPr/>
          </p:nvSpPr>
          <p:spPr>
            <a:xfrm>
              <a:off x="6309996" y="3355888"/>
              <a:ext cx="5901055" cy="1198880"/>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dirty="0">
                  <a:solidFill>
                    <a:schemeClr val="tx1">
                      <a:alpha val="70000"/>
                    </a:schemeClr>
                  </a:solidFill>
                  <a:cs typeface="+mn-ea"/>
                  <a:sym typeface="+mn-lt"/>
                </a:rPr>
                <a:t>外部资源则包括亲朋好友、同学、同事、商务伙伴或其他投资者的社会关系及其资源，或者能够借用的人、财、空间、设备或其他原材料等</a:t>
              </a:r>
              <a:endParaRPr lang="zh-CN" altLang="en-US" sz="2000" dirty="0">
                <a:solidFill>
                  <a:schemeClr val="tx1">
                    <a:alpha val="70000"/>
                  </a:schemeClr>
                </a:solidFill>
                <a:cs typeface="+mn-ea"/>
                <a:sym typeface="+mn-lt"/>
              </a:endParaRPr>
            </a:p>
          </p:txBody>
        </p:sp>
      </p:grpSp>
      <p:grpSp>
        <p:nvGrpSpPr>
          <p:cNvPr id="46" name="Group 7"/>
          <p:cNvGrpSpPr/>
          <p:nvPr/>
        </p:nvGrpSpPr>
        <p:grpSpPr>
          <a:xfrm>
            <a:off x="5943600" y="1210739"/>
            <a:ext cx="304800" cy="106680"/>
            <a:chOff x="5935980" y="1180306"/>
            <a:chExt cx="304800" cy="106680"/>
          </a:xfrm>
        </p:grpSpPr>
        <p:sp>
          <p:nvSpPr>
            <p:cNvPr id="47"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9" name="Text Placeholder 1"/>
          <p:cNvSpPr txBox="1"/>
          <p:nvPr/>
        </p:nvSpPr>
        <p:spPr>
          <a:xfrm>
            <a:off x="1263015" y="542290"/>
            <a:ext cx="9666605" cy="599440"/>
          </a:xfrm>
          <a:prstGeom prst="rect">
            <a:avLst/>
          </a:prstGeom>
        </p:spPr>
        <p:txBody>
          <a:bodyPr vert="horz" lIns="91440" tIns="45720" rIns="91440" bIns="45720" rtlCol="0">
            <a:normAutofit fontScale="700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创业资源获取</a:t>
            </a:r>
            <a:endParaRPr dirty="0">
              <a:solidFill>
                <a:srgbClr val="48486A"/>
              </a:solidFill>
              <a:latin typeface="+mn-lt"/>
              <a:cs typeface="+mn-ea"/>
              <a:sym typeface="+mn-lt"/>
            </a:endParaRPr>
          </a:p>
        </p:txBody>
      </p:sp>
      <p:pic>
        <p:nvPicPr>
          <p:cNvPr id="51" name="图形 50"/>
          <p:cNvPicPr>
            <a:picLocks noChangeAspect="1"/>
          </p:cNvPicPr>
          <p:nvPr/>
        </p:nvPicPr>
        <p:blipFill>
          <a:blip r:embed="rId1" cstate="screen"/>
          <a:stretch>
            <a:fillRect/>
          </a:stretch>
        </p:blipFill>
        <p:spPr>
          <a:xfrm>
            <a:off x="-4011" y="5149517"/>
            <a:ext cx="2551336" cy="1708484"/>
          </a:xfrm>
          <a:prstGeom prst="rect">
            <a:avLst/>
          </a:prstGeom>
        </p:spPr>
      </p:pic>
      <p:pic>
        <p:nvPicPr>
          <p:cNvPr id="52" name="图形 51"/>
          <p:cNvPicPr>
            <a:picLocks noChangeAspect="1"/>
          </p:cNvPicPr>
          <p:nvPr/>
        </p:nvPicPr>
        <p:blipFill>
          <a:blip r:embed="rId2" cstate="screen"/>
          <a:stretch>
            <a:fillRect/>
          </a:stretch>
        </p:blipFill>
        <p:spPr>
          <a:xfrm>
            <a:off x="10274968" y="-11884"/>
            <a:ext cx="1917032" cy="22821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1+#ppt_w/2"/>
                                          </p:val>
                                        </p:tav>
                                        <p:tav tm="100000">
                                          <p:val>
                                            <p:strVal val="#ppt_x"/>
                                          </p:val>
                                        </p:tav>
                                      </p:tavLst>
                                    </p:anim>
                                    <p:anim calcmode="lin" valueType="num">
                                      <p:cBhvr additive="base">
                                        <p:cTn id="20" dur="500" fill="hold"/>
                                        <p:tgtEl>
                                          <p:spTgt spid="8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1+#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par>
                                <p:cTn id="26" presetID="2" presetClass="entr" presetSubtype="1" decel="10000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750" fill="hold"/>
                                        <p:tgtEl>
                                          <p:spTgt spid="46"/>
                                        </p:tgtEl>
                                        <p:attrNameLst>
                                          <p:attrName>ppt_x</p:attrName>
                                        </p:attrNameLst>
                                      </p:cBhvr>
                                      <p:tavLst>
                                        <p:tav tm="0">
                                          <p:val>
                                            <p:strVal val="#ppt_x"/>
                                          </p:val>
                                        </p:tav>
                                        <p:tav tm="100000">
                                          <p:val>
                                            <p:strVal val="#ppt_x"/>
                                          </p:val>
                                        </p:tav>
                                      </p:tavLst>
                                    </p:anim>
                                    <p:anim calcmode="lin" valueType="num">
                                      <p:cBhvr additive="base">
                                        <p:cTn id="29" dur="75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二、创业融资</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861810" cy="341503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融资，就是资本的融通。广义的融资是指资本在持有人之间流动，以余补缺的一种经济行为。狭义融资主要是指资本的融入，即通常说的资本来源。创业融资是指创业者为了将创意转化为现实，通过不同的渠道，采用不同的方式筹集资金以建立企业的过程。</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 107"/>
          <p:cNvPicPr>
            <a:picLocks noChangeAspect="1"/>
          </p:cNvPicPr>
          <p:nvPr>
            <p:custDataLst>
              <p:tags r:id="rId1"/>
            </p:custDataLst>
          </p:nvPr>
        </p:nvPicPr>
        <p:blipFill>
          <a:blip r:embed="rId2">
            <a:alphaModFix amt="38000"/>
          </a:blip>
          <a:srcRect r="15653"/>
          <a:stretch>
            <a:fillRect/>
          </a:stretch>
        </p:blipFill>
        <p:spPr>
          <a:xfrm>
            <a:off x="0" y="635"/>
            <a:ext cx="12197715" cy="6857365"/>
          </a:xfrm>
          <a:prstGeom prst="rect">
            <a:avLst/>
          </a:prstGeom>
          <a:noFill/>
          <a:ln w="9525">
            <a:noFill/>
          </a:ln>
        </p:spPr>
      </p:pic>
      <p:grpSp>
        <p:nvGrpSpPr>
          <p:cNvPr id="40" name="Group 7"/>
          <p:cNvGrpSpPr/>
          <p:nvPr/>
        </p:nvGrpSpPr>
        <p:grpSpPr>
          <a:xfrm>
            <a:off x="4362450" y="1439339"/>
            <a:ext cx="304800" cy="106680"/>
            <a:chOff x="5935980" y="1180306"/>
            <a:chExt cx="304800" cy="106680"/>
          </a:xfrm>
        </p:grpSpPr>
        <p:sp>
          <p:nvSpPr>
            <p:cNvPr id="41"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42"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grpSp>
      <p:sp>
        <p:nvSpPr>
          <p:cNvPr id="43" name="Text Placeholder 1"/>
          <p:cNvSpPr txBox="1"/>
          <p:nvPr/>
        </p:nvSpPr>
        <p:spPr>
          <a:xfrm>
            <a:off x="1804035" y="734695"/>
            <a:ext cx="5408295" cy="635635"/>
          </a:xfrm>
          <a:prstGeom prst="rect">
            <a:avLst/>
          </a:prstGeom>
        </p:spPr>
        <p:txBody>
          <a:bodyPr vert="horz" lIns="91440" tIns="45720" rIns="91440" bIns="45720" rtlCol="0">
            <a:normAutofit fontScale="8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高职学生创业融资渠道</a:t>
            </a:r>
            <a:endParaRPr dirty="0">
              <a:solidFill>
                <a:srgbClr val="48486A"/>
              </a:solidFill>
              <a:latin typeface="+mn-lt"/>
              <a:cs typeface="+mn-ea"/>
              <a:sym typeface="+mn-lt"/>
            </a:endParaRPr>
          </a:p>
        </p:txBody>
      </p:sp>
      <p:sp>
        <p:nvSpPr>
          <p:cNvPr id="117" name="Freeform 10"/>
          <p:cNvSpPr/>
          <p:nvPr/>
        </p:nvSpPr>
        <p:spPr bwMode="auto">
          <a:xfrm>
            <a:off x="492760" y="207010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18" name="Rectangle 11"/>
          <p:cNvSpPr>
            <a:spLocks noChangeArrowheads="1"/>
          </p:cNvSpPr>
          <p:nvPr/>
        </p:nvSpPr>
        <p:spPr bwMode="auto">
          <a:xfrm>
            <a:off x="594360" y="2286000"/>
            <a:ext cx="140843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chemeClr val="tx1"/>
                </a:solidFill>
                <a:latin typeface="Arial" panose="020B0604020202020204" pitchFamily="34" charset="0"/>
              </a:rPr>
              <a:t>高校创业基金</a:t>
            </a:r>
            <a:endParaRPr lang="en-US" altLang="ko-KR" sz="1600" b="1">
              <a:solidFill>
                <a:schemeClr val="tx1"/>
              </a:solidFill>
              <a:latin typeface="Arial" panose="020B0604020202020204" pitchFamily="34" charset="0"/>
            </a:endParaRPr>
          </a:p>
        </p:txBody>
      </p:sp>
      <p:sp>
        <p:nvSpPr>
          <p:cNvPr id="119" name="TextBox 57"/>
          <p:cNvSpPr txBox="1">
            <a:spLocks noChangeArrowheads="1"/>
          </p:cNvSpPr>
          <p:nvPr/>
        </p:nvSpPr>
        <p:spPr bwMode="auto">
          <a:xfrm>
            <a:off x="645160" y="2621280"/>
            <a:ext cx="1348105"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大多数高校都有设立相关的创业基金以鼓励本校学生进行创业尝试</a:t>
            </a:r>
            <a:endParaRPr lang="en-US" altLang="ko-KR" sz="1000">
              <a:solidFill>
                <a:schemeClr val="tx1"/>
              </a:solidFill>
              <a:latin typeface="Arial" panose="020B0604020202020204" pitchFamily="34" charset="0"/>
              <a:ea typeface="굴림" pitchFamily="34" charset="-127"/>
            </a:endParaRPr>
          </a:p>
        </p:txBody>
      </p:sp>
      <p:sp>
        <p:nvSpPr>
          <p:cNvPr id="120" name="Freeform 13"/>
          <p:cNvSpPr/>
          <p:nvPr/>
        </p:nvSpPr>
        <p:spPr bwMode="auto">
          <a:xfrm>
            <a:off x="2148840" y="207010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22" name="Freeform 15"/>
          <p:cNvSpPr/>
          <p:nvPr/>
        </p:nvSpPr>
        <p:spPr bwMode="auto">
          <a:xfrm>
            <a:off x="3806190" y="372618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23" name="Rectangle 16"/>
          <p:cNvSpPr>
            <a:spLocks noChangeArrowheads="1"/>
          </p:cNvSpPr>
          <p:nvPr/>
        </p:nvSpPr>
        <p:spPr bwMode="auto">
          <a:xfrm>
            <a:off x="3958590" y="3883025"/>
            <a:ext cx="116967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银行小贷</a:t>
            </a:r>
            <a:endParaRPr lang="en-US" altLang="ko-KR" sz="1600" b="1">
              <a:solidFill>
                <a:schemeClr val="tx1"/>
              </a:solidFill>
              <a:latin typeface="Arial" panose="020B0604020202020204" pitchFamily="34" charset="0"/>
            </a:endParaRPr>
          </a:p>
        </p:txBody>
      </p:sp>
      <p:sp>
        <p:nvSpPr>
          <p:cNvPr id="124" name="TextBox 57"/>
          <p:cNvSpPr txBox="1">
            <a:spLocks noChangeArrowheads="1"/>
          </p:cNvSpPr>
          <p:nvPr/>
        </p:nvSpPr>
        <p:spPr bwMode="auto">
          <a:xfrm>
            <a:off x="3968115" y="4211955"/>
            <a:ext cx="1347470"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银行贷款被誉为创业融资的“蓄水池”t. </a:t>
            </a:r>
            <a:endParaRPr lang="en-US" altLang="ko-KR" sz="1000">
              <a:solidFill>
                <a:schemeClr val="tx1"/>
              </a:solidFill>
              <a:latin typeface="Arial" panose="020B0604020202020204" pitchFamily="34" charset="0"/>
              <a:ea typeface="굴림" pitchFamily="34" charset="-127"/>
            </a:endParaRPr>
          </a:p>
        </p:txBody>
      </p:sp>
      <p:sp>
        <p:nvSpPr>
          <p:cNvPr id="125" name="Freeform 18"/>
          <p:cNvSpPr/>
          <p:nvPr/>
        </p:nvSpPr>
        <p:spPr bwMode="auto">
          <a:xfrm>
            <a:off x="3806190" y="207010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26" name="Freeform 19"/>
          <p:cNvSpPr/>
          <p:nvPr/>
        </p:nvSpPr>
        <p:spPr bwMode="auto">
          <a:xfrm>
            <a:off x="5463540" y="372618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65" name="Rectangle 58"/>
          <p:cNvSpPr>
            <a:spLocks noChangeArrowheads="1"/>
          </p:cNvSpPr>
          <p:nvPr/>
        </p:nvSpPr>
        <p:spPr bwMode="auto">
          <a:xfrm>
            <a:off x="2283460" y="2286000"/>
            <a:ext cx="1170305"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政策基金</a:t>
            </a:r>
            <a:endParaRPr lang="en-US" altLang="ko-KR" sz="1600" b="1">
              <a:solidFill>
                <a:schemeClr val="tx1"/>
              </a:solidFill>
              <a:latin typeface="Arial" panose="020B0604020202020204" pitchFamily="34" charset="0"/>
            </a:endParaRPr>
          </a:p>
        </p:txBody>
      </p:sp>
      <p:sp>
        <p:nvSpPr>
          <p:cNvPr id="166" name="TextBox 57"/>
          <p:cNvSpPr txBox="1">
            <a:spLocks noChangeArrowheads="1"/>
          </p:cNvSpPr>
          <p:nvPr/>
        </p:nvSpPr>
        <p:spPr bwMode="auto">
          <a:xfrm>
            <a:off x="2283460" y="2621280"/>
            <a:ext cx="1348105"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zh-CN" altLang="en-US" sz="1000">
                <a:solidFill>
                  <a:schemeClr val="tx1"/>
                </a:solidFill>
                <a:latin typeface="Arial" panose="020B0604020202020204" pitchFamily="34" charset="0"/>
                <a:ea typeface="굴림" pitchFamily="34" charset="-127"/>
              </a:rPr>
              <a:t>地方政府均设有不同类型的创业支持政策</a:t>
            </a:r>
            <a:endParaRPr lang="zh-CN" altLang="en-US" sz="1000">
              <a:solidFill>
                <a:schemeClr val="tx1"/>
              </a:solidFill>
              <a:latin typeface="Arial" panose="020B0604020202020204" pitchFamily="34" charset="0"/>
              <a:ea typeface="굴림" pitchFamily="34" charset="-127"/>
            </a:endParaRPr>
          </a:p>
        </p:txBody>
      </p:sp>
      <p:sp>
        <p:nvSpPr>
          <p:cNvPr id="167" name="Rectangle 60"/>
          <p:cNvSpPr>
            <a:spLocks noChangeArrowheads="1"/>
          </p:cNvSpPr>
          <p:nvPr/>
        </p:nvSpPr>
        <p:spPr bwMode="auto">
          <a:xfrm>
            <a:off x="3959860" y="2286000"/>
            <a:ext cx="1170305"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天使基金</a:t>
            </a:r>
            <a:endParaRPr lang="en-US" altLang="ko-KR" sz="1600" b="1">
              <a:solidFill>
                <a:schemeClr val="tx1"/>
              </a:solidFill>
              <a:latin typeface="Arial" panose="020B0604020202020204" pitchFamily="34" charset="0"/>
            </a:endParaRPr>
          </a:p>
        </p:txBody>
      </p:sp>
      <p:sp>
        <p:nvSpPr>
          <p:cNvPr id="168" name="TextBox 57"/>
          <p:cNvSpPr txBox="1">
            <a:spLocks noChangeArrowheads="1"/>
          </p:cNvSpPr>
          <p:nvPr/>
        </p:nvSpPr>
        <p:spPr bwMode="auto">
          <a:xfrm>
            <a:off x="3959860" y="2621280"/>
            <a:ext cx="1348105"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天使投资是自由投资者或非正式风险投资机构，对处于构思状态的原创项目或小型初创企业进行的一次性的前期投资</a:t>
            </a:r>
            <a:endParaRPr lang="en-US" altLang="ko-KR" sz="1000">
              <a:solidFill>
                <a:schemeClr val="tx1"/>
              </a:solidFill>
              <a:latin typeface="Arial" panose="020B0604020202020204" pitchFamily="34" charset="0"/>
              <a:ea typeface="굴림" pitchFamily="34" charset="-127"/>
            </a:endParaRPr>
          </a:p>
        </p:txBody>
      </p:sp>
      <p:grpSp>
        <p:nvGrpSpPr>
          <p:cNvPr id="169" name="Group 62"/>
          <p:cNvGrpSpPr/>
          <p:nvPr/>
        </p:nvGrpSpPr>
        <p:grpSpPr bwMode="auto">
          <a:xfrm rot="0">
            <a:off x="2038985" y="3091180"/>
            <a:ext cx="152400" cy="152400"/>
            <a:chOff x="1609" y="2772"/>
            <a:chExt cx="96" cy="96"/>
          </a:xfrm>
        </p:grpSpPr>
        <p:sp>
          <p:nvSpPr>
            <p:cNvPr id="17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17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172" name="Group 65"/>
          <p:cNvGrpSpPr/>
          <p:nvPr/>
        </p:nvGrpSpPr>
        <p:grpSpPr bwMode="auto">
          <a:xfrm rot="0">
            <a:off x="2038985" y="2501900"/>
            <a:ext cx="152400" cy="152400"/>
            <a:chOff x="1609" y="2772"/>
            <a:chExt cx="96" cy="96"/>
          </a:xfrm>
        </p:grpSpPr>
        <p:sp>
          <p:nvSpPr>
            <p:cNvPr id="17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17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sp>
        <p:nvSpPr>
          <p:cNvPr id="180" name="Rectangle 73"/>
          <p:cNvSpPr>
            <a:spLocks noChangeArrowheads="1"/>
          </p:cNvSpPr>
          <p:nvPr/>
        </p:nvSpPr>
        <p:spPr bwMode="auto">
          <a:xfrm>
            <a:off x="5623560" y="3883025"/>
            <a:ext cx="1170305"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合伙融资</a:t>
            </a:r>
            <a:endParaRPr lang="en-US" altLang="ko-KR" sz="1600" b="1">
              <a:solidFill>
                <a:schemeClr val="tx1"/>
              </a:solidFill>
              <a:latin typeface="Arial" panose="020B0604020202020204" pitchFamily="34" charset="0"/>
            </a:endParaRPr>
          </a:p>
        </p:txBody>
      </p:sp>
      <p:sp>
        <p:nvSpPr>
          <p:cNvPr id="181" name="TextBox 57"/>
          <p:cNvSpPr txBox="1">
            <a:spLocks noChangeArrowheads="1"/>
          </p:cNvSpPr>
          <p:nvPr/>
        </p:nvSpPr>
        <p:spPr bwMode="auto">
          <a:xfrm>
            <a:off x="5633085" y="4211955"/>
            <a:ext cx="1348105"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直接吸收单位或者个人投资合伙创业的一种融资途径和方法. </a:t>
            </a:r>
            <a:endParaRPr lang="en-US" altLang="ko-KR" sz="1000">
              <a:solidFill>
                <a:schemeClr val="tx1"/>
              </a:solidFill>
              <a:latin typeface="Arial" panose="020B0604020202020204" pitchFamily="34" charset="0"/>
              <a:ea typeface="굴림" pitchFamily="34" charset="-127"/>
            </a:endParaRPr>
          </a:p>
        </p:txBody>
      </p:sp>
      <p:grpSp>
        <p:nvGrpSpPr>
          <p:cNvPr id="182" name="Group 75"/>
          <p:cNvGrpSpPr/>
          <p:nvPr/>
        </p:nvGrpSpPr>
        <p:grpSpPr bwMode="auto">
          <a:xfrm rot="0">
            <a:off x="5352415" y="4743450"/>
            <a:ext cx="152400" cy="152400"/>
            <a:chOff x="1609" y="2772"/>
            <a:chExt cx="96" cy="96"/>
          </a:xfrm>
        </p:grpSpPr>
        <p:sp>
          <p:nvSpPr>
            <p:cNvPr id="183"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18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185" name="Group 78"/>
          <p:cNvGrpSpPr/>
          <p:nvPr/>
        </p:nvGrpSpPr>
        <p:grpSpPr bwMode="auto">
          <a:xfrm rot="0">
            <a:off x="5352415" y="4157980"/>
            <a:ext cx="152400" cy="152400"/>
            <a:chOff x="1609" y="2772"/>
            <a:chExt cx="96" cy="96"/>
          </a:xfrm>
        </p:grpSpPr>
        <p:sp>
          <p:nvSpPr>
            <p:cNvPr id="18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18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209" name="Group 102"/>
          <p:cNvGrpSpPr/>
          <p:nvPr/>
        </p:nvGrpSpPr>
        <p:grpSpPr bwMode="auto">
          <a:xfrm rot="0">
            <a:off x="3696335" y="3091180"/>
            <a:ext cx="152400" cy="152400"/>
            <a:chOff x="1609" y="2772"/>
            <a:chExt cx="96" cy="96"/>
          </a:xfrm>
        </p:grpSpPr>
        <p:sp>
          <p:nvSpPr>
            <p:cNvPr id="21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1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212" name="Group 105"/>
          <p:cNvGrpSpPr/>
          <p:nvPr/>
        </p:nvGrpSpPr>
        <p:grpSpPr bwMode="auto">
          <a:xfrm rot="0">
            <a:off x="3696335" y="2501900"/>
            <a:ext cx="152400" cy="152400"/>
            <a:chOff x="1609" y="2772"/>
            <a:chExt cx="96" cy="96"/>
          </a:xfrm>
        </p:grpSpPr>
        <p:sp>
          <p:nvSpPr>
            <p:cNvPr id="21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1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sp>
        <p:nvSpPr>
          <p:cNvPr id="128" name="Freeform 21"/>
          <p:cNvSpPr/>
          <p:nvPr/>
        </p:nvSpPr>
        <p:spPr bwMode="auto">
          <a:xfrm>
            <a:off x="481965" y="371348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29" name="Freeform 22"/>
          <p:cNvSpPr/>
          <p:nvPr/>
        </p:nvSpPr>
        <p:spPr bwMode="auto">
          <a:xfrm>
            <a:off x="2140585" y="371348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tx1"/>
              </a:solidFill>
              <a:effectLst/>
              <a:uLnTx/>
              <a:uFillTx/>
            </a:endParaRPr>
          </a:p>
        </p:txBody>
      </p:sp>
      <p:sp>
        <p:nvSpPr>
          <p:cNvPr id="147" name="Rectangle 40"/>
          <p:cNvSpPr>
            <a:spLocks noChangeArrowheads="1"/>
          </p:cNvSpPr>
          <p:nvPr/>
        </p:nvSpPr>
        <p:spPr bwMode="auto">
          <a:xfrm>
            <a:off x="634365" y="3861435"/>
            <a:ext cx="116967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亲情融资</a:t>
            </a:r>
            <a:endParaRPr lang="en-US" altLang="ko-KR" sz="1600" b="1">
              <a:solidFill>
                <a:schemeClr val="tx1"/>
              </a:solidFill>
              <a:latin typeface="Arial" panose="020B0604020202020204" pitchFamily="34" charset="0"/>
            </a:endParaRPr>
          </a:p>
        </p:txBody>
      </p:sp>
      <p:sp>
        <p:nvSpPr>
          <p:cNvPr id="148" name="TextBox 57"/>
          <p:cNvSpPr txBox="1">
            <a:spLocks noChangeArrowheads="1"/>
          </p:cNvSpPr>
          <p:nvPr/>
        </p:nvSpPr>
        <p:spPr bwMode="auto">
          <a:xfrm>
            <a:off x="643890" y="4157980"/>
            <a:ext cx="1347470"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即向家庭成员或亲朋好友的筹款</a:t>
            </a:r>
            <a:endParaRPr lang="en-US" altLang="ko-KR" sz="1000">
              <a:solidFill>
                <a:schemeClr val="tx1"/>
              </a:solidFill>
              <a:latin typeface="Arial" panose="020B0604020202020204" pitchFamily="34" charset="0"/>
              <a:ea typeface="굴림" pitchFamily="34" charset="-127"/>
            </a:endParaRPr>
          </a:p>
        </p:txBody>
      </p:sp>
      <p:grpSp>
        <p:nvGrpSpPr>
          <p:cNvPr id="199" name="Group 92"/>
          <p:cNvGrpSpPr/>
          <p:nvPr/>
        </p:nvGrpSpPr>
        <p:grpSpPr bwMode="auto">
          <a:xfrm rot="0">
            <a:off x="2032635" y="4156710"/>
            <a:ext cx="152400" cy="152400"/>
            <a:chOff x="1609" y="2772"/>
            <a:chExt cx="96" cy="96"/>
          </a:xfrm>
        </p:grpSpPr>
        <p:sp>
          <p:nvSpPr>
            <p:cNvPr id="200"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0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202" name="Group 95"/>
          <p:cNvGrpSpPr/>
          <p:nvPr/>
        </p:nvGrpSpPr>
        <p:grpSpPr bwMode="auto">
          <a:xfrm rot="0">
            <a:off x="2032635" y="4697730"/>
            <a:ext cx="152400" cy="152400"/>
            <a:chOff x="1609" y="2772"/>
            <a:chExt cx="96" cy="96"/>
          </a:xfrm>
        </p:grpSpPr>
        <p:sp>
          <p:nvSpPr>
            <p:cNvPr id="203"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0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sp>
        <p:nvSpPr>
          <p:cNvPr id="207" name="Rectangle 100"/>
          <p:cNvSpPr>
            <a:spLocks noChangeArrowheads="1"/>
          </p:cNvSpPr>
          <p:nvPr/>
        </p:nvSpPr>
        <p:spPr bwMode="auto">
          <a:xfrm>
            <a:off x="2302510" y="3861435"/>
            <a:ext cx="1170305"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chemeClr val="tx1"/>
                </a:solidFill>
                <a:latin typeface="Arial" panose="020B0604020202020204" pitchFamily="34" charset="0"/>
              </a:rPr>
              <a:t>风险投资</a:t>
            </a:r>
            <a:endParaRPr lang="en-US" altLang="ko-KR" sz="1600" b="1">
              <a:solidFill>
                <a:schemeClr val="tx1"/>
              </a:solidFill>
              <a:latin typeface="Arial" panose="020B0604020202020204" pitchFamily="34" charset="0"/>
            </a:endParaRPr>
          </a:p>
        </p:txBody>
      </p:sp>
      <p:sp>
        <p:nvSpPr>
          <p:cNvPr id="208" name="TextBox 57"/>
          <p:cNvSpPr txBox="1">
            <a:spLocks noChangeArrowheads="1"/>
          </p:cNvSpPr>
          <p:nvPr/>
        </p:nvSpPr>
        <p:spPr bwMode="auto">
          <a:xfrm>
            <a:off x="2312035" y="4157980"/>
            <a:ext cx="1348105"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chemeClr val="tx1"/>
                </a:solidFill>
                <a:latin typeface="Arial" panose="020B0604020202020204" pitchFamily="34" charset="0"/>
                <a:ea typeface="굴림" pitchFamily="34" charset="-127"/>
              </a:rPr>
              <a:t>指创业者通过出售自己的一部分股权给风险投资者获得一笔资金</a:t>
            </a:r>
            <a:endParaRPr lang="en-US" altLang="ko-KR" sz="1000">
              <a:solidFill>
                <a:schemeClr val="tx1"/>
              </a:solidFill>
              <a:latin typeface="Arial" panose="020B0604020202020204" pitchFamily="34" charset="0"/>
              <a:ea typeface="굴림" pitchFamily="34" charset="-127"/>
            </a:endParaRPr>
          </a:p>
        </p:txBody>
      </p:sp>
      <p:grpSp>
        <p:nvGrpSpPr>
          <p:cNvPr id="24" name="Group 52"/>
          <p:cNvGrpSpPr/>
          <p:nvPr/>
        </p:nvGrpSpPr>
        <p:grpSpPr bwMode="auto">
          <a:xfrm rot="0">
            <a:off x="884555" y="3597275"/>
            <a:ext cx="152400" cy="152400"/>
            <a:chOff x="1609" y="2772"/>
            <a:chExt cx="96" cy="96"/>
          </a:xfrm>
        </p:grpSpPr>
        <p:sp>
          <p:nvSpPr>
            <p:cNvPr id="2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28" name="Group 55"/>
          <p:cNvGrpSpPr/>
          <p:nvPr/>
        </p:nvGrpSpPr>
        <p:grpSpPr bwMode="auto">
          <a:xfrm rot="0">
            <a:off x="1435100" y="3597275"/>
            <a:ext cx="152400" cy="152400"/>
            <a:chOff x="1609" y="2772"/>
            <a:chExt cx="96" cy="96"/>
          </a:xfrm>
        </p:grpSpPr>
        <p:sp>
          <p:nvSpPr>
            <p:cNvPr id="29"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3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31" name="Group 92"/>
          <p:cNvGrpSpPr/>
          <p:nvPr/>
        </p:nvGrpSpPr>
        <p:grpSpPr bwMode="auto">
          <a:xfrm rot="0">
            <a:off x="3703955" y="4165600"/>
            <a:ext cx="152400" cy="152400"/>
            <a:chOff x="1609" y="2772"/>
            <a:chExt cx="96" cy="96"/>
          </a:xfrm>
        </p:grpSpPr>
        <p:sp>
          <p:nvSpPr>
            <p:cNvPr id="3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3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34" name="Group 95"/>
          <p:cNvGrpSpPr/>
          <p:nvPr/>
        </p:nvGrpSpPr>
        <p:grpSpPr bwMode="auto">
          <a:xfrm rot="0">
            <a:off x="3703955" y="4706620"/>
            <a:ext cx="152400" cy="152400"/>
            <a:chOff x="1609" y="2772"/>
            <a:chExt cx="96" cy="96"/>
          </a:xfrm>
        </p:grpSpPr>
        <p:sp>
          <p:nvSpPr>
            <p:cNvPr id="3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38"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39" name="Group 78"/>
          <p:cNvGrpSpPr/>
          <p:nvPr/>
        </p:nvGrpSpPr>
        <p:grpSpPr bwMode="auto">
          <a:xfrm rot="0">
            <a:off x="2552700" y="3634105"/>
            <a:ext cx="152400" cy="152400"/>
            <a:chOff x="1609" y="2772"/>
            <a:chExt cx="96" cy="96"/>
          </a:xfrm>
        </p:grpSpPr>
        <p:sp>
          <p:nvSpPr>
            <p:cNvPr id="44"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4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48" name="Group 78"/>
          <p:cNvGrpSpPr/>
          <p:nvPr/>
        </p:nvGrpSpPr>
        <p:grpSpPr bwMode="auto">
          <a:xfrm rot="0">
            <a:off x="3121025" y="3633470"/>
            <a:ext cx="152400" cy="152400"/>
            <a:chOff x="1609" y="2772"/>
            <a:chExt cx="96" cy="96"/>
          </a:xfrm>
        </p:grpSpPr>
        <p:sp>
          <p:nvSpPr>
            <p:cNvPr id="49"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5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51" name="Group 78"/>
          <p:cNvGrpSpPr/>
          <p:nvPr/>
        </p:nvGrpSpPr>
        <p:grpSpPr bwMode="auto">
          <a:xfrm rot="0">
            <a:off x="4232275" y="3625215"/>
            <a:ext cx="152400" cy="152400"/>
            <a:chOff x="1609" y="2772"/>
            <a:chExt cx="96" cy="96"/>
          </a:xfrm>
        </p:grpSpPr>
        <p:sp>
          <p:nvSpPr>
            <p:cNvPr id="52"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5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54" name="Group 78"/>
          <p:cNvGrpSpPr/>
          <p:nvPr/>
        </p:nvGrpSpPr>
        <p:grpSpPr bwMode="auto">
          <a:xfrm rot="0">
            <a:off x="4800600" y="3624580"/>
            <a:ext cx="152400" cy="152400"/>
            <a:chOff x="1609" y="2772"/>
            <a:chExt cx="96" cy="96"/>
          </a:xfrm>
        </p:grpSpPr>
        <p:sp>
          <p:nvSpPr>
            <p:cNvPr id="55"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5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750" fill="hold"/>
                                        <p:tgtEl>
                                          <p:spTgt spid="40"/>
                                        </p:tgtEl>
                                        <p:attrNameLst>
                                          <p:attrName>ppt_x</p:attrName>
                                        </p:attrNameLst>
                                      </p:cBhvr>
                                      <p:tavLst>
                                        <p:tav tm="0">
                                          <p:val>
                                            <p:strVal val="#ppt_x"/>
                                          </p:val>
                                        </p:tav>
                                        <p:tav tm="100000">
                                          <p:val>
                                            <p:strVal val="#ppt_x"/>
                                          </p:val>
                                        </p:tav>
                                      </p:tavLst>
                                    </p:anim>
                                    <p:anim calcmode="lin" valueType="num">
                                      <p:cBhvr additive="base">
                                        <p:cTn id="8" dur="75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三、创业资源整合的步骤</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9023985" cy="379984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必须具备的资源。企业的核心竞争力就是对资源的整合能力</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分析已有的资源。将自己资源列出清单，给自己的资源定性</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明确目标。设定目标后接下来就必须拟定一个执行的计划。</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明确所缺的资源。列出资源表，将资源分门别类，看看需要什么</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缺少的资源在谁手里。</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整合缺少的资源。整合的关键是互补。</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63" name="Group 62"/>
          <p:cNvGrpSpPr/>
          <p:nvPr/>
        </p:nvGrpSpPr>
        <p:grpSpPr>
          <a:xfrm>
            <a:off x="812800" y="1856192"/>
            <a:ext cx="2501891" cy="3964037"/>
            <a:chOff x="812800" y="1856192"/>
            <a:chExt cx="2501891" cy="3964037"/>
          </a:xfrm>
        </p:grpSpPr>
        <p:sp>
          <p:nvSpPr>
            <p:cNvPr id="172" name="Rectangle: Rounded Corners 171"/>
            <p:cNvSpPr/>
            <p:nvPr/>
          </p:nvSpPr>
          <p:spPr>
            <a:xfrm>
              <a:off x="81280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8" name="Freeform: Shape 447"/>
            <p:cNvSpPr/>
            <p:nvPr/>
          </p:nvSpPr>
          <p:spPr>
            <a:xfrm>
              <a:off x="81280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2" name="Group 61"/>
          <p:cNvGrpSpPr/>
          <p:nvPr/>
        </p:nvGrpSpPr>
        <p:grpSpPr>
          <a:xfrm>
            <a:off x="3500970" y="1856192"/>
            <a:ext cx="2501891" cy="3964037"/>
            <a:chOff x="3500970" y="1856192"/>
            <a:chExt cx="2501891" cy="3964037"/>
          </a:xfrm>
        </p:grpSpPr>
        <p:sp>
          <p:nvSpPr>
            <p:cNvPr id="173" name="Rectangle: Rounded Corners 172"/>
            <p:cNvSpPr/>
            <p:nvPr/>
          </p:nvSpPr>
          <p:spPr>
            <a:xfrm>
              <a:off x="3500970"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7" name="Freeform: Shape 446"/>
            <p:cNvSpPr/>
            <p:nvPr/>
          </p:nvSpPr>
          <p:spPr>
            <a:xfrm>
              <a:off x="3500970"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1" name="Group 60"/>
          <p:cNvGrpSpPr/>
          <p:nvPr/>
        </p:nvGrpSpPr>
        <p:grpSpPr>
          <a:xfrm>
            <a:off x="6189139" y="1856192"/>
            <a:ext cx="2501891" cy="3964037"/>
            <a:chOff x="6189139" y="1856192"/>
            <a:chExt cx="2501891" cy="3964037"/>
          </a:xfrm>
        </p:grpSpPr>
        <p:sp>
          <p:nvSpPr>
            <p:cNvPr id="174" name="Rectangle: Rounded Corners 173"/>
            <p:cNvSpPr/>
            <p:nvPr/>
          </p:nvSpPr>
          <p:spPr>
            <a:xfrm>
              <a:off x="618913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6" name="Freeform: Shape 445"/>
            <p:cNvSpPr/>
            <p:nvPr/>
          </p:nvSpPr>
          <p:spPr>
            <a:xfrm>
              <a:off x="618913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0" name="Group 59"/>
          <p:cNvGrpSpPr/>
          <p:nvPr/>
        </p:nvGrpSpPr>
        <p:grpSpPr>
          <a:xfrm>
            <a:off x="8877309" y="1856192"/>
            <a:ext cx="2501891" cy="3964037"/>
            <a:chOff x="8877309" y="1856192"/>
            <a:chExt cx="2501891" cy="3964037"/>
          </a:xfrm>
        </p:grpSpPr>
        <p:sp>
          <p:nvSpPr>
            <p:cNvPr id="175" name="Rectangle: Rounded Corners 174"/>
            <p:cNvSpPr/>
            <p:nvPr/>
          </p:nvSpPr>
          <p:spPr>
            <a:xfrm>
              <a:off x="8877309" y="1856192"/>
              <a:ext cx="2501891" cy="3964037"/>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5" name="Freeform: Shape 444"/>
            <p:cNvSpPr/>
            <p:nvPr/>
          </p:nvSpPr>
          <p:spPr>
            <a:xfrm>
              <a:off x="8877309" y="5138505"/>
              <a:ext cx="2501891" cy="681724"/>
            </a:xfrm>
            <a:custGeom>
              <a:avLst/>
              <a:gdLst>
                <a:gd name="connsiteX0" fmla="*/ 0 w 2501891"/>
                <a:gd name="connsiteY0" fmla="*/ 0 h 769452"/>
                <a:gd name="connsiteX1" fmla="*/ 2501891 w 2501891"/>
                <a:gd name="connsiteY1" fmla="*/ 0 h 769452"/>
                <a:gd name="connsiteX2" fmla="*/ 2501891 w 2501891"/>
                <a:gd name="connsiteY2" fmla="*/ 693294 h 769452"/>
                <a:gd name="connsiteX3" fmla="*/ 2425733 w 2501891"/>
                <a:gd name="connsiteY3" fmla="*/ 769452 h 769452"/>
                <a:gd name="connsiteX4" fmla="*/ 76158 w 2501891"/>
                <a:gd name="connsiteY4" fmla="*/ 769452 h 769452"/>
                <a:gd name="connsiteX5" fmla="*/ 0 w 2501891"/>
                <a:gd name="connsiteY5" fmla="*/ 693294 h 76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1891" h="769452">
                  <a:moveTo>
                    <a:pt x="0" y="0"/>
                  </a:moveTo>
                  <a:lnTo>
                    <a:pt x="2501891" y="0"/>
                  </a:lnTo>
                  <a:lnTo>
                    <a:pt x="2501891" y="693294"/>
                  </a:lnTo>
                  <a:cubicBezTo>
                    <a:pt x="2501891" y="735355"/>
                    <a:pt x="2467794" y="769452"/>
                    <a:pt x="2425733" y="769452"/>
                  </a:cubicBezTo>
                  <a:lnTo>
                    <a:pt x="76158" y="769452"/>
                  </a:lnTo>
                  <a:cubicBezTo>
                    <a:pt x="34097" y="769452"/>
                    <a:pt x="0" y="735355"/>
                    <a:pt x="0" y="693294"/>
                  </a:cubicBezTo>
                  <a:close/>
                </a:path>
              </a:pathLst>
            </a:custGeom>
            <a:solidFill>
              <a:schemeClr val="bg1">
                <a:lumMod val="65000"/>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 name="Text Placeholder 1"/>
          <p:cNvSpPr>
            <a:spLocks noGrp="1"/>
          </p:cNvSpPr>
          <p:nvPr>
            <p:ph type="body" sz="quarter" idx="10"/>
          </p:nvPr>
        </p:nvSpPr>
        <p:spPr/>
        <p:txBody>
          <a:bodyPr>
            <a:normAutofit fontScale="72500"/>
          </a:bodyPr>
          <a:lstStyle/>
          <a:p>
            <a:r>
              <a:rPr dirty="0">
                <a:effectLst>
                  <a:outerShdw blurRad="50800" dist="25400" dir="5400000" algn="t" rotWithShape="0">
                    <a:prstClr val="black">
                      <a:alpha val="20000"/>
                    </a:prstClr>
                  </a:outerShdw>
                </a:effectLst>
                <a:latin typeface="+mn-lt"/>
                <a:cs typeface="+mn-ea"/>
                <a:sym typeface="+mn-lt"/>
              </a:rPr>
              <a:t>资源整合技巧</a:t>
            </a:r>
            <a:endParaRPr dirty="0">
              <a:effectLst>
                <a:outerShdw blurRad="50800" dist="25400" dir="5400000" algn="t" rotWithShape="0">
                  <a:prstClr val="black">
                    <a:alpha val="20000"/>
                  </a:prstClr>
                </a:outerShdw>
              </a:effectLst>
              <a:latin typeface="+mn-lt"/>
              <a:cs typeface="+mn-ea"/>
              <a:sym typeface="+mn-lt"/>
            </a:endParaRPr>
          </a:p>
        </p:txBody>
      </p:sp>
      <p:pic>
        <p:nvPicPr>
          <p:cNvPr id="11" name="图片占位符 10"/>
          <p:cNvPicPr>
            <a:picLocks noGrp="1" noChangeAspect="1"/>
          </p:cNvPicPr>
          <p:nvPr>
            <p:ph type="pic" sz="quarter" idx="12"/>
          </p:nvPr>
        </p:nvPicPr>
        <p:blipFill>
          <a:blip r:embed="rId2" cstate="screen"/>
          <a:srcRect/>
          <a:stretch>
            <a:fillRect/>
          </a:stretch>
        </p:blipFill>
        <p:spPr>
          <a:xfrm>
            <a:off x="1003092" y="1856193"/>
            <a:ext cx="2121308" cy="1415743"/>
          </a:xfrm>
        </p:spPr>
      </p:pic>
      <p:pic>
        <p:nvPicPr>
          <p:cNvPr id="13" name="图片占位符 12"/>
          <p:cNvPicPr>
            <a:picLocks noGrp="1" noChangeAspect="1"/>
          </p:cNvPicPr>
          <p:nvPr>
            <p:ph type="pic" sz="quarter" idx="13"/>
          </p:nvPr>
        </p:nvPicPr>
        <p:blipFill>
          <a:blip r:embed="rId3" cstate="screen"/>
          <a:srcRect/>
          <a:stretch>
            <a:fillRect/>
          </a:stretch>
        </p:blipFill>
        <p:spPr>
          <a:xfrm>
            <a:off x="3675511" y="1856193"/>
            <a:ext cx="2152810" cy="1435617"/>
          </a:xfrm>
        </p:spPr>
      </p:pic>
      <p:pic>
        <p:nvPicPr>
          <p:cNvPr id="17" name="图片占位符 16"/>
          <p:cNvPicPr>
            <a:picLocks noGrp="1" noChangeAspect="1"/>
          </p:cNvPicPr>
          <p:nvPr>
            <p:ph type="pic" sz="quarter" idx="15"/>
          </p:nvPr>
        </p:nvPicPr>
        <p:blipFill>
          <a:blip r:embed="rId4" cstate="screen"/>
          <a:srcRect/>
          <a:stretch>
            <a:fillRect/>
          </a:stretch>
        </p:blipFill>
        <p:spPr>
          <a:xfrm>
            <a:off x="9068757" y="1856192"/>
            <a:ext cx="2118997" cy="1475670"/>
          </a:xfrm>
        </p:spPr>
      </p:pic>
      <p:pic>
        <p:nvPicPr>
          <p:cNvPr id="15" name="图片占位符 14"/>
          <p:cNvPicPr>
            <a:picLocks noGrp="1" noChangeAspect="1"/>
          </p:cNvPicPr>
          <p:nvPr>
            <p:ph type="pic" sz="quarter" idx="17"/>
          </p:nvPr>
        </p:nvPicPr>
        <p:blipFill>
          <a:blip r:embed="rId5" cstate="screen"/>
          <a:srcRect/>
          <a:stretch>
            <a:fillRect/>
          </a:stretch>
        </p:blipFill>
        <p:spPr>
          <a:xfrm>
            <a:off x="6363464" y="1856192"/>
            <a:ext cx="2153244" cy="1435630"/>
          </a:xfrm>
        </p:spPr>
      </p:pic>
      <p:grpSp>
        <p:nvGrpSpPr>
          <p:cNvPr id="186" name="Group 185"/>
          <p:cNvGrpSpPr/>
          <p:nvPr/>
        </p:nvGrpSpPr>
        <p:grpSpPr>
          <a:xfrm>
            <a:off x="2682030" y="1957093"/>
            <a:ext cx="537802" cy="226590"/>
            <a:chOff x="2467337" y="3486639"/>
            <a:chExt cx="537802" cy="226590"/>
          </a:xfrm>
        </p:grpSpPr>
        <p:grpSp>
          <p:nvGrpSpPr>
            <p:cNvPr id="188" name="Group 187"/>
            <p:cNvGrpSpPr/>
            <p:nvPr/>
          </p:nvGrpSpPr>
          <p:grpSpPr>
            <a:xfrm>
              <a:off x="2778549" y="3486639"/>
              <a:ext cx="226590" cy="226590"/>
              <a:chOff x="2778549" y="3545641"/>
              <a:chExt cx="226590" cy="226590"/>
            </a:xfrm>
          </p:grpSpPr>
          <p:sp>
            <p:nvSpPr>
              <p:cNvPr id="196" name="Oval 195"/>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7"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190" name="Group 189"/>
            <p:cNvGrpSpPr/>
            <p:nvPr/>
          </p:nvGrpSpPr>
          <p:grpSpPr>
            <a:xfrm>
              <a:off x="2467337" y="3486639"/>
              <a:ext cx="226590" cy="226590"/>
              <a:chOff x="2534291" y="3545641"/>
              <a:chExt cx="226590" cy="226590"/>
            </a:xfrm>
          </p:grpSpPr>
          <p:sp>
            <p:nvSpPr>
              <p:cNvPr id="192" name="Oval 191"/>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4"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02" name="Group 201"/>
          <p:cNvGrpSpPr/>
          <p:nvPr/>
        </p:nvGrpSpPr>
        <p:grpSpPr>
          <a:xfrm>
            <a:off x="5370200" y="1957093"/>
            <a:ext cx="537802" cy="226590"/>
            <a:chOff x="2467337" y="3486639"/>
            <a:chExt cx="537802" cy="226590"/>
          </a:xfrm>
        </p:grpSpPr>
        <p:grpSp>
          <p:nvGrpSpPr>
            <p:cNvPr id="203" name="Group 202"/>
            <p:cNvGrpSpPr/>
            <p:nvPr/>
          </p:nvGrpSpPr>
          <p:grpSpPr>
            <a:xfrm>
              <a:off x="2778549" y="3486639"/>
              <a:ext cx="226590" cy="226590"/>
              <a:chOff x="2778549" y="3545641"/>
              <a:chExt cx="226590" cy="226590"/>
            </a:xfrm>
          </p:grpSpPr>
          <p:sp>
            <p:nvSpPr>
              <p:cNvPr id="207" name="Oval 206"/>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8"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04" name="Group 203"/>
            <p:cNvGrpSpPr/>
            <p:nvPr/>
          </p:nvGrpSpPr>
          <p:grpSpPr>
            <a:xfrm>
              <a:off x="2467337" y="3486639"/>
              <a:ext cx="226590" cy="226590"/>
              <a:chOff x="2534291" y="3545641"/>
              <a:chExt cx="226590" cy="226590"/>
            </a:xfrm>
          </p:grpSpPr>
          <p:sp>
            <p:nvSpPr>
              <p:cNvPr id="205" name="Oval 204"/>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6"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13" name="Group 212"/>
          <p:cNvGrpSpPr/>
          <p:nvPr/>
        </p:nvGrpSpPr>
        <p:grpSpPr>
          <a:xfrm>
            <a:off x="8058369" y="1957093"/>
            <a:ext cx="537802" cy="226590"/>
            <a:chOff x="2467337" y="3486639"/>
            <a:chExt cx="537802" cy="226590"/>
          </a:xfrm>
        </p:grpSpPr>
        <p:grpSp>
          <p:nvGrpSpPr>
            <p:cNvPr id="214" name="Group 213"/>
            <p:cNvGrpSpPr/>
            <p:nvPr/>
          </p:nvGrpSpPr>
          <p:grpSpPr>
            <a:xfrm>
              <a:off x="2778549" y="3486639"/>
              <a:ext cx="226590" cy="226590"/>
              <a:chOff x="2778549" y="3545641"/>
              <a:chExt cx="226590" cy="226590"/>
            </a:xfrm>
          </p:grpSpPr>
          <p:sp>
            <p:nvSpPr>
              <p:cNvPr id="218" name="Oval 217"/>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9"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15" name="Group 214"/>
            <p:cNvGrpSpPr/>
            <p:nvPr/>
          </p:nvGrpSpPr>
          <p:grpSpPr>
            <a:xfrm>
              <a:off x="2467337" y="3486639"/>
              <a:ext cx="226590" cy="226590"/>
              <a:chOff x="2534291" y="3545641"/>
              <a:chExt cx="226590" cy="226590"/>
            </a:xfrm>
          </p:grpSpPr>
          <p:sp>
            <p:nvSpPr>
              <p:cNvPr id="216" name="Oval 215"/>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7"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24" name="Group 223"/>
          <p:cNvGrpSpPr/>
          <p:nvPr/>
        </p:nvGrpSpPr>
        <p:grpSpPr>
          <a:xfrm>
            <a:off x="10746539" y="1957093"/>
            <a:ext cx="537802" cy="226590"/>
            <a:chOff x="2467337" y="3486639"/>
            <a:chExt cx="537802" cy="226590"/>
          </a:xfrm>
        </p:grpSpPr>
        <p:grpSp>
          <p:nvGrpSpPr>
            <p:cNvPr id="225" name="Group 224"/>
            <p:cNvGrpSpPr/>
            <p:nvPr/>
          </p:nvGrpSpPr>
          <p:grpSpPr>
            <a:xfrm>
              <a:off x="2778549" y="3486639"/>
              <a:ext cx="226590" cy="226590"/>
              <a:chOff x="2778549" y="3545641"/>
              <a:chExt cx="226590" cy="226590"/>
            </a:xfrm>
          </p:grpSpPr>
          <p:sp>
            <p:nvSpPr>
              <p:cNvPr id="229" name="Oval 228"/>
              <p:cNvSpPr/>
              <p:nvPr/>
            </p:nvSpPr>
            <p:spPr>
              <a:xfrm>
                <a:off x="2778549" y="3545641"/>
                <a:ext cx="226590" cy="226590"/>
              </a:xfrm>
              <a:prstGeom prst="ellipse">
                <a:avLst/>
              </a:prstGeom>
              <a:solidFill>
                <a:srgbClr val="2E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0" name="Freeform 22"/>
              <p:cNvSpPr>
                <a:spLocks noEditPoints="1"/>
              </p:cNvSpPr>
              <p:nvPr/>
            </p:nvSpPr>
            <p:spPr bwMode="auto">
              <a:xfrm>
                <a:off x="2835895" y="3614137"/>
                <a:ext cx="111915" cy="89594"/>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nvGrpSpPr>
            <p:cNvPr id="226" name="Group 225"/>
            <p:cNvGrpSpPr/>
            <p:nvPr/>
          </p:nvGrpSpPr>
          <p:grpSpPr>
            <a:xfrm>
              <a:off x="2467337" y="3486639"/>
              <a:ext cx="226590" cy="226590"/>
              <a:chOff x="2534291" y="3545641"/>
              <a:chExt cx="226590" cy="226590"/>
            </a:xfrm>
          </p:grpSpPr>
          <p:sp>
            <p:nvSpPr>
              <p:cNvPr id="227" name="Oval 226"/>
              <p:cNvSpPr/>
              <p:nvPr/>
            </p:nvSpPr>
            <p:spPr>
              <a:xfrm>
                <a:off x="2534291" y="3545641"/>
                <a:ext cx="226590" cy="226590"/>
              </a:xfrm>
              <a:prstGeom prst="ellipse">
                <a:avLst/>
              </a:prstGeom>
              <a:solidFill>
                <a:srgbClr val="436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8" name="Freeform 35"/>
              <p:cNvSpPr>
                <a:spLocks noEditPoints="1"/>
              </p:cNvSpPr>
              <p:nvPr/>
            </p:nvSpPr>
            <p:spPr bwMode="auto">
              <a:xfrm>
                <a:off x="2622940" y="3609719"/>
                <a:ext cx="49231" cy="98462"/>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w="3175">
                <a:noFill/>
              </a:ln>
            </p:spPr>
            <p:txBody>
              <a:bodyPr vert="horz" wrap="square" lIns="91440" tIns="45720" rIns="91440" bIns="45720" numCol="1" anchor="t" anchorCtr="0" compatLnSpc="1"/>
              <a:lstStyle/>
              <a:p>
                <a:endParaRPr lang="en-US">
                  <a:cs typeface="+mn-ea"/>
                  <a:sym typeface="+mn-lt"/>
                </a:endParaRPr>
              </a:p>
            </p:txBody>
          </p:sp>
        </p:grpSp>
      </p:grpSp>
      <p:grpSp>
        <p:nvGrpSpPr>
          <p:cNvPr id="20" name="组合 19"/>
          <p:cNvGrpSpPr/>
          <p:nvPr/>
        </p:nvGrpSpPr>
        <p:grpSpPr>
          <a:xfrm>
            <a:off x="1162050" y="3265170"/>
            <a:ext cx="1803400" cy="1856740"/>
            <a:chOff x="1830" y="5065"/>
            <a:chExt cx="2840" cy="2924"/>
          </a:xfrm>
        </p:grpSpPr>
        <p:sp>
          <p:nvSpPr>
            <p:cNvPr id="198" name="TextBox 197"/>
            <p:cNvSpPr txBox="1"/>
            <p:nvPr/>
          </p:nvSpPr>
          <p:spPr>
            <a:xfrm>
              <a:off x="1830" y="6537"/>
              <a:ext cx="2840" cy="1452"/>
            </a:xfrm>
            <a:prstGeom prst="rect">
              <a:avLst/>
            </a:prstGeom>
            <a:noFill/>
          </p:spPr>
          <p:txBody>
            <a:bodyPr wrap="square" rtlCol="0">
              <a:spAutoFit/>
            </a:bodyPr>
            <a:lstStyle/>
            <a:p>
              <a:pPr algn="ctr"/>
              <a:r>
                <a:rPr lang="en-US" i="1" dirty="0">
                  <a:solidFill>
                    <a:schemeClr val="accent1"/>
                  </a:solidFill>
                  <a:cs typeface="+mn-ea"/>
                  <a:sym typeface="+mn-lt"/>
                </a:rPr>
                <a:t>通过加入一些新元素，与已有的元素重新组合</a:t>
              </a:r>
              <a:endParaRPr lang="en-US" i="1" dirty="0">
                <a:solidFill>
                  <a:schemeClr val="accent1"/>
                </a:solidFill>
                <a:cs typeface="+mn-ea"/>
                <a:sym typeface="+mn-lt"/>
              </a:endParaRPr>
            </a:p>
          </p:txBody>
        </p:sp>
        <p:sp>
          <p:nvSpPr>
            <p:cNvPr id="199" name="TextBox 198"/>
            <p:cNvSpPr txBox="1"/>
            <p:nvPr/>
          </p:nvSpPr>
          <p:spPr>
            <a:xfrm>
              <a:off x="1830" y="5065"/>
              <a:ext cx="2840" cy="822"/>
            </a:xfrm>
            <a:prstGeom prst="rect">
              <a:avLst/>
            </a:prstGeom>
            <a:noFill/>
          </p:spPr>
          <p:txBody>
            <a:bodyPr wrap="square" rtlCol="0">
              <a:spAutoFit/>
            </a:bodyPr>
            <a:lstStyle/>
            <a:p>
              <a:pPr algn="ctr"/>
              <a:r>
                <a:rPr lang="en-US" sz="2800" b="1">
                  <a:solidFill>
                    <a:schemeClr val="tx1">
                      <a:lumMod val="65000"/>
                      <a:lumOff val="35000"/>
                    </a:schemeClr>
                  </a:solidFill>
                  <a:cs typeface="+mn-ea"/>
                  <a:sym typeface="+mn-lt"/>
                </a:rPr>
                <a:t>学会拼凑</a:t>
              </a:r>
              <a:endParaRPr lang="en-US" sz="2800" b="1">
                <a:solidFill>
                  <a:schemeClr val="tx1">
                    <a:lumMod val="65000"/>
                    <a:lumOff val="35000"/>
                  </a:schemeClr>
                </a:solidFill>
                <a:cs typeface="+mn-ea"/>
                <a:sym typeface="+mn-lt"/>
              </a:endParaRPr>
            </a:p>
          </p:txBody>
        </p:sp>
      </p:grpSp>
      <p:grpSp>
        <p:nvGrpSpPr>
          <p:cNvPr id="460" name="Group 459"/>
          <p:cNvGrpSpPr/>
          <p:nvPr/>
        </p:nvGrpSpPr>
        <p:grpSpPr>
          <a:xfrm>
            <a:off x="5943600" y="1210739"/>
            <a:ext cx="30480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4" name="组合 13"/>
          <p:cNvGrpSpPr/>
          <p:nvPr/>
        </p:nvGrpSpPr>
        <p:grpSpPr>
          <a:xfrm>
            <a:off x="3850005" y="3265170"/>
            <a:ext cx="1803400" cy="2112645"/>
            <a:chOff x="6063" y="5143"/>
            <a:chExt cx="2840" cy="3327"/>
          </a:xfrm>
        </p:grpSpPr>
        <p:sp>
          <p:nvSpPr>
            <p:cNvPr id="10" name="TextBox 197"/>
            <p:cNvSpPr txBox="1"/>
            <p:nvPr/>
          </p:nvSpPr>
          <p:spPr>
            <a:xfrm>
              <a:off x="6063" y="6582"/>
              <a:ext cx="2840" cy="1888"/>
            </a:xfrm>
            <a:prstGeom prst="rect">
              <a:avLst/>
            </a:prstGeom>
            <a:noFill/>
          </p:spPr>
          <p:txBody>
            <a:bodyPr wrap="square" rtlCol="0">
              <a:spAutoFit/>
            </a:bodyPr>
            <a:p>
              <a:pPr algn="ctr"/>
              <a:r>
                <a:rPr lang="en-US" i="1" dirty="0">
                  <a:solidFill>
                    <a:schemeClr val="accent1"/>
                  </a:solidFill>
                  <a:cs typeface="+mn-ea"/>
                  <a:sym typeface="+mn-lt"/>
                </a:rPr>
                <a:t>洞悉身边各种资源的属性，将它们创造性地整合起来</a:t>
              </a:r>
              <a:endParaRPr lang="en-US" i="1" dirty="0">
                <a:solidFill>
                  <a:schemeClr val="accent1"/>
                </a:solidFill>
                <a:cs typeface="+mn-ea"/>
                <a:sym typeface="+mn-lt"/>
              </a:endParaRPr>
            </a:p>
          </p:txBody>
        </p:sp>
        <p:sp>
          <p:nvSpPr>
            <p:cNvPr id="12" name="TextBox 198"/>
            <p:cNvSpPr txBox="1"/>
            <p:nvPr/>
          </p:nvSpPr>
          <p:spPr>
            <a:xfrm>
              <a:off x="6063" y="5143"/>
              <a:ext cx="2840" cy="1501"/>
            </a:xfrm>
            <a:prstGeom prst="rect">
              <a:avLst/>
            </a:prstGeom>
            <a:noFill/>
          </p:spPr>
          <p:txBody>
            <a:bodyPr wrap="square" rtlCol="0">
              <a:spAutoFit/>
            </a:bodyPr>
            <a:p>
              <a:pPr algn="ctr"/>
              <a:r>
                <a:rPr lang="zh-CN" altLang="en-US" sz="2800" b="1">
                  <a:solidFill>
                    <a:schemeClr val="tx1">
                      <a:lumMod val="65000"/>
                      <a:lumOff val="35000"/>
                    </a:schemeClr>
                  </a:solidFill>
                  <a:cs typeface="+mn-ea"/>
                  <a:sym typeface="+mn-lt"/>
                </a:rPr>
                <a:t>重组现有</a:t>
              </a:r>
              <a:r>
                <a:rPr lang="en-US" sz="2800" b="1">
                  <a:solidFill>
                    <a:schemeClr val="tx1">
                      <a:lumMod val="65000"/>
                      <a:lumOff val="35000"/>
                    </a:schemeClr>
                  </a:solidFill>
                  <a:cs typeface="+mn-ea"/>
                  <a:sym typeface="+mn-lt"/>
                </a:rPr>
                <a:t>资源</a:t>
              </a:r>
              <a:endParaRPr lang="en-US" sz="2800" b="1">
                <a:solidFill>
                  <a:schemeClr val="tx1">
                    <a:lumMod val="65000"/>
                    <a:lumOff val="35000"/>
                  </a:schemeClr>
                </a:solidFill>
                <a:cs typeface="+mn-ea"/>
                <a:sym typeface="+mn-lt"/>
              </a:endParaRPr>
            </a:p>
          </p:txBody>
        </p:sp>
      </p:grpSp>
      <p:grpSp>
        <p:nvGrpSpPr>
          <p:cNvPr id="16" name="组合 15"/>
          <p:cNvGrpSpPr/>
          <p:nvPr/>
        </p:nvGrpSpPr>
        <p:grpSpPr>
          <a:xfrm>
            <a:off x="6715760" y="3265170"/>
            <a:ext cx="1803400" cy="2091690"/>
            <a:chOff x="6063" y="5143"/>
            <a:chExt cx="2840" cy="3294"/>
          </a:xfrm>
        </p:grpSpPr>
        <p:sp>
          <p:nvSpPr>
            <p:cNvPr id="18" name="TextBox 197"/>
            <p:cNvSpPr txBox="1"/>
            <p:nvPr/>
          </p:nvSpPr>
          <p:spPr>
            <a:xfrm>
              <a:off x="6063" y="6549"/>
              <a:ext cx="2840" cy="1888"/>
            </a:xfrm>
            <a:prstGeom prst="rect">
              <a:avLst/>
            </a:prstGeom>
            <a:noFill/>
          </p:spPr>
          <p:txBody>
            <a:bodyPr wrap="square" rtlCol="0">
              <a:spAutoFit/>
            </a:bodyPr>
            <a:p>
              <a:pPr algn="ctr"/>
              <a:r>
                <a:rPr lang="en-US" i="1" dirty="0">
                  <a:solidFill>
                    <a:schemeClr val="accent1"/>
                  </a:solidFill>
                  <a:cs typeface="+mn-ea"/>
                  <a:sym typeface="+mn-lt"/>
                </a:rPr>
                <a:t>多个阶段投入资源并在每个阶段投入最有限的资源</a:t>
              </a:r>
              <a:endParaRPr lang="en-US" i="1" dirty="0">
                <a:solidFill>
                  <a:schemeClr val="accent1"/>
                </a:solidFill>
                <a:cs typeface="+mn-ea"/>
                <a:sym typeface="+mn-lt"/>
              </a:endParaRPr>
            </a:p>
          </p:txBody>
        </p:sp>
        <p:sp>
          <p:nvSpPr>
            <p:cNvPr id="19" name="TextBox 198"/>
            <p:cNvSpPr txBox="1"/>
            <p:nvPr/>
          </p:nvSpPr>
          <p:spPr>
            <a:xfrm>
              <a:off x="6063" y="5143"/>
              <a:ext cx="2840" cy="822"/>
            </a:xfrm>
            <a:prstGeom prst="rect">
              <a:avLst/>
            </a:prstGeom>
            <a:noFill/>
          </p:spPr>
          <p:txBody>
            <a:bodyPr wrap="square" rtlCol="0">
              <a:spAutoFit/>
            </a:bodyPr>
            <a:p>
              <a:pPr algn="ctr"/>
              <a:r>
                <a:rPr lang="en-US" sz="2800" b="1">
                  <a:solidFill>
                    <a:schemeClr val="tx1">
                      <a:lumMod val="65000"/>
                      <a:lumOff val="35000"/>
                    </a:schemeClr>
                  </a:solidFill>
                  <a:cs typeface="+mn-ea"/>
                  <a:sym typeface="+mn-lt"/>
                </a:rPr>
                <a:t>步步为营</a:t>
              </a:r>
              <a:endParaRPr lang="en-US" sz="2800" b="1">
                <a:solidFill>
                  <a:schemeClr val="tx1">
                    <a:lumMod val="65000"/>
                    <a:lumOff val="35000"/>
                  </a:schemeClr>
                </a:solidFill>
                <a:cs typeface="+mn-ea"/>
                <a:sym typeface="+mn-lt"/>
              </a:endParaRPr>
            </a:p>
          </p:txBody>
        </p:sp>
      </p:grpSp>
      <p:grpSp>
        <p:nvGrpSpPr>
          <p:cNvPr id="21" name="组合 20"/>
          <p:cNvGrpSpPr/>
          <p:nvPr/>
        </p:nvGrpSpPr>
        <p:grpSpPr>
          <a:xfrm>
            <a:off x="9316085" y="3265170"/>
            <a:ext cx="1803400" cy="2140585"/>
            <a:chOff x="6063" y="5143"/>
            <a:chExt cx="2840" cy="3371"/>
          </a:xfrm>
        </p:grpSpPr>
        <p:sp>
          <p:nvSpPr>
            <p:cNvPr id="22" name="TextBox 197"/>
            <p:cNvSpPr txBox="1"/>
            <p:nvPr/>
          </p:nvSpPr>
          <p:spPr>
            <a:xfrm>
              <a:off x="6063" y="6626"/>
              <a:ext cx="2840" cy="1888"/>
            </a:xfrm>
            <a:prstGeom prst="rect">
              <a:avLst/>
            </a:prstGeom>
            <a:noFill/>
          </p:spPr>
          <p:txBody>
            <a:bodyPr wrap="square" rtlCol="0">
              <a:spAutoFit/>
            </a:bodyPr>
            <a:p>
              <a:pPr algn="ctr"/>
              <a:r>
                <a:rPr lang="en-US" i="1" dirty="0">
                  <a:solidFill>
                    <a:schemeClr val="accent1"/>
                  </a:solidFill>
                  <a:cs typeface="+mn-ea"/>
                  <a:sym typeface="+mn-lt"/>
                </a:rPr>
                <a:t>利用他人或者其他企业的资源来完成自己创业的目的</a:t>
              </a:r>
              <a:endParaRPr lang="en-US" i="1" dirty="0">
                <a:solidFill>
                  <a:schemeClr val="accent1"/>
                </a:solidFill>
                <a:cs typeface="+mn-ea"/>
                <a:sym typeface="+mn-lt"/>
              </a:endParaRPr>
            </a:p>
          </p:txBody>
        </p:sp>
        <p:sp>
          <p:nvSpPr>
            <p:cNvPr id="23" name="TextBox 198"/>
            <p:cNvSpPr txBox="1"/>
            <p:nvPr/>
          </p:nvSpPr>
          <p:spPr>
            <a:xfrm>
              <a:off x="6063" y="5143"/>
              <a:ext cx="2840" cy="1501"/>
            </a:xfrm>
            <a:prstGeom prst="rect">
              <a:avLst/>
            </a:prstGeom>
            <a:noFill/>
          </p:spPr>
          <p:txBody>
            <a:bodyPr wrap="square" rtlCol="0">
              <a:spAutoFit/>
            </a:bodyPr>
            <a:p>
              <a:pPr algn="ctr"/>
              <a:r>
                <a:rPr lang="en-US" sz="2800" b="1">
                  <a:solidFill>
                    <a:schemeClr val="tx1">
                      <a:lumMod val="65000"/>
                      <a:lumOff val="35000"/>
                    </a:schemeClr>
                  </a:solidFill>
                  <a:cs typeface="+mn-ea"/>
                  <a:sym typeface="+mn-lt"/>
                </a:rPr>
                <a:t>发挥资源杠杆效应</a:t>
              </a:r>
              <a:endParaRPr lang="en-US" sz="2800" b="1">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par>
                                <p:cTn id="12" presetID="2" presetClass="entr" presetSubtype="4" decel="100000" fill="hold" nodeType="withEffect">
                                  <p:stCondLst>
                                    <p:cond delay="100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000" fill="hold"/>
                                        <p:tgtEl>
                                          <p:spTgt spid="63"/>
                                        </p:tgtEl>
                                        <p:attrNameLst>
                                          <p:attrName>ppt_x</p:attrName>
                                        </p:attrNameLst>
                                      </p:cBhvr>
                                      <p:tavLst>
                                        <p:tav tm="0">
                                          <p:val>
                                            <p:strVal val="#ppt_x"/>
                                          </p:val>
                                        </p:tav>
                                        <p:tav tm="100000">
                                          <p:val>
                                            <p:strVal val="#ppt_x"/>
                                          </p:val>
                                        </p:tav>
                                      </p:tavLst>
                                    </p:anim>
                                    <p:anim calcmode="lin" valueType="num">
                                      <p:cBhvr additive="base">
                                        <p:cTn id="15" dur="1000" fill="hold"/>
                                        <p:tgtEl>
                                          <p:spTgt spid="63"/>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125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1000" fill="hold"/>
                                        <p:tgtEl>
                                          <p:spTgt spid="62"/>
                                        </p:tgtEl>
                                        <p:attrNameLst>
                                          <p:attrName>ppt_x</p:attrName>
                                        </p:attrNameLst>
                                      </p:cBhvr>
                                      <p:tavLst>
                                        <p:tav tm="0">
                                          <p:val>
                                            <p:strVal val="#ppt_x"/>
                                          </p:val>
                                        </p:tav>
                                        <p:tav tm="100000">
                                          <p:val>
                                            <p:strVal val="#ppt_x"/>
                                          </p:val>
                                        </p:tav>
                                      </p:tavLst>
                                    </p:anim>
                                    <p:anim calcmode="lin" valueType="num">
                                      <p:cBhvr additive="base">
                                        <p:cTn id="19" dur="1000" fill="hold"/>
                                        <p:tgtEl>
                                          <p:spTgt spid="62"/>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150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1000" fill="hold"/>
                                        <p:tgtEl>
                                          <p:spTgt spid="61"/>
                                        </p:tgtEl>
                                        <p:attrNameLst>
                                          <p:attrName>ppt_x</p:attrName>
                                        </p:attrNameLst>
                                      </p:cBhvr>
                                      <p:tavLst>
                                        <p:tav tm="0">
                                          <p:val>
                                            <p:strVal val="#ppt_x"/>
                                          </p:val>
                                        </p:tav>
                                        <p:tav tm="100000">
                                          <p:val>
                                            <p:strVal val="#ppt_x"/>
                                          </p:val>
                                        </p:tav>
                                      </p:tavLst>
                                    </p:anim>
                                    <p:anim calcmode="lin" valueType="num">
                                      <p:cBhvr additive="base">
                                        <p:cTn id="23" dur="1000" fill="hold"/>
                                        <p:tgtEl>
                                          <p:spTgt spid="61"/>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175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000" fill="hold"/>
                                        <p:tgtEl>
                                          <p:spTgt spid="60"/>
                                        </p:tgtEl>
                                        <p:attrNameLst>
                                          <p:attrName>ppt_x</p:attrName>
                                        </p:attrNameLst>
                                      </p:cBhvr>
                                      <p:tavLst>
                                        <p:tav tm="0">
                                          <p:val>
                                            <p:strVal val="#ppt_x"/>
                                          </p:val>
                                        </p:tav>
                                        <p:tav tm="100000">
                                          <p:val>
                                            <p:strVal val="#ppt_x"/>
                                          </p:val>
                                        </p:tav>
                                      </p:tavLst>
                                    </p:anim>
                                    <p:anim calcmode="lin" valueType="num">
                                      <p:cBhvr additive="base">
                                        <p:cTn id="27" dur="1000" fill="hold"/>
                                        <p:tgtEl>
                                          <p:spTgt spid="60"/>
                                        </p:tgtEl>
                                        <p:attrNameLst>
                                          <p:attrName>ppt_y</p:attrName>
                                        </p:attrNameLst>
                                      </p:cBhvr>
                                      <p:tavLst>
                                        <p:tav tm="0">
                                          <p:val>
                                            <p:strVal val="1+#ppt_h/2"/>
                                          </p:val>
                                        </p:tav>
                                        <p:tav tm="100000">
                                          <p:val>
                                            <p:strVal val="#ppt_y"/>
                                          </p:val>
                                        </p:tav>
                                      </p:tavLst>
                                    </p:anim>
                                  </p:childTnLst>
                                </p:cTn>
                              </p:par>
                              <p:par>
                                <p:cTn id="28" presetID="10" presetClass="entr" presetSubtype="0" fill="hold" nodeType="withEffect">
                                  <p:stCondLst>
                                    <p:cond delay="200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nodeType="withEffect">
                                  <p:stCondLst>
                                    <p:cond delay="2250"/>
                                  </p:stCondLst>
                                  <p:childTnLst>
                                    <p:set>
                                      <p:cBhvr>
                                        <p:cTn id="32" dur="1" fill="hold">
                                          <p:stCondLst>
                                            <p:cond delay="0"/>
                                          </p:stCondLst>
                                        </p:cTn>
                                        <p:tgtEl>
                                          <p:spTgt spid="202"/>
                                        </p:tgtEl>
                                        <p:attrNameLst>
                                          <p:attrName>style.visibility</p:attrName>
                                        </p:attrNameLst>
                                      </p:cBhvr>
                                      <p:to>
                                        <p:strVal val="visible"/>
                                      </p:to>
                                    </p:set>
                                    <p:animEffect transition="in" filter="fade">
                                      <p:cBhvr>
                                        <p:cTn id="33" dur="500"/>
                                        <p:tgtEl>
                                          <p:spTgt spid="202"/>
                                        </p:tgtEl>
                                      </p:cBhvr>
                                    </p:animEffect>
                                  </p:childTnLst>
                                </p:cTn>
                              </p:par>
                              <p:par>
                                <p:cTn id="34" presetID="10" presetClass="entr" presetSubtype="0" fill="hold" nodeType="withEffect">
                                  <p:stCondLst>
                                    <p:cond delay="2500"/>
                                  </p:stCondLst>
                                  <p:childTnLst>
                                    <p:set>
                                      <p:cBhvr>
                                        <p:cTn id="35" dur="1" fill="hold">
                                          <p:stCondLst>
                                            <p:cond delay="0"/>
                                          </p:stCondLst>
                                        </p:cTn>
                                        <p:tgtEl>
                                          <p:spTgt spid="213"/>
                                        </p:tgtEl>
                                        <p:attrNameLst>
                                          <p:attrName>style.visibility</p:attrName>
                                        </p:attrNameLst>
                                      </p:cBhvr>
                                      <p:to>
                                        <p:strVal val="visible"/>
                                      </p:to>
                                    </p:set>
                                    <p:animEffect transition="in" filter="fade">
                                      <p:cBhvr>
                                        <p:cTn id="36" dur="500"/>
                                        <p:tgtEl>
                                          <p:spTgt spid="213"/>
                                        </p:tgtEl>
                                      </p:cBhvr>
                                    </p:animEffect>
                                  </p:childTnLst>
                                </p:cTn>
                              </p:par>
                              <p:par>
                                <p:cTn id="37" presetID="10" presetClass="entr" presetSubtype="0" fill="hold" nodeType="withEffect">
                                  <p:stCondLst>
                                    <p:cond delay="2750"/>
                                  </p:stCondLst>
                                  <p:childTnLst>
                                    <p:set>
                                      <p:cBhvr>
                                        <p:cTn id="38" dur="1" fill="hold">
                                          <p:stCondLst>
                                            <p:cond delay="0"/>
                                          </p:stCondLst>
                                        </p:cTn>
                                        <p:tgtEl>
                                          <p:spTgt spid="224"/>
                                        </p:tgtEl>
                                        <p:attrNameLst>
                                          <p:attrName>style.visibility</p:attrName>
                                        </p:attrNameLst>
                                      </p:cBhvr>
                                      <p:to>
                                        <p:strVal val="visible"/>
                                      </p:to>
                                    </p:set>
                                    <p:animEffect transition="in" filter="fade">
                                      <p:cBhvr>
                                        <p:cTn id="39"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153953" y="711467"/>
            <a:ext cx="5695698" cy="5784347"/>
          </a:xfrm>
          <a:prstGeom prst="rect">
            <a:avLst/>
          </a:prstGeom>
        </p:spPr>
      </p:pic>
      <p:sp>
        <p:nvSpPr>
          <p:cNvPr id="11" name="Rectangle 26"/>
          <p:cNvSpPr/>
          <p:nvPr/>
        </p:nvSpPr>
        <p:spPr>
          <a:xfrm>
            <a:off x="861695" y="3989070"/>
            <a:ext cx="4563745" cy="52197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第九单元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产品开发与运营</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初创企业科学管理</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3</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一、产品</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28510"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所谓的产品，是指能提供给市场，用于满足人们某种需要和欲望的任何事物， 包括实物、服务、组织、场所、思想、主意等。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产品是企业存在的价值所在，企业所有活动都围绕产品的生产与再生产而展开，企业所有的职能部门为此而建立，能否生产出符合市场需要的产品正是其核心竞争力的关键。</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b="1" dirty="0">
                <a:solidFill>
                  <a:schemeClr val="accent2"/>
                </a:solidFill>
                <a:latin typeface="+mn-lt"/>
                <a:ea typeface="+mn-ea"/>
                <a:cs typeface="+mn-ea"/>
                <a:sym typeface="+mn-lt"/>
              </a:rPr>
              <a:t>二、创新的类型</a:t>
            </a:r>
            <a:endParaRPr b="1" dirty="0">
              <a:solidFill>
                <a:schemeClr val="accent2"/>
              </a:solidFill>
              <a:latin typeface="+mn-lt"/>
              <a:ea typeface="+mn-ea"/>
              <a:cs typeface="+mn-ea"/>
              <a:sym typeface="+mn-lt"/>
            </a:endParaRPr>
          </a:p>
        </p:txBody>
      </p:sp>
      <p:sp>
        <p:nvSpPr>
          <p:cNvPr id="28" name="Rectangle 26"/>
          <p:cNvSpPr/>
          <p:nvPr/>
        </p:nvSpPr>
        <p:spPr>
          <a:xfrm>
            <a:off x="401955" y="1231900"/>
            <a:ext cx="7888605" cy="419989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根据创新的方式进行分类，如独立创新、合作创新等。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根据创新的意义大小进行分类，如渐进性创新、突破性创新、革命性创新等。</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根据创新的效果进行分类，如有价值的创新、无价值的创新、负效应创新。</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根据创新的层次进行分类，如首创型创新、改进型创新、应用型创新。</a:t>
            </a:r>
            <a:endParaRPr lang="zh-CN" altLang="en-US" sz="2400">
              <a:sym typeface="+mn-ea"/>
            </a:endParaRPr>
          </a:p>
        </p:txBody>
      </p:sp>
      <p:pic>
        <p:nvPicPr>
          <p:cNvPr id="2" name="图片 53"/>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8291195" y="1750695"/>
            <a:ext cx="3900805" cy="4898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843270" y="639445"/>
            <a:ext cx="5926455" cy="521970"/>
            <a:chOff x="7678040" y="639184"/>
            <a:chExt cx="4092125" cy="521970"/>
          </a:xfrm>
        </p:grpSpPr>
        <p:sp>
          <p:nvSpPr>
            <p:cNvPr id="35" name="TextBox 34"/>
            <p:cNvSpPr txBox="1"/>
            <p:nvPr/>
          </p:nvSpPr>
          <p:spPr>
            <a:xfrm>
              <a:off x="8074008" y="639184"/>
              <a:ext cx="3696157" cy="521970"/>
            </a:xfrm>
            <a:prstGeom prst="rect">
              <a:avLst/>
            </a:prstGeom>
            <a:noFill/>
          </p:spPr>
          <p:txBody>
            <a:bodyPr wrap="square" rtlCol="0">
              <a:spAutoFit/>
            </a:bodyPr>
            <a:lstStyle/>
            <a:p>
              <a:r>
                <a:rPr sz="2800" b="1" dirty="0">
                  <a:solidFill>
                    <a:srgbClr val="2842A2"/>
                  </a:solidFill>
                  <a:effectLst>
                    <a:outerShdw blurRad="50800" dist="25400" dir="5400000" algn="t" rotWithShape="0">
                      <a:prstClr val="black">
                        <a:alpha val="20000"/>
                      </a:prstClr>
                    </a:outerShdw>
                  </a:effectLst>
                  <a:cs typeface="+mn-ea"/>
                  <a:sym typeface="+mn-lt"/>
                </a:rPr>
                <a:t>卖牙膏撑起盈利半边天</a:t>
              </a:r>
              <a:endParaRPr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Rounded Corners 37"/>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20" name="PA_圆角矩形 14"/>
          <p:cNvSpPr/>
          <p:nvPr>
            <p:custDataLst>
              <p:tags r:id="rId1"/>
            </p:custDataLst>
          </p:nvPr>
        </p:nvSpPr>
        <p:spPr>
          <a:xfrm>
            <a:off x="8387732" y="5870910"/>
            <a:ext cx="1230021" cy="445168"/>
          </a:xfrm>
          <a:prstGeom prst="roundRect">
            <a:avLst>
              <a:gd name="adj" fmla="val 50000"/>
            </a:avLst>
          </a:prstGeom>
          <a:solidFill>
            <a:srgbClr val="F2B4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cs typeface="+mn-ea"/>
                <a:sym typeface="+mn-lt"/>
              </a:rPr>
              <a:t>案例</a:t>
            </a:r>
            <a:endParaRPr lang="zh-CN" altLang="en-US" dirty="0" smtClean="0">
              <a:cs typeface="+mn-ea"/>
              <a:sym typeface="+mn-lt"/>
            </a:endParaRPr>
          </a:p>
        </p:txBody>
      </p:sp>
      <p:pic>
        <p:nvPicPr>
          <p:cNvPr id="8" name="图片 7"/>
          <p:cNvPicPr/>
          <p:nvPr>
            <p:custDataLst>
              <p:tags r:id="rId2"/>
            </p:custDataLst>
          </p:nvPr>
        </p:nvPicPr>
        <p:blipFill>
          <a:blip r:embed="rId3"/>
          <a:stretch>
            <a:fillRect/>
          </a:stretch>
        </p:blipFill>
        <p:spPr>
          <a:xfrm>
            <a:off x="126" y="1"/>
            <a:ext cx="5084828" cy="6857999"/>
          </a:xfrm>
          <a:prstGeom prst="rect">
            <a:avLst/>
          </a:prstGeom>
          <a:noFill/>
          <a:ln w="9525">
            <a:noFill/>
          </a:ln>
        </p:spPr>
      </p:pic>
      <p:sp>
        <p:nvSpPr>
          <p:cNvPr id="9" name="文本框 8"/>
          <p:cNvSpPr txBox="1"/>
          <p:nvPr/>
        </p:nvSpPr>
        <p:spPr>
          <a:xfrm>
            <a:off x="5727700" y="1918970"/>
            <a:ext cx="6096000" cy="3744595"/>
          </a:xfrm>
          <a:prstGeom prst="rect">
            <a:avLst/>
          </a:prstGeom>
          <a:noFill/>
        </p:spPr>
        <p:txBody>
          <a:bodyPr wrap="square" rtlCol="0" anchor="t">
            <a:spAutoFit/>
          </a:bodyPr>
          <a:p>
            <a:pPr>
              <a:lnSpc>
                <a:spcPct val="120000"/>
              </a:lnSpc>
            </a:pPr>
            <a:r>
              <a:rPr lang="zh-CN" altLang="en-US"/>
              <a:t>云南白药2018年年报显示，牙膏业务实现收入约44.07亿元，同比大幅增长接近52%，近五年年均复合增长率达到34%，远高于药品板块；同时白药健康占云南白药营收的比重也从2014年的7%左右持续上升至去年近17%，意味着牙膏产品对云南白药营收的贡献越来越大。</a:t>
            </a:r>
            <a:endParaRPr lang="zh-CN" altLang="en-US"/>
          </a:p>
          <a:p>
            <a:pPr>
              <a:lnSpc>
                <a:spcPct val="120000"/>
              </a:lnSpc>
            </a:pPr>
            <a:endParaRPr lang="zh-CN" altLang="en-US"/>
          </a:p>
          <a:p>
            <a:pPr>
              <a:lnSpc>
                <a:spcPct val="120000"/>
              </a:lnSpc>
            </a:pPr>
            <a:r>
              <a:rPr lang="zh-CN" altLang="en-US"/>
              <a:t>显然从营收规模来看，批发零售&gt;药品&gt;日化品，但以牙膏为主导的日化品业务营收增长相对迅猛，近五年收入的年均复合增长率均要远远高于批发零售和药品板块，对公司的营收贡献也保持增长，而如果从盈利贡献来看，云南白药日化用品的企业属性则更为明显。</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二、整体产品的概念</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275070" cy="475424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整体产品的概念包括三个层次，如图：</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第一层次称为核心产品，指商品带给消费者的最基本的效用和利益，即主要的实际用途。</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第二层次称为有形产品，指能带给顾客某些特殊利益， 即产品的外部特征。</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第三层次称为附加产品或延伸产品，指围绕商品使用价值的应用，给顾客带来的附加利益。</a:t>
            </a:r>
            <a:endParaRPr lang="zh-CN" altLang="en-US" sz="2400">
              <a:sym typeface="+mn-ea"/>
            </a:endParaRPr>
          </a:p>
        </p:txBody>
      </p:sp>
      <p:pic>
        <p:nvPicPr>
          <p:cNvPr id="17" name="图片 17" descr="产品三层次"/>
          <p:cNvPicPr>
            <a:picLocks noChangeAspect="1"/>
          </p:cNvPicPr>
          <p:nvPr>
            <p:custDataLst>
              <p:tags r:id="rId1"/>
            </p:custDataLst>
          </p:nvPr>
        </p:nvPicPr>
        <p:blipFill>
          <a:blip r:embed="rId2"/>
          <a:stretch>
            <a:fillRect/>
          </a:stretch>
        </p:blipFill>
        <p:spPr>
          <a:xfrm>
            <a:off x="7291070" y="1169670"/>
            <a:ext cx="4639945" cy="4632325"/>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6"/>
          </p:nvPr>
        </p:nvPicPr>
        <p:blipFill>
          <a:blip r:embed="rId1" cstate="screen"/>
          <a:srcRect/>
          <a:stretch>
            <a:fillRect/>
          </a:stretch>
        </p:blipFill>
        <p:spPr/>
      </p:pic>
      <p:sp>
        <p:nvSpPr>
          <p:cNvPr id="472" name="Freeform: Shape 471"/>
          <p:cNvSpPr/>
          <p:nvPr/>
        </p:nvSpPr>
        <p:spPr>
          <a:xfrm>
            <a:off x="0" y="1"/>
            <a:ext cx="12192000" cy="3482001"/>
          </a:xfrm>
          <a:custGeom>
            <a:avLst/>
            <a:gdLst>
              <a:gd name="connsiteX0" fmla="*/ 0 w 12192000"/>
              <a:gd name="connsiteY0" fmla="*/ 0 h 3482001"/>
              <a:gd name="connsiteX1" fmla="*/ 12192000 w 12192000"/>
              <a:gd name="connsiteY1" fmla="*/ 0 h 3482001"/>
              <a:gd name="connsiteX2" fmla="*/ 12192000 w 12192000"/>
              <a:gd name="connsiteY2" fmla="*/ 3424064 h 3482001"/>
              <a:gd name="connsiteX3" fmla="*/ 11606981 w 12192000"/>
              <a:gd name="connsiteY3" fmla="*/ 3362141 h 3482001"/>
              <a:gd name="connsiteX4" fmla="*/ 8782419 w 12192000"/>
              <a:gd name="connsiteY4" fmla="*/ 3054883 h 3482001"/>
              <a:gd name="connsiteX5" fmla="*/ 6112962 w 12192000"/>
              <a:gd name="connsiteY5" fmla="*/ 3296019 h 3482001"/>
              <a:gd name="connsiteX6" fmla="*/ 3361649 w 12192000"/>
              <a:gd name="connsiteY6" fmla="*/ 3032514 h 3482001"/>
              <a:gd name="connsiteX7" fmla="*/ 825418 w 12192000"/>
              <a:gd name="connsiteY7" fmla="*/ 3267014 h 3482001"/>
              <a:gd name="connsiteX8" fmla="*/ 61603 w 12192000"/>
              <a:gd name="connsiteY8" fmla="*/ 3464454 h 3482001"/>
              <a:gd name="connsiteX9" fmla="*/ 0 w 12192000"/>
              <a:gd name="connsiteY9" fmla="*/ 3482001 h 348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82001">
                <a:moveTo>
                  <a:pt x="0" y="0"/>
                </a:moveTo>
                <a:lnTo>
                  <a:pt x="12192000" y="0"/>
                </a:lnTo>
                <a:lnTo>
                  <a:pt x="12192000" y="3424064"/>
                </a:lnTo>
                <a:lnTo>
                  <a:pt x="11606981" y="3362141"/>
                </a:lnTo>
                <a:cubicBezTo>
                  <a:pt x="10996111" y="3296101"/>
                  <a:pt x="9698089" y="3065903"/>
                  <a:pt x="8782419" y="3054883"/>
                </a:cubicBezTo>
                <a:cubicBezTo>
                  <a:pt x="7866749" y="3043863"/>
                  <a:pt x="7016424" y="3299747"/>
                  <a:pt x="6112962" y="3296019"/>
                </a:cubicBezTo>
                <a:cubicBezTo>
                  <a:pt x="5209502" y="3292291"/>
                  <a:pt x="4242907" y="3037348"/>
                  <a:pt x="3361649" y="3032514"/>
                </a:cubicBezTo>
                <a:cubicBezTo>
                  <a:pt x="2480392" y="3027680"/>
                  <a:pt x="1376311" y="3172255"/>
                  <a:pt x="825418" y="3267014"/>
                </a:cubicBezTo>
                <a:cubicBezTo>
                  <a:pt x="481110" y="3326239"/>
                  <a:pt x="233876" y="3412075"/>
                  <a:pt x="61603" y="3464454"/>
                </a:cubicBezTo>
                <a:lnTo>
                  <a:pt x="0" y="3482001"/>
                </a:lnTo>
                <a:close/>
              </a:path>
            </a:pathLst>
          </a:custGeom>
          <a:gradFill>
            <a:gsLst>
              <a:gs pos="0">
                <a:schemeClr val="accent1">
                  <a:alpha val="80000"/>
                </a:schemeClr>
              </a:gs>
              <a:gs pos="100000">
                <a:schemeClr val="accent1">
                  <a:lumMod val="75000"/>
                  <a:alpha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 name="Text Placeholder 1"/>
          <p:cNvSpPr>
            <a:spLocks noGrp="1"/>
          </p:cNvSpPr>
          <p:nvPr>
            <p:ph type="body" sz="quarter" idx="10"/>
          </p:nvPr>
        </p:nvSpPr>
        <p:spPr/>
        <p:txBody>
          <a:bodyPr>
            <a:noAutofit/>
          </a:bodyPr>
          <a:lstStyle/>
          <a:p>
            <a:r>
              <a:rPr sz="3500" dirty="0">
                <a:effectLst>
                  <a:outerShdw blurRad="50800" dist="25400" dir="5400000" algn="t" rotWithShape="0">
                    <a:prstClr val="black">
                      <a:alpha val="20000"/>
                    </a:prstClr>
                  </a:outerShdw>
                </a:effectLst>
                <a:latin typeface="+mn-lt"/>
                <a:cs typeface="+mn-ea"/>
                <a:sym typeface="+mn-lt"/>
              </a:rPr>
              <a:t>产品开发要考虑的因素</a:t>
            </a:r>
            <a:endParaRPr sz="3500" dirty="0">
              <a:effectLst>
                <a:outerShdw blurRad="50800" dist="25400" dir="5400000" algn="t" rotWithShape="0">
                  <a:prstClr val="black">
                    <a:alpha val="20000"/>
                  </a:prstClr>
                </a:outerShdw>
              </a:effectLst>
              <a:latin typeface="+mn-lt"/>
              <a:cs typeface="+mn-ea"/>
              <a:sym typeface="+mn-lt"/>
            </a:endParaRPr>
          </a:p>
        </p:txBody>
      </p:sp>
      <p:grpSp>
        <p:nvGrpSpPr>
          <p:cNvPr id="460" name="Group 459"/>
          <p:cNvGrpSpPr/>
          <p:nvPr/>
        </p:nvGrpSpPr>
        <p:grpSpPr>
          <a:xfrm>
            <a:off x="5943600" y="1210945"/>
            <a:ext cx="198120" cy="106680"/>
            <a:chOff x="5935980" y="1180306"/>
            <a:chExt cx="304800" cy="106680"/>
          </a:xfrm>
          <a:solidFill>
            <a:schemeClr val="bg1"/>
          </a:solidFill>
        </p:grpSpPr>
        <p:sp>
          <p:nvSpPr>
            <p:cNvPr id="461" name="Oval 460"/>
            <p:cNvSpPr/>
            <p:nvPr/>
          </p:nvSpPr>
          <p:spPr>
            <a:xfrm>
              <a:off x="593598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2" name="Oval 461"/>
            <p:cNvSpPr/>
            <p:nvPr/>
          </p:nvSpPr>
          <p:spPr>
            <a:xfrm>
              <a:off x="6134100" y="1180306"/>
              <a:ext cx="106680" cy="106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73" name="Rectangle: Rounded Corners 172"/>
          <p:cNvSpPr/>
          <p:nvPr/>
        </p:nvSpPr>
        <p:spPr>
          <a:xfrm>
            <a:off x="2454910" y="1788795"/>
            <a:ext cx="1623695" cy="4559935"/>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TextBox 198"/>
          <p:cNvSpPr txBox="1"/>
          <p:nvPr/>
        </p:nvSpPr>
        <p:spPr>
          <a:xfrm>
            <a:off x="2599690" y="3428365"/>
            <a:ext cx="1441450" cy="829945"/>
          </a:xfrm>
          <a:prstGeom prst="rect">
            <a:avLst/>
          </a:prstGeom>
          <a:noFill/>
        </p:spPr>
        <p:txBody>
          <a:bodyPr wrap="square" rtlCol="0">
            <a:spAutoFit/>
          </a:bodyPr>
          <a:p>
            <a:pPr algn="ctr"/>
            <a:r>
              <a:rPr lang="en-US" sz="2400">
                <a:solidFill>
                  <a:schemeClr val="tx1">
                    <a:lumMod val="65000"/>
                    <a:lumOff val="35000"/>
                  </a:schemeClr>
                </a:solidFill>
                <a:cs typeface="+mn-ea"/>
                <a:sym typeface="+mn-lt"/>
              </a:rPr>
              <a:t>产品的收益性</a:t>
            </a:r>
            <a:endParaRPr lang="en-US" sz="2400">
              <a:solidFill>
                <a:schemeClr val="tx1">
                  <a:lumMod val="65000"/>
                  <a:lumOff val="35000"/>
                </a:schemeClr>
              </a:solidFill>
              <a:cs typeface="+mn-ea"/>
              <a:sym typeface="+mn-lt"/>
            </a:endParaRPr>
          </a:p>
        </p:txBody>
      </p:sp>
      <p:sp>
        <p:nvSpPr>
          <p:cNvPr id="174" name="Rectangle: Rounded Corners 173"/>
          <p:cNvSpPr/>
          <p:nvPr/>
        </p:nvSpPr>
        <p:spPr>
          <a:xfrm>
            <a:off x="4356100" y="178943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xtBox 198"/>
          <p:cNvSpPr txBox="1"/>
          <p:nvPr/>
        </p:nvSpPr>
        <p:spPr>
          <a:xfrm>
            <a:off x="4455795" y="3428365"/>
            <a:ext cx="1441450" cy="1198880"/>
          </a:xfrm>
          <a:prstGeom prst="rect">
            <a:avLst/>
          </a:prstGeom>
          <a:noFill/>
        </p:spPr>
        <p:txBody>
          <a:bodyPr wrap="square" rtlCol="0">
            <a:spAutoFit/>
          </a:bodyPr>
          <a:p>
            <a:pPr algn="ctr"/>
            <a:r>
              <a:rPr lang="en-US" sz="2400">
                <a:solidFill>
                  <a:schemeClr val="tx1">
                    <a:lumMod val="65000"/>
                    <a:lumOff val="35000"/>
                  </a:schemeClr>
                </a:solidFill>
                <a:cs typeface="+mn-ea"/>
                <a:sym typeface="+mn-lt"/>
              </a:rPr>
              <a:t>市场竞争力综合的考虑</a:t>
            </a:r>
            <a:endParaRPr lang="en-US" sz="2400">
              <a:solidFill>
                <a:schemeClr val="tx1">
                  <a:lumMod val="65000"/>
                  <a:lumOff val="35000"/>
                </a:schemeClr>
              </a:solidFill>
              <a:cs typeface="+mn-ea"/>
              <a:sym typeface="+mn-lt"/>
            </a:endParaRPr>
          </a:p>
        </p:txBody>
      </p:sp>
      <p:pic>
        <p:nvPicPr>
          <p:cNvPr id="43" name="图片 42"/>
          <p:cNvPicPr>
            <a:picLocks noChangeAspect="1"/>
          </p:cNvPicPr>
          <p:nvPr/>
        </p:nvPicPr>
        <p:blipFill>
          <a:blip r:embed="rId2"/>
          <a:stretch>
            <a:fillRect/>
          </a:stretch>
        </p:blipFill>
        <p:spPr>
          <a:xfrm>
            <a:off x="4447540" y="1898650"/>
            <a:ext cx="1455165" cy="990000"/>
          </a:xfrm>
          <a:prstGeom prst="rect">
            <a:avLst/>
          </a:prstGeom>
        </p:spPr>
      </p:pic>
      <p:sp>
        <p:nvSpPr>
          <p:cNvPr id="175" name="Rectangle: Rounded Corners 174"/>
          <p:cNvSpPr/>
          <p:nvPr/>
        </p:nvSpPr>
        <p:spPr>
          <a:xfrm>
            <a:off x="625538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xtBox 198"/>
          <p:cNvSpPr txBox="1"/>
          <p:nvPr/>
        </p:nvSpPr>
        <p:spPr>
          <a:xfrm>
            <a:off x="6346825" y="3428365"/>
            <a:ext cx="1441450" cy="829945"/>
          </a:xfrm>
          <a:prstGeom prst="rect">
            <a:avLst/>
          </a:prstGeom>
          <a:noFill/>
        </p:spPr>
        <p:txBody>
          <a:bodyPr wrap="square" rtlCol="0">
            <a:spAutoFit/>
          </a:bodyPr>
          <a:p>
            <a:pPr algn="ctr"/>
            <a:r>
              <a:rPr lang="en-US" sz="2400">
                <a:solidFill>
                  <a:schemeClr val="tx1">
                    <a:lumMod val="65000"/>
                    <a:lumOff val="35000"/>
                  </a:schemeClr>
                </a:solidFill>
                <a:cs typeface="+mn-ea"/>
                <a:sym typeface="+mn-lt"/>
              </a:rPr>
              <a:t>可利用的资源条件</a:t>
            </a:r>
            <a:endParaRPr lang="en-US" sz="2400">
              <a:solidFill>
                <a:schemeClr val="tx1">
                  <a:lumMod val="65000"/>
                  <a:lumOff val="35000"/>
                </a:schemeClr>
              </a:solidFill>
              <a:cs typeface="+mn-ea"/>
              <a:sym typeface="+mn-lt"/>
            </a:endParaRPr>
          </a:p>
        </p:txBody>
      </p:sp>
      <p:pic>
        <p:nvPicPr>
          <p:cNvPr id="44" name="图片 43"/>
          <p:cNvPicPr>
            <a:picLocks noChangeAspect="1"/>
          </p:cNvPicPr>
          <p:nvPr/>
        </p:nvPicPr>
        <p:blipFill>
          <a:blip r:embed="rId3"/>
          <a:stretch>
            <a:fillRect/>
          </a:stretch>
        </p:blipFill>
        <p:spPr>
          <a:xfrm>
            <a:off x="6347460" y="1898650"/>
            <a:ext cx="1455165" cy="990000"/>
          </a:xfrm>
          <a:prstGeom prst="rect">
            <a:avLst/>
          </a:prstGeom>
        </p:spPr>
      </p:pic>
      <p:sp>
        <p:nvSpPr>
          <p:cNvPr id="18" name="Rectangle: Rounded Corners 174"/>
          <p:cNvSpPr/>
          <p:nvPr/>
        </p:nvSpPr>
        <p:spPr>
          <a:xfrm>
            <a:off x="8155940"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2" name="TextBox 198"/>
          <p:cNvSpPr txBox="1"/>
          <p:nvPr/>
        </p:nvSpPr>
        <p:spPr>
          <a:xfrm>
            <a:off x="8247380" y="3428365"/>
            <a:ext cx="1441450" cy="1568450"/>
          </a:xfrm>
          <a:prstGeom prst="rect">
            <a:avLst/>
          </a:prstGeom>
          <a:noFill/>
        </p:spPr>
        <p:txBody>
          <a:bodyPr wrap="square" rtlCol="0">
            <a:spAutoFit/>
          </a:bodyPr>
          <a:p>
            <a:pPr algn="ctr"/>
            <a:r>
              <a:rPr lang="en-US" sz="2400">
                <a:solidFill>
                  <a:schemeClr val="tx1">
                    <a:lumMod val="65000"/>
                    <a:lumOff val="35000"/>
                  </a:schemeClr>
                </a:solidFill>
                <a:cs typeface="+mn-ea"/>
                <a:sym typeface="+mn-lt"/>
              </a:rPr>
              <a:t>考虑现有的技术水平和生产能力</a:t>
            </a:r>
            <a:endParaRPr lang="en-US" sz="2400">
              <a:solidFill>
                <a:schemeClr val="tx1">
                  <a:lumMod val="65000"/>
                  <a:lumOff val="35000"/>
                </a:schemeClr>
              </a:solidFill>
              <a:cs typeface="+mn-ea"/>
              <a:sym typeface="+mn-lt"/>
            </a:endParaRPr>
          </a:p>
        </p:txBody>
      </p:sp>
      <p:pic>
        <p:nvPicPr>
          <p:cNvPr id="45" name="图片 44"/>
          <p:cNvPicPr>
            <a:picLocks noChangeAspect="1"/>
          </p:cNvPicPr>
          <p:nvPr/>
        </p:nvPicPr>
        <p:blipFill>
          <a:blip r:embed="rId4"/>
          <a:stretch>
            <a:fillRect/>
          </a:stretch>
        </p:blipFill>
        <p:spPr>
          <a:xfrm>
            <a:off x="8248015" y="1898650"/>
            <a:ext cx="1455165" cy="990000"/>
          </a:xfrm>
          <a:prstGeom prst="rect">
            <a:avLst/>
          </a:prstGeom>
        </p:spPr>
      </p:pic>
      <p:sp>
        <p:nvSpPr>
          <p:cNvPr id="22" name="Rectangle: Rounded Corners 174"/>
          <p:cNvSpPr/>
          <p:nvPr/>
        </p:nvSpPr>
        <p:spPr>
          <a:xfrm>
            <a:off x="10056495" y="1788795"/>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TextBox 198"/>
          <p:cNvSpPr txBox="1"/>
          <p:nvPr/>
        </p:nvSpPr>
        <p:spPr>
          <a:xfrm>
            <a:off x="10147935" y="3428365"/>
            <a:ext cx="1441450" cy="2584450"/>
          </a:xfrm>
          <a:prstGeom prst="rect">
            <a:avLst/>
          </a:prstGeom>
          <a:noFill/>
        </p:spPr>
        <p:txBody>
          <a:bodyPr wrap="square" rtlCol="0">
            <a:spAutoFit/>
          </a:bodyPr>
          <a:p>
            <a:pPr algn="ctr"/>
            <a:r>
              <a:rPr lang="en-US">
                <a:solidFill>
                  <a:schemeClr val="tx1">
                    <a:lumMod val="65000"/>
                    <a:lumOff val="35000"/>
                  </a:schemeClr>
                </a:solidFill>
                <a:cs typeface="+mn-ea"/>
                <a:sym typeface="+mn-lt"/>
              </a:rPr>
              <a:t>初创企业开发产品还要综合考虑企业的经销能力、销售渠道、市场的服务能力和国家政策、法律法规等</a:t>
            </a:r>
            <a:endParaRPr lang="en-US">
              <a:solidFill>
                <a:schemeClr val="tx1">
                  <a:lumMod val="65000"/>
                  <a:lumOff val="35000"/>
                </a:schemeClr>
              </a:solidFill>
              <a:cs typeface="+mn-ea"/>
              <a:sym typeface="+mn-lt"/>
            </a:endParaRPr>
          </a:p>
        </p:txBody>
      </p:sp>
      <p:pic>
        <p:nvPicPr>
          <p:cNvPr id="46" name="图片 45"/>
          <p:cNvPicPr>
            <a:picLocks noChangeAspect="1"/>
          </p:cNvPicPr>
          <p:nvPr/>
        </p:nvPicPr>
        <p:blipFill>
          <a:blip r:embed="rId5"/>
          <a:stretch>
            <a:fillRect/>
          </a:stretch>
        </p:blipFill>
        <p:spPr>
          <a:xfrm>
            <a:off x="10148570" y="1898650"/>
            <a:ext cx="1455165" cy="990000"/>
          </a:xfrm>
          <a:prstGeom prst="rect">
            <a:avLst/>
          </a:prstGeom>
        </p:spPr>
      </p:pic>
      <p:sp>
        <p:nvSpPr>
          <p:cNvPr id="172" name="Rectangle: Rounded Corners 171"/>
          <p:cNvSpPr/>
          <p:nvPr/>
        </p:nvSpPr>
        <p:spPr>
          <a:xfrm>
            <a:off x="553720" y="1779270"/>
            <a:ext cx="1623695" cy="4559300"/>
          </a:xfrm>
          <a:prstGeom prst="roundRect">
            <a:avLst>
              <a:gd name="adj" fmla="val 3044"/>
            </a:avLst>
          </a:prstGeom>
          <a:solidFill>
            <a:schemeClr val="bg1"/>
          </a:solidFill>
          <a:ln>
            <a:noFill/>
          </a:ln>
          <a:effectLst>
            <a:outerShdw blurRad="228600" dist="50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9" name="TextBox 198"/>
          <p:cNvSpPr txBox="1"/>
          <p:nvPr/>
        </p:nvSpPr>
        <p:spPr>
          <a:xfrm>
            <a:off x="654050" y="3428365"/>
            <a:ext cx="1441450" cy="829945"/>
          </a:xfrm>
          <a:prstGeom prst="rect">
            <a:avLst/>
          </a:prstGeom>
          <a:noFill/>
        </p:spPr>
        <p:txBody>
          <a:bodyPr wrap="square" rtlCol="0">
            <a:spAutoFit/>
          </a:bodyPr>
          <a:lstStyle/>
          <a:p>
            <a:pPr algn="ctr"/>
            <a:r>
              <a:rPr lang="en-US" sz="2400">
                <a:solidFill>
                  <a:schemeClr val="tx1">
                    <a:lumMod val="65000"/>
                    <a:lumOff val="35000"/>
                  </a:schemeClr>
                </a:solidFill>
                <a:cs typeface="+mn-ea"/>
                <a:sym typeface="+mn-lt"/>
              </a:rPr>
              <a:t>产品的市场潜力</a:t>
            </a:r>
            <a:endParaRPr lang="en-US" sz="2400">
              <a:solidFill>
                <a:schemeClr val="tx1">
                  <a:lumMod val="65000"/>
                  <a:lumOff val="35000"/>
                </a:schemeClr>
              </a:solidFill>
              <a:cs typeface="+mn-ea"/>
              <a:sym typeface="+mn-lt"/>
            </a:endParaRPr>
          </a:p>
        </p:txBody>
      </p:sp>
      <p:pic>
        <p:nvPicPr>
          <p:cNvPr id="47" name="图片 46"/>
          <p:cNvPicPr>
            <a:picLocks noChangeAspect="1"/>
          </p:cNvPicPr>
          <p:nvPr/>
        </p:nvPicPr>
        <p:blipFill>
          <a:blip r:embed="rId6"/>
          <a:stretch>
            <a:fillRect/>
          </a:stretch>
        </p:blipFill>
        <p:spPr>
          <a:xfrm>
            <a:off x="645795" y="1898650"/>
            <a:ext cx="1455165" cy="990000"/>
          </a:xfrm>
          <a:prstGeom prst="rect">
            <a:avLst/>
          </a:prstGeom>
        </p:spPr>
      </p:pic>
      <p:pic>
        <p:nvPicPr>
          <p:cNvPr id="55" name="图片 54"/>
          <p:cNvPicPr>
            <a:picLocks noChangeAspect="1"/>
          </p:cNvPicPr>
          <p:nvPr/>
        </p:nvPicPr>
        <p:blipFill>
          <a:blip r:embed="rId7"/>
          <a:stretch>
            <a:fillRect/>
          </a:stretch>
        </p:blipFill>
        <p:spPr>
          <a:xfrm>
            <a:off x="2536190" y="1899285"/>
            <a:ext cx="1456109" cy="99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500"/>
                                  </p:stCondLst>
                                  <p:childTnLst>
                                    <p:set>
                                      <p:cBhvr>
                                        <p:cTn id="6" dur="1" fill="hold">
                                          <p:stCondLst>
                                            <p:cond delay="0"/>
                                          </p:stCondLst>
                                        </p:cTn>
                                        <p:tgtEl>
                                          <p:spTgt spid="460"/>
                                        </p:tgtEl>
                                        <p:attrNameLst>
                                          <p:attrName>style.visibility</p:attrName>
                                        </p:attrNameLst>
                                      </p:cBhvr>
                                      <p:to>
                                        <p:strVal val="visible"/>
                                      </p:to>
                                    </p:set>
                                    <p:anim calcmode="lin" valueType="num">
                                      <p:cBhvr additive="base">
                                        <p:cTn id="7" dur="750" fill="hold"/>
                                        <p:tgtEl>
                                          <p:spTgt spid="460"/>
                                        </p:tgtEl>
                                        <p:attrNameLst>
                                          <p:attrName>ppt_x</p:attrName>
                                        </p:attrNameLst>
                                      </p:cBhvr>
                                      <p:tavLst>
                                        <p:tav tm="0">
                                          <p:val>
                                            <p:strVal val="#ppt_x"/>
                                          </p:val>
                                        </p:tav>
                                        <p:tav tm="100000">
                                          <p:val>
                                            <p:strVal val="#ppt_x"/>
                                          </p:val>
                                        </p:tav>
                                      </p:tavLst>
                                    </p:anim>
                                    <p:anim calcmode="lin" valueType="num">
                                      <p:cBhvr additive="base">
                                        <p:cTn id="8" dur="750" fill="hold"/>
                                        <p:tgtEl>
                                          <p:spTgt spid="46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72"/>
                                        </p:tgtEl>
                                        <p:attrNameLst>
                                          <p:attrName>style.visibility</p:attrName>
                                        </p:attrNameLst>
                                      </p:cBhvr>
                                      <p:to>
                                        <p:strVal val="visible"/>
                                      </p:to>
                                    </p:set>
                                    <p:animEffect transition="in" filter="fade">
                                      <p:cBhvr>
                                        <p:cTn id="11"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59773454303212010"/>
          <p:cNvPicPr>
            <a:picLocks noChangeAspect="1"/>
          </p:cNvPicPr>
          <p:nvPr/>
        </p:nvPicPr>
        <p:blipFill>
          <a:blip r:embed="rId1"/>
          <a:srcRect r="24409" b="6481"/>
          <a:stretch>
            <a:fillRect/>
          </a:stretch>
        </p:blipFill>
        <p:spPr>
          <a:xfrm>
            <a:off x="4775200" y="0"/>
            <a:ext cx="7416800" cy="6858000"/>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三、产品运营</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4314825" cy="515429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所谓的产品运营，就是通过把用户、内容、渠道、活动等各种各样的运营手段进行不同组合，从而更好地将产品和用户连接起来，实现产品价值，并持续产生商业价值的过程。</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产品运营涵盖的范围很广，它贯穿产品的整个过程。</a:t>
            </a:r>
            <a:endParaRPr lang="en-US" altLang="zh-CN"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9" name="Rectangle: Rounded Corners 2"/>
          <p:cNvSpPr/>
          <p:nvPr/>
        </p:nvSpPr>
        <p:spPr>
          <a:xfrm>
            <a:off x="548005" y="3256915"/>
            <a:ext cx="5629910" cy="2518410"/>
          </a:xfrm>
          <a:prstGeom prst="roundRect">
            <a:avLst>
              <a:gd name="adj" fmla="val 1380"/>
            </a:avLst>
          </a:prstGeom>
          <a:solidFill>
            <a:schemeClr val="bg1"/>
          </a:solidFill>
          <a:ln>
            <a:noFill/>
          </a:ln>
          <a:effectLst>
            <a:outerShdw blurRad="2159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nvGrpSpPr>
          <p:cNvPr id="14" name="Group 6"/>
          <p:cNvGrpSpPr/>
          <p:nvPr/>
        </p:nvGrpSpPr>
        <p:grpSpPr>
          <a:xfrm>
            <a:off x="6254317" y="115627"/>
            <a:ext cx="5381625" cy="521970"/>
            <a:chOff x="7149032" y="1291647"/>
            <a:chExt cx="5381625" cy="521970"/>
          </a:xfrm>
        </p:grpSpPr>
        <p:sp>
          <p:nvSpPr>
            <p:cNvPr id="18" name="TextBox 17"/>
            <p:cNvSpPr txBox="1"/>
            <p:nvPr/>
          </p:nvSpPr>
          <p:spPr>
            <a:xfrm>
              <a:off x="7545272" y="1291647"/>
              <a:ext cx="4985385" cy="521970"/>
            </a:xfrm>
            <a:prstGeom prst="rect">
              <a:avLst/>
            </a:prstGeom>
            <a:noFill/>
          </p:spPr>
          <p:txBody>
            <a:bodyPr wrap="square" rtlCol="0">
              <a:spAutoFit/>
            </a:bodyPr>
            <a:lstStyle/>
            <a:p>
              <a:r>
                <a:rPr lang="zh-CN" sz="2800" b="1" dirty="0">
                  <a:solidFill>
                    <a:srgbClr val="2842A2"/>
                  </a:solidFill>
                  <a:effectLst>
                    <a:outerShdw blurRad="50800" dist="25400" dir="5400000" algn="t" rotWithShape="0">
                      <a:prstClr val="black">
                        <a:alpha val="20000"/>
                      </a:prstClr>
                    </a:outerShdw>
                  </a:effectLst>
                  <a:cs typeface="+mn-ea"/>
                  <a:sym typeface="+mn-lt"/>
                </a:rPr>
                <a:t>产品运营贯穿产品的整个过程</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19" name="Group 18"/>
            <p:cNvGrpSpPr/>
            <p:nvPr/>
          </p:nvGrpSpPr>
          <p:grpSpPr>
            <a:xfrm>
              <a:off x="7149032" y="1524283"/>
              <a:ext cx="295275" cy="246132"/>
              <a:chOff x="466725" y="2427118"/>
              <a:chExt cx="295275" cy="246132"/>
            </a:xfrm>
          </p:grpSpPr>
          <p:sp>
            <p:nvSpPr>
              <p:cNvPr id="20" name="Rectangle: Rounded Corners 19"/>
              <p:cNvSpPr/>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Rounded Corners 20"/>
              <p:cNvSpPr/>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23" name="Group 7"/>
          <p:cNvGrpSpPr/>
          <p:nvPr/>
        </p:nvGrpSpPr>
        <p:grpSpPr>
          <a:xfrm>
            <a:off x="1830440" y="3901323"/>
            <a:ext cx="3120571" cy="649648"/>
            <a:chOff x="1947915" y="4042293"/>
            <a:chExt cx="3120571" cy="649648"/>
          </a:xfrm>
        </p:grpSpPr>
        <p:sp>
          <p:nvSpPr>
            <p:cNvPr id="57" name="TextBox 56"/>
            <p:cNvSpPr txBox="1"/>
            <p:nvPr/>
          </p:nvSpPr>
          <p:spPr>
            <a:xfrm>
              <a:off x="1947915" y="4042293"/>
              <a:ext cx="3120571" cy="461665"/>
            </a:xfrm>
            <a:prstGeom prst="rect">
              <a:avLst/>
            </a:prstGeom>
            <a:noFill/>
          </p:spPr>
          <p:txBody>
            <a:bodyPr wrap="square" rtlCol="0">
              <a:spAutoFit/>
            </a:bodyPr>
            <a:lstStyle/>
            <a:p>
              <a:r>
                <a:rPr lang="en-US" sz="2400" b="1" dirty="0">
                  <a:solidFill>
                    <a:schemeClr val="bg1"/>
                  </a:solidFill>
                  <a:cs typeface="+mn-ea"/>
                  <a:sym typeface="+mn-lt"/>
                </a:rPr>
                <a:t>LAPTOP IMAGE</a:t>
              </a:r>
              <a:endParaRPr lang="en-US" sz="2400" dirty="0">
                <a:solidFill>
                  <a:schemeClr val="bg1"/>
                </a:solidFill>
                <a:cs typeface="+mn-ea"/>
                <a:sym typeface="+mn-lt"/>
              </a:endParaRPr>
            </a:p>
          </p:txBody>
        </p:sp>
        <p:sp>
          <p:nvSpPr>
            <p:cNvPr id="58" name="TextBox 57"/>
            <p:cNvSpPr txBox="1"/>
            <p:nvPr/>
          </p:nvSpPr>
          <p:spPr>
            <a:xfrm>
              <a:off x="1947915" y="4438025"/>
              <a:ext cx="3064582" cy="253916"/>
            </a:xfrm>
            <a:prstGeom prst="rect">
              <a:avLst/>
            </a:prstGeom>
            <a:noFill/>
          </p:spPr>
          <p:txBody>
            <a:bodyPr wrap="square" rtlCol="0">
              <a:spAutoFit/>
            </a:bodyPr>
            <a:lstStyle/>
            <a:p>
              <a:r>
                <a:rPr lang="en-US" sz="1050" i="1" dirty="0">
                  <a:solidFill>
                    <a:schemeClr val="bg1"/>
                  </a:solidFill>
                  <a:cs typeface="+mn-ea"/>
                  <a:sym typeface="+mn-lt"/>
                </a:rPr>
                <a:t>“Sed </a:t>
              </a:r>
              <a:r>
                <a:rPr lang="en-US" sz="1050" i="1" dirty="0" err="1">
                  <a:solidFill>
                    <a:schemeClr val="bg1"/>
                  </a:solidFill>
                  <a:cs typeface="+mn-ea"/>
                  <a:sym typeface="+mn-lt"/>
                </a:rPr>
                <a:t>ut</a:t>
              </a:r>
              <a:r>
                <a:rPr lang="en-US" sz="1050" i="1" dirty="0">
                  <a:solidFill>
                    <a:schemeClr val="bg1"/>
                  </a:solidFill>
                  <a:cs typeface="+mn-ea"/>
                  <a:sym typeface="+mn-lt"/>
                </a:rPr>
                <a:t> </a:t>
              </a:r>
              <a:r>
                <a:rPr lang="en-US" sz="1050" i="1" dirty="0" err="1">
                  <a:solidFill>
                    <a:schemeClr val="bg1"/>
                  </a:solidFill>
                  <a:cs typeface="+mn-ea"/>
                  <a:sym typeface="+mn-lt"/>
                </a:rPr>
                <a:t>perspiciatis</a:t>
              </a:r>
              <a:r>
                <a:rPr lang="en-US" sz="1050" i="1" dirty="0">
                  <a:solidFill>
                    <a:schemeClr val="bg1"/>
                  </a:solidFill>
                  <a:cs typeface="+mn-ea"/>
                  <a:sym typeface="+mn-lt"/>
                </a:rPr>
                <a:t> unde </a:t>
              </a:r>
              <a:r>
                <a:rPr lang="en-US" sz="1050" i="1" dirty="0" err="1">
                  <a:solidFill>
                    <a:schemeClr val="bg1"/>
                  </a:solidFill>
                  <a:cs typeface="+mn-ea"/>
                  <a:sym typeface="+mn-lt"/>
                </a:rPr>
                <a:t>omnis</a:t>
              </a:r>
              <a:endParaRPr lang="en-US" sz="1050" i="1" dirty="0">
                <a:solidFill>
                  <a:schemeClr val="bg1"/>
                </a:solidFill>
                <a:cs typeface="+mn-ea"/>
                <a:sym typeface="+mn-lt"/>
              </a:endParaRPr>
            </a:p>
          </p:txBody>
        </p:sp>
      </p:grpSp>
      <p:pic>
        <p:nvPicPr>
          <p:cNvPr id="2" name="图片 1"/>
          <p:cNvPicPr>
            <a:picLocks noChangeAspect="1"/>
          </p:cNvPicPr>
          <p:nvPr/>
        </p:nvPicPr>
        <p:blipFill>
          <a:blip r:embed="rId3"/>
          <a:stretch>
            <a:fillRect/>
          </a:stretch>
        </p:blipFill>
        <p:spPr>
          <a:xfrm>
            <a:off x="984885" y="2001520"/>
            <a:ext cx="9758045" cy="3326130"/>
          </a:xfrm>
          <a:prstGeom prst="rect">
            <a:avLst/>
          </a:prstGeom>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Shape 76"/>
          <p:cNvSpPr/>
          <p:nvPr/>
        </p:nvSpPr>
        <p:spPr>
          <a:xfrm>
            <a:off x="-7468" y="1638874"/>
            <a:ext cx="9566032" cy="2992830"/>
          </a:xfrm>
          <a:custGeom>
            <a:avLst/>
            <a:gdLst>
              <a:gd name="connsiteX0" fmla="*/ 0 w 8317523"/>
              <a:gd name="connsiteY0" fmla="*/ 1248508 h 3592276"/>
              <a:gd name="connsiteX1" fmla="*/ 2250831 w 8317523"/>
              <a:gd name="connsiteY1" fmla="*/ 3569677 h 3592276"/>
              <a:gd name="connsiteX2" fmla="*/ 8317523 w 8317523"/>
              <a:gd name="connsiteY2" fmla="*/ 0 h 3592276"/>
              <a:gd name="connsiteX3" fmla="*/ 8317523 w 8317523"/>
              <a:gd name="connsiteY3" fmla="*/ 0 h 3592276"/>
              <a:gd name="connsiteX0-1" fmla="*/ 0 w 9583615"/>
              <a:gd name="connsiteY0-2" fmla="*/ 316523 h 3570679"/>
              <a:gd name="connsiteX1-3" fmla="*/ 3516923 w 9583615"/>
              <a:gd name="connsiteY1-4" fmla="*/ 3569677 h 3570679"/>
              <a:gd name="connsiteX2-5" fmla="*/ 9583615 w 9583615"/>
              <a:gd name="connsiteY2-6" fmla="*/ 0 h 3570679"/>
              <a:gd name="connsiteX3-7" fmla="*/ 9583615 w 9583615"/>
              <a:gd name="connsiteY3-8" fmla="*/ 0 h 3570679"/>
              <a:gd name="connsiteX0-9" fmla="*/ 0 w 9583615"/>
              <a:gd name="connsiteY0-10" fmla="*/ 316523 h 2393799"/>
              <a:gd name="connsiteX1-11" fmla="*/ 4536831 w 9583615"/>
              <a:gd name="connsiteY1-12" fmla="*/ 2391508 h 2393799"/>
              <a:gd name="connsiteX2-13" fmla="*/ 9583615 w 9583615"/>
              <a:gd name="connsiteY2-14" fmla="*/ 0 h 2393799"/>
              <a:gd name="connsiteX3-15" fmla="*/ 9583615 w 9583615"/>
              <a:gd name="connsiteY3-16" fmla="*/ 0 h 2393799"/>
              <a:gd name="connsiteX0-17" fmla="*/ 0 w 9530862"/>
              <a:gd name="connsiteY0-18" fmla="*/ 0 h 2815295"/>
              <a:gd name="connsiteX1-19" fmla="*/ 4484078 w 9530862"/>
              <a:gd name="connsiteY1-20" fmla="*/ 2813539 h 2815295"/>
              <a:gd name="connsiteX2-21" fmla="*/ 9530862 w 9530862"/>
              <a:gd name="connsiteY2-22" fmla="*/ 422031 h 2815295"/>
              <a:gd name="connsiteX3-23" fmla="*/ 9530862 w 9530862"/>
              <a:gd name="connsiteY3-24" fmla="*/ 422031 h 2815295"/>
              <a:gd name="connsiteX0-25" fmla="*/ 0 w 9601201"/>
              <a:gd name="connsiteY0-26" fmla="*/ 0 h 2850760"/>
              <a:gd name="connsiteX1-27" fmla="*/ 4554417 w 9601201"/>
              <a:gd name="connsiteY1-28" fmla="*/ 2848709 h 2850760"/>
              <a:gd name="connsiteX2-29" fmla="*/ 9601201 w 9601201"/>
              <a:gd name="connsiteY2-30" fmla="*/ 457201 h 2850760"/>
              <a:gd name="connsiteX3-31" fmla="*/ 9601201 w 9601201"/>
              <a:gd name="connsiteY3-32" fmla="*/ 457201 h 2850760"/>
              <a:gd name="connsiteX0-33" fmla="*/ 0 w 9566032"/>
              <a:gd name="connsiteY0-34" fmla="*/ 0 h 2992830"/>
              <a:gd name="connsiteX1-35" fmla="*/ 4519248 w 9566032"/>
              <a:gd name="connsiteY1-36" fmla="*/ 2989386 h 2992830"/>
              <a:gd name="connsiteX2-37" fmla="*/ 9566032 w 9566032"/>
              <a:gd name="connsiteY2-38" fmla="*/ 597878 h 2992830"/>
              <a:gd name="connsiteX3-39" fmla="*/ 9566032 w 9566032"/>
              <a:gd name="connsiteY3-40" fmla="*/ 597878 h 2992830"/>
            </a:gdLst>
            <a:ahLst/>
            <a:cxnLst>
              <a:cxn ang="0">
                <a:pos x="connsiteX0-1" y="connsiteY0-2"/>
              </a:cxn>
              <a:cxn ang="0">
                <a:pos x="connsiteX1-3" y="connsiteY1-4"/>
              </a:cxn>
              <a:cxn ang="0">
                <a:pos x="connsiteX2-5" y="connsiteY2-6"/>
              </a:cxn>
              <a:cxn ang="0">
                <a:pos x="connsiteX3-7" y="connsiteY3-8"/>
              </a:cxn>
            </a:cxnLst>
            <a:rect l="l" t="t" r="r" b="b"/>
            <a:pathLst>
              <a:path w="9566032" h="2992830">
                <a:moveTo>
                  <a:pt x="0" y="0"/>
                </a:moveTo>
                <a:cubicBezTo>
                  <a:pt x="432288" y="1264627"/>
                  <a:pt x="2924909" y="2889740"/>
                  <a:pt x="4519248" y="2989386"/>
                </a:cubicBezTo>
                <a:cubicBezTo>
                  <a:pt x="6113587" y="3089032"/>
                  <a:pt x="8724901" y="996463"/>
                  <a:pt x="9566032" y="597878"/>
                </a:cubicBezTo>
                <a:lnTo>
                  <a:pt x="9566032" y="597878"/>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5" name="Group 1271"/>
          <p:cNvGrpSpPr>
            <a:grpSpLocks noChangeAspect="1"/>
          </p:cNvGrpSpPr>
          <p:nvPr/>
        </p:nvGrpSpPr>
        <p:grpSpPr bwMode="auto">
          <a:xfrm>
            <a:off x="9728160" y="1343427"/>
            <a:ext cx="766658" cy="765883"/>
            <a:chOff x="5516" y="3626"/>
            <a:chExt cx="1981" cy="1979"/>
          </a:xfrm>
          <a:gradFill>
            <a:gsLst>
              <a:gs pos="0">
                <a:schemeClr val="accent1"/>
              </a:gs>
              <a:gs pos="100000">
                <a:schemeClr val="accent4">
                  <a:lumMod val="50000"/>
                </a:schemeClr>
              </a:gs>
            </a:gsLst>
            <a:lin ang="5400000" scaled="1"/>
          </a:gradFill>
        </p:grpSpPr>
        <p:sp>
          <p:nvSpPr>
            <p:cNvPr id="86" name="Freeform 1273"/>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7" name="Freeform 1274"/>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8" name="Freeform 1275"/>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89" name="Freeform 1276"/>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90" name="Freeform: Shape 82"/>
          <p:cNvSpPr/>
          <p:nvPr/>
        </p:nvSpPr>
        <p:spPr>
          <a:xfrm>
            <a:off x="-5751" y="2204209"/>
            <a:ext cx="9583616" cy="3358151"/>
          </a:xfrm>
          <a:custGeom>
            <a:avLst/>
            <a:gdLst>
              <a:gd name="connsiteX0" fmla="*/ 9583616 w 9583616"/>
              <a:gd name="connsiteY0" fmla="*/ 0 h 3358151"/>
              <a:gd name="connsiteX1" fmla="*/ 4976447 w 9583616"/>
              <a:gd name="connsiteY1" fmla="*/ 3200400 h 3358151"/>
              <a:gd name="connsiteX2" fmla="*/ 0 w 9583616"/>
              <a:gd name="connsiteY2" fmla="*/ 2901462 h 3358151"/>
              <a:gd name="connsiteX3" fmla="*/ 0 w 9583616"/>
              <a:gd name="connsiteY3" fmla="*/ 2901462 h 3358151"/>
            </a:gdLst>
            <a:ahLst/>
            <a:cxnLst>
              <a:cxn ang="0">
                <a:pos x="connsiteX0" y="connsiteY0"/>
              </a:cxn>
              <a:cxn ang="0">
                <a:pos x="connsiteX1" y="connsiteY1"/>
              </a:cxn>
              <a:cxn ang="0">
                <a:pos x="connsiteX2" y="connsiteY2"/>
              </a:cxn>
              <a:cxn ang="0">
                <a:pos x="connsiteX3" y="connsiteY3"/>
              </a:cxn>
            </a:cxnLst>
            <a:rect l="l" t="t" r="r" b="b"/>
            <a:pathLst>
              <a:path w="9583616" h="3358151">
                <a:moveTo>
                  <a:pt x="9583616" y="0"/>
                </a:moveTo>
                <a:cubicBezTo>
                  <a:pt x="8078666" y="1358411"/>
                  <a:pt x="6573716" y="2716823"/>
                  <a:pt x="4976447" y="3200400"/>
                </a:cubicBezTo>
                <a:cubicBezTo>
                  <a:pt x="3379178" y="3683977"/>
                  <a:pt x="0" y="2901462"/>
                  <a:pt x="0" y="2901462"/>
                </a:cubicBezTo>
                <a:lnTo>
                  <a:pt x="0" y="2901462"/>
                </a:lnTo>
              </a:path>
            </a:pathLst>
          </a:custGeom>
          <a:noFill/>
          <a:ln w="19050">
            <a:solidFill>
              <a:srgbClr val="F4E4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91" name="组合 90"/>
          <p:cNvGrpSpPr/>
          <p:nvPr/>
        </p:nvGrpSpPr>
        <p:grpSpPr>
          <a:xfrm>
            <a:off x="613027" y="2610622"/>
            <a:ext cx="969818" cy="969818"/>
            <a:chOff x="613027" y="2610622"/>
            <a:chExt cx="969818" cy="969818"/>
          </a:xfrm>
        </p:grpSpPr>
        <p:sp>
          <p:nvSpPr>
            <p:cNvPr id="92" name="Oval 83"/>
            <p:cNvSpPr/>
            <p:nvPr/>
          </p:nvSpPr>
          <p:spPr>
            <a:xfrm>
              <a:off x="613027" y="2610622"/>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文本框 92"/>
            <p:cNvSpPr txBox="1"/>
            <p:nvPr/>
          </p:nvSpPr>
          <p:spPr>
            <a:xfrm>
              <a:off x="802570" y="2818532"/>
              <a:ext cx="646331" cy="553998"/>
            </a:xfrm>
            <a:prstGeom prst="rect">
              <a:avLst/>
            </a:prstGeom>
            <a:noFill/>
          </p:spPr>
          <p:txBody>
            <a:bodyPr wrap="none" rtlCol="0">
              <a:spAutoFit/>
            </a:bodyPr>
            <a:lstStyle/>
            <a:p>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grpSp>
      <p:grpSp>
        <p:nvGrpSpPr>
          <p:cNvPr id="94" name="组合 93"/>
          <p:cNvGrpSpPr/>
          <p:nvPr/>
        </p:nvGrpSpPr>
        <p:grpSpPr>
          <a:xfrm>
            <a:off x="2422387" y="3661940"/>
            <a:ext cx="969818" cy="969818"/>
            <a:chOff x="2920862" y="3953405"/>
            <a:chExt cx="969818" cy="969818"/>
          </a:xfrm>
          <a:gradFill>
            <a:gsLst>
              <a:gs pos="0">
                <a:schemeClr val="accent3"/>
              </a:gs>
              <a:gs pos="100000">
                <a:schemeClr val="accent4">
                  <a:lumMod val="75000"/>
                </a:schemeClr>
              </a:gs>
            </a:gsLst>
            <a:lin ang="5400000" scaled="1"/>
          </a:gradFill>
        </p:grpSpPr>
        <p:sp>
          <p:nvSpPr>
            <p:cNvPr id="95" name="Oval 84"/>
            <p:cNvSpPr/>
            <p:nvPr/>
          </p:nvSpPr>
          <p:spPr>
            <a:xfrm>
              <a:off x="2920862" y="3953405"/>
              <a:ext cx="969818" cy="96981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文本框 95"/>
            <p:cNvSpPr txBox="1"/>
            <p:nvPr/>
          </p:nvSpPr>
          <p:spPr>
            <a:xfrm>
              <a:off x="3076210" y="4135768"/>
              <a:ext cx="646331" cy="553998"/>
            </a:xfrm>
            <a:prstGeom prst="rect">
              <a:avLst/>
            </a:prstGeom>
            <a:grpFill/>
          </p:spPr>
          <p:txBody>
            <a:bodyPr wrap="none" rtlCol="0">
              <a:spAutoFit/>
            </a:bodyPr>
            <a:lstStyle/>
            <a:p>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grpSp>
      <p:grpSp>
        <p:nvGrpSpPr>
          <p:cNvPr id="97" name="组合 96"/>
          <p:cNvGrpSpPr/>
          <p:nvPr/>
        </p:nvGrpSpPr>
        <p:grpSpPr>
          <a:xfrm>
            <a:off x="3572489" y="4952963"/>
            <a:ext cx="969818" cy="969818"/>
            <a:chOff x="4827884" y="4775163"/>
            <a:chExt cx="969818" cy="969818"/>
          </a:xfrm>
        </p:grpSpPr>
        <p:sp>
          <p:nvSpPr>
            <p:cNvPr id="98" name="Oval 85"/>
            <p:cNvSpPr/>
            <p:nvPr/>
          </p:nvSpPr>
          <p:spPr>
            <a:xfrm>
              <a:off x="4827884" y="477516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文本框 98"/>
            <p:cNvSpPr txBox="1"/>
            <p:nvPr/>
          </p:nvSpPr>
          <p:spPr>
            <a:xfrm>
              <a:off x="4983232" y="4968423"/>
              <a:ext cx="646331" cy="553998"/>
            </a:xfrm>
            <a:prstGeom prst="rect">
              <a:avLst/>
            </a:prstGeom>
            <a:noFill/>
          </p:spPr>
          <p:txBody>
            <a:bodyPr wrap="none" rtlCol="0">
              <a:spAutoFit/>
            </a:bodyPr>
            <a:lstStyle/>
            <a:p>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grpSp>
      <p:grpSp>
        <p:nvGrpSpPr>
          <p:cNvPr id="100" name="组合 99"/>
          <p:cNvGrpSpPr/>
          <p:nvPr/>
        </p:nvGrpSpPr>
        <p:grpSpPr>
          <a:xfrm>
            <a:off x="5464907" y="3763488"/>
            <a:ext cx="969818" cy="969818"/>
            <a:chOff x="6734907" y="3456783"/>
            <a:chExt cx="969818" cy="969818"/>
          </a:xfrm>
        </p:grpSpPr>
        <p:sp>
          <p:nvSpPr>
            <p:cNvPr id="101" name="Oval 87"/>
            <p:cNvSpPr/>
            <p:nvPr/>
          </p:nvSpPr>
          <p:spPr>
            <a:xfrm>
              <a:off x="6734907" y="3456783"/>
              <a:ext cx="969818" cy="969818"/>
            </a:xfrm>
            <a:prstGeom prst="ellipse">
              <a:avLst/>
            </a:prstGeom>
            <a:gradFill>
              <a:gsLst>
                <a:gs pos="0">
                  <a:schemeClr val="accent3"/>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文本框 101"/>
            <p:cNvSpPr txBox="1"/>
            <p:nvPr/>
          </p:nvSpPr>
          <p:spPr>
            <a:xfrm>
              <a:off x="6885430" y="3682282"/>
              <a:ext cx="646331" cy="553998"/>
            </a:xfrm>
            <a:prstGeom prst="rect">
              <a:avLst/>
            </a:prstGeom>
            <a:noFill/>
          </p:spPr>
          <p:txBody>
            <a:bodyPr wrap="none" rtlCol="0">
              <a:spAutoFit/>
            </a:bodyPr>
            <a:lstStyle/>
            <a:p>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103" name="组合 102"/>
          <p:cNvGrpSpPr/>
          <p:nvPr/>
        </p:nvGrpSpPr>
        <p:grpSpPr>
          <a:xfrm>
            <a:off x="7214657" y="3046987"/>
            <a:ext cx="969818" cy="969818"/>
            <a:chOff x="8758342" y="1955422"/>
            <a:chExt cx="969818" cy="969818"/>
          </a:xfrm>
        </p:grpSpPr>
        <p:sp>
          <p:nvSpPr>
            <p:cNvPr id="104"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5" name="文本框 104"/>
            <p:cNvSpPr txBox="1"/>
            <p:nvPr/>
          </p:nvSpPr>
          <p:spPr>
            <a:xfrm>
              <a:off x="8908557" y="2136828"/>
              <a:ext cx="646331" cy="553998"/>
            </a:xfrm>
            <a:prstGeom prst="rect">
              <a:avLst/>
            </a:prstGeom>
            <a:noFill/>
          </p:spPr>
          <p:txBody>
            <a:bodyPr wrap="none" rtlCol="0">
              <a:spAutoFit/>
            </a:bodyPr>
            <a:lstStyle/>
            <a:p>
              <a:r>
                <a:rPr lang="en-US" altLang="zh-CN" sz="3000" dirty="0">
                  <a:solidFill>
                    <a:schemeClr val="bg1"/>
                  </a:solidFill>
                  <a:cs typeface="+mn-ea"/>
                  <a:sym typeface="+mn-lt"/>
                </a:rPr>
                <a:t>05</a:t>
              </a:r>
              <a:endParaRPr lang="zh-CN" altLang="en-US" sz="3000" dirty="0">
                <a:solidFill>
                  <a:schemeClr val="bg1"/>
                </a:solidFill>
                <a:cs typeface="+mn-ea"/>
                <a:sym typeface="+mn-lt"/>
              </a:endParaRPr>
            </a:p>
          </p:txBody>
        </p:sp>
      </p:grpSp>
      <p:sp>
        <p:nvSpPr>
          <p:cNvPr id="107" name="文本框 106"/>
          <p:cNvSpPr txBox="1"/>
          <p:nvPr/>
        </p:nvSpPr>
        <p:spPr>
          <a:xfrm>
            <a:off x="612775" y="1955165"/>
            <a:ext cx="1957070" cy="39878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构建用户画像</a:t>
            </a:r>
            <a:endParaRPr lang="zh-CN" altLang="en-US" sz="2000" b="1" dirty="0">
              <a:solidFill>
                <a:schemeClr val="accent1"/>
              </a:solidFill>
              <a:cs typeface="+mn-ea"/>
              <a:sym typeface="+mn-lt"/>
            </a:endParaRPr>
          </a:p>
        </p:txBody>
      </p:sp>
      <p:sp>
        <p:nvSpPr>
          <p:cNvPr id="111" name="文本框 110"/>
          <p:cNvSpPr txBox="1"/>
          <p:nvPr/>
        </p:nvSpPr>
        <p:spPr>
          <a:xfrm>
            <a:off x="1975485" y="3165475"/>
            <a:ext cx="2145030" cy="39878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定期更新产品</a:t>
            </a:r>
            <a:endParaRPr lang="zh-CN" altLang="en-US" sz="2000" b="1" dirty="0">
              <a:solidFill>
                <a:schemeClr val="accent1"/>
              </a:solidFill>
              <a:cs typeface="+mn-ea"/>
              <a:sym typeface="+mn-lt"/>
            </a:endParaRPr>
          </a:p>
        </p:txBody>
      </p:sp>
      <p:sp>
        <p:nvSpPr>
          <p:cNvPr id="113" name="文本框 112"/>
          <p:cNvSpPr txBox="1"/>
          <p:nvPr/>
        </p:nvSpPr>
        <p:spPr>
          <a:xfrm>
            <a:off x="4424680" y="5700395"/>
            <a:ext cx="2009775" cy="398780"/>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深入了解用户</a:t>
            </a:r>
            <a:endParaRPr lang="zh-CN" altLang="en-US" sz="2000" b="1" dirty="0">
              <a:solidFill>
                <a:schemeClr val="accent1"/>
              </a:solidFill>
              <a:cs typeface="+mn-ea"/>
              <a:sym typeface="+mn-lt"/>
            </a:endParaRPr>
          </a:p>
        </p:txBody>
      </p:sp>
      <p:sp>
        <p:nvSpPr>
          <p:cNvPr id="115" name="文本框 114"/>
          <p:cNvSpPr txBox="1"/>
          <p:nvPr/>
        </p:nvSpPr>
        <p:spPr>
          <a:xfrm>
            <a:off x="5239385" y="2969260"/>
            <a:ext cx="1712595" cy="706755"/>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利用口碑效应传播</a:t>
            </a:r>
            <a:endParaRPr lang="zh-CN" altLang="en-US" sz="2000" b="1" dirty="0">
              <a:solidFill>
                <a:schemeClr val="accent1"/>
              </a:solidFill>
              <a:cs typeface="+mn-ea"/>
              <a:sym typeface="+mn-lt"/>
            </a:endParaRPr>
          </a:p>
        </p:txBody>
      </p:sp>
      <p:sp>
        <p:nvSpPr>
          <p:cNvPr id="117" name="文本框 116"/>
          <p:cNvSpPr txBox="1"/>
          <p:nvPr/>
        </p:nvSpPr>
        <p:spPr>
          <a:xfrm>
            <a:off x="8089265" y="3938270"/>
            <a:ext cx="1735455" cy="706755"/>
          </a:xfrm>
          <a:prstGeom prst="rect">
            <a:avLst/>
          </a:prstGeom>
          <a:noFill/>
        </p:spPr>
        <p:txBody>
          <a:bodyPr wrap="square" rtlCol="0">
            <a:spAutoFit/>
          </a:bodyPr>
          <a:lstStyle/>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分析、挖掘运营数据</a:t>
            </a:r>
            <a:endParaRPr lang="zh-CN" altLang="en-US" sz="2000" b="1" dirty="0">
              <a:solidFill>
                <a:schemeClr val="accent1"/>
              </a:solidFill>
              <a:cs typeface="+mn-ea"/>
              <a:sym typeface="+mn-lt"/>
            </a:endParaRPr>
          </a:p>
        </p:txBody>
      </p:sp>
      <p:grpSp>
        <p:nvGrpSpPr>
          <p:cNvPr id="42" name="Group 7"/>
          <p:cNvGrpSpPr/>
          <p:nvPr/>
        </p:nvGrpSpPr>
        <p:grpSpPr>
          <a:xfrm>
            <a:off x="5943600" y="1210739"/>
            <a:ext cx="304800" cy="106680"/>
            <a:chOff x="5935980" y="1180306"/>
            <a:chExt cx="304800" cy="106680"/>
          </a:xfrm>
        </p:grpSpPr>
        <p:sp>
          <p:nvSpPr>
            <p:cNvPr id="43"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5" name="Text Placeholder 1"/>
          <p:cNvSpPr txBox="1"/>
          <p:nvPr/>
        </p:nvSpPr>
        <p:spPr>
          <a:xfrm>
            <a:off x="1262744" y="560955"/>
            <a:ext cx="9666512" cy="581251"/>
          </a:xfrm>
          <a:prstGeom prst="rect">
            <a:avLst/>
          </a:prstGeom>
        </p:spPr>
        <p:txBody>
          <a:bodyPr vert="horz" lIns="91440" tIns="45720" rIns="91440" bIns="45720" rtlCol="0">
            <a:normAutofit fontScale="7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产品运营的技巧</a:t>
            </a:r>
            <a:endParaRPr dirty="0">
              <a:solidFill>
                <a:srgbClr val="48486A"/>
              </a:solidFill>
              <a:latin typeface="+mn-lt"/>
              <a:cs typeface="+mn-ea"/>
              <a:sym typeface="+mn-lt"/>
            </a:endParaRPr>
          </a:p>
        </p:txBody>
      </p:sp>
      <p:pic>
        <p:nvPicPr>
          <p:cNvPr id="47" name="图形 46"/>
          <p:cNvPicPr>
            <a:picLocks noChangeAspect="1"/>
          </p:cNvPicPr>
          <p:nvPr/>
        </p:nvPicPr>
        <p:blipFill>
          <a:blip r:embed="rId1" cstate="screen"/>
          <a:stretch>
            <a:fillRect/>
          </a:stretch>
        </p:blipFill>
        <p:spPr>
          <a:xfrm flipV="1">
            <a:off x="0" y="-1"/>
            <a:ext cx="1900989" cy="1117015"/>
          </a:xfrm>
          <a:prstGeom prst="rect">
            <a:avLst/>
          </a:prstGeom>
        </p:spPr>
      </p:pic>
      <p:pic>
        <p:nvPicPr>
          <p:cNvPr id="48" name="图形 47"/>
          <p:cNvPicPr>
            <a:picLocks noChangeAspect="1"/>
          </p:cNvPicPr>
          <p:nvPr/>
        </p:nvPicPr>
        <p:blipFill>
          <a:blip r:embed="rId2" cstate="screen"/>
          <a:stretch>
            <a:fillRect/>
          </a:stretch>
        </p:blipFill>
        <p:spPr>
          <a:xfrm flipV="1">
            <a:off x="10261331" y="5005137"/>
            <a:ext cx="1930670" cy="1852860"/>
          </a:xfrm>
          <a:prstGeom prst="rect">
            <a:avLst/>
          </a:prstGeom>
        </p:spPr>
      </p:pic>
      <p:grpSp>
        <p:nvGrpSpPr>
          <p:cNvPr id="2" name="组合 1"/>
          <p:cNvGrpSpPr/>
          <p:nvPr/>
        </p:nvGrpSpPr>
        <p:grpSpPr>
          <a:xfrm>
            <a:off x="8854862" y="1916687"/>
            <a:ext cx="969818" cy="969818"/>
            <a:chOff x="8758342" y="1955422"/>
            <a:chExt cx="969818" cy="969818"/>
          </a:xfrm>
        </p:grpSpPr>
        <p:sp>
          <p:nvSpPr>
            <p:cNvPr id="3" name="Oval 86"/>
            <p:cNvSpPr/>
            <p:nvPr/>
          </p:nvSpPr>
          <p:spPr>
            <a:xfrm>
              <a:off x="8758342" y="1955422"/>
              <a:ext cx="969818" cy="969818"/>
            </a:xfrm>
            <a:prstGeom prst="ellipse">
              <a:avLst/>
            </a:prstGeom>
            <a:gradFill>
              <a:gsLst>
                <a:gs pos="0">
                  <a:schemeClr val="accent1"/>
                </a:gs>
                <a:gs pos="100000">
                  <a:schemeClr val="accent4">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cs typeface="+mn-ea"/>
                <a:sym typeface="+mn-lt"/>
              </a:endParaRPr>
            </a:p>
          </p:txBody>
        </p:sp>
        <p:sp>
          <p:nvSpPr>
            <p:cNvPr id="4" name="文本框 3"/>
            <p:cNvSpPr txBox="1"/>
            <p:nvPr/>
          </p:nvSpPr>
          <p:spPr>
            <a:xfrm>
              <a:off x="8908557" y="2136828"/>
              <a:ext cx="629920" cy="553085"/>
            </a:xfrm>
            <a:prstGeom prst="rect">
              <a:avLst/>
            </a:prstGeom>
            <a:noFill/>
          </p:spPr>
          <p:txBody>
            <a:bodyPr wrap="none" rtlCol="0">
              <a:spAutoFit/>
            </a:bodyPr>
            <a:p>
              <a:r>
                <a:rPr lang="en-US" altLang="zh-CN" sz="3000" dirty="0">
                  <a:solidFill>
                    <a:schemeClr val="bg1"/>
                  </a:solidFill>
                  <a:cs typeface="+mn-ea"/>
                  <a:sym typeface="+mn-lt"/>
                </a:rPr>
                <a:t>06</a:t>
              </a:r>
              <a:endParaRPr lang="zh-CN" altLang="en-US" sz="3000" dirty="0">
                <a:solidFill>
                  <a:schemeClr val="bg1"/>
                </a:solidFill>
                <a:cs typeface="+mn-ea"/>
                <a:sym typeface="+mn-lt"/>
              </a:endParaRPr>
            </a:p>
          </p:txBody>
        </p:sp>
      </p:grpSp>
      <p:sp>
        <p:nvSpPr>
          <p:cNvPr id="5" name="文本框 4"/>
          <p:cNvSpPr txBox="1"/>
          <p:nvPr/>
        </p:nvSpPr>
        <p:spPr>
          <a:xfrm>
            <a:off x="9729470" y="2807970"/>
            <a:ext cx="1735455" cy="706755"/>
          </a:xfrm>
          <a:prstGeom prst="rect">
            <a:avLst/>
          </a:prstGeom>
          <a:noFill/>
        </p:spPr>
        <p:txBody>
          <a:bodyPr wrap="square" rtlCol="0">
            <a:spAutoFit/>
          </a:bodyPr>
          <a:p>
            <a:pPr algn="l"/>
            <a:r>
              <a:rPr lang="zh-CN" altLang="en-US" sz="2000" b="1" dirty="0">
                <a:solidFill>
                  <a:schemeClr val="accent2"/>
                </a:solidFill>
                <a:latin typeface="微软雅黑" panose="020B0503020204020204" charset="-122"/>
                <a:ea typeface="微软雅黑" panose="020B0503020204020204" charset="-122"/>
                <a:cs typeface="+mn-ea"/>
                <a:sym typeface="+mn-lt"/>
              </a:rPr>
              <a:t>&gt;</a:t>
            </a:r>
            <a:r>
              <a:rPr lang="zh-CN" altLang="en-US" sz="2000" b="1" dirty="0">
                <a:solidFill>
                  <a:schemeClr val="accent1"/>
                </a:solidFill>
                <a:cs typeface="+mn-ea"/>
                <a:sym typeface="+mn-lt"/>
              </a:rPr>
              <a:t>病毒式的营销</a:t>
            </a:r>
            <a:endParaRPr lang="zh-CN" altLang="en-US" sz="2000" b="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par>
                                <p:cTn id="12" presetID="10" presetClass="entr" presetSubtype="0" fill="hold" nodeType="withEffect">
                                  <p:stCondLst>
                                    <p:cond delay="60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500"/>
                                        <p:tgtEl>
                                          <p:spTgt spid="8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par>
                                <p:cTn id="31" presetID="53" presetClass="entr" presetSubtype="16"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fltVal val="0"/>
                                          </p:val>
                                        </p:tav>
                                        <p:tav tm="100000">
                                          <p:val>
                                            <p:strVal val="#ppt_w"/>
                                          </p:val>
                                        </p:tav>
                                      </p:tavLst>
                                    </p:anim>
                                    <p:anim calcmode="lin" valueType="num">
                                      <p:cBhvr>
                                        <p:cTn id="34" dur="500" fill="hold"/>
                                        <p:tgtEl>
                                          <p:spTgt spid="100"/>
                                        </p:tgtEl>
                                        <p:attrNameLst>
                                          <p:attrName>ppt_h</p:attrName>
                                        </p:attrNameLst>
                                      </p:cBhvr>
                                      <p:tavLst>
                                        <p:tav tm="0">
                                          <p:val>
                                            <p:fltVal val="0"/>
                                          </p:val>
                                        </p:tav>
                                        <p:tav tm="100000">
                                          <p:val>
                                            <p:strVal val="#ppt_h"/>
                                          </p:val>
                                        </p:tav>
                                      </p:tavLst>
                                    </p:anim>
                                    <p:animEffect transition="in" filter="fade">
                                      <p:cBhvr>
                                        <p:cTn id="35" dur="500"/>
                                        <p:tgtEl>
                                          <p:spTgt spid="100"/>
                                        </p:tgtEl>
                                      </p:cBhvr>
                                    </p:animEffect>
                                  </p:childTnLst>
                                </p:cTn>
                              </p:par>
                              <p:par>
                                <p:cTn id="36" presetID="53" presetClass="entr" presetSubtype="16" fill="hold" nodeType="with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p:cTn id="38" dur="500" fill="hold"/>
                                        <p:tgtEl>
                                          <p:spTgt spid="103"/>
                                        </p:tgtEl>
                                        <p:attrNameLst>
                                          <p:attrName>ppt_w</p:attrName>
                                        </p:attrNameLst>
                                      </p:cBhvr>
                                      <p:tavLst>
                                        <p:tav tm="0">
                                          <p:val>
                                            <p:fltVal val="0"/>
                                          </p:val>
                                        </p:tav>
                                        <p:tav tm="100000">
                                          <p:val>
                                            <p:strVal val="#ppt_w"/>
                                          </p:val>
                                        </p:tav>
                                      </p:tavLst>
                                    </p:anim>
                                    <p:anim calcmode="lin" valueType="num">
                                      <p:cBhvr>
                                        <p:cTn id="39" dur="500" fill="hold"/>
                                        <p:tgtEl>
                                          <p:spTgt spid="103"/>
                                        </p:tgtEl>
                                        <p:attrNameLst>
                                          <p:attrName>ppt_h</p:attrName>
                                        </p:attrNameLst>
                                      </p:cBhvr>
                                      <p:tavLst>
                                        <p:tav tm="0">
                                          <p:val>
                                            <p:fltVal val="0"/>
                                          </p:val>
                                        </p:tav>
                                        <p:tav tm="100000">
                                          <p:val>
                                            <p:strVal val="#ppt_h"/>
                                          </p:val>
                                        </p:tav>
                                      </p:tavLst>
                                    </p:anim>
                                    <p:animEffect transition="in" filter="fade">
                                      <p:cBhvr>
                                        <p:cTn id="40" dur="500"/>
                                        <p:tgtEl>
                                          <p:spTgt spid="103"/>
                                        </p:tgtEl>
                                      </p:cBhvr>
                                    </p:animEffect>
                                  </p:childTnLst>
                                </p:cTn>
                              </p:par>
                            </p:childTnLst>
                          </p:cTn>
                        </p:par>
                        <p:par>
                          <p:cTn id="41" fill="hold">
                            <p:stCondLst>
                              <p:cond delay="1500"/>
                            </p:stCondLst>
                            <p:childTnLst>
                              <p:par>
                                <p:cTn id="42" presetID="0" presetClass="entr" presetSubtype="0" fill="hold" grpId="0" nodeType="afterEffect">
                                  <p:stCondLst>
                                    <p:cond delay="0"/>
                                  </p:stCondLst>
                                  <p:iterate type="lt">
                                    <p:tmPct val="10000"/>
                                  </p:iterate>
                                  <p:childTnLst>
                                    <p:set>
                                      <p:cBhvr>
                                        <p:cTn id="43" dur="1" fill="hold">
                                          <p:stCondLst>
                                            <p:cond delay="0"/>
                                          </p:stCondLst>
                                        </p:cTn>
                                        <p:tgtEl>
                                          <p:spTgt spid="107"/>
                                        </p:tgtEl>
                                        <p:attrNameLst>
                                          <p:attrName>style.visibility</p:attrName>
                                        </p:attrNameLst>
                                      </p:cBhvr>
                                      <p:to>
                                        <p:strVal val="visible"/>
                                      </p:to>
                                    </p:set>
                                    <p:anim to="" calcmode="lin" valueType="num">
                                      <p:cBhvr>
                                        <p:cTn id="44" dur="700" fill="hold">
                                          <p:stCondLst>
                                            <p:cond delay="0"/>
                                          </p:stCondLst>
                                        </p:cTn>
                                        <p:tgtEl>
                                          <p:spTgt spid="107"/>
                                        </p:tgtEl>
                                        <p:attrNameLst>
                                          <p:attrName>ppt_x</p:attrName>
                                        </p:attrNameLst>
                                      </p:cBhvr>
                                      <p:tavLst>
                                        <p:tav tm="0" fmla="#ppt_x-(-#ppt_w/2*cos(ppt_r/180*pi))*((1.5-1.5*$)^2-(1.5-1.5*$)^3)">
                                          <p:val>
                                            <p:fltVal val="0"/>
                                          </p:val>
                                        </p:tav>
                                        <p:tav tm="100000">
                                          <p:val>
                                            <p:fltVal val="1"/>
                                          </p:val>
                                        </p:tav>
                                      </p:tavLst>
                                    </p:anim>
                                    <p:anim to="" calcmode="lin" valueType="num">
                                      <p:cBhvr>
                                        <p:cTn id="45" dur="700" fill="hold">
                                          <p:stCondLst>
                                            <p:cond delay="0"/>
                                          </p:stCondLst>
                                        </p:cTn>
                                        <p:tgtEl>
                                          <p:spTgt spid="107"/>
                                        </p:tgtEl>
                                        <p:attrNameLst>
                                          <p:attrName>ppt_y</p:attrName>
                                        </p:attrNameLst>
                                      </p:cBhvr>
                                      <p:tavLst>
                                        <p:tav tm="0" fmla="#ppt_y-(-#ppt_h/2*cos(ppt_r/180*pi))*((1.5-1.5*$)^2-(1.5-1.5*$)^3)">
                                          <p:val>
                                            <p:fltVal val="0"/>
                                          </p:val>
                                        </p:tav>
                                        <p:tav tm="100000">
                                          <p:val>
                                            <p:fltVal val="1"/>
                                          </p:val>
                                        </p:tav>
                                      </p:tavLst>
                                    </p:anim>
                                    <p:anim to="" calcmode="lin" valueType="num">
                                      <p:cBhvr>
                                        <p:cTn id="46" dur="700" fill="hold">
                                          <p:stCondLst>
                                            <p:cond delay="0"/>
                                          </p:stCondLst>
                                        </p:cTn>
                                        <p:tgtEl>
                                          <p:spTgt spid="107"/>
                                        </p:tgtEl>
                                        <p:attrNameLst>
                                          <p:attrName>ppt_h</p:attrName>
                                        </p:attrNameLst>
                                      </p:cBhvr>
                                      <p:tavLst>
                                        <p:tav tm="0" fmla="#ppt_h-(-#ppt_h)*((1.5-1.5*$)^2-(1.5-1.5*$)^3)">
                                          <p:val>
                                            <p:fltVal val="0"/>
                                          </p:val>
                                        </p:tav>
                                        <p:tav tm="100000">
                                          <p:val>
                                            <p:fltVal val="1"/>
                                          </p:val>
                                        </p:tav>
                                      </p:tavLst>
                                    </p:anim>
                                    <p:anim to="" calcmode="lin" valueType="num">
                                      <p:cBhvr>
                                        <p:cTn id="47" dur="700" fill="hold">
                                          <p:stCondLst>
                                            <p:cond delay="0"/>
                                          </p:stCondLst>
                                        </p:cTn>
                                        <p:tgtEl>
                                          <p:spTgt spid="107"/>
                                        </p:tgtEl>
                                        <p:attrNameLst>
                                          <p:attrName>ppt_w</p:attrName>
                                        </p:attrNameLst>
                                      </p:cBhvr>
                                      <p:tavLst>
                                        <p:tav tm="0" fmla="#ppt_w-(-#ppt_w)*((1.5-1.5*$)^2-(1.5-1.5*$)^3)">
                                          <p:val>
                                            <p:fltVal val="0"/>
                                          </p:val>
                                        </p:tav>
                                        <p:tav tm="100000">
                                          <p:val>
                                            <p:fltVal val="1"/>
                                          </p:val>
                                        </p:tav>
                                      </p:tavLst>
                                    </p:anim>
                                  </p:childTnLst>
                                </p:cTn>
                              </p:par>
                            </p:childTnLst>
                          </p:cTn>
                        </p:par>
                        <p:par>
                          <p:cTn id="48" fill="hold">
                            <p:stCondLst>
                              <p:cond delay="3220"/>
                            </p:stCondLst>
                            <p:childTnLst>
                              <p:par>
                                <p:cTn id="49" presetID="0" presetClass="entr" presetSubtype="0" fill="hold" grpId="0" nodeType="afterEffect">
                                  <p:stCondLst>
                                    <p:cond delay="0"/>
                                  </p:stCondLst>
                                  <p:iterate type="lt">
                                    <p:tmPct val="10000"/>
                                  </p:iterate>
                                  <p:childTnLst>
                                    <p:set>
                                      <p:cBhvr>
                                        <p:cTn id="50" dur="1" fill="hold">
                                          <p:stCondLst>
                                            <p:cond delay="0"/>
                                          </p:stCondLst>
                                        </p:cTn>
                                        <p:tgtEl>
                                          <p:spTgt spid="111"/>
                                        </p:tgtEl>
                                        <p:attrNameLst>
                                          <p:attrName>style.visibility</p:attrName>
                                        </p:attrNameLst>
                                      </p:cBhvr>
                                      <p:to>
                                        <p:strVal val="visible"/>
                                      </p:to>
                                    </p:set>
                                    <p:anim to="" calcmode="lin" valueType="num">
                                      <p:cBhvr>
                                        <p:cTn id="51" dur="700" fill="hold">
                                          <p:stCondLst>
                                            <p:cond delay="0"/>
                                          </p:stCondLst>
                                        </p:cTn>
                                        <p:tgtEl>
                                          <p:spTgt spid="111"/>
                                        </p:tgtEl>
                                        <p:attrNameLst>
                                          <p:attrName>ppt_x</p:attrName>
                                        </p:attrNameLst>
                                      </p:cBhvr>
                                      <p:tavLst>
                                        <p:tav tm="0" fmla="#ppt_x-(-#ppt_w/2*cos(ppt_r/180*pi))*((1.5-1.5*$)^2-(1.5-1.5*$)^3)">
                                          <p:val>
                                            <p:fltVal val="0"/>
                                          </p:val>
                                        </p:tav>
                                        <p:tav tm="100000">
                                          <p:val>
                                            <p:fltVal val="1"/>
                                          </p:val>
                                        </p:tav>
                                      </p:tavLst>
                                    </p:anim>
                                    <p:anim to="" calcmode="lin" valueType="num">
                                      <p:cBhvr>
                                        <p:cTn id="52" dur="700" fill="hold">
                                          <p:stCondLst>
                                            <p:cond delay="0"/>
                                          </p:stCondLst>
                                        </p:cTn>
                                        <p:tgtEl>
                                          <p:spTgt spid="111"/>
                                        </p:tgtEl>
                                        <p:attrNameLst>
                                          <p:attrName>ppt_y</p:attrName>
                                        </p:attrNameLst>
                                      </p:cBhvr>
                                      <p:tavLst>
                                        <p:tav tm="0" fmla="#ppt_y-(-#ppt_h/2*cos(ppt_r/180*pi))*((1.5-1.5*$)^2-(1.5-1.5*$)^3)">
                                          <p:val>
                                            <p:fltVal val="0"/>
                                          </p:val>
                                        </p:tav>
                                        <p:tav tm="100000">
                                          <p:val>
                                            <p:fltVal val="1"/>
                                          </p:val>
                                        </p:tav>
                                      </p:tavLst>
                                    </p:anim>
                                    <p:anim to="" calcmode="lin" valueType="num">
                                      <p:cBhvr>
                                        <p:cTn id="53" dur="700" fill="hold">
                                          <p:stCondLst>
                                            <p:cond delay="0"/>
                                          </p:stCondLst>
                                        </p:cTn>
                                        <p:tgtEl>
                                          <p:spTgt spid="111"/>
                                        </p:tgtEl>
                                        <p:attrNameLst>
                                          <p:attrName>ppt_h</p:attrName>
                                        </p:attrNameLst>
                                      </p:cBhvr>
                                      <p:tavLst>
                                        <p:tav tm="0" fmla="#ppt_h-(-#ppt_h)*((1.5-1.5*$)^2-(1.5-1.5*$)^3)">
                                          <p:val>
                                            <p:fltVal val="0"/>
                                          </p:val>
                                        </p:tav>
                                        <p:tav tm="100000">
                                          <p:val>
                                            <p:fltVal val="1"/>
                                          </p:val>
                                        </p:tav>
                                      </p:tavLst>
                                    </p:anim>
                                    <p:anim to="" calcmode="lin" valueType="num">
                                      <p:cBhvr>
                                        <p:cTn id="54" dur="700" fill="hold">
                                          <p:stCondLst>
                                            <p:cond delay="0"/>
                                          </p:stCondLst>
                                        </p:cTn>
                                        <p:tgtEl>
                                          <p:spTgt spid="111"/>
                                        </p:tgtEl>
                                        <p:attrNameLst>
                                          <p:attrName>ppt_w</p:attrName>
                                        </p:attrNameLst>
                                      </p:cBhvr>
                                      <p:tavLst>
                                        <p:tav tm="0" fmla="#ppt_w-(-#ppt_w)*((1.5-1.5*$)^2-(1.5-1.5*$)^3)">
                                          <p:val>
                                            <p:fltVal val="0"/>
                                          </p:val>
                                        </p:tav>
                                        <p:tav tm="100000">
                                          <p:val>
                                            <p:fltVal val="1"/>
                                          </p:val>
                                        </p:tav>
                                      </p:tavLst>
                                    </p:anim>
                                  </p:childTnLst>
                                </p:cTn>
                              </p:par>
                            </p:childTnLst>
                          </p:cTn>
                        </p:par>
                        <p:par>
                          <p:cTn id="55" fill="hold">
                            <p:stCondLst>
                              <p:cond delay="4340"/>
                            </p:stCondLst>
                            <p:childTnLst>
                              <p:par>
                                <p:cTn id="56" presetID="0" presetClass="entr" presetSubtype="0" fill="hold" grpId="0" nodeType="afterEffect">
                                  <p:stCondLst>
                                    <p:cond delay="0"/>
                                  </p:stCondLst>
                                  <p:iterate type="lt">
                                    <p:tmPct val="10000"/>
                                  </p:iterate>
                                  <p:childTnLst>
                                    <p:set>
                                      <p:cBhvr>
                                        <p:cTn id="57" dur="1" fill="hold">
                                          <p:stCondLst>
                                            <p:cond delay="0"/>
                                          </p:stCondLst>
                                        </p:cTn>
                                        <p:tgtEl>
                                          <p:spTgt spid="113"/>
                                        </p:tgtEl>
                                        <p:attrNameLst>
                                          <p:attrName>style.visibility</p:attrName>
                                        </p:attrNameLst>
                                      </p:cBhvr>
                                      <p:to>
                                        <p:strVal val="visible"/>
                                      </p:to>
                                    </p:set>
                                    <p:anim to="" calcmode="lin" valueType="num">
                                      <p:cBhvr>
                                        <p:cTn id="58" dur="700" fill="hold">
                                          <p:stCondLst>
                                            <p:cond delay="0"/>
                                          </p:stCondLst>
                                        </p:cTn>
                                        <p:tgtEl>
                                          <p:spTgt spid="113"/>
                                        </p:tgtEl>
                                        <p:attrNameLst>
                                          <p:attrName>ppt_x</p:attrName>
                                        </p:attrNameLst>
                                      </p:cBhvr>
                                      <p:tavLst>
                                        <p:tav tm="0" fmla="#ppt_x-(-#ppt_w/2*cos(ppt_r/180*pi))*((1.5-1.5*$)^2-(1.5-1.5*$)^3)">
                                          <p:val>
                                            <p:fltVal val="0"/>
                                          </p:val>
                                        </p:tav>
                                        <p:tav tm="100000">
                                          <p:val>
                                            <p:fltVal val="1"/>
                                          </p:val>
                                        </p:tav>
                                      </p:tavLst>
                                    </p:anim>
                                    <p:anim to="" calcmode="lin" valueType="num">
                                      <p:cBhvr>
                                        <p:cTn id="59" dur="700" fill="hold">
                                          <p:stCondLst>
                                            <p:cond delay="0"/>
                                          </p:stCondLst>
                                        </p:cTn>
                                        <p:tgtEl>
                                          <p:spTgt spid="113"/>
                                        </p:tgtEl>
                                        <p:attrNameLst>
                                          <p:attrName>ppt_y</p:attrName>
                                        </p:attrNameLst>
                                      </p:cBhvr>
                                      <p:tavLst>
                                        <p:tav tm="0" fmla="#ppt_y-(-#ppt_h/2*cos(ppt_r/180*pi))*((1.5-1.5*$)^2-(1.5-1.5*$)^3)">
                                          <p:val>
                                            <p:fltVal val="0"/>
                                          </p:val>
                                        </p:tav>
                                        <p:tav tm="100000">
                                          <p:val>
                                            <p:fltVal val="1"/>
                                          </p:val>
                                        </p:tav>
                                      </p:tavLst>
                                    </p:anim>
                                    <p:anim to="" calcmode="lin" valueType="num">
                                      <p:cBhvr>
                                        <p:cTn id="60" dur="700" fill="hold">
                                          <p:stCondLst>
                                            <p:cond delay="0"/>
                                          </p:stCondLst>
                                        </p:cTn>
                                        <p:tgtEl>
                                          <p:spTgt spid="113"/>
                                        </p:tgtEl>
                                        <p:attrNameLst>
                                          <p:attrName>ppt_h</p:attrName>
                                        </p:attrNameLst>
                                      </p:cBhvr>
                                      <p:tavLst>
                                        <p:tav tm="0" fmla="#ppt_h-(-#ppt_h)*((1.5-1.5*$)^2-(1.5-1.5*$)^3)">
                                          <p:val>
                                            <p:fltVal val="0"/>
                                          </p:val>
                                        </p:tav>
                                        <p:tav tm="100000">
                                          <p:val>
                                            <p:fltVal val="1"/>
                                          </p:val>
                                        </p:tav>
                                      </p:tavLst>
                                    </p:anim>
                                    <p:anim to="" calcmode="lin" valueType="num">
                                      <p:cBhvr>
                                        <p:cTn id="61" dur="700" fill="hold">
                                          <p:stCondLst>
                                            <p:cond delay="0"/>
                                          </p:stCondLst>
                                        </p:cTn>
                                        <p:tgtEl>
                                          <p:spTgt spid="113"/>
                                        </p:tgtEl>
                                        <p:attrNameLst>
                                          <p:attrName>ppt_w</p:attrName>
                                        </p:attrNameLst>
                                      </p:cBhvr>
                                      <p:tavLst>
                                        <p:tav tm="0" fmla="#ppt_w-(-#ppt_w)*((1.5-1.5*$)^2-(1.5-1.5*$)^3)">
                                          <p:val>
                                            <p:fltVal val="0"/>
                                          </p:val>
                                        </p:tav>
                                        <p:tav tm="100000">
                                          <p:val>
                                            <p:fltVal val="1"/>
                                          </p:val>
                                        </p:tav>
                                      </p:tavLst>
                                    </p:anim>
                                  </p:childTnLst>
                                </p:cTn>
                              </p:par>
                            </p:childTnLst>
                          </p:cTn>
                        </p:par>
                        <p:par>
                          <p:cTn id="62" fill="hold">
                            <p:stCondLst>
                              <p:cond delay="5460"/>
                            </p:stCondLst>
                            <p:childTnLst>
                              <p:par>
                                <p:cTn id="63" presetID="0" presetClass="entr" presetSubtype="0" fill="hold" grpId="0" nodeType="afterEffect">
                                  <p:stCondLst>
                                    <p:cond delay="0"/>
                                  </p:stCondLst>
                                  <p:iterate type="lt">
                                    <p:tmPct val="10000"/>
                                  </p:iterate>
                                  <p:childTnLst>
                                    <p:set>
                                      <p:cBhvr>
                                        <p:cTn id="64" dur="1" fill="hold">
                                          <p:stCondLst>
                                            <p:cond delay="0"/>
                                          </p:stCondLst>
                                        </p:cTn>
                                        <p:tgtEl>
                                          <p:spTgt spid="115"/>
                                        </p:tgtEl>
                                        <p:attrNameLst>
                                          <p:attrName>style.visibility</p:attrName>
                                        </p:attrNameLst>
                                      </p:cBhvr>
                                      <p:to>
                                        <p:strVal val="visible"/>
                                      </p:to>
                                    </p:set>
                                    <p:anim to="" calcmode="lin" valueType="num">
                                      <p:cBhvr>
                                        <p:cTn id="65" dur="700" fill="hold">
                                          <p:stCondLst>
                                            <p:cond delay="0"/>
                                          </p:stCondLst>
                                        </p:cTn>
                                        <p:tgtEl>
                                          <p:spTgt spid="115"/>
                                        </p:tgtEl>
                                        <p:attrNameLst>
                                          <p:attrName>ppt_x</p:attrName>
                                        </p:attrNameLst>
                                      </p:cBhvr>
                                      <p:tavLst>
                                        <p:tav tm="0" fmla="#ppt_x-(-#ppt_w/2*cos(ppt_r/180*pi))*((1.5-1.5*$)^2-(1.5-1.5*$)^3)">
                                          <p:val>
                                            <p:fltVal val="0"/>
                                          </p:val>
                                        </p:tav>
                                        <p:tav tm="100000">
                                          <p:val>
                                            <p:fltVal val="1"/>
                                          </p:val>
                                        </p:tav>
                                      </p:tavLst>
                                    </p:anim>
                                    <p:anim to="" calcmode="lin" valueType="num">
                                      <p:cBhvr>
                                        <p:cTn id="66" dur="700" fill="hold">
                                          <p:stCondLst>
                                            <p:cond delay="0"/>
                                          </p:stCondLst>
                                        </p:cTn>
                                        <p:tgtEl>
                                          <p:spTgt spid="115"/>
                                        </p:tgtEl>
                                        <p:attrNameLst>
                                          <p:attrName>ppt_y</p:attrName>
                                        </p:attrNameLst>
                                      </p:cBhvr>
                                      <p:tavLst>
                                        <p:tav tm="0" fmla="#ppt_y-(-#ppt_h/2*cos(ppt_r/180*pi))*((1.5-1.5*$)^2-(1.5-1.5*$)^3)">
                                          <p:val>
                                            <p:fltVal val="0"/>
                                          </p:val>
                                        </p:tav>
                                        <p:tav tm="100000">
                                          <p:val>
                                            <p:fltVal val="1"/>
                                          </p:val>
                                        </p:tav>
                                      </p:tavLst>
                                    </p:anim>
                                    <p:anim to="" calcmode="lin" valueType="num">
                                      <p:cBhvr>
                                        <p:cTn id="67" dur="700" fill="hold">
                                          <p:stCondLst>
                                            <p:cond delay="0"/>
                                          </p:stCondLst>
                                        </p:cTn>
                                        <p:tgtEl>
                                          <p:spTgt spid="115"/>
                                        </p:tgtEl>
                                        <p:attrNameLst>
                                          <p:attrName>ppt_h</p:attrName>
                                        </p:attrNameLst>
                                      </p:cBhvr>
                                      <p:tavLst>
                                        <p:tav tm="0" fmla="#ppt_h-(-#ppt_h)*((1.5-1.5*$)^2-(1.5-1.5*$)^3)">
                                          <p:val>
                                            <p:fltVal val="0"/>
                                          </p:val>
                                        </p:tav>
                                        <p:tav tm="100000">
                                          <p:val>
                                            <p:fltVal val="1"/>
                                          </p:val>
                                        </p:tav>
                                      </p:tavLst>
                                    </p:anim>
                                    <p:anim to="" calcmode="lin" valueType="num">
                                      <p:cBhvr>
                                        <p:cTn id="68" dur="700" fill="hold">
                                          <p:stCondLst>
                                            <p:cond delay="0"/>
                                          </p:stCondLst>
                                        </p:cTn>
                                        <p:tgtEl>
                                          <p:spTgt spid="115"/>
                                        </p:tgtEl>
                                        <p:attrNameLst>
                                          <p:attrName>ppt_w</p:attrName>
                                        </p:attrNameLst>
                                      </p:cBhvr>
                                      <p:tavLst>
                                        <p:tav tm="0" fmla="#ppt_w-(-#ppt_w)*((1.5-1.5*$)^2-(1.5-1.5*$)^3)">
                                          <p:val>
                                            <p:fltVal val="0"/>
                                          </p:val>
                                        </p:tav>
                                        <p:tav tm="100000">
                                          <p:val>
                                            <p:fltVal val="1"/>
                                          </p:val>
                                        </p:tav>
                                      </p:tavLst>
                                    </p:anim>
                                  </p:childTnLst>
                                </p:cTn>
                              </p:par>
                            </p:childTnLst>
                          </p:cTn>
                        </p:par>
                        <p:par>
                          <p:cTn id="69" fill="hold">
                            <p:stCondLst>
                              <p:cond delay="6719"/>
                            </p:stCondLst>
                            <p:childTnLst>
                              <p:par>
                                <p:cTn id="70" presetID="0" presetClass="entr" presetSubtype="0" fill="hold" grpId="0" nodeType="afterEffect">
                                  <p:stCondLst>
                                    <p:cond delay="0"/>
                                  </p:stCondLst>
                                  <p:iterate type="lt">
                                    <p:tmPct val="10000"/>
                                  </p:iterate>
                                  <p:childTnLst>
                                    <p:set>
                                      <p:cBhvr>
                                        <p:cTn id="71" dur="1" fill="hold">
                                          <p:stCondLst>
                                            <p:cond delay="0"/>
                                          </p:stCondLst>
                                        </p:cTn>
                                        <p:tgtEl>
                                          <p:spTgt spid="117"/>
                                        </p:tgtEl>
                                        <p:attrNameLst>
                                          <p:attrName>style.visibility</p:attrName>
                                        </p:attrNameLst>
                                      </p:cBhvr>
                                      <p:to>
                                        <p:strVal val="visible"/>
                                      </p:to>
                                    </p:set>
                                    <p:anim to="" calcmode="lin" valueType="num">
                                      <p:cBhvr>
                                        <p:cTn id="72" dur="700" fill="hold">
                                          <p:stCondLst>
                                            <p:cond delay="0"/>
                                          </p:stCondLst>
                                        </p:cTn>
                                        <p:tgtEl>
                                          <p:spTgt spid="117"/>
                                        </p:tgtEl>
                                        <p:attrNameLst>
                                          <p:attrName>ppt_x</p:attrName>
                                        </p:attrNameLst>
                                      </p:cBhvr>
                                      <p:tavLst>
                                        <p:tav tm="0" fmla="#ppt_x-(-#ppt_w/2*cos(ppt_r/180*pi))*((1.5-1.5*$)^2-(1.5-1.5*$)^3)">
                                          <p:val>
                                            <p:fltVal val="0"/>
                                          </p:val>
                                        </p:tav>
                                        <p:tav tm="100000">
                                          <p:val>
                                            <p:fltVal val="1"/>
                                          </p:val>
                                        </p:tav>
                                      </p:tavLst>
                                    </p:anim>
                                    <p:anim to="" calcmode="lin" valueType="num">
                                      <p:cBhvr>
                                        <p:cTn id="73" dur="700" fill="hold">
                                          <p:stCondLst>
                                            <p:cond delay="0"/>
                                          </p:stCondLst>
                                        </p:cTn>
                                        <p:tgtEl>
                                          <p:spTgt spid="117"/>
                                        </p:tgtEl>
                                        <p:attrNameLst>
                                          <p:attrName>ppt_y</p:attrName>
                                        </p:attrNameLst>
                                      </p:cBhvr>
                                      <p:tavLst>
                                        <p:tav tm="0" fmla="#ppt_y-(-#ppt_h/2*cos(ppt_r/180*pi))*((1.5-1.5*$)^2-(1.5-1.5*$)^3)">
                                          <p:val>
                                            <p:fltVal val="0"/>
                                          </p:val>
                                        </p:tav>
                                        <p:tav tm="100000">
                                          <p:val>
                                            <p:fltVal val="1"/>
                                          </p:val>
                                        </p:tav>
                                      </p:tavLst>
                                    </p:anim>
                                    <p:anim to="" calcmode="lin" valueType="num">
                                      <p:cBhvr>
                                        <p:cTn id="74" dur="700" fill="hold">
                                          <p:stCondLst>
                                            <p:cond delay="0"/>
                                          </p:stCondLst>
                                        </p:cTn>
                                        <p:tgtEl>
                                          <p:spTgt spid="117"/>
                                        </p:tgtEl>
                                        <p:attrNameLst>
                                          <p:attrName>ppt_h</p:attrName>
                                        </p:attrNameLst>
                                      </p:cBhvr>
                                      <p:tavLst>
                                        <p:tav tm="0" fmla="#ppt_h-(-#ppt_h)*((1.5-1.5*$)^2-(1.5-1.5*$)^3)">
                                          <p:val>
                                            <p:fltVal val="0"/>
                                          </p:val>
                                        </p:tav>
                                        <p:tav tm="100000">
                                          <p:val>
                                            <p:fltVal val="1"/>
                                          </p:val>
                                        </p:tav>
                                      </p:tavLst>
                                    </p:anim>
                                    <p:anim to="" calcmode="lin" valueType="num">
                                      <p:cBhvr>
                                        <p:cTn id="75" dur="700" fill="hold">
                                          <p:stCondLst>
                                            <p:cond delay="0"/>
                                          </p:stCondLst>
                                        </p:cTn>
                                        <p:tgtEl>
                                          <p:spTgt spid="117"/>
                                        </p:tgtEl>
                                        <p:attrNameLst>
                                          <p:attrName>ppt_w</p:attrName>
                                        </p:attrNameLst>
                                      </p:cBhvr>
                                      <p:tavLst>
                                        <p:tav tm="0" fmla="#ppt_w-(-#ppt_w)*((1.5-1.5*$)^2-(1.5-1.5*$)^3)">
                                          <p:val>
                                            <p:fltVal val="0"/>
                                          </p:val>
                                        </p:tav>
                                        <p:tav tm="100000">
                                          <p:val>
                                            <p:fltVal val="1"/>
                                          </p:val>
                                        </p:tav>
                                      </p:tavLst>
                                    </p:anim>
                                  </p:childTnLst>
                                </p:cTn>
                              </p:par>
                              <p:par>
                                <p:cTn id="76" presetID="2" presetClass="entr" presetSubtype="1" decel="100000" fill="hold"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additive="base">
                                        <p:cTn id="78" dur="750" fill="hold"/>
                                        <p:tgtEl>
                                          <p:spTgt spid="42"/>
                                        </p:tgtEl>
                                        <p:attrNameLst>
                                          <p:attrName>ppt_x</p:attrName>
                                        </p:attrNameLst>
                                      </p:cBhvr>
                                      <p:tavLst>
                                        <p:tav tm="0">
                                          <p:val>
                                            <p:strVal val="#ppt_x"/>
                                          </p:val>
                                        </p:tav>
                                        <p:tav tm="100000">
                                          <p:val>
                                            <p:strVal val="#ppt_x"/>
                                          </p:val>
                                        </p:tav>
                                      </p:tavLst>
                                    </p:anim>
                                    <p:anim calcmode="lin" valueType="num">
                                      <p:cBhvr additive="base">
                                        <p:cTn id="79" dur="750" fill="hold"/>
                                        <p:tgtEl>
                                          <p:spTgt spid="42"/>
                                        </p:tgtEl>
                                        <p:attrNameLst>
                                          <p:attrName>ppt_y</p:attrName>
                                        </p:attrNameLst>
                                      </p:cBhvr>
                                      <p:tavLst>
                                        <p:tav tm="0">
                                          <p:val>
                                            <p:strVal val="0-#ppt_h/2"/>
                                          </p:val>
                                        </p:tav>
                                        <p:tav tm="100000">
                                          <p:val>
                                            <p:strVal val="#ppt_y"/>
                                          </p:val>
                                        </p:tav>
                                      </p:tavLst>
                                    </p:anim>
                                  </p:childTnLst>
                                </p:cTn>
                              </p:par>
                              <p:par>
                                <p:cTn id="80" presetID="53" presetClass="entr" presetSubtype="16"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p:cTn id="82" dur="500" fill="hold"/>
                                        <p:tgtEl>
                                          <p:spTgt spid="2"/>
                                        </p:tgtEl>
                                        <p:attrNameLst>
                                          <p:attrName>ppt_w</p:attrName>
                                        </p:attrNameLst>
                                      </p:cBhvr>
                                      <p:tavLst>
                                        <p:tav tm="0">
                                          <p:val>
                                            <p:fltVal val="0"/>
                                          </p:val>
                                        </p:tav>
                                        <p:tav tm="100000">
                                          <p:val>
                                            <p:strVal val="#ppt_w"/>
                                          </p:val>
                                        </p:tav>
                                      </p:tavLst>
                                    </p:anim>
                                    <p:anim calcmode="lin" valueType="num">
                                      <p:cBhvr>
                                        <p:cTn id="83" dur="500" fill="hold"/>
                                        <p:tgtEl>
                                          <p:spTgt spid="2"/>
                                        </p:tgtEl>
                                        <p:attrNameLst>
                                          <p:attrName>ppt_h</p:attrName>
                                        </p:attrNameLst>
                                      </p:cBhvr>
                                      <p:tavLst>
                                        <p:tav tm="0">
                                          <p:val>
                                            <p:fltVal val="0"/>
                                          </p:val>
                                        </p:tav>
                                        <p:tav tm="100000">
                                          <p:val>
                                            <p:strVal val="#ppt_h"/>
                                          </p:val>
                                        </p:tav>
                                      </p:tavLst>
                                    </p:anim>
                                    <p:animEffect transition="in" filter="fade">
                                      <p:cBhvr>
                                        <p:cTn id="84" dur="500"/>
                                        <p:tgtEl>
                                          <p:spTgt spid="2"/>
                                        </p:tgtEl>
                                      </p:cBhvr>
                                    </p:animEffect>
                                  </p:childTnLst>
                                </p:cTn>
                              </p:par>
                            </p:childTnLst>
                          </p:cTn>
                        </p:par>
                        <p:par>
                          <p:cTn id="85" fill="hold">
                            <p:stCondLst>
                              <p:cond delay="8049"/>
                            </p:stCondLst>
                            <p:childTnLst>
                              <p:par>
                                <p:cTn id="86" presetID="0" presetClass="entr" presetSubtype="0" fill="hold" grpId="0" nodeType="afterEffect">
                                  <p:stCondLst>
                                    <p:cond delay="0"/>
                                  </p:stCondLst>
                                  <p:iterate type="lt">
                                    <p:tmPct val="10000"/>
                                  </p:iterate>
                                  <p:childTnLst>
                                    <p:set>
                                      <p:cBhvr>
                                        <p:cTn id="87" dur="1" fill="hold">
                                          <p:stCondLst>
                                            <p:cond delay="0"/>
                                          </p:stCondLst>
                                        </p:cTn>
                                        <p:tgtEl>
                                          <p:spTgt spid="5"/>
                                        </p:tgtEl>
                                        <p:attrNameLst>
                                          <p:attrName>style.visibility</p:attrName>
                                        </p:attrNameLst>
                                      </p:cBhvr>
                                      <p:to>
                                        <p:strVal val="visible"/>
                                      </p:to>
                                    </p:set>
                                    <p:anim to="" calcmode="lin" valueType="num">
                                      <p:cBhvr>
                                        <p:cTn id="88" dur="700" fill="hold">
                                          <p:stCondLst>
                                            <p:cond delay="0"/>
                                          </p:stCondLst>
                                        </p:cTn>
                                        <p:tgtEl>
                                          <p:spTgt spid="5"/>
                                        </p:tgtEl>
                                        <p:attrNameLst>
                                          <p:attrName>ppt_x</p:attrName>
                                        </p:attrNameLst>
                                      </p:cBhvr>
                                      <p:tavLst>
                                        <p:tav tm="0" fmla="#ppt_x-(-#ppt_w/2*cos(ppt_r/180*pi))*((1.5-1.5*$)^2-(1.5-1.5*$)^3)">
                                          <p:val>
                                            <p:fltVal val="0"/>
                                          </p:val>
                                        </p:tav>
                                        <p:tav tm="100000">
                                          <p:val>
                                            <p:fltVal val="1"/>
                                          </p:val>
                                        </p:tav>
                                      </p:tavLst>
                                    </p:anim>
                                    <p:anim to="" calcmode="lin" valueType="num">
                                      <p:cBhvr>
                                        <p:cTn id="89" dur="700" fill="hold">
                                          <p:stCondLst>
                                            <p:cond delay="0"/>
                                          </p:stCondLst>
                                        </p:cTn>
                                        <p:tgtEl>
                                          <p:spTgt spid="5"/>
                                        </p:tgtEl>
                                        <p:attrNameLst>
                                          <p:attrName>ppt_y</p:attrName>
                                        </p:attrNameLst>
                                      </p:cBhvr>
                                      <p:tavLst>
                                        <p:tav tm="0" fmla="#ppt_y-(-#ppt_h/2*cos(ppt_r/180*pi))*((1.5-1.5*$)^2-(1.5-1.5*$)^3)">
                                          <p:val>
                                            <p:fltVal val="0"/>
                                          </p:val>
                                        </p:tav>
                                        <p:tav tm="100000">
                                          <p:val>
                                            <p:fltVal val="1"/>
                                          </p:val>
                                        </p:tav>
                                      </p:tavLst>
                                    </p:anim>
                                    <p:anim to="" calcmode="lin" valueType="num">
                                      <p:cBhvr>
                                        <p:cTn id="90" dur="700" fill="hold">
                                          <p:stCondLst>
                                            <p:cond delay="0"/>
                                          </p:stCondLst>
                                        </p:cTn>
                                        <p:tgtEl>
                                          <p:spTgt spid="5"/>
                                        </p:tgtEl>
                                        <p:attrNameLst>
                                          <p:attrName>ppt_h</p:attrName>
                                        </p:attrNameLst>
                                      </p:cBhvr>
                                      <p:tavLst>
                                        <p:tav tm="0" fmla="#ppt_h-(-#ppt_h)*((1.5-1.5*$)^2-(1.5-1.5*$)^3)">
                                          <p:val>
                                            <p:fltVal val="0"/>
                                          </p:val>
                                        </p:tav>
                                        <p:tav tm="100000">
                                          <p:val>
                                            <p:fltVal val="1"/>
                                          </p:val>
                                        </p:tav>
                                      </p:tavLst>
                                    </p:anim>
                                    <p:anim to="" calcmode="lin" valueType="num">
                                      <p:cBhvr>
                                        <p:cTn id="91" dur="700" fill="hold">
                                          <p:stCondLst>
                                            <p:cond delay="0"/>
                                          </p:stCondLst>
                                        </p:cTn>
                                        <p:tgtEl>
                                          <p:spTgt spid="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90" grpId="0" bldLvl="0" animBg="1"/>
      <p:bldP spid="107" grpId="0"/>
      <p:bldP spid="111" grpId="0"/>
      <p:bldP spid="113" grpId="0"/>
      <p:bldP spid="115" grpId="0"/>
      <p:bldP spid="117" grpId="0"/>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0" y="0"/>
            <a:ext cx="12192000" cy="6858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stretch>
            <a:fillRect/>
          </a:stretch>
        </p:blipFill>
        <p:spPr>
          <a:xfrm>
            <a:off x="873542" y="933790"/>
            <a:ext cx="5222458" cy="5260718"/>
          </a:xfrm>
          <a:prstGeom prst="rect">
            <a:avLst/>
          </a:prstGeom>
        </p:spPr>
      </p:pic>
      <p:grpSp>
        <p:nvGrpSpPr>
          <p:cNvPr id="5" name="Group 2"/>
          <p:cNvGrpSpPr/>
          <p:nvPr/>
        </p:nvGrpSpPr>
        <p:grpSpPr>
          <a:xfrm>
            <a:off x="7176317" y="1432832"/>
            <a:ext cx="3983492" cy="3992335"/>
            <a:chOff x="2899909" y="1995715"/>
            <a:chExt cx="3983492" cy="3992335"/>
          </a:xfrm>
        </p:grpSpPr>
        <p:sp>
          <p:nvSpPr>
            <p:cNvPr id="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3</a:t>
              </a:r>
              <a:endParaRPr lang="zh-CN" altLang="en-US" sz="7200" dirty="0">
                <a:solidFill>
                  <a:schemeClr val="bg1"/>
                </a:solidFill>
                <a:cs typeface="+mn-ea"/>
                <a:sym typeface="+mn-lt"/>
              </a:endParaRPr>
            </a:p>
          </p:txBody>
        </p:sp>
        <p:sp>
          <p:nvSpPr>
            <p:cNvPr id="10"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
        <p:nvSpPr>
          <p:cNvPr id="11" name="Rectangle 26"/>
          <p:cNvSpPr/>
          <p:nvPr/>
        </p:nvSpPr>
        <p:spPr>
          <a:xfrm>
            <a:off x="6973553" y="4385932"/>
            <a:ext cx="4367773" cy="1460500"/>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初创企业制度建设与企业文化</a:t>
            </a:r>
            <a:endParaRPr lang="zh-CN" altLang="en-US" sz="2800">
              <a:sym typeface="+mn-ea"/>
            </a:endParaRPr>
          </a:p>
          <a:p>
            <a:pPr indent="0" algn="just">
              <a:spcAft>
                <a:spcPts val="600"/>
              </a:spcAft>
              <a:buFont typeface="Arial" panose="020B0604020202020204" pitchFamily="34" charset="0"/>
              <a:buNone/>
            </a:pPr>
            <a:endParaRPr lang="zh-CN" altLang="en-US" sz="2800" dirty="0">
              <a:solidFill>
                <a:schemeClr val="tx1"/>
              </a:solidFill>
              <a:latin typeface="Arial" panose="020B0604020202020204" pitchFamily="34" charset="0"/>
              <a:ea typeface="微软雅黑" panose="020B0503020204020204" charset="-122"/>
              <a:cs typeface="Arial" panose="020B0604020202020204" pitchFamily="34" charset="0"/>
              <a:sym typeface="+mn-lt"/>
            </a:endParaRPr>
          </a:p>
        </p:txBody>
      </p:sp>
      <p:grpSp>
        <p:nvGrpSpPr>
          <p:cNvPr id="12" name="Group 3"/>
          <p:cNvGrpSpPr/>
          <p:nvPr/>
        </p:nvGrpSpPr>
        <p:grpSpPr>
          <a:xfrm>
            <a:off x="6973553" y="3377355"/>
            <a:ext cx="5811840" cy="713257"/>
            <a:chOff x="5287960" y="2582393"/>
            <a:chExt cx="5811840" cy="713257"/>
          </a:xfrm>
        </p:grpSpPr>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创业准备</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一、企业制度</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864985" cy="230695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所谓企业制度，是指企业作为一个有机组织，为了实现企业既定目标和实现内部资源与外部环境的协调，在财产关系、组织结构、运行机制和管理规范等方面的一系列制度安排。</a:t>
            </a:r>
            <a:endParaRPr lang="en-US" altLang="zh-CN"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a:stretch>
            <a:fillRect/>
          </a:stretch>
        </p:blipFill>
        <p:spPr>
          <a:xfrm flipH="1">
            <a:off x="9421367" y="5149516"/>
            <a:ext cx="2770633" cy="1708484"/>
          </a:xfrm>
          <a:prstGeom prst="rect">
            <a:avLst/>
          </a:prstGeom>
        </p:spPr>
      </p:pic>
      <p:pic>
        <p:nvPicPr>
          <p:cNvPr id="4" name="图形 3"/>
          <p:cNvPicPr>
            <a:picLocks noChangeAspect="1"/>
          </p:cNvPicPr>
          <p:nvPr/>
        </p:nvPicPr>
        <p:blipFill>
          <a:blip r:embed="rId2" cstate="screen"/>
          <a:stretch>
            <a:fillRect/>
          </a:stretch>
        </p:blipFill>
        <p:spPr>
          <a:xfrm flipH="1">
            <a:off x="-4011" y="1"/>
            <a:ext cx="1748590" cy="1828800"/>
          </a:xfrm>
          <a:prstGeom prst="rect">
            <a:avLst/>
          </a:prstGeom>
        </p:spPr>
      </p:pic>
      <p:sp>
        <p:nvSpPr>
          <p:cNvPr id="34" name="Title 1"/>
          <p:cNvSpPr txBox="1"/>
          <p:nvPr/>
        </p:nvSpPr>
        <p:spPr>
          <a:xfrm>
            <a:off x="1895476" y="67520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不同发展阶段，对制度和流程的建立有不同的侧重点</a:t>
            </a:r>
            <a:endParaRPr dirty="0">
              <a:latin typeface="+mn-lt"/>
              <a:ea typeface="+mn-ea"/>
              <a:cs typeface="+mn-ea"/>
              <a:sym typeface="+mn-lt"/>
            </a:endParaRPr>
          </a:p>
        </p:txBody>
      </p:sp>
      <p:grpSp>
        <p:nvGrpSpPr>
          <p:cNvPr id="83" name="Group 2"/>
          <p:cNvGrpSpPr/>
          <p:nvPr/>
        </p:nvGrpSpPr>
        <p:grpSpPr>
          <a:xfrm>
            <a:off x="1633172" y="156066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2186110"/>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在初创期</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nvGrpSpPr>
            <p:cNvPr id="87" name="Group 1010"/>
            <p:cNvGrpSpPr/>
            <p:nvPr/>
          </p:nvGrpSpPr>
          <p:grpSpPr>
            <a:xfrm>
              <a:off x="5395221" y="1863608"/>
              <a:ext cx="272842" cy="279147"/>
              <a:chOff x="0" y="0"/>
              <a:chExt cx="545681" cy="558292"/>
            </a:xfrm>
            <a:solidFill>
              <a:schemeClr val="accent5"/>
            </a:solidFill>
          </p:grpSpPr>
          <p:sp>
            <p:nvSpPr>
              <p:cNvPr id="88" name="Shape 1006"/>
              <p:cNvSpPr/>
              <p:nvPr/>
            </p:nvSpPr>
            <p:spPr>
              <a:xfrm>
                <a:off x="0" y="407772"/>
                <a:ext cx="92731" cy="150521"/>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3436" y="21600"/>
                      <a:pt x="0" y="19440"/>
                      <a:pt x="0" y="17280"/>
                    </a:cubicBezTo>
                    <a:cubicBezTo>
                      <a:pt x="0" y="4320"/>
                      <a:pt x="0" y="4320"/>
                      <a:pt x="0" y="4320"/>
                    </a:cubicBezTo>
                    <a:cubicBezTo>
                      <a:pt x="0" y="2160"/>
                      <a:pt x="3436" y="0"/>
                      <a:pt x="6873" y="0"/>
                    </a:cubicBezTo>
                    <a:cubicBezTo>
                      <a:pt x="14727" y="0"/>
                      <a:pt x="14727" y="0"/>
                      <a:pt x="14727" y="0"/>
                    </a:cubicBezTo>
                    <a:cubicBezTo>
                      <a:pt x="18655" y="0"/>
                      <a:pt x="21600" y="2160"/>
                      <a:pt x="21600" y="4320"/>
                    </a:cubicBezTo>
                    <a:cubicBezTo>
                      <a:pt x="21600" y="17280"/>
                      <a:pt x="21600" y="17280"/>
                      <a:pt x="21600" y="17280"/>
                    </a:cubicBezTo>
                    <a:cubicBezTo>
                      <a:pt x="21600" y="19440"/>
                      <a:pt x="18655" y="21600"/>
                      <a:pt x="14727" y="21600"/>
                    </a:cubicBezTo>
                    <a:close/>
                    <a:moveTo>
                      <a:pt x="6873" y="2469"/>
                    </a:moveTo>
                    <a:cubicBezTo>
                      <a:pt x="5400" y="2469"/>
                      <a:pt x="3927" y="3394"/>
                      <a:pt x="3927" y="4320"/>
                    </a:cubicBezTo>
                    <a:cubicBezTo>
                      <a:pt x="3927" y="17280"/>
                      <a:pt x="3927" y="17280"/>
                      <a:pt x="3927" y="17280"/>
                    </a:cubicBezTo>
                    <a:cubicBezTo>
                      <a:pt x="3927" y="18206"/>
                      <a:pt x="5400" y="19131"/>
                      <a:pt x="6873" y="19131"/>
                    </a:cubicBezTo>
                    <a:cubicBezTo>
                      <a:pt x="14727" y="19131"/>
                      <a:pt x="14727" y="19131"/>
                      <a:pt x="14727" y="19131"/>
                    </a:cubicBezTo>
                    <a:cubicBezTo>
                      <a:pt x="16691" y="19131"/>
                      <a:pt x="17673" y="18206"/>
                      <a:pt x="17673" y="17280"/>
                    </a:cubicBezTo>
                    <a:cubicBezTo>
                      <a:pt x="17673" y="4320"/>
                      <a:pt x="17673" y="4320"/>
                      <a:pt x="17673" y="4320"/>
                    </a:cubicBezTo>
                    <a:cubicBezTo>
                      <a:pt x="17673" y="3394"/>
                      <a:pt x="16691" y="2469"/>
                      <a:pt x="14727" y="2469"/>
                    </a:cubicBezTo>
                    <a:lnTo>
                      <a:pt x="6873" y="2469"/>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89" name="Shape 1007"/>
              <p:cNvSpPr/>
              <p:nvPr/>
            </p:nvSpPr>
            <p:spPr>
              <a:xfrm>
                <a:off x="151578" y="168763"/>
                <a:ext cx="92731" cy="389529"/>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0765"/>
                      <a:pt x="0" y="19929"/>
                    </a:cubicBezTo>
                    <a:cubicBezTo>
                      <a:pt x="0" y="1671"/>
                      <a:pt x="0" y="1671"/>
                      <a:pt x="0" y="1671"/>
                    </a:cubicBezTo>
                    <a:cubicBezTo>
                      <a:pt x="0" y="716"/>
                      <a:pt x="2945" y="0"/>
                      <a:pt x="6873" y="0"/>
                    </a:cubicBezTo>
                    <a:cubicBezTo>
                      <a:pt x="14727" y="0"/>
                      <a:pt x="14727" y="0"/>
                      <a:pt x="14727" y="0"/>
                    </a:cubicBezTo>
                    <a:cubicBezTo>
                      <a:pt x="18655" y="0"/>
                      <a:pt x="21600" y="716"/>
                      <a:pt x="21600" y="1671"/>
                    </a:cubicBezTo>
                    <a:cubicBezTo>
                      <a:pt x="21600" y="19929"/>
                      <a:pt x="21600" y="19929"/>
                      <a:pt x="21600" y="19929"/>
                    </a:cubicBezTo>
                    <a:cubicBezTo>
                      <a:pt x="21600" y="20765"/>
                      <a:pt x="18655" y="21600"/>
                      <a:pt x="14727" y="21600"/>
                    </a:cubicBezTo>
                    <a:close/>
                    <a:moveTo>
                      <a:pt x="6873" y="955"/>
                    </a:moveTo>
                    <a:cubicBezTo>
                      <a:pt x="5400" y="955"/>
                      <a:pt x="3927" y="1313"/>
                      <a:pt x="3927" y="1671"/>
                    </a:cubicBezTo>
                    <a:cubicBezTo>
                      <a:pt x="3927" y="19929"/>
                      <a:pt x="3927" y="19929"/>
                      <a:pt x="3927" y="19929"/>
                    </a:cubicBezTo>
                    <a:cubicBezTo>
                      <a:pt x="3927" y="20287"/>
                      <a:pt x="5400" y="20645"/>
                      <a:pt x="6873" y="20645"/>
                    </a:cubicBezTo>
                    <a:cubicBezTo>
                      <a:pt x="14727" y="20645"/>
                      <a:pt x="14727" y="20645"/>
                      <a:pt x="14727" y="20645"/>
                    </a:cubicBezTo>
                    <a:cubicBezTo>
                      <a:pt x="16200" y="20645"/>
                      <a:pt x="17673" y="20287"/>
                      <a:pt x="17673" y="19929"/>
                    </a:cubicBezTo>
                    <a:cubicBezTo>
                      <a:pt x="17673" y="1671"/>
                      <a:pt x="17673" y="1671"/>
                      <a:pt x="17673" y="1671"/>
                    </a:cubicBezTo>
                    <a:cubicBezTo>
                      <a:pt x="17673" y="1313"/>
                      <a:pt x="16200" y="955"/>
                      <a:pt x="14727" y="955"/>
                    </a:cubicBezTo>
                    <a:lnTo>
                      <a:pt x="6873" y="955"/>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0" name="Shape 1008"/>
              <p:cNvSpPr/>
              <p:nvPr/>
            </p:nvSpPr>
            <p:spPr>
              <a:xfrm>
                <a:off x="303157" y="291004"/>
                <a:ext cx="90948" cy="267289"/>
              </a:xfrm>
              <a:custGeom>
                <a:avLst/>
                <a:gdLst/>
                <a:ahLst/>
                <a:cxnLst>
                  <a:cxn ang="0">
                    <a:pos x="wd2" y="hd2"/>
                  </a:cxn>
                  <a:cxn ang="5400000">
                    <a:pos x="wd2" y="hd2"/>
                  </a:cxn>
                  <a:cxn ang="10800000">
                    <a:pos x="wd2" y="hd2"/>
                  </a:cxn>
                  <a:cxn ang="16200000">
                    <a:pos x="wd2" y="hd2"/>
                  </a:cxn>
                </a:cxnLst>
                <a:rect l="0" t="0" r="r" b="b"/>
                <a:pathLst>
                  <a:path w="21600" h="21600" extrusionOk="0">
                    <a:moveTo>
                      <a:pt x="14567" y="21600"/>
                    </a:moveTo>
                    <a:cubicBezTo>
                      <a:pt x="7033" y="21600"/>
                      <a:pt x="7033" y="21600"/>
                      <a:pt x="7033" y="21600"/>
                    </a:cubicBezTo>
                    <a:cubicBezTo>
                      <a:pt x="3014" y="21600"/>
                      <a:pt x="0" y="20381"/>
                      <a:pt x="0" y="19161"/>
                    </a:cubicBezTo>
                    <a:cubicBezTo>
                      <a:pt x="0" y="2439"/>
                      <a:pt x="0" y="2439"/>
                      <a:pt x="0" y="2439"/>
                    </a:cubicBezTo>
                    <a:cubicBezTo>
                      <a:pt x="0" y="1219"/>
                      <a:pt x="3014" y="0"/>
                      <a:pt x="7033" y="0"/>
                    </a:cubicBezTo>
                    <a:cubicBezTo>
                      <a:pt x="14567" y="0"/>
                      <a:pt x="14567" y="0"/>
                      <a:pt x="14567" y="0"/>
                    </a:cubicBezTo>
                    <a:cubicBezTo>
                      <a:pt x="18586" y="0"/>
                      <a:pt x="21600" y="1219"/>
                      <a:pt x="21600" y="2439"/>
                    </a:cubicBezTo>
                    <a:cubicBezTo>
                      <a:pt x="21600" y="19161"/>
                      <a:pt x="21600" y="19161"/>
                      <a:pt x="21600" y="19161"/>
                    </a:cubicBezTo>
                    <a:cubicBezTo>
                      <a:pt x="21600" y="20381"/>
                      <a:pt x="18586" y="21600"/>
                      <a:pt x="14567" y="21600"/>
                    </a:cubicBezTo>
                    <a:close/>
                    <a:moveTo>
                      <a:pt x="7033" y="1394"/>
                    </a:moveTo>
                    <a:cubicBezTo>
                      <a:pt x="5023" y="1394"/>
                      <a:pt x="4019" y="1916"/>
                      <a:pt x="4019" y="2439"/>
                    </a:cubicBezTo>
                    <a:cubicBezTo>
                      <a:pt x="4019" y="19161"/>
                      <a:pt x="4019" y="19161"/>
                      <a:pt x="4019" y="19161"/>
                    </a:cubicBezTo>
                    <a:cubicBezTo>
                      <a:pt x="4019" y="19684"/>
                      <a:pt x="5023" y="20206"/>
                      <a:pt x="7033" y="20206"/>
                    </a:cubicBezTo>
                    <a:cubicBezTo>
                      <a:pt x="14567" y="20206"/>
                      <a:pt x="14567" y="20206"/>
                      <a:pt x="14567" y="20206"/>
                    </a:cubicBezTo>
                    <a:cubicBezTo>
                      <a:pt x="16577" y="20206"/>
                      <a:pt x="17581" y="19684"/>
                      <a:pt x="17581" y="19161"/>
                    </a:cubicBezTo>
                    <a:cubicBezTo>
                      <a:pt x="17581" y="2439"/>
                      <a:pt x="17581" y="2439"/>
                      <a:pt x="17581" y="2439"/>
                    </a:cubicBezTo>
                    <a:cubicBezTo>
                      <a:pt x="17581" y="1916"/>
                      <a:pt x="16577" y="1394"/>
                      <a:pt x="14567" y="1394"/>
                    </a:cubicBezTo>
                    <a:lnTo>
                      <a:pt x="7033" y="1394"/>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1" name="Shape 1009"/>
              <p:cNvSpPr/>
              <p:nvPr/>
            </p:nvSpPr>
            <p:spPr>
              <a:xfrm>
                <a:off x="452951" y="-1"/>
                <a:ext cx="92731" cy="558294"/>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1016"/>
                      <a:pt x="0" y="20432"/>
                    </a:cubicBezTo>
                    <a:cubicBezTo>
                      <a:pt x="0" y="1168"/>
                      <a:pt x="0" y="1168"/>
                      <a:pt x="0" y="1168"/>
                    </a:cubicBezTo>
                    <a:cubicBezTo>
                      <a:pt x="0" y="500"/>
                      <a:pt x="2945" y="0"/>
                      <a:pt x="6873" y="0"/>
                    </a:cubicBezTo>
                    <a:cubicBezTo>
                      <a:pt x="14727" y="0"/>
                      <a:pt x="14727" y="0"/>
                      <a:pt x="14727" y="0"/>
                    </a:cubicBezTo>
                    <a:cubicBezTo>
                      <a:pt x="18655" y="0"/>
                      <a:pt x="21600" y="500"/>
                      <a:pt x="21600" y="1168"/>
                    </a:cubicBezTo>
                    <a:cubicBezTo>
                      <a:pt x="21600" y="20432"/>
                      <a:pt x="21600" y="20432"/>
                      <a:pt x="21600" y="20432"/>
                    </a:cubicBezTo>
                    <a:cubicBezTo>
                      <a:pt x="21600" y="21016"/>
                      <a:pt x="18655" y="21600"/>
                      <a:pt x="14727" y="21600"/>
                    </a:cubicBezTo>
                    <a:close/>
                    <a:moveTo>
                      <a:pt x="6873" y="667"/>
                    </a:moveTo>
                    <a:cubicBezTo>
                      <a:pt x="5400" y="667"/>
                      <a:pt x="3927" y="917"/>
                      <a:pt x="3927" y="1168"/>
                    </a:cubicBezTo>
                    <a:cubicBezTo>
                      <a:pt x="3927" y="20432"/>
                      <a:pt x="3927" y="20432"/>
                      <a:pt x="3927" y="20432"/>
                    </a:cubicBezTo>
                    <a:cubicBezTo>
                      <a:pt x="3927" y="20683"/>
                      <a:pt x="5400" y="20933"/>
                      <a:pt x="6873" y="20933"/>
                    </a:cubicBezTo>
                    <a:cubicBezTo>
                      <a:pt x="14727" y="20933"/>
                      <a:pt x="14727" y="20933"/>
                      <a:pt x="14727" y="20933"/>
                    </a:cubicBezTo>
                    <a:cubicBezTo>
                      <a:pt x="16200" y="20933"/>
                      <a:pt x="17673" y="20683"/>
                      <a:pt x="17673" y="20432"/>
                    </a:cubicBezTo>
                    <a:cubicBezTo>
                      <a:pt x="17673" y="1168"/>
                      <a:pt x="17673" y="1168"/>
                      <a:pt x="17673" y="1168"/>
                    </a:cubicBezTo>
                    <a:cubicBezTo>
                      <a:pt x="17673" y="917"/>
                      <a:pt x="16200" y="667"/>
                      <a:pt x="14727" y="667"/>
                    </a:cubicBezTo>
                    <a:lnTo>
                      <a:pt x="6873" y="667"/>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grpSp>
      <p:grpSp>
        <p:nvGrpSpPr>
          <p:cNvPr id="92" name="Group 4"/>
          <p:cNvGrpSpPr/>
          <p:nvPr/>
        </p:nvGrpSpPr>
        <p:grpSpPr>
          <a:xfrm>
            <a:off x="1625139" y="306262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Group 6"/>
            <p:cNvGrpSpPr/>
            <p:nvPr/>
          </p:nvGrpSpPr>
          <p:grpSpPr>
            <a:xfrm>
              <a:off x="5398811" y="3697391"/>
              <a:ext cx="270680" cy="194663"/>
              <a:chOff x="4542882" y="3034818"/>
              <a:chExt cx="270680" cy="194663"/>
            </a:xfrm>
            <a:solidFill>
              <a:schemeClr val="accent5"/>
            </a:solidFill>
          </p:grpSpPr>
          <p:sp>
            <p:nvSpPr>
              <p:cNvPr id="96"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97"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grpSp>
        <p:sp>
          <p:nvSpPr>
            <p:cNvPr id="98"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用数据证实逻辑</a:t>
              </a:r>
              <a:endParaRPr b="1" dirty="0">
                <a:solidFill>
                  <a:schemeClr val="bg1"/>
                </a:solidFill>
                <a:latin typeface="+mn-lt"/>
                <a:cs typeface="+mn-ea"/>
                <a:sym typeface="+mn-lt"/>
              </a:endParaRPr>
            </a:p>
          </p:txBody>
        </p:sp>
      </p:grpSp>
      <p:grpSp>
        <p:nvGrpSpPr>
          <p:cNvPr id="99" name="Group 8"/>
          <p:cNvGrpSpPr/>
          <p:nvPr/>
        </p:nvGrpSpPr>
        <p:grpSpPr>
          <a:xfrm>
            <a:off x="1632627" y="4529558"/>
            <a:ext cx="3524376" cy="1768243"/>
            <a:chOff x="4650178" y="5213119"/>
            <a:chExt cx="3524376" cy="1768243"/>
          </a:xfrm>
        </p:grpSpPr>
        <p:sp>
          <p:nvSpPr>
            <p:cNvPr id="100" name="Freeform: Shape 13"/>
            <p:cNvSpPr/>
            <p:nvPr/>
          </p:nvSpPr>
          <p:spPr>
            <a:xfrm>
              <a:off x="4650178" y="5213119"/>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4"/>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Rectangle: Rounded Corners 31"/>
            <p:cNvSpPr/>
            <p:nvPr/>
          </p:nvSpPr>
          <p:spPr>
            <a:xfrm>
              <a:off x="4656137" y="5213119"/>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Shape 909"/>
            <p:cNvSpPr/>
            <p:nvPr/>
          </p:nvSpPr>
          <p:spPr>
            <a:xfrm>
              <a:off x="5382591" y="5480071"/>
              <a:ext cx="269569" cy="202288"/>
            </a:xfrm>
            <a:custGeom>
              <a:avLst/>
              <a:gdLst/>
              <a:ahLst/>
              <a:cxnLst>
                <a:cxn ang="0">
                  <a:pos x="wd2" y="hd2"/>
                </a:cxn>
                <a:cxn ang="5400000">
                  <a:pos x="wd2" y="hd2"/>
                </a:cxn>
                <a:cxn ang="10800000">
                  <a:pos x="wd2" y="hd2"/>
                </a:cxn>
                <a:cxn ang="16200000">
                  <a:pos x="wd2" y="hd2"/>
                </a:cxn>
              </a:cxnLst>
              <a:rect l="0" t="0" r="r" b="b"/>
              <a:pathLst>
                <a:path w="21600" h="21600" extrusionOk="0">
                  <a:moveTo>
                    <a:pt x="675" y="9000"/>
                  </a:moveTo>
                  <a:cubicBezTo>
                    <a:pt x="675" y="12600"/>
                    <a:pt x="675" y="12600"/>
                    <a:pt x="675" y="12600"/>
                  </a:cubicBezTo>
                  <a:cubicBezTo>
                    <a:pt x="675" y="12825"/>
                    <a:pt x="506" y="13050"/>
                    <a:pt x="337" y="13050"/>
                  </a:cubicBezTo>
                  <a:cubicBezTo>
                    <a:pt x="169" y="13050"/>
                    <a:pt x="0" y="12825"/>
                    <a:pt x="0" y="12600"/>
                  </a:cubicBezTo>
                  <a:cubicBezTo>
                    <a:pt x="0" y="9000"/>
                    <a:pt x="0" y="9000"/>
                    <a:pt x="0" y="9000"/>
                  </a:cubicBezTo>
                  <a:cubicBezTo>
                    <a:pt x="0" y="8775"/>
                    <a:pt x="169" y="8550"/>
                    <a:pt x="337" y="8550"/>
                  </a:cubicBezTo>
                  <a:cubicBezTo>
                    <a:pt x="506" y="8550"/>
                    <a:pt x="675" y="8775"/>
                    <a:pt x="675" y="9000"/>
                  </a:cubicBezTo>
                  <a:close/>
                  <a:moveTo>
                    <a:pt x="3038" y="4500"/>
                  </a:moveTo>
                  <a:cubicBezTo>
                    <a:pt x="2869" y="4500"/>
                    <a:pt x="2700" y="4725"/>
                    <a:pt x="2700" y="4950"/>
                  </a:cubicBezTo>
                  <a:cubicBezTo>
                    <a:pt x="2700" y="16200"/>
                    <a:pt x="2700" y="16200"/>
                    <a:pt x="2700" y="16200"/>
                  </a:cubicBezTo>
                  <a:cubicBezTo>
                    <a:pt x="2700" y="16425"/>
                    <a:pt x="2869" y="16650"/>
                    <a:pt x="3038" y="16650"/>
                  </a:cubicBezTo>
                  <a:cubicBezTo>
                    <a:pt x="3206" y="16650"/>
                    <a:pt x="3375" y="16425"/>
                    <a:pt x="3375" y="16200"/>
                  </a:cubicBezTo>
                  <a:cubicBezTo>
                    <a:pt x="3375" y="4950"/>
                    <a:pt x="3375" y="4950"/>
                    <a:pt x="3375" y="4950"/>
                  </a:cubicBezTo>
                  <a:cubicBezTo>
                    <a:pt x="3375" y="4725"/>
                    <a:pt x="3206" y="4500"/>
                    <a:pt x="3038" y="4500"/>
                  </a:cubicBezTo>
                  <a:close/>
                  <a:moveTo>
                    <a:pt x="8100" y="4950"/>
                  </a:moveTo>
                  <a:cubicBezTo>
                    <a:pt x="7931" y="4950"/>
                    <a:pt x="7763" y="5175"/>
                    <a:pt x="7763" y="5400"/>
                  </a:cubicBezTo>
                  <a:cubicBezTo>
                    <a:pt x="7763" y="15750"/>
                    <a:pt x="7763" y="15750"/>
                    <a:pt x="7763" y="15750"/>
                  </a:cubicBezTo>
                  <a:cubicBezTo>
                    <a:pt x="7763" y="15975"/>
                    <a:pt x="7931" y="16200"/>
                    <a:pt x="8100" y="16200"/>
                  </a:cubicBezTo>
                  <a:cubicBezTo>
                    <a:pt x="8269" y="16200"/>
                    <a:pt x="8438" y="15975"/>
                    <a:pt x="8438" y="15750"/>
                  </a:cubicBezTo>
                  <a:cubicBezTo>
                    <a:pt x="8438" y="5400"/>
                    <a:pt x="8438" y="5400"/>
                    <a:pt x="8438" y="5400"/>
                  </a:cubicBezTo>
                  <a:cubicBezTo>
                    <a:pt x="8438" y="5175"/>
                    <a:pt x="8269" y="4950"/>
                    <a:pt x="8100" y="4950"/>
                  </a:cubicBezTo>
                  <a:close/>
                  <a:moveTo>
                    <a:pt x="10800" y="8100"/>
                  </a:moveTo>
                  <a:cubicBezTo>
                    <a:pt x="10631" y="8100"/>
                    <a:pt x="10462" y="8325"/>
                    <a:pt x="10462" y="8550"/>
                  </a:cubicBezTo>
                  <a:cubicBezTo>
                    <a:pt x="10462" y="12600"/>
                    <a:pt x="10462" y="12600"/>
                    <a:pt x="10462" y="12600"/>
                  </a:cubicBezTo>
                  <a:cubicBezTo>
                    <a:pt x="10462" y="12825"/>
                    <a:pt x="10631" y="13050"/>
                    <a:pt x="10800" y="13050"/>
                  </a:cubicBezTo>
                  <a:cubicBezTo>
                    <a:pt x="10969" y="13050"/>
                    <a:pt x="11138" y="12825"/>
                    <a:pt x="11138" y="12600"/>
                  </a:cubicBezTo>
                  <a:cubicBezTo>
                    <a:pt x="11138" y="8550"/>
                    <a:pt x="11138" y="8550"/>
                    <a:pt x="11138" y="8550"/>
                  </a:cubicBezTo>
                  <a:cubicBezTo>
                    <a:pt x="11138" y="8325"/>
                    <a:pt x="10969" y="8100"/>
                    <a:pt x="10800" y="8100"/>
                  </a:cubicBezTo>
                  <a:close/>
                  <a:moveTo>
                    <a:pt x="13163" y="4950"/>
                  </a:moveTo>
                  <a:cubicBezTo>
                    <a:pt x="12994" y="4950"/>
                    <a:pt x="12825" y="5175"/>
                    <a:pt x="12825" y="5400"/>
                  </a:cubicBezTo>
                  <a:cubicBezTo>
                    <a:pt x="12825" y="15750"/>
                    <a:pt x="12825" y="15750"/>
                    <a:pt x="12825" y="15750"/>
                  </a:cubicBezTo>
                  <a:cubicBezTo>
                    <a:pt x="12825" y="15975"/>
                    <a:pt x="12994" y="16200"/>
                    <a:pt x="13163" y="16200"/>
                  </a:cubicBezTo>
                  <a:cubicBezTo>
                    <a:pt x="13331" y="16200"/>
                    <a:pt x="13500" y="15975"/>
                    <a:pt x="13500" y="15750"/>
                  </a:cubicBezTo>
                  <a:cubicBezTo>
                    <a:pt x="13500" y="5400"/>
                    <a:pt x="13500" y="5400"/>
                    <a:pt x="13500" y="5400"/>
                  </a:cubicBezTo>
                  <a:cubicBezTo>
                    <a:pt x="13500" y="5175"/>
                    <a:pt x="13331" y="4950"/>
                    <a:pt x="13163" y="4950"/>
                  </a:cubicBezTo>
                  <a:close/>
                  <a:moveTo>
                    <a:pt x="15863" y="450"/>
                  </a:moveTo>
                  <a:cubicBezTo>
                    <a:pt x="15694" y="450"/>
                    <a:pt x="15525" y="675"/>
                    <a:pt x="15525" y="900"/>
                  </a:cubicBezTo>
                  <a:cubicBezTo>
                    <a:pt x="15525" y="21150"/>
                    <a:pt x="15525" y="21150"/>
                    <a:pt x="15525" y="21150"/>
                  </a:cubicBezTo>
                  <a:cubicBezTo>
                    <a:pt x="15525" y="21375"/>
                    <a:pt x="15694" y="21600"/>
                    <a:pt x="15863" y="21600"/>
                  </a:cubicBezTo>
                  <a:cubicBezTo>
                    <a:pt x="16031" y="21600"/>
                    <a:pt x="16200" y="21375"/>
                    <a:pt x="16200" y="21150"/>
                  </a:cubicBezTo>
                  <a:cubicBezTo>
                    <a:pt x="16200" y="900"/>
                    <a:pt x="16200" y="900"/>
                    <a:pt x="16200" y="900"/>
                  </a:cubicBezTo>
                  <a:cubicBezTo>
                    <a:pt x="16200" y="675"/>
                    <a:pt x="16031" y="450"/>
                    <a:pt x="15863" y="450"/>
                  </a:cubicBezTo>
                  <a:close/>
                  <a:moveTo>
                    <a:pt x="5400" y="0"/>
                  </a:moveTo>
                  <a:cubicBezTo>
                    <a:pt x="5231" y="0"/>
                    <a:pt x="5063" y="225"/>
                    <a:pt x="5063" y="450"/>
                  </a:cubicBezTo>
                  <a:cubicBezTo>
                    <a:pt x="5063" y="21150"/>
                    <a:pt x="5063" y="21150"/>
                    <a:pt x="5063" y="21150"/>
                  </a:cubicBezTo>
                  <a:cubicBezTo>
                    <a:pt x="5063" y="21375"/>
                    <a:pt x="5231" y="21600"/>
                    <a:pt x="5400" y="21600"/>
                  </a:cubicBezTo>
                  <a:cubicBezTo>
                    <a:pt x="5569" y="21600"/>
                    <a:pt x="5738" y="21375"/>
                    <a:pt x="5738" y="21150"/>
                  </a:cubicBezTo>
                  <a:cubicBezTo>
                    <a:pt x="5738" y="450"/>
                    <a:pt x="5738" y="450"/>
                    <a:pt x="5738" y="450"/>
                  </a:cubicBezTo>
                  <a:cubicBezTo>
                    <a:pt x="5738" y="225"/>
                    <a:pt x="5569" y="0"/>
                    <a:pt x="5400" y="0"/>
                  </a:cubicBezTo>
                  <a:close/>
                  <a:moveTo>
                    <a:pt x="18563" y="4950"/>
                  </a:moveTo>
                  <a:cubicBezTo>
                    <a:pt x="18394" y="4950"/>
                    <a:pt x="18225" y="5175"/>
                    <a:pt x="18225" y="5400"/>
                  </a:cubicBezTo>
                  <a:cubicBezTo>
                    <a:pt x="18225" y="16200"/>
                    <a:pt x="18225" y="16200"/>
                    <a:pt x="18225" y="16200"/>
                  </a:cubicBezTo>
                  <a:cubicBezTo>
                    <a:pt x="18225" y="16425"/>
                    <a:pt x="18394" y="16650"/>
                    <a:pt x="18563" y="16650"/>
                  </a:cubicBezTo>
                  <a:cubicBezTo>
                    <a:pt x="18731" y="16650"/>
                    <a:pt x="18900" y="16425"/>
                    <a:pt x="18900" y="16200"/>
                  </a:cubicBezTo>
                  <a:cubicBezTo>
                    <a:pt x="18900" y="5400"/>
                    <a:pt x="18900" y="5400"/>
                    <a:pt x="18900" y="5400"/>
                  </a:cubicBezTo>
                  <a:cubicBezTo>
                    <a:pt x="18900" y="5175"/>
                    <a:pt x="18731" y="4950"/>
                    <a:pt x="18563" y="4950"/>
                  </a:cubicBezTo>
                  <a:close/>
                  <a:moveTo>
                    <a:pt x="21262" y="8100"/>
                  </a:moveTo>
                  <a:cubicBezTo>
                    <a:pt x="21094" y="8100"/>
                    <a:pt x="20925" y="8325"/>
                    <a:pt x="20925" y="8550"/>
                  </a:cubicBezTo>
                  <a:cubicBezTo>
                    <a:pt x="20925" y="13050"/>
                    <a:pt x="20925" y="13050"/>
                    <a:pt x="20925" y="13050"/>
                  </a:cubicBezTo>
                  <a:cubicBezTo>
                    <a:pt x="20925" y="13275"/>
                    <a:pt x="21094" y="13500"/>
                    <a:pt x="21262" y="13500"/>
                  </a:cubicBezTo>
                  <a:cubicBezTo>
                    <a:pt x="21431" y="13500"/>
                    <a:pt x="21600" y="13275"/>
                    <a:pt x="21600" y="13050"/>
                  </a:cubicBezTo>
                  <a:cubicBezTo>
                    <a:pt x="21600" y="8550"/>
                    <a:pt x="21600" y="8550"/>
                    <a:pt x="21600" y="8550"/>
                  </a:cubicBezTo>
                  <a:cubicBezTo>
                    <a:pt x="21600" y="8325"/>
                    <a:pt x="21431" y="8100"/>
                    <a:pt x="21262" y="8100"/>
                  </a:cubicBezTo>
                  <a:close/>
                </a:path>
              </a:pathLst>
            </a:custGeom>
            <a:solidFill>
              <a:schemeClr val="accent5"/>
            </a:solidFill>
            <a:ln w="12700">
              <a:solidFill>
                <a:srgbClr val="FFC107"/>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sz="1800">
                <a:cs typeface="+mn-ea"/>
                <a:sym typeface="+mn-lt"/>
              </a:endParaRPr>
            </a:p>
          </p:txBody>
        </p:sp>
        <p:sp>
          <p:nvSpPr>
            <p:cNvPr id="103" name="TextBox 25"/>
            <p:cNvSpPr txBox="1"/>
            <p:nvPr/>
          </p:nvSpPr>
          <p:spPr>
            <a:xfrm>
              <a:off x="4656138" y="572790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以价值驱动利益</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sp>
        <p:nvSpPr>
          <p:cNvPr id="104" name="Rectangle 26"/>
          <p:cNvSpPr/>
          <p:nvPr/>
        </p:nvSpPr>
        <p:spPr>
          <a:xfrm>
            <a:off x="3479800" y="1560662"/>
            <a:ext cx="7561580" cy="132207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企业的核心任务是最大程度地激励员工、开发产品和吸引潜在顾客， 聚焦于“创新式成长”，关键在于创业团队的“人治”，所以制度的和流程的规范化可能主要存在于基本的公司制度，比方说研发制度、生产流程管理制度等</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3461385" y="3062620"/>
            <a:ext cx="7561580" cy="706755"/>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企业聚焦于“引导式成长”，关键在于固化完善核心流程和制度，特别是关于质量管理和人力资源管理等方面的制度和流程</a:t>
            </a:r>
            <a:endParaRPr lang="en-US" altLang="zh-CN" sz="2000" dirty="0">
              <a:solidFill>
                <a:schemeClr val="tx1">
                  <a:lumMod val="65000"/>
                  <a:lumOff val="35000"/>
                </a:schemeClr>
              </a:solidFill>
              <a:cs typeface="+mn-ea"/>
              <a:sym typeface="+mn-lt"/>
            </a:endParaRPr>
          </a:p>
        </p:txBody>
      </p:sp>
      <p:sp>
        <p:nvSpPr>
          <p:cNvPr id="106" name="Rectangle 26"/>
          <p:cNvSpPr/>
          <p:nvPr/>
        </p:nvSpPr>
        <p:spPr>
          <a:xfrm>
            <a:off x="3461385" y="4529558"/>
            <a:ext cx="7561580" cy="132207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企业则聚焦于追求持续的增长。在这个阶段，公司开始有了清晰的组织结构，有了各种功能业务部门，所以制度和流程将着眼于如何更有效地发挥每个部门的协调效应，会更注重于组织流程、风险管理、营销管理等</a:t>
            </a:r>
            <a:endParaRPr lang="en-US" altLang="zh-CN" sz="20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custDataLst>
              <p:tags r:id="rId1"/>
            </p:custDataLst>
          </p:nvPr>
        </p:nvPicPr>
        <p:blipFill>
          <a:blip r:embed="rId2">
            <a:alphaModFix amt="35000"/>
          </a:blip>
          <a:srcRect r="25272"/>
          <a:stretch>
            <a:fillRect/>
          </a:stretch>
        </p:blipFill>
        <p:spPr>
          <a:xfrm flipH="1">
            <a:off x="1905" y="0"/>
            <a:ext cx="12190095" cy="7601585"/>
          </a:xfrm>
          <a:prstGeom prst="rect">
            <a:avLst/>
          </a:prstGeom>
          <a:noFill/>
          <a:ln w="9525">
            <a:noFill/>
          </a:ln>
        </p:spPr>
      </p:pic>
      <p:sp>
        <p:nvSpPr>
          <p:cNvPr id="34" name="Title 1"/>
          <p:cNvSpPr txBox="1"/>
          <p:nvPr/>
        </p:nvSpPr>
        <p:spPr>
          <a:xfrm>
            <a:off x="8900160" y="693420"/>
            <a:ext cx="2451100" cy="614680"/>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a:latin typeface="+mn-lt"/>
                <a:ea typeface="+mn-ea"/>
                <a:cs typeface="+mn-ea"/>
                <a:sym typeface="+mn-lt"/>
              </a:rPr>
              <a:t>创新的</a:t>
            </a:r>
            <a:r>
              <a:rPr lang="zh-CN" dirty="0">
                <a:latin typeface="+mn-lt"/>
                <a:ea typeface="+mn-ea"/>
                <a:cs typeface="+mn-ea"/>
                <a:sym typeface="+mn-lt"/>
              </a:rPr>
              <a:t>意义</a:t>
            </a:r>
            <a:endParaRPr lang="zh-CN" dirty="0">
              <a:latin typeface="+mn-lt"/>
              <a:ea typeface="+mn-ea"/>
              <a:cs typeface="+mn-ea"/>
              <a:sym typeface="+mn-lt"/>
            </a:endParaRPr>
          </a:p>
        </p:txBody>
      </p:sp>
      <p:grpSp>
        <p:nvGrpSpPr>
          <p:cNvPr id="83" name="Group 2"/>
          <p:cNvGrpSpPr/>
          <p:nvPr/>
        </p:nvGrpSpPr>
        <p:grpSpPr>
          <a:xfrm>
            <a:off x="1943052" y="1567012"/>
            <a:ext cx="3524376" cy="1775077"/>
            <a:chOff x="4650723" y="1688743"/>
            <a:chExt cx="3524376" cy="1775077"/>
          </a:xfrm>
        </p:grpSpPr>
        <p:sp>
          <p:nvSpPr>
            <p:cNvPr id="84" name="Freeform: Shape 5"/>
            <p:cNvSpPr/>
            <p:nvPr/>
          </p:nvSpPr>
          <p:spPr>
            <a:xfrm>
              <a:off x="4650723" y="1695577"/>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1">
                    <a:lumMod val="75000"/>
                  </a:schemeClr>
                </a:gs>
                <a:gs pos="56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Rectangle: Rounded Corners 28"/>
            <p:cNvSpPr/>
            <p:nvPr/>
          </p:nvSpPr>
          <p:spPr>
            <a:xfrm>
              <a:off x="4656138" y="1688743"/>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32"/>
            <p:cNvSpPr txBox="1"/>
            <p:nvPr/>
          </p:nvSpPr>
          <p:spPr>
            <a:xfrm>
              <a:off x="4656683" y="2186110"/>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对于个人</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nvGrpSpPr>
            <p:cNvPr id="87" name="Group 1010"/>
            <p:cNvGrpSpPr/>
            <p:nvPr/>
          </p:nvGrpSpPr>
          <p:grpSpPr>
            <a:xfrm>
              <a:off x="5395221" y="1863608"/>
              <a:ext cx="272842" cy="279147"/>
              <a:chOff x="0" y="0"/>
              <a:chExt cx="545681" cy="558292"/>
            </a:xfrm>
            <a:solidFill>
              <a:schemeClr val="accent5"/>
            </a:solidFill>
          </p:grpSpPr>
          <p:sp>
            <p:nvSpPr>
              <p:cNvPr id="88" name="Shape 1006"/>
              <p:cNvSpPr/>
              <p:nvPr/>
            </p:nvSpPr>
            <p:spPr>
              <a:xfrm>
                <a:off x="0" y="407772"/>
                <a:ext cx="92731" cy="150521"/>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3436" y="21600"/>
                      <a:pt x="0" y="19440"/>
                      <a:pt x="0" y="17280"/>
                    </a:cubicBezTo>
                    <a:cubicBezTo>
                      <a:pt x="0" y="4320"/>
                      <a:pt x="0" y="4320"/>
                      <a:pt x="0" y="4320"/>
                    </a:cubicBezTo>
                    <a:cubicBezTo>
                      <a:pt x="0" y="2160"/>
                      <a:pt x="3436" y="0"/>
                      <a:pt x="6873" y="0"/>
                    </a:cubicBezTo>
                    <a:cubicBezTo>
                      <a:pt x="14727" y="0"/>
                      <a:pt x="14727" y="0"/>
                      <a:pt x="14727" y="0"/>
                    </a:cubicBezTo>
                    <a:cubicBezTo>
                      <a:pt x="18655" y="0"/>
                      <a:pt x="21600" y="2160"/>
                      <a:pt x="21600" y="4320"/>
                    </a:cubicBezTo>
                    <a:cubicBezTo>
                      <a:pt x="21600" y="17280"/>
                      <a:pt x="21600" y="17280"/>
                      <a:pt x="21600" y="17280"/>
                    </a:cubicBezTo>
                    <a:cubicBezTo>
                      <a:pt x="21600" y="19440"/>
                      <a:pt x="18655" y="21600"/>
                      <a:pt x="14727" y="21600"/>
                    </a:cubicBezTo>
                    <a:close/>
                    <a:moveTo>
                      <a:pt x="6873" y="2469"/>
                    </a:moveTo>
                    <a:cubicBezTo>
                      <a:pt x="5400" y="2469"/>
                      <a:pt x="3927" y="3394"/>
                      <a:pt x="3927" y="4320"/>
                    </a:cubicBezTo>
                    <a:cubicBezTo>
                      <a:pt x="3927" y="17280"/>
                      <a:pt x="3927" y="17280"/>
                      <a:pt x="3927" y="17280"/>
                    </a:cubicBezTo>
                    <a:cubicBezTo>
                      <a:pt x="3927" y="18206"/>
                      <a:pt x="5400" y="19131"/>
                      <a:pt x="6873" y="19131"/>
                    </a:cubicBezTo>
                    <a:cubicBezTo>
                      <a:pt x="14727" y="19131"/>
                      <a:pt x="14727" y="19131"/>
                      <a:pt x="14727" y="19131"/>
                    </a:cubicBezTo>
                    <a:cubicBezTo>
                      <a:pt x="16691" y="19131"/>
                      <a:pt x="17673" y="18206"/>
                      <a:pt x="17673" y="17280"/>
                    </a:cubicBezTo>
                    <a:cubicBezTo>
                      <a:pt x="17673" y="4320"/>
                      <a:pt x="17673" y="4320"/>
                      <a:pt x="17673" y="4320"/>
                    </a:cubicBezTo>
                    <a:cubicBezTo>
                      <a:pt x="17673" y="3394"/>
                      <a:pt x="16691" y="2469"/>
                      <a:pt x="14727" y="2469"/>
                    </a:cubicBezTo>
                    <a:lnTo>
                      <a:pt x="6873" y="2469"/>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sp>
            <p:nvSpPr>
              <p:cNvPr id="89" name="Shape 1007"/>
              <p:cNvSpPr/>
              <p:nvPr/>
            </p:nvSpPr>
            <p:spPr>
              <a:xfrm>
                <a:off x="151578" y="168763"/>
                <a:ext cx="92731" cy="389529"/>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0765"/>
                      <a:pt x="0" y="19929"/>
                    </a:cubicBezTo>
                    <a:cubicBezTo>
                      <a:pt x="0" y="1671"/>
                      <a:pt x="0" y="1671"/>
                      <a:pt x="0" y="1671"/>
                    </a:cubicBezTo>
                    <a:cubicBezTo>
                      <a:pt x="0" y="716"/>
                      <a:pt x="2945" y="0"/>
                      <a:pt x="6873" y="0"/>
                    </a:cubicBezTo>
                    <a:cubicBezTo>
                      <a:pt x="14727" y="0"/>
                      <a:pt x="14727" y="0"/>
                      <a:pt x="14727" y="0"/>
                    </a:cubicBezTo>
                    <a:cubicBezTo>
                      <a:pt x="18655" y="0"/>
                      <a:pt x="21600" y="716"/>
                      <a:pt x="21600" y="1671"/>
                    </a:cubicBezTo>
                    <a:cubicBezTo>
                      <a:pt x="21600" y="19929"/>
                      <a:pt x="21600" y="19929"/>
                      <a:pt x="21600" y="19929"/>
                    </a:cubicBezTo>
                    <a:cubicBezTo>
                      <a:pt x="21600" y="20765"/>
                      <a:pt x="18655" y="21600"/>
                      <a:pt x="14727" y="21600"/>
                    </a:cubicBezTo>
                    <a:close/>
                    <a:moveTo>
                      <a:pt x="6873" y="955"/>
                    </a:moveTo>
                    <a:cubicBezTo>
                      <a:pt x="5400" y="955"/>
                      <a:pt x="3927" y="1313"/>
                      <a:pt x="3927" y="1671"/>
                    </a:cubicBezTo>
                    <a:cubicBezTo>
                      <a:pt x="3927" y="19929"/>
                      <a:pt x="3927" y="19929"/>
                      <a:pt x="3927" y="19929"/>
                    </a:cubicBezTo>
                    <a:cubicBezTo>
                      <a:pt x="3927" y="20287"/>
                      <a:pt x="5400" y="20645"/>
                      <a:pt x="6873" y="20645"/>
                    </a:cubicBezTo>
                    <a:cubicBezTo>
                      <a:pt x="14727" y="20645"/>
                      <a:pt x="14727" y="20645"/>
                      <a:pt x="14727" y="20645"/>
                    </a:cubicBezTo>
                    <a:cubicBezTo>
                      <a:pt x="16200" y="20645"/>
                      <a:pt x="17673" y="20287"/>
                      <a:pt x="17673" y="19929"/>
                    </a:cubicBezTo>
                    <a:cubicBezTo>
                      <a:pt x="17673" y="1671"/>
                      <a:pt x="17673" y="1671"/>
                      <a:pt x="17673" y="1671"/>
                    </a:cubicBezTo>
                    <a:cubicBezTo>
                      <a:pt x="17673" y="1313"/>
                      <a:pt x="16200" y="955"/>
                      <a:pt x="14727" y="955"/>
                    </a:cubicBezTo>
                    <a:lnTo>
                      <a:pt x="6873" y="955"/>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sp>
            <p:nvSpPr>
              <p:cNvPr id="90" name="Shape 1008"/>
              <p:cNvSpPr/>
              <p:nvPr/>
            </p:nvSpPr>
            <p:spPr>
              <a:xfrm>
                <a:off x="303157" y="291004"/>
                <a:ext cx="90948" cy="267289"/>
              </a:xfrm>
              <a:custGeom>
                <a:avLst/>
                <a:gdLst/>
                <a:ahLst/>
                <a:cxnLst>
                  <a:cxn ang="0">
                    <a:pos x="wd2" y="hd2"/>
                  </a:cxn>
                  <a:cxn ang="5400000">
                    <a:pos x="wd2" y="hd2"/>
                  </a:cxn>
                  <a:cxn ang="10800000">
                    <a:pos x="wd2" y="hd2"/>
                  </a:cxn>
                  <a:cxn ang="16200000">
                    <a:pos x="wd2" y="hd2"/>
                  </a:cxn>
                </a:cxnLst>
                <a:rect l="0" t="0" r="r" b="b"/>
                <a:pathLst>
                  <a:path w="21600" h="21600" extrusionOk="0">
                    <a:moveTo>
                      <a:pt x="14567" y="21600"/>
                    </a:moveTo>
                    <a:cubicBezTo>
                      <a:pt x="7033" y="21600"/>
                      <a:pt x="7033" y="21600"/>
                      <a:pt x="7033" y="21600"/>
                    </a:cubicBezTo>
                    <a:cubicBezTo>
                      <a:pt x="3014" y="21600"/>
                      <a:pt x="0" y="20381"/>
                      <a:pt x="0" y="19161"/>
                    </a:cubicBezTo>
                    <a:cubicBezTo>
                      <a:pt x="0" y="2439"/>
                      <a:pt x="0" y="2439"/>
                      <a:pt x="0" y="2439"/>
                    </a:cubicBezTo>
                    <a:cubicBezTo>
                      <a:pt x="0" y="1219"/>
                      <a:pt x="3014" y="0"/>
                      <a:pt x="7033" y="0"/>
                    </a:cubicBezTo>
                    <a:cubicBezTo>
                      <a:pt x="14567" y="0"/>
                      <a:pt x="14567" y="0"/>
                      <a:pt x="14567" y="0"/>
                    </a:cubicBezTo>
                    <a:cubicBezTo>
                      <a:pt x="18586" y="0"/>
                      <a:pt x="21600" y="1219"/>
                      <a:pt x="21600" y="2439"/>
                    </a:cubicBezTo>
                    <a:cubicBezTo>
                      <a:pt x="21600" y="19161"/>
                      <a:pt x="21600" y="19161"/>
                      <a:pt x="21600" y="19161"/>
                    </a:cubicBezTo>
                    <a:cubicBezTo>
                      <a:pt x="21600" y="20381"/>
                      <a:pt x="18586" y="21600"/>
                      <a:pt x="14567" y="21600"/>
                    </a:cubicBezTo>
                    <a:close/>
                    <a:moveTo>
                      <a:pt x="7033" y="1394"/>
                    </a:moveTo>
                    <a:cubicBezTo>
                      <a:pt x="5023" y="1394"/>
                      <a:pt x="4019" y="1916"/>
                      <a:pt x="4019" y="2439"/>
                    </a:cubicBezTo>
                    <a:cubicBezTo>
                      <a:pt x="4019" y="19161"/>
                      <a:pt x="4019" y="19161"/>
                      <a:pt x="4019" y="19161"/>
                    </a:cubicBezTo>
                    <a:cubicBezTo>
                      <a:pt x="4019" y="19684"/>
                      <a:pt x="5023" y="20206"/>
                      <a:pt x="7033" y="20206"/>
                    </a:cubicBezTo>
                    <a:cubicBezTo>
                      <a:pt x="14567" y="20206"/>
                      <a:pt x="14567" y="20206"/>
                      <a:pt x="14567" y="20206"/>
                    </a:cubicBezTo>
                    <a:cubicBezTo>
                      <a:pt x="16577" y="20206"/>
                      <a:pt x="17581" y="19684"/>
                      <a:pt x="17581" y="19161"/>
                    </a:cubicBezTo>
                    <a:cubicBezTo>
                      <a:pt x="17581" y="2439"/>
                      <a:pt x="17581" y="2439"/>
                      <a:pt x="17581" y="2439"/>
                    </a:cubicBezTo>
                    <a:cubicBezTo>
                      <a:pt x="17581" y="1916"/>
                      <a:pt x="16577" y="1394"/>
                      <a:pt x="14567" y="1394"/>
                    </a:cubicBezTo>
                    <a:lnTo>
                      <a:pt x="7033" y="1394"/>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sp>
            <p:nvSpPr>
              <p:cNvPr id="91" name="Shape 1009"/>
              <p:cNvSpPr/>
              <p:nvPr/>
            </p:nvSpPr>
            <p:spPr>
              <a:xfrm>
                <a:off x="452951" y="-1"/>
                <a:ext cx="92731" cy="558294"/>
              </a:xfrm>
              <a:custGeom>
                <a:avLst/>
                <a:gdLst/>
                <a:ahLst/>
                <a:cxnLst>
                  <a:cxn ang="0">
                    <a:pos x="wd2" y="hd2"/>
                  </a:cxn>
                  <a:cxn ang="5400000">
                    <a:pos x="wd2" y="hd2"/>
                  </a:cxn>
                  <a:cxn ang="10800000">
                    <a:pos x="wd2" y="hd2"/>
                  </a:cxn>
                  <a:cxn ang="16200000">
                    <a:pos x="wd2" y="hd2"/>
                  </a:cxn>
                </a:cxnLst>
                <a:rect l="0" t="0" r="r" b="b"/>
                <a:pathLst>
                  <a:path w="21600" h="21600" extrusionOk="0">
                    <a:moveTo>
                      <a:pt x="14727" y="21600"/>
                    </a:moveTo>
                    <a:cubicBezTo>
                      <a:pt x="6873" y="21600"/>
                      <a:pt x="6873" y="21600"/>
                      <a:pt x="6873" y="21600"/>
                    </a:cubicBezTo>
                    <a:cubicBezTo>
                      <a:pt x="2945" y="21600"/>
                      <a:pt x="0" y="21016"/>
                      <a:pt x="0" y="20432"/>
                    </a:cubicBezTo>
                    <a:cubicBezTo>
                      <a:pt x="0" y="1168"/>
                      <a:pt x="0" y="1168"/>
                      <a:pt x="0" y="1168"/>
                    </a:cubicBezTo>
                    <a:cubicBezTo>
                      <a:pt x="0" y="500"/>
                      <a:pt x="2945" y="0"/>
                      <a:pt x="6873" y="0"/>
                    </a:cubicBezTo>
                    <a:cubicBezTo>
                      <a:pt x="14727" y="0"/>
                      <a:pt x="14727" y="0"/>
                      <a:pt x="14727" y="0"/>
                    </a:cubicBezTo>
                    <a:cubicBezTo>
                      <a:pt x="18655" y="0"/>
                      <a:pt x="21600" y="500"/>
                      <a:pt x="21600" y="1168"/>
                    </a:cubicBezTo>
                    <a:cubicBezTo>
                      <a:pt x="21600" y="20432"/>
                      <a:pt x="21600" y="20432"/>
                      <a:pt x="21600" y="20432"/>
                    </a:cubicBezTo>
                    <a:cubicBezTo>
                      <a:pt x="21600" y="21016"/>
                      <a:pt x="18655" y="21600"/>
                      <a:pt x="14727" y="21600"/>
                    </a:cubicBezTo>
                    <a:close/>
                    <a:moveTo>
                      <a:pt x="6873" y="667"/>
                    </a:moveTo>
                    <a:cubicBezTo>
                      <a:pt x="5400" y="667"/>
                      <a:pt x="3927" y="917"/>
                      <a:pt x="3927" y="1168"/>
                    </a:cubicBezTo>
                    <a:cubicBezTo>
                      <a:pt x="3927" y="20432"/>
                      <a:pt x="3927" y="20432"/>
                      <a:pt x="3927" y="20432"/>
                    </a:cubicBezTo>
                    <a:cubicBezTo>
                      <a:pt x="3927" y="20683"/>
                      <a:pt x="5400" y="20933"/>
                      <a:pt x="6873" y="20933"/>
                    </a:cubicBezTo>
                    <a:cubicBezTo>
                      <a:pt x="14727" y="20933"/>
                      <a:pt x="14727" y="20933"/>
                      <a:pt x="14727" y="20933"/>
                    </a:cubicBezTo>
                    <a:cubicBezTo>
                      <a:pt x="16200" y="20933"/>
                      <a:pt x="17673" y="20683"/>
                      <a:pt x="17673" y="20432"/>
                    </a:cubicBezTo>
                    <a:cubicBezTo>
                      <a:pt x="17673" y="1168"/>
                      <a:pt x="17673" y="1168"/>
                      <a:pt x="17673" y="1168"/>
                    </a:cubicBezTo>
                    <a:cubicBezTo>
                      <a:pt x="17673" y="917"/>
                      <a:pt x="16200" y="667"/>
                      <a:pt x="14727" y="667"/>
                    </a:cubicBezTo>
                    <a:lnTo>
                      <a:pt x="6873" y="667"/>
                    </a:lnTo>
                    <a:close/>
                  </a:path>
                </a:pathLst>
              </a:custGeom>
              <a:grpFill/>
              <a:ln w="12700" cap="flat">
                <a:solidFill>
                  <a:srgbClr val="FFC107"/>
                </a:solidFill>
                <a:miter lim="400000"/>
              </a:ln>
              <a:effectLst/>
            </p:spPr>
            <p:txBody>
              <a:bodyPr wrap="square" lIns="45720" tIns="45720" rIns="45720" bIns="45720" numCol="1" anchor="t">
                <a:noAutofit/>
              </a:bodyPr>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grpSp>
      </p:grpSp>
      <p:grpSp>
        <p:nvGrpSpPr>
          <p:cNvPr id="92" name="Group 4"/>
          <p:cNvGrpSpPr/>
          <p:nvPr/>
        </p:nvGrpSpPr>
        <p:grpSpPr>
          <a:xfrm>
            <a:off x="1935019" y="3068970"/>
            <a:ext cx="3531864" cy="1768243"/>
            <a:chOff x="4642690" y="3450931"/>
            <a:chExt cx="3531864" cy="1768243"/>
          </a:xfrm>
        </p:grpSpPr>
        <p:sp>
          <p:nvSpPr>
            <p:cNvPr id="93" name="Freeform: Shape 12"/>
            <p:cNvSpPr/>
            <p:nvPr/>
          </p:nvSpPr>
          <p:spPr>
            <a:xfrm>
              <a:off x="4650178" y="3450931"/>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2"/>
                </a:gs>
                <a:gs pos="56000">
                  <a:schemeClr val="accent4">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Rectangle: Rounded Corners 30"/>
            <p:cNvSpPr/>
            <p:nvPr/>
          </p:nvSpPr>
          <p:spPr>
            <a:xfrm>
              <a:off x="4656138" y="3450931"/>
              <a:ext cx="1756229" cy="937436"/>
            </a:xfrm>
            <a:prstGeom prst="roundRect">
              <a:avLst>
                <a:gd name="adj" fmla="val 0"/>
              </a:avLst>
            </a:prstGeom>
            <a:solidFill>
              <a:srgbClr val="FFC107"/>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Group 6"/>
            <p:cNvGrpSpPr/>
            <p:nvPr/>
          </p:nvGrpSpPr>
          <p:grpSpPr>
            <a:xfrm>
              <a:off x="5398811" y="3697391"/>
              <a:ext cx="270680" cy="194663"/>
              <a:chOff x="4542882" y="3034818"/>
              <a:chExt cx="270680" cy="194663"/>
            </a:xfrm>
            <a:solidFill>
              <a:schemeClr val="accent5"/>
            </a:solidFill>
          </p:grpSpPr>
          <p:sp>
            <p:nvSpPr>
              <p:cNvPr id="96" name="Shape 681"/>
              <p:cNvSpPr/>
              <p:nvPr/>
            </p:nvSpPr>
            <p:spPr>
              <a:xfrm>
                <a:off x="4661062" y="3140938"/>
                <a:ext cx="50728" cy="88543"/>
              </a:xfrm>
              <a:custGeom>
                <a:avLst/>
                <a:gdLst/>
                <a:ahLst/>
                <a:cxnLst>
                  <a:cxn ang="0">
                    <a:pos x="wd2" y="hd2"/>
                  </a:cxn>
                  <a:cxn ang="5400000">
                    <a:pos x="wd2" y="hd2"/>
                  </a:cxn>
                  <a:cxn ang="10800000">
                    <a:pos x="wd2" y="hd2"/>
                  </a:cxn>
                  <a:cxn ang="16200000">
                    <a:pos x="wd2" y="hd2"/>
                  </a:cxn>
                </a:cxnLst>
                <a:rect l="0" t="0" r="r" b="b"/>
                <a:pathLst>
                  <a:path w="20842" h="21536" extrusionOk="0">
                    <a:moveTo>
                      <a:pt x="10407" y="21536"/>
                    </a:moveTo>
                    <a:cubicBezTo>
                      <a:pt x="11271" y="21536"/>
                      <a:pt x="12135" y="21022"/>
                      <a:pt x="12135" y="20507"/>
                    </a:cubicBezTo>
                    <a:cubicBezTo>
                      <a:pt x="12135" y="3022"/>
                      <a:pt x="12135" y="3022"/>
                      <a:pt x="12135" y="3022"/>
                    </a:cubicBezTo>
                    <a:cubicBezTo>
                      <a:pt x="18183" y="5850"/>
                      <a:pt x="18183" y="5850"/>
                      <a:pt x="18183" y="5850"/>
                    </a:cubicBezTo>
                    <a:cubicBezTo>
                      <a:pt x="18183" y="6107"/>
                      <a:pt x="18615" y="6107"/>
                      <a:pt x="19047" y="6107"/>
                    </a:cubicBezTo>
                    <a:cubicBezTo>
                      <a:pt x="19479" y="6107"/>
                      <a:pt x="19911" y="5850"/>
                      <a:pt x="20343" y="5593"/>
                    </a:cubicBezTo>
                    <a:cubicBezTo>
                      <a:pt x="21207" y="5336"/>
                      <a:pt x="20775" y="4565"/>
                      <a:pt x="20343" y="4307"/>
                    </a:cubicBezTo>
                    <a:cubicBezTo>
                      <a:pt x="11703" y="193"/>
                      <a:pt x="11703" y="193"/>
                      <a:pt x="11703" y="193"/>
                    </a:cubicBezTo>
                    <a:cubicBezTo>
                      <a:pt x="10839" y="-64"/>
                      <a:pt x="9975" y="-64"/>
                      <a:pt x="9543" y="193"/>
                    </a:cubicBezTo>
                    <a:cubicBezTo>
                      <a:pt x="903" y="4307"/>
                      <a:pt x="903" y="4307"/>
                      <a:pt x="903" y="4307"/>
                    </a:cubicBezTo>
                    <a:cubicBezTo>
                      <a:pt x="39" y="4565"/>
                      <a:pt x="-393" y="5336"/>
                      <a:pt x="471" y="5593"/>
                    </a:cubicBezTo>
                    <a:cubicBezTo>
                      <a:pt x="903" y="6107"/>
                      <a:pt x="2199" y="6365"/>
                      <a:pt x="3063" y="5850"/>
                    </a:cubicBezTo>
                    <a:cubicBezTo>
                      <a:pt x="8679" y="3022"/>
                      <a:pt x="8679" y="3022"/>
                      <a:pt x="8679" y="3022"/>
                    </a:cubicBezTo>
                    <a:cubicBezTo>
                      <a:pt x="8679" y="20507"/>
                      <a:pt x="8679" y="20507"/>
                      <a:pt x="8679" y="20507"/>
                    </a:cubicBezTo>
                    <a:cubicBezTo>
                      <a:pt x="8679" y="21022"/>
                      <a:pt x="9543" y="21536"/>
                      <a:pt x="10407" y="21536"/>
                    </a:cubicBezTo>
                    <a:close/>
                  </a:path>
                </a:pathLst>
              </a:custGeom>
              <a:grpFill/>
              <a:ln w="12700">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sp>
            <p:nvSpPr>
              <p:cNvPr id="97" name="Shape 683"/>
              <p:cNvSpPr/>
              <p:nvPr/>
            </p:nvSpPr>
            <p:spPr>
              <a:xfrm>
                <a:off x="4542882" y="3034818"/>
                <a:ext cx="270680" cy="160562"/>
              </a:xfrm>
              <a:custGeom>
                <a:avLst/>
                <a:gdLst/>
                <a:ahLst/>
                <a:cxnLst>
                  <a:cxn ang="0">
                    <a:pos x="wd2" y="hd2"/>
                  </a:cxn>
                  <a:cxn ang="5400000">
                    <a:pos x="wd2" y="hd2"/>
                  </a:cxn>
                  <a:cxn ang="10800000">
                    <a:pos x="wd2" y="hd2"/>
                  </a:cxn>
                  <a:cxn ang="16200000">
                    <a:pos x="wd2" y="hd2"/>
                  </a:cxn>
                </a:cxnLst>
                <a:rect l="0" t="0" r="r" b="b"/>
                <a:pathLst>
                  <a:path w="21600" h="21600" extrusionOk="0">
                    <a:moveTo>
                      <a:pt x="3712" y="21600"/>
                    </a:moveTo>
                    <a:cubicBezTo>
                      <a:pt x="7762" y="21600"/>
                      <a:pt x="7762" y="21600"/>
                      <a:pt x="7762" y="21600"/>
                    </a:cubicBezTo>
                    <a:cubicBezTo>
                      <a:pt x="7931" y="21600"/>
                      <a:pt x="8100" y="21316"/>
                      <a:pt x="8100" y="21032"/>
                    </a:cubicBezTo>
                    <a:cubicBezTo>
                      <a:pt x="8100" y="20747"/>
                      <a:pt x="7931" y="20463"/>
                      <a:pt x="7762" y="20463"/>
                    </a:cubicBezTo>
                    <a:cubicBezTo>
                      <a:pt x="3712" y="20463"/>
                      <a:pt x="3712" y="20463"/>
                      <a:pt x="3712" y="20463"/>
                    </a:cubicBezTo>
                    <a:cubicBezTo>
                      <a:pt x="2025" y="20463"/>
                      <a:pt x="675" y="18189"/>
                      <a:pt x="675" y="15347"/>
                    </a:cubicBezTo>
                    <a:cubicBezTo>
                      <a:pt x="675" y="12505"/>
                      <a:pt x="2109" y="10232"/>
                      <a:pt x="3797" y="10232"/>
                    </a:cubicBezTo>
                    <a:cubicBezTo>
                      <a:pt x="4641" y="10232"/>
                      <a:pt x="4641" y="10232"/>
                      <a:pt x="4641" y="10232"/>
                    </a:cubicBezTo>
                    <a:cubicBezTo>
                      <a:pt x="4725" y="9805"/>
                      <a:pt x="4725" y="9805"/>
                      <a:pt x="4725" y="9805"/>
                    </a:cubicBezTo>
                    <a:cubicBezTo>
                      <a:pt x="5316" y="4832"/>
                      <a:pt x="8184" y="1137"/>
                      <a:pt x="11475" y="1137"/>
                    </a:cubicBezTo>
                    <a:cubicBezTo>
                      <a:pt x="15187" y="1137"/>
                      <a:pt x="18225" y="5968"/>
                      <a:pt x="18225" y="11937"/>
                    </a:cubicBezTo>
                    <a:cubicBezTo>
                      <a:pt x="18225" y="12505"/>
                      <a:pt x="18225" y="12505"/>
                      <a:pt x="18225" y="12505"/>
                    </a:cubicBezTo>
                    <a:cubicBezTo>
                      <a:pt x="18562" y="12505"/>
                      <a:pt x="18562" y="12505"/>
                      <a:pt x="18562" y="12505"/>
                    </a:cubicBezTo>
                    <a:cubicBezTo>
                      <a:pt x="19912" y="12505"/>
                      <a:pt x="20925" y="14211"/>
                      <a:pt x="20925" y="16484"/>
                    </a:cubicBezTo>
                    <a:cubicBezTo>
                      <a:pt x="20925" y="18758"/>
                      <a:pt x="19912" y="20463"/>
                      <a:pt x="18562" y="20463"/>
                    </a:cubicBezTo>
                    <a:cubicBezTo>
                      <a:pt x="15187" y="20463"/>
                      <a:pt x="15187" y="20463"/>
                      <a:pt x="15187" y="20463"/>
                    </a:cubicBezTo>
                    <a:cubicBezTo>
                      <a:pt x="15019" y="20463"/>
                      <a:pt x="14850" y="20747"/>
                      <a:pt x="14850" y="21032"/>
                    </a:cubicBezTo>
                    <a:cubicBezTo>
                      <a:pt x="14850" y="21316"/>
                      <a:pt x="15019" y="21600"/>
                      <a:pt x="15187" y="21600"/>
                    </a:cubicBezTo>
                    <a:cubicBezTo>
                      <a:pt x="18562" y="21600"/>
                      <a:pt x="18562" y="21600"/>
                      <a:pt x="18562" y="21600"/>
                    </a:cubicBezTo>
                    <a:cubicBezTo>
                      <a:pt x="20250" y="21600"/>
                      <a:pt x="21600" y="19326"/>
                      <a:pt x="21600" y="16484"/>
                    </a:cubicBezTo>
                    <a:cubicBezTo>
                      <a:pt x="21600" y="13784"/>
                      <a:pt x="20419" y="11653"/>
                      <a:pt x="18900" y="11368"/>
                    </a:cubicBezTo>
                    <a:cubicBezTo>
                      <a:pt x="18731" y="5116"/>
                      <a:pt x="15441" y="0"/>
                      <a:pt x="11475" y="0"/>
                    </a:cubicBezTo>
                    <a:cubicBezTo>
                      <a:pt x="8016" y="0"/>
                      <a:pt x="4894" y="3837"/>
                      <a:pt x="4134" y="9095"/>
                    </a:cubicBezTo>
                    <a:cubicBezTo>
                      <a:pt x="3797" y="9095"/>
                      <a:pt x="3797" y="9095"/>
                      <a:pt x="3797" y="9095"/>
                    </a:cubicBezTo>
                    <a:cubicBezTo>
                      <a:pt x="1688" y="9095"/>
                      <a:pt x="0" y="11937"/>
                      <a:pt x="0" y="15347"/>
                    </a:cubicBezTo>
                    <a:cubicBezTo>
                      <a:pt x="0" y="18900"/>
                      <a:pt x="1603" y="21600"/>
                      <a:pt x="3712" y="21600"/>
                    </a:cubicBezTo>
                    <a:close/>
                  </a:path>
                </a:pathLst>
              </a:custGeom>
              <a:grpFill/>
              <a:ln w="12700">
                <a:solidFill>
                  <a:srgbClr val="2842A2"/>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grpSp>
        <p:sp>
          <p:nvSpPr>
            <p:cNvPr id="98" name="TextBox 23"/>
            <p:cNvSpPr txBox="1"/>
            <p:nvPr/>
          </p:nvSpPr>
          <p:spPr>
            <a:xfrm>
              <a:off x="4642690" y="393509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latin typeface="+mn-lt"/>
                  <a:cs typeface="+mn-ea"/>
                  <a:sym typeface="+mn-lt"/>
                </a:rPr>
                <a:t>对于企业</a:t>
              </a:r>
              <a:endParaRPr b="1" dirty="0">
                <a:solidFill>
                  <a:schemeClr val="bg1"/>
                </a:solidFill>
                <a:latin typeface="+mn-lt"/>
                <a:cs typeface="+mn-ea"/>
                <a:sym typeface="+mn-lt"/>
              </a:endParaRPr>
            </a:p>
          </p:txBody>
        </p:sp>
      </p:grpSp>
      <p:grpSp>
        <p:nvGrpSpPr>
          <p:cNvPr id="99" name="Group 8"/>
          <p:cNvGrpSpPr/>
          <p:nvPr/>
        </p:nvGrpSpPr>
        <p:grpSpPr>
          <a:xfrm>
            <a:off x="1942507" y="4535908"/>
            <a:ext cx="3524376" cy="1768243"/>
            <a:chOff x="4650178" y="5213119"/>
            <a:chExt cx="3524376" cy="1768243"/>
          </a:xfrm>
        </p:grpSpPr>
        <p:sp>
          <p:nvSpPr>
            <p:cNvPr id="100" name="Freeform: Shape 13"/>
            <p:cNvSpPr/>
            <p:nvPr/>
          </p:nvSpPr>
          <p:spPr>
            <a:xfrm>
              <a:off x="4650178" y="5213119"/>
              <a:ext cx="3524376" cy="1768243"/>
            </a:xfrm>
            <a:custGeom>
              <a:avLst/>
              <a:gdLst>
                <a:gd name="connsiteX0" fmla="*/ 0 w 3524376"/>
                <a:gd name="connsiteY0" fmla="*/ 908343 h 1750076"/>
                <a:gd name="connsiteX1" fmla="*/ 841733 w 3524376"/>
                <a:gd name="connsiteY1" fmla="*/ 1750076 h 1750076"/>
                <a:gd name="connsiteX2" fmla="*/ 3524376 w 3524376"/>
                <a:gd name="connsiteY2" fmla="*/ 1750076 h 1750076"/>
                <a:gd name="connsiteX3" fmla="*/ 1774300 w 3524376"/>
                <a:gd name="connsiteY3" fmla="*/ 0 h 1750076"/>
                <a:gd name="connsiteX4" fmla="*/ 0 w 3524376"/>
                <a:gd name="connsiteY4" fmla="*/ 908343 h 1750076"/>
                <a:gd name="connsiteX0-1" fmla="*/ 0 w 3524376"/>
                <a:gd name="connsiteY0-2" fmla="*/ 938621 h 1780354"/>
                <a:gd name="connsiteX1-3" fmla="*/ 841733 w 3524376"/>
                <a:gd name="connsiteY1-4" fmla="*/ 1780354 h 1780354"/>
                <a:gd name="connsiteX2-5" fmla="*/ 3524376 w 3524376"/>
                <a:gd name="connsiteY2-6" fmla="*/ 1780354 h 1780354"/>
                <a:gd name="connsiteX3-7" fmla="*/ 1762189 w 3524376"/>
                <a:gd name="connsiteY3-8" fmla="*/ 0 h 1780354"/>
                <a:gd name="connsiteX4-9" fmla="*/ 0 w 3524376"/>
                <a:gd name="connsiteY4-10" fmla="*/ 938621 h 1780354"/>
                <a:gd name="connsiteX0-11" fmla="*/ 0 w 3524376"/>
                <a:gd name="connsiteY0-12" fmla="*/ 926510 h 1768243"/>
                <a:gd name="connsiteX1-13" fmla="*/ 841733 w 3524376"/>
                <a:gd name="connsiteY1-14" fmla="*/ 1768243 h 1768243"/>
                <a:gd name="connsiteX2-15" fmla="*/ 3524376 w 3524376"/>
                <a:gd name="connsiteY2-16" fmla="*/ 1768243 h 1768243"/>
                <a:gd name="connsiteX3-17" fmla="*/ 1744022 w 3524376"/>
                <a:gd name="connsiteY3-18" fmla="*/ 0 h 1768243"/>
                <a:gd name="connsiteX4-19" fmla="*/ 0 w 3524376"/>
                <a:gd name="connsiteY4-20" fmla="*/ 926510 h 1768243"/>
                <a:gd name="connsiteX0-21" fmla="*/ 0 w 3524376"/>
                <a:gd name="connsiteY0-22" fmla="*/ 926510 h 1768243"/>
                <a:gd name="connsiteX1-23" fmla="*/ 841733 w 3524376"/>
                <a:gd name="connsiteY1-24" fmla="*/ 1768243 h 1768243"/>
                <a:gd name="connsiteX2-25" fmla="*/ 3524376 w 3524376"/>
                <a:gd name="connsiteY2-26" fmla="*/ 1768243 h 1768243"/>
                <a:gd name="connsiteX3-27" fmla="*/ 1756133 w 3524376"/>
                <a:gd name="connsiteY3-28" fmla="*/ 0 h 1768243"/>
                <a:gd name="connsiteX4-29" fmla="*/ 0 w 3524376"/>
                <a:gd name="connsiteY4-30" fmla="*/ 926510 h 1768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24376" h="1768243">
                  <a:moveTo>
                    <a:pt x="0" y="926510"/>
                  </a:moveTo>
                  <a:lnTo>
                    <a:pt x="841733" y="1768243"/>
                  </a:lnTo>
                  <a:lnTo>
                    <a:pt x="3524376" y="1768243"/>
                  </a:lnTo>
                  <a:lnTo>
                    <a:pt x="1756133" y="0"/>
                  </a:lnTo>
                  <a:lnTo>
                    <a:pt x="0" y="926510"/>
                  </a:lnTo>
                  <a:close/>
                </a:path>
              </a:pathLst>
            </a:custGeom>
            <a:gradFill>
              <a:gsLst>
                <a:gs pos="0">
                  <a:schemeClr val="accent4"/>
                </a:gs>
                <a:gs pos="56000">
                  <a:schemeClr val="accent5">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Rectangle: Rounded Corners 31"/>
            <p:cNvSpPr/>
            <p:nvPr/>
          </p:nvSpPr>
          <p:spPr>
            <a:xfrm>
              <a:off x="4656137" y="5213119"/>
              <a:ext cx="1756229" cy="937436"/>
            </a:xfrm>
            <a:prstGeom prst="roundRect">
              <a:avLst>
                <a:gd name="adj" fmla="val 0"/>
              </a:avLst>
            </a:prstGeom>
            <a:solidFill>
              <a:srgbClr val="2842A2"/>
            </a:solidFill>
            <a:ln w="25400">
              <a:noFill/>
            </a:ln>
            <a:effectLst>
              <a:outerShdw blurRad="9144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Shape 909"/>
            <p:cNvSpPr/>
            <p:nvPr/>
          </p:nvSpPr>
          <p:spPr>
            <a:xfrm>
              <a:off x="5382591" y="5480071"/>
              <a:ext cx="269569" cy="202288"/>
            </a:xfrm>
            <a:custGeom>
              <a:avLst/>
              <a:gdLst/>
              <a:ahLst/>
              <a:cxnLst>
                <a:cxn ang="0">
                  <a:pos x="wd2" y="hd2"/>
                </a:cxn>
                <a:cxn ang="5400000">
                  <a:pos x="wd2" y="hd2"/>
                </a:cxn>
                <a:cxn ang="10800000">
                  <a:pos x="wd2" y="hd2"/>
                </a:cxn>
                <a:cxn ang="16200000">
                  <a:pos x="wd2" y="hd2"/>
                </a:cxn>
              </a:cxnLst>
              <a:rect l="0" t="0" r="r" b="b"/>
              <a:pathLst>
                <a:path w="21600" h="21600" extrusionOk="0">
                  <a:moveTo>
                    <a:pt x="675" y="9000"/>
                  </a:moveTo>
                  <a:cubicBezTo>
                    <a:pt x="675" y="12600"/>
                    <a:pt x="675" y="12600"/>
                    <a:pt x="675" y="12600"/>
                  </a:cubicBezTo>
                  <a:cubicBezTo>
                    <a:pt x="675" y="12825"/>
                    <a:pt x="506" y="13050"/>
                    <a:pt x="337" y="13050"/>
                  </a:cubicBezTo>
                  <a:cubicBezTo>
                    <a:pt x="169" y="13050"/>
                    <a:pt x="0" y="12825"/>
                    <a:pt x="0" y="12600"/>
                  </a:cubicBezTo>
                  <a:cubicBezTo>
                    <a:pt x="0" y="9000"/>
                    <a:pt x="0" y="9000"/>
                    <a:pt x="0" y="9000"/>
                  </a:cubicBezTo>
                  <a:cubicBezTo>
                    <a:pt x="0" y="8775"/>
                    <a:pt x="169" y="8550"/>
                    <a:pt x="337" y="8550"/>
                  </a:cubicBezTo>
                  <a:cubicBezTo>
                    <a:pt x="506" y="8550"/>
                    <a:pt x="675" y="8775"/>
                    <a:pt x="675" y="9000"/>
                  </a:cubicBezTo>
                  <a:close/>
                  <a:moveTo>
                    <a:pt x="3038" y="4500"/>
                  </a:moveTo>
                  <a:cubicBezTo>
                    <a:pt x="2869" y="4500"/>
                    <a:pt x="2700" y="4725"/>
                    <a:pt x="2700" y="4950"/>
                  </a:cubicBezTo>
                  <a:cubicBezTo>
                    <a:pt x="2700" y="16200"/>
                    <a:pt x="2700" y="16200"/>
                    <a:pt x="2700" y="16200"/>
                  </a:cubicBezTo>
                  <a:cubicBezTo>
                    <a:pt x="2700" y="16425"/>
                    <a:pt x="2869" y="16650"/>
                    <a:pt x="3038" y="16650"/>
                  </a:cubicBezTo>
                  <a:cubicBezTo>
                    <a:pt x="3206" y="16650"/>
                    <a:pt x="3375" y="16425"/>
                    <a:pt x="3375" y="16200"/>
                  </a:cubicBezTo>
                  <a:cubicBezTo>
                    <a:pt x="3375" y="4950"/>
                    <a:pt x="3375" y="4950"/>
                    <a:pt x="3375" y="4950"/>
                  </a:cubicBezTo>
                  <a:cubicBezTo>
                    <a:pt x="3375" y="4725"/>
                    <a:pt x="3206" y="4500"/>
                    <a:pt x="3038" y="4500"/>
                  </a:cubicBezTo>
                  <a:close/>
                  <a:moveTo>
                    <a:pt x="8100" y="4950"/>
                  </a:moveTo>
                  <a:cubicBezTo>
                    <a:pt x="7931" y="4950"/>
                    <a:pt x="7763" y="5175"/>
                    <a:pt x="7763" y="5400"/>
                  </a:cubicBezTo>
                  <a:cubicBezTo>
                    <a:pt x="7763" y="15750"/>
                    <a:pt x="7763" y="15750"/>
                    <a:pt x="7763" y="15750"/>
                  </a:cubicBezTo>
                  <a:cubicBezTo>
                    <a:pt x="7763" y="15975"/>
                    <a:pt x="7931" y="16200"/>
                    <a:pt x="8100" y="16200"/>
                  </a:cubicBezTo>
                  <a:cubicBezTo>
                    <a:pt x="8269" y="16200"/>
                    <a:pt x="8438" y="15975"/>
                    <a:pt x="8438" y="15750"/>
                  </a:cubicBezTo>
                  <a:cubicBezTo>
                    <a:pt x="8438" y="5400"/>
                    <a:pt x="8438" y="5400"/>
                    <a:pt x="8438" y="5400"/>
                  </a:cubicBezTo>
                  <a:cubicBezTo>
                    <a:pt x="8438" y="5175"/>
                    <a:pt x="8269" y="4950"/>
                    <a:pt x="8100" y="4950"/>
                  </a:cubicBezTo>
                  <a:close/>
                  <a:moveTo>
                    <a:pt x="10800" y="8100"/>
                  </a:moveTo>
                  <a:cubicBezTo>
                    <a:pt x="10631" y="8100"/>
                    <a:pt x="10462" y="8325"/>
                    <a:pt x="10462" y="8550"/>
                  </a:cubicBezTo>
                  <a:cubicBezTo>
                    <a:pt x="10462" y="12600"/>
                    <a:pt x="10462" y="12600"/>
                    <a:pt x="10462" y="12600"/>
                  </a:cubicBezTo>
                  <a:cubicBezTo>
                    <a:pt x="10462" y="12825"/>
                    <a:pt x="10631" y="13050"/>
                    <a:pt x="10800" y="13050"/>
                  </a:cubicBezTo>
                  <a:cubicBezTo>
                    <a:pt x="10969" y="13050"/>
                    <a:pt x="11138" y="12825"/>
                    <a:pt x="11138" y="12600"/>
                  </a:cubicBezTo>
                  <a:cubicBezTo>
                    <a:pt x="11138" y="8550"/>
                    <a:pt x="11138" y="8550"/>
                    <a:pt x="11138" y="8550"/>
                  </a:cubicBezTo>
                  <a:cubicBezTo>
                    <a:pt x="11138" y="8325"/>
                    <a:pt x="10969" y="8100"/>
                    <a:pt x="10800" y="8100"/>
                  </a:cubicBezTo>
                  <a:close/>
                  <a:moveTo>
                    <a:pt x="13163" y="4950"/>
                  </a:moveTo>
                  <a:cubicBezTo>
                    <a:pt x="12994" y="4950"/>
                    <a:pt x="12825" y="5175"/>
                    <a:pt x="12825" y="5400"/>
                  </a:cubicBezTo>
                  <a:cubicBezTo>
                    <a:pt x="12825" y="15750"/>
                    <a:pt x="12825" y="15750"/>
                    <a:pt x="12825" y="15750"/>
                  </a:cubicBezTo>
                  <a:cubicBezTo>
                    <a:pt x="12825" y="15975"/>
                    <a:pt x="12994" y="16200"/>
                    <a:pt x="13163" y="16200"/>
                  </a:cubicBezTo>
                  <a:cubicBezTo>
                    <a:pt x="13331" y="16200"/>
                    <a:pt x="13500" y="15975"/>
                    <a:pt x="13500" y="15750"/>
                  </a:cubicBezTo>
                  <a:cubicBezTo>
                    <a:pt x="13500" y="5400"/>
                    <a:pt x="13500" y="5400"/>
                    <a:pt x="13500" y="5400"/>
                  </a:cubicBezTo>
                  <a:cubicBezTo>
                    <a:pt x="13500" y="5175"/>
                    <a:pt x="13331" y="4950"/>
                    <a:pt x="13163" y="4950"/>
                  </a:cubicBezTo>
                  <a:close/>
                  <a:moveTo>
                    <a:pt x="15863" y="450"/>
                  </a:moveTo>
                  <a:cubicBezTo>
                    <a:pt x="15694" y="450"/>
                    <a:pt x="15525" y="675"/>
                    <a:pt x="15525" y="900"/>
                  </a:cubicBezTo>
                  <a:cubicBezTo>
                    <a:pt x="15525" y="21150"/>
                    <a:pt x="15525" y="21150"/>
                    <a:pt x="15525" y="21150"/>
                  </a:cubicBezTo>
                  <a:cubicBezTo>
                    <a:pt x="15525" y="21375"/>
                    <a:pt x="15694" y="21600"/>
                    <a:pt x="15863" y="21600"/>
                  </a:cubicBezTo>
                  <a:cubicBezTo>
                    <a:pt x="16031" y="21600"/>
                    <a:pt x="16200" y="21375"/>
                    <a:pt x="16200" y="21150"/>
                  </a:cubicBezTo>
                  <a:cubicBezTo>
                    <a:pt x="16200" y="900"/>
                    <a:pt x="16200" y="900"/>
                    <a:pt x="16200" y="900"/>
                  </a:cubicBezTo>
                  <a:cubicBezTo>
                    <a:pt x="16200" y="675"/>
                    <a:pt x="16031" y="450"/>
                    <a:pt x="15863" y="450"/>
                  </a:cubicBezTo>
                  <a:close/>
                  <a:moveTo>
                    <a:pt x="5400" y="0"/>
                  </a:moveTo>
                  <a:cubicBezTo>
                    <a:pt x="5231" y="0"/>
                    <a:pt x="5063" y="225"/>
                    <a:pt x="5063" y="450"/>
                  </a:cubicBezTo>
                  <a:cubicBezTo>
                    <a:pt x="5063" y="21150"/>
                    <a:pt x="5063" y="21150"/>
                    <a:pt x="5063" y="21150"/>
                  </a:cubicBezTo>
                  <a:cubicBezTo>
                    <a:pt x="5063" y="21375"/>
                    <a:pt x="5231" y="21600"/>
                    <a:pt x="5400" y="21600"/>
                  </a:cubicBezTo>
                  <a:cubicBezTo>
                    <a:pt x="5569" y="21600"/>
                    <a:pt x="5738" y="21375"/>
                    <a:pt x="5738" y="21150"/>
                  </a:cubicBezTo>
                  <a:cubicBezTo>
                    <a:pt x="5738" y="450"/>
                    <a:pt x="5738" y="450"/>
                    <a:pt x="5738" y="450"/>
                  </a:cubicBezTo>
                  <a:cubicBezTo>
                    <a:pt x="5738" y="225"/>
                    <a:pt x="5569" y="0"/>
                    <a:pt x="5400" y="0"/>
                  </a:cubicBezTo>
                  <a:close/>
                  <a:moveTo>
                    <a:pt x="18563" y="4950"/>
                  </a:moveTo>
                  <a:cubicBezTo>
                    <a:pt x="18394" y="4950"/>
                    <a:pt x="18225" y="5175"/>
                    <a:pt x="18225" y="5400"/>
                  </a:cubicBezTo>
                  <a:cubicBezTo>
                    <a:pt x="18225" y="16200"/>
                    <a:pt x="18225" y="16200"/>
                    <a:pt x="18225" y="16200"/>
                  </a:cubicBezTo>
                  <a:cubicBezTo>
                    <a:pt x="18225" y="16425"/>
                    <a:pt x="18394" y="16650"/>
                    <a:pt x="18563" y="16650"/>
                  </a:cubicBezTo>
                  <a:cubicBezTo>
                    <a:pt x="18731" y="16650"/>
                    <a:pt x="18900" y="16425"/>
                    <a:pt x="18900" y="16200"/>
                  </a:cubicBezTo>
                  <a:cubicBezTo>
                    <a:pt x="18900" y="5400"/>
                    <a:pt x="18900" y="5400"/>
                    <a:pt x="18900" y="5400"/>
                  </a:cubicBezTo>
                  <a:cubicBezTo>
                    <a:pt x="18900" y="5175"/>
                    <a:pt x="18731" y="4950"/>
                    <a:pt x="18563" y="4950"/>
                  </a:cubicBezTo>
                  <a:close/>
                  <a:moveTo>
                    <a:pt x="21262" y="8100"/>
                  </a:moveTo>
                  <a:cubicBezTo>
                    <a:pt x="21094" y="8100"/>
                    <a:pt x="20925" y="8325"/>
                    <a:pt x="20925" y="8550"/>
                  </a:cubicBezTo>
                  <a:cubicBezTo>
                    <a:pt x="20925" y="13050"/>
                    <a:pt x="20925" y="13050"/>
                    <a:pt x="20925" y="13050"/>
                  </a:cubicBezTo>
                  <a:cubicBezTo>
                    <a:pt x="20925" y="13275"/>
                    <a:pt x="21094" y="13500"/>
                    <a:pt x="21262" y="13500"/>
                  </a:cubicBezTo>
                  <a:cubicBezTo>
                    <a:pt x="21431" y="13500"/>
                    <a:pt x="21600" y="13275"/>
                    <a:pt x="21600" y="13050"/>
                  </a:cubicBezTo>
                  <a:cubicBezTo>
                    <a:pt x="21600" y="8550"/>
                    <a:pt x="21600" y="8550"/>
                    <a:pt x="21600" y="8550"/>
                  </a:cubicBezTo>
                  <a:cubicBezTo>
                    <a:pt x="21600" y="8325"/>
                    <a:pt x="21431" y="8100"/>
                    <a:pt x="21262" y="8100"/>
                  </a:cubicBezTo>
                  <a:close/>
                </a:path>
              </a:pathLst>
            </a:custGeom>
            <a:solidFill>
              <a:schemeClr val="accent5"/>
            </a:solidFill>
            <a:ln w="12700">
              <a:solidFill>
                <a:srgbClr val="FFC107"/>
              </a:solidFill>
              <a:miter lim="400000"/>
            </a:ln>
          </p:spPr>
          <p:txBody>
            <a:bodyPr tIns="45720" bIns="45720"/>
            <a:lstStyle/>
            <a:p>
              <a:pPr>
                <a:defRPr sz="3600">
                  <a:latin typeface="等线" panose="02010600030101010101" charset="-122"/>
                  <a:ea typeface="等线" panose="02010600030101010101" charset="-122"/>
                  <a:cs typeface="等线" panose="02010600030101010101" charset="-122"/>
                  <a:sym typeface="等线" panose="02010600030101010101" charset="-122"/>
                </a:defRPr>
              </a:pPr>
              <a:endParaRPr>
                <a:cs typeface="+mn-ea"/>
                <a:sym typeface="+mn-lt"/>
              </a:endParaRPr>
            </a:p>
          </p:txBody>
        </p:sp>
        <p:sp>
          <p:nvSpPr>
            <p:cNvPr id="103" name="TextBox 25"/>
            <p:cNvSpPr txBox="1"/>
            <p:nvPr/>
          </p:nvSpPr>
          <p:spPr>
            <a:xfrm>
              <a:off x="4656138" y="5727908"/>
              <a:ext cx="1783125" cy="368300"/>
            </a:xfrm>
            <a:prstGeom prst="rect">
              <a:avLst/>
            </a:prstGeom>
            <a:noFill/>
          </p:spPr>
          <p:txBody>
            <a:bodyPr wrap="square" rtlCol="0">
              <a:spAutoFit/>
            </a:bodyPr>
            <a:lstStyle>
              <a:defPPr>
                <a:defRPr lang="zh-CN"/>
              </a:defPPr>
              <a:lvl1pPr>
                <a:defRPr>
                  <a:solidFill>
                    <a:schemeClr val="accent4"/>
                  </a:solidFill>
                  <a:latin typeface="Adobe Garamond Pro" panose="02020502060506020403" pitchFamily="18" charset="0"/>
                </a:defRPr>
              </a:lvl1pPr>
            </a:lstStyle>
            <a:p>
              <a:pPr algn="ctr"/>
              <a:r>
                <a:rPr b="1" dirty="0">
                  <a:solidFill>
                    <a:schemeClr val="bg1"/>
                  </a:solidFill>
                  <a:effectLst>
                    <a:outerShdw blurRad="38100" dist="12700" dir="2700000" algn="tl" rotWithShape="0">
                      <a:prstClr val="black">
                        <a:alpha val="40000"/>
                      </a:prstClr>
                    </a:outerShdw>
                  </a:effectLst>
                  <a:latin typeface="+mn-lt"/>
                  <a:cs typeface="+mn-ea"/>
                  <a:sym typeface="+mn-lt"/>
                </a:rPr>
                <a:t>对于国家</a:t>
              </a:r>
              <a:endParaRPr b="1" dirty="0">
                <a:solidFill>
                  <a:schemeClr val="bg1"/>
                </a:solidFill>
                <a:effectLst>
                  <a:outerShdw blurRad="38100" dist="12700" dir="2700000" algn="tl" rotWithShape="0">
                    <a:prstClr val="black">
                      <a:alpha val="40000"/>
                    </a:prstClr>
                  </a:outerShdw>
                </a:effectLst>
                <a:latin typeface="+mn-lt"/>
                <a:cs typeface="+mn-ea"/>
                <a:sym typeface="+mn-lt"/>
              </a:endParaRPr>
            </a:p>
          </p:txBody>
        </p:sp>
      </p:grpSp>
      <p:sp>
        <p:nvSpPr>
          <p:cNvPr id="104" name="Rectangle 26"/>
          <p:cNvSpPr/>
          <p:nvPr/>
        </p:nvSpPr>
        <p:spPr>
          <a:xfrm>
            <a:off x="3789680" y="1567012"/>
            <a:ext cx="7561580" cy="706755"/>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创新是价值的提升，没有创新就缺乏竞争力，没有创新也就没有价值的提升。</a:t>
            </a:r>
            <a:endParaRPr lang="en-US" altLang="zh-CN" sz="2000" dirty="0">
              <a:solidFill>
                <a:schemeClr val="tx1">
                  <a:lumMod val="65000"/>
                  <a:lumOff val="35000"/>
                </a:schemeClr>
              </a:solidFill>
              <a:cs typeface="+mn-ea"/>
              <a:sym typeface="+mn-lt"/>
            </a:endParaRPr>
          </a:p>
        </p:txBody>
      </p:sp>
      <p:sp>
        <p:nvSpPr>
          <p:cNvPr id="105" name="Rectangle 26"/>
          <p:cNvSpPr/>
          <p:nvPr/>
        </p:nvSpPr>
        <p:spPr>
          <a:xfrm>
            <a:off x="3771265" y="3068970"/>
            <a:ext cx="7561580" cy="1014730"/>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技术创新、产品创新、管理创新、渠道创新、商业模式创新等，都是提高企业竞争力的好办法，特别是在产能过剩、同质化严重的时代，创新往往是企业能否盈利甚至能否生存的关键。</a:t>
            </a:r>
            <a:endParaRPr lang="en-US" altLang="zh-CN" sz="2000" dirty="0">
              <a:solidFill>
                <a:schemeClr val="tx1">
                  <a:lumMod val="65000"/>
                  <a:lumOff val="35000"/>
                </a:schemeClr>
              </a:solidFill>
              <a:cs typeface="+mn-ea"/>
              <a:sym typeface="+mn-lt"/>
            </a:endParaRPr>
          </a:p>
        </p:txBody>
      </p:sp>
      <p:sp>
        <p:nvSpPr>
          <p:cNvPr id="106" name="Rectangle 26"/>
          <p:cNvSpPr/>
          <p:nvPr/>
        </p:nvSpPr>
        <p:spPr>
          <a:xfrm>
            <a:off x="3771265" y="4535908"/>
            <a:ext cx="7561580" cy="1630045"/>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US" altLang="zh-CN" sz="2000" dirty="0">
                <a:solidFill>
                  <a:schemeClr val="tx1">
                    <a:lumMod val="65000"/>
                    <a:lumOff val="35000"/>
                  </a:schemeClr>
                </a:solidFill>
                <a:cs typeface="+mn-ea"/>
                <a:sym typeface="+mn-lt"/>
              </a:rPr>
              <a:t>科技创新能力强，则国家竞争力就强。人类历史上迄今有过三次大的技术革命，第一次是以蒸汽机解放了人力，第二次是以电力改善了能源，第三次是目前的高科技点燃的智慧革命。</a:t>
            </a:r>
            <a:r>
              <a:rPr lang="en-US" altLang="zh-CN" sz="2000" dirty="0">
                <a:solidFill>
                  <a:schemeClr val="accent2"/>
                </a:solidFill>
                <a:cs typeface="+mn-ea"/>
                <a:sym typeface="+mn-lt"/>
              </a:rPr>
              <a:t>值得庆幸的是，我国很好地跟上了这一次以互联网引领的高科技革命，并且有后来者居上的气势。</a:t>
            </a:r>
            <a:endParaRPr lang="en-US" altLang="zh-CN" sz="20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Shape 4"/>
          <p:cNvSpPr/>
          <p:nvPr/>
        </p:nvSpPr>
        <p:spPr>
          <a:xfrm>
            <a:off x="0" y="4088722"/>
            <a:ext cx="12192000" cy="276927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0" name="Freeform: Shape 5"/>
          <p:cNvSpPr/>
          <p:nvPr/>
        </p:nvSpPr>
        <p:spPr>
          <a:xfrm>
            <a:off x="0" y="5405005"/>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accent4">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61" name="Group 64"/>
          <p:cNvGrpSpPr/>
          <p:nvPr/>
        </p:nvGrpSpPr>
        <p:grpSpPr>
          <a:xfrm>
            <a:off x="765299" y="1878098"/>
            <a:ext cx="3217385" cy="3232490"/>
            <a:chOff x="7659605" y="1304764"/>
            <a:chExt cx="2454599" cy="2466123"/>
          </a:xfrm>
        </p:grpSpPr>
        <p:sp>
          <p:nvSpPr>
            <p:cNvPr id="62" name="Freeform: Shape 65"/>
            <p:cNvSpPr/>
            <p:nvPr/>
          </p:nvSpPr>
          <p:spPr bwMode="auto">
            <a:xfrm>
              <a:off x="7659605" y="2994942"/>
              <a:ext cx="774024" cy="77594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Freeform: Shape 66"/>
            <p:cNvSpPr/>
            <p:nvPr/>
          </p:nvSpPr>
          <p:spPr bwMode="auto">
            <a:xfrm>
              <a:off x="7888164" y="3037196"/>
              <a:ext cx="503212" cy="501291"/>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4" name="Freeform: Shape 67"/>
            <p:cNvSpPr/>
            <p:nvPr/>
          </p:nvSpPr>
          <p:spPr bwMode="auto">
            <a:xfrm>
              <a:off x="8410582" y="2727971"/>
              <a:ext cx="635738" cy="848930"/>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5" name="Freeform: Shape 68"/>
            <p:cNvSpPr/>
            <p:nvPr/>
          </p:nvSpPr>
          <p:spPr bwMode="auto">
            <a:xfrm>
              <a:off x="7842068" y="2366887"/>
              <a:ext cx="847009" cy="639579"/>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Freeform: Shape 69"/>
            <p:cNvSpPr/>
            <p:nvPr/>
          </p:nvSpPr>
          <p:spPr bwMode="auto">
            <a:xfrm>
              <a:off x="8654506" y="1685054"/>
              <a:ext cx="1081329" cy="108133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Freeform: Shape 70"/>
            <p:cNvSpPr/>
            <p:nvPr/>
          </p:nvSpPr>
          <p:spPr bwMode="auto">
            <a:xfrm>
              <a:off x="9476547" y="1487227"/>
              <a:ext cx="457117" cy="457117"/>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Freeform: Shape 71"/>
            <p:cNvSpPr/>
            <p:nvPr/>
          </p:nvSpPr>
          <p:spPr bwMode="auto">
            <a:xfrm>
              <a:off x="8062943" y="2222838"/>
              <a:ext cx="1129346" cy="1137029"/>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Freeform: Shape 72"/>
            <p:cNvSpPr/>
            <p:nvPr/>
          </p:nvSpPr>
          <p:spPr bwMode="auto">
            <a:xfrm>
              <a:off x="9438133" y="1665848"/>
              <a:ext cx="316908" cy="3207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0" name="Freeform: Shape 73"/>
            <p:cNvSpPr/>
            <p:nvPr/>
          </p:nvSpPr>
          <p:spPr bwMode="auto">
            <a:xfrm>
              <a:off x="8619933" y="2192108"/>
              <a:ext cx="608848" cy="608848"/>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1" name="Freeform: Shape 74"/>
            <p:cNvSpPr/>
            <p:nvPr/>
          </p:nvSpPr>
          <p:spPr bwMode="auto">
            <a:xfrm>
              <a:off x="8124404" y="2595445"/>
              <a:ext cx="693357" cy="695278"/>
            </a:xfrm>
            <a:custGeom>
              <a:avLst/>
              <a:gdLst>
                <a:gd name="T0" fmla="*/ 302 w 361"/>
                <a:gd name="T1" fmla="*/ 0 h 362"/>
                <a:gd name="T2" fmla="*/ 361 w 361"/>
                <a:gd name="T3" fmla="*/ 61 h 362"/>
                <a:gd name="T4" fmla="*/ 0 w 361"/>
                <a:gd name="T5" fmla="*/ 362 h 362"/>
                <a:gd name="T6" fmla="*/ 302 w 361"/>
                <a:gd name="T7" fmla="*/ 0 h 362"/>
              </a:gdLst>
              <a:ahLst/>
              <a:cxnLst>
                <a:cxn ang="0">
                  <a:pos x="T0" y="T1"/>
                </a:cxn>
                <a:cxn ang="0">
                  <a:pos x="T2" y="T3"/>
                </a:cxn>
                <a:cxn ang="0">
                  <a:pos x="T4" y="T5"/>
                </a:cxn>
                <a:cxn ang="0">
                  <a:pos x="T6" y="T7"/>
                </a:cxn>
              </a:cxnLst>
              <a:rect l="0" t="0" r="r" b="b"/>
              <a:pathLst>
                <a:path w="361" h="362">
                  <a:moveTo>
                    <a:pt x="302" y="0"/>
                  </a:moveTo>
                  <a:lnTo>
                    <a:pt x="361" y="61"/>
                  </a:lnTo>
                  <a:lnTo>
                    <a:pt x="0" y="362"/>
                  </a:lnTo>
                  <a:lnTo>
                    <a:pt x="302"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Freeform: Shape 75"/>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Freeform: Shape 76"/>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Freeform: Shape 77"/>
            <p:cNvSpPr/>
            <p:nvPr/>
          </p:nvSpPr>
          <p:spPr bwMode="auto">
            <a:xfrm>
              <a:off x="9096257" y="1952025"/>
              <a:ext cx="372608" cy="372608"/>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bg2"/>
            </a:solidFill>
            <a:ln w="9525">
              <a:solidFill>
                <a:srgbClr val="000000"/>
              </a:solidFill>
              <a:round/>
            </a:ln>
          </p:spPr>
          <p:txBody>
            <a:bodyPr anchor="ctr"/>
            <a:lstStyle/>
            <a:p>
              <a:pPr algn="ctr"/>
              <a:endParaRPr>
                <a:cs typeface="+mn-ea"/>
                <a:sym typeface="+mn-lt"/>
              </a:endParaRPr>
            </a:p>
          </p:txBody>
        </p:sp>
        <p:sp>
          <p:nvSpPr>
            <p:cNvPr id="75" name="Freeform: Shape 78"/>
            <p:cNvSpPr/>
            <p:nvPr/>
          </p:nvSpPr>
          <p:spPr bwMode="auto">
            <a:xfrm>
              <a:off x="9096257" y="1952025"/>
              <a:ext cx="372608" cy="372608"/>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6" name="Freeform: Shape 79"/>
            <p:cNvSpPr/>
            <p:nvPr/>
          </p:nvSpPr>
          <p:spPr bwMode="auto">
            <a:xfrm>
              <a:off x="9933662" y="1487227"/>
              <a:ext cx="0" cy="384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7" name="Freeform: Shape 80"/>
            <p:cNvSpPr/>
            <p:nvPr/>
          </p:nvSpPr>
          <p:spPr bwMode="auto">
            <a:xfrm>
              <a:off x="8429788" y="2883544"/>
              <a:ext cx="689515" cy="4801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8" name="Freeform: Shape 81"/>
            <p:cNvSpPr/>
            <p:nvPr/>
          </p:nvSpPr>
          <p:spPr bwMode="auto">
            <a:xfrm>
              <a:off x="8410582" y="3352184"/>
              <a:ext cx="19206" cy="7682"/>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9" name="Freeform: Shape 82"/>
            <p:cNvSpPr/>
            <p:nvPr/>
          </p:nvSpPr>
          <p:spPr bwMode="auto">
            <a:xfrm>
              <a:off x="8604568" y="2956529"/>
              <a:ext cx="437909" cy="320750"/>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0" name="Freeform: Shape 83"/>
            <p:cNvSpPr/>
            <p:nvPr/>
          </p:nvSpPr>
          <p:spPr bwMode="auto">
            <a:xfrm>
              <a:off x="9057843" y="1944343"/>
              <a:ext cx="674150" cy="822041"/>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1" name="Freeform: Shape 84"/>
            <p:cNvSpPr/>
            <p:nvPr/>
          </p:nvSpPr>
          <p:spPr bwMode="auto">
            <a:xfrm>
              <a:off x="9674374" y="1583260"/>
              <a:ext cx="224717" cy="361084"/>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Freeform: Shape 85"/>
            <p:cNvSpPr/>
            <p:nvPr/>
          </p:nvSpPr>
          <p:spPr bwMode="auto">
            <a:xfrm>
              <a:off x="8299183" y="2712605"/>
              <a:ext cx="893105" cy="647261"/>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chemeClr val="bg2">
                <a:lumMod val="25000"/>
                <a:alpha val="32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Freeform: Shape 86"/>
            <p:cNvSpPr/>
            <p:nvPr/>
          </p:nvSpPr>
          <p:spPr bwMode="auto">
            <a:xfrm>
              <a:off x="9649405" y="1905930"/>
              <a:ext cx="101794" cy="80667"/>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4" name="Freeform: Shape 87"/>
            <p:cNvSpPr/>
            <p:nvPr/>
          </p:nvSpPr>
          <p:spPr bwMode="auto">
            <a:xfrm>
              <a:off x="9027112" y="2678033"/>
              <a:ext cx="201669" cy="122922"/>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5" name="Freeform: Shape 88"/>
            <p:cNvSpPr/>
            <p:nvPr/>
          </p:nvSpPr>
          <p:spPr bwMode="auto">
            <a:xfrm>
              <a:off x="9874122" y="1494909"/>
              <a:ext cx="55699" cy="92191"/>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6" name="Freeform: Shape 89"/>
            <p:cNvSpPr/>
            <p:nvPr/>
          </p:nvSpPr>
          <p:spPr bwMode="auto">
            <a:xfrm>
              <a:off x="9401641" y="2218997"/>
              <a:ext cx="48016" cy="63382"/>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87" name="组合 86"/>
          <p:cNvGrpSpPr/>
          <p:nvPr/>
        </p:nvGrpSpPr>
        <p:grpSpPr>
          <a:xfrm>
            <a:off x="5243831" y="1582397"/>
            <a:ext cx="6115050" cy="1249045"/>
            <a:chOff x="6096001" y="1582397"/>
            <a:chExt cx="6115050" cy="1249045"/>
          </a:xfrm>
        </p:grpSpPr>
        <p:sp>
          <p:nvSpPr>
            <p:cNvPr id="88" name="Rectangle: Rounded Corners 9"/>
            <p:cNvSpPr/>
            <p:nvPr/>
          </p:nvSpPr>
          <p:spPr>
            <a:xfrm>
              <a:off x="6096001" y="1627482"/>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89" name="矩形 88"/>
            <p:cNvSpPr/>
            <p:nvPr/>
          </p:nvSpPr>
          <p:spPr>
            <a:xfrm>
              <a:off x="6309996" y="2150087"/>
              <a:ext cx="5901055" cy="681355"/>
            </a:xfrm>
            <a:prstGeom prst="rect">
              <a:avLst/>
            </a:prstGeom>
          </p:spPr>
          <p:txBody>
            <a:bodyPr wrap="square">
              <a:spAutoFit/>
              <a:scene3d>
                <a:camera prst="orthographicFront"/>
                <a:lightRig rig="threePt" dir="t"/>
              </a:scene3d>
              <a:sp3d contourW="12700"/>
            </a:bodyPr>
            <a:lstStyle/>
            <a:p>
              <a:pPr>
                <a:lnSpc>
                  <a:spcPct val="120000"/>
                </a:lnSpc>
              </a:pPr>
              <a:r>
                <a:rPr sz="1600" dirty="0">
                  <a:solidFill>
                    <a:schemeClr val="tx1">
                      <a:alpha val="70000"/>
                    </a:schemeClr>
                  </a:solidFill>
                  <a:cs typeface="+mn-ea"/>
                  <a:sym typeface="+mn-lt"/>
                </a:rPr>
                <a:t>初创公司的特点就是人手永远不够，任务永远做不完。</a:t>
              </a:r>
              <a:r>
                <a:rPr lang="zh-CN" sz="1600" dirty="0">
                  <a:solidFill>
                    <a:schemeClr val="tx1">
                      <a:alpha val="70000"/>
                    </a:schemeClr>
                  </a:solidFill>
                  <a:cs typeface="+mn-ea"/>
                  <a:sym typeface="+mn-lt"/>
                </a:rPr>
                <a:t>所以，</a:t>
              </a:r>
              <a:r>
                <a:rPr sz="1600" dirty="0">
                  <a:solidFill>
                    <a:schemeClr val="tx1">
                      <a:alpha val="70000"/>
                    </a:schemeClr>
                  </a:solidFill>
                  <a:cs typeface="+mn-ea"/>
                  <a:sym typeface="+mn-lt"/>
                </a:rPr>
                <a:t>明确分工与流程是所有规章制度的重中之重。</a:t>
              </a:r>
              <a:endParaRPr sz="1600" dirty="0">
                <a:solidFill>
                  <a:schemeClr val="tx1">
                    <a:alpha val="70000"/>
                  </a:schemeClr>
                </a:solidFill>
                <a:cs typeface="+mn-ea"/>
                <a:sym typeface="+mn-lt"/>
              </a:endParaRPr>
            </a:p>
          </p:txBody>
        </p:sp>
        <p:sp>
          <p:nvSpPr>
            <p:cNvPr id="90" name="矩形 89"/>
            <p:cNvSpPr/>
            <p:nvPr/>
          </p:nvSpPr>
          <p:spPr>
            <a:xfrm>
              <a:off x="6309996" y="1582397"/>
              <a:ext cx="39655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管理制度方面</a:t>
              </a:r>
              <a:endParaRPr lang="zh-CN" altLang="en-US" sz="2400" b="1" dirty="0">
                <a:solidFill>
                  <a:schemeClr val="bg1"/>
                </a:solidFill>
                <a:cs typeface="+mn-ea"/>
                <a:sym typeface="+mn-lt"/>
              </a:endParaRPr>
            </a:p>
          </p:txBody>
        </p:sp>
      </p:grpSp>
      <p:grpSp>
        <p:nvGrpSpPr>
          <p:cNvPr id="91" name="组合 90"/>
          <p:cNvGrpSpPr/>
          <p:nvPr/>
        </p:nvGrpSpPr>
        <p:grpSpPr>
          <a:xfrm>
            <a:off x="5243831" y="2858048"/>
            <a:ext cx="6115050" cy="1263650"/>
            <a:chOff x="6096001" y="2773593"/>
            <a:chExt cx="6115050" cy="1263650"/>
          </a:xfrm>
        </p:grpSpPr>
        <p:sp>
          <p:nvSpPr>
            <p:cNvPr id="92" name="Rectangle: Rounded Corners 92"/>
            <p:cNvSpPr/>
            <p:nvPr/>
          </p:nvSpPr>
          <p:spPr>
            <a:xfrm>
              <a:off x="6096001" y="2832013"/>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cs typeface="+mn-ea"/>
                <a:sym typeface="+mn-lt"/>
              </a:endParaRPr>
            </a:p>
          </p:txBody>
        </p:sp>
        <p:sp>
          <p:nvSpPr>
            <p:cNvPr id="93" name="矩形 92"/>
            <p:cNvSpPr/>
            <p:nvPr/>
          </p:nvSpPr>
          <p:spPr>
            <a:xfrm>
              <a:off x="6309996" y="2773593"/>
              <a:ext cx="3762375" cy="53403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财务制度方面</a:t>
              </a:r>
              <a:endParaRPr lang="zh-CN" altLang="en-US" sz="2400" b="1" dirty="0">
                <a:solidFill>
                  <a:schemeClr val="bg1"/>
                </a:solidFill>
                <a:cs typeface="+mn-ea"/>
                <a:sym typeface="+mn-lt"/>
              </a:endParaRPr>
            </a:p>
          </p:txBody>
        </p:sp>
        <p:sp>
          <p:nvSpPr>
            <p:cNvPr id="94" name="矩形 93"/>
            <p:cNvSpPr/>
            <p:nvPr/>
          </p:nvSpPr>
          <p:spPr>
            <a:xfrm>
              <a:off x="6309996" y="3355888"/>
              <a:ext cx="5901055" cy="681355"/>
            </a:xfrm>
            <a:prstGeom prst="rect">
              <a:avLst/>
            </a:prstGeom>
          </p:spPr>
          <p:txBody>
            <a:bodyPr wrap="square">
              <a:spAutoFit/>
              <a:scene3d>
                <a:camera prst="orthographicFront"/>
                <a:lightRig rig="threePt" dir="t"/>
              </a:scene3d>
              <a:sp3d contourW="12700"/>
            </a:bodyPr>
            <a:lstStyle/>
            <a:p>
              <a:pPr>
                <a:lnSpc>
                  <a:spcPct val="120000"/>
                </a:lnSpc>
              </a:pPr>
              <a:r>
                <a:rPr sz="1600" dirty="0">
                  <a:solidFill>
                    <a:schemeClr val="tx1">
                      <a:alpha val="70000"/>
                    </a:schemeClr>
                  </a:solidFill>
                  <a:cs typeface="+mn-ea"/>
                  <a:sym typeface="+mn-lt"/>
                </a:rPr>
                <a:t>对于很多创业公司，现金流就是命脉。所以，财务制度是一点都不能马虎的。</a:t>
              </a:r>
              <a:endParaRPr sz="1600" dirty="0">
                <a:solidFill>
                  <a:schemeClr val="tx1">
                    <a:alpha val="70000"/>
                  </a:schemeClr>
                </a:solidFill>
                <a:cs typeface="+mn-ea"/>
                <a:sym typeface="+mn-lt"/>
              </a:endParaRPr>
            </a:p>
          </p:txBody>
        </p:sp>
      </p:grpSp>
      <p:grpSp>
        <p:nvGrpSpPr>
          <p:cNvPr id="46" name="Group 7"/>
          <p:cNvGrpSpPr/>
          <p:nvPr/>
        </p:nvGrpSpPr>
        <p:grpSpPr>
          <a:xfrm>
            <a:off x="5943600" y="1210739"/>
            <a:ext cx="304800" cy="106680"/>
            <a:chOff x="5935980" y="1180306"/>
            <a:chExt cx="304800" cy="106680"/>
          </a:xfrm>
        </p:grpSpPr>
        <p:sp>
          <p:nvSpPr>
            <p:cNvPr id="47"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9" name="Text Placeholder 1"/>
          <p:cNvSpPr txBox="1"/>
          <p:nvPr/>
        </p:nvSpPr>
        <p:spPr>
          <a:xfrm>
            <a:off x="1263015" y="542290"/>
            <a:ext cx="9666605" cy="599440"/>
          </a:xfrm>
          <a:prstGeom prst="rect">
            <a:avLst/>
          </a:prstGeom>
        </p:spPr>
        <p:txBody>
          <a:bodyPr vert="horz" lIns="91440" tIns="45720" rIns="91440" bIns="45720" rtlCol="0">
            <a:normAutofit fontScale="700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初创企业制度建设</a:t>
            </a:r>
            <a:endParaRPr dirty="0">
              <a:solidFill>
                <a:srgbClr val="48486A"/>
              </a:solidFill>
              <a:latin typeface="+mn-lt"/>
              <a:cs typeface="+mn-ea"/>
              <a:sym typeface="+mn-lt"/>
            </a:endParaRPr>
          </a:p>
        </p:txBody>
      </p:sp>
      <p:pic>
        <p:nvPicPr>
          <p:cNvPr id="51" name="图形 50"/>
          <p:cNvPicPr>
            <a:picLocks noChangeAspect="1"/>
          </p:cNvPicPr>
          <p:nvPr/>
        </p:nvPicPr>
        <p:blipFill>
          <a:blip r:embed="rId1" cstate="screen"/>
          <a:stretch>
            <a:fillRect/>
          </a:stretch>
        </p:blipFill>
        <p:spPr>
          <a:xfrm>
            <a:off x="-4011" y="5149517"/>
            <a:ext cx="2551336" cy="1708484"/>
          </a:xfrm>
          <a:prstGeom prst="rect">
            <a:avLst/>
          </a:prstGeom>
        </p:spPr>
      </p:pic>
      <p:pic>
        <p:nvPicPr>
          <p:cNvPr id="52" name="图形 51"/>
          <p:cNvPicPr>
            <a:picLocks noChangeAspect="1"/>
          </p:cNvPicPr>
          <p:nvPr/>
        </p:nvPicPr>
        <p:blipFill>
          <a:blip r:embed="rId2" cstate="screen"/>
          <a:stretch>
            <a:fillRect/>
          </a:stretch>
        </p:blipFill>
        <p:spPr>
          <a:xfrm>
            <a:off x="10274968" y="-11884"/>
            <a:ext cx="1917032" cy="2282181"/>
          </a:xfrm>
          <a:prstGeom prst="rect">
            <a:avLst/>
          </a:prstGeom>
        </p:spPr>
      </p:pic>
      <p:grpSp>
        <p:nvGrpSpPr>
          <p:cNvPr id="2" name="组合 1"/>
          <p:cNvGrpSpPr/>
          <p:nvPr/>
        </p:nvGrpSpPr>
        <p:grpSpPr>
          <a:xfrm>
            <a:off x="5243831" y="4098203"/>
            <a:ext cx="6115050" cy="1263650"/>
            <a:chOff x="6096001" y="2773593"/>
            <a:chExt cx="6115050" cy="1263650"/>
          </a:xfrm>
        </p:grpSpPr>
        <p:sp>
          <p:nvSpPr>
            <p:cNvPr id="3" name="Rectangle: Rounded Corners 92"/>
            <p:cNvSpPr/>
            <p:nvPr/>
          </p:nvSpPr>
          <p:spPr>
            <a:xfrm>
              <a:off x="6096001" y="2832013"/>
              <a:ext cx="4178935" cy="452755"/>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endParaRPr lang="zh-CN" altLang="en-US" sz="1400" b="1" dirty="0">
                <a:solidFill>
                  <a:schemeClr val="bg1"/>
                </a:solidFill>
                <a:cs typeface="+mn-ea"/>
                <a:sym typeface="+mn-lt"/>
              </a:endParaRPr>
            </a:p>
          </p:txBody>
        </p:sp>
        <p:sp>
          <p:nvSpPr>
            <p:cNvPr id="4" name="矩形 3"/>
            <p:cNvSpPr/>
            <p:nvPr/>
          </p:nvSpPr>
          <p:spPr>
            <a:xfrm>
              <a:off x="6309996" y="2773593"/>
              <a:ext cx="3762375" cy="534035"/>
            </a:xfrm>
            <a:prstGeom prst="rect">
              <a:avLst/>
            </a:prstGeom>
          </p:spPr>
          <p:txBody>
            <a:bodyPr wrap="square">
              <a:spAutoFit/>
              <a:scene3d>
                <a:camera prst="orthographicFront"/>
                <a:lightRig rig="threePt" dir="t"/>
              </a:scene3d>
              <a:sp3d contourW="12700"/>
            </a:bodyPr>
            <a:p>
              <a:pPr marL="285750" indent="-285750" algn="just">
                <a:lnSpc>
                  <a:spcPct val="120000"/>
                </a:lnSpc>
                <a:buFont typeface="Wingdings" panose="05000000000000000000" pitchFamily="2" charset="2"/>
                <a:buChar char="l"/>
              </a:pPr>
              <a:r>
                <a:rPr lang="zh-CN" altLang="en-US" sz="2400" b="1" dirty="0">
                  <a:solidFill>
                    <a:schemeClr val="bg1"/>
                  </a:solidFill>
                  <a:cs typeface="+mn-ea"/>
                  <a:sym typeface="+mn-lt"/>
                </a:rPr>
                <a:t>薪酬制度方面</a:t>
              </a:r>
              <a:endParaRPr lang="zh-CN" altLang="en-US" sz="2400" b="1" dirty="0">
                <a:solidFill>
                  <a:schemeClr val="bg1"/>
                </a:solidFill>
                <a:cs typeface="+mn-ea"/>
                <a:sym typeface="+mn-lt"/>
              </a:endParaRPr>
            </a:p>
          </p:txBody>
        </p:sp>
        <p:sp>
          <p:nvSpPr>
            <p:cNvPr id="5" name="矩形 4"/>
            <p:cNvSpPr/>
            <p:nvPr/>
          </p:nvSpPr>
          <p:spPr>
            <a:xfrm>
              <a:off x="6309996" y="3355888"/>
              <a:ext cx="5901055" cy="681355"/>
            </a:xfrm>
            <a:prstGeom prst="rect">
              <a:avLst/>
            </a:prstGeom>
          </p:spPr>
          <p:txBody>
            <a:bodyPr wrap="square">
              <a:spAutoFit/>
              <a:scene3d>
                <a:camera prst="orthographicFront"/>
                <a:lightRig rig="threePt" dir="t"/>
              </a:scene3d>
              <a:sp3d contourW="12700"/>
            </a:bodyPr>
            <a:p>
              <a:pPr>
                <a:lnSpc>
                  <a:spcPct val="120000"/>
                </a:lnSpc>
              </a:pPr>
              <a:r>
                <a:rPr sz="1600" dirty="0">
                  <a:solidFill>
                    <a:schemeClr val="tx1">
                      <a:alpha val="70000"/>
                    </a:schemeClr>
                  </a:solidFill>
                  <a:cs typeface="+mn-ea"/>
                  <a:sym typeface="+mn-lt"/>
                </a:rPr>
                <a:t>创业公司最缺的就是人才，良好的薪酬制度是吸引优秀人才的法宝。</a:t>
              </a:r>
              <a:endParaRPr sz="1600" dirty="0">
                <a:solidFill>
                  <a:schemeClr val="tx1">
                    <a:alpha val="7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1+#ppt_w/2"/>
                                          </p:val>
                                        </p:tav>
                                        <p:tav tm="100000">
                                          <p:val>
                                            <p:strVal val="#ppt_x"/>
                                          </p:val>
                                        </p:tav>
                                      </p:tavLst>
                                    </p:anim>
                                    <p:anim calcmode="lin" valueType="num">
                                      <p:cBhvr additive="base">
                                        <p:cTn id="20" dur="500" fill="hold"/>
                                        <p:tgtEl>
                                          <p:spTgt spid="8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1+#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par>
                                <p:cTn id="26" presetID="2" presetClass="entr" presetSubtype="1" decel="10000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750" fill="hold"/>
                                        <p:tgtEl>
                                          <p:spTgt spid="46"/>
                                        </p:tgtEl>
                                        <p:attrNameLst>
                                          <p:attrName>ppt_x</p:attrName>
                                        </p:attrNameLst>
                                      </p:cBhvr>
                                      <p:tavLst>
                                        <p:tav tm="0">
                                          <p:val>
                                            <p:strVal val="#ppt_x"/>
                                          </p:val>
                                        </p:tav>
                                        <p:tav tm="100000">
                                          <p:val>
                                            <p:strVal val="#ppt_x"/>
                                          </p:val>
                                        </p:tav>
                                      </p:tavLst>
                                    </p:anim>
                                    <p:anim calcmode="lin" valueType="num">
                                      <p:cBhvr additive="base">
                                        <p:cTn id="29" dur="750" fill="hold"/>
                                        <p:tgtEl>
                                          <p:spTgt spid="46"/>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1+#ppt_w/2"/>
                                          </p:val>
                                        </p:tav>
                                        <p:tav tm="100000">
                                          <p:val>
                                            <p:strVal val="#ppt_x"/>
                                          </p:val>
                                        </p:tav>
                                      </p:tavLst>
                                    </p:anim>
                                    <p:anim calcmode="lin" valueType="num">
                                      <p:cBhvr additive="base">
                                        <p:cTn id="3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二、企业文化建设</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27240"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企业文化，又称组织文化，有广义和狭义两种理解。广义的企业文化是指企业所创造的具有自身特点的物质文化和精神文化。狭义的企业文化是企业所形成的具有自身个性的经营宗旨、价值观念和道德行为准则的综合。</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en-US" altLang="zh-CN" sz="2400">
                <a:sym typeface="+mn-ea"/>
              </a:rPr>
              <a:t>初创企业需要什么样的企业文化</a:t>
            </a:r>
            <a:r>
              <a:rPr lang="zh-CN" altLang="en-US" sz="2400">
                <a:sym typeface="+mn-ea"/>
              </a:rPr>
              <a:t>，一不盲目跟风，追求高大上；二紧贴企业核心业务设定。</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7"/>
          <p:cNvGrpSpPr/>
          <p:nvPr/>
        </p:nvGrpSpPr>
        <p:grpSpPr>
          <a:xfrm>
            <a:off x="2269490" y="1953054"/>
            <a:ext cx="304800" cy="106680"/>
            <a:chOff x="5935980" y="1180306"/>
            <a:chExt cx="304800" cy="106680"/>
          </a:xfrm>
        </p:grpSpPr>
        <p:sp>
          <p:nvSpPr>
            <p:cNvPr id="41"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3" name="Text Placeholder 1"/>
          <p:cNvSpPr txBox="1"/>
          <p:nvPr/>
        </p:nvSpPr>
        <p:spPr>
          <a:xfrm>
            <a:off x="857885" y="1040130"/>
            <a:ext cx="3419475" cy="635635"/>
          </a:xfrm>
          <a:prstGeom prst="rect">
            <a:avLst/>
          </a:prstGeom>
        </p:spPr>
        <p:txBody>
          <a:bodyPr vert="horz" lIns="91440" tIns="45720" rIns="91440" bIns="45720" rtlCol="0">
            <a:normAutofit fontScale="8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企业文化</a:t>
            </a:r>
            <a:r>
              <a:rPr lang="zh-CN" dirty="0">
                <a:solidFill>
                  <a:srgbClr val="48486A"/>
                </a:solidFill>
                <a:latin typeface="+mn-lt"/>
                <a:cs typeface="+mn-ea"/>
                <a:sym typeface="+mn-lt"/>
              </a:rPr>
              <a:t>的</a:t>
            </a:r>
            <a:r>
              <a:rPr dirty="0">
                <a:solidFill>
                  <a:srgbClr val="48486A"/>
                </a:solidFill>
                <a:latin typeface="+mn-lt"/>
                <a:cs typeface="+mn-ea"/>
                <a:sym typeface="+mn-lt"/>
              </a:rPr>
              <a:t>功能</a:t>
            </a:r>
            <a:endParaRPr dirty="0">
              <a:solidFill>
                <a:srgbClr val="48486A"/>
              </a:solidFill>
              <a:latin typeface="+mn-lt"/>
              <a:cs typeface="+mn-ea"/>
              <a:sym typeface="+mn-lt"/>
            </a:endParaRPr>
          </a:p>
        </p:txBody>
      </p:sp>
      <p:sp>
        <p:nvSpPr>
          <p:cNvPr id="122" name="Freeform 15"/>
          <p:cNvSpPr/>
          <p:nvPr/>
        </p:nvSpPr>
        <p:spPr bwMode="auto">
          <a:xfrm>
            <a:off x="857568" y="414652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Rectangle 16"/>
          <p:cNvSpPr>
            <a:spLocks noChangeArrowheads="1"/>
          </p:cNvSpPr>
          <p:nvPr/>
        </p:nvSpPr>
        <p:spPr bwMode="auto">
          <a:xfrm>
            <a:off x="1088708" y="4692938"/>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凝聚功能</a:t>
            </a:r>
            <a:endParaRPr lang="en-US" altLang="ko-KR" sz="1600" b="1">
              <a:solidFill>
                <a:srgbClr val="3399FF"/>
              </a:solidFill>
              <a:latin typeface="Arial" panose="020B0604020202020204" pitchFamily="34" charset="0"/>
            </a:endParaRPr>
          </a:p>
        </p:txBody>
      </p:sp>
      <p:sp>
        <p:nvSpPr>
          <p:cNvPr id="126" name="Freeform 19"/>
          <p:cNvSpPr/>
          <p:nvPr/>
        </p:nvSpPr>
        <p:spPr bwMode="auto">
          <a:xfrm>
            <a:off x="2514918" y="4146520"/>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0" name="Rectangle 73"/>
          <p:cNvSpPr>
            <a:spLocks noChangeArrowheads="1"/>
          </p:cNvSpPr>
          <p:nvPr/>
        </p:nvSpPr>
        <p:spPr bwMode="auto">
          <a:xfrm>
            <a:off x="2753995" y="4692938"/>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激励功能</a:t>
            </a:r>
            <a:endParaRPr lang="en-US" altLang="ko-KR" sz="1600" b="1">
              <a:solidFill>
                <a:srgbClr val="3399FF"/>
              </a:solidFill>
              <a:latin typeface="Arial" panose="020B0604020202020204" pitchFamily="34" charset="0"/>
            </a:endParaRPr>
          </a:p>
        </p:txBody>
      </p:sp>
      <p:grpSp>
        <p:nvGrpSpPr>
          <p:cNvPr id="182" name="Group 75"/>
          <p:cNvGrpSpPr/>
          <p:nvPr/>
        </p:nvGrpSpPr>
        <p:grpSpPr bwMode="auto">
          <a:xfrm>
            <a:off x="2403793" y="5164108"/>
            <a:ext cx="152400" cy="152400"/>
            <a:chOff x="1609" y="2772"/>
            <a:chExt cx="96" cy="96"/>
          </a:xfrm>
        </p:grpSpPr>
        <p:sp>
          <p:nvSpPr>
            <p:cNvPr id="183"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85" name="Group 78"/>
          <p:cNvGrpSpPr/>
          <p:nvPr/>
        </p:nvGrpSpPr>
        <p:grpSpPr bwMode="auto">
          <a:xfrm>
            <a:off x="2403793" y="4578320"/>
            <a:ext cx="152400" cy="152400"/>
            <a:chOff x="1609" y="2772"/>
            <a:chExt cx="96" cy="96"/>
          </a:xfrm>
        </p:grpSpPr>
        <p:sp>
          <p:nvSpPr>
            <p:cNvPr id="18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28" name="Freeform 21"/>
          <p:cNvSpPr/>
          <p:nvPr/>
        </p:nvSpPr>
        <p:spPr bwMode="auto">
          <a:xfrm>
            <a:off x="846773" y="2461548"/>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Freeform 22"/>
          <p:cNvSpPr/>
          <p:nvPr/>
        </p:nvSpPr>
        <p:spPr bwMode="auto">
          <a:xfrm>
            <a:off x="2505710" y="2461548"/>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Rectangle 40"/>
          <p:cNvSpPr>
            <a:spLocks noChangeArrowheads="1"/>
          </p:cNvSpPr>
          <p:nvPr/>
        </p:nvSpPr>
        <p:spPr bwMode="auto">
          <a:xfrm>
            <a:off x="1077913" y="3020348"/>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导向功能</a:t>
            </a:r>
            <a:endParaRPr lang="en-US" altLang="ko-KR" sz="1600" b="1">
              <a:solidFill>
                <a:srgbClr val="F9B60D"/>
              </a:solidFill>
              <a:latin typeface="Arial" panose="020B0604020202020204" pitchFamily="34" charset="0"/>
            </a:endParaRPr>
          </a:p>
        </p:txBody>
      </p:sp>
      <p:grpSp>
        <p:nvGrpSpPr>
          <p:cNvPr id="199" name="Group 92"/>
          <p:cNvGrpSpPr/>
          <p:nvPr/>
        </p:nvGrpSpPr>
        <p:grpSpPr bwMode="auto">
          <a:xfrm>
            <a:off x="2397760" y="2904460"/>
            <a:ext cx="152400" cy="152400"/>
            <a:chOff x="1609" y="2772"/>
            <a:chExt cx="96" cy="96"/>
          </a:xfrm>
        </p:grpSpPr>
        <p:sp>
          <p:nvSpPr>
            <p:cNvPr id="200"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2" name="Group 95"/>
          <p:cNvGrpSpPr/>
          <p:nvPr/>
        </p:nvGrpSpPr>
        <p:grpSpPr bwMode="auto">
          <a:xfrm>
            <a:off x="2766060" y="3827433"/>
            <a:ext cx="152400" cy="152400"/>
            <a:chOff x="1609" y="2772"/>
            <a:chExt cx="96" cy="96"/>
          </a:xfrm>
        </p:grpSpPr>
        <p:sp>
          <p:nvSpPr>
            <p:cNvPr id="203"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207" name="Rectangle 100"/>
          <p:cNvSpPr>
            <a:spLocks noChangeArrowheads="1"/>
          </p:cNvSpPr>
          <p:nvPr/>
        </p:nvSpPr>
        <p:spPr bwMode="auto">
          <a:xfrm>
            <a:off x="2746375" y="2872711"/>
            <a:ext cx="1169988" cy="68135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规范（约束）功能</a:t>
            </a:r>
            <a:endParaRPr lang="en-US" altLang="ko-KR" sz="1600" b="1">
              <a:solidFill>
                <a:srgbClr val="F9B60D"/>
              </a:solidFill>
              <a:latin typeface="Arial" panose="020B0604020202020204" pitchFamily="34" charset="0"/>
            </a:endParaRPr>
          </a:p>
        </p:txBody>
      </p:sp>
      <p:pic>
        <p:nvPicPr>
          <p:cNvPr id="114" name="图片 113"/>
          <p:cNvPicPr/>
          <p:nvPr>
            <p:custDataLst>
              <p:tags r:id="rId1"/>
            </p:custDataLst>
          </p:nvPr>
        </p:nvPicPr>
        <p:blipFill>
          <a:blip r:embed="rId2"/>
          <a:srcRect l="18932" r="6908"/>
          <a:stretch>
            <a:fillRect/>
          </a:stretch>
        </p:blipFill>
        <p:spPr>
          <a:xfrm>
            <a:off x="4829175" y="0"/>
            <a:ext cx="7362825" cy="6858000"/>
          </a:xfrm>
          <a:prstGeom prst="rect">
            <a:avLst/>
          </a:prstGeom>
          <a:noFill/>
          <a:ln w="9525">
            <a:noFill/>
          </a:ln>
        </p:spPr>
      </p:pic>
      <p:grpSp>
        <p:nvGrpSpPr>
          <p:cNvPr id="24" name="Group 52"/>
          <p:cNvGrpSpPr/>
          <p:nvPr/>
        </p:nvGrpSpPr>
        <p:grpSpPr bwMode="auto">
          <a:xfrm rot="0">
            <a:off x="1252855" y="3978910"/>
            <a:ext cx="152400" cy="152400"/>
            <a:chOff x="1609" y="2772"/>
            <a:chExt cx="96" cy="96"/>
          </a:xfrm>
        </p:grpSpPr>
        <p:sp>
          <p:nvSpPr>
            <p:cNvPr id="25" name="Oval 139"/>
            <p:cNvSpPr>
              <a:spLocks noChangeArrowheads="1"/>
            </p:cNvSpPr>
            <p:nvPr>
              <p:custDataLst>
                <p:tags r:id="rId3"/>
              </p:custDataLst>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27" name="Oval 140"/>
            <p:cNvSpPr>
              <a:spLocks noChangeArrowheads="1"/>
            </p:cNvSpPr>
            <p:nvPr>
              <p:custDataLst>
                <p:tags r:id="rId4"/>
              </p:custDataLst>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28" name="Group 55"/>
          <p:cNvGrpSpPr/>
          <p:nvPr/>
        </p:nvGrpSpPr>
        <p:grpSpPr bwMode="auto">
          <a:xfrm rot="0">
            <a:off x="1803400" y="3978910"/>
            <a:ext cx="152400" cy="152400"/>
            <a:chOff x="1609" y="2772"/>
            <a:chExt cx="96" cy="96"/>
          </a:xfrm>
        </p:grpSpPr>
        <p:sp>
          <p:nvSpPr>
            <p:cNvPr id="29" name="Oval 139"/>
            <p:cNvSpPr>
              <a:spLocks noChangeArrowheads="1"/>
            </p:cNvSpPr>
            <p:nvPr>
              <p:custDataLst>
                <p:tags r:id="rId5"/>
              </p:custDataLst>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30" name="Oval 140"/>
            <p:cNvSpPr>
              <a:spLocks noChangeArrowheads="1"/>
            </p:cNvSpPr>
            <p:nvPr>
              <p:custDataLst>
                <p:tags r:id="rId6"/>
              </p:custDataLst>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39" name="Group 78"/>
          <p:cNvGrpSpPr/>
          <p:nvPr/>
        </p:nvGrpSpPr>
        <p:grpSpPr bwMode="auto">
          <a:xfrm rot="0">
            <a:off x="2921000" y="4015740"/>
            <a:ext cx="152400" cy="152400"/>
            <a:chOff x="1609" y="2772"/>
            <a:chExt cx="96" cy="96"/>
          </a:xfrm>
        </p:grpSpPr>
        <p:sp>
          <p:nvSpPr>
            <p:cNvPr id="44" name="Oval 139"/>
            <p:cNvSpPr>
              <a:spLocks noChangeArrowheads="1"/>
            </p:cNvSpPr>
            <p:nvPr>
              <p:custDataLst>
                <p:tags r:id="rId7"/>
              </p:custDataLst>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47" name="Oval 140"/>
            <p:cNvSpPr>
              <a:spLocks noChangeArrowheads="1"/>
            </p:cNvSpPr>
            <p:nvPr>
              <p:custDataLst>
                <p:tags r:id="rId8"/>
              </p:custDataLst>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grpSp>
        <p:nvGrpSpPr>
          <p:cNvPr id="48" name="Group 78"/>
          <p:cNvGrpSpPr/>
          <p:nvPr/>
        </p:nvGrpSpPr>
        <p:grpSpPr bwMode="auto">
          <a:xfrm rot="0">
            <a:off x="3489325" y="4015105"/>
            <a:ext cx="152400" cy="152400"/>
            <a:chOff x="1609" y="2772"/>
            <a:chExt cx="96" cy="96"/>
          </a:xfrm>
        </p:grpSpPr>
        <p:sp>
          <p:nvSpPr>
            <p:cNvPr id="49" name="Oval 139"/>
            <p:cNvSpPr>
              <a:spLocks noChangeArrowheads="1"/>
            </p:cNvSpPr>
            <p:nvPr>
              <p:custDataLst>
                <p:tags r:id="rId9"/>
              </p:custDataLst>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sp>
          <p:nvSpPr>
            <p:cNvPr id="50" name="Oval 140"/>
            <p:cNvSpPr>
              <a:spLocks noChangeArrowheads="1"/>
            </p:cNvSpPr>
            <p:nvPr>
              <p:custDataLst>
                <p:tags r:id="rId10"/>
              </p:custDataLst>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chemeClr val="tx1"/>
                </a:solidFill>
                <a:effectLst/>
                <a:uLnTx/>
                <a:uFillTx/>
                <a:latin typeface="Malgun Gothic" panose="020B0503020000020004" pitchFamily="50" charset="-127"/>
                <a:ea typeface="Malgun Gothic" panose="020B0503020000020004" pitchFamily="50" charset="-127"/>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750" fill="hold"/>
                                        <p:tgtEl>
                                          <p:spTgt spid="40"/>
                                        </p:tgtEl>
                                        <p:attrNameLst>
                                          <p:attrName>ppt_x</p:attrName>
                                        </p:attrNameLst>
                                      </p:cBhvr>
                                      <p:tavLst>
                                        <p:tav tm="0">
                                          <p:val>
                                            <p:strVal val="#ppt_x"/>
                                          </p:val>
                                        </p:tav>
                                        <p:tav tm="100000">
                                          <p:val>
                                            <p:strVal val="#ppt_x"/>
                                          </p:val>
                                        </p:tav>
                                      </p:tavLst>
                                    </p:anim>
                                    <p:anim calcmode="lin" valueType="num">
                                      <p:cBhvr additive="base">
                                        <p:cTn id="8" dur="75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三、初创企业如何建立企业文化</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6972935" cy="3569335"/>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充分发挥创始人的影响力作用。实际上就是一种企业家影响力</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企业文化建设一定要讲求实效性原则，符合企业定位，同时要注重企业文化与企业制度的同步建设</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虚心学习和借鉴优秀企业的企业文化建设经验</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844030" y="2315210"/>
            <a:ext cx="4675505" cy="3576955"/>
          </a:xfrm>
          <a:prstGeom prst="rect">
            <a:avLst/>
          </a:prstGeom>
          <a:noFill/>
        </p:spPr>
        <p:txBody>
          <a:bodyPr wrap="square" rtlCol="0" anchor="t">
            <a:spAutoFit/>
          </a:bodyPr>
          <a:p>
            <a:pPr>
              <a:lnSpc>
                <a:spcPct val="140000"/>
              </a:lnSpc>
            </a:pPr>
            <a:r>
              <a:rPr lang="en-US" altLang="zh-CN"/>
              <a:t>”</a:t>
            </a:r>
            <a:r>
              <a:rPr lang="zh-CN" altLang="en-US"/>
              <a:t>仁义为本</a:t>
            </a:r>
            <a:r>
              <a:rPr lang="en-US" altLang="zh-CN"/>
              <a:t>”</a:t>
            </a:r>
            <a:r>
              <a:rPr lang="zh-CN" altLang="en-US"/>
              <a:t>是福耀的企业文化。企业是人做的，在所有的企业要素中，人是最关键的，坚持人本主义文化理念是企业成败兴衰的关键所在。</a:t>
            </a:r>
            <a:endParaRPr lang="zh-CN" altLang="en-US"/>
          </a:p>
          <a:p>
            <a:pPr>
              <a:lnSpc>
                <a:spcPct val="140000"/>
              </a:lnSpc>
            </a:pPr>
            <a:r>
              <a:rPr lang="zh-CN" altLang="en-US">
                <a:sym typeface="+mn-ea"/>
              </a:rPr>
              <a:t>曹德旺总结了自己成功的几个条件：创业者要有文化自信，必须有信仰，能够把传统文化儒释道的精华用到企业经营管理中；必须具备所从事行业的专业经验;必须具备渊博知识的支持;要有境界，有为民的愿景。</a:t>
            </a:r>
            <a:endParaRPr lang="zh-CN" altLang="en-US"/>
          </a:p>
        </p:txBody>
      </p:sp>
      <p:pic>
        <p:nvPicPr>
          <p:cNvPr id="115" name="图片 114"/>
          <p:cNvPicPr/>
          <p:nvPr>
            <p:custDataLst>
              <p:tags r:id="rId1"/>
            </p:custDataLst>
          </p:nvPr>
        </p:nvPicPr>
        <p:blipFill>
          <a:blip r:embed="rId2"/>
          <a:stretch>
            <a:fillRect/>
          </a:stretch>
        </p:blipFill>
        <p:spPr>
          <a:xfrm>
            <a:off x="94" y="0"/>
            <a:ext cx="6229162" cy="6858000"/>
          </a:xfrm>
          <a:prstGeom prst="rect">
            <a:avLst/>
          </a:prstGeom>
          <a:noFill/>
          <a:ln w="9525">
            <a:noFill/>
          </a:ln>
        </p:spPr>
      </p:pic>
      <p:grpSp>
        <p:nvGrpSpPr>
          <p:cNvPr id="6" name="Group 2"/>
          <p:cNvGrpSpPr/>
          <p:nvPr/>
        </p:nvGrpSpPr>
        <p:grpSpPr>
          <a:xfrm>
            <a:off x="6224270" y="639445"/>
            <a:ext cx="5589905" cy="953135"/>
            <a:chOff x="7678040" y="639184"/>
            <a:chExt cx="4092125" cy="953135"/>
          </a:xfrm>
        </p:grpSpPr>
        <p:sp>
          <p:nvSpPr>
            <p:cNvPr id="35" name="TextBox 34"/>
            <p:cNvSpPr txBox="1"/>
            <p:nvPr>
              <p:custDataLst>
                <p:tags r:id="rId3"/>
              </p:custDataLst>
            </p:nvPr>
          </p:nvSpPr>
          <p:spPr>
            <a:xfrm>
              <a:off x="8074008" y="639184"/>
              <a:ext cx="3696157" cy="953135"/>
            </a:xfrm>
            <a:prstGeom prst="rect">
              <a:avLst/>
            </a:prstGeom>
            <a:noFill/>
          </p:spPr>
          <p:txBody>
            <a:bodyPr wrap="square" rtlCol="0">
              <a:spAutoFit/>
            </a:bodyPr>
            <a:p>
              <a:r>
                <a:rPr sz="2800" b="1" dirty="0">
                  <a:solidFill>
                    <a:srgbClr val="2842A2"/>
                  </a:solidFill>
                  <a:effectLst>
                    <a:outerShdw blurRad="50800" dist="25400" dir="5400000" algn="t" rotWithShape="0">
                      <a:prstClr val="black">
                        <a:alpha val="20000"/>
                      </a:prstClr>
                    </a:outerShdw>
                  </a:effectLst>
                  <a:cs typeface="+mn-ea"/>
                  <a:sym typeface="+mn-lt"/>
                </a:rPr>
                <a:t>福耀玻璃创始人曹德旺：“做企业家要理解中国文化”</a:t>
              </a:r>
              <a:endParaRPr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custDataLst>
                  <p:tags r:id="rId4"/>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8" name="Rectangle: Rounded Corners 37"/>
              <p:cNvSpPr/>
              <p:nvPr>
                <p:custDataLst>
                  <p:tags r:id="rId5"/>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426243" y="710832"/>
            <a:ext cx="5695698" cy="5784347"/>
          </a:xfrm>
          <a:prstGeom prst="rect">
            <a:avLst/>
          </a:prstGeom>
        </p:spPr>
      </p:pic>
      <p:sp>
        <p:nvSpPr>
          <p:cNvPr id="11" name="Rectangle 26"/>
          <p:cNvSpPr/>
          <p:nvPr/>
        </p:nvSpPr>
        <p:spPr>
          <a:xfrm>
            <a:off x="861695" y="3989070"/>
            <a:ext cx="4563745" cy="953135"/>
          </a:xfrm>
          <a:prstGeom prst="rect">
            <a:avLst/>
          </a:prstGeom>
        </p:spPr>
        <p:txBody>
          <a:bodyPr wrap="square">
            <a:spAutoFit/>
          </a:bodyPr>
          <a:lstStyle/>
          <a:p>
            <a:pPr indent="0" algn="just">
              <a:spcAft>
                <a:spcPts val="600"/>
              </a:spcAft>
              <a:buFont typeface="Arial" panose="020B0604020202020204" pitchFamily="34" charset="0"/>
              <a:buNone/>
            </a:pPr>
            <a:r>
              <a:rPr lang="zh-CN" altLang="en-US" sz="2800" dirty="0">
                <a:latin typeface="Arial" panose="020B0604020202020204" pitchFamily="34" charset="0"/>
                <a:ea typeface="微软雅黑" panose="020B0503020204020204" charset="-122"/>
                <a:cs typeface="Arial" panose="020B0604020202020204" pitchFamily="34" charset="0"/>
                <a:sym typeface="+mn-ea"/>
              </a:rPr>
              <a:t>第十一单元</a:t>
            </a:r>
            <a:r>
              <a:rPr lang="en-US" altLang="zh-CN" sz="2800" dirty="0">
                <a:latin typeface="Arial" panose="020B0604020202020204" pitchFamily="34" charset="0"/>
                <a:ea typeface="微软雅黑" panose="020B0503020204020204" charset="-122"/>
                <a:cs typeface="Arial" panose="020B0604020202020204" pitchFamily="34" charset="0"/>
                <a:sym typeface="+mn-ea"/>
              </a:rPr>
              <a:t> </a:t>
            </a:r>
            <a:r>
              <a:rPr lang="zh-CN" altLang="en-US" sz="2800">
                <a:sym typeface="+mn-ea"/>
              </a:rPr>
              <a:t>创业风险和危机管理</a:t>
            </a:r>
            <a:endParaRPr lang="zh-CN" altLang="en-US" sz="2800">
              <a:sym typeface="+mn-ea"/>
            </a:endParaRPr>
          </a:p>
        </p:txBody>
      </p:sp>
      <p:grpSp>
        <p:nvGrpSpPr>
          <p:cNvPr id="12" name="Group 3"/>
          <p:cNvGrpSpPr/>
          <p:nvPr/>
        </p:nvGrpSpPr>
        <p:grpSpPr>
          <a:xfrm>
            <a:off x="981827" y="2980313"/>
            <a:ext cx="5811840" cy="713257"/>
            <a:chOff x="5287960" y="2582393"/>
            <a:chExt cx="5811840" cy="713257"/>
          </a:xfrm>
        </p:grpSpPr>
        <p:cxnSp>
          <p:nvCxnSpPr>
            <p:cNvPr id="14" name="Straight Connector 19"/>
            <p:cNvCxnSpPr/>
            <p:nvPr/>
          </p:nvCxnSpPr>
          <p:spPr>
            <a:xfrm>
              <a:off x="5399314" y="3295650"/>
              <a:ext cx="3824514" cy="0"/>
            </a:xfrm>
            <a:prstGeom prst="line">
              <a:avLst/>
            </a:prstGeom>
            <a:ln>
              <a:solidFill>
                <a:schemeClr val="accent4"/>
              </a:solidFill>
            </a:ln>
            <a:effectLst/>
          </p:spPr>
          <p:style>
            <a:lnRef idx="1">
              <a:schemeClr val="accent1"/>
            </a:lnRef>
            <a:fillRef idx="0">
              <a:schemeClr val="accent1"/>
            </a:fillRef>
            <a:effectRef idx="0">
              <a:schemeClr val="accent1"/>
            </a:effectRef>
            <a:fontRef idx="minor">
              <a:schemeClr val="tx1"/>
            </a:fontRef>
          </p:style>
        </p:cxnSp>
        <p:sp>
          <p:nvSpPr>
            <p:cNvPr id="13" name="TextBox 18"/>
            <p:cNvSpPr txBox="1"/>
            <p:nvPr/>
          </p:nvSpPr>
          <p:spPr>
            <a:xfrm>
              <a:off x="5287960" y="2582393"/>
              <a:ext cx="5811840" cy="614045"/>
            </a:xfrm>
            <a:prstGeom prst="rect">
              <a:avLst/>
            </a:prstGeom>
            <a:noFill/>
          </p:spPr>
          <p:txBody>
            <a:bodyPr wrap="square" rtlCol="0">
              <a:spAutoFit/>
            </a:bodyPr>
            <a:lstStyle/>
            <a:p>
              <a:r>
                <a:rPr sz="3400" b="1" dirty="0">
                  <a:solidFill>
                    <a:srgbClr val="2842A2"/>
                  </a:solidFill>
                  <a:effectLst>
                    <a:outerShdw blurRad="50800" dist="25400" dir="5400000" algn="t" rotWithShape="0">
                      <a:prstClr val="black">
                        <a:alpha val="20000"/>
                      </a:prstClr>
                    </a:outerShdw>
                  </a:effectLst>
                  <a:cs typeface="+mn-ea"/>
                  <a:sym typeface="+mn-lt"/>
                </a:rPr>
                <a:t>初创企业科学管理</a:t>
              </a:r>
              <a:endParaRPr sz="3400" b="1" dirty="0">
                <a:solidFill>
                  <a:srgbClr val="2842A2"/>
                </a:solidFill>
                <a:effectLst>
                  <a:outerShdw blurRad="50800" dist="25400" dir="5400000" algn="t" rotWithShape="0">
                    <a:prstClr val="black">
                      <a:alpha val="20000"/>
                    </a:prstClr>
                  </a:outerShdw>
                </a:effectLst>
                <a:cs typeface="+mn-ea"/>
                <a:sym typeface="+mn-lt"/>
              </a:endParaRPr>
            </a:p>
          </p:txBody>
        </p:sp>
      </p:grpSp>
      <p:grpSp>
        <p:nvGrpSpPr>
          <p:cNvPr id="15" name="Group 1"/>
          <p:cNvGrpSpPr/>
          <p:nvPr/>
        </p:nvGrpSpPr>
        <p:grpSpPr>
          <a:xfrm>
            <a:off x="1005320" y="984145"/>
            <a:ext cx="3983492" cy="3992335"/>
            <a:chOff x="2899909" y="1995715"/>
            <a:chExt cx="3983492" cy="3992335"/>
          </a:xfrm>
        </p:grpSpPr>
        <p:sp>
          <p:nvSpPr>
            <p:cNvPr id="16"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chemeClr val="accent1">
                    <a:lumMod val="75000"/>
                    <a:alpha val="46000"/>
                  </a:schemeClr>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15"/>
            <p:cNvSpPr/>
            <p:nvPr/>
          </p:nvSpPr>
          <p:spPr>
            <a:xfrm>
              <a:off x="3502819" y="2526895"/>
              <a:ext cx="1128712" cy="120214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 name="connsiteX0-1" fmla="*/ 0 w 1119187"/>
                <a:gd name="connsiteY0-2" fmla="*/ 771525 h 1223962"/>
                <a:gd name="connsiteX1-3" fmla="*/ 576262 w 1119187"/>
                <a:gd name="connsiteY1-4" fmla="*/ 1223962 h 1223962"/>
                <a:gd name="connsiteX2-5" fmla="*/ 1109662 w 1119187"/>
                <a:gd name="connsiteY2-6" fmla="*/ 1219200 h 1223962"/>
                <a:gd name="connsiteX3-7" fmla="*/ 1119187 w 1119187"/>
                <a:gd name="connsiteY3-8" fmla="*/ 785812 h 1223962"/>
                <a:gd name="connsiteX4-9" fmla="*/ 333375 w 1119187"/>
                <a:gd name="connsiteY4-10" fmla="*/ 0 h 1223962"/>
                <a:gd name="connsiteX5-11" fmla="*/ 100012 w 1119187"/>
                <a:gd name="connsiteY5-12" fmla="*/ 76200 h 1223962"/>
                <a:gd name="connsiteX6-13" fmla="*/ 233362 w 1119187"/>
                <a:gd name="connsiteY6-14" fmla="*/ 100012 h 1223962"/>
                <a:gd name="connsiteX7-15" fmla="*/ 242887 w 1119187"/>
                <a:gd name="connsiteY7-16" fmla="*/ 728662 h 1223962"/>
                <a:gd name="connsiteX8-17" fmla="*/ 195262 w 1119187"/>
                <a:gd name="connsiteY8-18" fmla="*/ 757237 h 1223962"/>
                <a:gd name="connsiteX9-19" fmla="*/ 0 w 1119187"/>
                <a:gd name="connsiteY9-20" fmla="*/ 771525 h 1223962"/>
                <a:gd name="connsiteX0-21" fmla="*/ 0 w 1119187"/>
                <a:gd name="connsiteY0-22" fmla="*/ 771525 h 1219200"/>
                <a:gd name="connsiteX1-23" fmla="*/ 442912 w 1119187"/>
                <a:gd name="connsiteY1-24" fmla="*/ 1204912 h 1219200"/>
                <a:gd name="connsiteX2-25" fmla="*/ 1109662 w 1119187"/>
                <a:gd name="connsiteY2-26" fmla="*/ 1219200 h 1219200"/>
                <a:gd name="connsiteX3-27" fmla="*/ 1119187 w 1119187"/>
                <a:gd name="connsiteY3-28" fmla="*/ 785812 h 1219200"/>
                <a:gd name="connsiteX4-29" fmla="*/ 333375 w 1119187"/>
                <a:gd name="connsiteY4-30" fmla="*/ 0 h 1219200"/>
                <a:gd name="connsiteX5-31" fmla="*/ 100012 w 1119187"/>
                <a:gd name="connsiteY5-32" fmla="*/ 76200 h 1219200"/>
                <a:gd name="connsiteX6-33" fmla="*/ 233362 w 1119187"/>
                <a:gd name="connsiteY6-34" fmla="*/ 100012 h 1219200"/>
                <a:gd name="connsiteX7-35" fmla="*/ 242887 w 1119187"/>
                <a:gd name="connsiteY7-36" fmla="*/ 728662 h 1219200"/>
                <a:gd name="connsiteX8-37" fmla="*/ 195262 w 1119187"/>
                <a:gd name="connsiteY8-38" fmla="*/ 757237 h 1219200"/>
                <a:gd name="connsiteX9-39" fmla="*/ 0 w 1119187"/>
                <a:gd name="connsiteY9-40" fmla="*/ 771525 h 1219200"/>
                <a:gd name="connsiteX0-41" fmla="*/ 0 w 1119187"/>
                <a:gd name="connsiteY0-42" fmla="*/ 771525 h 1219200"/>
                <a:gd name="connsiteX1-43" fmla="*/ 442912 w 1119187"/>
                <a:gd name="connsiteY1-44" fmla="*/ 1204912 h 1219200"/>
                <a:gd name="connsiteX2-45" fmla="*/ 1109662 w 1119187"/>
                <a:gd name="connsiteY2-46" fmla="*/ 1219200 h 1219200"/>
                <a:gd name="connsiteX3-47" fmla="*/ 1119187 w 1119187"/>
                <a:gd name="connsiteY3-48" fmla="*/ 785812 h 1219200"/>
                <a:gd name="connsiteX4-49" fmla="*/ 333375 w 1119187"/>
                <a:gd name="connsiteY4-50" fmla="*/ 0 h 1219200"/>
                <a:gd name="connsiteX5-51" fmla="*/ 100012 w 1119187"/>
                <a:gd name="connsiteY5-52" fmla="*/ 76200 h 1219200"/>
                <a:gd name="connsiteX6-53" fmla="*/ 233362 w 1119187"/>
                <a:gd name="connsiteY6-54" fmla="*/ 100012 h 1219200"/>
                <a:gd name="connsiteX7-55" fmla="*/ 119062 w 1119187"/>
                <a:gd name="connsiteY7-56" fmla="*/ 709612 h 1219200"/>
                <a:gd name="connsiteX8-57" fmla="*/ 195262 w 1119187"/>
                <a:gd name="connsiteY8-58" fmla="*/ 757237 h 1219200"/>
                <a:gd name="connsiteX9-59" fmla="*/ 0 w 1119187"/>
                <a:gd name="connsiteY9-60" fmla="*/ 771525 h 1219200"/>
                <a:gd name="connsiteX0-61" fmla="*/ 0 w 1119187"/>
                <a:gd name="connsiteY0-62" fmla="*/ 714375 h 1162050"/>
                <a:gd name="connsiteX1-63" fmla="*/ 442912 w 1119187"/>
                <a:gd name="connsiteY1-64" fmla="*/ 1147762 h 1162050"/>
                <a:gd name="connsiteX2-65" fmla="*/ 1109662 w 1119187"/>
                <a:gd name="connsiteY2-66" fmla="*/ 1162050 h 1162050"/>
                <a:gd name="connsiteX3-67" fmla="*/ 1119187 w 1119187"/>
                <a:gd name="connsiteY3-68" fmla="*/ 728662 h 1162050"/>
                <a:gd name="connsiteX4-69" fmla="*/ 428625 w 1119187"/>
                <a:gd name="connsiteY4-70" fmla="*/ 0 h 1162050"/>
                <a:gd name="connsiteX5-71" fmla="*/ 100012 w 1119187"/>
                <a:gd name="connsiteY5-72" fmla="*/ 19050 h 1162050"/>
                <a:gd name="connsiteX6-73" fmla="*/ 233362 w 1119187"/>
                <a:gd name="connsiteY6-74" fmla="*/ 42862 h 1162050"/>
                <a:gd name="connsiteX7-75" fmla="*/ 119062 w 1119187"/>
                <a:gd name="connsiteY7-76" fmla="*/ 652462 h 1162050"/>
                <a:gd name="connsiteX8-77" fmla="*/ 195262 w 1119187"/>
                <a:gd name="connsiteY8-78" fmla="*/ 700087 h 1162050"/>
                <a:gd name="connsiteX9-79" fmla="*/ 0 w 1119187"/>
                <a:gd name="connsiteY9-80" fmla="*/ 714375 h 1162050"/>
                <a:gd name="connsiteX0-81" fmla="*/ 0 w 1119187"/>
                <a:gd name="connsiteY0-82" fmla="*/ 723900 h 1171575"/>
                <a:gd name="connsiteX1-83" fmla="*/ 442912 w 1119187"/>
                <a:gd name="connsiteY1-84" fmla="*/ 1157287 h 1171575"/>
                <a:gd name="connsiteX2-85" fmla="*/ 1109662 w 1119187"/>
                <a:gd name="connsiteY2-86" fmla="*/ 1171575 h 1171575"/>
                <a:gd name="connsiteX3-87" fmla="*/ 1119187 w 1119187"/>
                <a:gd name="connsiteY3-88" fmla="*/ 738187 h 1171575"/>
                <a:gd name="connsiteX4-89" fmla="*/ 400050 w 1119187"/>
                <a:gd name="connsiteY4-90" fmla="*/ 0 h 1171575"/>
                <a:gd name="connsiteX5-91" fmla="*/ 100012 w 1119187"/>
                <a:gd name="connsiteY5-92" fmla="*/ 28575 h 1171575"/>
                <a:gd name="connsiteX6-93" fmla="*/ 233362 w 1119187"/>
                <a:gd name="connsiteY6-94" fmla="*/ 52387 h 1171575"/>
                <a:gd name="connsiteX7-95" fmla="*/ 119062 w 1119187"/>
                <a:gd name="connsiteY7-96" fmla="*/ 661987 h 1171575"/>
                <a:gd name="connsiteX8-97" fmla="*/ 195262 w 1119187"/>
                <a:gd name="connsiteY8-98" fmla="*/ 709612 h 1171575"/>
                <a:gd name="connsiteX9-99" fmla="*/ 0 w 1119187"/>
                <a:gd name="connsiteY9-100" fmla="*/ 723900 h 1171575"/>
                <a:gd name="connsiteX0-101" fmla="*/ 0 w 1119187"/>
                <a:gd name="connsiteY0-102" fmla="*/ 723900 h 1171575"/>
                <a:gd name="connsiteX1-103" fmla="*/ 442912 w 1119187"/>
                <a:gd name="connsiteY1-104" fmla="*/ 1157287 h 1171575"/>
                <a:gd name="connsiteX2-105" fmla="*/ 1109662 w 1119187"/>
                <a:gd name="connsiteY2-106" fmla="*/ 1171575 h 1171575"/>
                <a:gd name="connsiteX3-107" fmla="*/ 1119187 w 1119187"/>
                <a:gd name="connsiteY3-108" fmla="*/ 738187 h 1171575"/>
                <a:gd name="connsiteX4-109" fmla="*/ 400050 w 1119187"/>
                <a:gd name="connsiteY4-110" fmla="*/ 0 h 1171575"/>
                <a:gd name="connsiteX5-111" fmla="*/ 100012 w 1119187"/>
                <a:gd name="connsiteY5-112" fmla="*/ 28575 h 1171575"/>
                <a:gd name="connsiteX6-113" fmla="*/ 280987 w 1119187"/>
                <a:gd name="connsiteY6-114" fmla="*/ 319087 h 1171575"/>
                <a:gd name="connsiteX7-115" fmla="*/ 119062 w 1119187"/>
                <a:gd name="connsiteY7-116" fmla="*/ 661987 h 1171575"/>
                <a:gd name="connsiteX8-117" fmla="*/ 195262 w 1119187"/>
                <a:gd name="connsiteY8-118" fmla="*/ 709612 h 1171575"/>
                <a:gd name="connsiteX9-119" fmla="*/ 0 w 1119187"/>
                <a:gd name="connsiteY9-120" fmla="*/ 723900 h 1171575"/>
                <a:gd name="connsiteX0-121" fmla="*/ 0 w 1119187"/>
                <a:gd name="connsiteY0-122" fmla="*/ 723900 h 1171575"/>
                <a:gd name="connsiteX1-123" fmla="*/ 442912 w 1119187"/>
                <a:gd name="connsiteY1-124" fmla="*/ 1157287 h 1171575"/>
                <a:gd name="connsiteX2-125" fmla="*/ 1109662 w 1119187"/>
                <a:gd name="connsiteY2-126" fmla="*/ 1171575 h 1171575"/>
                <a:gd name="connsiteX3-127" fmla="*/ 1119187 w 1119187"/>
                <a:gd name="connsiteY3-128" fmla="*/ 738187 h 1171575"/>
                <a:gd name="connsiteX4-129" fmla="*/ 400050 w 1119187"/>
                <a:gd name="connsiteY4-130" fmla="*/ 0 h 1171575"/>
                <a:gd name="connsiteX5-131" fmla="*/ 42862 w 1119187"/>
                <a:gd name="connsiteY5-132" fmla="*/ 104775 h 1171575"/>
                <a:gd name="connsiteX6-133" fmla="*/ 280987 w 1119187"/>
                <a:gd name="connsiteY6-134" fmla="*/ 319087 h 1171575"/>
                <a:gd name="connsiteX7-135" fmla="*/ 119062 w 1119187"/>
                <a:gd name="connsiteY7-136" fmla="*/ 661987 h 1171575"/>
                <a:gd name="connsiteX8-137" fmla="*/ 195262 w 1119187"/>
                <a:gd name="connsiteY8-138" fmla="*/ 709612 h 1171575"/>
                <a:gd name="connsiteX9-139" fmla="*/ 0 w 1119187"/>
                <a:gd name="connsiteY9-140" fmla="*/ 723900 h 1171575"/>
                <a:gd name="connsiteX0-141" fmla="*/ 0 w 1119187"/>
                <a:gd name="connsiteY0-142" fmla="*/ 736834 h 1184509"/>
                <a:gd name="connsiteX1-143" fmla="*/ 442912 w 1119187"/>
                <a:gd name="connsiteY1-144" fmla="*/ 1170221 h 1184509"/>
                <a:gd name="connsiteX2-145" fmla="*/ 1109662 w 1119187"/>
                <a:gd name="connsiteY2-146" fmla="*/ 1184509 h 1184509"/>
                <a:gd name="connsiteX3-147" fmla="*/ 1119187 w 1119187"/>
                <a:gd name="connsiteY3-148" fmla="*/ 751121 h 1184509"/>
                <a:gd name="connsiteX4-149" fmla="*/ 400050 w 1119187"/>
                <a:gd name="connsiteY4-150" fmla="*/ 12934 h 1184509"/>
                <a:gd name="connsiteX5-151" fmla="*/ 189706 w 1119187"/>
                <a:gd name="connsiteY5-152" fmla="*/ 3410 h 1184509"/>
                <a:gd name="connsiteX6-153" fmla="*/ 42862 w 1119187"/>
                <a:gd name="connsiteY6-154" fmla="*/ 117709 h 1184509"/>
                <a:gd name="connsiteX7-155" fmla="*/ 280987 w 1119187"/>
                <a:gd name="connsiteY7-156" fmla="*/ 332021 h 1184509"/>
                <a:gd name="connsiteX8-157" fmla="*/ 119062 w 1119187"/>
                <a:gd name="connsiteY8-158" fmla="*/ 674921 h 1184509"/>
                <a:gd name="connsiteX9-159" fmla="*/ 195262 w 1119187"/>
                <a:gd name="connsiteY9-160" fmla="*/ 722546 h 1184509"/>
                <a:gd name="connsiteX10" fmla="*/ 0 w 1119187"/>
                <a:gd name="connsiteY10" fmla="*/ 736834 h 1184509"/>
                <a:gd name="connsiteX0-161" fmla="*/ 0 w 1119187"/>
                <a:gd name="connsiteY0-162" fmla="*/ 737080 h 1184755"/>
                <a:gd name="connsiteX1-163" fmla="*/ 442912 w 1119187"/>
                <a:gd name="connsiteY1-164" fmla="*/ 1170467 h 1184755"/>
                <a:gd name="connsiteX2-165" fmla="*/ 1109662 w 1119187"/>
                <a:gd name="connsiteY2-166" fmla="*/ 1184755 h 1184755"/>
                <a:gd name="connsiteX3-167" fmla="*/ 1119187 w 1119187"/>
                <a:gd name="connsiteY3-168" fmla="*/ 751367 h 1184755"/>
                <a:gd name="connsiteX4-169" fmla="*/ 412750 w 1119187"/>
                <a:gd name="connsiteY4-170" fmla="*/ 10005 h 1184755"/>
                <a:gd name="connsiteX5-171" fmla="*/ 189706 w 1119187"/>
                <a:gd name="connsiteY5-172" fmla="*/ 3656 h 1184755"/>
                <a:gd name="connsiteX6-173" fmla="*/ 42862 w 1119187"/>
                <a:gd name="connsiteY6-174" fmla="*/ 117955 h 1184755"/>
                <a:gd name="connsiteX7-175" fmla="*/ 280987 w 1119187"/>
                <a:gd name="connsiteY7-176" fmla="*/ 332267 h 1184755"/>
                <a:gd name="connsiteX8-177" fmla="*/ 119062 w 1119187"/>
                <a:gd name="connsiteY8-178" fmla="*/ 675167 h 1184755"/>
                <a:gd name="connsiteX9-179" fmla="*/ 195262 w 1119187"/>
                <a:gd name="connsiteY9-180" fmla="*/ 722792 h 1184755"/>
                <a:gd name="connsiteX10-181" fmla="*/ 0 w 1119187"/>
                <a:gd name="connsiteY10-182" fmla="*/ 737080 h 1184755"/>
                <a:gd name="connsiteX0-183" fmla="*/ 0 w 1128712"/>
                <a:gd name="connsiteY0-184" fmla="*/ 733905 h 1184755"/>
                <a:gd name="connsiteX1-185" fmla="*/ 452437 w 1128712"/>
                <a:gd name="connsiteY1-186" fmla="*/ 1170467 h 1184755"/>
                <a:gd name="connsiteX2-187" fmla="*/ 1119187 w 1128712"/>
                <a:gd name="connsiteY2-188" fmla="*/ 1184755 h 1184755"/>
                <a:gd name="connsiteX3-189" fmla="*/ 1128712 w 1128712"/>
                <a:gd name="connsiteY3-190" fmla="*/ 751367 h 1184755"/>
                <a:gd name="connsiteX4-191" fmla="*/ 422275 w 1128712"/>
                <a:gd name="connsiteY4-192" fmla="*/ 10005 h 1184755"/>
                <a:gd name="connsiteX5-193" fmla="*/ 199231 w 1128712"/>
                <a:gd name="connsiteY5-194" fmla="*/ 3656 h 1184755"/>
                <a:gd name="connsiteX6-195" fmla="*/ 52387 w 1128712"/>
                <a:gd name="connsiteY6-196" fmla="*/ 117955 h 1184755"/>
                <a:gd name="connsiteX7-197" fmla="*/ 290512 w 1128712"/>
                <a:gd name="connsiteY7-198" fmla="*/ 332267 h 1184755"/>
                <a:gd name="connsiteX8-199" fmla="*/ 128587 w 1128712"/>
                <a:gd name="connsiteY8-200" fmla="*/ 675167 h 1184755"/>
                <a:gd name="connsiteX9-201" fmla="*/ 204787 w 1128712"/>
                <a:gd name="connsiteY9-202" fmla="*/ 722792 h 1184755"/>
                <a:gd name="connsiteX10-203" fmla="*/ 0 w 1128712"/>
                <a:gd name="connsiteY10-204" fmla="*/ 733905 h 1184755"/>
                <a:gd name="connsiteX0-205" fmla="*/ 0 w 1128712"/>
                <a:gd name="connsiteY0-206" fmla="*/ 733905 h 1184755"/>
                <a:gd name="connsiteX1-207" fmla="*/ 452437 w 1128712"/>
                <a:gd name="connsiteY1-208" fmla="*/ 1170467 h 1184755"/>
                <a:gd name="connsiteX2-209" fmla="*/ 1119187 w 1128712"/>
                <a:gd name="connsiteY2-210" fmla="*/ 1184755 h 1184755"/>
                <a:gd name="connsiteX3-211" fmla="*/ 1128712 w 1128712"/>
                <a:gd name="connsiteY3-212" fmla="*/ 751367 h 1184755"/>
                <a:gd name="connsiteX4-213" fmla="*/ 422275 w 1128712"/>
                <a:gd name="connsiteY4-214" fmla="*/ 10005 h 1184755"/>
                <a:gd name="connsiteX5-215" fmla="*/ 199231 w 1128712"/>
                <a:gd name="connsiteY5-216" fmla="*/ 3656 h 1184755"/>
                <a:gd name="connsiteX6-217" fmla="*/ 52387 w 1128712"/>
                <a:gd name="connsiteY6-218" fmla="*/ 117955 h 1184755"/>
                <a:gd name="connsiteX7-219" fmla="*/ 338137 w 1128712"/>
                <a:gd name="connsiteY7-220" fmla="*/ 389417 h 1184755"/>
                <a:gd name="connsiteX8-221" fmla="*/ 128587 w 1128712"/>
                <a:gd name="connsiteY8-222" fmla="*/ 675167 h 1184755"/>
                <a:gd name="connsiteX9-223" fmla="*/ 204787 w 1128712"/>
                <a:gd name="connsiteY9-224" fmla="*/ 722792 h 1184755"/>
                <a:gd name="connsiteX10-225" fmla="*/ 0 w 1128712"/>
                <a:gd name="connsiteY10-226" fmla="*/ 733905 h 1184755"/>
                <a:gd name="connsiteX0-227" fmla="*/ 0 w 1128712"/>
                <a:gd name="connsiteY0-228" fmla="*/ 733905 h 1184755"/>
                <a:gd name="connsiteX1-229" fmla="*/ 452437 w 1128712"/>
                <a:gd name="connsiteY1-230" fmla="*/ 1170467 h 1184755"/>
                <a:gd name="connsiteX2-231" fmla="*/ 1119187 w 1128712"/>
                <a:gd name="connsiteY2-232" fmla="*/ 1184755 h 1184755"/>
                <a:gd name="connsiteX3-233" fmla="*/ 1128712 w 1128712"/>
                <a:gd name="connsiteY3-234" fmla="*/ 751367 h 1184755"/>
                <a:gd name="connsiteX4-235" fmla="*/ 422275 w 1128712"/>
                <a:gd name="connsiteY4-236" fmla="*/ 10005 h 1184755"/>
                <a:gd name="connsiteX5-237" fmla="*/ 199231 w 1128712"/>
                <a:gd name="connsiteY5-238" fmla="*/ 3656 h 1184755"/>
                <a:gd name="connsiteX6-239" fmla="*/ 52387 w 1128712"/>
                <a:gd name="connsiteY6-240" fmla="*/ 146530 h 1184755"/>
                <a:gd name="connsiteX7-241" fmla="*/ 338137 w 1128712"/>
                <a:gd name="connsiteY7-242" fmla="*/ 389417 h 1184755"/>
                <a:gd name="connsiteX8-243" fmla="*/ 128587 w 1128712"/>
                <a:gd name="connsiteY8-244" fmla="*/ 675167 h 1184755"/>
                <a:gd name="connsiteX9-245" fmla="*/ 204787 w 1128712"/>
                <a:gd name="connsiteY9-246" fmla="*/ 722792 h 1184755"/>
                <a:gd name="connsiteX10-247" fmla="*/ 0 w 1128712"/>
                <a:gd name="connsiteY10-248" fmla="*/ 733905 h 1184755"/>
                <a:gd name="connsiteX0-249" fmla="*/ 0 w 1128712"/>
                <a:gd name="connsiteY0-250" fmla="*/ 733905 h 1184755"/>
                <a:gd name="connsiteX1-251" fmla="*/ 452437 w 1128712"/>
                <a:gd name="connsiteY1-252" fmla="*/ 1170467 h 1184755"/>
                <a:gd name="connsiteX2-253" fmla="*/ 1119187 w 1128712"/>
                <a:gd name="connsiteY2-254" fmla="*/ 1184755 h 1184755"/>
                <a:gd name="connsiteX3-255" fmla="*/ 1128712 w 1128712"/>
                <a:gd name="connsiteY3-256" fmla="*/ 751367 h 1184755"/>
                <a:gd name="connsiteX4-257" fmla="*/ 422275 w 1128712"/>
                <a:gd name="connsiteY4-258" fmla="*/ 10005 h 1184755"/>
                <a:gd name="connsiteX5-259" fmla="*/ 199231 w 1128712"/>
                <a:gd name="connsiteY5-260" fmla="*/ 3656 h 1184755"/>
                <a:gd name="connsiteX6-261" fmla="*/ 52387 w 1128712"/>
                <a:gd name="connsiteY6-262" fmla="*/ 146530 h 1184755"/>
                <a:gd name="connsiteX7-263" fmla="*/ 338137 w 1128712"/>
                <a:gd name="connsiteY7-264" fmla="*/ 389417 h 1184755"/>
                <a:gd name="connsiteX8-265" fmla="*/ 128587 w 1128712"/>
                <a:gd name="connsiteY8-266" fmla="*/ 675167 h 1184755"/>
                <a:gd name="connsiteX9-267" fmla="*/ 204787 w 1128712"/>
                <a:gd name="connsiteY9-268" fmla="*/ 722792 h 1184755"/>
                <a:gd name="connsiteX10-269" fmla="*/ 0 w 1128712"/>
                <a:gd name="connsiteY10-270" fmla="*/ 733905 h 1184755"/>
                <a:gd name="connsiteX0-271" fmla="*/ 0 w 1128712"/>
                <a:gd name="connsiteY0-272" fmla="*/ 733905 h 1184755"/>
                <a:gd name="connsiteX1-273" fmla="*/ 452437 w 1128712"/>
                <a:gd name="connsiteY1-274" fmla="*/ 1170467 h 1184755"/>
                <a:gd name="connsiteX2-275" fmla="*/ 1119187 w 1128712"/>
                <a:gd name="connsiteY2-276" fmla="*/ 1184755 h 1184755"/>
                <a:gd name="connsiteX3-277" fmla="*/ 1128712 w 1128712"/>
                <a:gd name="connsiteY3-278" fmla="*/ 751367 h 1184755"/>
                <a:gd name="connsiteX4-279" fmla="*/ 422275 w 1128712"/>
                <a:gd name="connsiteY4-280" fmla="*/ 10005 h 1184755"/>
                <a:gd name="connsiteX5-281" fmla="*/ 199231 w 1128712"/>
                <a:gd name="connsiteY5-282" fmla="*/ 3656 h 1184755"/>
                <a:gd name="connsiteX6-283" fmla="*/ 52387 w 1128712"/>
                <a:gd name="connsiteY6-284" fmla="*/ 146530 h 1184755"/>
                <a:gd name="connsiteX7-285" fmla="*/ 338137 w 1128712"/>
                <a:gd name="connsiteY7-286" fmla="*/ 389417 h 1184755"/>
                <a:gd name="connsiteX8-287" fmla="*/ 128587 w 1128712"/>
                <a:gd name="connsiteY8-288" fmla="*/ 675167 h 1184755"/>
                <a:gd name="connsiteX9-289" fmla="*/ 204787 w 1128712"/>
                <a:gd name="connsiteY9-290" fmla="*/ 722792 h 1184755"/>
                <a:gd name="connsiteX10-291" fmla="*/ 0 w 1128712"/>
                <a:gd name="connsiteY10-292" fmla="*/ 733905 h 1184755"/>
                <a:gd name="connsiteX0-293" fmla="*/ 0 w 1128712"/>
                <a:gd name="connsiteY0-294" fmla="*/ 739795 h 1190645"/>
                <a:gd name="connsiteX1-295" fmla="*/ 452437 w 1128712"/>
                <a:gd name="connsiteY1-296" fmla="*/ 1176357 h 1190645"/>
                <a:gd name="connsiteX2-297" fmla="*/ 1119187 w 1128712"/>
                <a:gd name="connsiteY2-298" fmla="*/ 1190645 h 1190645"/>
                <a:gd name="connsiteX3-299" fmla="*/ 1128712 w 1128712"/>
                <a:gd name="connsiteY3-300" fmla="*/ 757257 h 1190645"/>
                <a:gd name="connsiteX4-301" fmla="*/ 422275 w 1128712"/>
                <a:gd name="connsiteY4-302" fmla="*/ 15895 h 1190645"/>
                <a:gd name="connsiteX5-303" fmla="*/ 186531 w 1128712"/>
                <a:gd name="connsiteY5-304" fmla="*/ 3196 h 1190645"/>
                <a:gd name="connsiteX6-305" fmla="*/ 52387 w 1128712"/>
                <a:gd name="connsiteY6-306" fmla="*/ 152420 h 1190645"/>
                <a:gd name="connsiteX7-307" fmla="*/ 338137 w 1128712"/>
                <a:gd name="connsiteY7-308" fmla="*/ 395307 h 1190645"/>
                <a:gd name="connsiteX8-309" fmla="*/ 128587 w 1128712"/>
                <a:gd name="connsiteY8-310" fmla="*/ 681057 h 1190645"/>
                <a:gd name="connsiteX9-311" fmla="*/ 204787 w 1128712"/>
                <a:gd name="connsiteY9-312" fmla="*/ 728682 h 1190645"/>
                <a:gd name="connsiteX10-313" fmla="*/ 0 w 1128712"/>
                <a:gd name="connsiteY10-314" fmla="*/ 739795 h 1190645"/>
                <a:gd name="connsiteX0-315" fmla="*/ 0 w 1128712"/>
                <a:gd name="connsiteY0-316" fmla="*/ 751292 h 1202142"/>
                <a:gd name="connsiteX1-317" fmla="*/ 452437 w 1128712"/>
                <a:gd name="connsiteY1-318" fmla="*/ 1187854 h 1202142"/>
                <a:gd name="connsiteX2-319" fmla="*/ 1119187 w 1128712"/>
                <a:gd name="connsiteY2-320" fmla="*/ 1202142 h 1202142"/>
                <a:gd name="connsiteX3-321" fmla="*/ 1128712 w 1128712"/>
                <a:gd name="connsiteY3-322" fmla="*/ 768754 h 1202142"/>
                <a:gd name="connsiteX4-323" fmla="*/ 422275 w 1128712"/>
                <a:gd name="connsiteY4-324" fmla="*/ 27392 h 1202142"/>
                <a:gd name="connsiteX5-325" fmla="*/ 186531 w 1128712"/>
                <a:gd name="connsiteY5-326" fmla="*/ 2581 h 1202142"/>
                <a:gd name="connsiteX6-327" fmla="*/ 52387 w 1128712"/>
                <a:gd name="connsiteY6-328" fmla="*/ 163917 h 1202142"/>
                <a:gd name="connsiteX7-329" fmla="*/ 338137 w 1128712"/>
                <a:gd name="connsiteY7-330" fmla="*/ 406804 h 1202142"/>
                <a:gd name="connsiteX8-331" fmla="*/ 128587 w 1128712"/>
                <a:gd name="connsiteY8-332" fmla="*/ 692554 h 1202142"/>
                <a:gd name="connsiteX9-333" fmla="*/ 204787 w 1128712"/>
                <a:gd name="connsiteY9-334" fmla="*/ 740179 h 1202142"/>
                <a:gd name="connsiteX10-335" fmla="*/ 0 w 1128712"/>
                <a:gd name="connsiteY10-336" fmla="*/ 751292 h 12021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181" y="connsiteY10-182"/>
                </a:cxn>
              </a:cxnLst>
              <a:rect l="l" t="t" r="r" b="b"/>
              <a:pathLst>
                <a:path w="1128712" h="1202142">
                  <a:moveTo>
                    <a:pt x="0" y="751292"/>
                  </a:moveTo>
                  <a:lnTo>
                    <a:pt x="452437" y="1187854"/>
                  </a:lnTo>
                  <a:lnTo>
                    <a:pt x="1119187" y="1202142"/>
                  </a:lnTo>
                  <a:lnTo>
                    <a:pt x="1128712" y="768754"/>
                  </a:lnTo>
                  <a:lnTo>
                    <a:pt x="422275" y="27392"/>
                  </a:lnTo>
                  <a:cubicBezTo>
                    <a:pt x="366977" y="42209"/>
                    <a:pt x="241829" y="-12236"/>
                    <a:pt x="186531" y="2581"/>
                  </a:cubicBezTo>
                  <a:cubicBezTo>
                    <a:pt x="137583" y="50206"/>
                    <a:pt x="69585" y="90892"/>
                    <a:pt x="52387" y="163917"/>
                  </a:cubicBezTo>
                  <a:lnTo>
                    <a:pt x="338137" y="406804"/>
                  </a:lnTo>
                  <a:lnTo>
                    <a:pt x="128587" y="692554"/>
                  </a:lnTo>
                  <a:lnTo>
                    <a:pt x="204787" y="740179"/>
                  </a:lnTo>
                  <a:lnTo>
                    <a:pt x="0" y="751292"/>
                  </a:lnTo>
                  <a:close/>
                </a:path>
              </a:pathLst>
            </a:custGeom>
            <a:gradFill>
              <a:gsLst>
                <a:gs pos="0">
                  <a:schemeClr val="accent1">
                    <a:lumMod val="75000"/>
                    <a:alpha val="55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6"/>
            <p:cNvSpPr txBox="1"/>
            <p:nvPr/>
          </p:nvSpPr>
          <p:spPr>
            <a:xfrm>
              <a:off x="3316196" y="2184680"/>
              <a:ext cx="923651" cy="1569660"/>
            </a:xfrm>
            <a:prstGeom prst="rect">
              <a:avLst/>
            </a:prstGeom>
            <a:noFill/>
          </p:spPr>
          <p:txBody>
            <a:bodyPr wrap="none" rtlCol="0">
              <a:spAutoFit/>
            </a:bodyPr>
            <a:lstStyle/>
            <a:p>
              <a:pPr algn="ctr"/>
              <a:r>
                <a:rPr lang="en-US" altLang="zh-CN" sz="9600" dirty="0">
                  <a:solidFill>
                    <a:schemeClr val="bg1"/>
                  </a:solidFill>
                  <a:cs typeface="+mn-ea"/>
                  <a:sym typeface="+mn-lt"/>
                </a:rPr>
                <a:t>2</a:t>
              </a:r>
              <a:endParaRPr lang="zh-CN" altLang="en-US" sz="9600" dirty="0">
                <a:solidFill>
                  <a:schemeClr val="bg1"/>
                </a:solidFill>
                <a:cs typeface="+mn-ea"/>
                <a:sym typeface="+mn-lt"/>
              </a:endParaRPr>
            </a:p>
          </p:txBody>
        </p:sp>
        <p:sp>
          <p:nvSpPr>
            <p:cNvPr id="20" name="TextBox 17"/>
            <p:cNvSpPr txBox="1"/>
            <p:nvPr/>
          </p:nvSpPr>
          <p:spPr>
            <a:xfrm>
              <a:off x="3546881" y="2157211"/>
              <a:ext cx="462280" cy="429895"/>
            </a:xfrm>
            <a:prstGeom prst="rect">
              <a:avLst/>
            </a:prstGeom>
            <a:noFill/>
          </p:spPr>
          <p:txBody>
            <a:bodyPr wrap="none" rtlCol="0">
              <a:spAutoFit/>
            </a:bodyPr>
            <a:lstStyle/>
            <a:p>
              <a:pPr algn="ctr"/>
              <a:r>
                <a:rPr lang="zh-CN" altLang="en-US" sz="1100" dirty="0">
                  <a:solidFill>
                    <a:schemeClr val="bg1"/>
                  </a:solidFill>
                  <a:cs typeface="+mn-ea"/>
                  <a:sym typeface="+mn-lt"/>
                </a:rPr>
                <a:t>模块</a:t>
              </a:r>
              <a:endParaRPr lang="zh-CN" altLang="en-US" sz="1100" dirty="0">
                <a:solidFill>
                  <a:schemeClr val="bg1"/>
                </a:solidFill>
                <a:cs typeface="+mn-ea"/>
                <a:sym typeface="+mn-lt"/>
              </a:endParaRPr>
            </a:p>
            <a:p>
              <a:pPr algn="ctr"/>
              <a:endParaRPr lang="zh-CN" altLang="en-US" sz="1100" dirty="0">
                <a:solidFill>
                  <a:schemeClr val="bg1"/>
                </a:solidFill>
                <a:cs typeface="+mn-ea"/>
                <a:sym typeface="+mn-lt"/>
              </a:endParaRPr>
            </a:p>
          </p:txBody>
        </p:sp>
      </p:grpSp>
      <p:grpSp>
        <p:nvGrpSpPr>
          <p:cNvPr id="21" name="Group 2"/>
          <p:cNvGrpSpPr/>
          <p:nvPr/>
        </p:nvGrpSpPr>
        <p:grpSpPr>
          <a:xfrm>
            <a:off x="1026342" y="984522"/>
            <a:ext cx="3983492" cy="3992335"/>
            <a:chOff x="2899909" y="1995715"/>
            <a:chExt cx="3983492" cy="3992335"/>
          </a:xfrm>
        </p:grpSpPr>
        <p:sp>
          <p:nvSpPr>
            <p:cNvPr id="22" name="Freeform: Shape 13"/>
            <p:cNvSpPr/>
            <p:nvPr/>
          </p:nvSpPr>
          <p:spPr>
            <a:xfrm>
              <a:off x="2921001" y="2000250"/>
              <a:ext cx="3962400" cy="3987800"/>
            </a:xfrm>
            <a:custGeom>
              <a:avLst/>
              <a:gdLst>
                <a:gd name="connsiteX0" fmla="*/ 1676400 w 3937000"/>
                <a:gd name="connsiteY0" fmla="*/ 0 h 3962400"/>
                <a:gd name="connsiteX1" fmla="*/ 3937000 w 3937000"/>
                <a:gd name="connsiteY1" fmla="*/ 2260600 h 3962400"/>
                <a:gd name="connsiteX2" fmla="*/ 2235200 w 3937000"/>
                <a:gd name="connsiteY2" fmla="*/ 3962400 h 3962400"/>
                <a:gd name="connsiteX3" fmla="*/ 0 w 3937000"/>
                <a:gd name="connsiteY3" fmla="*/ 1727200 h 3962400"/>
                <a:gd name="connsiteX4" fmla="*/ 1676400 w 3937000"/>
                <a:gd name="connsiteY4" fmla="*/ 0 h 3962400"/>
                <a:gd name="connsiteX0-1" fmla="*/ 1701800 w 3962400"/>
                <a:gd name="connsiteY0-2" fmla="*/ 0 h 3962400"/>
                <a:gd name="connsiteX1-3" fmla="*/ 3962400 w 3962400"/>
                <a:gd name="connsiteY1-4" fmla="*/ 2260600 h 3962400"/>
                <a:gd name="connsiteX2-5" fmla="*/ 2260600 w 3962400"/>
                <a:gd name="connsiteY2-6" fmla="*/ 3962400 h 3962400"/>
                <a:gd name="connsiteX3-7" fmla="*/ 0 w 3962400"/>
                <a:gd name="connsiteY3-8" fmla="*/ 1739900 h 3962400"/>
                <a:gd name="connsiteX4-9" fmla="*/ 1701800 w 3962400"/>
                <a:gd name="connsiteY4-10" fmla="*/ 0 h 3962400"/>
                <a:gd name="connsiteX0-11" fmla="*/ 1701800 w 3962400"/>
                <a:gd name="connsiteY0-12" fmla="*/ 0 h 3987800"/>
                <a:gd name="connsiteX1-13" fmla="*/ 3962400 w 3962400"/>
                <a:gd name="connsiteY1-14" fmla="*/ 2260600 h 3987800"/>
                <a:gd name="connsiteX2-15" fmla="*/ 2235200 w 3962400"/>
                <a:gd name="connsiteY2-16" fmla="*/ 3987800 h 3987800"/>
                <a:gd name="connsiteX3-17" fmla="*/ 0 w 3962400"/>
                <a:gd name="connsiteY3-18" fmla="*/ 1739900 h 3987800"/>
                <a:gd name="connsiteX4-19" fmla="*/ 1701800 w 3962400"/>
                <a:gd name="connsiteY4-20" fmla="*/ 0 h 3987800"/>
                <a:gd name="connsiteX0-21" fmla="*/ 1739900 w 4000500"/>
                <a:gd name="connsiteY0-22" fmla="*/ 0 h 3987800"/>
                <a:gd name="connsiteX1-23" fmla="*/ 4000500 w 4000500"/>
                <a:gd name="connsiteY1-24" fmla="*/ 2260600 h 3987800"/>
                <a:gd name="connsiteX2-25" fmla="*/ 2273300 w 4000500"/>
                <a:gd name="connsiteY2-26" fmla="*/ 3987800 h 3987800"/>
                <a:gd name="connsiteX3-27" fmla="*/ 0 w 4000500"/>
                <a:gd name="connsiteY3-28" fmla="*/ 1720850 h 3987800"/>
                <a:gd name="connsiteX4-29" fmla="*/ 1739900 w 4000500"/>
                <a:gd name="connsiteY4-30" fmla="*/ 0 h 3987800"/>
                <a:gd name="connsiteX0-31" fmla="*/ 1711325 w 3971925"/>
                <a:gd name="connsiteY0-32" fmla="*/ 0 h 3987800"/>
                <a:gd name="connsiteX1-33" fmla="*/ 3971925 w 3971925"/>
                <a:gd name="connsiteY1-34" fmla="*/ 2260600 h 3987800"/>
                <a:gd name="connsiteX2-35" fmla="*/ 2244725 w 3971925"/>
                <a:gd name="connsiteY2-36" fmla="*/ 3987800 h 3987800"/>
                <a:gd name="connsiteX3-37" fmla="*/ 0 w 3971925"/>
                <a:gd name="connsiteY3-38" fmla="*/ 1725612 h 3987800"/>
                <a:gd name="connsiteX4-39" fmla="*/ 1711325 w 3971925"/>
                <a:gd name="connsiteY4-40" fmla="*/ 0 h 3987800"/>
                <a:gd name="connsiteX0-41" fmla="*/ 1701800 w 3962400"/>
                <a:gd name="connsiteY0-42" fmla="*/ 0 h 3987800"/>
                <a:gd name="connsiteX1-43" fmla="*/ 3962400 w 3962400"/>
                <a:gd name="connsiteY1-44" fmla="*/ 2260600 h 3987800"/>
                <a:gd name="connsiteX2-45" fmla="*/ 2235200 w 3962400"/>
                <a:gd name="connsiteY2-46" fmla="*/ 3987800 h 3987800"/>
                <a:gd name="connsiteX3-47" fmla="*/ 0 w 3962400"/>
                <a:gd name="connsiteY3-48" fmla="*/ 1720850 h 3987800"/>
                <a:gd name="connsiteX4-49" fmla="*/ 1701800 w 3962400"/>
                <a:gd name="connsiteY4-50" fmla="*/ 0 h 39878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62400" h="3987800">
                  <a:moveTo>
                    <a:pt x="1701800" y="0"/>
                  </a:moveTo>
                  <a:lnTo>
                    <a:pt x="3962400" y="2260600"/>
                  </a:lnTo>
                  <a:lnTo>
                    <a:pt x="2235200" y="3987800"/>
                  </a:lnTo>
                  <a:lnTo>
                    <a:pt x="0" y="1720850"/>
                  </a:lnTo>
                  <a:lnTo>
                    <a:pt x="1701800" y="0"/>
                  </a:lnTo>
                  <a:close/>
                </a:path>
              </a:pathLst>
            </a:custGeom>
            <a:gradFill>
              <a:gsLst>
                <a:gs pos="0">
                  <a:srgbClr val="F2B401"/>
                </a:gs>
                <a:gs pos="58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Rounded Corners 14"/>
            <p:cNvSpPr/>
            <p:nvPr/>
          </p:nvSpPr>
          <p:spPr>
            <a:xfrm>
              <a:off x="2899909" y="1995715"/>
              <a:ext cx="1756229" cy="1756229"/>
            </a:xfrm>
            <a:prstGeom prst="roundRect">
              <a:avLst>
                <a:gd name="adj" fmla="val 2892"/>
              </a:avLst>
            </a:prstGeom>
            <a:solidFill>
              <a:srgbClr val="F2B401"/>
            </a:solidFill>
            <a:ln w="25400">
              <a:noFill/>
            </a:ln>
            <a:effectLst>
              <a:outerShdw blurRad="647700" dist="165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Freeform: Shape 15"/>
            <p:cNvSpPr/>
            <p:nvPr/>
          </p:nvSpPr>
          <p:spPr>
            <a:xfrm>
              <a:off x="3612356" y="2509838"/>
              <a:ext cx="1019175" cy="1223962"/>
            </a:xfrm>
            <a:custGeom>
              <a:avLst/>
              <a:gdLst>
                <a:gd name="connsiteX0" fmla="*/ 23813 w 1019175"/>
                <a:gd name="connsiteY0" fmla="*/ 771525 h 1223962"/>
                <a:gd name="connsiteX1" fmla="*/ 476250 w 1019175"/>
                <a:gd name="connsiteY1" fmla="*/ 1223962 h 1223962"/>
                <a:gd name="connsiteX2" fmla="*/ 1009650 w 1019175"/>
                <a:gd name="connsiteY2" fmla="*/ 1219200 h 1223962"/>
                <a:gd name="connsiteX3" fmla="*/ 1019175 w 1019175"/>
                <a:gd name="connsiteY3" fmla="*/ 785812 h 1223962"/>
                <a:gd name="connsiteX4" fmla="*/ 233363 w 1019175"/>
                <a:gd name="connsiteY4" fmla="*/ 0 h 1223962"/>
                <a:gd name="connsiteX5" fmla="*/ 0 w 1019175"/>
                <a:gd name="connsiteY5" fmla="*/ 76200 h 1223962"/>
                <a:gd name="connsiteX6" fmla="*/ 133350 w 1019175"/>
                <a:gd name="connsiteY6" fmla="*/ 100012 h 1223962"/>
                <a:gd name="connsiteX7" fmla="*/ 142875 w 1019175"/>
                <a:gd name="connsiteY7" fmla="*/ 728662 h 1223962"/>
                <a:gd name="connsiteX8" fmla="*/ 95250 w 1019175"/>
                <a:gd name="connsiteY8" fmla="*/ 757237 h 1223962"/>
                <a:gd name="connsiteX9" fmla="*/ 23813 w 1019175"/>
                <a:gd name="connsiteY9" fmla="*/ 771525 h 122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75" h="1223962">
                  <a:moveTo>
                    <a:pt x="23813" y="771525"/>
                  </a:moveTo>
                  <a:lnTo>
                    <a:pt x="476250" y="1223962"/>
                  </a:lnTo>
                  <a:lnTo>
                    <a:pt x="1009650" y="1219200"/>
                  </a:lnTo>
                  <a:lnTo>
                    <a:pt x="1019175" y="785812"/>
                  </a:lnTo>
                  <a:lnTo>
                    <a:pt x="233363" y="0"/>
                  </a:lnTo>
                  <a:lnTo>
                    <a:pt x="0" y="76200"/>
                  </a:lnTo>
                  <a:lnTo>
                    <a:pt x="133350" y="100012"/>
                  </a:lnTo>
                  <a:lnTo>
                    <a:pt x="142875" y="728662"/>
                  </a:lnTo>
                  <a:lnTo>
                    <a:pt x="95250" y="757237"/>
                  </a:lnTo>
                  <a:lnTo>
                    <a:pt x="23813" y="771525"/>
                  </a:lnTo>
                  <a:close/>
                </a:path>
              </a:pathLst>
            </a:custGeom>
            <a:gradFill>
              <a:gsLst>
                <a:gs pos="0">
                  <a:schemeClr val="accent1">
                    <a:lumMod val="75000"/>
                    <a:alpha val="49000"/>
                  </a:schemeClr>
                </a:gs>
                <a:gs pos="100000">
                  <a:schemeClr val="accent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TextBox 16"/>
            <p:cNvSpPr txBox="1"/>
            <p:nvPr/>
          </p:nvSpPr>
          <p:spPr>
            <a:xfrm>
              <a:off x="3418613" y="2493434"/>
              <a:ext cx="718820" cy="1198880"/>
            </a:xfrm>
            <a:prstGeom prst="rect">
              <a:avLst/>
            </a:prstGeom>
            <a:noFill/>
          </p:spPr>
          <p:txBody>
            <a:bodyPr wrap="none" rtlCol="0">
              <a:spAutoFit/>
            </a:bodyPr>
            <a:lstStyle/>
            <a:p>
              <a:pPr algn="ctr"/>
              <a:r>
                <a:rPr lang="en-US" altLang="zh-CN" sz="7200" dirty="0">
                  <a:solidFill>
                    <a:schemeClr val="bg1"/>
                  </a:solidFill>
                  <a:cs typeface="+mn-ea"/>
                  <a:sym typeface="+mn-lt"/>
                </a:rPr>
                <a:t>3</a:t>
              </a:r>
              <a:endParaRPr lang="zh-CN" altLang="en-US" sz="7200" dirty="0">
                <a:solidFill>
                  <a:schemeClr val="bg1"/>
                </a:solidFill>
                <a:cs typeface="+mn-ea"/>
                <a:sym typeface="+mn-lt"/>
              </a:endParaRPr>
            </a:p>
          </p:txBody>
        </p:sp>
        <p:sp>
          <p:nvSpPr>
            <p:cNvPr id="26" name="TextBox 17"/>
            <p:cNvSpPr txBox="1"/>
            <p:nvPr/>
          </p:nvSpPr>
          <p:spPr>
            <a:xfrm>
              <a:off x="3381783" y="2157211"/>
              <a:ext cx="792480" cy="460375"/>
            </a:xfrm>
            <a:prstGeom prst="rect">
              <a:avLst/>
            </a:prstGeom>
            <a:noFill/>
          </p:spPr>
          <p:txBody>
            <a:bodyPr wrap="none" rtlCol="0">
              <a:spAutoFit/>
            </a:bodyPr>
            <a:lstStyle/>
            <a:p>
              <a:pPr algn="ctr"/>
              <a:r>
                <a:rPr lang="zh-CN" altLang="en-US" sz="2400" dirty="0">
                  <a:solidFill>
                    <a:schemeClr val="bg1"/>
                  </a:solidFill>
                  <a:cs typeface="+mn-ea"/>
                  <a:sym typeface="+mn-lt"/>
                </a:rPr>
                <a:t>模块</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Right)">
                                      <p:cBhvr>
                                        <p:cTn id="15" dur="500"/>
                                        <p:tgtEl>
                                          <p:spTgt spid="1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Righ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一、创业风险</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128510" cy="286131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所谓的创业风险，是指在企业创业过程中存在的风险，是指由于创业环境的不确定性、创业机会与创业企业的复杂性，创业者、创业团队与创业投资者的能力与实力的有限性而导致创业活动偏离预期目标的可能性。</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7"/>
          <p:cNvGrpSpPr/>
          <p:nvPr/>
        </p:nvGrpSpPr>
        <p:grpSpPr>
          <a:xfrm>
            <a:off x="5943600" y="1210739"/>
            <a:ext cx="304800" cy="106680"/>
            <a:chOff x="5935980" y="1180306"/>
            <a:chExt cx="304800" cy="106680"/>
          </a:xfrm>
        </p:grpSpPr>
        <p:sp>
          <p:nvSpPr>
            <p:cNvPr id="41" name="Oval 8"/>
            <p:cNvSpPr/>
            <p:nvPr/>
          </p:nvSpPr>
          <p:spPr>
            <a:xfrm>
              <a:off x="5935980" y="1180306"/>
              <a:ext cx="106680" cy="1066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9"/>
            <p:cNvSpPr/>
            <p:nvPr/>
          </p:nvSpPr>
          <p:spPr>
            <a:xfrm>
              <a:off x="6134100" y="1180306"/>
              <a:ext cx="106680" cy="1066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43" name="Text Placeholder 1"/>
          <p:cNvSpPr txBox="1"/>
          <p:nvPr/>
        </p:nvSpPr>
        <p:spPr>
          <a:xfrm>
            <a:off x="1263015" y="506095"/>
            <a:ext cx="9666605" cy="635635"/>
          </a:xfrm>
          <a:prstGeom prst="rect">
            <a:avLst/>
          </a:prstGeom>
        </p:spPr>
        <p:txBody>
          <a:bodyPr vert="horz" lIns="91440" tIns="45720" rIns="91440" bIns="45720" rtlCol="0">
            <a:normAutofit fontScale="82500"/>
          </a:bodyPr>
          <a:lstStyle>
            <a:lvl1pPr indent="0" algn="ctr">
              <a:lnSpc>
                <a:spcPct val="90000"/>
              </a:lnSpc>
              <a:spcBef>
                <a:spcPts val="1000"/>
              </a:spcBef>
              <a:buFont typeface="Arial" panose="020B0604020202020204" pitchFamily="34" charset="0"/>
              <a:buNone/>
              <a:defRPr sz="4000" b="1">
                <a:solidFill>
                  <a:schemeClr val="tx1">
                    <a:lumMod val="65000"/>
                    <a:lumOff val="35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dirty="0">
                <a:solidFill>
                  <a:srgbClr val="48486A"/>
                </a:solidFill>
                <a:latin typeface="+mn-lt"/>
                <a:cs typeface="+mn-ea"/>
                <a:sym typeface="+mn-lt"/>
              </a:rPr>
              <a:t>创业风险的主要表现</a:t>
            </a:r>
            <a:endParaRPr dirty="0">
              <a:solidFill>
                <a:srgbClr val="48486A"/>
              </a:solidFill>
              <a:latin typeface="+mn-lt"/>
              <a:cs typeface="+mn-ea"/>
              <a:sym typeface="+mn-lt"/>
            </a:endParaRPr>
          </a:p>
        </p:txBody>
      </p:sp>
      <p:pic>
        <p:nvPicPr>
          <p:cNvPr id="45" name="图形 44"/>
          <p:cNvPicPr>
            <a:picLocks noChangeAspect="1"/>
          </p:cNvPicPr>
          <p:nvPr/>
        </p:nvPicPr>
        <p:blipFill>
          <a:blip r:embed="rId1" cstate="screen"/>
          <a:stretch>
            <a:fillRect/>
          </a:stretch>
        </p:blipFill>
        <p:spPr>
          <a:xfrm flipV="1">
            <a:off x="0" y="-1"/>
            <a:ext cx="1900989" cy="1117015"/>
          </a:xfrm>
          <a:prstGeom prst="rect">
            <a:avLst/>
          </a:prstGeom>
        </p:spPr>
      </p:pic>
      <p:pic>
        <p:nvPicPr>
          <p:cNvPr id="46" name="图形 45"/>
          <p:cNvPicPr>
            <a:picLocks noChangeAspect="1"/>
          </p:cNvPicPr>
          <p:nvPr/>
        </p:nvPicPr>
        <p:blipFill>
          <a:blip r:embed="rId2" cstate="screen"/>
          <a:stretch>
            <a:fillRect/>
          </a:stretch>
        </p:blipFill>
        <p:spPr>
          <a:xfrm flipV="1">
            <a:off x="10261331" y="5005137"/>
            <a:ext cx="1930670" cy="1852860"/>
          </a:xfrm>
          <a:prstGeom prst="rect">
            <a:avLst/>
          </a:prstGeom>
        </p:spPr>
      </p:pic>
      <p:sp>
        <p:nvSpPr>
          <p:cNvPr id="117" name="Freeform 10"/>
          <p:cNvSpPr/>
          <p:nvPr/>
        </p:nvSpPr>
        <p:spPr bwMode="auto">
          <a:xfrm>
            <a:off x="3980815" y="186147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8" name="Rectangle 11"/>
          <p:cNvSpPr>
            <a:spLocks noChangeArrowheads="1"/>
          </p:cNvSpPr>
          <p:nvPr/>
        </p:nvSpPr>
        <p:spPr bwMode="auto">
          <a:xfrm>
            <a:off x="4082415" y="2077085"/>
            <a:ext cx="140843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99CC00"/>
                </a:solidFill>
                <a:latin typeface="Arial" panose="020B0604020202020204" pitchFamily="34" charset="0"/>
              </a:rPr>
              <a:t>缺乏创业技能</a:t>
            </a:r>
            <a:endParaRPr lang="en-US" altLang="ko-KR" sz="1600" b="1">
              <a:solidFill>
                <a:srgbClr val="99CC00"/>
              </a:solidFill>
              <a:latin typeface="Arial" panose="020B0604020202020204" pitchFamily="34" charset="0"/>
            </a:endParaRPr>
          </a:p>
        </p:txBody>
      </p:sp>
      <p:sp>
        <p:nvSpPr>
          <p:cNvPr id="119" name="TextBox 57"/>
          <p:cNvSpPr txBox="1">
            <a:spLocks noChangeArrowheads="1"/>
          </p:cNvSpPr>
          <p:nvPr/>
        </p:nvSpPr>
        <p:spPr bwMode="auto">
          <a:xfrm>
            <a:off x="4133215" y="2412335"/>
            <a:ext cx="1347788" cy="398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创业者眼高手低，不具备解决问题的能力</a:t>
            </a:r>
            <a:endParaRPr lang="en-US" altLang="ko-KR" sz="1000">
              <a:solidFill>
                <a:srgbClr val="608200"/>
              </a:solidFill>
              <a:latin typeface="Arial" panose="020B0604020202020204" pitchFamily="34" charset="0"/>
              <a:ea typeface="굴림" pitchFamily="34" charset="-127"/>
            </a:endParaRPr>
          </a:p>
        </p:txBody>
      </p:sp>
      <p:sp>
        <p:nvSpPr>
          <p:cNvPr id="120" name="Freeform 13"/>
          <p:cNvSpPr/>
          <p:nvPr/>
        </p:nvSpPr>
        <p:spPr bwMode="auto">
          <a:xfrm>
            <a:off x="5636578" y="186147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Freeform 15"/>
          <p:cNvSpPr/>
          <p:nvPr/>
        </p:nvSpPr>
        <p:spPr bwMode="auto">
          <a:xfrm>
            <a:off x="5636578" y="351723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Rectangle 16"/>
          <p:cNvSpPr>
            <a:spLocks noChangeArrowheads="1"/>
          </p:cNvSpPr>
          <p:nvPr/>
        </p:nvSpPr>
        <p:spPr bwMode="auto">
          <a:xfrm>
            <a:off x="5788978" y="3674398"/>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3399FF"/>
                </a:solidFill>
                <a:latin typeface="Arial" panose="020B0604020202020204" pitchFamily="34" charset="0"/>
              </a:rPr>
              <a:t>团队分歧</a:t>
            </a:r>
            <a:endParaRPr lang="en-US" altLang="ko-KR" sz="1600" b="1">
              <a:solidFill>
                <a:srgbClr val="3399FF"/>
              </a:solidFill>
              <a:latin typeface="Arial" panose="020B0604020202020204" pitchFamily="34" charset="0"/>
            </a:endParaRPr>
          </a:p>
        </p:txBody>
      </p:sp>
      <p:sp>
        <p:nvSpPr>
          <p:cNvPr id="124" name="TextBox 57"/>
          <p:cNvSpPr txBox="1">
            <a:spLocks noChangeArrowheads="1"/>
          </p:cNvSpPr>
          <p:nvPr/>
        </p:nvSpPr>
        <p:spPr bwMode="auto">
          <a:xfrm>
            <a:off x="5798503" y="4003010"/>
            <a:ext cx="1347787"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一旦创业团队的核心成员在某些问题上产生分歧不能达到统一时，极有可能会对企业造成强烈的冲击</a:t>
            </a:r>
            <a:endParaRPr lang="en-US" altLang="ko-KR" sz="1000">
              <a:solidFill>
                <a:srgbClr val="0051A2"/>
              </a:solidFill>
              <a:latin typeface="Arial" panose="020B0604020202020204" pitchFamily="34" charset="0"/>
              <a:ea typeface="굴림" pitchFamily="34" charset="-127"/>
            </a:endParaRPr>
          </a:p>
        </p:txBody>
      </p:sp>
      <p:sp>
        <p:nvSpPr>
          <p:cNvPr id="125" name="Freeform 18"/>
          <p:cNvSpPr/>
          <p:nvPr/>
        </p:nvSpPr>
        <p:spPr bwMode="auto">
          <a:xfrm>
            <a:off x="7293928" y="186147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Freeform 19"/>
          <p:cNvSpPr/>
          <p:nvPr/>
        </p:nvSpPr>
        <p:spPr bwMode="auto">
          <a:xfrm>
            <a:off x="7293928" y="351723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5" name="Rectangle 58"/>
          <p:cNvSpPr>
            <a:spLocks noChangeArrowheads="1"/>
          </p:cNvSpPr>
          <p:nvPr/>
        </p:nvSpPr>
        <p:spPr bwMode="auto">
          <a:xfrm>
            <a:off x="5771515" y="2077373"/>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gn="ctr">
              <a:lnSpc>
                <a:spcPct val="120000"/>
              </a:lnSpc>
            </a:pPr>
            <a:r>
              <a:rPr lang="en-US" altLang="ko-KR" sz="1600" b="1">
                <a:solidFill>
                  <a:srgbClr val="99CC00"/>
                </a:solidFill>
                <a:latin typeface="Arial" panose="020B0604020202020204" pitchFamily="34" charset="0"/>
              </a:rPr>
              <a:t>资金风险</a:t>
            </a:r>
            <a:endParaRPr lang="en-US" altLang="ko-KR" sz="1600" b="1">
              <a:solidFill>
                <a:srgbClr val="99CC00"/>
              </a:solidFill>
              <a:latin typeface="Arial" panose="020B0604020202020204" pitchFamily="34" charset="0"/>
            </a:endParaRPr>
          </a:p>
        </p:txBody>
      </p:sp>
      <p:sp>
        <p:nvSpPr>
          <p:cNvPr id="166" name="TextBox 57"/>
          <p:cNvSpPr txBox="1">
            <a:spLocks noChangeArrowheads="1"/>
          </p:cNvSpPr>
          <p:nvPr/>
        </p:nvSpPr>
        <p:spPr bwMode="auto">
          <a:xfrm>
            <a:off x="5771515" y="2412335"/>
            <a:ext cx="1347788"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zh-CN" altLang="en-US" sz="1000">
                <a:solidFill>
                  <a:srgbClr val="608200"/>
                </a:solidFill>
                <a:latin typeface="Arial" panose="020B0604020202020204" pitchFamily="34" charset="0"/>
                <a:ea typeface="굴림" pitchFamily="34" charset="-127"/>
              </a:rPr>
              <a:t>资金风险在创业初期会一直伴随在创业者的左右</a:t>
            </a:r>
            <a:endParaRPr lang="zh-CN" altLang="en-US" sz="1000">
              <a:solidFill>
                <a:srgbClr val="608200"/>
              </a:solidFill>
              <a:latin typeface="Arial" panose="020B0604020202020204" pitchFamily="34" charset="0"/>
              <a:ea typeface="굴림" pitchFamily="34" charset="-127"/>
            </a:endParaRPr>
          </a:p>
        </p:txBody>
      </p:sp>
      <p:sp>
        <p:nvSpPr>
          <p:cNvPr id="167" name="Rectangle 60"/>
          <p:cNvSpPr>
            <a:spLocks noChangeArrowheads="1"/>
          </p:cNvSpPr>
          <p:nvPr/>
        </p:nvSpPr>
        <p:spPr bwMode="auto">
          <a:xfrm>
            <a:off x="7336155" y="2077085"/>
            <a:ext cx="145923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99CC00"/>
                </a:solidFill>
                <a:latin typeface="Arial" panose="020B0604020202020204" pitchFamily="34" charset="0"/>
              </a:rPr>
              <a:t>社会资源贫乏</a:t>
            </a:r>
            <a:endParaRPr lang="en-US" altLang="ko-KR" sz="1600" b="1">
              <a:solidFill>
                <a:srgbClr val="99CC00"/>
              </a:solidFill>
              <a:latin typeface="Arial" panose="020B0604020202020204" pitchFamily="34" charset="0"/>
            </a:endParaRPr>
          </a:p>
        </p:txBody>
      </p:sp>
      <p:sp>
        <p:nvSpPr>
          <p:cNvPr id="168" name="TextBox 57"/>
          <p:cNvSpPr txBox="1">
            <a:spLocks noChangeArrowheads="1"/>
          </p:cNvSpPr>
          <p:nvPr/>
        </p:nvSpPr>
        <p:spPr bwMode="auto">
          <a:xfrm>
            <a:off x="7447915" y="2412335"/>
            <a:ext cx="1347788"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企业创建、市场开拓、产品推介等工作都需要调动社会资源</a:t>
            </a:r>
            <a:endParaRPr lang="en-US" altLang="ko-KR" sz="1000">
              <a:solidFill>
                <a:srgbClr val="608200"/>
              </a:solidFill>
              <a:latin typeface="Arial" panose="020B0604020202020204" pitchFamily="34" charset="0"/>
              <a:ea typeface="굴림" pitchFamily="34" charset="-127"/>
            </a:endParaRPr>
          </a:p>
        </p:txBody>
      </p:sp>
      <p:grpSp>
        <p:nvGrpSpPr>
          <p:cNvPr id="169" name="Group 62"/>
          <p:cNvGrpSpPr/>
          <p:nvPr/>
        </p:nvGrpSpPr>
        <p:grpSpPr bwMode="auto">
          <a:xfrm>
            <a:off x="5527040" y="2882235"/>
            <a:ext cx="152400" cy="152400"/>
            <a:chOff x="1609" y="2772"/>
            <a:chExt cx="96" cy="96"/>
          </a:xfrm>
        </p:grpSpPr>
        <p:sp>
          <p:nvSpPr>
            <p:cNvPr id="17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2" name="Group 65"/>
          <p:cNvGrpSpPr/>
          <p:nvPr/>
        </p:nvGrpSpPr>
        <p:grpSpPr bwMode="auto">
          <a:xfrm>
            <a:off x="5527040" y="2293273"/>
            <a:ext cx="152400" cy="152400"/>
            <a:chOff x="1609" y="2772"/>
            <a:chExt cx="96" cy="96"/>
          </a:xfrm>
        </p:grpSpPr>
        <p:sp>
          <p:nvSpPr>
            <p:cNvPr id="17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7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80" name="Rectangle 73"/>
          <p:cNvSpPr>
            <a:spLocks noChangeArrowheads="1"/>
          </p:cNvSpPr>
          <p:nvPr/>
        </p:nvSpPr>
        <p:spPr bwMode="auto">
          <a:xfrm>
            <a:off x="7377430" y="3674110"/>
            <a:ext cx="149479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zh-CN" altLang="en-US" sz="1600" b="1">
                <a:solidFill>
                  <a:srgbClr val="3399FF"/>
                </a:solidFill>
                <a:latin typeface="Arial" panose="020B0604020202020204" pitchFamily="34" charset="0"/>
              </a:rPr>
              <a:t>无</a:t>
            </a:r>
            <a:r>
              <a:rPr lang="en-US" altLang="ko-KR" sz="1600" b="1">
                <a:solidFill>
                  <a:srgbClr val="3399FF"/>
                </a:solidFill>
                <a:latin typeface="Arial" panose="020B0604020202020204" pitchFamily="34" charset="0"/>
              </a:rPr>
              <a:t>核心竞争力</a:t>
            </a:r>
            <a:endParaRPr lang="en-US" altLang="ko-KR" sz="1600" b="1">
              <a:solidFill>
                <a:srgbClr val="3399FF"/>
              </a:solidFill>
              <a:latin typeface="Arial" panose="020B0604020202020204" pitchFamily="34" charset="0"/>
            </a:endParaRPr>
          </a:p>
        </p:txBody>
      </p:sp>
      <p:sp>
        <p:nvSpPr>
          <p:cNvPr id="181" name="TextBox 57"/>
          <p:cNvSpPr txBox="1">
            <a:spLocks noChangeArrowheads="1"/>
          </p:cNvSpPr>
          <p:nvPr/>
        </p:nvSpPr>
        <p:spPr bwMode="auto">
          <a:xfrm>
            <a:off x="7463790" y="4003010"/>
            <a:ext cx="1347788"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核心竞争力在创业之初可能不是最重要的问题，但要谋求长远的发展，就是最不可忽视的问题 </a:t>
            </a:r>
            <a:endParaRPr lang="ko-KR" altLang="en-US" sz="1000">
              <a:solidFill>
                <a:srgbClr val="0051A2"/>
              </a:solidFill>
              <a:latin typeface="Arial" panose="020B0604020202020204" pitchFamily="34" charset="0"/>
              <a:ea typeface="굴림" pitchFamily="34" charset="-127"/>
            </a:endParaRPr>
          </a:p>
        </p:txBody>
      </p:sp>
      <p:grpSp>
        <p:nvGrpSpPr>
          <p:cNvPr id="182" name="Group 75"/>
          <p:cNvGrpSpPr/>
          <p:nvPr/>
        </p:nvGrpSpPr>
        <p:grpSpPr bwMode="auto">
          <a:xfrm>
            <a:off x="7182803" y="4534823"/>
            <a:ext cx="152400" cy="152400"/>
            <a:chOff x="1609" y="2772"/>
            <a:chExt cx="96" cy="96"/>
          </a:xfrm>
        </p:grpSpPr>
        <p:sp>
          <p:nvSpPr>
            <p:cNvPr id="183"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85" name="Group 78"/>
          <p:cNvGrpSpPr/>
          <p:nvPr/>
        </p:nvGrpSpPr>
        <p:grpSpPr bwMode="auto">
          <a:xfrm>
            <a:off x="7182803" y="3949035"/>
            <a:ext cx="152400" cy="152400"/>
            <a:chOff x="1609" y="2772"/>
            <a:chExt cx="96" cy="96"/>
          </a:xfrm>
        </p:grpSpPr>
        <p:sp>
          <p:nvSpPr>
            <p:cNvPr id="18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8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9" name="Group 102"/>
          <p:cNvGrpSpPr/>
          <p:nvPr/>
        </p:nvGrpSpPr>
        <p:grpSpPr bwMode="auto">
          <a:xfrm>
            <a:off x="7184390" y="2882235"/>
            <a:ext cx="152400" cy="152400"/>
            <a:chOff x="1609" y="2772"/>
            <a:chExt cx="96" cy="96"/>
          </a:xfrm>
        </p:grpSpPr>
        <p:sp>
          <p:nvSpPr>
            <p:cNvPr id="21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12" name="Group 105"/>
          <p:cNvGrpSpPr/>
          <p:nvPr/>
        </p:nvGrpSpPr>
        <p:grpSpPr bwMode="auto">
          <a:xfrm>
            <a:off x="7184390" y="2293273"/>
            <a:ext cx="152400" cy="152400"/>
            <a:chOff x="1609" y="2772"/>
            <a:chExt cx="96" cy="96"/>
          </a:xfrm>
        </p:grpSpPr>
        <p:sp>
          <p:nvSpPr>
            <p:cNvPr id="21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1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128" name="Freeform 21"/>
          <p:cNvSpPr/>
          <p:nvPr/>
        </p:nvSpPr>
        <p:spPr bwMode="auto">
          <a:xfrm>
            <a:off x="2312353" y="350485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Freeform 22"/>
          <p:cNvSpPr/>
          <p:nvPr/>
        </p:nvSpPr>
        <p:spPr bwMode="auto">
          <a:xfrm>
            <a:off x="3971290" y="350485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FDB602">
              <a:alpha val="30000"/>
            </a:srgbClr>
          </a:solidFill>
          <a:ln w="38100" cap="flat" cmpd="sng">
            <a:solidFill>
              <a:srgbClr val="F7B60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Rectangle 40"/>
          <p:cNvSpPr>
            <a:spLocks noChangeArrowheads="1"/>
          </p:cNvSpPr>
          <p:nvPr/>
        </p:nvSpPr>
        <p:spPr bwMode="auto">
          <a:xfrm>
            <a:off x="2464753" y="3652490"/>
            <a:ext cx="1169987"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管理风险</a:t>
            </a:r>
            <a:endParaRPr lang="en-US" altLang="ko-KR" sz="1600" b="1">
              <a:solidFill>
                <a:srgbClr val="F9B60D"/>
              </a:solidFill>
              <a:latin typeface="Arial" panose="020B0604020202020204" pitchFamily="34" charset="0"/>
            </a:endParaRPr>
          </a:p>
        </p:txBody>
      </p:sp>
      <p:sp>
        <p:nvSpPr>
          <p:cNvPr id="148" name="TextBox 57"/>
          <p:cNvSpPr txBox="1">
            <a:spLocks noChangeArrowheads="1"/>
          </p:cNvSpPr>
          <p:nvPr/>
        </p:nvSpPr>
        <p:spPr bwMode="auto">
          <a:xfrm>
            <a:off x="2474278" y="3949353"/>
            <a:ext cx="1347787"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C68F06"/>
                </a:solidFill>
                <a:latin typeface="Arial" panose="020B0604020202020204" pitchFamily="34" charset="0"/>
                <a:ea typeface="굴림" pitchFamily="34" charset="-127"/>
              </a:rPr>
              <a:t>一些创业者虽然技术出类拔萃，但理财、营销、沟通、管理方面的能力普遍不足</a:t>
            </a:r>
            <a:endParaRPr lang="en-US" altLang="ko-KR" sz="1000">
              <a:solidFill>
                <a:srgbClr val="C68F06"/>
              </a:solidFill>
              <a:latin typeface="Arial" panose="020B0604020202020204" pitchFamily="34" charset="0"/>
              <a:ea typeface="굴림" pitchFamily="34" charset="-127"/>
            </a:endParaRPr>
          </a:p>
        </p:txBody>
      </p:sp>
      <p:grpSp>
        <p:nvGrpSpPr>
          <p:cNvPr id="199" name="Group 92"/>
          <p:cNvGrpSpPr/>
          <p:nvPr/>
        </p:nvGrpSpPr>
        <p:grpSpPr bwMode="auto">
          <a:xfrm>
            <a:off x="3863340" y="3947765"/>
            <a:ext cx="152400" cy="152400"/>
            <a:chOff x="1609" y="2772"/>
            <a:chExt cx="96" cy="96"/>
          </a:xfrm>
        </p:grpSpPr>
        <p:sp>
          <p:nvSpPr>
            <p:cNvPr id="200"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2" name="Group 95"/>
          <p:cNvGrpSpPr/>
          <p:nvPr/>
        </p:nvGrpSpPr>
        <p:grpSpPr bwMode="auto">
          <a:xfrm>
            <a:off x="3863340" y="4489103"/>
            <a:ext cx="152400" cy="152400"/>
            <a:chOff x="1609" y="2772"/>
            <a:chExt cx="96" cy="96"/>
          </a:xfrm>
        </p:grpSpPr>
        <p:sp>
          <p:nvSpPr>
            <p:cNvPr id="203"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0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207" name="Rectangle 100"/>
          <p:cNvSpPr>
            <a:spLocks noChangeArrowheads="1"/>
          </p:cNvSpPr>
          <p:nvPr/>
        </p:nvSpPr>
        <p:spPr bwMode="auto">
          <a:xfrm>
            <a:off x="4133215" y="3652490"/>
            <a:ext cx="1169988"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p>
            <a:pPr>
              <a:lnSpc>
                <a:spcPct val="120000"/>
              </a:lnSpc>
            </a:pPr>
            <a:r>
              <a:rPr lang="en-US" altLang="ko-KR" sz="1600" b="1">
                <a:solidFill>
                  <a:srgbClr val="F9B60D"/>
                </a:solidFill>
                <a:latin typeface="Arial" panose="020B0604020202020204" pitchFamily="34" charset="0"/>
              </a:rPr>
              <a:t>竞争风险</a:t>
            </a:r>
            <a:endParaRPr lang="en-US" altLang="ko-KR" sz="1600" b="1">
              <a:solidFill>
                <a:srgbClr val="F9B60D"/>
              </a:solidFill>
              <a:latin typeface="Arial" panose="020B0604020202020204" pitchFamily="34" charset="0"/>
            </a:endParaRPr>
          </a:p>
        </p:txBody>
      </p:sp>
      <p:sp>
        <p:nvSpPr>
          <p:cNvPr id="208" name="TextBox 57"/>
          <p:cNvSpPr txBox="1">
            <a:spLocks noChangeArrowheads="1"/>
          </p:cNvSpPr>
          <p:nvPr/>
        </p:nvSpPr>
        <p:spPr bwMode="auto">
          <a:xfrm>
            <a:off x="4142740" y="3949353"/>
            <a:ext cx="1347788"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zh-CN" altLang="en-US" sz="1000">
                <a:solidFill>
                  <a:srgbClr val="C68F06"/>
                </a:solidFill>
                <a:latin typeface="Arial" panose="020B0604020202020204" pitchFamily="34" charset="0"/>
                <a:ea typeface="宋体" panose="02010600030101010101" pitchFamily="2" charset="-122"/>
              </a:rPr>
              <a:t>竞争是必然的。</a:t>
            </a:r>
            <a:r>
              <a:rPr lang="en-US" altLang="ko-KR" sz="1000">
                <a:solidFill>
                  <a:srgbClr val="C68F06"/>
                </a:solidFill>
                <a:latin typeface="Arial" panose="020B0604020202020204" pitchFamily="34" charset="0"/>
                <a:ea typeface="굴림" pitchFamily="34" charset="-127"/>
              </a:rPr>
              <a:t>如何面对竞争是每个企业都要随时考虑的事， 而对新创企业更是如此</a:t>
            </a:r>
            <a:endParaRPr lang="en-US" altLang="ko-KR" sz="1000">
              <a:solidFill>
                <a:srgbClr val="C68F06"/>
              </a:solidFill>
              <a:latin typeface="Arial" panose="020B0604020202020204" pitchFamily="34" charset="0"/>
              <a:ea typeface="굴림" pitchFamily="34" charset="-127"/>
            </a:endParaRPr>
          </a:p>
        </p:txBody>
      </p:sp>
      <p:grpSp>
        <p:nvGrpSpPr>
          <p:cNvPr id="24" name="Group 52"/>
          <p:cNvGrpSpPr/>
          <p:nvPr/>
        </p:nvGrpSpPr>
        <p:grpSpPr bwMode="auto">
          <a:xfrm>
            <a:off x="4372293" y="3388648"/>
            <a:ext cx="152400" cy="152400"/>
            <a:chOff x="1609" y="2772"/>
            <a:chExt cx="96" cy="96"/>
          </a:xfrm>
        </p:grpSpPr>
        <p:sp>
          <p:nvSpPr>
            <p:cNvPr id="2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8" name="Group 55"/>
          <p:cNvGrpSpPr/>
          <p:nvPr/>
        </p:nvGrpSpPr>
        <p:grpSpPr bwMode="auto">
          <a:xfrm>
            <a:off x="4923155" y="3388648"/>
            <a:ext cx="152400" cy="152400"/>
            <a:chOff x="1609" y="2772"/>
            <a:chExt cx="96" cy="96"/>
          </a:xfrm>
        </p:grpSpPr>
        <p:sp>
          <p:nvSpPr>
            <p:cNvPr id="29"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1" name="Group 92"/>
          <p:cNvGrpSpPr/>
          <p:nvPr/>
        </p:nvGrpSpPr>
        <p:grpSpPr bwMode="auto">
          <a:xfrm>
            <a:off x="5534660" y="3956655"/>
            <a:ext cx="152400" cy="152400"/>
            <a:chOff x="1609" y="2772"/>
            <a:chExt cx="96" cy="96"/>
          </a:xfrm>
        </p:grpSpPr>
        <p:sp>
          <p:nvSpPr>
            <p:cNvPr id="32"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4" name="Group 95"/>
          <p:cNvGrpSpPr/>
          <p:nvPr/>
        </p:nvGrpSpPr>
        <p:grpSpPr bwMode="auto">
          <a:xfrm>
            <a:off x="5534660" y="4497993"/>
            <a:ext cx="152400" cy="152400"/>
            <a:chOff x="1609" y="2772"/>
            <a:chExt cx="96" cy="96"/>
          </a:xfrm>
        </p:grpSpPr>
        <p:sp>
          <p:nvSpPr>
            <p:cNvPr id="35"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8"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39" name="Group 78"/>
          <p:cNvGrpSpPr/>
          <p:nvPr/>
        </p:nvGrpSpPr>
        <p:grpSpPr bwMode="auto">
          <a:xfrm>
            <a:off x="6040438" y="3425160"/>
            <a:ext cx="152400" cy="152400"/>
            <a:chOff x="1609" y="2772"/>
            <a:chExt cx="96" cy="96"/>
          </a:xfrm>
        </p:grpSpPr>
        <p:sp>
          <p:nvSpPr>
            <p:cNvPr id="44"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4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48" name="Group 78"/>
          <p:cNvGrpSpPr/>
          <p:nvPr/>
        </p:nvGrpSpPr>
        <p:grpSpPr bwMode="auto">
          <a:xfrm>
            <a:off x="6608763" y="3424525"/>
            <a:ext cx="152400" cy="152400"/>
            <a:chOff x="1609" y="2772"/>
            <a:chExt cx="96" cy="96"/>
          </a:xfrm>
        </p:grpSpPr>
        <p:sp>
          <p:nvSpPr>
            <p:cNvPr id="49"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1" name="Group 78"/>
          <p:cNvGrpSpPr/>
          <p:nvPr/>
        </p:nvGrpSpPr>
        <p:grpSpPr bwMode="auto">
          <a:xfrm>
            <a:off x="7720013" y="3416270"/>
            <a:ext cx="152400" cy="152400"/>
            <a:chOff x="1609" y="2772"/>
            <a:chExt cx="96" cy="96"/>
          </a:xfrm>
        </p:grpSpPr>
        <p:sp>
          <p:nvSpPr>
            <p:cNvPr id="52"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54" name="Group 78"/>
          <p:cNvGrpSpPr/>
          <p:nvPr/>
        </p:nvGrpSpPr>
        <p:grpSpPr bwMode="auto">
          <a:xfrm>
            <a:off x="8288338" y="3415635"/>
            <a:ext cx="152400" cy="152400"/>
            <a:chOff x="1609" y="2772"/>
            <a:chExt cx="96" cy="96"/>
          </a:xfrm>
        </p:grpSpPr>
        <p:sp>
          <p:nvSpPr>
            <p:cNvPr id="55"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5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2" name="Freeform 18"/>
          <p:cNvSpPr/>
          <p:nvPr/>
        </p:nvSpPr>
        <p:spPr bwMode="auto">
          <a:xfrm>
            <a:off x="8907463" y="185385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Freeform 19"/>
          <p:cNvSpPr/>
          <p:nvPr/>
        </p:nvSpPr>
        <p:spPr bwMode="auto">
          <a:xfrm>
            <a:off x="8907463" y="3509615"/>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139AFF">
              <a:alpha val="30000"/>
            </a:srgbClr>
          </a:solidFill>
          <a:ln w="38100" cap="flat" cmpd="sng">
            <a:solidFill>
              <a:srgbClr val="139A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Rectangle 60"/>
          <p:cNvSpPr>
            <a:spLocks noChangeArrowheads="1"/>
          </p:cNvSpPr>
          <p:nvPr/>
        </p:nvSpPr>
        <p:spPr bwMode="auto">
          <a:xfrm>
            <a:off x="8949055" y="2069465"/>
            <a:ext cx="1476375"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99CC00"/>
                </a:solidFill>
                <a:latin typeface="Arial" panose="020B0604020202020204" pitchFamily="34" charset="0"/>
              </a:rPr>
              <a:t>人力资源流失</a:t>
            </a:r>
            <a:endParaRPr lang="en-US" altLang="ko-KR" sz="1600" b="1">
              <a:solidFill>
                <a:srgbClr val="99CC00"/>
              </a:solidFill>
              <a:latin typeface="Arial" panose="020B0604020202020204" pitchFamily="34" charset="0"/>
            </a:endParaRPr>
          </a:p>
        </p:txBody>
      </p:sp>
      <p:sp>
        <p:nvSpPr>
          <p:cNvPr id="5" name="TextBox 57"/>
          <p:cNvSpPr txBox="1">
            <a:spLocks noChangeArrowheads="1"/>
          </p:cNvSpPr>
          <p:nvPr/>
        </p:nvSpPr>
        <p:spPr bwMode="auto">
          <a:xfrm>
            <a:off x="9061450" y="2404715"/>
            <a:ext cx="1347788"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防止专业人才及业务骨干流失应当是创业者时刻注意的问题</a:t>
            </a:r>
            <a:endParaRPr lang="en-US" altLang="ko-KR" sz="1000">
              <a:solidFill>
                <a:srgbClr val="608200"/>
              </a:solidFill>
              <a:latin typeface="Arial" panose="020B0604020202020204" pitchFamily="34" charset="0"/>
              <a:ea typeface="굴림" pitchFamily="34" charset="-127"/>
            </a:endParaRPr>
          </a:p>
        </p:txBody>
      </p:sp>
      <p:sp>
        <p:nvSpPr>
          <p:cNvPr id="6" name="Rectangle 73"/>
          <p:cNvSpPr>
            <a:spLocks noChangeArrowheads="1"/>
          </p:cNvSpPr>
          <p:nvPr/>
        </p:nvSpPr>
        <p:spPr bwMode="auto">
          <a:xfrm>
            <a:off x="8914130" y="3666490"/>
            <a:ext cx="149606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3399FF"/>
                </a:solidFill>
                <a:latin typeface="Arial" panose="020B0604020202020204" pitchFamily="34" charset="0"/>
              </a:rPr>
              <a:t>意识上的风险</a:t>
            </a:r>
            <a:endParaRPr lang="en-US" altLang="ko-KR" sz="1600" b="1">
              <a:solidFill>
                <a:srgbClr val="3399FF"/>
              </a:solidFill>
              <a:latin typeface="Arial" panose="020B0604020202020204" pitchFamily="34" charset="0"/>
            </a:endParaRPr>
          </a:p>
        </p:txBody>
      </p:sp>
      <p:sp>
        <p:nvSpPr>
          <p:cNvPr id="7" name="TextBox 57"/>
          <p:cNvSpPr txBox="1">
            <a:spLocks noChangeArrowheads="1"/>
          </p:cNvSpPr>
          <p:nvPr/>
        </p:nvSpPr>
        <p:spPr bwMode="auto">
          <a:xfrm>
            <a:off x="9077325" y="3995390"/>
            <a:ext cx="1347788"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0051A2"/>
                </a:solidFill>
                <a:latin typeface="Arial" panose="020B0604020202020204" pitchFamily="34" charset="0"/>
                <a:ea typeface="굴림" pitchFamily="34" charset="-127"/>
              </a:rPr>
              <a:t>风险性较大的意识有投机的心态、侥幸心理、试试看的心态、过分依赖他人、回本的心理等 </a:t>
            </a:r>
            <a:endParaRPr lang="ko-KR" altLang="en-US" sz="1000">
              <a:solidFill>
                <a:srgbClr val="0051A2"/>
              </a:solidFill>
              <a:latin typeface="Arial" panose="020B0604020202020204" pitchFamily="34" charset="0"/>
              <a:ea typeface="굴림" pitchFamily="34" charset="-127"/>
            </a:endParaRPr>
          </a:p>
        </p:txBody>
      </p:sp>
      <p:grpSp>
        <p:nvGrpSpPr>
          <p:cNvPr id="8" name="Group 75"/>
          <p:cNvGrpSpPr/>
          <p:nvPr/>
        </p:nvGrpSpPr>
        <p:grpSpPr bwMode="auto">
          <a:xfrm>
            <a:off x="8796338" y="4527203"/>
            <a:ext cx="152400" cy="152400"/>
            <a:chOff x="1609" y="2772"/>
            <a:chExt cx="96" cy="96"/>
          </a:xfrm>
        </p:grpSpPr>
        <p:sp>
          <p:nvSpPr>
            <p:cNvPr id="9"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1" name="Group 78"/>
          <p:cNvGrpSpPr/>
          <p:nvPr/>
        </p:nvGrpSpPr>
        <p:grpSpPr bwMode="auto">
          <a:xfrm>
            <a:off x="8796338" y="3941415"/>
            <a:ext cx="152400" cy="152400"/>
            <a:chOff x="1609" y="2772"/>
            <a:chExt cx="96" cy="96"/>
          </a:xfrm>
        </p:grpSpPr>
        <p:sp>
          <p:nvSpPr>
            <p:cNvPr id="12"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3"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4" name="Group 102"/>
          <p:cNvGrpSpPr/>
          <p:nvPr/>
        </p:nvGrpSpPr>
        <p:grpSpPr bwMode="auto">
          <a:xfrm>
            <a:off x="8797925" y="2874615"/>
            <a:ext cx="152400" cy="152400"/>
            <a:chOff x="1609" y="2772"/>
            <a:chExt cx="96" cy="96"/>
          </a:xfrm>
        </p:grpSpPr>
        <p:sp>
          <p:nvSpPr>
            <p:cNvPr id="15"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17" name="Group 105"/>
          <p:cNvGrpSpPr/>
          <p:nvPr/>
        </p:nvGrpSpPr>
        <p:grpSpPr bwMode="auto">
          <a:xfrm>
            <a:off x="8797925" y="2285653"/>
            <a:ext cx="152400" cy="152400"/>
            <a:chOff x="1609" y="2772"/>
            <a:chExt cx="96" cy="96"/>
          </a:xfrm>
        </p:grpSpPr>
        <p:sp>
          <p:nvSpPr>
            <p:cNvPr id="18"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19"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0" name="Group 78"/>
          <p:cNvGrpSpPr/>
          <p:nvPr/>
        </p:nvGrpSpPr>
        <p:grpSpPr bwMode="auto">
          <a:xfrm>
            <a:off x="9333548" y="3408650"/>
            <a:ext cx="152400" cy="152400"/>
            <a:chOff x="1609" y="2772"/>
            <a:chExt cx="96" cy="96"/>
          </a:xfrm>
        </p:grpSpPr>
        <p:sp>
          <p:nvSpPr>
            <p:cNvPr id="21"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22"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23" name="Group 78"/>
          <p:cNvGrpSpPr/>
          <p:nvPr/>
        </p:nvGrpSpPr>
        <p:grpSpPr bwMode="auto">
          <a:xfrm>
            <a:off x="9901873" y="3408015"/>
            <a:ext cx="152400" cy="152400"/>
            <a:chOff x="1609" y="2772"/>
            <a:chExt cx="96" cy="96"/>
          </a:xfrm>
        </p:grpSpPr>
        <p:sp>
          <p:nvSpPr>
            <p:cNvPr id="26" name="Oval 139"/>
            <p:cNvSpPr>
              <a:spLocks noChangeArrowheads="1"/>
            </p:cNvSpPr>
            <p:nvPr/>
          </p:nvSpPr>
          <p:spPr bwMode="auto">
            <a:xfrm>
              <a:off x="1609" y="2772"/>
              <a:ext cx="96" cy="96"/>
            </a:xfrm>
            <a:prstGeom prst="ellipse">
              <a:avLst/>
            </a:prstGeom>
            <a:solidFill>
              <a:srgbClr val="3399FF"/>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36"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
        <p:nvSpPr>
          <p:cNvPr id="37" name="Freeform 10"/>
          <p:cNvSpPr/>
          <p:nvPr/>
        </p:nvSpPr>
        <p:spPr bwMode="auto">
          <a:xfrm>
            <a:off x="2362835" y="1853853"/>
            <a:ext cx="1590675" cy="1590675"/>
          </a:xfrm>
          <a:custGeom>
            <a:avLst/>
            <a:gdLst>
              <a:gd name="T0" fmla="*/ 1228 w 1260"/>
              <a:gd name="T1" fmla="*/ 592 h 1260"/>
              <a:gd name="T2" fmla="*/ 1252 w 1260"/>
              <a:gd name="T3" fmla="*/ 514 h 1260"/>
              <a:gd name="T4" fmla="*/ 1260 w 1260"/>
              <a:gd name="T5" fmla="*/ 430 h 1260"/>
              <a:gd name="T6" fmla="*/ 1258 w 1260"/>
              <a:gd name="T7" fmla="*/ 386 h 1260"/>
              <a:gd name="T8" fmla="*/ 1240 w 1260"/>
              <a:gd name="T9" fmla="*/ 302 h 1260"/>
              <a:gd name="T10" fmla="*/ 1208 w 1260"/>
              <a:gd name="T11" fmla="*/ 226 h 1260"/>
              <a:gd name="T12" fmla="*/ 1162 w 1260"/>
              <a:gd name="T13" fmla="*/ 158 h 1260"/>
              <a:gd name="T14" fmla="*/ 1104 w 1260"/>
              <a:gd name="T15" fmla="*/ 98 h 1260"/>
              <a:gd name="T16" fmla="*/ 1034 w 1260"/>
              <a:gd name="T17" fmla="*/ 52 h 1260"/>
              <a:gd name="T18" fmla="*/ 958 w 1260"/>
              <a:gd name="T19" fmla="*/ 20 h 1260"/>
              <a:gd name="T20" fmla="*/ 874 w 1260"/>
              <a:gd name="T21" fmla="*/ 2 h 1260"/>
              <a:gd name="T22" fmla="*/ 830 w 1260"/>
              <a:gd name="T23" fmla="*/ 0 h 1260"/>
              <a:gd name="T24" fmla="*/ 756 w 1260"/>
              <a:gd name="T25" fmla="*/ 8 h 1260"/>
              <a:gd name="T26" fmla="*/ 684 w 1260"/>
              <a:gd name="T27" fmla="*/ 26 h 1260"/>
              <a:gd name="T28" fmla="*/ 576 w 1260"/>
              <a:gd name="T29" fmla="*/ 26 h 1260"/>
              <a:gd name="T30" fmla="*/ 504 w 1260"/>
              <a:gd name="T31" fmla="*/ 8 h 1260"/>
              <a:gd name="T32" fmla="*/ 430 w 1260"/>
              <a:gd name="T33" fmla="*/ 0 h 1260"/>
              <a:gd name="T34" fmla="*/ 386 w 1260"/>
              <a:gd name="T35" fmla="*/ 2 h 1260"/>
              <a:gd name="T36" fmla="*/ 302 w 1260"/>
              <a:gd name="T37" fmla="*/ 20 h 1260"/>
              <a:gd name="T38" fmla="*/ 226 w 1260"/>
              <a:gd name="T39" fmla="*/ 52 h 1260"/>
              <a:gd name="T40" fmla="*/ 156 w 1260"/>
              <a:gd name="T41" fmla="*/ 98 h 1260"/>
              <a:gd name="T42" fmla="*/ 98 w 1260"/>
              <a:gd name="T43" fmla="*/ 158 h 1260"/>
              <a:gd name="T44" fmla="*/ 52 w 1260"/>
              <a:gd name="T45" fmla="*/ 226 h 1260"/>
              <a:gd name="T46" fmla="*/ 20 w 1260"/>
              <a:gd name="T47" fmla="*/ 302 h 1260"/>
              <a:gd name="T48" fmla="*/ 2 w 1260"/>
              <a:gd name="T49" fmla="*/ 386 h 1260"/>
              <a:gd name="T50" fmla="*/ 0 w 1260"/>
              <a:gd name="T51" fmla="*/ 430 h 1260"/>
              <a:gd name="T52" fmla="*/ 8 w 1260"/>
              <a:gd name="T53" fmla="*/ 510 h 1260"/>
              <a:gd name="T54" fmla="*/ 28 w 1260"/>
              <a:gd name="T55" fmla="*/ 584 h 1260"/>
              <a:gd name="T56" fmla="*/ 28 w 1260"/>
              <a:gd name="T57" fmla="*/ 676 h 1260"/>
              <a:gd name="T58" fmla="*/ 8 w 1260"/>
              <a:gd name="T59" fmla="*/ 750 h 1260"/>
              <a:gd name="T60" fmla="*/ 0 w 1260"/>
              <a:gd name="T61" fmla="*/ 830 h 1260"/>
              <a:gd name="T62" fmla="*/ 2 w 1260"/>
              <a:gd name="T63" fmla="*/ 874 h 1260"/>
              <a:gd name="T64" fmla="*/ 20 w 1260"/>
              <a:gd name="T65" fmla="*/ 958 h 1260"/>
              <a:gd name="T66" fmla="*/ 52 w 1260"/>
              <a:gd name="T67" fmla="*/ 1036 h 1260"/>
              <a:gd name="T68" fmla="*/ 98 w 1260"/>
              <a:gd name="T69" fmla="*/ 1104 h 1260"/>
              <a:gd name="T70" fmla="*/ 156 w 1260"/>
              <a:gd name="T71" fmla="*/ 1162 h 1260"/>
              <a:gd name="T72" fmla="*/ 226 w 1260"/>
              <a:gd name="T73" fmla="*/ 1208 h 1260"/>
              <a:gd name="T74" fmla="*/ 302 w 1260"/>
              <a:gd name="T75" fmla="*/ 1240 h 1260"/>
              <a:gd name="T76" fmla="*/ 386 w 1260"/>
              <a:gd name="T77" fmla="*/ 1258 h 1260"/>
              <a:gd name="T78" fmla="*/ 430 w 1260"/>
              <a:gd name="T79" fmla="*/ 1260 h 1260"/>
              <a:gd name="T80" fmla="*/ 504 w 1260"/>
              <a:gd name="T81" fmla="*/ 1254 h 1260"/>
              <a:gd name="T82" fmla="*/ 576 w 1260"/>
              <a:gd name="T83" fmla="*/ 1234 h 1260"/>
              <a:gd name="T84" fmla="*/ 684 w 1260"/>
              <a:gd name="T85" fmla="*/ 1234 h 1260"/>
              <a:gd name="T86" fmla="*/ 754 w 1260"/>
              <a:gd name="T87" fmla="*/ 1254 h 1260"/>
              <a:gd name="T88" fmla="*/ 830 w 1260"/>
              <a:gd name="T89" fmla="*/ 1260 h 1260"/>
              <a:gd name="T90" fmla="*/ 874 w 1260"/>
              <a:gd name="T91" fmla="*/ 1258 h 1260"/>
              <a:gd name="T92" fmla="*/ 958 w 1260"/>
              <a:gd name="T93" fmla="*/ 1240 h 1260"/>
              <a:gd name="T94" fmla="*/ 1034 w 1260"/>
              <a:gd name="T95" fmla="*/ 1208 h 1260"/>
              <a:gd name="T96" fmla="*/ 1104 w 1260"/>
              <a:gd name="T97" fmla="*/ 1162 h 1260"/>
              <a:gd name="T98" fmla="*/ 1162 w 1260"/>
              <a:gd name="T99" fmla="*/ 1104 h 1260"/>
              <a:gd name="T100" fmla="*/ 1208 w 1260"/>
              <a:gd name="T101" fmla="*/ 1036 h 1260"/>
              <a:gd name="T102" fmla="*/ 1240 w 1260"/>
              <a:gd name="T103" fmla="*/ 958 h 1260"/>
              <a:gd name="T104" fmla="*/ 1258 w 1260"/>
              <a:gd name="T105" fmla="*/ 874 h 1260"/>
              <a:gd name="T106" fmla="*/ 1260 w 1260"/>
              <a:gd name="T107" fmla="*/ 830 h 1260"/>
              <a:gd name="T108" fmla="*/ 1252 w 1260"/>
              <a:gd name="T109" fmla="*/ 746 h 1260"/>
              <a:gd name="T110" fmla="*/ 1228 w 1260"/>
              <a:gd name="T111" fmla="*/ 668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0" h="1260">
                <a:moveTo>
                  <a:pt x="1228" y="592"/>
                </a:moveTo>
                <a:lnTo>
                  <a:pt x="1228" y="592"/>
                </a:lnTo>
                <a:lnTo>
                  <a:pt x="1242" y="554"/>
                </a:lnTo>
                <a:lnTo>
                  <a:pt x="1252" y="514"/>
                </a:lnTo>
                <a:lnTo>
                  <a:pt x="1258" y="472"/>
                </a:lnTo>
                <a:lnTo>
                  <a:pt x="1260" y="430"/>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830" y="0"/>
                </a:lnTo>
                <a:lnTo>
                  <a:pt x="792" y="2"/>
                </a:lnTo>
                <a:lnTo>
                  <a:pt x="756" y="8"/>
                </a:lnTo>
                <a:lnTo>
                  <a:pt x="720" y="16"/>
                </a:lnTo>
                <a:lnTo>
                  <a:pt x="684" y="26"/>
                </a:lnTo>
                <a:lnTo>
                  <a:pt x="576" y="26"/>
                </a:lnTo>
                <a:lnTo>
                  <a:pt x="576" y="26"/>
                </a:lnTo>
                <a:lnTo>
                  <a:pt x="540" y="16"/>
                </a:lnTo>
                <a:lnTo>
                  <a:pt x="504" y="8"/>
                </a:lnTo>
                <a:lnTo>
                  <a:pt x="468" y="2"/>
                </a:lnTo>
                <a:lnTo>
                  <a:pt x="430" y="0"/>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0" y="430"/>
                </a:lnTo>
                <a:lnTo>
                  <a:pt x="2" y="470"/>
                </a:lnTo>
                <a:lnTo>
                  <a:pt x="8" y="510"/>
                </a:lnTo>
                <a:lnTo>
                  <a:pt x="16" y="548"/>
                </a:lnTo>
                <a:lnTo>
                  <a:pt x="28" y="584"/>
                </a:lnTo>
                <a:lnTo>
                  <a:pt x="28" y="676"/>
                </a:lnTo>
                <a:lnTo>
                  <a:pt x="28" y="676"/>
                </a:lnTo>
                <a:lnTo>
                  <a:pt x="16" y="712"/>
                </a:lnTo>
                <a:lnTo>
                  <a:pt x="8" y="750"/>
                </a:lnTo>
                <a:lnTo>
                  <a:pt x="2" y="790"/>
                </a:lnTo>
                <a:lnTo>
                  <a:pt x="0" y="83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30" y="1260"/>
                </a:lnTo>
                <a:lnTo>
                  <a:pt x="468" y="1258"/>
                </a:lnTo>
                <a:lnTo>
                  <a:pt x="504" y="1254"/>
                </a:lnTo>
                <a:lnTo>
                  <a:pt x="540" y="1246"/>
                </a:lnTo>
                <a:lnTo>
                  <a:pt x="576" y="1234"/>
                </a:lnTo>
                <a:lnTo>
                  <a:pt x="684" y="1234"/>
                </a:lnTo>
                <a:lnTo>
                  <a:pt x="684" y="1234"/>
                </a:lnTo>
                <a:lnTo>
                  <a:pt x="718" y="1246"/>
                </a:lnTo>
                <a:lnTo>
                  <a:pt x="754" y="1254"/>
                </a:lnTo>
                <a:lnTo>
                  <a:pt x="792" y="1258"/>
                </a:lnTo>
                <a:lnTo>
                  <a:pt x="830" y="1260"/>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60" y="830"/>
                </a:lnTo>
                <a:lnTo>
                  <a:pt x="1258" y="788"/>
                </a:lnTo>
                <a:lnTo>
                  <a:pt x="1252" y="746"/>
                </a:lnTo>
                <a:lnTo>
                  <a:pt x="1242" y="706"/>
                </a:lnTo>
                <a:lnTo>
                  <a:pt x="1228" y="668"/>
                </a:lnTo>
                <a:lnTo>
                  <a:pt x="1228" y="592"/>
                </a:lnTo>
                <a:close/>
              </a:path>
            </a:pathLst>
          </a:custGeom>
          <a:solidFill>
            <a:srgbClr val="99CC00">
              <a:alpha val="10001"/>
            </a:srgbClr>
          </a:solidFill>
          <a:ln w="38100" cap="flat" cmpd="sng">
            <a:solidFill>
              <a:srgbClr val="99C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7" name="Rectangle 11"/>
          <p:cNvSpPr>
            <a:spLocks noChangeArrowheads="1"/>
          </p:cNvSpPr>
          <p:nvPr/>
        </p:nvSpPr>
        <p:spPr bwMode="auto">
          <a:xfrm>
            <a:off x="2464435" y="2069465"/>
            <a:ext cx="1408430" cy="3860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nSpc>
                <a:spcPct val="120000"/>
              </a:lnSpc>
            </a:pPr>
            <a:r>
              <a:rPr lang="en-US" altLang="ko-KR" sz="1600" b="1">
                <a:solidFill>
                  <a:srgbClr val="99CC00"/>
                </a:solidFill>
                <a:latin typeface="Arial" panose="020B0604020202020204" pitchFamily="34" charset="0"/>
              </a:rPr>
              <a:t>项目选择</a:t>
            </a:r>
            <a:r>
              <a:rPr lang="zh-CN" altLang="en-US" sz="1600" b="1">
                <a:solidFill>
                  <a:srgbClr val="99CC00"/>
                </a:solidFill>
                <a:latin typeface="Arial" panose="020B0604020202020204" pitchFamily="34" charset="0"/>
              </a:rPr>
              <a:t>盲目</a:t>
            </a:r>
            <a:endParaRPr lang="zh-CN" altLang="en-US" sz="1600" b="1">
              <a:solidFill>
                <a:srgbClr val="99CC00"/>
              </a:solidFill>
              <a:latin typeface="Arial" panose="020B0604020202020204" pitchFamily="34" charset="0"/>
            </a:endParaRPr>
          </a:p>
        </p:txBody>
      </p:sp>
      <p:sp>
        <p:nvSpPr>
          <p:cNvPr id="58" name="TextBox 57"/>
          <p:cNvSpPr txBox="1">
            <a:spLocks noChangeArrowheads="1"/>
          </p:cNvSpPr>
          <p:nvPr/>
        </p:nvSpPr>
        <p:spPr bwMode="auto">
          <a:xfrm>
            <a:off x="2515235" y="2404715"/>
            <a:ext cx="1347788"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anose="020B0503020000020004" pitchFamily="50" charset="-127"/>
                <a:ea typeface="Malgun Gothic" panose="020B0503020000020004" pitchFamily="50" charset="-127"/>
              </a:defRPr>
            </a:lvl1pPr>
            <a:lvl2pPr marL="742950" indent="-285750">
              <a:defRPr>
                <a:solidFill>
                  <a:schemeClr val="tx1"/>
                </a:solidFill>
                <a:latin typeface="Malgun Gothic" panose="020B0503020000020004" pitchFamily="50" charset="-127"/>
                <a:ea typeface="Malgun Gothic" panose="020B0503020000020004" pitchFamily="50" charset="-127"/>
              </a:defRPr>
            </a:lvl2pPr>
            <a:lvl3pPr marL="1143000" indent="-228600">
              <a:defRPr>
                <a:solidFill>
                  <a:schemeClr val="tx1"/>
                </a:solidFill>
                <a:latin typeface="Malgun Gothic" panose="020B0503020000020004" pitchFamily="50" charset="-127"/>
                <a:ea typeface="Malgun Gothic" panose="020B0503020000020004" pitchFamily="50" charset="-127"/>
              </a:defRPr>
            </a:lvl3pPr>
            <a:lvl4pPr marL="1600200" indent="-228600">
              <a:defRPr>
                <a:solidFill>
                  <a:schemeClr val="tx1"/>
                </a:solidFill>
                <a:latin typeface="Malgun Gothic" panose="020B0503020000020004" pitchFamily="50" charset="-127"/>
                <a:ea typeface="Malgun Gothic" panose="020B0503020000020004" pitchFamily="50" charset="-127"/>
              </a:defRPr>
            </a:lvl4pPr>
            <a:lvl5pPr marL="2057400" indent="-228600">
              <a:defRPr>
                <a:solidFill>
                  <a:schemeClr val="tx1"/>
                </a:solidFill>
                <a:latin typeface="Malgun Gothic" panose="020B0503020000020004" pitchFamily="50" charset="-127"/>
                <a:ea typeface="Malgun Gothic" panose="020B0503020000020004" pitchFamily="50" charset="-127"/>
              </a:defRPr>
            </a:lvl5pPr>
            <a:lvl6pPr marL="25146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6pPr>
            <a:lvl7pPr marL="29718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7pPr>
            <a:lvl8pPr marL="34290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8pPr>
            <a:lvl9pPr marL="3886200" indent="-228600" fontAlgn="base" latinLnBrk="1">
              <a:spcBef>
                <a:spcPct val="0"/>
              </a:spcBef>
              <a:spcAft>
                <a:spcPct val="0"/>
              </a:spcAft>
              <a:defRPr>
                <a:solidFill>
                  <a:schemeClr val="tx1"/>
                </a:solidFill>
                <a:latin typeface="Malgun Gothic" panose="020B0503020000020004" pitchFamily="50" charset="-127"/>
                <a:ea typeface="Malgun Gothic" panose="020B0503020000020004" pitchFamily="50" charset="-127"/>
              </a:defRPr>
            </a:lvl9pPr>
          </a:lstStyle>
          <a:p>
            <a:r>
              <a:rPr lang="en-US" altLang="ko-KR" sz="1000">
                <a:solidFill>
                  <a:srgbClr val="608200"/>
                </a:solidFill>
                <a:latin typeface="Arial" panose="020B0604020202020204" pitchFamily="34" charset="0"/>
                <a:ea typeface="굴림" pitchFamily="34" charset="-127"/>
              </a:rPr>
              <a:t>缺乏前期市场调研和论证，只是凭自己的兴趣和想象来决定投资方向</a:t>
            </a:r>
            <a:endParaRPr lang="en-US" altLang="ko-KR" sz="1000">
              <a:solidFill>
                <a:srgbClr val="608200"/>
              </a:solidFill>
              <a:latin typeface="Arial" panose="020B0604020202020204" pitchFamily="34" charset="0"/>
              <a:ea typeface="굴림" pitchFamily="34" charset="-127"/>
            </a:endParaRPr>
          </a:p>
        </p:txBody>
      </p:sp>
      <p:grpSp>
        <p:nvGrpSpPr>
          <p:cNvPr id="59" name="Group 62"/>
          <p:cNvGrpSpPr/>
          <p:nvPr/>
        </p:nvGrpSpPr>
        <p:grpSpPr bwMode="auto">
          <a:xfrm>
            <a:off x="3909060" y="2874615"/>
            <a:ext cx="152400" cy="152400"/>
            <a:chOff x="1609" y="2772"/>
            <a:chExt cx="96" cy="96"/>
          </a:xfrm>
        </p:grpSpPr>
        <p:sp>
          <p:nvSpPr>
            <p:cNvPr id="60"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1"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62" name="Group 65"/>
          <p:cNvGrpSpPr/>
          <p:nvPr/>
        </p:nvGrpSpPr>
        <p:grpSpPr bwMode="auto">
          <a:xfrm>
            <a:off x="3909060" y="2285653"/>
            <a:ext cx="152400" cy="152400"/>
            <a:chOff x="1609" y="2772"/>
            <a:chExt cx="96" cy="96"/>
          </a:xfrm>
        </p:grpSpPr>
        <p:sp>
          <p:nvSpPr>
            <p:cNvPr id="63" name="Oval 139"/>
            <p:cNvSpPr>
              <a:spLocks noChangeArrowheads="1"/>
            </p:cNvSpPr>
            <p:nvPr/>
          </p:nvSpPr>
          <p:spPr bwMode="auto">
            <a:xfrm>
              <a:off x="1609" y="2772"/>
              <a:ext cx="96" cy="96"/>
            </a:xfrm>
            <a:prstGeom prst="ellipse">
              <a:avLst/>
            </a:prstGeom>
            <a:solidFill>
              <a:srgbClr val="99CC00"/>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4"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65" name="Group 52"/>
          <p:cNvGrpSpPr/>
          <p:nvPr/>
        </p:nvGrpSpPr>
        <p:grpSpPr bwMode="auto">
          <a:xfrm>
            <a:off x="2754313" y="3381028"/>
            <a:ext cx="152400" cy="152400"/>
            <a:chOff x="1609" y="2772"/>
            <a:chExt cx="96" cy="96"/>
          </a:xfrm>
        </p:grpSpPr>
        <p:sp>
          <p:nvSpPr>
            <p:cNvPr id="66" name="Oval 139"/>
            <p:cNvSpPr>
              <a:spLocks noChangeArrowheads="1"/>
            </p:cNvSpPr>
            <p:nvPr/>
          </p:nvSpPr>
          <p:spPr bwMode="auto">
            <a:xfrm>
              <a:off x="1609" y="2772"/>
              <a:ext cx="96" cy="96"/>
            </a:xfrm>
            <a:prstGeom prst="ellipse">
              <a:avLst/>
            </a:prstGeom>
            <a:solidFill>
              <a:srgbClr val="F7B60D"/>
            </a:solidFill>
            <a:ln>
              <a:noFill/>
            </a:ln>
            <a:effectLst/>
            <a:extLst>
              <a:ext uri="{91240B29-F687-4F45-9708-019B960494DF}">
                <a14:hiddenLine xmlns:a14="http://schemas.microsoft.com/office/drawing/2010/main" w="101600">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67"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grpSp>
        <p:nvGrpSpPr>
          <p:cNvPr id="68" name="Group 55"/>
          <p:cNvGrpSpPr/>
          <p:nvPr/>
        </p:nvGrpSpPr>
        <p:grpSpPr bwMode="auto">
          <a:xfrm>
            <a:off x="3305175" y="3381028"/>
            <a:ext cx="152400" cy="152400"/>
            <a:chOff x="1609" y="2772"/>
            <a:chExt cx="96" cy="96"/>
          </a:xfrm>
        </p:grpSpPr>
        <p:sp>
          <p:nvSpPr>
            <p:cNvPr id="69" name="Oval 139"/>
            <p:cNvSpPr>
              <a:spLocks noChangeArrowheads="1"/>
            </p:cNvSpPr>
            <p:nvPr/>
          </p:nvSpPr>
          <p:spPr bwMode="auto">
            <a:xfrm>
              <a:off x="1609" y="2772"/>
              <a:ext cx="96" cy="96"/>
            </a:xfrm>
            <a:prstGeom prst="ellipse">
              <a:avLst/>
            </a:prstGeom>
            <a:solidFill>
              <a:srgbClr val="F7B60D"/>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sp>
          <p:nvSpPr>
            <p:cNvPr id="70" name="Oval 140"/>
            <p:cNvSpPr>
              <a:spLocks noChangeArrowheads="1"/>
            </p:cNvSpPr>
            <p:nvPr/>
          </p:nvSpPr>
          <p:spPr bwMode="auto">
            <a:xfrm>
              <a:off x="1632" y="2795"/>
              <a:ext cx="50" cy="50"/>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14:hiddenLine>
              </a:ext>
            </a:extLst>
          </p:spPr>
          <p:txBody>
            <a:bodyPr wrap="none" anchor="ctr"/>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ko-KR" sz="1800" b="0" i="0" u="none" strike="noStrike" kern="0" cap="none" spc="0" normalizeH="0" baseline="0" noProof="0" smtClean="0">
                <a:ln>
                  <a:noFill/>
                </a:ln>
                <a:solidFill>
                  <a:sysClr val="windowText" lastClr="000000"/>
                </a:solidFill>
                <a:effectLst/>
                <a:uLnTx/>
                <a:uFillTx/>
                <a:latin typeface="Malgun Gothic" panose="020B0503020000020004" pitchFamily="50" charset="-127"/>
                <a:ea typeface="Malgun Gothic" panose="020B0503020000020004" pitchFamily="50" charset="-127"/>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750" fill="hold"/>
                                        <p:tgtEl>
                                          <p:spTgt spid="40"/>
                                        </p:tgtEl>
                                        <p:attrNameLst>
                                          <p:attrName>ppt_x</p:attrName>
                                        </p:attrNameLst>
                                      </p:cBhvr>
                                      <p:tavLst>
                                        <p:tav tm="0">
                                          <p:val>
                                            <p:strVal val="#ppt_x"/>
                                          </p:val>
                                        </p:tav>
                                        <p:tav tm="100000">
                                          <p:val>
                                            <p:strVal val="#ppt_x"/>
                                          </p:val>
                                        </p:tav>
                                      </p:tavLst>
                                    </p:anim>
                                    <p:anim calcmode="lin" valueType="num">
                                      <p:cBhvr additive="base">
                                        <p:cTn id="8" dur="75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形 1"/>
          <p:cNvPicPr>
            <a:picLocks noChangeAspect="1"/>
          </p:cNvPicPr>
          <p:nvPr/>
        </p:nvPicPr>
        <p:blipFill>
          <a:blip r:embed="rId1" cstate="screen"/>
          <a:stretch>
            <a:fillRect/>
          </a:stretch>
        </p:blipFill>
        <p:spPr>
          <a:xfrm>
            <a:off x="7529830" y="2425700"/>
            <a:ext cx="4483735" cy="4432300"/>
          </a:xfrm>
          <a:prstGeom prst="rect">
            <a:avLst/>
          </a:prstGeom>
        </p:spPr>
      </p:pic>
      <p:pic>
        <p:nvPicPr>
          <p:cNvPr id="3" name="图形 2"/>
          <p:cNvPicPr>
            <a:picLocks noChangeAspect="1"/>
          </p:cNvPicPr>
          <p:nvPr/>
        </p:nvPicPr>
        <p:blipFill>
          <a:blip r:embed="rId2" cstate="screen"/>
          <a:stretch>
            <a:fillRect/>
          </a:stretch>
        </p:blipFill>
        <p:spPr>
          <a:xfrm>
            <a:off x="-4011" y="5149517"/>
            <a:ext cx="2551336" cy="1708484"/>
          </a:xfrm>
          <a:prstGeom prst="rect">
            <a:avLst/>
          </a:prstGeom>
        </p:spPr>
      </p:pic>
      <p:pic>
        <p:nvPicPr>
          <p:cNvPr id="4" name="图形 3"/>
          <p:cNvPicPr>
            <a:picLocks noChangeAspect="1"/>
          </p:cNvPicPr>
          <p:nvPr/>
        </p:nvPicPr>
        <p:blipFill>
          <a:blip r:embed="rId3" cstate="screen"/>
          <a:stretch>
            <a:fillRect/>
          </a:stretch>
        </p:blipFill>
        <p:spPr>
          <a:xfrm>
            <a:off x="10274968" y="-11884"/>
            <a:ext cx="1917032" cy="2282181"/>
          </a:xfrm>
          <a:prstGeom prst="rect">
            <a:avLst/>
          </a:prstGeom>
        </p:spPr>
      </p:pic>
      <p:sp>
        <p:nvSpPr>
          <p:cNvPr id="26" name="Title 1"/>
          <p:cNvSpPr txBox="1"/>
          <p:nvPr/>
        </p:nvSpPr>
        <p:spPr>
          <a:xfrm>
            <a:off x="401956" y="366596"/>
            <a:ext cx="9690100" cy="614589"/>
          </a:xfrm>
          <a:prstGeom prst="rect">
            <a:avLst/>
          </a:prstGeom>
        </p:spPr>
        <p:txBody>
          <a:bodyPr>
            <a:normAutofit fontScale="7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b="1" dirty="0">
                <a:solidFill>
                  <a:schemeClr val="accent2"/>
                </a:solidFill>
                <a:latin typeface="+mn-lt"/>
                <a:ea typeface="+mn-ea"/>
                <a:cs typeface="+mn-ea"/>
                <a:sym typeface="+mn-lt"/>
              </a:rPr>
              <a:t>二、企业危机</a:t>
            </a:r>
            <a:endParaRPr lang="zh-CN" b="1" dirty="0">
              <a:solidFill>
                <a:schemeClr val="accent2"/>
              </a:solidFill>
              <a:latin typeface="+mn-lt"/>
              <a:ea typeface="+mn-ea"/>
              <a:cs typeface="+mn-ea"/>
              <a:sym typeface="+mn-lt"/>
            </a:endParaRPr>
          </a:p>
        </p:txBody>
      </p:sp>
      <p:sp>
        <p:nvSpPr>
          <p:cNvPr id="28" name="Rectangle 26"/>
          <p:cNvSpPr/>
          <p:nvPr/>
        </p:nvSpPr>
        <p:spPr>
          <a:xfrm>
            <a:off x="401955" y="1231900"/>
            <a:ext cx="7081520" cy="4046220"/>
          </a:xfrm>
          <a:prstGeom prst="rect">
            <a:avLst/>
          </a:prstGeom>
        </p:spPr>
        <p:txBody>
          <a:bodyPr wrap="square">
            <a:spAutoFit/>
          </a:bodyPr>
          <a:lstStyle/>
          <a:p>
            <a:pPr marL="171450" indent="-171450" algn="just">
              <a:lnSpc>
                <a:spcPct val="150000"/>
              </a:lnSpc>
              <a:spcAft>
                <a:spcPts val="600"/>
              </a:spcAft>
              <a:buFont typeface="Arial" panose="020B0604020202020204" pitchFamily="34" charset="0"/>
              <a:buChar char="▫"/>
            </a:pPr>
            <a:r>
              <a:rPr lang="zh-CN" altLang="en-US" sz="2400">
                <a:sym typeface="+mn-ea"/>
              </a:rPr>
              <a:t>企业危机，也叫企业经营活动中的突发性事件，它是指严重威胁公众生命和财产安全的，并产生严重社会影响的重大事故，这些事故和影响直接关系到企业的生存和发展。</a:t>
            </a:r>
            <a:endParaRPr lang="zh-CN" altLang="en-US" sz="2400">
              <a:sym typeface="+mn-ea"/>
            </a:endParaRPr>
          </a:p>
          <a:p>
            <a:pPr marL="171450" indent="-171450" algn="just">
              <a:lnSpc>
                <a:spcPct val="150000"/>
              </a:lnSpc>
              <a:spcAft>
                <a:spcPts val="600"/>
              </a:spcAft>
              <a:buFont typeface="Arial" panose="020B0604020202020204" pitchFamily="34" charset="0"/>
              <a:buChar char="▫"/>
            </a:pPr>
            <a:r>
              <a:rPr lang="zh-CN" altLang="en-US" sz="2400">
                <a:sym typeface="+mn-ea"/>
              </a:rPr>
              <a:t>企业危机和紧急事件、突发事件、风险既有联系，又不完全等同。企业危机的特性：（1）意外性；（2）聚焦性；（3）破坏性；（4）紧迫性。</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图片 115"/>
          <p:cNvPicPr>
            <a:picLocks noChangeAspect="1"/>
          </p:cNvPicPr>
          <p:nvPr>
            <p:custDataLst>
              <p:tags r:id="rId1"/>
            </p:custDataLst>
          </p:nvPr>
        </p:nvPicPr>
        <p:blipFill>
          <a:blip r:embed="rId2"/>
          <a:stretch>
            <a:fillRect/>
          </a:stretch>
        </p:blipFill>
        <p:spPr>
          <a:xfrm>
            <a:off x="0" y="3077210"/>
            <a:ext cx="4384675" cy="3780790"/>
          </a:xfrm>
          <a:prstGeom prst="rect">
            <a:avLst/>
          </a:prstGeom>
          <a:noFill/>
          <a:ln w="9525">
            <a:noFill/>
          </a:ln>
        </p:spPr>
      </p:pic>
      <p:pic>
        <p:nvPicPr>
          <p:cNvPr id="118" name="图片 117"/>
          <p:cNvPicPr>
            <a:picLocks noChangeAspect="1"/>
          </p:cNvPicPr>
          <p:nvPr>
            <p:custDataLst>
              <p:tags r:id="rId3"/>
            </p:custDataLst>
          </p:nvPr>
        </p:nvPicPr>
        <p:blipFill>
          <a:blip r:embed="rId4"/>
          <a:srcRect b="3719"/>
          <a:stretch>
            <a:fillRect/>
          </a:stretch>
        </p:blipFill>
        <p:spPr>
          <a:xfrm>
            <a:off x="7339330" y="3077210"/>
            <a:ext cx="4848860" cy="3780790"/>
          </a:xfrm>
          <a:prstGeom prst="rect">
            <a:avLst/>
          </a:prstGeom>
          <a:noFill/>
          <a:ln w="9525">
            <a:noFill/>
          </a:ln>
        </p:spPr>
      </p:pic>
      <p:pic>
        <p:nvPicPr>
          <p:cNvPr id="119" name="图片 118"/>
          <p:cNvPicPr>
            <a:picLocks noChangeAspect="1"/>
          </p:cNvPicPr>
          <p:nvPr>
            <p:custDataLst>
              <p:tags r:id="rId5"/>
            </p:custDataLst>
          </p:nvPr>
        </p:nvPicPr>
        <p:blipFill>
          <a:blip r:embed="rId6"/>
          <a:stretch>
            <a:fillRect/>
          </a:stretch>
        </p:blipFill>
        <p:spPr>
          <a:xfrm>
            <a:off x="4470400" y="3077210"/>
            <a:ext cx="2821305" cy="3780790"/>
          </a:xfrm>
          <a:prstGeom prst="rect">
            <a:avLst/>
          </a:prstGeom>
          <a:noFill/>
          <a:ln w="9525">
            <a:noFill/>
          </a:ln>
        </p:spPr>
      </p:pic>
      <p:grpSp>
        <p:nvGrpSpPr>
          <p:cNvPr id="6" name="Group 2"/>
          <p:cNvGrpSpPr/>
          <p:nvPr/>
        </p:nvGrpSpPr>
        <p:grpSpPr>
          <a:xfrm>
            <a:off x="782320" y="657225"/>
            <a:ext cx="9824720" cy="521970"/>
            <a:chOff x="7678040" y="639184"/>
            <a:chExt cx="7192248" cy="521970"/>
          </a:xfrm>
        </p:grpSpPr>
        <p:sp>
          <p:nvSpPr>
            <p:cNvPr id="35" name="TextBox 34"/>
            <p:cNvSpPr txBox="1"/>
            <p:nvPr>
              <p:custDataLst>
                <p:tags r:id="rId7"/>
              </p:custDataLst>
            </p:nvPr>
          </p:nvSpPr>
          <p:spPr>
            <a:xfrm>
              <a:off x="8074097" y="639184"/>
              <a:ext cx="6796191" cy="521970"/>
            </a:xfrm>
            <a:prstGeom prst="rect">
              <a:avLst/>
            </a:prstGeom>
            <a:noFill/>
          </p:spPr>
          <p:txBody>
            <a:bodyPr wrap="square" rtlCol="0">
              <a:spAutoFit/>
            </a:bodyPr>
            <a:p>
              <a:r>
                <a:rPr lang="zh-CN" sz="2800" b="1" dirty="0">
                  <a:solidFill>
                    <a:srgbClr val="2842A2"/>
                  </a:solidFill>
                  <a:effectLst>
                    <a:outerShdw blurRad="50800" dist="25400" dir="5400000" algn="t" rotWithShape="0">
                      <a:prstClr val="black">
                        <a:alpha val="20000"/>
                      </a:prstClr>
                    </a:outerShdw>
                  </a:effectLst>
                  <a:cs typeface="+mn-ea"/>
                  <a:sym typeface="+mn-lt"/>
                </a:rPr>
                <a:t>外卖骑手，困在系统里：饿了么“温情牌”危机公关翻车</a:t>
              </a:r>
              <a:endParaRPr lang="zh-CN" sz="2800" b="1" dirty="0">
                <a:solidFill>
                  <a:srgbClr val="2842A2"/>
                </a:solidFill>
                <a:effectLst>
                  <a:outerShdw blurRad="50800" dist="25400" dir="5400000" algn="t" rotWithShape="0">
                    <a:prstClr val="black">
                      <a:alpha val="20000"/>
                    </a:prstClr>
                  </a:outerShdw>
                </a:effectLst>
                <a:cs typeface="+mn-ea"/>
                <a:sym typeface="+mn-lt"/>
              </a:endParaRPr>
            </a:p>
          </p:txBody>
        </p:sp>
        <p:grpSp>
          <p:nvGrpSpPr>
            <p:cNvPr id="36" name="Group 35"/>
            <p:cNvGrpSpPr/>
            <p:nvPr/>
          </p:nvGrpSpPr>
          <p:grpSpPr>
            <a:xfrm>
              <a:off x="7678040" y="871820"/>
              <a:ext cx="295275" cy="246132"/>
              <a:chOff x="466725" y="2427118"/>
              <a:chExt cx="295275" cy="246132"/>
            </a:xfrm>
          </p:grpSpPr>
          <p:sp>
            <p:nvSpPr>
              <p:cNvPr id="37" name="Rectangle: Rounded Corners 36"/>
              <p:cNvSpPr/>
              <p:nvPr>
                <p:custDataLst>
                  <p:tags r:id="rId8"/>
                </p:custDataLst>
              </p:nvPr>
            </p:nvSpPr>
            <p:spPr>
              <a:xfrm>
                <a:off x="466725" y="2427118"/>
                <a:ext cx="295275" cy="92245"/>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38" name="Rectangle: Rounded Corners 37"/>
              <p:cNvSpPr/>
              <p:nvPr>
                <p:custDataLst>
                  <p:tags r:id="rId9"/>
                </p:custDataLst>
              </p:nvPr>
            </p:nvSpPr>
            <p:spPr>
              <a:xfrm>
                <a:off x="578644" y="2581005"/>
                <a:ext cx="183355" cy="92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grpSp>
      </p:grpSp>
      <p:sp>
        <p:nvSpPr>
          <p:cNvPr id="2" name="文本框 1"/>
          <p:cNvSpPr txBox="1"/>
          <p:nvPr/>
        </p:nvSpPr>
        <p:spPr>
          <a:xfrm>
            <a:off x="935355" y="1760220"/>
            <a:ext cx="10553065" cy="368300"/>
          </a:xfrm>
          <a:prstGeom prst="rect">
            <a:avLst/>
          </a:prstGeom>
          <a:noFill/>
        </p:spPr>
        <p:txBody>
          <a:bodyPr wrap="square" rtlCol="0" anchor="t">
            <a:spAutoFit/>
          </a:bodyPr>
          <a:p>
            <a:r>
              <a:rPr lang="zh-CN" altLang="en-US"/>
              <a:t>为什么饿了么“诚意满满”的危机公关翻了车？美团却圈了粉？品牌究竟该如何进行危机公关？</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UNIT_PLACING_PICTURE_USER_VIEWPORT" val="{&quot;height&quot;:2690.5259842519686,&quot;width&quot;:4363.20157480315}"/>
</p:tagLst>
</file>

<file path=ppt/tags/tag101.xml><?xml version="1.0" encoding="utf-8"?>
<p:tagLst xmlns:p="http://schemas.openxmlformats.org/presentationml/2006/main">
  <p:tag name="KSO_WM_UNIT_PLACING_PICTURE_USER_VIEWPORT" val="{&quot;height&quot;:2880,&quot;width&quot;:2753.685039370079}"/>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UNIT_PLACING_PICTURE_USER_VIEWPORT" val="{&quot;height&quot;:2690.5259842519686,&quot;width&quot;:4363.20157480315}"/>
</p:tagLst>
</file>

<file path=ppt/tags/tag106.xml><?xml version="1.0" encoding="utf-8"?>
<p:tagLst xmlns:p="http://schemas.openxmlformats.org/presentationml/2006/main">
  <p:tag name="KSO_WM_UNIT_PLACING_PICTURE_USER_VIEWPORT" val="{&quot;height&quot;:2880,&quot;width&quot;:2753.685039370079}"/>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PA" val="v4.0.0"/>
</p:tagLst>
</file>

<file path=ppt/tags/tag110.xml><?xml version="1.0" encoding="utf-8"?>
<p:tagLst xmlns:p="http://schemas.openxmlformats.org/presentationml/2006/main">
  <p:tag name="KSO_WM_UNIT_PLACING_PICTURE_USER_VIEWPORT" val="{&quot;height&quot;:2690.5259842519686,&quot;width&quot;:4363.20157480315}"/>
</p:tagLst>
</file>

<file path=ppt/tags/tag111.xml><?xml version="1.0" encoding="utf-8"?>
<p:tagLst xmlns:p="http://schemas.openxmlformats.org/presentationml/2006/main">
  <p:tag name="KSO_WM_UNIT_PLACING_PICTURE_USER_VIEWPORT" val="{&quot;height&quot;:2880,&quot;width&quot;:2753.685039370079}"/>
</p:tagLst>
</file>

<file path=ppt/tags/tag112.xml><?xml version="1.0" encoding="utf-8"?>
<p:tagLst xmlns:p="http://schemas.openxmlformats.org/presentationml/2006/main">
  <p:tag name="KSO_WM_UNIT_PLACING_PICTURE_USER_VIEWPORT" val="{&quot;height&quot;:2690.5259842519686,&quot;width&quot;:4363.20157480315}"/>
</p:tagLst>
</file>

<file path=ppt/tags/tag113.xml><?xml version="1.0" encoding="utf-8"?>
<p:tagLst xmlns:p="http://schemas.openxmlformats.org/presentationml/2006/main">
  <p:tag name="KSO_WM_UNIT_PLACING_PICTURE_USER_VIEWPORT" val="{&quot;height&quot;:2880,&quot;width&quot;:2753.685039370079}"/>
</p:tagLst>
</file>

<file path=ppt/tags/tag114.xml><?xml version="1.0" encoding="utf-8"?>
<p:tagLst xmlns:p="http://schemas.openxmlformats.org/presentationml/2006/main">
  <p:tag name="KSO_WM_UNIT_PLACING_PICTURE_USER_VIEWPORT" val="{&quot;height&quot;:2690.5259842519686,&quot;width&quot;:4363.20157480315}"/>
</p:tagLst>
</file>

<file path=ppt/tags/tag115.xml><?xml version="1.0" encoding="utf-8"?>
<p:tagLst xmlns:p="http://schemas.openxmlformats.org/presentationml/2006/main">
  <p:tag name="KSO_WM_UNIT_PLACING_PICTURE_USER_VIEWPORT" val="{&quot;height&quot;:2880,&quot;width&quot;:2753.685039370079}"/>
</p:tagLst>
</file>

<file path=ppt/tags/tag116.xml><?xml version="1.0" encoding="utf-8"?>
<p:tagLst xmlns:p="http://schemas.openxmlformats.org/presentationml/2006/main">
  <p:tag name="KSO_WM_UNIT_PLACING_PICTURE_USER_VIEWPORT" val="{&quot;height&quot;:2690.5259842519686,&quot;width&quot;:4363.20157480315}"/>
</p:tagLst>
</file>

<file path=ppt/tags/tag117.xml><?xml version="1.0" encoding="utf-8"?>
<p:tagLst xmlns:p="http://schemas.openxmlformats.org/presentationml/2006/main">
  <p:tag name="KSO_WM_UNIT_PLACING_PICTURE_USER_VIEWPORT" val="{&quot;height&quot;:2880,&quot;width&quot;:2753.685039370079}"/>
</p:tagLst>
</file>

<file path=ppt/tags/tag118.xml><?xml version="1.0" encoding="utf-8"?>
<p:tagLst xmlns:p="http://schemas.openxmlformats.org/presentationml/2006/main">
  <p:tag name="KSO_WM_UNIT_PLACING_PICTURE_USER_VIEWPORT" val="{&quot;height&quot;:2690.5259842519686,&quot;width&quot;:4363.20157480315}"/>
</p:tagLst>
</file>

<file path=ppt/tags/tag119.xml><?xml version="1.0" encoding="utf-8"?>
<p:tagLst xmlns:p="http://schemas.openxmlformats.org/presentationml/2006/main">
  <p:tag name="KSO_WM_UNIT_PLACING_PICTURE_USER_VIEWPORT" val="{&quot;height&quot;:2880,&quot;width&quot;:2753.685039370079}"/>
</p:tagLst>
</file>

<file path=ppt/tags/tag12.xml><?xml version="1.0" encoding="utf-8"?>
<p:tagLst xmlns:p="http://schemas.openxmlformats.org/presentationml/2006/main">
  <p:tag name="PA" val="v4.0.0"/>
</p:tagLst>
</file>

<file path=ppt/tags/tag120.xml><?xml version="1.0" encoding="utf-8"?>
<p:tagLst xmlns:p="http://schemas.openxmlformats.org/presentationml/2006/main">
  <p:tag name="KSO_WM_UNIT_PLACING_PICTURE_USER_VIEWPORT" val="{&quot;height&quot;:2690.5259842519686,&quot;width&quot;:4363.20157480315}"/>
</p:tagLst>
</file>

<file path=ppt/tags/tag121.xml><?xml version="1.0" encoding="utf-8"?>
<p:tagLst xmlns:p="http://schemas.openxmlformats.org/presentationml/2006/main">
  <p:tag name="KSO_WM_UNIT_PLACING_PICTURE_USER_VIEWPORT" val="{&quot;height&quot;:2880,&quot;width&quot;:2753.685039370079}"/>
</p:tagLst>
</file>

<file path=ppt/tags/tag122.xml><?xml version="1.0" encoding="utf-8"?>
<p:tagLst xmlns:p="http://schemas.openxmlformats.org/presentationml/2006/main">
  <p:tag name="KSO_WM_UNIT_PLACING_PICTURE_USER_VIEWPORT" val="{&quot;height&quot;:2690.5259842519686,&quot;width&quot;:4363.20157480315}"/>
</p:tagLst>
</file>

<file path=ppt/tags/tag123.xml><?xml version="1.0" encoding="utf-8"?>
<p:tagLst xmlns:p="http://schemas.openxmlformats.org/presentationml/2006/main">
  <p:tag name="KSO_WM_UNIT_PLACING_PICTURE_USER_VIEWPORT" val="{&quot;height&quot;:2880,&quot;width&quot;:2753.685039370079}"/>
</p:tagLst>
</file>

<file path=ppt/tags/tag124.xml><?xml version="1.0" encoding="utf-8"?>
<p:tagLst xmlns:p="http://schemas.openxmlformats.org/presentationml/2006/main">
  <p:tag name="KSO_WM_UNIT_PLACING_PICTURE_USER_VIEWPORT" val="{&quot;height&quot;:2690.5259842519686,&quot;width&quot;:4363.20157480315}"/>
</p:tagLst>
</file>

<file path=ppt/tags/tag125.xml><?xml version="1.0" encoding="utf-8"?>
<p:tagLst xmlns:p="http://schemas.openxmlformats.org/presentationml/2006/main">
  <p:tag name="KSO_WM_UNIT_PLACING_PICTURE_USER_VIEWPORT" val="{&quot;height&quot;:2880,&quot;width&quot;:2753.685039370079}"/>
</p:tagLst>
</file>

<file path=ppt/tags/tag126.xml><?xml version="1.0" encoding="utf-8"?>
<p:tagLst xmlns:p="http://schemas.openxmlformats.org/presentationml/2006/main">
  <p:tag name="KSO_WM_UNIT_PLACING_PICTURE_USER_VIEWPORT" val="{&quot;height&quot;:2690.5259842519686,&quot;width&quot;:4363.20157480315}"/>
</p:tagLst>
</file>

<file path=ppt/tags/tag127.xml><?xml version="1.0" encoding="utf-8"?>
<p:tagLst xmlns:p="http://schemas.openxmlformats.org/presentationml/2006/main">
  <p:tag name="KSO_WM_UNIT_PLACING_PICTURE_USER_VIEWPORT" val="{&quot;height&quot;:2880,&quot;width&quot;:2753.685039370079}"/>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PA" val="v4.0.0"/>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PA" val="v4.0.0"/>
  <p:tag name="KSO_WM_BEAUTIFY_FLAG" val=""/>
</p:tagLst>
</file>

<file path=ppt/tags/tag133.xml><?xml version="1.0" encoding="utf-8"?>
<p:tagLst xmlns:p="http://schemas.openxmlformats.org/presentationml/2006/main">
  <p:tag name="PA" val="v4.0.0"/>
  <p:tag name="KSO_WM_BEAUTIFY_FLAG" val=""/>
</p:tagLst>
</file>

<file path=ppt/tags/tag134.xml><?xml version="1.0" encoding="utf-8"?>
<p:tagLst xmlns:p="http://schemas.openxmlformats.org/presentationml/2006/main">
  <p:tag name="PA" val="v4.0.0"/>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ISPRING_PRESENTATION_TITLE" val="插画5G2视频"/>
  <p:tag name="KSO_WPP_MARK_KEY" val="cf6bd6e9-3552-4d8e-afb2-1d21c2768f51"/>
  <p:tag name="COMMONDATA" val="eyJoZGlkIjoiMmFhMjhmZDUxMjI3NDI2YTQwZjIwYjliOTAxMmEyYzQifQ=="/>
  <p:tag name="commondata" val="eyJoZGlkIjoiNDY1OWU2OTBhYWJiYTI2OWUyNjc0Y2UzZGJmYzdjZjgifQ=="/>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BEAUTIFY_FLAG" val=""/>
  <p:tag name="KSO_WM_UNIT_PLACING_PICTURE_USER_VIEWPORT" val="{&quot;height&quot;:10800,&quot;width&quot;:7636.362204724409}"/>
</p:tagLst>
</file>

<file path=ppt/tags/tag31.xml><?xml version="1.0" encoding="utf-8"?>
<p:tagLst xmlns:p="http://schemas.openxmlformats.org/presentationml/2006/main">
  <p:tag name="KSO_WM_UNIT_PLACING_PICTURE_USER_VIEWPORT" val="{&quot;height&quot;:5650,&quot;width&quot;:4500}"/>
</p:tagLst>
</file>

<file path=ppt/tags/tag32.xml><?xml version="1.0" encoding="utf-8"?>
<p:tagLst xmlns:p="http://schemas.openxmlformats.org/presentationml/2006/main">
  <p:tag name="KSO_WM_UNIT_PLACING_PICTURE_USER_VIEWPORT" val="{&quot;height&quot;:7714,&quot;width&quot;:6143}"/>
  <p:tag name="KSO_WM_BEAUTIFY_FLAG" val=""/>
</p:tagLst>
</file>

<file path=ppt/tags/tag33.xml><?xml version="1.0" encoding="utf-8"?>
<p:tagLst xmlns:p="http://schemas.openxmlformats.org/presentationml/2006/main">
  <p:tag name="KSO_WM_BEAUTIFY_FLAG" val=""/>
  <p:tag name="KSO_WM_UNIT_PLACING_PICTURE_USER_VIEWPORT" val="{&quot;height&quot;:8946.87716535433,&quot;width&quot;:19200}"/>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PA" val="v4.3.1"/>
</p:tagLst>
</file>

<file path=ppt/tags/tag37.xml><?xml version="1.0" encoding="utf-8"?>
<p:tagLst xmlns:p="http://schemas.openxmlformats.org/presentationml/2006/main">
  <p:tag name="PA" val="v4.3.1"/>
</p:tagLst>
</file>

<file path=ppt/tags/tag38.xml><?xml version="1.0" encoding="utf-8"?>
<p:tagLst xmlns:p="http://schemas.openxmlformats.org/presentationml/2006/main">
  <p:tag name="PA" val="v4.3.1"/>
</p:tagLst>
</file>

<file path=ppt/tags/tag39.xml><?xml version="1.0" encoding="utf-8"?>
<p:tagLst xmlns:p="http://schemas.openxmlformats.org/presentationml/2006/main">
  <p:tag name="PA" val="v4.3.1"/>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UNIT_TABLE_BEAUTIFY" val="smartTable{84c60986-31b0-4463-8920-7445a1583e82}"/>
  <p:tag name="TABLE_ENDDRAG_ORIGIN_RECT" val="598*68"/>
  <p:tag name="TABLE_ENDDRAG_RECT" val="81*343*598*68"/>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PA" val="v4.3.1"/>
</p:tagLst>
</file>

<file path=ppt/tags/tag53.xml><?xml version="1.0" encoding="utf-8"?>
<p:tagLst xmlns:p="http://schemas.openxmlformats.org/presentationml/2006/main">
  <p:tag name="PA" val="v4.3.1"/>
</p:tagLst>
</file>

<file path=ppt/tags/tag54.xml><?xml version="1.0" encoding="utf-8"?>
<p:tagLst xmlns:p="http://schemas.openxmlformats.org/presentationml/2006/main">
  <p:tag name="PA" val="v4.3.1"/>
</p:tagLst>
</file>

<file path=ppt/tags/tag55.xml><?xml version="1.0" encoding="utf-8"?>
<p:tagLst xmlns:p="http://schemas.openxmlformats.org/presentationml/2006/main">
  <p:tag name="PA" val="v4.3.1"/>
</p:tagLst>
</file>

<file path=ppt/tags/tag56.xml><?xml version="1.0" encoding="utf-8"?>
<p:tagLst xmlns:p="http://schemas.openxmlformats.org/presentationml/2006/main">
  <p:tag name="PA" val="v4.3.1"/>
</p:tagLst>
</file>

<file path=ppt/tags/tag57.xml><?xml version="1.0" encoding="utf-8"?>
<p:tagLst xmlns:p="http://schemas.openxmlformats.org/presentationml/2006/main">
  <p:tag name="PA" val="v4.3.1"/>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PA" val="v4.0.0"/>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UNIT_PLACING_PICTURE_USER_VIEWPORT" val="{&quot;height&quot;:7285,&quot;width&quot;:7297}"/>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UNIT_PLACING_PICTURE_USER_VIEWPORT" val="{&quot;height&quot;:2690.5259842519686,&quot;width&quot;:4363.20157480315}"/>
</p:tagLst>
</file>

<file path=ppt/tags/tag84.xml><?xml version="1.0" encoding="utf-8"?>
<p:tagLst xmlns:p="http://schemas.openxmlformats.org/presentationml/2006/main">
  <p:tag name="KSO_WM_UNIT_PLACING_PICTURE_USER_VIEWPORT" val="{&quot;height&quot;:2880,&quot;width&quot;:2753.685039370079}"/>
</p:tagLst>
</file>

<file path=ppt/tags/tag85.xml><?xml version="1.0" encoding="utf-8"?>
<p:tagLst xmlns:p="http://schemas.openxmlformats.org/presentationml/2006/main">
  <p:tag name="KSO_WM_UNIT_PLACING_PICTURE_USER_VIEWPORT" val="{&quot;height&quot;:5810,&quot;width&quot;:10720}"/>
</p:tagLst>
</file>

<file path=ppt/tags/tag86.xml><?xml version="1.0" encoding="utf-8"?>
<p:tagLst xmlns:p="http://schemas.openxmlformats.org/presentationml/2006/main">
  <p:tag name="KSO_WM_UNIT_PLACING_PICTURE_USER_VIEWPORT" val="{&quot;height&quot;:2690.5259842519686,&quot;width&quot;:4363.20157480315}"/>
</p:tagLst>
</file>

<file path=ppt/tags/tag87.xml><?xml version="1.0" encoding="utf-8"?>
<p:tagLst xmlns:p="http://schemas.openxmlformats.org/presentationml/2006/main">
  <p:tag name="KSO_WM_UNIT_PLACING_PICTURE_USER_VIEWPORT" val="{&quot;height&quot;:2880,&quot;width&quot;:2753.685039370079}"/>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UNIT_PLACING_PICTURE_USER_VIEWPORT" val="{&quot;height&quot;:2690.5259842519686,&quot;width&quot;:4363.20157480315}"/>
</p:tagLst>
</file>

<file path=ppt/tags/tag92.xml><?xml version="1.0" encoding="utf-8"?>
<p:tagLst xmlns:p="http://schemas.openxmlformats.org/presentationml/2006/main">
  <p:tag name="KSO_WM_UNIT_PLACING_PICTURE_USER_VIEWPORT" val="{&quot;height&quot;:2880,&quot;width&quot;:2753.685039370079}"/>
</p:tagLst>
</file>

<file path=ppt/tags/tag93.xml><?xml version="1.0" encoding="utf-8"?>
<p:tagLst xmlns:p="http://schemas.openxmlformats.org/presentationml/2006/main">
  <p:tag name="KSO_WM_UNIT_PLACING_PICTURE_USER_VIEWPORT" val="{&quot;height&quot;:2690.5259842519686,&quot;width&quot;:4363.20157480315}"/>
</p:tagLst>
</file>

<file path=ppt/tags/tag94.xml><?xml version="1.0" encoding="utf-8"?>
<p:tagLst xmlns:p="http://schemas.openxmlformats.org/presentationml/2006/main">
  <p:tag name="KSO_WM_UNIT_PLACING_PICTURE_USER_VIEWPORT" val="{&quot;height&quot;:2880,&quot;width&quot;:2753.685039370079}"/>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PLACING_PICTURE_USER_VIEWPORT" val="{&quot;height&quot;:2690.5259842519686,&quot;width&quot;:4363.20157480315}"/>
</p:tagLst>
</file>

<file path=ppt/tags/tag99.xml><?xml version="1.0" encoding="utf-8"?>
<p:tagLst xmlns:p="http://schemas.openxmlformats.org/presentationml/2006/main">
  <p:tag name="KSO_WM_UNIT_PLACING_PICTURE_USER_VIEWPORT" val="{&quot;height&quot;:2880,&quot;width&quot;:2753.685039370079}"/>
</p:tagLst>
</file>

<file path=ppt/theme/theme1.xml><?xml version="1.0" encoding="utf-8"?>
<a:theme xmlns:a="http://schemas.openxmlformats.org/drawingml/2006/main" name="第一PPT，www.1ppt.com">
  <a:themeElements>
    <a:clrScheme name="自定义 64">
      <a:dk1>
        <a:sysClr val="windowText" lastClr="000000"/>
      </a:dk1>
      <a:lt1>
        <a:sysClr val="window" lastClr="FFFFFF"/>
      </a:lt1>
      <a:dk2>
        <a:srgbClr val="000000"/>
      </a:dk2>
      <a:lt2>
        <a:srgbClr val="F8F8F8"/>
      </a:lt2>
      <a:accent1>
        <a:srgbClr val="F6AF2E"/>
      </a:accent1>
      <a:accent2>
        <a:srgbClr val="5330E8"/>
      </a:accent2>
      <a:accent3>
        <a:srgbClr val="F7AD19"/>
      </a:accent3>
      <a:accent4>
        <a:srgbClr val="F6AF2E"/>
      </a:accent4>
      <a:accent5>
        <a:srgbClr val="0D0D7E"/>
      </a:accent5>
      <a:accent6>
        <a:srgbClr val="F7AD19"/>
      </a:accent6>
      <a:hlink>
        <a:srgbClr val="5F5F5F"/>
      </a:hlink>
      <a:folHlink>
        <a:srgbClr val="919191"/>
      </a:folHlink>
    </a:clrScheme>
    <a:fontScheme name="qld0rayw">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18667</Words>
  <Application>WPS 演示</Application>
  <PresentationFormat>自定义</PresentationFormat>
  <Paragraphs>1628</Paragraphs>
  <Slides>148</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148</vt:i4>
      </vt:variant>
    </vt:vector>
  </HeadingPairs>
  <TitlesOfParts>
    <vt:vector size="164" baseType="lpstr">
      <vt:lpstr>Arial</vt:lpstr>
      <vt:lpstr>宋体</vt:lpstr>
      <vt:lpstr>Wingdings</vt:lpstr>
      <vt:lpstr>方正清刻本悦宋简体</vt:lpstr>
      <vt:lpstr>微软雅黑</vt:lpstr>
      <vt:lpstr>Adobe Garamond Pro</vt:lpstr>
      <vt:lpstr>PMingLiU-ExtB</vt:lpstr>
      <vt:lpstr>等线</vt:lpstr>
      <vt:lpstr>Arial Unicode MS</vt:lpstr>
      <vt:lpstr>Lato Black</vt:lpstr>
      <vt:lpstr>Segoe Print</vt:lpstr>
      <vt:lpstr>Malgun Gothic</vt:lpstr>
      <vt:lpstr>굴림</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dc:title>
  <dc:creator>第一PPT</dc:creator>
  <cp:keywords>www.1ppt.com</cp:keywords>
  <dc:description>www.1ppt.com</dc:description>
  <cp:lastModifiedBy>MENGYI</cp:lastModifiedBy>
  <cp:revision>187</cp:revision>
  <dcterms:created xsi:type="dcterms:W3CDTF">2018-11-10T08:05:00Z</dcterms:created>
  <dcterms:modified xsi:type="dcterms:W3CDTF">2024-06-24T01:42:17Z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B5540B57BDCD454282E60CEE517EC2E2</vt:lpwstr>
  </property>
  <property fmtid="{D5CDD505-2E9C-101B-9397-08002B2CF9AE}" pid="3" name="KSOProductBuildVer">
    <vt:lpwstr>2052-12.1.0.16929</vt:lpwstr>
  </property>
</Properties>
</file>