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1088" r:id="rId3"/>
    <p:sldId id="1119" r:id="rId4"/>
    <p:sldId id="1120" r:id="rId5"/>
    <p:sldId id="1089" r:id="rId6"/>
    <p:sldId id="951" r:id="rId7"/>
    <p:sldId id="1121" r:id="rId8"/>
    <p:sldId id="1157" r:id="rId9"/>
    <p:sldId id="1101" r:id="rId10"/>
    <p:sldId id="1142" r:id="rId11"/>
    <p:sldId id="1143" r:id="rId12"/>
    <p:sldId id="1144" r:id="rId13"/>
    <p:sldId id="1145" r:id="rId14"/>
    <p:sldId id="1158" r:id="rId15"/>
    <p:sldId id="1146" r:id="rId16"/>
    <p:sldId id="1100" r:id="rId17"/>
    <p:sldId id="1147" r:id="rId18"/>
    <p:sldId id="1148" r:id="rId19"/>
    <p:sldId id="1159" r:id="rId20"/>
    <p:sldId id="1149" r:id="rId21"/>
    <p:sldId id="1150" r:id="rId22"/>
    <p:sldId id="1151" r:id="rId23"/>
    <p:sldId id="1160" r:id="rId24"/>
    <p:sldId id="1096" r:id="rId25"/>
    <p:sldId id="1152" r:id="rId26"/>
    <p:sldId id="1155" r:id="rId27"/>
    <p:sldId id="1090" r:id="rId28"/>
    <p:sldId id="1154" r:id="rId29"/>
    <p:sldId id="1161" r:id="rId30"/>
    <p:sldId id="1162" r:id="rId31"/>
    <p:sldId id="1169" r:id="rId32"/>
    <p:sldId id="1163" r:id="rId33"/>
    <p:sldId id="1209" r:id="rId34"/>
    <p:sldId id="1205" r:id="rId35"/>
    <p:sldId id="1210" r:id="rId36"/>
    <p:sldId id="1211" r:id="rId37"/>
    <p:sldId id="1170" r:id="rId38"/>
    <p:sldId id="1099" r:id="rId39"/>
    <p:sldId id="1212" r:id="rId40"/>
    <p:sldId id="1207" r:id="rId41"/>
    <p:sldId id="1208" r:id="rId42"/>
    <p:sldId id="1214" r:id="rId43"/>
    <p:sldId id="1213" r:id="rId44"/>
    <p:sldId id="1215" r:id="rId45"/>
    <p:sldId id="1164" r:id="rId46"/>
    <p:sldId id="1165" r:id="rId47"/>
    <p:sldId id="1166" r:id="rId48"/>
    <p:sldId id="1216" r:id="rId49"/>
    <p:sldId id="1217" r:id="rId50"/>
    <p:sldId id="1222" r:id="rId51"/>
    <p:sldId id="1223" r:id="rId52"/>
    <p:sldId id="1229" r:id="rId53"/>
    <p:sldId id="1224" r:id="rId54"/>
    <p:sldId id="1219" r:id="rId55"/>
    <p:sldId id="1167" r:id="rId56"/>
    <p:sldId id="537"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C0C1"/>
    <a:srgbClr val="4472C4"/>
    <a:srgbClr val="F9F7F8"/>
    <a:srgbClr val="FDFDFD"/>
    <a:srgbClr val="80CEBC"/>
    <a:srgbClr val="70A8C8"/>
    <a:srgbClr val="F6BCBC"/>
    <a:srgbClr val="56AC9F"/>
    <a:srgbClr val="56BEA5"/>
    <a:srgbClr val="E3DC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p:scale>
          <a:sx n="50" d="100"/>
          <a:sy n="50" d="100"/>
        </p:scale>
        <p:origin x="792" y="44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817110" y="3372485"/>
            <a:ext cx="6101080" cy="1661795"/>
          </a:xfrm>
          <a:prstGeom prst="rect">
            <a:avLst/>
          </a:prstGeom>
          <a:noFill/>
        </p:spPr>
        <p:txBody>
          <a:bodyPr wrap="square" lIns="0" tIns="0" rIns="0" bIns="0" rtlCol="0">
            <a:spAutoFit/>
          </a:bodyPr>
          <a:lstStyle/>
          <a:p>
            <a:pPr algn="ctr">
              <a:defRPr/>
            </a:pPr>
            <a:r>
              <a:rPr lang="zh-CN" altLang="en-US" sz="5400">
                <a:solidFill>
                  <a:schemeClr val="tx1">
                    <a:lumMod val="85000"/>
                    <a:lumOff val="15000"/>
                  </a:schemeClr>
                </a:solidFill>
                <a:latin typeface="微软雅黑 Light" panose="020B0502040204020203" pitchFamily="34" charset="-122"/>
                <a:ea typeface="微软雅黑 Light" panose="020B0502040204020203" pitchFamily="34" charset="-122"/>
              </a:rPr>
              <a:t>中国著名幼儿园课程方案及改革动向</a:t>
            </a:r>
            <a:endParaRPr lang="zh-CN" altLang="en-US" sz="54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 name="矩形: 圆角 36"/>
          <p:cNvSpPr/>
          <p:nvPr/>
        </p:nvSpPr>
        <p:spPr>
          <a:xfrm>
            <a:off x="6197600" y="1696720"/>
            <a:ext cx="3129280" cy="1112520"/>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85000"/>
                  <a:lumOff val="15000"/>
                </a:schemeClr>
              </a:solidFill>
            </a:endParaRPr>
          </a:p>
        </p:txBody>
      </p:sp>
      <p:sp>
        <p:nvSpPr>
          <p:cNvPr id="3" name="文本框 2"/>
          <p:cNvSpPr txBox="1"/>
          <p:nvPr/>
        </p:nvSpPr>
        <p:spPr>
          <a:xfrm>
            <a:off x="6489882" y="1696531"/>
            <a:ext cx="2544254" cy="1088390"/>
          </a:xfrm>
          <a:prstGeom prst="rect">
            <a:avLst/>
          </a:prstGeom>
          <a:noFill/>
        </p:spPr>
        <p:txBody>
          <a:bodyPr wrap="square" lIns="0" rtlCol="0">
            <a:sp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sz="5400" b="0" i="0" u="none" strike="noStrike" kern="1200" cap="none" spc="0" normalizeH="0" baseline="0" noProof="0">
                <a:ln>
                  <a:noFill/>
                </a:ln>
                <a:solidFill>
                  <a:srgbClr val="F9F7F8"/>
                </a:solidFill>
                <a:effectLst/>
                <a:uLnTx/>
                <a:uFillTx/>
                <a:latin typeface="微软雅黑 Light" panose="020B0502040204020203" pitchFamily="34" charset="-122"/>
                <a:ea typeface="微软雅黑 Light" panose="020B0502040204020203" pitchFamily="34" charset="-122"/>
              </a:rPr>
              <a:t>第七章</a:t>
            </a:r>
            <a:endParaRPr kumimoji="0" lang="zh-CN" sz="5400" b="0" i="0" u="none" strike="noStrike" kern="1200" cap="none" spc="0" normalizeH="0" baseline="0" noProof="0" dirty="0">
              <a:ln>
                <a:noFill/>
              </a:ln>
              <a:solidFill>
                <a:srgbClr val="F9F7F8"/>
              </a:solidFill>
              <a:effectLst/>
              <a:uLnTx/>
              <a:uFillTx/>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445" y="554355"/>
            <a:ext cx="3233420" cy="398780"/>
          </a:xfrm>
          <a:prstGeom prst="rect">
            <a:avLst/>
          </a:prstGeom>
          <a:noFill/>
        </p:spPr>
        <p:txBody>
          <a:bodyPr wrap="square" rtlCol="0">
            <a:spAutoFit/>
          </a:bodyPr>
          <a:p>
            <a:r>
              <a:rPr lang="zh-CN" altLang="en-US" sz="2000" b="1"/>
              <a:t>（二）</a:t>
            </a:r>
            <a:r>
              <a:rPr lang="en-US" altLang="zh-CN" sz="2000" b="1"/>
              <a:t>“</a:t>
            </a:r>
            <a:r>
              <a:rPr lang="zh-CN" altLang="en-US" sz="2000" b="1"/>
              <a:t>活教育</a:t>
            </a:r>
            <a:r>
              <a:rPr lang="en-US" altLang="zh-CN" sz="2000" b="1"/>
              <a:t>”</a:t>
            </a:r>
            <a:r>
              <a:rPr lang="zh-CN" altLang="en-US" sz="2000" b="1"/>
              <a:t>理论</a:t>
            </a:r>
            <a:endParaRPr lang="zh-CN" altLang="en-US" sz="2000" b="1"/>
          </a:p>
        </p:txBody>
      </p:sp>
      <p:sp>
        <p:nvSpPr>
          <p:cNvPr id="3" name="文本框 2"/>
          <p:cNvSpPr txBox="1"/>
          <p:nvPr/>
        </p:nvSpPr>
        <p:spPr>
          <a:xfrm>
            <a:off x="556260" y="1157605"/>
            <a:ext cx="2413000" cy="368300"/>
          </a:xfrm>
          <a:prstGeom prst="rect">
            <a:avLst/>
          </a:prstGeom>
          <a:noFill/>
        </p:spPr>
        <p:txBody>
          <a:bodyPr wrap="square" rtlCol="0">
            <a:spAutoFit/>
          </a:bodyPr>
          <a:p>
            <a:r>
              <a:rPr lang="en-US" altLang="zh-CN" b="1"/>
              <a:t>1.“</a:t>
            </a:r>
            <a:r>
              <a:rPr lang="zh-CN" altLang="en-US" b="1"/>
              <a:t>活教育</a:t>
            </a:r>
            <a:r>
              <a:rPr lang="en-US" altLang="zh-CN" b="1"/>
              <a:t>”</a:t>
            </a:r>
            <a:r>
              <a:rPr lang="zh-CN" altLang="en-US" b="1"/>
              <a:t>的目的论</a:t>
            </a:r>
            <a:endParaRPr lang="zh-CN" altLang="en-US" b="1"/>
          </a:p>
        </p:txBody>
      </p:sp>
      <p:sp>
        <p:nvSpPr>
          <p:cNvPr id="4" name="文本框 3"/>
          <p:cNvSpPr txBox="1"/>
          <p:nvPr/>
        </p:nvSpPr>
        <p:spPr>
          <a:xfrm>
            <a:off x="385445" y="3147060"/>
            <a:ext cx="955040" cy="398780"/>
          </a:xfrm>
          <a:prstGeom prst="rect">
            <a:avLst/>
          </a:prstGeom>
          <a:noFill/>
        </p:spPr>
        <p:txBody>
          <a:bodyPr wrap="square" rtlCol="0">
            <a:spAutoFit/>
          </a:bodyPr>
          <a:p>
            <a:r>
              <a:rPr lang="zh-CN" altLang="en-US" sz="2000" b="1"/>
              <a:t>目的论</a:t>
            </a:r>
            <a:endParaRPr lang="zh-CN" altLang="en-US" sz="2000" b="1"/>
          </a:p>
        </p:txBody>
      </p:sp>
      <p:sp>
        <p:nvSpPr>
          <p:cNvPr id="5" name="左大括号 4"/>
          <p:cNvSpPr/>
          <p:nvPr/>
        </p:nvSpPr>
        <p:spPr>
          <a:xfrm>
            <a:off x="1511300" y="1870075"/>
            <a:ext cx="230505" cy="295338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1924685" y="1730375"/>
            <a:ext cx="1626235" cy="368300"/>
          </a:xfrm>
          <a:prstGeom prst="rect">
            <a:avLst/>
          </a:prstGeom>
          <a:noFill/>
        </p:spPr>
        <p:txBody>
          <a:bodyPr wrap="square" rtlCol="0">
            <a:spAutoFit/>
          </a:bodyPr>
          <a:p>
            <a:r>
              <a:rPr lang="zh-CN" altLang="en-US"/>
              <a:t>做人</a:t>
            </a:r>
            <a:endParaRPr lang="zh-CN" altLang="en-US"/>
          </a:p>
        </p:txBody>
      </p:sp>
      <p:sp>
        <p:nvSpPr>
          <p:cNvPr id="7" name="文本框 6"/>
          <p:cNvSpPr txBox="1"/>
          <p:nvPr/>
        </p:nvSpPr>
        <p:spPr>
          <a:xfrm>
            <a:off x="1924685" y="2644775"/>
            <a:ext cx="1626235" cy="368300"/>
          </a:xfrm>
          <a:prstGeom prst="rect">
            <a:avLst/>
          </a:prstGeom>
          <a:noFill/>
        </p:spPr>
        <p:txBody>
          <a:bodyPr wrap="square" rtlCol="0">
            <a:spAutoFit/>
          </a:bodyPr>
          <a:p>
            <a:r>
              <a:rPr lang="zh-CN" altLang="en-US"/>
              <a:t>做中国人</a:t>
            </a:r>
            <a:endParaRPr lang="zh-CN" altLang="en-US"/>
          </a:p>
        </p:txBody>
      </p:sp>
      <p:sp>
        <p:nvSpPr>
          <p:cNvPr id="8" name="文本框 7"/>
          <p:cNvSpPr txBox="1"/>
          <p:nvPr/>
        </p:nvSpPr>
        <p:spPr>
          <a:xfrm>
            <a:off x="1924685" y="4639945"/>
            <a:ext cx="1626235" cy="368300"/>
          </a:xfrm>
          <a:prstGeom prst="rect">
            <a:avLst/>
          </a:prstGeom>
          <a:noFill/>
        </p:spPr>
        <p:txBody>
          <a:bodyPr wrap="square" rtlCol="0">
            <a:spAutoFit/>
          </a:bodyPr>
          <a:p>
            <a:r>
              <a:rPr lang="zh-CN" altLang="en-US"/>
              <a:t>做现代中国人</a:t>
            </a:r>
            <a:endParaRPr lang="zh-CN" altLang="en-US"/>
          </a:p>
        </p:txBody>
      </p:sp>
      <p:cxnSp>
        <p:nvCxnSpPr>
          <p:cNvPr id="9" name="直接箭头连接符 8"/>
          <p:cNvCxnSpPr/>
          <p:nvPr/>
        </p:nvCxnSpPr>
        <p:spPr>
          <a:xfrm>
            <a:off x="2744470" y="1897380"/>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550920" y="1730375"/>
            <a:ext cx="2304415" cy="368300"/>
          </a:xfrm>
          <a:prstGeom prst="rect">
            <a:avLst/>
          </a:prstGeom>
          <a:noFill/>
        </p:spPr>
        <p:txBody>
          <a:bodyPr wrap="square" rtlCol="0">
            <a:spAutoFit/>
          </a:bodyPr>
          <a:p>
            <a:r>
              <a:rPr lang="zh-CN" altLang="en-US"/>
              <a:t>最为</a:t>
            </a:r>
            <a:r>
              <a:rPr lang="zh-CN" altLang="en-US">
                <a:solidFill>
                  <a:srgbClr val="FF0000"/>
                </a:solidFill>
              </a:rPr>
              <a:t>一般意义</a:t>
            </a:r>
            <a:r>
              <a:rPr lang="zh-CN" altLang="en-US"/>
              <a:t>的目的</a:t>
            </a:r>
            <a:endParaRPr lang="zh-CN" altLang="en-US"/>
          </a:p>
        </p:txBody>
      </p:sp>
      <p:cxnSp>
        <p:nvCxnSpPr>
          <p:cNvPr id="11" name="直接箭头连接符 10"/>
          <p:cNvCxnSpPr/>
          <p:nvPr/>
        </p:nvCxnSpPr>
        <p:spPr>
          <a:xfrm>
            <a:off x="5855335" y="1914525"/>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752590" y="1591945"/>
            <a:ext cx="4647565" cy="645160"/>
          </a:xfrm>
          <a:prstGeom prst="rect">
            <a:avLst/>
          </a:prstGeom>
          <a:noFill/>
        </p:spPr>
        <p:txBody>
          <a:bodyPr wrap="square" rtlCol="0">
            <a:spAutoFit/>
          </a:bodyPr>
          <a:p>
            <a:r>
              <a:rPr lang="zh-CN" altLang="en-US"/>
              <a:t>他必须热爱人类，无论国籍、种族、阶级和宗教；他必须热爱真理，捍卫真理</a:t>
            </a:r>
            <a:endParaRPr lang="zh-CN" altLang="en-US"/>
          </a:p>
        </p:txBody>
      </p:sp>
      <p:cxnSp>
        <p:nvCxnSpPr>
          <p:cNvPr id="13" name="直接箭头连接符 12"/>
          <p:cNvCxnSpPr/>
          <p:nvPr/>
        </p:nvCxnSpPr>
        <p:spPr>
          <a:xfrm>
            <a:off x="3061335" y="2828925"/>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961130" y="2644775"/>
            <a:ext cx="1219835" cy="368300"/>
          </a:xfrm>
          <a:prstGeom prst="rect">
            <a:avLst/>
          </a:prstGeom>
          <a:noFill/>
        </p:spPr>
        <p:txBody>
          <a:bodyPr wrap="square" rtlCol="0">
            <a:spAutoFit/>
          </a:bodyPr>
          <a:p>
            <a:r>
              <a:rPr lang="zh-CN" altLang="en-US">
                <a:solidFill>
                  <a:srgbClr val="FF0000"/>
                </a:solidFill>
              </a:rPr>
              <a:t>民族特征</a:t>
            </a:r>
            <a:endParaRPr lang="zh-CN" altLang="en-US">
              <a:solidFill>
                <a:srgbClr val="FF0000"/>
              </a:solidFill>
            </a:endParaRPr>
          </a:p>
        </p:txBody>
      </p:sp>
      <p:cxnSp>
        <p:nvCxnSpPr>
          <p:cNvPr id="15" name="直接箭头连接符 14"/>
          <p:cNvCxnSpPr/>
          <p:nvPr/>
        </p:nvCxnSpPr>
        <p:spPr>
          <a:xfrm>
            <a:off x="5299710" y="2828925"/>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332220" y="2543810"/>
            <a:ext cx="4933950" cy="645160"/>
          </a:xfrm>
          <a:prstGeom prst="rect">
            <a:avLst/>
          </a:prstGeom>
          <a:noFill/>
        </p:spPr>
        <p:txBody>
          <a:bodyPr wrap="square" rtlCol="0">
            <a:spAutoFit/>
          </a:bodyPr>
          <a:p>
            <a:r>
              <a:rPr lang="zh-CN" altLang="en-US"/>
              <a:t>爱护这块生养自己的土地，爱自己国家长期延续的光荣历史，爱与自己共命运的同胞</a:t>
            </a:r>
            <a:endParaRPr lang="zh-CN" altLang="en-US"/>
          </a:p>
        </p:txBody>
      </p:sp>
      <p:cxnSp>
        <p:nvCxnSpPr>
          <p:cNvPr id="17" name="直接箭头连接符 16"/>
          <p:cNvCxnSpPr/>
          <p:nvPr/>
        </p:nvCxnSpPr>
        <p:spPr>
          <a:xfrm>
            <a:off x="3618865" y="4824095"/>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297045" y="4639945"/>
            <a:ext cx="1153160" cy="368300"/>
          </a:xfrm>
          <a:prstGeom prst="rect">
            <a:avLst/>
          </a:prstGeom>
          <a:noFill/>
        </p:spPr>
        <p:txBody>
          <a:bodyPr wrap="square" rtlCol="0">
            <a:spAutoFit/>
          </a:bodyPr>
          <a:p>
            <a:r>
              <a:rPr lang="zh-CN" altLang="en-US">
                <a:solidFill>
                  <a:srgbClr val="FF0000"/>
                </a:solidFill>
              </a:rPr>
              <a:t>时代特征</a:t>
            </a:r>
            <a:endParaRPr lang="zh-CN" altLang="en-US">
              <a:solidFill>
                <a:srgbClr val="FF0000"/>
              </a:solidFill>
            </a:endParaRPr>
          </a:p>
        </p:txBody>
      </p:sp>
      <p:cxnSp>
        <p:nvCxnSpPr>
          <p:cNvPr id="19" name="直接箭头连接符 18"/>
          <p:cNvCxnSpPr/>
          <p:nvPr/>
        </p:nvCxnSpPr>
        <p:spPr>
          <a:xfrm>
            <a:off x="8399780" y="4823460"/>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332220" y="4086225"/>
            <a:ext cx="2067560" cy="1476375"/>
          </a:xfrm>
          <a:prstGeom prst="rect">
            <a:avLst/>
          </a:prstGeom>
          <a:noFill/>
        </p:spPr>
        <p:txBody>
          <a:bodyPr wrap="square" rtlCol="0">
            <a:spAutoFit/>
          </a:bodyPr>
          <a:p>
            <a:pPr algn="l"/>
            <a:r>
              <a:rPr lang="zh-CN" altLang="en-US">
                <a:solidFill>
                  <a:srgbClr val="FF0000"/>
                </a:solidFill>
              </a:rPr>
              <a:t>对外</a:t>
            </a:r>
            <a:r>
              <a:rPr lang="zh-CN" altLang="en-US"/>
              <a:t>反对帝国主义的干涉，争取民族独立；</a:t>
            </a:r>
            <a:r>
              <a:rPr lang="zh-CN" altLang="en-US">
                <a:solidFill>
                  <a:srgbClr val="FF0000"/>
                </a:solidFill>
              </a:rPr>
              <a:t>对内</a:t>
            </a:r>
            <a:r>
              <a:rPr lang="zh-CN" altLang="en-US"/>
              <a:t>肃清封建残余，建立科学民主</a:t>
            </a:r>
            <a:endParaRPr lang="zh-CN" altLang="en-US"/>
          </a:p>
        </p:txBody>
      </p:sp>
      <p:sp>
        <p:nvSpPr>
          <p:cNvPr id="21" name="左大括号 20"/>
          <p:cNvSpPr/>
          <p:nvPr/>
        </p:nvSpPr>
        <p:spPr>
          <a:xfrm>
            <a:off x="9277350" y="3584575"/>
            <a:ext cx="108585" cy="2480310"/>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22" name="直接箭头连接符 21"/>
          <p:cNvCxnSpPr/>
          <p:nvPr/>
        </p:nvCxnSpPr>
        <p:spPr>
          <a:xfrm>
            <a:off x="5551805" y="4823460"/>
            <a:ext cx="67818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9585325" y="3496310"/>
            <a:ext cx="2181860" cy="368300"/>
          </a:xfrm>
          <a:prstGeom prst="rect">
            <a:avLst/>
          </a:prstGeom>
          <a:noFill/>
        </p:spPr>
        <p:txBody>
          <a:bodyPr wrap="square" rtlCol="0">
            <a:spAutoFit/>
          </a:bodyPr>
          <a:p>
            <a:r>
              <a:rPr lang="zh-CN" altLang="en-US"/>
              <a:t>要有健全的身体</a:t>
            </a:r>
            <a:endParaRPr lang="zh-CN" altLang="en-US"/>
          </a:p>
        </p:txBody>
      </p:sp>
      <p:sp>
        <p:nvSpPr>
          <p:cNvPr id="24" name="文本框 23"/>
          <p:cNvSpPr txBox="1"/>
          <p:nvPr/>
        </p:nvSpPr>
        <p:spPr>
          <a:xfrm>
            <a:off x="9585325" y="4086225"/>
            <a:ext cx="2181860" cy="368300"/>
          </a:xfrm>
          <a:prstGeom prst="rect">
            <a:avLst/>
          </a:prstGeom>
          <a:noFill/>
        </p:spPr>
        <p:txBody>
          <a:bodyPr wrap="square" rtlCol="0">
            <a:spAutoFit/>
          </a:bodyPr>
          <a:p>
            <a:r>
              <a:rPr lang="zh-CN" altLang="en-US"/>
              <a:t>要有创造的能力</a:t>
            </a:r>
            <a:endParaRPr lang="zh-CN" altLang="en-US"/>
          </a:p>
        </p:txBody>
      </p:sp>
      <p:sp>
        <p:nvSpPr>
          <p:cNvPr id="25" name="文本框 24"/>
          <p:cNvSpPr txBox="1"/>
          <p:nvPr/>
        </p:nvSpPr>
        <p:spPr>
          <a:xfrm>
            <a:off x="9585325" y="4640580"/>
            <a:ext cx="2181860" cy="368300"/>
          </a:xfrm>
          <a:prstGeom prst="rect">
            <a:avLst/>
          </a:prstGeom>
          <a:noFill/>
        </p:spPr>
        <p:txBody>
          <a:bodyPr wrap="square" rtlCol="0">
            <a:spAutoFit/>
          </a:bodyPr>
          <a:p>
            <a:r>
              <a:rPr lang="zh-CN" altLang="en-US"/>
              <a:t>要有服务的精神</a:t>
            </a:r>
            <a:endParaRPr lang="zh-CN" altLang="en-US"/>
          </a:p>
        </p:txBody>
      </p:sp>
      <p:sp>
        <p:nvSpPr>
          <p:cNvPr id="26" name="文本框 25"/>
          <p:cNvSpPr txBox="1"/>
          <p:nvPr/>
        </p:nvSpPr>
        <p:spPr>
          <a:xfrm>
            <a:off x="9585325" y="5194300"/>
            <a:ext cx="2181860" cy="368300"/>
          </a:xfrm>
          <a:prstGeom prst="rect">
            <a:avLst/>
          </a:prstGeom>
          <a:noFill/>
        </p:spPr>
        <p:txBody>
          <a:bodyPr wrap="square" rtlCol="0">
            <a:spAutoFit/>
          </a:bodyPr>
          <a:p>
            <a:r>
              <a:rPr lang="zh-CN" altLang="en-US"/>
              <a:t>要有合作的能力</a:t>
            </a:r>
            <a:endParaRPr lang="zh-CN" altLang="en-US"/>
          </a:p>
        </p:txBody>
      </p:sp>
      <p:sp>
        <p:nvSpPr>
          <p:cNvPr id="27" name="文本框 26"/>
          <p:cNvSpPr txBox="1"/>
          <p:nvPr/>
        </p:nvSpPr>
        <p:spPr>
          <a:xfrm>
            <a:off x="9585325" y="5858510"/>
            <a:ext cx="2181860" cy="368300"/>
          </a:xfrm>
          <a:prstGeom prst="rect">
            <a:avLst/>
          </a:prstGeom>
          <a:noFill/>
        </p:spPr>
        <p:txBody>
          <a:bodyPr wrap="square" rtlCol="0">
            <a:spAutoFit/>
          </a:bodyPr>
          <a:p>
            <a:r>
              <a:rPr lang="zh-CN" altLang="en-US"/>
              <a:t>要有建设的能力</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445" y="554355"/>
            <a:ext cx="3233420" cy="398780"/>
          </a:xfrm>
          <a:prstGeom prst="rect">
            <a:avLst/>
          </a:prstGeom>
          <a:noFill/>
        </p:spPr>
        <p:txBody>
          <a:bodyPr wrap="square" rtlCol="0">
            <a:spAutoFit/>
          </a:bodyPr>
          <a:p>
            <a:r>
              <a:rPr lang="zh-CN" altLang="en-US" sz="2000" b="1"/>
              <a:t>（二）</a:t>
            </a:r>
            <a:r>
              <a:rPr lang="en-US" altLang="zh-CN" sz="2000" b="1"/>
              <a:t>“</a:t>
            </a:r>
            <a:r>
              <a:rPr lang="zh-CN" altLang="en-US" sz="2000" b="1"/>
              <a:t>活教育</a:t>
            </a:r>
            <a:r>
              <a:rPr lang="en-US" altLang="zh-CN" sz="2000" b="1"/>
              <a:t>”</a:t>
            </a:r>
            <a:r>
              <a:rPr lang="zh-CN" altLang="en-US" sz="2000" b="1"/>
              <a:t>理论</a:t>
            </a:r>
            <a:endParaRPr lang="zh-CN" altLang="en-US" sz="2000" b="1"/>
          </a:p>
        </p:txBody>
      </p:sp>
      <p:sp>
        <p:nvSpPr>
          <p:cNvPr id="3" name="文本框 2"/>
          <p:cNvSpPr txBox="1"/>
          <p:nvPr/>
        </p:nvSpPr>
        <p:spPr>
          <a:xfrm>
            <a:off x="748030" y="1232535"/>
            <a:ext cx="2507615" cy="368300"/>
          </a:xfrm>
          <a:prstGeom prst="rect">
            <a:avLst/>
          </a:prstGeom>
          <a:noFill/>
        </p:spPr>
        <p:txBody>
          <a:bodyPr wrap="square" rtlCol="0">
            <a:spAutoFit/>
          </a:bodyPr>
          <a:p>
            <a:r>
              <a:rPr lang="en-US" altLang="zh-CN" b="1"/>
              <a:t>2.“</a:t>
            </a:r>
            <a:r>
              <a:rPr lang="zh-CN" altLang="en-US" b="1"/>
              <a:t>活教育</a:t>
            </a:r>
            <a:r>
              <a:rPr lang="en-US" altLang="zh-CN" b="1"/>
              <a:t>”</a:t>
            </a:r>
            <a:r>
              <a:rPr lang="zh-CN" altLang="en-US" b="1"/>
              <a:t>的课程论</a:t>
            </a:r>
            <a:endParaRPr lang="zh-CN" altLang="en-US" b="1"/>
          </a:p>
        </p:txBody>
      </p:sp>
      <p:sp>
        <p:nvSpPr>
          <p:cNvPr id="4" name="文本框 3"/>
          <p:cNvSpPr txBox="1"/>
          <p:nvPr/>
        </p:nvSpPr>
        <p:spPr>
          <a:xfrm>
            <a:off x="1046480" y="1720850"/>
            <a:ext cx="9446895" cy="1753235"/>
          </a:xfrm>
          <a:prstGeom prst="rect">
            <a:avLst/>
          </a:prstGeom>
          <a:noFill/>
        </p:spPr>
        <p:txBody>
          <a:bodyPr wrap="square" rtlCol="0">
            <a:spAutoFit/>
          </a:bodyPr>
          <a:p>
            <a:pPr indent="457200" fontAlgn="auto">
              <a:lnSpc>
                <a:spcPct val="150000"/>
              </a:lnSpc>
            </a:pPr>
            <a:r>
              <a:rPr lang="zh-CN" altLang="en-US"/>
              <a:t>认为传统的学校教育是一个巨大的囚笼，学生就是囚禁在笼子里的小鸟，传统的学校教育</a:t>
            </a:r>
            <a:r>
              <a:rPr lang="zh-CN" altLang="en-US">
                <a:solidFill>
                  <a:srgbClr val="FF0000"/>
                </a:solidFill>
              </a:rPr>
              <a:t>注重课本知识的传授，</a:t>
            </a:r>
            <a:r>
              <a:rPr lang="zh-CN" altLang="en-US">
                <a:solidFill>
                  <a:schemeClr val="tx1"/>
                </a:solidFill>
              </a:rPr>
              <a:t>脱离社会与自然，</a:t>
            </a:r>
            <a:r>
              <a:rPr lang="zh-CN" altLang="en-US">
                <a:solidFill>
                  <a:srgbClr val="FF0000"/>
                </a:solidFill>
              </a:rPr>
              <a:t>忽视了儿童的天性发展。</a:t>
            </a:r>
            <a:r>
              <a:rPr lang="zh-CN" altLang="en-US">
                <a:solidFill>
                  <a:schemeClr val="tx1"/>
                </a:solidFill>
              </a:rPr>
              <a:t>所以，陈鹤琴先生提出“</a:t>
            </a:r>
            <a:r>
              <a:rPr lang="zh-CN" altLang="en-US">
                <a:solidFill>
                  <a:srgbClr val="FF0000"/>
                </a:solidFill>
              </a:rPr>
              <a:t>把大自然、大社会作为我们的活教材</a:t>
            </a:r>
            <a:r>
              <a:rPr lang="zh-CN" altLang="en-US">
                <a:solidFill>
                  <a:schemeClr val="tx1"/>
                </a:solidFill>
              </a:rPr>
              <a:t>”，让儿童“去向活的直接的‘知识宝库’探讨研究”。主张让儿童通过过与大自然的</a:t>
            </a:r>
            <a:r>
              <a:rPr lang="en-US" altLang="zh-CN">
                <a:solidFill>
                  <a:schemeClr val="tx1"/>
                </a:solidFill>
              </a:rPr>
              <a:t>“</a:t>
            </a:r>
            <a:r>
              <a:rPr lang="zh-CN" altLang="en-US">
                <a:solidFill>
                  <a:schemeClr val="tx1"/>
                </a:solidFill>
              </a:rPr>
              <a:t>亲密接触</a:t>
            </a:r>
            <a:r>
              <a:rPr lang="en-US" altLang="zh-CN">
                <a:solidFill>
                  <a:schemeClr val="tx1"/>
                </a:solidFill>
              </a:rPr>
              <a:t>”</a:t>
            </a:r>
            <a:r>
              <a:rPr lang="zh-CN" altLang="en-US">
                <a:solidFill>
                  <a:schemeClr val="tx1"/>
                </a:solidFill>
              </a:rPr>
              <a:t>来获取经验和知识。</a:t>
            </a:r>
            <a:endParaRPr lang="zh-CN" altLang="en-US">
              <a:solidFill>
                <a:schemeClr val="tx1"/>
              </a:solidFill>
            </a:endParaRPr>
          </a:p>
        </p:txBody>
      </p:sp>
      <p:sp>
        <p:nvSpPr>
          <p:cNvPr id="5" name="文本框 4"/>
          <p:cNvSpPr txBox="1"/>
          <p:nvPr/>
        </p:nvSpPr>
        <p:spPr>
          <a:xfrm>
            <a:off x="888365" y="3582670"/>
            <a:ext cx="2507615" cy="368300"/>
          </a:xfrm>
          <a:prstGeom prst="rect">
            <a:avLst/>
          </a:prstGeom>
          <a:noFill/>
        </p:spPr>
        <p:txBody>
          <a:bodyPr wrap="square" rtlCol="0">
            <a:spAutoFit/>
          </a:bodyPr>
          <a:p>
            <a:r>
              <a:rPr lang="en-US" b="1"/>
              <a:t>3.“</a:t>
            </a:r>
            <a:r>
              <a:rPr lang="zh-CN" altLang="en-US" b="1"/>
              <a:t>活教育</a:t>
            </a:r>
            <a:r>
              <a:rPr lang="en-US" altLang="zh-CN" b="1"/>
              <a:t>”</a:t>
            </a:r>
            <a:r>
              <a:rPr lang="zh-CN" altLang="en-US" b="1"/>
              <a:t>的课程论</a:t>
            </a:r>
            <a:endParaRPr lang="zh-CN" altLang="en-US" b="1"/>
          </a:p>
        </p:txBody>
      </p:sp>
      <p:sp>
        <p:nvSpPr>
          <p:cNvPr id="6" name="文本框 5"/>
          <p:cNvSpPr txBox="1"/>
          <p:nvPr/>
        </p:nvSpPr>
        <p:spPr>
          <a:xfrm>
            <a:off x="888365" y="4140835"/>
            <a:ext cx="5367655" cy="2168525"/>
          </a:xfrm>
          <a:prstGeom prst="rect">
            <a:avLst/>
          </a:prstGeom>
          <a:noFill/>
        </p:spPr>
        <p:txBody>
          <a:bodyPr wrap="square" rtlCol="0">
            <a:spAutoFit/>
          </a:bodyPr>
          <a:p>
            <a:pPr indent="457200" fontAlgn="auto">
              <a:lnSpc>
                <a:spcPct val="150000"/>
              </a:lnSpc>
            </a:pPr>
            <a:r>
              <a:rPr lang="zh-CN" altLang="en-US"/>
              <a:t>陈鹤琴所强调的“做”，并不是简单的游戏、劳动或者学习，而是要确立学生在教学活动中的</a:t>
            </a:r>
            <a:r>
              <a:rPr lang="zh-CN" altLang="en-US">
                <a:solidFill>
                  <a:srgbClr val="FF0000"/>
                </a:solidFill>
              </a:rPr>
              <a:t>主体性</a:t>
            </a:r>
            <a:r>
              <a:rPr lang="zh-CN" altLang="en-US"/>
              <a:t>，要求教师通过</a:t>
            </a:r>
            <a:r>
              <a:rPr lang="zh-CN" altLang="en-US">
                <a:solidFill>
                  <a:srgbClr val="FF0000"/>
                </a:solidFill>
              </a:rPr>
              <a:t>启发诱导</a:t>
            </a:r>
            <a:r>
              <a:rPr lang="zh-CN" altLang="en-US"/>
              <a:t>的方式使儿童将动手和动脑结合起来，让幼儿的思想参与到“做”的活动之中。</a:t>
            </a:r>
            <a:endParaRPr lang="zh-CN" altLang="en-US"/>
          </a:p>
        </p:txBody>
      </p:sp>
      <p:cxnSp>
        <p:nvCxnSpPr>
          <p:cNvPr id="7" name="直接箭头连接符 6"/>
          <p:cNvCxnSpPr/>
          <p:nvPr/>
        </p:nvCxnSpPr>
        <p:spPr>
          <a:xfrm>
            <a:off x="6256020" y="5054600"/>
            <a:ext cx="948690" cy="0"/>
          </a:xfrm>
          <a:prstGeom prst="straightConnector1">
            <a:avLst/>
          </a:prstGeom>
          <a:ln w="69850">
            <a:tailEnd type="arrow"/>
          </a:ln>
        </p:spPr>
        <p:style>
          <a:lnRef idx="1">
            <a:schemeClr val="accent1"/>
          </a:lnRef>
          <a:fillRef idx="0">
            <a:schemeClr val="accent1"/>
          </a:fillRef>
          <a:effectRef idx="0">
            <a:schemeClr val="accent1"/>
          </a:effectRef>
          <a:fontRef idx="minor">
            <a:schemeClr val="tx1"/>
          </a:fontRef>
        </p:style>
      </p:cxnSp>
      <p:sp>
        <p:nvSpPr>
          <p:cNvPr id="8" name="左大括号 7"/>
          <p:cNvSpPr/>
          <p:nvPr/>
        </p:nvSpPr>
        <p:spPr>
          <a:xfrm>
            <a:off x="8914130" y="3833495"/>
            <a:ext cx="213360" cy="2442210"/>
          </a:xfrm>
          <a:prstGeom prst="leftBrace">
            <a:avLst/>
          </a:prstGeom>
          <a:ln w="3492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7477760" y="4870450"/>
            <a:ext cx="1163955" cy="368300"/>
          </a:xfrm>
          <a:prstGeom prst="rect">
            <a:avLst/>
          </a:prstGeom>
          <a:noFill/>
        </p:spPr>
        <p:txBody>
          <a:bodyPr wrap="square" rtlCol="0">
            <a:spAutoFit/>
          </a:bodyPr>
          <a:p>
            <a:r>
              <a:rPr lang="zh-CN" altLang="en-US" b="1"/>
              <a:t>教学过程</a:t>
            </a:r>
            <a:endParaRPr lang="zh-CN" altLang="en-US" b="1"/>
          </a:p>
        </p:txBody>
      </p:sp>
      <p:sp>
        <p:nvSpPr>
          <p:cNvPr id="10" name="文本框 9"/>
          <p:cNvSpPr txBox="1"/>
          <p:nvPr/>
        </p:nvSpPr>
        <p:spPr>
          <a:xfrm>
            <a:off x="9536430" y="3582670"/>
            <a:ext cx="1393190" cy="368300"/>
          </a:xfrm>
          <a:prstGeom prst="rect">
            <a:avLst/>
          </a:prstGeom>
          <a:noFill/>
        </p:spPr>
        <p:txBody>
          <a:bodyPr wrap="square" rtlCol="0">
            <a:spAutoFit/>
          </a:bodyPr>
          <a:p>
            <a:r>
              <a:rPr lang="zh-CN" altLang="en-US"/>
              <a:t>实验观察</a:t>
            </a:r>
            <a:endParaRPr lang="zh-CN" altLang="en-US"/>
          </a:p>
        </p:txBody>
      </p:sp>
      <p:sp>
        <p:nvSpPr>
          <p:cNvPr id="11" name="文本框 10"/>
          <p:cNvSpPr txBox="1"/>
          <p:nvPr/>
        </p:nvSpPr>
        <p:spPr>
          <a:xfrm>
            <a:off x="9536430" y="4502150"/>
            <a:ext cx="1392555" cy="368300"/>
          </a:xfrm>
          <a:prstGeom prst="rect">
            <a:avLst/>
          </a:prstGeom>
          <a:noFill/>
        </p:spPr>
        <p:txBody>
          <a:bodyPr wrap="square" rtlCol="0">
            <a:spAutoFit/>
          </a:bodyPr>
          <a:p>
            <a:r>
              <a:rPr lang="zh-CN" altLang="en-US"/>
              <a:t>阅读参考</a:t>
            </a:r>
            <a:endParaRPr lang="zh-CN" altLang="en-US"/>
          </a:p>
        </p:txBody>
      </p:sp>
      <p:sp>
        <p:nvSpPr>
          <p:cNvPr id="12" name="文本框 11"/>
          <p:cNvSpPr txBox="1"/>
          <p:nvPr/>
        </p:nvSpPr>
        <p:spPr>
          <a:xfrm>
            <a:off x="9536430" y="6041390"/>
            <a:ext cx="1393190" cy="368300"/>
          </a:xfrm>
          <a:prstGeom prst="rect">
            <a:avLst/>
          </a:prstGeom>
          <a:noFill/>
        </p:spPr>
        <p:txBody>
          <a:bodyPr wrap="square" rtlCol="0">
            <a:spAutoFit/>
          </a:bodyPr>
          <a:p>
            <a:r>
              <a:rPr lang="zh-CN" altLang="en-US"/>
              <a:t>批评检讨</a:t>
            </a:r>
            <a:endParaRPr lang="zh-CN" altLang="en-US"/>
          </a:p>
        </p:txBody>
      </p:sp>
      <p:sp>
        <p:nvSpPr>
          <p:cNvPr id="13" name="文本框 12"/>
          <p:cNvSpPr txBox="1"/>
          <p:nvPr/>
        </p:nvSpPr>
        <p:spPr>
          <a:xfrm>
            <a:off x="9552940" y="5369560"/>
            <a:ext cx="1376045" cy="368300"/>
          </a:xfrm>
          <a:prstGeom prst="rect">
            <a:avLst/>
          </a:prstGeom>
          <a:noFill/>
        </p:spPr>
        <p:txBody>
          <a:bodyPr wrap="square" rtlCol="0">
            <a:spAutoFit/>
          </a:bodyPr>
          <a:p>
            <a:r>
              <a:rPr lang="zh-CN" altLang="en-US"/>
              <a:t>发表创作</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445" y="554355"/>
            <a:ext cx="3233420" cy="398780"/>
          </a:xfrm>
          <a:prstGeom prst="rect">
            <a:avLst/>
          </a:prstGeom>
          <a:noFill/>
        </p:spPr>
        <p:txBody>
          <a:bodyPr wrap="square" rtlCol="0">
            <a:spAutoFit/>
          </a:bodyPr>
          <a:p>
            <a:r>
              <a:rPr lang="zh-CN" altLang="en-US" sz="2000" b="1"/>
              <a:t>（二）</a:t>
            </a:r>
            <a:r>
              <a:rPr lang="en-US" altLang="zh-CN" sz="2000" b="1"/>
              <a:t>“</a:t>
            </a:r>
            <a:r>
              <a:rPr lang="zh-CN" altLang="en-US" sz="2000" b="1"/>
              <a:t>活教育</a:t>
            </a:r>
            <a:r>
              <a:rPr lang="en-US" altLang="zh-CN" sz="2000" b="1"/>
              <a:t>”</a:t>
            </a:r>
            <a:r>
              <a:rPr lang="zh-CN" altLang="en-US" sz="2000" b="1"/>
              <a:t>理论</a:t>
            </a:r>
            <a:endParaRPr lang="zh-CN" altLang="en-US" sz="2000" b="1"/>
          </a:p>
        </p:txBody>
      </p:sp>
      <p:sp>
        <p:nvSpPr>
          <p:cNvPr id="3" name="文本框 2"/>
          <p:cNvSpPr txBox="1"/>
          <p:nvPr/>
        </p:nvSpPr>
        <p:spPr>
          <a:xfrm>
            <a:off x="748030" y="1232535"/>
            <a:ext cx="2507615" cy="368300"/>
          </a:xfrm>
          <a:prstGeom prst="rect">
            <a:avLst/>
          </a:prstGeom>
          <a:noFill/>
        </p:spPr>
        <p:txBody>
          <a:bodyPr wrap="square" rtlCol="0">
            <a:spAutoFit/>
          </a:bodyPr>
          <a:p>
            <a:r>
              <a:rPr lang="en-US" altLang="zh-CN" b="1"/>
              <a:t>4.“</a:t>
            </a:r>
            <a:r>
              <a:rPr lang="zh-CN" altLang="en-US" b="1"/>
              <a:t>活教育</a:t>
            </a:r>
            <a:r>
              <a:rPr lang="en-US" altLang="zh-CN" b="1"/>
              <a:t>”</a:t>
            </a:r>
            <a:r>
              <a:rPr lang="zh-CN" altLang="en-US" b="1"/>
              <a:t>的教学原则</a:t>
            </a:r>
            <a:endParaRPr lang="zh-CN" altLang="en-US" b="1"/>
          </a:p>
        </p:txBody>
      </p:sp>
      <p:sp>
        <p:nvSpPr>
          <p:cNvPr id="4" name="文本框 3"/>
          <p:cNvSpPr txBox="1"/>
          <p:nvPr/>
        </p:nvSpPr>
        <p:spPr>
          <a:xfrm>
            <a:off x="1190625" y="2018665"/>
            <a:ext cx="4671695" cy="3415030"/>
          </a:xfrm>
          <a:prstGeom prst="rect">
            <a:avLst/>
          </a:prstGeom>
          <a:noFill/>
        </p:spPr>
        <p:txBody>
          <a:bodyPr wrap="square" rtlCol="0">
            <a:spAutoFit/>
          </a:bodyPr>
          <a:p>
            <a:pPr fontAlgn="auto">
              <a:lnSpc>
                <a:spcPct val="150000"/>
              </a:lnSpc>
            </a:pPr>
            <a:r>
              <a:rPr lang="zh-CN" altLang="en-US"/>
              <a:t>(1)凡是儿童自己能够做的，应当让他自己做</a:t>
            </a:r>
            <a:endParaRPr lang="zh-CN" altLang="en-US"/>
          </a:p>
          <a:p>
            <a:pPr fontAlgn="auto">
              <a:lnSpc>
                <a:spcPct val="150000"/>
              </a:lnSpc>
            </a:pPr>
            <a:r>
              <a:rPr lang="zh-CN" altLang="en-US"/>
              <a:t>(2)凡是儿童能够自己想的，应当让他自己想</a:t>
            </a:r>
            <a:endParaRPr lang="zh-CN" altLang="en-US"/>
          </a:p>
          <a:p>
            <a:pPr fontAlgn="auto">
              <a:lnSpc>
                <a:spcPct val="150000"/>
              </a:lnSpc>
            </a:pPr>
            <a:r>
              <a:rPr lang="zh-CN" altLang="en-US"/>
              <a:t>(3)你要儿童怎样做，就应当教育儿童怎样学</a:t>
            </a:r>
            <a:endParaRPr lang="zh-CN" altLang="en-US"/>
          </a:p>
          <a:p>
            <a:pPr fontAlgn="auto">
              <a:lnSpc>
                <a:spcPct val="150000"/>
              </a:lnSpc>
            </a:pPr>
            <a:r>
              <a:rPr lang="zh-CN" altLang="en-US"/>
              <a:t>(4)鼓励儿童去发现它自己的世界</a:t>
            </a:r>
            <a:endParaRPr lang="zh-CN" altLang="en-US"/>
          </a:p>
          <a:p>
            <a:pPr fontAlgn="auto">
              <a:lnSpc>
                <a:spcPct val="150000"/>
              </a:lnSpc>
            </a:pPr>
            <a:r>
              <a:rPr lang="zh-CN" altLang="en-US"/>
              <a:t>(5)积极的鼓励胜于消极的制裁</a:t>
            </a:r>
            <a:endParaRPr lang="zh-CN" altLang="en-US"/>
          </a:p>
          <a:p>
            <a:pPr fontAlgn="auto">
              <a:lnSpc>
                <a:spcPct val="150000"/>
              </a:lnSpc>
            </a:pPr>
            <a:r>
              <a:rPr lang="zh-CN" altLang="en-US"/>
              <a:t>(6)大自然大社会是我们的活教材</a:t>
            </a:r>
            <a:endParaRPr lang="zh-CN" altLang="en-US"/>
          </a:p>
          <a:p>
            <a:pPr fontAlgn="auto">
              <a:lnSpc>
                <a:spcPct val="150000"/>
              </a:lnSpc>
            </a:pPr>
            <a:r>
              <a:rPr lang="zh-CN" altLang="en-US"/>
              <a:t>(7)积极的暗示胜于消极的命令</a:t>
            </a:r>
            <a:endParaRPr lang="zh-CN" altLang="en-US"/>
          </a:p>
          <a:p>
            <a:pPr fontAlgn="auto">
              <a:lnSpc>
                <a:spcPct val="150000"/>
              </a:lnSpc>
            </a:pPr>
            <a:r>
              <a:rPr lang="zh-CN" altLang="en-US"/>
              <a:t>(8)用比赛的方式来增进学习的效率</a:t>
            </a:r>
            <a:endParaRPr lang="zh-CN" altLang="en-US"/>
          </a:p>
        </p:txBody>
      </p:sp>
      <p:sp>
        <p:nvSpPr>
          <p:cNvPr id="5" name="文本框 4"/>
          <p:cNvSpPr txBox="1"/>
          <p:nvPr/>
        </p:nvSpPr>
        <p:spPr>
          <a:xfrm>
            <a:off x="7390130" y="2018665"/>
            <a:ext cx="3310255" cy="4107815"/>
          </a:xfrm>
          <a:prstGeom prst="rect">
            <a:avLst/>
          </a:prstGeom>
          <a:noFill/>
        </p:spPr>
        <p:txBody>
          <a:bodyPr wrap="square" rtlCol="0">
            <a:spAutoFit/>
          </a:bodyPr>
          <a:p>
            <a:pPr fontAlgn="auto">
              <a:lnSpc>
                <a:spcPct val="150000"/>
              </a:lnSpc>
            </a:pPr>
            <a:r>
              <a:rPr lang="zh-CN" altLang="en-US">
                <a:sym typeface="+mn-ea"/>
              </a:rPr>
              <a:t>(9)比较教学法</a:t>
            </a:r>
            <a:endParaRPr lang="zh-CN" altLang="en-US"/>
          </a:p>
          <a:p>
            <a:pPr fontAlgn="auto">
              <a:lnSpc>
                <a:spcPct val="150000"/>
              </a:lnSpc>
            </a:pPr>
            <a:r>
              <a:rPr lang="zh-CN" altLang="en-US">
                <a:sym typeface="+mn-ea"/>
              </a:rPr>
              <a:t>(10)替代教学法</a:t>
            </a:r>
            <a:endParaRPr lang="zh-CN" altLang="en-US"/>
          </a:p>
          <a:p>
            <a:pPr fontAlgn="auto">
              <a:lnSpc>
                <a:spcPct val="150000"/>
              </a:lnSpc>
            </a:pPr>
            <a:r>
              <a:rPr lang="zh-CN" altLang="en-US">
                <a:sym typeface="+mn-ea"/>
              </a:rPr>
              <a:t>(11)注意环境、利用环境</a:t>
            </a:r>
            <a:endParaRPr lang="zh-CN" altLang="en-US"/>
          </a:p>
          <a:p>
            <a:pPr fontAlgn="auto">
              <a:lnSpc>
                <a:spcPct val="150000"/>
              </a:lnSpc>
            </a:pPr>
            <a:r>
              <a:rPr lang="zh-CN" altLang="en-US">
                <a:sym typeface="+mn-ea"/>
              </a:rPr>
              <a:t>(12)分组学子、共同研究</a:t>
            </a:r>
            <a:endParaRPr lang="zh-CN" altLang="en-US"/>
          </a:p>
          <a:p>
            <a:pPr fontAlgn="auto">
              <a:lnSpc>
                <a:spcPct val="150000"/>
              </a:lnSpc>
            </a:pPr>
            <a:r>
              <a:rPr lang="zh-CN" altLang="en-US">
                <a:sym typeface="+mn-ea"/>
              </a:rPr>
              <a:t>(13)教学游戏化</a:t>
            </a:r>
            <a:endParaRPr lang="zh-CN" altLang="en-US"/>
          </a:p>
          <a:p>
            <a:pPr fontAlgn="auto">
              <a:lnSpc>
                <a:spcPct val="150000"/>
              </a:lnSpc>
            </a:pPr>
            <a:r>
              <a:rPr lang="zh-CN" altLang="en-US">
                <a:sym typeface="+mn-ea"/>
              </a:rPr>
              <a:t>(14)教学故事化</a:t>
            </a:r>
            <a:endParaRPr lang="zh-CN" altLang="en-US"/>
          </a:p>
          <a:p>
            <a:pPr fontAlgn="auto">
              <a:lnSpc>
                <a:spcPct val="150000"/>
              </a:lnSpc>
            </a:pPr>
            <a:r>
              <a:rPr lang="zh-CN" altLang="en-US">
                <a:sym typeface="+mn-ea"/>
              </a:rPr>
              <a:t>(15)教师教教师</a:t>
            </a:r>
            <a:endParaRPr lang="zh-CN" altLang="en-US"/>
          </a:p>
          <a:p>
            <a:pPr fontAlgn="auto">
              <a:lnSpc>
                <a:spcPct val="150000"/>
              </a:lnSpc>
            </a:pPr>
            <a:r>
              <a:rPr lang="zh-CN" altLang="en-US">
                <a:sym typeface="+mn-ea"/>
              </a:rPr>
              <a:t>(16)儿童教儿童</a:t>
            </a:r>
            <a:endParaRPr lang="zh-CN" altLang="en-US"/>
          </a:p>
          <a:p>
            <a:pPr fontAlgn="auto">
              <a:lnSpc>
                <a:spcPct val="150000"/>
              </a:lnSpc>
            </a:pPr>
            <a:r>
              <a:rPr lang="zh-CN" altLang="en-US">
                <a:sym typeface="+mn-ea"/>
              </a:rPr>
              <a:t>(17)精密观察</a:t>
            </a:r>
            <a:endParaRPr lang="zh-CN" altLang="en-US"/>
          </a:p>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755" y="6143"/>
              <a:ext cx="6886"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五指活动</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课程结构</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34975" y="483235"/>
            <a:ext cx="626237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五指活动</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课程的结构</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867410" y="1412875"/>
            <a:ext cx="3637915" cy="398780"/>
          </a:xfrm>
          <a:prstGeom prst="rect">
            <a:avLst/>
          </a:prstGeom>
          <a:noFill/>
        </p:spPr>
        <p:txBody>
          <a:bodyPr wrap="square" rtlCol="0">
            <a:spAutoFit/>
          </a:bodyPr>
          <a:p>
            <a:r>
              <a:rPr lang="zh-CN" altLang="en-US" sz="2000" b="1"/>
              <a:t>（一）</a:t>
            </a:r>
            <a:r>
              <a:rPr lang="en-US" altLang="zh-CN" sz="2000" b="1"/>
              <a:t>“</a:t>
            </a:r>
            <a:r>
              <a:rPr lang="zh-CN" altLang="en-US" sz="2000" b="1"/>
              <a:t>五指活动</a:t>
            </a:r>
            <a:r>
              <a:rPr lang="en-US" altLang="zh-CN" sz="2000" b="1"/>
              <a:t>”</a:t>
            </a:r>
            <a:r>
              <a:rPr lang="zh-CN" altLang="en-US" sz="2000" b="1"/>
              <a:t>课程的</a:t>
            </a:r>
            <a:r>
              <a:rPr lang="zh-CN" altLang="en-US" sz="2000" b="1"/>
              <a:t>定义</a:t>
            </a:r>
            <a:endParaRPr lang="zh-CN" altLang="en-US" sz="2000" b="1"/>
          </a:p>
        </p:txBody>
      </p:sp>
      <p:sp>
        <p:nvSpPr>
          <p:cNvPr id="4" name="文本框 3"/>
          <p:cNvSpPr txBox="1"/>
          <p:nvPr/>
        </p:nvSpPr>
        <p:spPr>
          <a:xfrm>
            <a:off x="737235" y="1971040"/>
            <a:ext cx="9061450" cy="922020"/>
          </a:xfrm>
          <a:prstGeom prst="rect">
            <a:avLst/>
          </a:prstGeom>
          <a:noFill/>
        </p:spPr>
        <p:txBody>
          <a:bodyPr wrap="square" rtlCol="0">
            <a:spAutoFit/>
          </a:bodyPr>
          <a:p>
            <a:pPr indent="457200" fontAlgn="auto">
              <a:lnSpc>
                <a:spcPct val="150000"/>
              </a:lnSpc>
            </a:pPr>
            <a:r>
              <a:rPr lang="zh-CN" altLang="en-US"/>
              <a:t>“五指活动”课程是陈鹤琴创编的，他以五个连为一体的手指比喻课程内容的五个方面，虽有区分，却是整体的、连通的，以此说明五指活动课程的特征。</a:t>
            </a:r>
            <a:endParaRPr lang="zh-CN" altLang="en-US"/>
          </a:p>
        </p:txBody>
      </p:sp>
      <p:sp>
        <p:nvSpPr>
          <p:cNvPr id="5" name="文本框 4"/>
          <p:cNvSpPr txBox="1"/>
          <p:nvPr/>
        </p:nvSpPr>
        <p:spPr>
          <a:xfrm>
            <a:off x="867410" y="3229610"/>
            <a:ext cx="3637915" cy="398780"/>
          </a:xfrm>
          <a:prstGeom prst="rect">
            <a:avLst/>
          </a:prstGeom>
          <a:noFill/>
        </p:spPr>
        <p:txBody>
          <a:bodyPr wrap="square" rtlCol="0">
            <a:spAutoFit/>
          </a:bodyPr>
          <a:p>
            <a:r>
              <a:rPr lang="zh-CN" altLang="en-US" sz="2000" b="1"/>
              <a:t>（二）</a:t>
            </a:r>
            <a:r>
              <a:rPr lang="en-US" altLang="zh-CN" sz="2000" b="1"/>
              <a:t>“</a:t>
            </a:r>
            <a:r>
              <a:rPr lang="zh-CN" altLang="en-US" sz="2000" b="1"/>
              <a:t>五指活动</a:t>
            </a:r>
            <a:r>
              <a:rPr lang="en-US" altLang="zh-CN" sz="2000" b="1"/>
              <a:t>”</a:t>
            </a:r>
            <a:r>
              <a:rPr lang="zh-CN" altLang="en-US" sz="2000" b="1"/>
              <a:t>课程的结构</a:t>
            </a:r>
            <a:endParaRPr lang="zh-CN" altLang="en-US" sz="2000" b="1"/>
          </a:p>
        </p:txBody>
      </p:sp>
      <p:sp>
        <p:nvSpPr>
          <p:cNvPr id="6" name="文本框 5"/>
          <p:cNvSpPr txBox="1"/>
          <p:nvPr/>
        </p:nvSpPr>
        <p:spPr>
          <a:xfrm>
            <a:off x="867410" y="4972685"/>
            <a:ext cx="2506980" cy="368300"/>
          </a:xfrm>
          <a:prstGeom prst="rect">
            <a:avLst/>
          </a:prstGeom>
          <a:noFill/>
        </p:spPr>
        <p:txBody>
          <a:bodyPr wrap="square" rtlCol="0">
            <a:spAutoFit/>
          </a:bodyPr>
          <a:p>
            <a:r>
              <a:rPr lang="en-US" altLang="zh-CN" b="1"/>
              <a:t>“</a:t>
            </a:r>
            <a:r>
              <a:rPr lang="zh-CN" altLang="en-US" b="1"/>
              <a:t>五指活动</a:t>
            </a:r>
            <a:r>
              <a:rPr lang="en-US" altLang="zh-CN" b="1"/>
              <a:t>”</a:t>
            </a:r>
            <a:r>
              <a:rPr lang="zh-CN" altLang="en-US" b="1"/>
              <a:t>课程的结构</a:t>
            </a:r>
            <a:endParaRPr lang="zh-CN" altLang="en-US" b="1"/>
          </a:p>
        </p:txBody>
      </p:sp>
      <p:sp>
        <p:nvSpPr>
          <p:cNvPr id="7" name="左大括号 6"/>
          <p:cNvSpPr/>
          <p:nvPr/>
        </p:nvSpPr>
        <p:spPr>
          <a:xfrm>
            <a:off x="3588385" y="3936365"/>
            <a:ext cx="835660" cy="244157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4842510" y="3825875"/>
            <a:ext cx="2506980" cy="368300"/>
          </a:xfrm>
          <a:prstGeom prst="rect">
            <a:avLst/>
          </a:prstGeom>
          <a:noFill/>
        </p:spPr>
        <p:txBody>
          <a:bodyPr wrap="square" rtlCol="0">
            <a:spAutoFit/>
          </a:bodyPr>
          <a:p>
            <a:r>
              <a:rPr lang="en-US" altLang="zh-CN"/>
              <a:t>“</a:t>
            </a:r>
            <a:r>
              <a:rPr lang="zh-CN" altLang="en-US"/>
              <a:t>五指活动</a:t>
            </a:r>
            <a:r>
              <a:rPr lang="en-US" altLang="zh-CN"/>
              <a:t>”</a:t>
            </a:r>
            <a:r>
              <a:rPr lang="zh-CN" altLang="en-US"/>
              <a:t>课程的</a:t>
            </a:r>
            <a:r>
              <a:rPr lang="zh-CN" altLang="en-US">
                <a:solidFill>
                  <a:srgbClr val="FF0000"/>
                </a:solidFill>
              </a:rPr>
              <a:t>目标</a:t>
            </a:r>
            <a:endParaRPr lang="zh-CN" altLang="en-US">
              <a:solidFill>
                <a:srgbClr val="FF0000"/>
              </a:solidFill>
            </a:endParaRPr>
          </a:p>
        </p:txBody>
      </p:sp>
      <p:sp>
        <p:nvSpPr>
          <p:cNvPr id="9" name="文本框 8"/>
          <p:cNvSpPr txBox="1"/>
          <p:nvPr/>
        </p:nvSpPr>
        <p:spPr>
          <a:xfrm>
            <a:off x="4842510" y="6119495"/>
            <a:ext cx="4587240" cy="368300"/>
          </a:xfrm>
          <a:prstGeom prst="rect">
            <a:avLst/>
          </a:prstGeom>
          <a:noFill/>
        </p:spPr>
        <p:txBody>
          <a:bodyPr wrap="square" rtlCol="0">
            <a:spAutoFit/>
          </a:bodyPr>
          <a:p>
            <a:r>
              <a:rPr lang="en-US" altLang="zh-CN"/>
              <a:t>“</a:t>
            </a:r>
            <a:r>
              <a:rPr lang="zh-CN" altLang="en-US"/>
              <a:t>五指活动</a:t>
            </a:r>
            <a:r>
              <a:rPr lang="en-US" altLang="zh-CN"/>
              <a:t>”</a:t>
            </a:r>
            <a:r>
              <a:rPr lang="zh-CN" altLang="en-US"/>
              <a:t>课程的</a:t>
            </a:r>
            <a:r>
              <a:rPr lang="zh-CN" altLang="en-US">
                <a:solidFill>
                  <a:srgbClr val="FF0000"/>
                </a:solidFill>
              </a:rPr>
              <a:t>组织与实施</a:t>
            </a:r>
            <a:endParaRPr lang="zh-CN" altLang="en-US">
              <a:solidFill>
                <a:srgbClr val="FF0000"/>
              </a:solidFill>
            </a:endParaRPr>
          </a:p>
        </p:txBody>
      </p:sp>
      <p:sp>
        <p:nvSpPr>
          <p:cNvPr id="10" name="文本框 9"/>
          <p:cNvSpPr txBox="1"/>
          <p:nvPr/>
        </p:nvSpPr>
        <p:spPr>
          <a:xfrm>
            <a:off x="4842510" y="4972685"/>
            <a:ext cx="2506980" cy="368300"/>
          </a:xfrm>
          <a:prstGeom prst="rect">
            <a:avLst/>
          </a:prstGeom>
          <a:noFill/>
        </p:spPr>
        <p:txBody>
          <a:bodyPr wrap="square" rtlCol="0">
            <a:spAutoFit/>
          </a:bodyPr>
          <a:p>
            <a:r>
              <a:rPr lang="en-US" altLang="zh-CN"/>
              <a:t>“</a:t>
            </a:r>
            <a:r>
              <a:rPr lang="zh-CN" altLang="en-US"/>
              <a:t>五指活动</a:t>
            </a:r>
            <a:r>
              <a:rPr lang="en-US" altLang="zh-CN"/>
              <a:t>”</a:t>
            </a:r>
            <a:r>
              <a:rPr lang="zh-CN" altLang="en-US"/>
              <a:t>课程的</a:t>
            </a:r>
            <a:r>
              <a:rPr lang="zh-CN" altLang="en-US">
                <a:solidFill>
                  <a:srgbClr val="FF0000"/>
                </a:solidFill>
              </a:rPr>
              <a:t>内容</a:t>
            </a:r>
            <a:endParaRPr lang="zh-CN" altLang="en-US">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环形 5"/>
          <p:cNvSpPr/>
          <p:nvPr/>
        </p:nvSpPr>
        <p:spPr>
          <a:xfrm rot="18400596">
            <a:off x="4464604" y="1759585"/>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7" name="箭头: 环形 6"/>
          <p:cNvSpPr/>
          <p:nvPr/>
        </p:nvSpPr>
        <p:spPr>
          <a:xfrm rot="3439039">
            <a:off x="6427686" y="1771514"/>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8" name="箭头: 环形 7"/>
          <p:cNvSpPr/>
          <p:nvPr/>
        </p:nvSpPr>
        <p:spPr>
          <a:xfrm rot="14234552">
            <a:off x="4464604" y="4006486"/>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9" name="箭头: 环形 8"/>
          <p:cNvSpPr/>
          <p:nvPr/>
        </p:nvSpPr>
        <p:spPr>
          <a:xfrm rot="7520202">
            <a:off x="6427686" y="4018415"/>
            <a:ext cx="1351280" cy="1351280"/>
          </a:xfrm>
          <a:prstGeom prst="circular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8456971" y="4215426"/>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1" name="矩形 10"/>
          <p:cNvSpPr/>
          <p:nvPr/>
        </p:nvSpPr>
        <p:spPr>
          <a:xfrm>
            <a:off x="8456971" y="1714185"/>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2" name="文本框 22"/>
          <p:cNvSpPr txBox="1"/>
          <p:nvPr/>
        </p:nvSpPr>
        <p:spPr>
          <a:xfrm flipH="1">
            <a:off x="8456970" y="2274753"/>
            <a:ext cx="2946399" cy="119888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培养受教育者应有研究的态度，充分的知识，表述的能力</a:t>
            </a:r>
            <a:endPar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3" name="文本框 22"/>
          <p:cNvSpPr txBox="1"/>
          <p:nvPr/>
        </p:nvSpPr>
        <p:spPr>
          <a:xfrm flipH="1">
            <a:off x="8456970" y="4983060"/>
            <a:ext cx="2946399" cy="156845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培养受教育者能欣赏自然美和艺术美，养成欢天喜地的快乐精神，消除惧怕的情绪</a:t>
            </a:r>
            <a:endPar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4" name="文本框 13"/>
          <p:cNvSpPr txBox="1"/>
          <p:nvPr/>
        </p:nvSpPr>
        <p:spPr>
          <a:xfrm flipH="1">
            <a:off x="8457565" y="1783715"/>
            <a:ext cx="294576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怎样开发幼儿的智力</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 name="文本框 14"/>
          <p:cNvSpPr txBox="1"/>
          <p:nvPr/>
        </p:nvSpPr>
        <p:spPr>
          <a:xfrm flipH="1">
            <a:off x="8457606" y="4284372"/>
            <a:ext cx="2015171"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怎样培养情绪</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6" name="矩形 15"/>
          <p:cNvSpPr/>
          <p:nvPr/>
        </p:nvSpPr>
        <p:spPr>
          <a:xfrm>
            <a:off x="798136" y="4214791"/>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7" name="矩形 16"/>
          <p:cNvSpPr/>
          <p:nvPr/>
        </p:nvSpPr>
        <p:spPr>
          <a:xfrm>
            <a:off x="798136" y="1714185"/>
            <a:ext cx="2946400" cy="539273"/>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8" name="letter_100718"/>
          <p:cNvSpPr>
            <a:spLocks noChangeAspect="1"/>
          </p:cNvSpPr>
          <p:nvPr/>
        </p:nvSpPr>
        <p:spPr bwMode="auto">
          <a:xfrm>
            <a:off x="4434623" y="3265508"/>
            <a:ext cx="709965" cy="626220"/>
          </a:xfrm>
          <a:custGeom>
            <a:avLst/>
            <a:gdLst>
              <a:gd name="connsiteX0" fmla="*/ 210948 w 608415"/>
              <a:gd name="connsiteY0" fmla="*/ 351029 h 536649"/>
              <a:gd name="connsiteX1" fmla="*/ 67141 w 608415"/>
              <a:gd name="connsiteY1" fmla="*/ 495537 h 536649"/>
              <a:gd name="connsiteX2" fmla="*/ 541274 w 608415"/>
              <a:gd name="connsiteY2" fmla="*/ 495537 h 536649"/>
              <a:gd name="connsiteX3" fmla="*/ 397467 w 608415"/>
              <a:gd name="connsiteY3" fmla="*/ 351029 h 536649"/>
              <a:gd name="connsiteX4" fmla="*/ 313426 w 608415"/>
              <a:gd name="connsiteY4" fmla="*/ 392909 h 536649"/>
              <a:gd name="connsiteX5" fmla="*/ 304208 w 608415"/>
              <a:gd name="connsiteY5" fmla="*/ 395056 h 536649"/>
              <a:gd name="connsiteX6" fmla="*/ 294989 w 608415"/>
              <a:gd name="connsiteY6" fmla="*/ 392909 h 536649"/>
              <a:gd name="connsiteX7" fmla="*/ 567239 w 608415"/>
              <a:gd name="connsiteY7" fmla="*/ 266196 h 536649"/>
              <a:gd name="connsiteX8" fmla="*/ 436184 w 608415"/>
              <a:gd name="connsiteY8" fmla="*/ 331700 h 536649"/>
              <a:gd name="connsiteX9" fmla="*/ 567239 w 608415"/>
              <a:gd name="connsiteY9" fmla="*/ 463322 h 536649"/>
              <a:gd name="connsiteX10" fmla="*/ 41176 w 608415"/>
              <a:gd name="connsiteY10" fmla="*/ 266196 h 536649"/>
              <a:gd name="connsiteX11" fmla="*/ 41176 w 608415"/>
              <a:gd name="connsiteY11" fmla="*/ 463322 h 536649"/>
              <a:gd name="connsiteX12" fmla="*/ 172231 w 608415"/>
              <a:gd name="connsiteY12" fmla="*/ 331700 h 536649"/>
              <a:gd name="connsiteX13" fmla="*/ 233361 w 608415"/>
              <a:gd name="connsiteY13" fmla="*/ 247754 h 536649"/>
              <a:gd name="connsiteX14" fmla="*/ 375055 w 608415"/>
              <a:gd name="connsiteY14" fmla="*/ 247754 h 536649"/>
              <a:gd name="connsiteX15" fmla="*/ 395802 w 608415"/>
              <a:gd name="connsiteY15" fmla="*/ 268324 h 536649"/>
              <a:gd name="connsiteX16" fmla="*/ 375055 w 608415"/>
              <a:gd name="connsiteY16" fmla="*/ 288894 h 536649"/>
              <a:gd name="connsiteX17" fmla="*/ 233361 w 608415"/>
              <a:gd name="connsiteY17" fmla="*/ 288894 h 536649"/>
              <a:gd name="connsiteX18" fmla="*/ 212614 w 608415"/>
              <a:gd name="connsiteY18" fmla="*/ 268324 h 536649"/>
              <a:gd name="connsiteX19" fmla="*/ 233361 w 608415"/>
              <a:gd name="connsiteY19" fmla="*/ 247754 h 536649"/>
              <a:gd name="connsiteX20" fmla="*/ 509471 w 608415"/>
              <a:gd name="connsiteY20" fmla="*/ 199925 h 536649"/>
              <a:gd name="connsiteX21" fmla="*/ 509471 w 608415"/>
              <a:gd name="connsiteY21" fmla="*/ 249015 h 536649"/>
              <a:gd name="connsiteX22" fmla="*/ 548649 w 608415"/>
              <a:gd name="connsiteY22" fmla="*/ 229379 h 536649"/>
              <a:gd name="connsiteX23" fmla="*/ 98944 w 608415"/>
              <a:gd name="connsiteY23" fmla="*/ 199925 h 536649"/>
              <a:gd name="connsiteX24" fmla="*/ 59766 w 608415"/>
              <a:gd name="connsiteY24" fmla="*/ 229379 h 536649"/>
              <a:gd name="connsiteX25" fmla="*/ 98944 w 608415"/>
              <a:gd name="connsiteY25" fmla="*/ 249015 h 536649"/>
              <a:gd name="connsiteX26" fmla="*/ 233361 w 608415"/>
              <a:gd name="connsiteY26" fmla="*/ 176906 h 536649"/>
              <a:gd name="connsiteX27" fmla="*/ 375055 w 608415"/>
              <a:gd name="connsiteY27" fmla="*/ 176906 h 536649"/>
              <a:gd name="connsiteX28" fmla="*/ 395802 w 608415"/>
              <a:gd name="connsiteY28" fmla="*/ 197470 h 536649"/>
              <a:gd name="connsiteX29" fmla="*/ 375055 w 608415"/>
              <a:gd name="connsiteY29" fmla="*/ 218187 h 536649"/>
              <a:gd name="connsiteX30" fmla="*/ 233361 w 608415"/>
              <a:gd name="connsiteY30" fmla="*/ 218187 h 536649"/>
              <a:gd name="connsiteX31" fmla="*/ 212614 w 608415"/>
              <a:gd name="connsiteY31" fmla="*/ 197470 h 536649"/>
              <a:gd name="connsiteX32" fmla="*/ 233361 w 608415"/>
              <a:gd name="connsiteY32" fmla="*/ 176906 h 536649"/>
              <a:gd name="connsiteX33" fmla="*/ 140888 w 608415"/>
              <a:gd name="connsiteY33" fmla="*/ 116013 h 536649"/>
              <a:gd name="connsiteX34" fmla="*/ 140888 w 608415"/>
              <a:gd name="connsiteY34" fmla="*/ 270031 h 536649"/>
              <a:gd name="connsiteX35" fmla="*/ 304208 w 608415"/>
              <a:gd name="connsiteY35" fmla="*/ 351489 h 536649"/>
              <a:gd name="connsiteX36" fmla="*/ 467527 w 608415"/>
              <a:gd name="connsiteY36" fmla="*/ 270031 h 536649"/>
              <a:gd name="connsiteX37" fmla="*/ 467527 w 608415"/>
              <a:gd name="connsiteY37" fmla="*/ 116013 h 536649"/>
              <a:gd name="connsiteX38" fmla="*/ 304208 w 608415"/>
              <a:gd name="connsiteY38" fmla="*/ 46367 h 536649"/>
              <a:gd name="connsiteX39" fmla="*/ 266105 w 608415"/>
              <a:gd name="connsiteY39" fmla="*/ 74900 h 536649"/>
              <a:gd name="connsiteX40" fmla="*/ 342310 w 608415"/>
              <a:gd name="connsiteY40" fmla="*/ 74900 h 536649"/>
              <a:gd name="connsiteX41" fmla="*/ 304208 w 608415"/>
              <a:gd name="connsiteY41" fmla="*/ 0 h 536649"/>
              <a:gd name="connsiteX42" fmla="*/ 316652 w 608415"/>
              <a:gd name="connsiteY42" fmla="*/ 4027 h 536649"/>
              <a:gd name="connsiteX43" fmla="*/ 410987 w 608415"/>
              <a:gd name="connsiteY43" fmla="*/ 74900 h 536649"/>
              <a:gd name="connsiteX44" fmla="*/ 488422 w 608415"/>
              <a:gd name="connsiteY44" fmla="*/ 74900 h 536649"/>
              <a:gd name="connsiteX45" fmla="*/ 509471 w 608415"/>
              <a:gd name="connsiteY45" fmla="*/ 95456 h 536649"/>
              <a:gd name="connsiteX46" fmla="*/ 509471 w 608415"/>
              <a:gd name="connsiteY46" fmla="*/ 148535 h 536649"/>
              <a:gd name="connsiteX47" fmla="*/ 600118 w 608415"/>
              <a:gd name="connsiteY47" fmla="*/ 216493 h 536649"/>
              <a:gd name="connsiteX48" fmla="*/ 608415 w 608415"/>
              <a:gd name="connsiteY48" fmla="*/ 232907 h 536649"/>
              <a:gd name="connsiteX49" fmla="*/ 608415 w 608415"/>
              <a:gd name="connsiteY49" fmla="*/ 516093 h 536649"/>
              <a:gd name="connsiteX50" fmla="*/ 587827 w 608415"/>
              <a:gd name="connsiteY50" fmla="*/ 536649 h 536649"/>
              <a:gd name="connsiteX51" fmla="*/ 20588 w 608415"/>
              <a:gd name="connsiteY51" fmla="*/ 536649 h 536649"/>
              <a:gd name="connsiteX52" fmla="*/ 0 w 608415"/>
              <a:gd name="connsiteY52" fmla="*/ 516093 h 536649"/>
              <a:gd name="connsiteX53" fmla="*/ 0 w 608415"/>
              <a:gd name="connsiteY53" fmla="*/ 232907 h 536649"/>
              <a:gd name="connsiteX54" fmla="*/ 8297 w 608415"/>
              <a:gd name="connsiteY54" fmla="*/ 216493 h 536649"/>
              <a:gd name="connsiteX55" fmla="*/ 98944 w 608415"/>
              <a:gd name="connsiteY55" fmla="*/ 148535 h 536649"/>
              <a:gd name="connsiteX56" fmla="*/ 98944 w 608415"/>
              <a:gd name="connsiteY56" fmla="*/ 95456 h 536649"/>
              <a:gd name="connsiteX57" fmla="*/ 119993 w 608415"/>
              <a:gd name="connsiteY57" fmla="*/ 74900 h 536649"/>
              <a:gd name="connsiteX58" fmla="*/ 197428 w 608415"/>
              <a:gd name="connsiteY58" fmla="*/ 74900 h 536649"/>
              <a:gd name="connsiteX59" fmla="*/ 291763 w 608415"/>
              <a:gd name="connsiteY59" fmla="*/ 4027 h 536649"/>
              <a:gd name="connsiteX60" fmla="*/ 304208 w 608415"/>
              <a:gd name="connsiteY60" fmla="*/ 0 h 5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8415" h="536649">
                <a:moveTo>
                  <a:pt x="210948" y="351029"/>
                </a:moveTo>
                <a:lnTo>
                  <a:pt x="67141" y="495537"/>
                </a:lnTo>
                <a:lnTo>
                  <a:pt x="541274" y="495537"/>
                </a:lnTo>
                <a:lnTo>
                  <a:pt x="397467" y="351029"/>
                </a:lnTo>
                <a:lnTo>
                  <a:pt x="313426" y="392909"/>
                </a:lnTo>
                <a:cubicBezTo>
                  <a:pt x="310507" y="394443"/>
                  <a:pt x="307434" y="395056"/>
                  <a:pt x="304208" y="395056"/>
                </a:cubicBezTo>
                <a:cubicBezTo>
                  <a:pt x="300981" y="395056"/>
                  <a:pt x="297908" y="394443"/>
                  <a:pt x="294989" y="392909"/>
                </a:cubicBezTo>
                <a:close/>
                <a:moveTo>
                  <a:pt x="567239" y="266196"/>
                </a:moveTo>
                <a:lnTo>
                  <a:pt x="436184" y="331700"/>
                </a:lnTo>
                <a:lnTo>
                  <a:pt x="567239" y="463322"/>
                </a:lnTo>
                <a:close/>
                <a:moveTo>
                  <a:pt x="41176" y="266196"/>
                </a:moveTo>
                <a:lnTo>
                  <a:pt x="41176" y="463322"/>
                </a:lnTo>
                <a:lnTo>
                  <a:pt x="172231" y="331700"/>
                </a:lnTo>
                <a:close/>
                <a:moveTo>
                  <a:pt x="233361" y="247754"/>
                </a:moveTo>
                <a:lnTo>
                  <a:pt x="375055" y="247754"/>
                </a:lnTo>
                <a:cubicBezTo>
                  <a:pt x="386581" y="247754"/>
                  <a:pt x="395802" y="256965"/>
                  <a:pt x="395802" y="268324"/>
                </a:cubicBezTo>
                <a:cubicBezTo>
                  <a:pt x="395802" y="279684"/>
                  <a:pt x="386581" y="288894"/>
                  <a:pt x="375055" y="288894"/>
                </a:cubicBezTo>
                <a:lnTo>
                  <a:pt x="233361" y="288894"/>
                </a:lnTo>
                <a:cubicBezTo>
                  <a:pt x="221835" y="288894"/>
                  <a:pt x="212614" y="279684"/>
                  <a:pt x="212614" y="268324"/>
                </a:cubicBezTo>
                <a:cubicBezTo>
                  <a:pt x="212614" y="256965"/>
                  <a:pt x="221835" y="247754"/>
                  <a:pt x="233361" y="247754"/>
                </a:cubicBezTo>
                <a:close/>
                <a:moveTo>
                  <a:pt x="509471" y="199925"/>
                </a:moveTo>
                <a:lnTo>
                  <a:pt x="509471" y="249015"/>
                </a:lnTo>
                <a:lnTo>
                  <a:pt x="548649" y="229379"/>
                </a:lnTo>
                <a:close/>
                <a:moveTo>
                  <a:pt x="98944" y="199925"/>
                </a:moveTo>
                <a:lnTo>
                  <a:pt x="59766" y="229379"/>
                </a:lnTo>
                <a:lnTo>
                  <a:pt x="98944" y="249015"/>
                </a:lnTo>
                <a:close/>
                <a:moveTo>
                  <a:pt x="233361" y="176906"/>
                </a:moveTo>
                <a:lnTo>
                  <a:pt x="375055" y="176906"/>
                </a:lnTo>
                <a:cubicBezTo>
                  <a:pt x="386581" y="176906"/>
                  <a:pt x="395802" y="186114"/>
                  <a:pt x="395802" y="197470"/>
                </a:cubicBezTo>
                <a:cubicBezTo>
                  <a:pt x="395802" y="208979"/>
                  <a:pt x="386581" y="218187"/>
                  <a:pt x="375055" y="218187"/>
                </a:cubicBezTo>
                <a:lnTo>
                  <a:pt x="233361" y="218187"/>
                </a:lnTo>
                <a:cubicBezTo>
                  <a:pt x="221835" y="218187"/>
                  <a:pt x="212614" y="208979"/>
                  <a:pt x="212614" y="197470"/>
                </a:cubicBezTo>
                <a:cubicBezTo>
                  <a:pt x="212614" y="186114"/>
                  <a:pt x="221835" y="176906"/>
                  <a:pt x="233361" y="176906"/>
                </a:cubicBezTo>
                <a:close/>
                <a:moveTo>
                  <a:pt x="140888" y="116013"/>
                </a:moveTo>
                <a:lnTo>
                  <a:pt x="140888" y="270031"/>
                </a:lnTo>
                <a:lnTo>
                  <a:pt x="304208" y="351489"/>
                </a:lnTo>
                <a:lnTo>
                  <a:pt x="467527" y="270031"/>
                </a:lnTo>
                <a:lnTo>
                  <a:pt x="467527" y="116013"/>
                </a:lnTo>
                <a:close/>
                <a:moveTo>
                  <a:pt x="304208" y="46367"/>
                </a:moveTo>
                <a:lnTo>
                  <a:pt x="266105" y="74900"/>
                </a:lnTo>
                <a:lnTo>
                  <a:pt x="342310" y="74900"/>
                </a:lnTo>
                <a:close/>
                <a:moveTo>
                  <a:pt x="304208" y="0"/>
                </a:moveTo>
                <a:cubicBezTo>
                  <a:pt x="308586" y="0"/>
                  <a:pt x="312965" y="1343"/>
                  <a:pt x="316652" y="4027"/>
                </a:cubicBezTo>
                <a:lnTo>
                  <a:pt x="410987" y="74900"/>
                </a:lnTo>
                <a:lnTo>
                  <a:pt x="488422" y="74900"/>
                </a:lnTo>
                <a:cubicBezTo>
                  <a:pt x="500099" y="74900"/>
                  <a:pt x="509471" y="84104"/>
                  <a:pt x="509471" y="95456"/>
                </a:cubicBezTo>
                <a:lnTo>
                  <a:pt x="509471" y="148535"/>
                </a:lnTo>
                <a:lnTo>
                  <a:pt x="600118" y="216493"/>
                </a:lnTo>
                <a:cubicBezTo>
                  <a:pt x="605342" y="220328"/>
                  <a:pt x="608415" y="226464"/>
                  <a:pt x="608415" y="232907"/>
                </a:cubicBezTo>
                <a:lnTo>
                  <a:pt x="608415" y="516093"/>
                </a:lnTo>
                <a:cubicBezTo>
                  <a:pt x="608415" y="527445"/>
                  <a:pt x="599197" y="536649"/>
                  <a:pt x="587827" y="536649"/>
                </a:cubicBezTo>
                <a:lnTo>
                  <a:pt x="20588" y="536649"/>
                </a:lnTo>
                <a:cubicBezTo>
                  <a:pt x="9218" y="536649"/>
                  <a:pt x="0" y="527445"/>
                  <a:pt x="0" y="516093"/>
                </a:cubicBezTo>
                <a:lnTo>
                  <a:pt x="0" y="232907"/>
                </a:lnTo>
                <a:cubicBezTo>
                  <a:pt x="0" y="226464"/>
                  <a:pt x="3073" y="220328"/>
                  <a:pt x="8297" y="216493"/>
                </a:cubicBezTo>
                <a:lnTo>
                  <a:pt x="98944" y="148535"/>
                </a:lnTo>
                <a:lnTo>
                  <a:pt x="98944" y="95456"/>
                </a:lnTo>
                <a:cubicBezTo>
                  <a:pt x="98944" y="84104"/>
                  <a:pt x="108316" y="74900"/>
                  <a:pt x="119993" y="74900"/>
                </a:cubicBezTo>
                <a:lnTo>
                  <a:pt x="197428" y="74900"/>
                </a:lnTo>
                <a:lnTo>
                  <a:pt x="291763" y="4027"/>
                </a:lnTo>
                <a:cubicBezTo>
                  <a:pt x="295450" y="1343"/>
                  <a:pt x="299829" y="0"/>
                  <a:pt x="304208" y="0"/>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19" name="reading-quran_84646"/>
          <p:cNvSpPr>
            <a:spLocks noChangeAspect="1"/>
          </p:cNvSpPr>
          <p:nvPr/>
        </p:nvSpPr>
        <p:spPr bwMode="auto">
          <a:xfrm>
            <a:off x="5724309" y="1905950"/>
            <a:ext cx="831963" cy="578490"/>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rgbClr val="56C0C1"/>
          </a:solidFill>
          <a:ln>
            <a:noFill/>
          </a:ln>
        </p:spPr>
        <p:txBody>
          <a:bodyPr/>
          <a:lstStyle/>
          <a:p>
            <a:endParaRPr lang="zh-CN" altLang="en-US">
              <a:latin typeface="微软雅黑 Light" panose="020B0502040204020203" pitchFamily="34" charset="-122"/>
              <a:ea typeface="微软雅黑 Light" panose="020B0502040204020203" pitchFamily="34" charset="-122"/>
            </a:endParaRPr>
          </a:p>
        </p:txBody>
      </p:sp>
      <p:sp>
        <p:nvSpPr>
          <p:cNvPr id="20" name="map_320107"/>
          <p:cNvSpPr>
            <a:spLocks noChangeAspect="1"/>
          </p:cNvSpPr>
          <p:nvPr/>
        </p:nvSpPr>
        <p:spPr bwMode="auto">
          <a:xfrm>
            <a:off x="7184091" y="3249481"/>
            <a:ext cx="643218" cy="642247"/>
          </a:xfrm>
          <a:custGeom>
            <a:avLst/>
            <a:gdLst>
              <a:gd name="connsiteX0" fmla="*/ 129243 w 607561"/>
              <a:gd name="connsiteY0" fmla="*/ 432873 h 606645"/>
              <a:gd name="connsiteX1" fmla="*/ 148582 w 607561"/>
              <a:gd name="connsiteY1" fmla="*/ 433539 h 606645"/>
              <a:gd name="connsiteX2" fmla="*/ 161134 w 607561"/>
              <a:gd name="connsiteY2" fmla="*/ 467045 h 606645"/>
              <a:gd name="connsiteX3" fmla="*/ 151876 w 607561"/>
              <a:gd name="connsiteY3" fmla="*/ 505618 h 606645"/>
              <a:gd name="connsiteX4" fmla="*/ 126505 w 607561"/>
              <a:gd name="connsiteY4" fmla="*/ 530858 h 606645"/>
              <a:gd name="connsiteX5" fmla="*/ 101224 w 607561"/>
              <a:gd name="connsiteY5" fmla="*/ 505618 h 606645"/>
              <a:gd name="connsiteX6" fmla="*/ 115111 w 607561"/>
              <a:gd name="connsiteY6" fmla="*/ 446071 h 606645"/>
              <a:gd name="connsiteX7" fmla="*/ 129243 w 607561"/>
              <a:gd name="connsiteY7" fmla="*/ 432873 h 606645"/>
              <a:gd name="connsiteX8" fmla="*/ 230233 w 607561"/>
              <a:gd name="connsiteY8" fmla="*/ 359160 h 606645"/>
              <a:gd name="connsiteX9" fmla="*/ 260234 w 607561"/>
              <a:gd name="connsiteY9" fmla="*/ 378534 h 606645"/>
              <a:gd name="connsiteX10" fmla="*/ 240738 w 607561"/>
              <a:gd name="connsiteY10" fmla="*/ 408573 h 606645"/>
              <a:gd name="connsiteX11" fmla="*/ 201033 w 607561"/>
              <a:gd name="connsiteY11" fmla="*/ 423326 h 606645"/>
              <a:gd name="connsiteX12" fmla="*/ 188392 w 607561"/>
              <a:gd name="connsiteY12" fmla="*/ 426703 h 606645"/>
              <a:gd name="connsiteX13" fmla="*/ 166492 w 607561"/>
              <a:gd name="connsiteY13" fmla="*/ 414083 h 606645"/>
              <a:gd name="connsiteX14" fmla="*/ 175661 w 607561"/>
              <a:gd name="connsiteY14" fmla="*/ 379601 h 606645"/>
              <a:gd name="connsiteX15" fmla="*/ 230233 w 607561"/>
              <a:gd name="connsiteY15" fmla="*/ 359160 h 606645"/>
              <a:gd name="connsiteX16" fmla="*/ 466517 w 607561"/>
              <a:gd name="connsiteY16" fmla="*/ 300854 h 606645"/>
              <a:gd name="connsiteX17" fmla="*/ 485587 w 607561"/>
              <a:gd name="connsiteY17" fmla="*/ 304187 h 606645"/>
              <a:gd name="connsiteX18" fmla="*/ 493425 w 607561"/>
              <a:gd name="connsiteY18" fmla="*/ 339114 h 606645"/>
              <a:gd name="connsiteX19" fmla="*/ 446133 w 607561"/>
              <a:gd name="connsiteY19" fmla="*/ 380884 h 606645"/>
              <a:gd name="connsiteX20" fmla="*/ 434376 w 607561"/>
              <a:gd name="connsiteY20" fmla="*/ 383728 h 606645"/>
              <a:gd name="connsiteX21" fmla="*/ 411933 w 607561"/>
              <a:gd name="connsiteY21" fmla="*/ 370219 h 606645"/>
              <a:gd name="connsiteX22" fmla="*/ 422620 w 607561"/>
              <a:gd name="connsiteY22" fmla="*/ 336092 h 606645"/>
              <a:gd name="connsiteX23" fmla="*/ 450586 w 607561"/>
              <a:gd name="connsiteY23" fmla="*/ 311919 h 606645"/>
              <a:gd name="connsiteX24" fmla="*/ 466517 w 607561"/>
              <a:gd name="connsiteY24" fmla="*/ 300854 h 606645"/>
              <a:gd name="connsiteX25" fmla="*/ 50624 w 607561"/>
              <a:gd name="connsiteY25" fmla="*/ 202164 h 606645"/>
              <a:gd name="connsiteX26" fmla="*/ 151905 w 607561"/>
              <a:gd name="connsiteY26" fmla="*/ 202164 h 606645"/>
              <a:gd name="connsiteX27" fmla="*/ 177181 w 607561"/>
              <a:gd name="connsiteY27" fmla="*/ 227494 h 606645"/>
              <a:gd name="connsiteX28" fmla="*/ 151905 w 607561"/>
              <a:gd name="connsiteY28" fmla="*/ 252735 h 606645"/>
              <a:gd name="connsiteX29" fmla="*/ 74209 w 607561"/>
              <a:gd name="connsiteY29" fmla="*/ 252735 h 606645"/>
              <a:gd name="connsiteX30" fmla="*/ 52493 w 607561"/>
              <a:gd name="connsiteY30" fmla="*/ 556074 h 606645"/>
              <a:gd name="connsiteX31" fmla="*/ 555070 w 607561"/>
              <a:gd name="connsiteY31" fmla="*/ 556074 h 606645"/>
              <a:gd name="connsiteX32" fmla="*/ 533354 w 607561"/>
              <a:gd name="connsiteY32" fmla="*/ 252735 h 606645"/>
              <a:gd name="connsiteX33" fmla="*/ 455658 w 607561"/>
              <a:gd name="connsiteY33" fmla="*/ 252735 h 606645"/>
              <a:gd name="connsiteX34" fmla="*/ 430382 w 607561"/>
              <a:gd name="connsiteY34" fmla="*/ 227494 h 606645"/>
              <a:gd name="connsiteX35" fmla="*/ 455658 w 607561"/>
              <a:gd name="connsiteY35" fmla="*/ 202164 h 606645"/>
              <a:gd name="connsiteX36" fmla="*/ 556939 w 607561"/>
              <a:gd name="connsiteY36" fmla="*/ 202164 h 606645"/>
              <a:gd name="connsiteX37" fmla="*/ 582125 w 607561"/>
              <a:gd name="connsiteY37" fmla="*/ 225717 h 606645"/>
              <a:gd name="connsiteX38" fmla="*/ 607490 w 607561"/>
              <a:gd name="connsiteY38" fmla="*/ 579627 h 606645"/>
              <a:gd name="connsiteX39" fmla="*/ 600726 w 607561"/>
              <a:gd name="connsiteY39" fmla="*/ 598646 h 606645"/>
              <a:gd name="connsiteX40" fmla="*/ 582214 w 607561"/>
              <a:gd name="connsiteY40" fmla="*/ 606645 h 606645"/>
              <a:gd name="connsiteX41" fmla="*/ 25260 w 607561"/>
              <a:gd name="connsiteY41" fmla="*/ 606645 h 606645"/>
              <a:gd name="connsiteX42" fmla="*/ 6748 w 607561"/>
              <a:gd name="connsiteY42" fmla="*/ 598646 h 606645"/>
              <a:gd name="connsiteX43" fmla="*/ 73 w 607561"/>
              <a:gd name="connsiteY43" fmla="*/ 579627 h 606645"/>
              <a:gd name="connsiteX44" fmla="*/ 25349 w 607561"/>
              <a:gd name="connsiteY44" fmla="*/ 225717 h 606645"/>
              <a:gd name="connsiteX45" fmla="*/ 50624 w 607561"/>
              <a:gd name="connsiteY45" fmla="*/ 202164 h 606645"/>
              <a:gd name="connsiteX46" fmla="*/ 303736 w 607561"/>
              <a:gd name="connsiteY46" fmla="*/ 101117 h 606645"/>
              <a:gd name="connsiteX47" fmla="*/ 278455 w 607561"/>
              <a:gd name="connsiteY47" fmla="*/ 126357 h 606645"/>
              <a:gd name="connsiteX48" fmla="*/ 303736 w 607561"/>
              <a:gd name="connsiteY48" fmla="*/ 151596 h 606645"/>
              <a:gd name="connsiteX49" fmla="*/ 329106 w 607561"/>
              <a:gd name="connsiteY49" fmla="*/ 126357 h 606645"/>
              <a:gd name="connsiteX50" fmla="*/ 303736 w 607561"/>
              <a:gd name="connsiteY50" fmla="*/ 101117 h 606645"/>
              <a:gd name="connsiteX51" fmla="*/ 275662 w 607561"/>
              <a:gd name="connsiteY51" fmla="*/ 3114 h 606645"/>
              <a:gd name="connsiteX52" fmla="*/ 332845 w 607561"/>
              <a:gd name="connsiteY52" fmla="*/ 3270 h 606645"/>
              <a:gd name="connsiteX53" fmla="*/ 424534 w 607561"/>
              <a:gd name="connsiteY53" fmla="*/ 88320 h 606645"/>
              <a:gd name="connsiteX54" fmla="*/ 416611 w 607561"/>
              <a:gd name="connsiteY54" fmla="*/ 182968 h 606645"/>
              <a:gd name="connsiteX55" fmla="*/ 416611 w 607561"/>
              <a:gd name="connsiteY55" fmla="*/ 183057 h 606645"/>
              <a:gd name="connsiteX56" fmla="*/ 413763 w 607561"/>
              <a:gd name="connsiteY56" fmla="*/ 188478 h 606645"/>
              <a:gd name="connsiteX57" fmla="*/ 393556 w 607561"/>
              <a:gd name="connsiteY57" fmla="*/ 231759 h 606645"/>
              <a:gd name="connsiteX58" fmla="*/ 341925 w 607561"/>
              <a:gd name="connsiteY58" fmla="*/ 353957 h 606645"/>
              <a:gd name="connsiteX59" fmla="*/ 359105 w 607561"/>
              <a:gd name="connsiteY59" fmla="*/ 352890 h 606645"/>
              <a:gd name="connsiteX60" fmla="*/ 386790 w 607561"/>
              <a:gd name="connsiteY60" fmla="*/ 375553 h 606645"/>
              <a:gd name="connsiteX61" fmla="*/ 364090 w 607561"/>
              <a:gd name="connsiteY61" fmla="*/ 403192 h 606645"/>
              <a:gd name="connsiteX62" fmla="*/ 326169 w 607561"/>
              <a:gd name="connsiteY62" fmla="*/ 404969 h 606645"/>
              <a:gd name="connsiteX63" fmla="*/ 310234 w 607561"/>
              <a:gd name="connsiteY63" fmla="*/ 404703 h 606645"/>
              <a:gd name="connsiteX64" fmla="*/ 307030 w 607561"/>
              <a:gd name="connsiteY64" fmla="*/ 403992 h 606645"/>
              <a:gd name="connsiteX65" fmla="*/ 303736 w 607561"/>
              <a:gd name="connsiteY65" fmla="*/ 404436 h 606645"/>
              <a:gd name="connsiteX66" fmla="*/ 280413 w 607561"/>
              <a:gd name="connsiteY66" fmla="*/ 388972 h 606645"/>
              <a:gd name="connsiteX67" fmla="*/ 214718 w 607561"/>
              <a:gd name="connsiteY67" fmla="*/ 233803 h 606645"/>
              <a:gd name="connsiteX68" fmla="*/ 194155 w 607561"/>
              <a:gd name="connsiteY68" fmla="*/ 189189 h 606645"/>
              <a:gd name="connsiteX69" fmla="*/ 190772 w 607561"/>
              <a:gd name="connsiteY69" fmla="*/ 182701 h 606645"/>
              <a:gd name="connsiteX70" fmla="*/ 177152 w 607561"/>
              <a:gd name="connsiteY70" fmla="*/ 126357 h 606645"/>
              <a:gd name="connsiteX71" fmla="*/ 224688 w 607561"/>
              <a:gd name="connsiteY71" fmla="*/ 27620 h 606645"/>
              <a:gd name="connsiteX72" fmla="*/ 275662 w 607561"/>
              <a:gd name="connsiteY72" fmla="*/ 3114 h 60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561" h="606645">
                <a:moveTo>
                  <a:pt x="129243" y="432873"/>
                </a:moveTo>
                <a:cubicBezTo>
                  <a:pt x="135318" y="430606"/>
                  <a:pt x="142262" y="430651"/>
                  <a:pt x="148582" y="433539"/>
                </a:cubicBezTo>
                <a:cubicBezTo>
                  <a:pt x="161312" y="439316"/>
                  <a:pt x="166920" y="454336"/>
                  <a:pt x="161134" y="467045"/>
                </a:cubicBezTo>
                <a:cubicBezTo>
                  <a:pt x="151965" y="487220"/>
                  <a:pt x="151876" y="504818"/>
                  <a:pt x="151876" y="505618"/>
                </a:cubicBezTo>
                <a:cubicBezTo>
                  <a:pt x="151876" y="519571"/>
                  <a:pt x="140481" y="530858"/>
                  <a:pt x="126505" y="530858"/>
                </a:cubicBezTo>
                <a:cubicBezTo>
                  <a:pt x="112529" y="530858"/>
                  <a:pt x="101224" y="519571"/>
                  <a:pt x="101224" y="505618"/>
                </a:cubicBezTo>
                <a:cubicBezTo>
                  <a:pt x="101224" y="500729"/>
                  <a:pt x="101847" y="475044"/>
                  <a:pt x="115111" y="446071"/>
                </a:cubicBezTo>
                <a:cubicBezTo>
                  <a:pt x="117960" y="439716"/>
                  <a:pt x="123167" y="435139"/>
                  <a:pt x="129243" y="432873"/>
                </a:cubicBezTo>
                <a:close/>
                <a:moveTo>
                  <a:pt x="230233" y="359160"/>
                </a:moveTo>
                <a:cubicBezTo>
                  <a:pt x="243854" y="356138"/>
                  <a:pt x="257296" y="364937"/>
                  <a:pt x="260234" y="378534"/>
                </a:cubicBezTo>
                <a:cubicBezTo>
                  <a:pt x="263172" y="392221"/>
                  <a:pt x="254448" y="405640"/>
                  <a:pt x="240738" y="408573"/>
                </a:cubicBezTo>
                <a:cubicBezTo>
                  <a:pt x="225782" y="411773"/>
                  <a:pt x="212428" y="416661"/>
                  <a:pt x="201033" y="423326"/>
                </a:cubicBezTo>
                <a:cubicBezTo>
                  <a:pt x="197027" y="425637"/>
                  <a:pt x="192665" y="426703"/>
                  <a:pt x="188392" y="426703"/>
                </a:cubicBezTo>
                <a:cubicBezTo>
                  <a:pt x="179667" y="426703"/>
                  <a:pt x="171121" y="422171"/>
                  <a:pt x="166492" y="414083"/>
                </a:cubicBezTo>
                <a:cubicBezTo>
                  <a:pt x="159370" y="401997"/>
                  <a:pt x="163554" y="386533"/>
                  <a:pt x="175661" y="379601"/>
                </a:cubicBezTo>
                <a:cubicBezTo>
                  <a:pt x="191686" y="370269"/>
                  <a:pt x="210025" y="363426"/>
                  <a:pt x="230233" y="359160"/>
                </a:cubicBezTo>
                <a:close/>
                <a:moveTo>
                  <a:pt x="466517" y="300854"/>
                </a:moveTo>
                <a:cubicBezTo>
                  <a:pt x="472851" y="299454"/>
                  <a:pt x="479709" y="300454"/>
                  <a:pt x="485587" y="304187"/>
                </a:cubicBezTo>
                <a:cubicBezTo>
                  <a:pt x="497433" y="311741"/>
                  <a:pt x="500906" y="327383"/>
                  <a:pt x="493425" y="339114"/>
                </a:cubicBezTo>
                <a:cubicBezTo>
                  <a:pt x="482559" y="356089"/>
                  <a:pt x="466617" y="370131"/>
                  <a:pt x="446133" y="380884"/>
                </a:cubicBezTo>
                <a:cubicBezTo>
                  <a:pt x="442392" y="382840"/>
                  <a:pt x="438384" y="383728"/>
                  <a:pt x="434376" y="383728"/>
                </a:cubicBezTo>
                <a:cubicBezTo>
                  <a:pt x="425292" y="383728"/>
                  <a:pt x="416475" y="378840"/>
                  <a:pt x="411933" y="370219"/>
                </a:cubicBezTo>
                <a:cubicBezTo>
                  <a:pt x="405431" y="357866"/>
                  <a:pt x="410240" y="342580"/>
                  <a:pt x="422620" y="336092"/>
                </a:cubicBezTo>
                <a:cubicBezTo>
                  <a:pt x="435178" y="329516"/>
                  <a:pt x="444618" y="321339"/>
                  <a:pt x="450586" y="311919"/>
                </a:cubicBezTo>
                <a:cubicBezTo>
                  <a:pt x="454371" y="306053"/>
                  <a:pt x="460182" y="302254"/>
                  <a:pt x="466517" y="300854"/>
                </a:cubicBezTo>
                <a:close/>
                <a:moveTo>
                  <a:pt x="50624" y="202164"/>
                </a:moveTo>
                <a:lnTo>
                  <a:pt x="151905" y="202164"/>
                </a:lnTo>
                <a:cubicBezTo>
                  <a:pt x="165878" y="202164"/>
                  <a:pt x="177181" y="213541"/>
                  <a:pt x="177181" y="227494"/>
                </a:cubicBezTo>
                <a:cubicBezTo>
                  <a:pt x="177181" y="241448"/>
                  <a:pt x="165878" y="252735"/>
                  <a:pt x="151905" y="252735"/>
                </a:cubicBezTo>
                <a:lnTo>
                  <a:pt x="74209" y="252735"/>
                </a:lnTo>
                <a:lnTo>
                  <a:pt x="52493" y="556074"/>
                </a:lnTo>
                <a:lnTo>
                  <a:pt x="555070" y="556074"/>
                </a:lnTo>
                <a:lnTo>
                  <a:pt x="533354" y="252735"/>
                </a:lnTo>
                <a:lnTo>
                  <a:pt x="455658" y="252735"/>
                </a:lnTo>
                <a:cubicBezTo>
                  <a:pt x="441685" y="252735"/>
                  <a:pt x="430382" y="241448"/>
                  <a:pt x="430382" y="227494"/>
                </a:cubicBezTo>
                <a:cubicBezTo>
                  <a:pt x="430382" y="213541"/>
                  <a:pt x="441685" y="202164"/>
                  <a:pt x="455658" y="202164"/>
                </a:cubicBezTo>
                <a:lnTo>
                  <a:pt x="556939" y="202164"/>
                </a:lnTo>
                <a:cubicBezTo>
                  <a:pt x="570200" y="202164"/>
                  <a:pt x="581235" y="212474"/>
                  <a:pt x="582125" y="225717"/>
                </a:cubicBezTo>
                <a:lnTo>
                  <a:pt x="607490" y="579627"/>
                </a:lnTo>
                <a:cubicBezTo>
                  <a:pt x="608024" y="586648"/>
                  <a:pt x="605532" y="593491"/>
                  <a:pt x="600726" y="598646"/>
                </a:cubicBezTo>
                <a:cubicBezTo>
                  <a:pt x="596009" y="603801"/>
                  <a:pt x="589245" y="606645"/>
                  <a:pt x="582214" y="606645"/>
                </a:cubicBezTo>
                <a:lnTo>
                  <a:pt x="25260" y="606645"/>
                </a:lnTo>
                <a:cubicBezTo>
                  <a:pt x="18318" y="606645"/>
                  <a:pt x="11554" y="603801"/>
                  <a:pt x="6748" y="598646"/>
                </a:cubicBezTo>
                <a:cubicBezTo>
                  <a:pt x="1942" y="593491"/>
                  <a:pt x="-461" y="586648"/>
                  <a:pt x="73" y="579627"/>
                </a:cubicBezTo>
                <a:lnTo>
                  <a:pt x="25349" y="225717"/>
                </a:lnTo>
                <a:cubicBezTo>
                  <a:pt x="26328" y="212474"/>
                  <a:pt x="37364" y="202164"/>
                  <a:pt x="50624" y="202164"/>
                </a:cubicBezTo>
                <a:close/>
                <a:moveTo>
                  <a:pt x="303736" y="101117"/>
                </a:moveTo>
                <a:cubicBezTo>
                  <a:pt x="289760" y="101117"/>
                  <a:pt x="278455" y="112404"/>
                  <a:pt x="278455" y="126357"/>
                </a:cubicBezTo>
                <a:cubicBezTo>
                  <a:pt x="278455" y="140310"/>
                  <a:pt x="289760" y="151596"/>
                  <a:pt x="303736" y="151596"/>
                </a:cubicBezTo>
                <a:cubicBezTo>
                  <a:pt x="317712" y="151596"/>
                  <a:pt x="329106" y="140310"/>
                  <a:pt x="329106" y="126357"/>
                </a:cubicBezTo>
                <a:cubicBezTo>
                  <a:pt x="329106" y="112404"/>
                  <a:pt x="317712" y="101117"/>
                  <a:pt x="303736" y="101117"/>
                </a:cubicBezTo>
                <a:close/>
                <a:moveTo>
                  <a:pt x="275662" y="3114"/>
                </a:moveTo>
                <a:cubicBezTo>
                  <a:pt x="294100" y="-1041"/>
                  <a:pt x="313573" y="-1085"/>
                  <a:pt x="332845" y="3270"/>
                </a:cubicBezTo>
                <a:cubicBezTo>
                  <a:pt x="375752" y="12868"/>
                  <a:pt x="411715" y="46284"/>
                  <a:pt x="424534" y="88320"/>
                </a:cubicBezTo>
                <a:cubicBezTo>
                  <a:pt x="434504" y="120758"/>
                  <a:pt x="431744" y="153552"/>
                  <a:pt x="416611" y="182968"/>
                </a:cubicBezTo>
                <a:lnTo>
                  <a:pt x="416611" y="183057"/>
                </a:lnTo>
                <a:lnTo>
                  <a:pt x="413763" y="188478"/>
                </a:lnTo>
                <a:cubicBezTo>
                  <a:pt x="406107" y="203231"/>
                  <a:pt x="398897" y="217272"/>
                  <a:pt x="393556" y="231759"/>
                </a:cubicBezTo>
                <a:lnTo>
                  <a:pt x="341925" y="353957"/>
                </a:lnTo>
                <a:cubicBezTo>
                  <a:pt x="347800" y="353690"/>
                  <a:pt x="353675" y="353424"/>
                  <a:pt x="359105" y="352890"/>
                </a:cubicBezTo>
                <a:cubicBezTo>
                  <a:pt x="372903" y="351469"/>
                  <a:pt x="385455" y="361689"/>
                  <a:pt x="386790" y="375553"/>
                </a:cubicBezTo>
                <a:cubicBezTo>
                  <a:pt x="388214" y="389417"/>
                  <a:pt x="378066" y="401859"/>
                  <a:pt x="364090" y="403192"/>
                </a:cubicBezTo>
                <a:cubicBezTo>
                  <a:pt x="352251" y="404436"/>
                  <a:pt x="339432" y="404969"/>
                  <a:pt x="326169" y="404969"/>
                </a:cubicBezTo>
                <a:cubicBezTo>
                  <a:pt x="321006" y="404969"/>
                  <a:pt x="315754" y="404880"/>
                  <a:pt x="310234" y="404703"/>
                </a:cubicBezTo>
                <a:cubicBezTo>
                  <a:pt x="309077" y="404703"/>
                  <a:pt x="308098" y="404169"/>
                  <a:pt x="307030" y="403992"/>
                </a:cubicBezTo>
                <a:cubicBezTo>
                  <a:pt x="305873" y="404081"/>
                  <a:pt x="304893" y="404436"/>
                  <a:pt x="303736" y="404436"/>
                </a:cubicBezTo>
                <a:cubicBezTo>
                  <a:pt x="293588" y="404436"/>
                  <a:pt x="284419" y="398393"/>
                  <a:pt x="280413" y="388972"/>
                </a:cubicBezTo>
                <a:lnTo>
                  <a:pt x="214718" y="233803"/>
                </a:lnTo>
                <a:cubicBezTo>
                  <a:pt x="208932" y="218072"/>
                  <a:pt x="201721" y="204031"/>
                  <a:pt x="194155" y="189189"/>
                </a:cubicBezTo>
                <a:lnTo>
                  <a:pt x="190772" y="182701"/>
                </a:lnTo>
                <a:cubicBezTo>
                  <a:pt x="181781" y="165016"/>
                  <a:pt x="177152" y="145997"/>
                  <a:pt x="177152" y="126357"/>
                </a:cubicBezTo>
                <a:cubicBezTo>
                  <a:pt x="177152" y="87787"/>
                  <a:pt x="194511" y="51794"/>
                  <a:pt x="224688" y="27620"/>
                </a:cubicBezTo>
                <a:cubicBezTo>
                  <a:pt x="239821" y="15534"/>
                  <a:pt x="257224" y="7269"/>
                  <a:pt x="275662" y="3114"/>
                </a:cubicBezTo>
                <a:close/>
              </a:path>
            </a:pathLst>
          </a:custGeom>
          <a:solidFill>
            <a:srgbClr val="56C0C1"/>
          </a:solidFill>
          <a:ln>
            <a:noFill/>
          </a:ln>
        </p:spPr>
      </p:sp>
      <p:sp>
        <p:nvSpPr>
          <p:cNvPr id="21" name="wrench-and-bolt-tool-and-screwdriver-outline_28386"/>
          <p:cNvSpPr>
            <a:spLocks noChangeAspect="1"/>
          </p:cNvSpPr>
          <p:nvPr/>
        </p:nvSpPr>
        <p:spPr bwMode="auto">
          <a:xfrm>
            <a:off x="5806474" y="4629925"/>
            <a:ext cx="726693" cy="710632"/>
          </a:xfrm>
          <a:custGeom>
            <a:avLst/>
            <a:gdLst>
              <a:gd name="connsiteX0" fmla="*/ 480240 w 608551"/>
              <a:gd name="connsiteY0" fmla="*/ 438791 h 595102"/>
              <a:gd name="connsiteX1" fmla="*/ 509306 w 608551"/>
              <a:gd name="connsiteY1" fmla="*/ 467959 h 595102"/>
              <a:gd name="connsiteX2" fmla="*/ 498618 w 608551"/>
              <a:gd name="connsiteY2" fmla="*/ 507675 h 595102"/>
              <a:gd name="connsiteX3" fmla="*/ 458865 w 608551"/>
              <a:gd name="connsiteY3" fmla="*/ 518352 h 595102"/>
              <a:gd name="connsiteX4" fmla="*/ 429799 w 608551"/>
              <a:gd name="connsiteY4" fmla="*/ 489184 h 595102"/>
              <a:gd name="connsiteX5" fmla="*/ 440357 w 608551"/>
              <a:gd name="connsiteY5" fmla="*/ 449468 h 595102"/>
              <a:gd name="connsiteX6" fmla="*/ 480631 w 608551"/>
              <a:gd name="connsiteY6" fmla="*/ 419389 h 595102"/>
              <a:gd name="connsiteX7" fmla="*/ 430320 w 608551"/>
              <a:gd name="connsiteY7" fmla="*/ 432801 h 595102"/>
              <a:gd name="connsiteX8" fmla="*/ 423803 w 608551"/>
              <a:gd name="connsiteY8" fmla="*/ 439442 h 595102"/>
              <a:gd name="connsiteX9" fmla="*/ 410248 w 608551"/>
              <a:gd name="connsiteY9" fmla="*/ 489575 h 595102"/>
              <a:gd name="connsiteX10" fmla="*/ 412725 w 608551"/>
              <a:gd name="connsiteY10" fmla="*/ 498560 h 595102"/>
              <a:gd name="connsiteX11" fmla="*/ 449480 w 608551"/>
              <a:gd name="connsiteY11" fmla="*/ 535280 h 595102"/>
              <a:gd name="connsiteX12" fmla="*/ 456128 w 608551"/>
              <a:gd name="connsiteY12" fmla="*/ 538015 h 595102"/>
              <a:gd name="connsiteX13" fmla="*/ 458474 w 608551"/>
              <a:gd name="connsiteY13" fmla="*/ 537755 h 595102"/>
              <a:gd name="connsiteX14" fmla="*/ 508785 w 608551"/>
              <a:gd name="connsiteY14" fmla="*/ 524342 h 595102"/>
              <a:gd name="connsiteX15" fmla="*/ 515302 w 608551"/>
              <a:gd name="connsiteY15" fmla="*/ 517701 h 595102"/>
              <a:gd name="connsiteX16" fmla="*/ 528727 w 608551"/>
              <a:gd name="connsiteY16" fmla="*/ 467568 h 595102"/>
              <a:gd name="connsiteX17" fmla="*/ 526381 w 608551"/>
              <a:gd name="connsiteY17" fmla="*/ 458583 h 595102"/>
              <a:gd name="connsiteX18" fmla="*/ 489625 w 608551"/>
              <a:gd name="connsiteY18" fmla="*/ 421863 h 595102"/>
              <a:gd name="connsiteX19" fmla="*/ 480631 w 608551"/>
              <a:gd name="connsiteY19" fmla="*/ 419389 h 595102"/>
              <a:gd name="connsiteX20" fmla="*/ 262289 w 608551"/>
              <a:gd name="connsiteY20" fmla="*/ 382032 h 595102"/>
              <a:gd name="connsiteX21" fmla="*/ 131665 w 608551"/>
              <a:gd name="connsiteY21" fmla="*/ 512451 h 595102"/>
              <a:gd name="connsiteX22" fmla="*/ 131665 w 608551"/>
              <a:gd name="connsiteY22" fmla="*/ 525597 h 595102"/>
              <a:gd name="connsiteX23" fmla="*/ 138313 w 608551"/>
              <a:gd name="connsiteY23" fmla="*/ 528331 h 595102"/>
              <a:gd name="connsiteX24" fmla="*/ 144832 w 608551"/>
              <a:gd name="connsiteY24" fmla="*/ 525597 h 595102"/>
              <a:gd name="connsiteX25" fmla="*/ 275456 w 608551"/>
              <a:gd name="connsiteY25" fmla="*/ 395178 h 595102"/>
              <a:gd name="connsiteX26" fmla="*/ 275456 w 608551"/>
              <a:gd name="connsiteY26" fmla="*/ 382032 h 595102"/>
              <a:gd name="connsiteX27" fmla="*/ 262289 w 608551"/>
              <a:gd name="connsiteY27" fmla="*/ 382032 h 595102"/>
              <a:gd name="connsiteX28" fmla="*/ 239085 w 608551"/>
              <a:gd name="connsiteY28" fmla="*/ 358864 h 595102"/>
              <a:gd name="connsiteX29" fmla="*/ 108460 w 608551"/>
              <a:gd name="connsiteY29" fmla="*/ 489283 h 595102"/>
              <a:gd name="connsiteX30" fmla="*/ 108460 w 608551"/>
              <a:gd name="connsiteY30" fmla="*/ 502559 h 595102"/>
              <a:gd name="connsiteX31" fmla="*/ 115109 w 608551"/>
              <a:gd name="connsiteY31" fmla="*/ 505293 h 595102"/>
              <a:gd name="connsiteX32" fmla="*/ 121757 w 608551"/>
              <a:gd name="connsiteY32" fmla="*/ 502559 h 595102"/>
              <a:gd name="connsiteX33" fmla="*/ 252382 w 608551"/>
              <a:gd name="connsiteY33" fmla="*/ 372140 h 595102"/>
              <a:gd name="connsiteX34" fmla="*/ 252382 w 608551"/>
              <a:gd name="connsiteY34" fmla="*/ 358864 h 595102"/>
              <a:gd name="connsiteX35" fmla="*/ 239085 w 608551"/>
              <a:gd name="connsiteY35" fmla="*/ 358864 h 595102"/>
              <a:gd name="connsiteX36" fmla="*/ 212751 w 608551"/>
              <a:gd name="connsiteY36" fmla="*/ 332572 h 595102"/>
              <a:gd name="connsiteX37" fmla="*/ 82127 w 608551"/>
              <a:gd name="connsiteY37" fmla="*/ 462991 h 595102"/>
              <a:gd name="connsiteX38" fmla="*/ 82127 w 608551"/>
              <a:gd name="connsiteY38" fmla="*/ 476137 h 595102"/>
              <a:gd name="connsiteX39" fmla="*/ 88645 w 608551"/>
              <a:gd name="connsiteY39" fmla="*/ 478870 h 595102"/>
              <a:gd name="connsiteX40" fmla="*/ 95293 w 608551"/>
              <a:gd name="connsiteY40" fmla="*/ 476137 h 595102"/>
              <a:gd name="connsiteX41" fmla="*/ 225918 w 608551"/>
              <a:gd name="connsiteY41" fmla="*/ 345718 h 595102"/>
              <a:gd name="connsiteX42" fmla="*/ 225918 w 608551"/>
              <a:gd name="connsiteY42" fmla="*/ 332572 h 595102"/>
              <a:gd name="connsiteX43" fmla="*/ 212751 w 608551"/>
              <a:gd name="connsiteY43" fmla="*/ 332572 h 595102"/>
              <a:gd name="connsiteX44" fmla="*/ 560431 w 608551"/>
              <a:gd name="connsiteY44" fmla="*/ 1969 h 595102"/>
              <a:gd name="connsiteX45" fmla="*/ 572816 w 608551"/>
              <a:gd name="connsiteY45" fmla="*/ 2750 h 595102"/>
              <a:gd name="connsiteX46" fmla="*/ 605798 w 608551"/>
              <a:gd name="connsiteY46" fmla="*/ 35681 h 595102"/>
              <a:gd name="connsiteX47" fmla="*/ 606580 w 608551"/>
              <a:gd name="connsiteY47" fmla="*/ 48046 h 595102"/>
              <a:gd name="connsiteX48" fmla="*/ 565255 w 608551"/>
              <a:gd name="connsiteY48" fmla="*/ 101020 h 595102"/>
              <a:gd name="connsiteX49" fmla="*/ 559519 w 608551"/>
              <a:gd name="connsiteY49" fmla="*/ 108309 h 595102"/>
              <a:gd name="connsiteX50" fmla="*/ 529796 w 608551"/>
              <a:gd name="connsiteY50" fmla="*/ 120544 h 595102"/>
              <a:gd name="connsiteX51" fmla="*/ 507504 w 608551"/>
              <a:gd name="connsiteY51" fmla="*/ 114036 h 595102"/>
              <a:gd name="connsiteX52" fmla="*/ 344158 w 608551"/>
              <a:gd name="connsiteY52" fmla="*/ 277125 h 595102"/>
              <a:gd name="connsiteX53" fmla="*/ 387178 w 608551"/>
              <a:gd name="connsiteY53" fmla="*/ 319947 h 595102"/>
              <a:gd name="connsiteX54" fmla="*/ 389524 w 608551"/>
              <a:gd name="connsiteY54" fmla="*/ 325153 h 595102"/>
              <a:gd name="connsiteX55" fmla="*/ 432544 w 608551"/>
              <a:gd name="connsiteY55" fmla="*/ 367975 h 595102"/>
              <a:gd name="connsiteX56" fmla="*/ 469568 w 608551"/>
              <a:gd name="connsiteY56" fmla="*/ 361988 h 595102"/>
              <a:gd name="connsiteX57" fmla="*/ 552218 w 608551"/>
              <a:gd name="connsiteY57" fmla="*/ 396090 h 595102"/>
              <a:gd name="connsiteX58" fmla="*/ 586374 w 608551"/>
              <a:gd name="connsiteY58" fmla="*/ 478610 h 595102"/>
              <a:gd name="connsiteX59" fmla="*/ 552218 w 608551"/>
              <a:gd name="connsiteY59" fmla="*/ 561000 h 595102"/>
              <a:gd name="connsiteX60" fmla="*/ 469568 w 608551"/>
              <a:gd name="connsiteY60" fmla="*/ 595102 h 595102"/>
              <a:gd name="connsiteX61" fmla="*/ 386917 w 608551"/>
              <a:gd name="connsiteY61" fmla="*/ 561000 h 595102"/>
              <a:gd name="connsiteX62" fmla="*/ 358889 w 608551"/>
              <a:gd name="connsiteY62" fmla="*/ 441645 h 595102"/>
              <a:gd name="connsiteX63" fmla="*/ 318737 w 608551"/>
              <a:gd name="connsiteY63" fmla="*/ 401556 h 595102"/>
              <a:gd name="connsiteX64" fmla="*/ 169601 w 608551"/>
              <a:gd name="connsiteY64" fmla="*/ 550327 h 595102"/>
              <a:gd name="connsiteX65" fmla="*/ 113414 w 608551"/>
              <a:gd name="connsiteY65" fmla="*/ 573626 h 595102"/>
              <a:gd name="connsiteX66" fmla="*/ 57358 w 608551"/>
              <a:gd name="connsiteY66" fmla="*/ 550327 h 595102"/>
              <a:gd name="connsiteX67" fmla="*/ 34022 w 608551"/>
              <a:gd name="connsiteY67" fmla="*/ 494229 h 595102"/>
              <a:gd name="connsiteX68" fmla="*/ 57358 w 608551"/>
              <a:gd name="connsiteY68" fmla="*/ 438261 h 595102"/>
              <a:gd name="connsiteX69" fmla="*/ 206363 w 608551"/>
              <a:gd name="connsiteY69" fmla="*/ 289360 h 595102"/>
              <a:gd name="connsiteX70" fmla="*/ 153696 w 608551"/>
              <a:gd name="connsiteY70" fmla="*/ 236776 h 595102"/>
              <a:gd name="connsiteX71" fmla="*/ 116543 w 608551"/>
              <a:gd name="connsiteY71" fmla="*/ 242893 h 595102"/>
              <a:gd name="connsiteX72" fmla="*/ 34283 w 608551"/>
              <a:gd name="connsiteY72" fmla="*/ 208922 h 595102"/>
              <a:gd name="connsiteX73" fmla="*/ 8732 w 608551"/>
              <a:gd name="connsiteY73" fmla="*/ 82277 h 595102"/>
              <a:gd name="connsiteX74" fmla="*/ 15511 w 608551"/>
              <a:gd name="connsiteY74" fmla="*/ 76680 h 595102"/>
              <a:gd name="connsiteX75" fmla="*/ 23984 w 608551"/>
              <a:gd name="connsiteY75" fmla="*/ 79154 h 595102"/>
              <a:gd name="connsiteX76" fmla="*/ 77825 w 608551"/>
              <a:gd name="connsiteY76" fmla="*/ 133039 h 595102"/>
              <a:gd name="connsiteX77" fmla="*/ 121105 w 608551"/>
              <a:gd name="connsiteY77" fmla="*/ 130696 h 595102"/>
              <a:gd name="connsiteX78" fmla="*/ 123452 w 608551"/>
              <a:gd name="connsiteY78" fmla="*/ 87484 h 595102"/>
              <a:gd name="connsiteX79" fmla="*/ 69612 w 608551"/>
              <a:gd name="connsiteY79" fmla="*/ 33728 h 595102"/>
              <a:gd name="connsiteX80" fmla="*/ 67004 w 608551"/>
              <a:gd name="connsiteY80" fmla="*/ 25268 h 595102"/>
              <a:gd name="connsiteX81" fmla="*/ 72610 w 608551"/>
              <a:gd name="connsiteY81" fmla="*/ 18500 h 595102"/>
              <a:gd name="connsiteX82" fmla="*/ 116934 w 608551"/>
              <a:gd name="connsiteY82" fmla="*/ 9779 h 595102"/>
              <a:gd name="connsiteX83" fmla="*/ 199454 w 608551"/>
              <a:gd name="connsiteY83" fmla="*/ 44011 h 595102"/>
              <a:gd name="connsiteX84" fmla="*/ 227482 w 608551"/>
              <a:gd name="connsiteY84" fmla="*/ 163236 h 595102"/>
              <a:gd name="connsiteX85" fmla="*/ 282887 w 608551"/>
              <a:gd name="connsiteY85" fmla="*/ 218683 h 595102"/>
              <a:gd name="connsiteX86" fmla="*/ 287971 w 608551"/>
              <a:gd name="connsiteY86" fmla="*/ 221026 h 595102"/>
              <a:gd name="connsiteX87" fmla="*/ 330991 w 608551"/>
              <a:gd name="connsiteY87" fmla="*/ 263979 h 595102"/>
              <a:gd name="connsiteX88" fmla="*/ 494337 w 608551"/>
              <a:gd name="connsiteY88" fmla="*/ 100890 h 595102"/>
              <a:gd name="connsiteX89" fmla="*/ 487819 w 608551"/>
              <a:gd name="connsiteY89" fmla="*/ 78503 h 595102"/>
              <a:gd name="connsiteX90" fmla="*/ 500073 w 608551"/>
              <a:gd name="connsiteY90" fmla="*/ 48827 h 595102"/>
              <a:gd name="connsiteX91" fmla="*/ 507243 w 608551"/>
              <a:gd name="connsiteY91" fmla="*/ 43230 h 59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8551" h="595102">
                <a:moveTo>
                  <a:pt x="480240" y="438791"/>
                </a:moveTo>
                <a:lnTo>
                  <a:pt x="509306" y="467959"/>
                </a:lnTo>
                <a:lnTo>
                  <a:pt x="498618" y="507675"/>
                </a:lnTo>
                <a:lnTo>
                  <a:pt x="458865" y="518352"/>
                </a:lnTo>
                <a:lnTo>
                  <a:pt x="429799" y="489184"/>
                </a:lnTo>
                <a:lnTo>
                  <a:pt x="440357" y="449468"/>
                </a:lnTo>
                <a:close/>
                <a:moveTo>
                  <a:pt x="480631" y="419389"/>
                </a:moveTo>
                <a:lnTo>
                  <a:pt x="430320" y="432801"/>
                </a:lnTo>
                <a:cubicBezTo>
                  <a:pt x="427192" y="433712"/>
                  <a:pt x="424585" y="436186"/>
                  <a:pt x="423803" y="439442"/>
                </a:cubicBezTo>
                <a:lnTo>
                  <a:pt x="410248" y="489575"/>
                </a:lnTo>
                <a:cubicBezTo>
                  <a:pt x="409466" y="492830"/>
                  <a:pt x="410378" y="496216"/>
                  <a:pt x="412725" y="498560"/>
                </a:cubicBezTo>
                <a:lnTo>
                  <a:pt x="449480" y="535280"/>
                </a:lnTo>
                <a:cubicBezTo>
                  <a:pt x="451305" y="537103"/>
                  <a:pt x="453651" y="538015"/>
                  <a:pt x="456128" y="538015"/>
                </a:cubicBezTo>
                <a:cubicBezTo>
                  <a:pt x="456910" y="538015"/>
                  <a:pt x="457692" y="538015"/>
                  <a:pt x="458474" y="537755"/>
                </a:cubicBezTo>
                <a:lnTo>
                  <a:pt x="508785" y="524342"/>
                </a:lnTo>
                <a:cubicBezTo>
                  <a:pt x="511913" y="523431"/>
                  <a:pt x="514520" y="520957"/>
                  <a:pt x="515302" y="517701"/>
                </a:cubicBezTo>
                <a:lnTo>
                  <a:pt x="528727" y="467568"/>
                </a:lnTo>
                <a:cubicBezTo>
                  <a:pt x="529639" y="464313"/>
                  <a:pt x="528727" y="460927"/>
                  <a:pt x="526381" y="458583"/>
                </a:cubicBezTo>
                <a:lnTo>
                  <a:pt x="489625" y="421863"/>
                </a:lnTo>
                <a:cubicBezTo>
                  <a:pt x="487279" y="419519"/>
                  <a:pt x="483890" y="418477"/>
                  <a:pt x="480631" y="419389"/>
                </a:cubicBezTo>
                <a:close/>
                <a:moveTo>
                  <a:pt x="262289" y="382032"/>
                </a:moveTo>
                <a:lnTo>
                  <a:pt x="131665" y="512451"/>
                </a:lnTo>
                <a:cubicBezTo>
                  <a:pt x="128015" y="516096"/>
                  <a:pt x="128015" y="521953"/>
                  <a:pt x="131665" y="525597"/>
                </a:cubicBezTo>
                <a:cubicBezTo>
                  <a:pt x="133490" y="527420"/>
                  <a:pt x="135837" y="528331"/>
                  <a:pt x="138313" y="528331"/>
                </a:cubicBezTo>
                <a:cubicBezTo>
                  <a:pt x="140660" y="528331"/>
                  <a:pt x="143007" y="527420"/>
                  <a:pt x="144832" y="525597"/>
                </a:cubicBezTo>
                <a:lnTo>
                  <a:pt x="275456" y="395178"/>
                </a:lnTo>
                <a:cubicBezTo>
                  <a:pt x="279106" y="391534"/>
                  <a:pt x="279106" y="385677"/>
                  <a:pt x="275456" y="382032"/>
                </a:cubicBezTo>
                <a:cubicBezTo>
                  <a:pt x="271806" y="378388"/>
                  <a:pt x="265940" y="378388"/>
                  <a:pt x="262289" y="382032"/>
                </a:cubicBezTo>
                <a:close/>
                <a:moveTo>
                  <a:pt x="239085" y="358864"/>
                </a:moveTo>
                <a:lnTo>
                  <a:pt x="108460" y="489283"/>
                </a:lnTo>
                <a:cubicBezTo>
                  <a:pt x="104810" y="492928"/>
                  <a:pt x="104810" y="498915"/>
                  <a:pt x="108460" y="502559"/>
                </a:cubicBezTo>
                <a:cubicBezTo>
                  <a:pt x="110285" y="504382"/>
                  <a:pt x="112762" y="505293"/>
                  <a:pt x="115109" y="505293"/>
                </a:cubicBezTo>
                <a:cubicBezTo>
                  <a:pt x="117455" y="505293"/>
                  <a:pt x="119932" y="504382"/>
                  <a:pt x="121757" y="502559"/>
                </a:cubicBezTo>
                <a:lnTo>
                  <a:pt x="252382" y="372140"/>
                </a:lnTo>
                <a:cubicBezTo>
                  <a:pt x="256032" y="368496"/>
                  <a:pt x="256032" y="362509"/>
                  <a:pt x="252382" y="358864"/>
                </a:cubicBezTo>
                <a:cubicBezTo>
                  <a:pt x="248732" y="355220"/>
                  <a:pt x="242735" y="355220"/>
                  <a:pt x="239085" y="358864"/>
                </a:cubicBezTo>
                <a:close/>
                <a:moveTo>
                  <a:pt x="212751" y="332572"/>
                </a:moveTo>
                <a:lnTo>
                  <a:pt x="82127" y="462991"/>
                </a:lnTo>
                <a:cubicBezTo>
                  <a:pt x="78477" y="466636"/>
                  <a:pt x="78477" y="472493"/>
                  <a:pt x="82127" y="476137"/>
                </a:cubicBezTo>
                <a:cubicBezTo>
                  <a:pt x="83952" y="477959"/>
                  <a:pt x="86298" y="478870"/>
                  <a:pt x="88645" y="478870"/>
                </a:cubicBezTo>
                <a:cubicBezTo>
                  <a:pt x="91122" y="478870"/>
                  <a:pt x="93468" y="477959"/>
                  <a:pt x="95293" y="476137"/>
                </a:cubicBezTo>
                <a:lnTo>
                  <a:pt x="225918" y="345718"/>
                </a:lnTo>
                <a:cubicBezTo>
                  <a:pt x="229568" y="342074"/>
                  <a:pt x="229568" y="336217"/>
                  <a:pt x="225918" y="332572"/>
                </a:cubicBezTo>
                <a:cubicBezTo>
                  <a:pt x="222268" y="328928"/>
                  <a:pt x="216401" y="328928"/>
                  <a:pt x="212751" y="332572"/>
                </a:cubicBezTo>
                <a:close/>
                <a:moveTo>
                  <a:pt x="560431" y="1969"/>
                </a:moveTo>
                <a:cubicBezTo>
                  <a:pt x="564082" y="-894"/>
                  <a:pt x="569426" y="-634"/>
                  <a:pt x="572816" y="2750"/>
                </a:cubicBezTo>
                <a:lnTo>
                  <a:pt x="605798" y="35681"/>
                </a:lnTo>
                <a:cubicBezTo>
                  <a:pt x="609187" y="39065"/>
                  <a:pt x="609448" y="44271"/>
                  <a:pt x="606580" y="48046"/>
                </a:cubicBezTo>
                <a:lnTo>
                  <a:pt x="565255" y="101020"/>
                </a:lnTo>
                <a:cubicBezTo>
                  <a:pt x="563430" y="103884"/>
                  <a:pt x="561605" y="106226"/>
                  <a:pt x="559519" y="108309"/>
                </a:cubicBezTo>
                <a:cubicBezTo>
                  <a:pt x="551567" y="116119"/>
                  <a:pt x="541007" y="120544"/>
                  <a:pt x="529796" y="120544"/>
                </a:cubicBezTo>
                <a:cubicBezTo>
                  <a:pt x="521844" y="120544"/>
                  <a:pt x="514152" y="118201"/>
                  <a:pt x="507504" y="114036"/>
                </a:cubicBezTo>
                <a:lnTo>
                  <a:pt x="344158" y="277125"/>
                </a:lnTo>
                <a:lnTo>
                  <a:pt x="387178" y="319947"/>
                </a:lnTo>
                <a:cubicBezTo>
                  <a:pt x="388482" y="321379"/>
                  <a:pt x="389264" y="323201"/>
                  <a:pt x="389524" y="325153"/>
                </a:cubicBezTo>
                <a:lnTo>
                  <a:pt x="432544" y="367975"/>
                </a:lnTo>
                <a:cubicBezTo>
                  <a:pt x="444277" y="364071"/>
                  <a:pt x="456792" y="361988"/>
                  <a:pt x="469568" y="361988"/>
                </a:cubicBezTo>
                <a:cubicBezTo>
                  <a:pt x="500725" y="361988"/>
                  <a:pt x="530057" y="374093"/>
                  <a:pt x="552218" y="396090"/>
                </a:cubicBezTo>
                <a:cubicBezTo>
                  <a:pt x="574250" y="418086"/>
                  <a:pt x="586374" y="447372"/>
                  <a:pt x="586374" y="478610"/>
                </a:cubicBezTo>
                <a:cubicBezTo>
                  <a:pt x="586374" y="509718"/>
                  <a:pt x="574250" y="539004"/>
                  <a:pt x="552218" y="561000"/>
                </a:cubicBezTo>
                <a:cubicBezTo>
                  <a:pt x="530057" y="582997"/>
                  <a:pt x="500725" y="595102"/>
                  <a:pt x="469568" y="595102"/>
                </a:cubicBezTo>
                <a:cubicBezTo>
                  <a:pt x="438411" y="595102"/>
                  <a:pt x="409079" y="582997"/>
                  <a:pt x="386917" y="561000"/>
                </a:cubicBezTo>
                <a:cubicBezTo>
                  <a:pt x="355630" y="529632"/>
                  <a:pt x="344940" y="483426"/>
                  <a:pt x="358889" y="441645"/>
                </a:cubicBezTo>
                <a:lnTo>
                  <a:pt x="318737" y="401556"/>
                </a:lnTo>
                <a:lnTo>
                  <a:pt x="169601" y="550327"/>
                </a:lnTo>
                <a:cubicBezTo>
                  <a:pt x="154609" y="565296"/>
                  <a:pt x="134663" y="573626"/>
                  <a:pt x="113414" y="573626"/>
                </a:cubicBezTo>
                <a:cubicBezTo>
                  <a:pt x="92295" y="573626"/>
                  <a:pt x="72349" y="565296"/>
                  <a:pt x="57358" y="550327"/>
                </a:cubicBezTo>
                <a:cubicBezTo>
                  <a:pt x="42366" y="535359"/>
                  <a:pt x="34022" y="515445"/>
                  <a:pt x="34022" y="494229"/>
                </a:cubicBezTo>
                <a:cubicBezTo>
                  <a:pt x="34022" y="473143"/>
                  <a:pt x="42366" y="453229"/>
                  <a:pt x="57358" y="438261"/>
                </a:cubicBezTo>
                <a:lnTo>
                  <a:pt x="206363" y="289360"/>
                </a:lnTo>
                <a:lnTo>
                  <a:pt x="153696" y="236776"/>
                </a:lnTo>
                <a:cubicBezTo>
                  <a:pt x="141703" y="240810"/>
                  <a:pt x="129318" y="242893"/>
                  <a:pt x="116543" y="242893"/>
                </a:cubicBezTo>
                <a:cubicBezTo>
                  <a:pt x="85516" y="242893"/>
                  <a:pt x="56184" y="230788"/>
                  <a:pt x="34283" y="208922"/>
                </a:cubicBezTo>
                <a:cubicBezTo>
                  <a:pt x="910" y="175601"/>
                  <a:pt x="-9128" y="125880"/>
                  <a:pt x="8732" y="82277"/>
                </a:cubicBezTo>
                <a:cubicBezTo>
                  <a:pt x="9905" y="79414"/>
                  <a:pt x="12382" y="77331"/>
                  <a:pt x="15511" y="76680"/>
                </a:cubicBezTo>
                <a:cubicBezTo>
                  <a:pt x="18640" y="76030"/>
                  <a:pt x="21768" y="77071"/>
                  <a:pt x="23984" y="79154"/>
                </a:cubicBezTo>
                <a:lnTo>
                  <a:pt x="77825" y="133039"/>
                </a:lnTo>
                <a:lnTo>
                  <a:pt x="121105" y="130696"/>
                </a:lnTo>
                <a:lnTo>
                  <a:pt x="123452" y="87484"/>
                </a:lnTo>
                <a:lnTo>
                  <a:pt x="69612" y="33728"/>
                </a:lnTo>
                <a:cubicBezTo>
                  <a:pt x="67396" y="31515"/>
                  <a:pt x="66353" y="28262"/>
                  <a:pt x="67004" y="25268"/>
                </a:cubicBezTo>
                <a:cubicBezTo>
                  <a:pt x="67656" y="22144"/>
                  <a:pt x="69742" y="19671"/>
                  <a:pt x="72610" y="18500"/>
                </a:cubicBezTo>
                <a:cubicBezTo>
                  <a:pt x="86689" y="12773"/>
                  <a:pt x="101551" y="9779"/>
                  <a:pt x="116934" y="9779"/>
                </a:cubicBezTo>
                <a:cubicBezTo>
                  <a:pt x="148091" y="9779"/>
                  <a:pt x="177423" y="21884"/>
                  <a:pt x="199454" y="44011"/>
                </a:cubicBezTo>
                <a:cubicBezTo>
                  <a:pt x="230481" y="74988"/>
                  <a:pt x="241431" y="121585"/>
                  <a:pt x="227482" y="163236"/>
                </a:cubicBezTo>
                <a:lnTo>
                  <a:pt x="282887" y="218683"/>
                </a:lnTo>
                <a:cubicBezTo>
                  <a:pt x="284842" y="218944"/>
                  <a:pt x="286667" y="219725"/>
                  <a:pt x="287971" y="221026"/>
                </a:cubicBezTo>
                <a:lnTo>
                  <a:pt x="330991" y="263979"/>
                </a:lnTo>
                <a:lnTo>
                  <a:pt x="494337" y="100890"/>
                </a:lnTo>
                <a:cubicBezTo>
                  <a:pt x="490165" y="94252"/>
                  <a:pt x="487819" y="86573"/>
                  <a:pt x="487819" y="78503"/>
                </a:cubicBezTo>
                <a:cubicBezTo>
                  <a:pt x="487819" y="67309"/>
                  <a:pt x="492121" y="56766"/>
                  <a:pt x="500073" y="48827"/>
                </a:cubicBezTo>
                <a:cubicBezTo>
                  <a:pt x="502159" y="46744"/>
                  <a:pt x="504505" y="44922"/>
                  <a:pt x="507243" y="43230"/>
                </a:cubicBezTo>
                <a:close/>
              </a:path>
            </a:pathLst>
          </a:custGeom>
          <a:solidFill>
            <a:srgbClr val="56C0C1"/>
          </a:solidFill>
          <a:ln>
            <a:noFill/>
          </a:ln>
        </p:spPr>
      </p:sp>
      <p:sp>
        <p:nvSpPr>
          <p:cNvPr id="22" name="文本框 21"/>
          <p:cNvSpPr txBox="1"/>
          <p:nvPr/>
        </p:nvSpPr>
        <p:spPr>
          <a:xfrm flipH="1">
            <a:off x="798135" y="2550821"/>
            <a:ext cx="2946399" cy="82994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培养受教育者有合作精神，同情心，服务精神</a:t>
            </a:r>
            <a:endPar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3" name="文本框 22"/>
          <p:cNvSpPr txBox="1"/>
          <p:nvPr/>
        </p:nvSpPr>
        <p:spPr>
          <a:xfrm flipH="1">
            <a:off x="798135" y="4982903"/>
            <a:ext cx="2946399" cy="156845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培养受教育者有健康的体格，养成讲卫生的习惯，并有相当的运动技能</a:t>
            </a:r>
            <a:endPar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24" name="文本框 23"/>
          <p:cNvSpPr txBox="1"/>
          <p:nvPr/>
        </p:nvSpPr>
        <p:spPr>
          <a:xfrm flipH="1">
            <a:off x="798136" y="1783766"/>
            <a:ext cx="2015171"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做怎样的人</a:t>
            </a:r>
            <a:endParaRPr lang="zh-CN"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5" name="文本框 24"/>
          <p:cNvSpPr txBox="1"/>
          <p:nvPr/>
        </p:nvSpPr>
        <p:spPr>
          <a:xfrm flipH="1">
            <a:off x="798136" y="4285007"/>
            <a:ext cx="2015171"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有怎样的身体</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文本框 29"/>
          <p:cNvSpPr txBox="1"/>
          <p:nvPr/>
        </p:nvSpPr>
        <p:spPr>
          <a:xfrm flipH="1">
            <a:off x="5463217" y="3249064"/>
            <a:ext cx="1329066" cy="76835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sz="4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Light" panose="020B0502040204020203" pitchFamily="34" charset="-122"/>
                <a:ea typeface="微软雅黑 Light" panose="020B0502040204020203" pitchFamily="34" charset="-122"/>
                <a:sym typeface="Arial" panose="020B0604020202020204" pitchFamily="34" charset="0"/>
              </a:rPr>
              <a:t>目标</a:t>
            </a:r>
            <a:endParaRPr lang="zh-CN" sz="44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 name="文本框 1"/>
          <p:cNvSpPr txBox="1"/>
          <p:nvPr/>
        </p:nvSpPr>
        <p:spPr>
          <a:xfrm>
            <a:off x="687070" y="708025"/>
            <a:ext cx="3637915" cy="398780"/>
          </a:xfrm>
          <a:prstGeom prst="rect">
            <a:avLst/>
          </a:prstGeom>
          <a:noFill/>
        </p:spPr>
        <p:txBody>
          <a:bodyPr wrap="square" rtlCol="0">
            <a:spAutoFit/>
          </a:bodyPr>
          <a:p>
            <a:r>
              <a:rPr lang="en-US" sz="2000" b="1"/>
              <a:t>1.“</a:t>
            </a:r>
            <a:r>
              <a:rPr lang="zh-CN" altLang="en-US" sz="2000" b="1"/>
              <a:t>五指活动</a:t>
            </a:r>
            <a:r>
              <a:rPr lang="en-US" altLang="zh-CN" sz="2000" b="1"/>
              <a:t>”</a:t>
            </a:r>
            <a:r>
              <a:rPr lang="zh-CN" altLang="en-US" sz="2000" b="1"/>
              <a:t>课程的目标</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云形标注 4"/>
          <p:cNvSpPr/>
          <p:nvPr/>
        </p:nvSpPr>
        <p:spPr>
          <a:xfrm rot="16200000">
            <a:off x="1207770" y="1320800"/>
            <a:ext cx="2175510" cy="2242820"/>
          </a:xfrm>
          <a:prstGeom prst="cloudCallout">
            <a:avLst/>
          </a:prstGeom>
          <a:noFill/>
          <a:ln>
            <a:solidFill>
              <a:schemeClr val="accent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687070" y="708025"/>
            <a:ext cx="3637915" cy="398780"/>
          </a:xfrm>
          <a:prstGeom prst="rect">
            <a:avLst/>
          </a:prstGeom>
          <a:noFill/>
        </p:spPr>
        <p:txBody>
          <a:bodyPr wrap="square" rtlCol="0">
            <a:spAutoFit/>
          </a:bodyPr>
          <a:p>
            <a:r>
              <a:rPr lang="en-US" sz="2000" b="1"/>
              <a:t>2.“</a:t>
            </a:r>
            <a:r>
              <a:rPr lang="zh-CN" altLang="en-US" sz="2000" b="1"/>
              <a:t>五指活动</a:t>
            </a:r>
            <a:r>
              <a:rPr lang="en-US" altLang="zh-CN" sz="2000" b="1"/>
              <a:t>”</a:t>
            </a:r>
            <a:r>
              <a:rPr lang="zh-CN" altLang="en-US" sz="2000" b="1"/>
              <a:t>课程的内容</a:t>
            </a:r>
            <a:endParaRPr lang="zh-CN" altLang="en-US" sz="2000" b="1"/>
          </a:p>
        </p:txBody>
      </p:sp>
      <p:pic>
        <p:nvPicPr>
          <p:cNvPr id="7" name="图片 6"/>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2976245" y="2115820"/>
            <a:ext cx="6848475" cy="4395470"/>
          </a:xfrm>
          <a:prstGeom prst="rect">
            <a:avLst/>
          </a:prstGeom>
        </p:spPr>
      </p:pic>
      <p:sp>
        <p:nvSpPr>
          <p:cNvPr id="4" name="文本框 3"/>
          <p:cNvSpPr txBox="1"/>
          <p:nvPr/>
        </p:nvSpPr>
        <p:spPr>
          <a:xfrm>
            <a:off x="778510" y="4691380"/>
            <a:ext cx="1593215" cy="1476375"/>
          </a:xfrm>
          <a:prstGeom prst="rect">
            <a:avLst/>
          </a:prstGeom>
          <a:noFill/>
        </p:spPr>
        <p:txBody>
          <a:bodyPr wrap="square" rtlCol="0">
            <a:spAutoFit/>
          </a:bodyPr>
          <a:p>
            <a:pPr indent="457200" fontAlgn="auto"/>
            <a:r>
              <a:rPr lang="zh-CN" altLang="en-US">
                <a:solidFill>
                  <a:schemeClr val="tx1"/>
                </a:solidFill>
              </a:rPr>
              <a:t>包括饮食、睡眠、早操、游戏、户外活动 、散步等。</a:t>
            </a:r>
            <a:endParaRPr lang="zh-CN" altLang="en-US">
              <a:solidFill>
                <a:schemeClr val="tx1"/>
              </a:solidFill>
            </a:endParaRPr>
          </a:p>
          <a:p>
            <a:pPr indent="457200" fontAlgn="auto"/>
            <a:endParaRPr lang="zh-CN" altLang="en-US">
              <a:solidFill>
                <a:schemeClr val="tx1"/>
              </a:solidFill>
            </a:endParaRPr>
          </a:p>
        </p:txBody>
      </p:sp>
      <p:sp>
        <p:nvSpPr>
          <p:cNvPr id="6" name="云形标注 5"/>
          <p:cNvSpPr/>
          <p:nvPr/>
        </p:nvSpPr>
        <p:spPr>
          <a:xfrm>
            <a:off x="5360670" y="330200"/>
            <a:ext cx="2967990" cy="1785620"/>
          </a:xfrm>
          <a:prstGeom prst="cloudCallout">
            <a:avLst/>
          </a:prstGeom>
          <a:noFill/>
          <a:ln>
            <a:solidFill>
              <a:schemeClr val="accent2">
                <a:lumMod val="60000"/>
                <a:lumOff val="40000"/>
              </a:scheme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709920" y="708025"/>
            <a:ext cx="2268855" cy="1198880"/>
          </a:xfrm>
          <a:prstGeom prst="rect">
            <a:avLst/>
          </a:prstGeom>
          <a:noFill/>
        </p:spPr>
        <p:txBody>
          <a:bodyPr wrap="square" rtlCol="0">
            <a:spAutoFit/>
          </a:bodyPr>
          <a:p>
            <a:pPr indent="457200" fontAlgn="auto"/>
            <a:r>
              <a:rPr lang="zh-CN" altLang="en-US"/>
              <a:t>包括朝夕会、周会、纪念日机会、每天的谈话及政治常识等</a:t>
            </a:r>
            <a:endParaRPr lang="zh-CN" altLang="en-US"/>
          </a:p>
        </p:txBody>
      </p:sp>
      <p:sp>
        <p:nvSpPr>
          <p:cNvPr id="9" name="云形标注 8"/>
          <p:cNvSpPr/>
          <p:nvPr/>
        </p:nvSpPr>
        <p:spPr>
          <a:xfrm rot="2040000">
            <a:off x="8802370" y="887095"/>
            <a:ext cx="2598420" cy="1983105"/>
          </a:xfrm>
          <a:prstGeom prst="cloudCallout">
            <a:avLst/>
          </a:prstGeom>
          <a:noFill/>
          <a:ln>
            <a:solidFill>
              <a:srgbClr val="92D05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9364345" y="1278890"/>
            <a:ext cx="1701800" cy="1198880"/>
          </a:xfrm>
          <a:prstGeom prst="rect">
            <a:avLst/>
          </a:prstGeom>
          <a:noFill/>
        </p:spPr>
        <p:txBody>
          <a:bodyPr wrap="square" rtlCol="0">
            <a:spAutoFit/>
          </a:bodyPr>
          <a:p>
            <a:pPr indent="457200" fontAlgn="auto"/>
            <a:r>
              <a:rPr lang="zh-CN" altLang="en-US"/>
              <a:t>包括栽培植物、饲养动物、研究自然、认识环境等</a:t>
            </a:r>
            <a:endParaRPr lang="zh-CN" altLang="en-US"/>
          </a:p>
        </p:txBody>
      </p:sp>
      <p:sp>
        <p:nvSpPr>
          <p:cNvPr id="11" name="云形标注 10"/>
          <p:cNvSpPr/>
          <p:nvPr/>
        </p:nvSpPr>
        <p:spPr>
          <a:xfrm rot="5820000">
            <a:off x="9556115" y="3816350"/>
            <a:ext cx="2117090" cy="2617470"/>
          </a:xfrm>
          <a:prstGeom prst="cloudCallout">
            <a:avLst/>
          </a:prstGeom>
          <a:noFill/>
          <a:ln>
            <a:solidFill>
              <a:srgbClr val="56BEA5"/>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9713595" y="4691380"/>
            <a:ext cx="2019935" cy="1198880"/>
          </a:xfrm>
          <a:prstGeom prst="rect">
            <a:avLst/>
          </a:prstGeom>
          <a:noFill/>
        </p:spPr>
        <p:txBody>
          <a:bodyPr wrap="square" rtlCol="0">
            <a:spAutoFit/>
          </a:bodyPr>
          <a:p>
            <a:r>
              <a:rPr lang="zh-CN" altLang="en-US"/>
              <a:t>包括音乐（歌唱、韵律、打击乐、欣赏），美术（绘画、手工、欣赏）等</a:t>
            </a:r>
            <a:endParaRPr lang="zh-CN" altLang="en-US"/>
          </a:p>
        </p:txBody>
      </p:sp>
      <p:sp>
        <p:nvSpPr>
          <p:cNvPr id="13" name="云形标注 12"/>
          <p:cNvSpPr/>
          <p:nvPr/>
        </p:nvSpPr>
        <p:spPr>
          <a:xfrm rot="14100000">
            <a:off x="379095" y="4260850"/>
            <a:ext cx="2580640" cy="2059305"/>
          </a:xfrm>
          <a:prstGeom prst="cloudCallout">
            <a:avLst/>
          </a:prstGeom>
          <a:noFill/>
          <a:ln>
            <a:solidFill>
              <a:schemeClr val="accent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556385" y="1842770"/>
            <a:ext cx="1477645" cy="1198880"/>
          </a:xfrm>
          <a:prstGeom prst="rect">
            <a:avLst/>
          </a:prstGeom>
          <a:noFill/>
        </p:spPr>
        <p:txBody>
          <a:bodyPr wrap="square" rtlCol="0">
            <a:spAutoFit/>
          </a:bodyPr>
          <a:p>
            <a:pPr indent="457200" fontAlgn="auto"/>
            <a:r>
              <a:rPr lang="zh-CN" altLang="en-US"/>
              <a:t>包括故事、儿歌、谜语、读法等</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3735" y="856615"/>
            <a:ext cx="3963035" cy="398780"/>
          </a:xfrm>
          <a:prstGeom prst="rect">
            <a:avLst/>
          </a:prstGeom>
          <a:noFill/>
        </p:spPr>
        <p:txBody>
          <a:bodyPr wrap="square" rtlCol="0">
            <a:spAutoFit/>
          </a:bodyPr>
          <a:p>
            <a:r>
              <a:rPr lang="en-US" sz="2000" b="1"/>
              <a:t>3.“</a:t>
            </a:r>
            <a:r>
              <a:rPr lang="zh-CN" altLang="en-US" sz="2000" b="1"/>
              <a:t>五指活动</a:t>
            </a:r>
            <a:r>
              <a:rPr lang="en-US" altLang="zh-CN" sz="2000" b="1"/>
              <a:t>”</a:t>
            </a:r>
            <a:r>
              <a:rPr lang="zh-CN" altLang="en-US" sz="2000" b="1"/>
              <a:t>课程的组织与实施</a:t>
            </a:r>
            <a:endParaRPr lang="zh-CN" altLang="en-US" sz="2000" b="1"/>
          </a:p>
        </p:txBody>
      </p:sp>
      <p:sp>
        <p:nvSpPr>
          <p:cNvPr id="3" name="文本框 2"/>
          <p:cNvSpPr txBox="1"/>
          <p:nvPr/>
        </p:nvSpPr>
        <p:spPr>
          <a:xfrm>
            <a:off x="1052830" y="1718945"/>
            <a:ext cx="8185785" cy="922020"/>
          </a:xfrm>
          <a:prstGeom prst="rect">
            <a:avLst/>
          </a:prstGeom>
          <a:noFill/>
        </p:spPr>
        <p:txBody>
          <a:bodyPr wrap="square" rtlCol="0">
            <a:spAutoFit/>
          </a:bodyPr>
          <a:p>
            <a:pPr indent="457200" fontAlgn="auto">
              <a:lnSpc>
                <a:spcPct val="150000"/>
              </a:lnSpc>
            </a:pPr>
            <a:r>
              <a:rPr lang="zh-CN" altLang="en-US"/>
              <a:t>在教学上采用“整个教学法”对儿童进行教育，即把儿童应学的东西整个地、有系统地教给儿童，后来称为“单元教学法”。</a:t>
            </a:r>
            <a:endParaRPr lang="zh-CN" altLang="en-US"/>
          </a:p>
        </p:txBody>
      </p:sp>
      <p:sp>
        <p:nvSpPr>
          <p:cNvPr id="5" name="文本框 4"/>
          <p:cNvSpPr txBox="1"/>
          <p:nvPr/>
        </p:nvSpPr>
        <p:spPr>
          <a:xfrm>
            <a:off x="4982845" y="2954020"/>
            <a:ext cx="6626860" cy="3415030"/>
          </a:xfrm>
          <a:prstGeom prst="rect">
            <a:avLst/>
          </a:prstGeom>
          <a:noFill/>
        </p:spPr>
        <p:txBody>
          <a:bodyPr wrap="square" rtlCol="0">
            <a:spAutoFit/>
          </a:bodyPr>
          <a:p>
            <a:pPr fontAlgn="auto">
              <a:lnSpc>
                <a:spcPct val="150000"/>
              </a:lnSpc>
            </a:pPr>
            <a:r>
              <a:rPr lang="zh-CN" altLang="en-US"/>
              <a:t>（</a:t>
            </a:r>
            <a:r>
              <a:rPr lang="en-US" altLang="zh-CN"/>
              <a:t>1</a:t>
            </a:r>
            <a:r>
              <a:rPr lang="zh-CN" altLang="en-US"/>
              <a:t>）采用</a:t>
            </a:r>
            <a:r>
              <a:rPr lang="zh-CN" altLang="en-US">
                <a:solidFill>
                  <a:srgbClr val="FF0000"/>
                </a:solidFill>
              </a:rPr>
              <a:t>游戏法</a:t>
            </a:r>
            <a:r>
              <a:rPr lang="zh-CN" altLang="en-US"/>
              <a:t>进行教学。游戏是儿童的天性，在游戏活动中，幼儿可以保持一种愉悦的情绪体验，在学中玩，在玩中学，寓教于乐</a:t>
            </a:r>
            <a:endParaRPr lang="zh-CN" altLang="en-US"/>
          </a:p>
          <a:p>
            <a:pPr fontAlgn="auto">
              <a:lnSpc>
                <a:spcPct val="150000"/>
              </a:lnSpc>
            </a:pPr>
            <a:r>
              <a:rPr lang="zh-CN" altLang="en-US"/>
              <a:t>（</a:t>
            </a:r>
            <a:r>
              <a:rPr lang="en-US" altLang="zh-CN"/>
              <a:t>2</a:t>
            </a:r>
            <a:r>
              <a:rPr lang="zh-CN" altLang="en-US"/>
              <a:t>）采用</a:t>
            </a:r>
            <a:r>
              <a:rPr lang="zh-CN" altLang="en-US">
                <a:solidFill>
                  <a:srgbClr val="FF0000"/>
                </a:solidFill>
              </a:rPr>
              <a:t>小组教学法</a:t>
            </a:r>
            <a:r>
              <a:rPr lang="zh-CN" altLang="en-US"/>
              <a:t>进行教学。由于儿童的年龄、身心的发展特点、兴趣爱好以及智力发育是不同的，所以要因材施教，区别教育，让所有年龄阶段的儿童都能在原有水平上得到发展。</a:t>
            </a:r>
            <a:endParaRPr lang="zh-CN" altLang="en-US"/>
          </a:p>
          <a:p>
            <a:pPr fontAlgn="auto">
              <a:lnSpc>
                <a:spcPct val="150000"/>
              </a:lnSpc>
            </a:pPr>
            <a:r>
              <a:rPr lang="zh-CN" altLang="en-US"/>
              <a:t>（</a:t>
            </a:r>
            <a:r>
              <a:rPr lang="en-US" altLang="zh-CN"/>
              <a:t>3</a:t>
            </a:r>
            <a:r>
              <a:rPr lang="zh-CN" altLang="en-US"/>
              <a:t>）进行</a:t>
            </a:r>
            <a:r>
              <a:rPr lang="zh-CN" altLang="en-US">
                <a:solidFill>
                  <a:srgbClr val="FF0000"/>
                </a:solidFill>
              </a:rPr>
              <a:t>环境创设。</a:t>
            </a:r>
            <a:r>
              <a:rPr lang="zh-CN" altLang="en-US">
                <a:solidFill>
                  <a:schemeClr val="tx1"/>
                </a:solidFill>
              </a:rPr>
              <a:t>教师要创设一个符合儿童身心发展特点，能够引起儿童学习动机的环境。</a:t>
            </a:r>
            <a:endParaRPr lang="zh-CN" altLang="en-US">
              <a:solidFill>
                <a:schemeClr val="tx1"/>
              </a:solidFill>
            </a:endParaRPr>
          </a:p>
        </p:txBody>
      </p:sp>
      <p:pic>
        <p:nvPicPr>
          <p:cNvPr id="4" name="图片 3"/>
          <p:cNvPicPr>
            <a:picLocks noChangeAspect="1"/>
          </p:cNvPicPr>
          <p:nvPr/>
        </p:nvPicPr>
        <p:blipFill>
          <a:blip r:embed="rId1"/>
          <a:stretch>
            <a:fillRect/>
          </a:stretch>
        </p:blipFill>
        <p:spPr>
          <a:xfrm>
            <a:off x="608330" y="3222625"/>
            <a:ext cx="4093845" cy="287782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3795" y="2942590"/>
            <a:ext cx="5308600" cy="973688"/>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806" y="6143"/>
              <a:ext cx="7106"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1.3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课程编制原则与方法</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51485" y="958215"/>
            <a:ext cx="809180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五指活动</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课程的编制原则与方法</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4" name="文本框 3"/>
          <p:cNvSpPr txBox="1"/>
          <p:nvPr/>
        </p:nvSpPr>
        <p:spPr>
          <a:xfrm>
            <a:off x="703580" y="2527300"/>
            <a:ext cx="6341110" cy="2399665"/>
          </a:xfrm>
          <a:prstGeom prst="rect">
            <a:avLst/>
          </a:prstGeom>
          <a:noFill/>
        </p:spPr>
        <p:txBody>
          <a:bodyPr wrap="square" rtlCol="0">
            <a:spAutoFit/>
          </a:bodyPr>
          <a:p>
            <a:pPr indent="457200" fontAlgn="auto">
              <a:lnSpc>
                <a:spcPct val="150000"/>
              </a:lnSpc>
            </a:pPr>
            <a:r>
              <a:rPr lang="zh-CN" altLang="en-US" sz="2000"/>
              <a:t>陈鹤琴先生于1951年发表了</a:t>
            </a:r>
            <a:r>
              <a:rPr lang="zh-CN" altLang="en-US" sz="2000">
                <a:solidFill>
                  <a:srgbClr val="FF0000"/>
                </a:solidFill>
              </a:rPr>
              <a:t>《幼稚园的课程》</a:t>
            </a:r>
            <a:r>
              <a:rPr lang="zh-CN" altLang="en-US" sz="2000"/>
              <a:t>一文。在这篇文章中，他批判了欧美国家所实行的幼儿教育完全从儿童出发，缺乏系统性的单元教学的课程编制模式，提出了适合我国国情的幼稚园课程编制应该遵循的十大原则，以及三种课程编制的方法。</a:t>
            </a:r>
            <a:endParaRPr lang="zh-CN" altLang="en-US" sz="2000"/>
          </a:p>
        </p:txBody>
      </p:sp>
      <p:pic>
        <p:nvPicPr>
          <p:cNvPr id="2" name="图片 1"/>
          <p:cNvPicPr>
            <a:picLocks noChangeAspect="1"/>
          </p:cNvPicPr>
          <p:nvPr/>
        </p:nvPicPr>
        <p:blipFill>
          <a:blip r:embed="rId1"/>
          <a:stretch>
            <a:fillRect/>
          </a:stretch>
        </p:blipFill>
        <p:spPr>
          <a:xfrm>
            <a:off x="7686675" y="2139315"/>
            <a:ext cx="3736975" cy="34315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章节框架梳理</a:t>
              </a:r>
              <a:endParaRPr lang="zh-CN" altLang="en-US" sz="3200">
                <a:solidFill>
                  <a:schemeClr val="tx1">
                    <a:lumMod val="85000"/>
                    <a:lumOff val="15000"/>
                  </a:schemeClr>
                </a:solidFill>
              </a:endParaRPr>
            </a:p>
          </p:txBody>
        </p:sp>
        <p:sp>
          <p:nvSpPr>
            <p:cNvPr id="2" name="矩形 1"/>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descr="第七章图"/>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49655" y="609600"/>
            <a:ext cx="10058400" cy="5850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070" y="708025"/>
            <a:ext cx="3637915" cy="398780"/>
          </a:xfrm>
          <a:prstGeom prst="rect">
            <a:avLst/>
          </a:prstGeom>
          <a:noFill/>
        </p:spPr>
        <p:txBody>
          <a:bodyPr wrap="square" rtlCol="0">
            <a:spAutoFit/>
          </a:bodyPr>
          <a:p>
            <a:r>
              <a:rPr lang="en-US" sz="2000" b="1"/>
              <a:t>1.“</a:t>
            </a:r>
            <a:r>
              <a:rPr lang="zh-CN" altLang="en-US" sz="2000" b="1"/>
              <a:t>五指活动</a:t>
            </a:r>
            <a:r>
              <a:rPr lang="en-US" altLang="zh-CN" sz="2000" b="1"/>
              <a:t>”</a:t>
            </a:r>
            <a:r>
              <a:rPr lang="zh-CN" altLang="en-US" sz="2000" b="1"/>
              <a:t>课程的编制原则</a:t>
            </a:r>
            <a:endParaRPr lang="zh-CN" altLang="en-US" sz="2000" b="1"/>
          </a:p>
        </p:txBody>
      </p:sp>
      <p:sp>
        <p:nvSpPr>
          <p:cNvPr id="3" name="文本框 2"/>
          <p:cNvSpPr txBox="1"/>
          <p:nvPr/>
        </p:nvSpPr>
        <p:spPr>
          <a:xfrm>
            <a:off x="802640" y="1584325"/>
            <a:ext cx="8159115" cy="4246245"/>
          </a:xfrm>
          <a:prstGeom prst="rect">
            <a:avLst/>
          </a:prstGeom>
          <a:noFill/>
        </p:spPr>
        <p:txBody>
          <a:bodyPr wrap="square" rtlCol="0">
            <a:spAutoFit/>
          </a:bodyPr>
          <a:p>
            <a:pPr fontAlgn="auto">
              <a:lnSpc>
                <a:spcPct val="150000"/>
              </a:lnSpc>
            </a:pPr>
            <a:r>
              <a:rPr lang="zh-CN" altLang="en-US"/>
              <a:t>（1）课程的</a:t>
            </a:r>
            <a:r>
              <a:rPr lang="zh-CN" altLang="en-US">
                <a:solidFill>
                  <a:srgbClr val="FF0000"/>
                </a:solidFill>
              </a:rPr>
              <a:t>民族性</a:t>
            </a:r>
            <a:r>
              <a:rPr lang="zh-CN" altLang="en-US"/>
              <a:t>。课程应是民族的，不是欧美的。</a:t>
            </a:r>
            <a:endParaRPr lang="zh-CN" altLang="en-US"/>
          </a:p>
          <a:p>
            <a:pPr fontAlgn="auto">
              <a:lnSpc>
                <a:spcPct val="150000"/>
              </a:lnSpc>
            </a:pPr>
            <a:r>
              <a:rPr lang="zh-CN" altLang="en-US"/>
              <a:t>（2）课程的</a:t>
            </a:r>
            <a:r>
              <a:rPr lang="zh-CN" altLang="en-US">
                <a:solidFill>
                  <a:srgbClr val="FF0000"/>
                </a:solidFill>
              </a:rPr>
              <a:t>科学性</a:t>
            </a:r>
            <a:r>
              <a:rPr lang="zh-CN" altLang="en-US"/>
              <a:t>。课程应是科学的，不是封建迷信的。</a:t>
            </a:r>
            <a:endParaRPr lang="zh-CN" altLang="en-US"/>
          </a:p>
          <a:p>
            <a:pPr fontAlgn="auto">
              <a:lnSpc>
                <a:spcPct val="150000"/>
              </a:lnSpc>
            </a:pPr>
            <a:r>
              <a:rPr lang="zh-CN" altLang="en-US"/>
              <a:t>（3）课程的</a:t>
            </a:r>
            <a:r>
              <a:rPr lang="zh-CN" altLang="en-US">
                <a:solidFill>
                  <a:srgbClr val="FF0000"/>
                </a:solidFill>
              </a:rPr>
              <a:t>大众性</a:t>
            </a:r>
            <a:r>
              <a:rPr lang="zh-CN" altLang="en-US"/>
              <a:t>。课程应是大众的，不是资产阶级的。</a:t>
            </a:r>
            <a:endParaRPr lang="zh-CN" altLang="en-US"/>
          </a:p>
          <a:p>
            <a:pPr fontAlgn="auto">
              <a:lnSpc>
                <a:spcPct val="150000"/>
              </a:lnSpc>
            </a:pPr>
            <a:r>
              <a:rPr lang="zh-CN" altLang="en-US"/>
              <a:t>（4）课程的</a:t>
            </a:r>
            <a:r>
              <a:rPr lang="zh-CN" altLang="en-US">
                <a:solidFill>
                  <a:srgbClr val="FF0000"/>
                </a:solidFill>
              </a:rPr>
              <a:t>儿童性</a:t>
            </a:r>
            <a:r>
              <a:rPr lang="zh-CN" altLang="en-US"/>
              <a:t>。课程应是儿童的，而不是成人化的。</a:t>
            </a:r>
            <a:endParaRPr lang="zh-CN" altLang="en-US"/>
          </a:p>
          <a:p>
            <a:pPr fontAlgn="auto">
              <a:lnSpc>
                <a:spcPct val="150000"/>
              </a:lnSpc>
            </a:pPr>
            <a:r>
              <a:rPr lang="zh-CN" altLang="en-US"/>
              <a:t>（5）课程的</a:t>
            </a:r>
            <a:r>
              <a:rPr lang="zh-CN" altLang="en-US">
                <a:solidFill>
                  <a:srgbClr val="FF0000"/>
                </a:solidFill>
              </a:rPr>
              <a:t>连续发展性</a:t>
            </a:r>
            <a:r>
              <a:rPr lang="zh-CN" altLang="en-US"/>
              <a:t>。课程应是连续发展的，而不能孤立的。</a:t>
            </a:r>
            <a:endParaRPr lang="zh-CN" altLang="en-US"/>
          </a:p>
          <a:p>
            <a:pPr fontAlgn="auto">
              <a:lnSpc>
                <a:spcPct val="150000"/>
              </a:lnSpc>
            </a:pPr>
            <a:r>
              <a:rPr lang="zh-CN" altLang="en-US"/>
              <a:t>（6）课程的</a:t>
            </a:r>
            <a:r>
              <a:rPr lang="zh-CN" altLang="en-US">
                <a:solidFill>
                  <a:srgbClr val="FF0000"/>
                </a:solidFill>
              </a:rPr>
              <a:t>现实性</a:t>
            </a:r>
            <a:r>
              <a:rPr lang="zh-CN" altLang="en-US"/>
              <a:t>。课程应符合实际需要，而不能脱离现实。</a:t>
            </a:r>
            <a:endParaRPr lang="zh-CN" altLang="en-US"/>
          </a:p>
          <a:p>
            <a:pPr fontAlgn="auto">
              <a:lnSpc>
                <a:spcPct val="150000"/>
              </a:lnSpc>
            </a:pPr>
            <a:r>
              <a:rPr lang="zh-CN" altLang="en-US"/>
              <a:t>（7）课程的</a:t>
            </a:r>
            <a:r>
              <a:rPr lang="zh-CN" altLang="en-US">
                <a:solidFill>
                  <a:srgbClr val="FF0000"/>
                </a:solidFill>
              </a:rPr>
              <a:t>适合性</a:t>
            </a:r>
            <a:r>
              <a:rPr lang="zh-CN" altLang="en-US"/>
              <a:t>。课程应适合儿童身心发展，促进儿童健康。</a:t>
            </a:r>
            <a:endParaRPr lang="zh-CN" altLang="en-US"/>
          </a:p>
          <a:p>
            <a:pPr fontAlgn="auto">
              <a:lnSpc>
                <a:spcPct val="150000"/>
              </a:lnSpc>
            </a:pPr>
            <a:r>
              <a:rPr lang="zh-CN" altLang="en-US"/>
              <a:t>（8）课程的</a:t>
            </a:r>
            <a:r>
              <a:rPr lang="zh-CN" altLang="en-US">
                <a:solidFill>
                  <a:srgbClr val="FF0000"/>
                </a:solidFill>
              </a:rPr>
              <a:t>教育性</a:t>
            </a:r>
            <a:r>
              <a:rPr lang="zh-CN" altLang="en-US"/>
              <a:t>。课程应培养儿童“五爱”国民公德和团结、勇敢等优良品质。</a:t>
            </a:r>
            <a:endParaRPr lang="zh-CN" altLang="en-US"/>
          </a:p>
          <a:p>
            <a:pPr fontAlgn="auto">
              <a:lnSpc>
                <a:spcPct val="150000"/>
              </a:lnSpc>
            </a:pPr>
            <a:r>
              <a:rPr lang="zh-CN" altLang="en-US"/>
              <a:t>（9）课程的</a:t>
            </a:r>
            <a:r>
              <a:rPr lang="zh-CN" altLang="en-US">
                <a:solidFill>
                  <a:srgbClr val="FF0000"/>
                </a:solidFill>
              </a:rPr>
              <a:t>陶冶性</a:t>
            </a:r>
            <a:r>
              <a:rPr lang="zh-CN" altLang="en-US"/>
              <a:t>。课程应陶冶儿童性情，培养儿童情感。</a:t>
            </a:r>
            <a:endParaRPr lang="zh-CN" altLang="en-US"/>
          </a:p>
          <a:p>
            <a:pPr fontAlgn="auto">
              <a:lnSpc>
                <a:spcPct val="150000"/>
              </a:lnSpc>
            </a:pPr>
            <a:r>
              <a:rPr lang="zh-CN" altLang="en-US"/>
              <a:t>（10）课程的</a:t>
            </a:r>
            <a:r>
              <a:rPr lang="zh-CN" altLang="en-US">
                <a:solidFill>
                  <a:srgbClr val="FF0000"/>
                </a:solidFill>
              </a:rPr>
              <a:t>言语性</a:t>
            </a:r>
            <a:r>
              <a:rPr lang="zh-CN" altLang="en-US"/>
              <a:t>。课程应培养儿童说话技能，以表达自己的情感和思想。</a:t>
            </a:r>
            <a:endParaRPr lang="zh-CN" altLang="en-US"/>
          </a:p>
        </p:txBody>
      </p:sp>
      <p:sp>
        <p:nvSpPr>
          <p:cNvPr id="4" name="右大括号 3"/>
          <p:cNvSpPr/>
          <p:nvPr/>
        </p:nvSpPr>
        <p:spPr>
          <a:xfrm>
            <a:off x="9029700" y="1652905"/>
            <a:ext cx="433705" cy="399796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9848850" y="3329305"/>
            <a:ext cx="2080895" cy="829945"/>
          </a:xfrm>
          <a:prstGeom prst="rect">
            <a:avLst/>
          </a:prstGeom>
          <a:noFill/>
        </p:spPr>
        <p:txBody>
          <a:bodyPr wrap="square" rtlCol="0">
            <a:spAutoFit/>
          </a:bodyPr>
          <a:p>
            <a:pPr algn="ctr"/>
            <a:r>
              <a:rPr lang="zh-CN" altLang="en-US" sz="2400">
                <a:solidFill>
                  <a:srgbClr val="4472C4"/>
                </a:solidFill>
                <a:effectLst>
                  <a:reflection blurRad="6350" stA="53000" endA="300" endPos="35500" dir="5400000" sy="-90000" algn="bl" rotWithShape="0"/>
                </a:effectLst>
              </a:rPr>
              <a:t>西方教育思想</a:t>
            </a:r>
            <a:r>
              <a:rPr lang="en-US" altLang="zh-CN" sz="2400">
                <a:solidFill>
                  <a:srgbClr val="4472C4"/>
                </a:solidFill>
                <a:effectLst>
                  <a:reflection blurRad="6350" stA="53000" endA="300" endPos="35500" dir="5400000" sy="-90000" algn="bl" rotWithShape="0"/>
                </a:effectLst>
              </a:rPr>
              <a:t>“</a:t>
            </a:r>
            <a:r>
              <a:rPr lang="zh-CN" altLang="en-US" sz="2400">
                <a:solidFill>
                  <a:srgbClr val="4472C4"/>
                </a:solidFill>
                <a:effectLst>
                  <a:reflection blurRad="6350" stA="53000" endA="300" endPos="35500" dir="5400000" sy="-90000" algn="bl" rotWithShape="0"/>
                </a:effectLst>
              </a:rPr>
              <a:t>本土化</a:t>
            </a:r>
            <a:r>
              <a:rPr lang="en-US" altLang="zh-CN" sz="2400">
                <a:solidFill>
                  <a:srgbClr val="4472C4"/>
                </a:solidFill>
                <a:effectLst>
                  <a:reflection blurRad="6350" stA="53000" endA="300" endPos="35500" dir="5400000" sy="-90000" algn="bl" rotWithShape="0"/>
                </a:effectLst>
              </a:rPr>
              <a:t>”</a:t>
            </a:r>
            <a:endParaRPr lang="en-US" altLang="zh-CN" sz="2400">
              <a:solidFill>
                <a:srgbClr val="4472C4"/>
              </a:solidFill>
              <a:effectLst>
                <a:reflection blurRad="6350" stA="53000" endA="300" endPos="35500" dir="5400000" sy="-90000" algn="bl" rotWithShape="0"/>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7070" y="708025"/>
            <a:ext cx="3637915" cy="398780"/>
          </a:xfrm>
          <a:prstGeom prst="rect">
            <a:avLst/>
          </a:prstGeom>
          <a:noFill/>
        </p:spPr>
        <p:txBody>
          <a:bodyPr wrap="square" rtlCol="0">
            <a:spAutoFit/>
          </a:bodyPr>
          <a:p>
            <a:r>
              <a:rPr lang="en-US" sz="2000" b="1"/>
              <a:t>2.“</a:t>
            </a:r>
            <a:r>
              <a:rPr lang="zh-CN" altLang="en-US" sz="2000" b="1"/>
              <a:t>五指活动</a:t>
            </a:r>
            <a:r>
              <a:rPr lang="en-US" altLang="zh-CN" sz="2000" b="1"/>
              <a:t>”</a:t>
            </a:r>
            <a:r>
              <a:rPr lang="zh-CN" altLang="en-US" sz="2000" b="1"/>
              <a:t>课程的编制方法</a:t>
            </a:r>
            <a:endParaRPr lang="zh-CN" altLang="en-US" sz="2000" b="1"/>
          </a:p>
        </p:txBody>
      </p:sp>
      <p:sp>
        <p:nvSpPr>
          <p:cNvPr id="3" name="文本框 2"/>
          <p:cNvSpPr txBox="1"/>
          <p:nvPr/>
        </p:nvSpPr>
        <p:spPr>
          <a:xfrm>
            <a:off x="1064260" y="3446780"/>
            <a:ext cx="1704975" cy="521970"/>
          </a:xfrm>
          <a:prstGeom prst="rect">
            <a:avLst/>
          </a:prstGeom>
          <a:noFill/>
        </p:spPr>
        <p:txBody>
          <a:bodyPr wrap="square" rtlCol="0">
            <a:spAutoFit/>
          </a:bodyPr>
          <a:p>
            <a:r>
              <a:rPr lang="zh-CN" altLang="en-US" sz="2800">
                <a:solidFill>
                  <a:schemeClr val="tx1"/>
                </a:solidFill>
                <a:effectLst>
                  <a:outerShdw blurRad="38100" dist="19050" dir="2700000" algn="tl" rotWithShape="0">
                    <a:schemeClr val="dk1">
                      <a:alpha val="40000"/>
                    </a:schemeClr>
                  </a:outerShdw>
                </a:effectLst>
              </a:rPr>
              <a:t>编制方法</a:t>
            </a:r>
            <a:endParaRPr lang="zh-CN" altLang="en-US" sz="2800">
              <a:solidFill>
                <a:schemeClr val="tx1"/>
              </a:solidFill>
              <a:effectLst>
                <a:outerShdw blurRad="38100" dist="19050" dir="2700000" algn="tl" rotWithShape="0">
                  <a:schemeClr val="dk1">
                    <a:alpha val="40000"/>
                  </a:schemeClr>
                </a:outerShdw>
              </a:effectLst>
            </a:endParaRPr>
          </a:p>
        </p:txBody>
      </p:sp>
      <p:sp>
        <p:nvSpPr>
          <p:cNvPr id="4" name="左大括号 3"/>
          <p:cNvSpPr/>
          <p:nvPr/>
        </p:nvSpPr>
        <p:spPr>
          <a:xfrm>
            <a:off x="2900680" y="1643380"/>
            <a:ext cx="753745" cy="4129405"/>
          </a:xfrm>
          <a:prstGeom prst="leftBrace">
            <a:avLst/>
          </a:prstGeom>
          <a:ln w="12700">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3834130" y="1643380"/>
            <a:ext cx="1311910" cy="460375"/>
          </a:xfrm>
          <a:prstGeom prst="rect">
            <a:avLst/>
          </a:prstGeom>
          <a:noFill/>
        </p:spPr>
        <p:txBody>
          <a:bodyPr wrap="square" rtlCol="0">
            <a:spAutoFit/>
          </a:bodyPr>
          <a:p>
            <a:r>
              <a:rPr lang="zh-CN" altLang="en-US" sz="2400"/>
              <a:t>圆周法</a:t>
            </a:r>
            <a:endParaRPr lang="zh-CN" altLang="en-US" sz="2400"/>
          </a:p>
        </p:txBody>
      </p:sp>
      <p:sp>
        <p:nvSpPr>
          <p:cNvPr id="6" name="文本框 5"/>
          <p:cNvSpPr txBox="1"/>
          <p:nvPr/>
        </p:nvSpPr>
        <p:spPr>
          <a:xfrm>
            <a:off x="3834130" y="3477260"/>
            <a:ext cx="1311910" cy="460375"/>
          </a:xfrm>
          <a:prstGeom prst="rect">
            <a:avLst/>
          </a:prstGeom>
          <a:noFill/>
        </p:spPr>
        <p:txBody>
          <a:bodyPr wrap="square" rtlCol="0">
            <a:spAutoFit/>
          </a:bodyPr>
          <a:p>
            <a:r>
              <a:rPr lang="zh-CN" altLang="en-US" sz="2400"/>
              <a:t>直进法</a:t>
            </a:r>
            <a:endParaRPr lang="zh-CN" altLang="en-US" sz="2400"/>
          </a:p>
        </p:txBody>
      </p:sp>
      <p:sp>
        <p:nvSpPr>
          <p:cNvPr id="7" name="文本框 6"/>
          <p:cNvSpPr txBox="1"/>
          <p:nvPr/>
        </p:nvSpPr>
        <p:spPr>
          <a:xfrm>
            <a:off x="3834130" y="5494655"/>
            <a:ext cx="1311910" cy="460375"/>
          </a:xfrm>
          <a:prstGeom prst="rect">
            <a:avLst/>
          </a:prstGeom>
          <a:noFill/>
        </p:spPr>
        <p:txBody>
          <a:bodyPr wrap="square" rtlCol="0">
            <a:spAutoFit/>
          </a:bodyPr>
          <a:p>
            <a:r>
              <a:rPr lang="zh-CN" altLang="en-US" sz="2400"/>
              <a:t>混合法</a:t>
            </a:r>
            <a:endParaRPr lang="zh-CN" altLang="en-US" sz="2400"/>
          </a:p>
        </p:txBody>
      </p:sp>
      <p:sp>
        <p:nvSpPr>
          <p:cNvPr id="8" name="文本框 7"/>
          <p:cNvSpPr txBox="1"/>
          <p:nvPr/>
        </p:nvSpPr>
        <p:spPr>
          <a:xfrm>
            <a:off x="5866130" y="1544320"/>
            <a:ext cx="5341620" cy="1337945"/>
          </a:xfrm>
          <a:prstGeom prst="rect">
            <a:avLst/>
          </a:prstGeom>
          <a:noFill/>
        </p:spPr>
        <p:txBody>
          <a:bodyPr wrap="square" rtlCol="0">
            <a:spAutoFit/>
          </a:bodyPr>
          <a:p>
            <a:pPr indent="457200" fontAlgn="auto">
              <a:lnSpc>
                <a:spcPct val="150000"/>
              </a:lnSpc>
            </a:pPr>
            <a:r>
              <a:rPr lang="zh-CN" altLang="en-US"/>
              <a:t>幼儿园每个年龄班预定的教育单元内容相同，研究的事物也相同，</a:t>
            </a:r>
            <a:r>
              <a:rPr lang="zh-CN" altLang="en-US">
                <a:solidFill>
                  <a:srgbClr val="FF0000"/>
                </a:solidFill>
              </a:rPr>
              <a:t>但所选教材的难度和分量应根据儿童年龄的不同而有所变化，各班要求由浅入深。</a:t>
            </a:r>
            <a:endParaRPr lang="zh-CN" altLang="en-US">
              <a:solidFill>
                <a:srgbClr val="FF0000"/>
              </a:solidFill>
            </a:endParaRPr>
          </a:p>
        </p:txBody>
      </p:sp>
      <p:cxnSp>
        <p:nvCxnSpPr>
          <p:cNvPr id="9" name="直接箭头连接符 8"/>
          <p:cNvCxnSpPr>
            <a:stCxn id="5" idx="3"/>
          </p:cNvCxnSpPr>
          <p:nvPr/>
        </p:nvCxnSpPr>
        <p:spPr>
          <a:xfrm flipV="1">
            <a:off x="5146040" y="1871980"/>
            <a:ext cx="605155" cy="1905"/>
          </a:xfrm>
          <a:prstGeom prst="straightConnector1">
            <a:avLst/>
          </a:prstGeom>
          <a:ln w="12700">
            <a:solidFill>
              <a:srgbClr val="56C0C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5146040" y="3706495"/>
            <a:ext cx="605155" cy="1905"/>
          </a:xfrm>
          <a:prstGeom prst="straightConnector1">
            <a:avLst/>
          </a:prstGeom>
          <a:ln w="12700">
            <a:solidFill>
              <a:srgbClr val="56C0C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5146040" y="5723890"/>
            <a:ext cx="605155" cy="1905"/>
          </a:xfrm>
          <a:prstGeom prst="straightConnector1">
            <a:avLst/>
          </a:prstGeom>
          <a:ln w="12700">
            <a:solidFill>
              <a:srgbClr val="56C0C1"/>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866130" y="3069590"/>
            <a:ext cx="5342890" cy="1337945"/>
          </a:xfrm>
          <a:prstGeom prst="rect">
            <a:avLst/>
          </a:prstGeom>
          <a:noFill/>
        </p:spPr>
        <p:txBody>
          <a:bodyPr wrap="square" rtlCol="0">
            <a:spAutoFit/>
          </a:bodyPr>
          <a:p>
            <a:pPr indent="457200" fontAlgn="auto">
              <a:lnSpc>
                <a:spcPct val="150000"/>
              </a:lnSpc>
            </a:pPr>
            <a:r>
              <a:rPr lang="zh-CN" altLang="en-US"/>
              <a:t>将儿童生活中接触的事物，按照事物的性质和内容的深浅而分布在不同年龄阶段的年龄班之中，不同班的课题和要求有所不同。</a:t>
            </a:r>
            <a:endParaRPr lang="zh-CN" altLang="en-US"/>
          </a:p>
        </p:txBody>
      </p:sp>
      <p:sp>
        <p:nvSpPr>
          <p:cNvPr id="13" name="文本框 12"/>
          <p:cNvSpPr txBox="1"/>
          <p:nvPr/>
        </p:nvSpPr>
        <p:spPr>
          <a:xfrm>
            <a:off x="6012815" y="5264150"/>
            <a:ext cx="5196205" cy="922020"/>
          </a:xfrm>
          <a:prstGeom prst="rect">
            <a:avLst/>
          </a:prstGeom>
          <a:noFill/>
        </p:spPr>
        <p:txBody>
          <a:bodyPr wrap="square" rtlCol="0">
            <a:spAutoFit/>
          </a:bodyPr>
          <a:p>
            <a:pPr indent="457200" fontAlgn="auto">
              <a:lnSpc>
                <a:spcPct val="150000"/>
              </a:lnSpc>
            </a:pPr>
            <a:r>
              <a:rPr lang="zh-CN" altLang="en-US"/>
              <a:t>就是在课程编制的时候，以上两种方法都可以使用。</a:t>
            </a:r>
            <a:r>
              <a:rPr lang="zh-CN" altLang="en-US">
                <a:solidFill>
                  <a:srgbClr val="FF0000"/>
                </a:solidFill>
              </a:rPr>
              <a:t>（最常用）</a:t>
            </a:r>
            <a:endParaRPr lang="zh-CN" altLang="en-US">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89880" y="2942590"/>
            <a:ext cx="4882515" cy="974090"/>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916" y="6144"/>
              <a:ext cx="6886"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1.4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五指活动</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课程评价</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3435" y="1694180"/>
            <a:ext cx="1501140" cy="4813300"/>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7" name="文本框 22"/>
          <p:cNvSpPr txBox="1"/>
          <p:nvPr/>
        </p:nvSpPr>
        <p:spPr>
          <a:xfrm flipH="1">
            <a:off x="2691765" y="3684905"/>
            <a:ext cx="8630285" cy="830580"/>
          </a:xfrm>
          <a:prstGeom prst="rect">
            <a:avLst/>
          </a:prstGeom>
          <a:noFill/>
          <a:ln w="9525">
            <a:noFill/>
            <a:miter/>
          </a:ln>
          <a:effectLst>
            <a:outerShdw sx="999" sy="999" algn="ctr" rotWithShape="0">
              <a:srgbClr val="000000"/>
            </a:outerShdw>
          </a:effectLst>
        </p:spPr>
        <p:txBody>
          <a:bodyPr wrap="square" lIns="0" tIns="0" rIns="0" bIns="0" anchor="t">
            <a:spAutoFit/>
          </a:bodyPr>
          <a:lstStyle/>
          <a:p>
            <a:pPr indent="457200" fontAlgn="auto">
              <a:lnSpc>
                <a:spcPct val="150000"/>
              </a:lnSpc>
            </a:pPr>
            <a:r>
              <a:rPr lang="zh-CN" altLang="en-US">
                <a:sym typeface="+mn-ea"/>
              </a:rPr>
              <a:t>“五指活动”课程强调学科之间的整体性和联系性，课程的内容非常全面，课程的编制原则和实施方法也符合儿童的身心发展特点，能够促进儿童各方面能力的发展。</a:t>
            </a:r>
            <a:endParaRPr lang="zh-CN" altLang="en-US" dirty="0">
              <a:solidFill>
                <a:schemeClr val="tx1"/>
              </a:solidFill>
              <a:latin typeface="微软雅黑 Light" panose="020B0502040204020203" pitchFamily="34" charset="-122"/>
              <a:ea typeface="微软雅黑 Light" panose="020B0502040204020203" pitchFamily="34" charset="-122"/>
              <a:sym typeface="+mn-ea"/>
            </a:endParaRPr>
          </a:p>
        </p:txBody>
      </p:sp>
      <p:sp>
        <p:nvSpPr>
          <p:cNvPr id="8" name="文本框 22"/>
          <p:cNvSpPr txBox="1"/>
          <p:nvPr/>
        </p:nvSpPr>
        <p:spPr>
          <a:xfrm flipH="1">
            <a:off x="2692400" y="5187950"/>
            <a:ext cx="8630285" cy="124650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indent="457200" algn="just" fontAlgn="auto">
              <a:lnSpc>
                <a:spcPct val="150000"/>
              </a:lnSpc>
            </a:pPr>
            <a:r>
              <a:rPr lang="en-US" altLang="zh-CN">
                <a:sym typeface="+mn-ea"/>
              </a:rPr>
              <a:t>“</a:t>
            </a:r>
            <a:r>
              <a:rPr lang="zh-CN" altLang="en-US">
                <a:sym typeface="+mn-ea"/>
              </a:rPr>
              <a:t>五指活动</a:t>
            </a:r>
            <a:r>
              <a:rPr lang="en-US" altLang="zh-CN">
                <a:sym typeface="+mn-ea"/>
              </a:rPr>
              <a:t>”</a:t>
            </a:r>
            <a:r>
              <a:rPr lang="zh-CN" altLang="en-US">
                <a:sym typeface="+mn-ea"/>
              </a:rPr>
              <a:t>课程</a:t>
            </a:r>
            <a:r>
              <a:rPr lang="zh-CN" altLang="en-US">
                <a:sym typeface="+mn-ea"/>
              </a:rPr>
              <a:t>中许多观点对20世纪20、30年代的幼稚园课程改革做出了巨大贡献，对80年代以后的幼儿教育和幼儿园课程改革也有很强的指导意义。至今，对现代幼儿园课程的改革与发展，也能够提供一定的启发和指导。</a:t>
            </a:r>
            <a:endParaRPr lang="zh-CN" altLang="en-US" sz="1400" dirty="0">
              <a:solidFill>
                <a:schemeClr val="bg1"/>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9" name="文本框 22"/>
          <p:cNvSpPr txBox="1"/>
          <p:nvPr/>
        </p:nvSpPr>
        <p:spPr>
          <a:xfrm flipH="1">
            <a:off x="2692400" y="1788795"/>
            <a:ext cx="8629650" cy="124650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indent="457200" algn="just" fontAlgn="auto">
              <a:lnSpc>
                <a:spcPct val="150000"/>
              </a:lnSpc>
            </a:pPr>
            <a:r>
              <a:rPr lang="zh-CN" altLang="en-US">
                <a:sym typeface="+mn-ea"/>
              </a:rPr>
              <a:t>“五指活动”课程既有扎实的理论基础，又有丰富的实践经验，对当时的幼稚园课程理论与实践产生了深远的影响，主导了我国20世纪20年代到40年代的幼儿教育，使当时的幼稚园课程逐步趋向中国化和科学化</a:t>
            </a:r>
            <a:endParaRPr lang="zh-CN" altLang="en-US" dirty="0">
              <a:solidFill>
                <a:schemeClr val="tx1"/>
              </a:solidFill>
              <a:latin typeface="微软雅黑 Light" panose="020B0502040204020203" pitchFamily="34" charset="-122"/>
              <a:ea typeface="微软雅黑 Light" panose="020B0502040204020203" pitchFamily="34" charset="-122"/>
              <a:sym typeface="+mn-ea"/>
            </a:endParaRPr>
          </a:p>
        </p:txBody>
      </p:sp>
      <p:sp>
        <p:nvSpPr>
          <p:cNvPr id="10" name="文本框 22"/>
          <p:cNvSpPr txBox="1"/>
          <p:nvPr/>
        </p:nvSpPr>
        <p:spPr>
          <a:xfrm flipH="1">
            <a:off x="1162050" y="1788795"/>
            <a:ext cx="803910" cy="88582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algn="just">
              <a:lnSpc>
                <a:spcPct val="120000"/>
              </a:lnSpc>
            </a:pPr>
            <a:r>
              <a:rPr lang="en-US" altLang="zh-CN" sz="4800" dirty="0">
                <a:solidFill>
                  <a:schemeClr val="bg1"/>
                </a:solidFill>
                <a:latin typeface="Impact" panose="020B0806030902050204" charset="0"/>
                <a:ea typeface="微软雅黑 Light" panose="020B0502040204020203" pitchFamily="34" charset="-122"/>
                <a:sym typeface="宋体" panose="02010600030101010101" pitchFamily="2" charset="-122"/>
              </a:rPr>
              <a:t>01</a:t>
            </a:r>
            <a:endParaRPr lang="zh-CN" altLang="en-US" sz="4800"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1" name="文本框 22"/>
          <p:cNvSpPr txBox="1"/>
          <p:nvPr/>
        </p:nvSpPr>
        <p:spPr>
          <a:xfrm flipH="1">
            <a:off x="1113790" y="3657600"/>
            <a:ext cx="852170" cy="88582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algn="just">
              <a:lnSpc>
                <a:spcPct val="120000"/>
              </a:lnSpc>
            </a:pPr>
            <a:r>
              <a:rPr lang="en-US" altLang="zh-CN" sz="4800" dirty="0">
                <a:solidFill>
                  <a:schemeClr val="bg1"/>
                </a:solidFill>
                <a:latin typeface="Impact" panose="020B0806030902050204" charset="0"/>
                <a:ea typeface="微软雅黑 Light" panose="020B0502040204020203" pitchFamily="34" charset="-122"/>
                <a:sym typeface="宋体" panose="02010600030101010101" pitchFamily="2" charset="-122"/>
              </a:rPr>
              <a:t>02</a:t>
            </a:r>
            <a:endParaRPr lang="zh-CN" altLang="en-US" sz="4800"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2" name="文本框 22"/>
          <p:cNvSpPr txBox="1"/>
          <p:nvPr/>
        </p:nvSpPr>
        <p:spPr>
          <a:xfrm flipH="1">
            <a:off x="1113790" y="5187950"/>
            <a:ext cx="819150" cy="885825"/>
          </a:xfrm>
          <a:prstGeom prst="rect">
            <a:avLst/>
          </a:prstGeom>
          <a:noFill/>
          <a:ln w="9525">
            <a:noFill/>
            <a:miter/>
          </a:ln>
          <a:effectLst>
            <a:outerShdw sx="999" sy="999" algn="ctr" rotWithShape="0">
              <a:srgbClr val="000000"/>
            </a:outerShdw>
          </a:effectLst>
        </p:spPr>
        <p:txBody>
          <a:bodyPr wrap="square" lIns="0" tIns="0" rIns="0" bIns="0" anchor="t">
            <a:spAutoFit/>
          </a:bodyPr>
          <a:lstStyle/>
          <a:p>
            <a:pPr algn="just">
              <a:lnSpc>
                <a:spcPct val="120000"/>
              </a:lnSpc>
            </a:pPr>
            <a:r>
              <a:rPr lang="en-US" altLang="zh-CN" sz="4800" dirty="0">
                <a:solidFill>
                  <a:schemeClr val="bg1"/>
                </a:solidFill>
                <a:latin typeface="Impact" panose="020B0806030902050204" charset="0"/>
                <a:ea typeface="微软雅黑 Light" panose="020B0502040204020203" pitchFamily="34" charset="-122"/>
                <a:sym typeface="宋体" panose="02010600030101010101" pitchFamily="2" charset="-122"/>
              </a:rPr>
              <a:t>03</a:t>
            </a:r>
            <a:endParaRPr lang="zh-CN" altLang="en-US" sz="4800" dirty="0">
              <a:solidFill>
                <a:schemeClr val="bg1"/>
              </a:solidFill>
              <a:latin typeface="Impact" panose="020B0806030902050204" charset="0"/>
              <a:ea typeface="微软雅黑 Light" panose="020B0502040204020203" pitchFamily="34" charset="-122"/>
              <a:sym typeface="宋体" panose="02010600030101010101" pitchFamily="2" charset="-122"/>
            </a:endParaRPr>
          </a:p>
        </p:txBody>
      </p:sp>
      <p:sp>
        <p:nvSpPr>
          <p:cNvPr id="13" name="文本框 22"/>
          <p:cNvSpPr txBox="1"/>
          <p:nvPr/>
        </p:nvSpPr>
        <p:spPr>
          <a:xfrm flipH="1">
            <a:off x="451485" y="368300"/>
            <a:ext cx="809180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五指活动</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课程的评价</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14" name="文本框 13"/>
          <p:cNvSpPr txBox="1"/>
          <p:nvPr/>
        </p:nvSpPr>
        <p:spPr>
          <a:xfrm>
            <a:off x="813435" y="1148715"/>
            <a:ext cx="1376680" cy="398780"/>
          </a:xfrm>
          <a:prstGeom prst="rect">
            <a:avLst/>
          </a:prstGeom>
          <a:noFill/>
        </p:spPr>
        <p:txBody>
          <a:bodyPr wrap="square" rtlCol="0">
            <a:spAutoFit/>
          </a:bodyPr>
          <a:p>
            <a:r>
              <a:rPr lang="en-US" sz="2000" b="1"/>
              <a:t>1.</a:t>
            </a:r>
            <a:r>
              <a:rPr lang="zh-CN" altLang="en-US" sz="2000" b="1"/>
              <a:t>积极性</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451485" y="466725"/>
            <a:ext cx="809180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五指活动</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课程的评价</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949325" y="1543685"/>
            <a:ext cx="3637915" cy="398780"/>
          </a:xfrm>
          <a:prstGeom prst="rect">
            <a:avLst/>
          </a:prstGeom>
          <a:noFill/>
        </p:spPr>
        <p:txBody>
          <a:bodyPr wrap="square" rtlCol="0">
            <a:spAutoFit/>
          </a:bodyPr>
          <a:p>
            <a:r>
              <a:rPr lang="en-US" sz="2000" b="1"/>
              <a:t>2.</a:t>
            </a:r>
            <a:r>
              <a:rPr lang="zh-CN" altLang="en-US" sz="2000" b="1"/>
              <a:t>局限性</a:t>
            </a:r>
            <a:endParaRPr lang="zh-CN" altLang="en-US" sz="2000" b="1"/>
          </a:p>
        </p:txBody>
      </p:sp>
      <p:sp>
        <p:nvSpPr>
          <p:cNvPr id="4" name="文本框 3"/>
          <p:cNvSpPr txBox="1"/>
          <p:nvPr/>
        </p:nvSpPr>
        <p:spPr>
          <a:xfrm>
            <a:off x="1522095" y="2416810"/>
            <a:ext cx="8067040" cy="3322955"/>
          </a:xfrm>
          <a:prstGeom prst="rect">
            <a:avLst/>
          </a:prstGeom>
          <a:noFill/>
        </p:spPr>
        <p:txBody>
          <a:bodyPr wrap="square" rtlCol="0">
            <a:spAutoFit/>
          </a:bodyPr>
          <a:p>
            <a:pPr indent="457200" fontAlgn="auto">
              <a:lnSpc>
                <a:spcPct val="150000"/>
              </a:lnSpc>
            </a:pPr>
            <a:r>
              <a:rPr lang="zh-CN" altLang="en-US" sz="2000"/>
              <a:t>（</a:t>
            </a:r>
            <a:r>
              <a:rPr lang="en-US" altLang="zh-CN" sz="2000"/>
              <a:t>1</a:t>
            </a:r>
            <a:r>
              <a:rPr lang="zh-CN" altLang="en-US" sz="2000"/>
              <a:t>）</a:t>
            </a:r>
            <a:r>
              <a:rPr lang="zh-CN" altLang="en-US" sz="2000"/>
              <a:t>“五指活动”课程虽然强调要以儿童为主体，但是在真正实施的过程中</a:t>
            </a:r>
            <a:r>
              <a:rPr lang="zh-CN" altLang="en-US" sz="2000">
                <a:solidFill>
                  <a:srgbClr val="FF0000"/>
                </a:solidFill>
              </a:rPr>
              <a:t>仍然不能避免教师主导教学活动的问题</a:t>
            </a:r>
            <a:r>
              <a:rPr lang="zh-CN" altLang="en-US" sz="2000"/>
              <a:t>，</a:t>
            </a:r>
            <a:r>
              <a:rPr lang="zh-CN" altLang="en-US" sz="2000">
                <a:solidFill>
                  <a:srgbClr val="FF0000"/>
                </a:solidFill>
              </a:rPr>
              <a:t>教学仍以教材为主，忽视儿童的兴趣</a:t>
            </a:r>
            <a:r>
              <a:rPr lang="zh-CN" altLang="en-US" sz="2000"/>
              <a:t>。</a:t>
            </a:r>
            <a:endParaRPr lang="zh-CN" altLang="en-US" sz="2000"/>
          </a:p>
          <a:p>
            <a:pPr indent="457200" fontAlgn="auto">
              <a:lnSpc>
                <a:spcPct val="150000"/>
              </a:lnSpc>
            </a:pPr>
            <a:endParaRPr lang="zh-CN" altLang="en-US" sz="2000"/>
          </a:p>
          <a:p>
            <a:pPr indent="457200" fontAlgn="auto">
              <a:lnSpc>
                <a:spcPct val="150000"/>
              </a:lnSpc>
            </a:pPr>
            <a:r>
              <a:rPr lang="zh-CN" altLang="en-US" sz="2000"/>
              <a:t>（</a:t>
            </a:r>
            <a:r>
              <a:rPr lang="en-US" altLang="zh-CN" sz="2000"/>
              <a:t>2</a:t>
            </a:r>
            <a:r>
              <a:rPr lang="zh-CN" altLang="en-US" sz="2000"/>
              <a:t>）</a:t>
            </a:r>
            <a:r>
              <a:rPr lang="zh-CN" altLang="en-US" sz="2000"/>
              <a:t>“五指活动”课程理论上是一个整体的、联系的课程体系，但是在幼稚园开展活动时，</a:t>
            </a:r>
            <a:r>
              <a:rPr lang="zh-CN" altLang="en-US" sz="2000">
                <a:solidFill>
                  <a:srgbClr val="FF0000"/>
                </a:solidFill>
              </a:rPr>
              <a:t>教师并不能将“五指活动”的五个领域很好的联系起来</a:t>
            </a:r>
            <a:r>
              <a:rPr lang="zh-CN" altLang="en-US" sz="2000"/>
              <a:t>，五个领域的内容就像是单独的五个学科，而不是一个整体。</a:t>
            </a:r>
            <a:endParaRPr lang="zh-CN" altLang="en-US" sz="2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五指活动课程"/>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18845" y="948055"/>
            <a:ext cx="10058400" cy="5516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请在此处输入所需标题</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矩形: 圆角 25"/>
          <p:cNvSpPr/>
          <p:nvPr/>
        </p:nvSpPr>
        <p:spPr>
          <a:xfrm>
            <a:off x="5424170" y="3634105"/>
            <a:ext cx="4848225" cy="78803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25"/>
          <p:cNvSpPr txBox="1"/>
          <p:nvPr/>
        </p:nvSpPr>
        <p:spPr>
          <a:xfrm flipH="1">
            <a:off x="5898691" y="3812905"/>
            <a:ext cx="3899819" cy="430530"/>
          </a:xfrm>
          <a:prstGeom prst="rect">
            <a:avLst/>
          </a:prstGeom>
          <a:noFill/>
        </p:spPr>
        <p:txBody>
          <a:bodyPr wrap="square" lIns="0" tIns="0" rIns="0" bIns="0" rtlCol="0">
            <a:spAutoFit/>
            <a:scene3d>
              <a:camera prst="orthographicFront"/>
              <a:lightRig rig="threePt" dir="t"/>
            </a:scene3d>
          </a:bodyPr>
          <a:p>
            <a:pPr marL="0" marR="0" lvl="0" indent="0" algn="dist" defTabSz="914400" rtl="0" eaLnBrk="1" fontAlgn="base" latinLnBrk="0" hangingPunct="1">
              <a:lnSpc>
                <a:spcPct val="100000"/>
              </a:lnSpc>
              <a:spcBef>
                <a:spcPts val="0"/>
              </a:spcBef>
              <a:spcAft>
                <a:spcPts val="0"/>
              </a:spcAft>
              <a:buClrTx/>
              <a:buSzTx/>
              <a:buFontTx/>
              <a:buNone/>
              <a:defRPr/>
            </a:pPr>
            <a:r>
              <a:rPr kumimoji="0" 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张雪门的</a:t>
            </a:r>
            <a:r>
              <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行为课程</a:t>
            </a:r>
            <a:r>
              <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endPar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4" name="文本框 3"/>
          <p:cNvSpPr txBox="1"/>
          <p:nvPr/>
        </p:nvSpPr>
        <p:spPr>
          <a:xfrm>
            <a:off x="6076950" y="4660900"/>
            <a:ext cx="3850640" cy="706755"/>
          </a:xfrm>
          <a:prstGeom prst="rect">
            <a:avLst/>
          </a:prstGeom>
          <a:noFill/>
        </p:spPr>
        <p:txBody>
          <a:bodyPr wrap="square" rtlCol="0">
            <a:spAutoFit/>
          </a:bodyPr>
          <a:p>
            <a:pPr algn="ctr"/>
            <a:r>
              <a:rPr lang="zh-CN" altLang="en-US" sz="2000"/>
              <a:t>课程的基本内涵、结构、编制原则与方法、评价</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885825" y="692785"/>
            <a:ext cx="236982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张雪门简介</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4980305" y="1374775"/>
            <a:ext cx="6670040" cy="5077460"/>
          </a:xfrm>
          <a:prstGeom prst="rect">
            <a:avLst/>
          </a:prstGeom>
          <a:noFill/>
        </p:spPr>
        <p:txBody>
          <a:bodyPr wrap="square" rtlCol="0">
            <a:spAutoFit/>
          </a:bodyPr>
          <a:p>
            <a:pPr indent="457200" fontAlgn="auto">
              <a:lnSpc>
                <a:spcPct val="150000"/>
              </a:lnSpc>
            </a:pPr>
            <a:r>
              <a:rPr lang="zh-CN" altLang="en-US"/>
              <a:t>张雪门(1891-1973），浙江谨县人，我国近现代著名的幼儿教育学家。20世纪二三十年代，他主要在北京，天津等地从事幼儿教育活动，影响遍及我国北方各省，在当时的幼儿教育界，他和陈鹤琴被并称为“南陈北张”。</a:t>
            </a:r>
            <a:endParaRPr lang="zh-CN" altLang="en-US"/>
          </a:p>
          <a:p>
            <a:pPr indent="457200" fontAlgn="auto">
              <a:lnSpc>
                <a:spcPct val="150000"/>
              </a:lnSpc>
            </a:pPr>
            <a:r>
              <a:rPr lang="zh-CN" altLang="en-US"/>
              <a:t>1918年他与几个朋友创立了星荫幼稚园，是宁波市第一所中国人自办的幼稚园，他担任园长，自此他开始了一生专注于幼稚教育的研究历程。</a:t>
            </a:r>
            <a:endParaRPr lang="zh-CN" altLang="en-US"/>
          </a:p>
          <a:p>
            <a:pPr indent="457200" fontAlgn="auto">
              <a:lnSpc>
                <a:spcPct val="150000"/>
              </a:lnSpc>
            </a:pPr>
            <a:r>
              <a:rPr lang="zh-CN" altLang="en-US"/>
              <a:t>1930年，张雪门开办北平幼稚师范学校并任校长，从师资教育着手进行幼儿教育的改革试验，该学校逐渐成为30年代中期我国北方幼儿教育课程改革的试验研究中心。</a:t>
            </a:r>
            <a:endParaRPr lang="zh-CN" altLang="en-US"/>
          </a:p>
          <a:p>
            <a:pPr indent="457200" fontAlgn="auto">
              <a:lnSpc>
                <a:spcPct val="150000"/>
              </a:lnSpc>
            </a:pPr>
            <a:r>
              <a:rPr lang="zh-CN" altLang="en-US"/>
              <a:t>代表作《幼儿园课程活动中心》，《幼稚园课程编制》，《幼稚园行为课程》等幼教专著。</a:t>
            </a:r>
            <a:endParaRPr lang="zh-CN" altLang="en-US"/>
          </a:p>
        </p:txBody>
      </p:sp>
      <p:pic>
        <p:nvPicPr>
          <p:cNvPr id="4" name="图片 3"/>
          <p:cNvPicPr>
            <a:picLocks noChangeAspect="1"/>
          </p:cNvPicPr>
          <p:nvPr/>
        </p:nvPicPr>
        <p:blipFill>
          <a:blip r:embed="rId1"/>
          <a:stretch>
            <a:fillRect/>
          </a:stretch>
        </p:blipFill>
        <p:spPr>
          <a:xfrm>
            <a:off x="885825" y="1884680"/>
            <a:ext cx="3636645" cy="40570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909" y="2941955"/>
            <a:ext cx="5513840" cy="974090"/>
            <a:chOff x="8379" y="5984"/>
            <a:chExt cx="796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79" y="6144"/>
              <a:ext cx="796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行为课程</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的基本内涵</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852170" y="431165"/>
            <a:ext cx="559498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行为课程</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的基本内涵</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1033145" y="1436370"/>
            <a:ext cx="1748790" cy="368300"/>
          </a:xfrm>
          <a:prstGeom prst="rect">
            <a:avLst/>
          </a:prstGeom>
          <a:noFill/>
        </p:spPr>
        <p:txBody>
          <a:bodyPr wrap="square" rtlCol="0">
            <a:spAutoFit/>
          </a:bodyPr>
          <a:p>
            <a:r>
              <a:rPr lang="en-US" altLang="zh-CN" b="1"/>
              <a:t>1.</a:t>
            </a:r>
            <a:r>
              <a:rPr lang="zh-CN" altLang="en-US" b="1"/>
              <a:t>什么是课程</a:t>
            </a:r>
            <a:endParaRPr lang="zh-CN" altLang="en-US" b="1"/>
          </a:p>
        </p:txBody>
      </p:sp>
      <p:sp>
        <p:nvSpPr>
          <p:cNvPr id="4" name="文本框 3"/>
          <p:cNvSpPr txBox="1"/>
          <p:nvPr/>
        </p:nvSpPr>
        <p:spPr>
          <a:xfrm>
            <a:off x="1033145" y="1910080"/>
            <a:ext cx="7588885" cy="922020"/>
          </a:xfrm>
          <a:prstGeom prst="rect">
            <a:avLst/>
          </a:prstGeom>
          <a:noFill/>
        </p:spPr>
        <p:txBody>
          <a:bodyPr wrap="square" rtlCol="0">
            <a:spAutoFit/>
          </a:bodyPr>
          <a:p>
            <a:pPr indent="457200" fontAlgn="auto">
              <a:lnSpc>
                <a:spcPct val="150000"/>
              </a:lnSpc>
            </a:pPr>
            <a:r>
              <a:rPr lang="zh-CN" altLang="en-US"/>
              <a:t>“</a:t>
            </a:r>
            <a:r>
              <a:rPr lang="zh-CN" altLang="en-US">
                <a:solidFill>
                  <a:srgbClr val="FF0000"/>
                </a:solidFill>
              </a:rPr>
              <a:t>课程是经验</a:t>
            </a:r>
            <a:r>
              <a:rPr lang="zh-CN" altLang="en-US"/>
              <a:t>，是人类的经验，用最经济的手段按有组织的调制，用各种方法，以引起孩子的反应和活动”</a:t>
            </a:r>
            <a:endParaRPr lang="zh-CN" altLang="en-US"/>
          </a:p>
        </p:txBody>
      </p:sp>
      <p:sp>
        <p:nvSpPr>
          <p:cNvPr id="5" name="文本框 4"/>
          <p:cNvSpPr txBox="1"/>
          <p:nvPr/>
        </p:nvSpPr>
        <p:spPr>
          <a:xfrm>
            <a:off x="1033145" y="2832100"/>
            <a:ext cx="3550920" cy="368300"/>
          </a:xfrm>
          <a:prstGeom prst="rect">
            <a:avLst/>
          </a:prstGeom>
          <a:noFill/>
        </p:spPr>
        <p:txBody>
          <a:bodyPr wrap="square" rtlCol="0">
            <a:spAutoFit/>
          </a:bodyPr>
          <a:p>
            <a:r>
              <a:rPr lang="en-US" altLang="zh-CN" b="1"/>
              <a:t>2.</a:t>
            </a:r>
            <a:r>
              <a:rPr lang="zh-CN" altLang="en-US" b="1"/>
              <a:t>什么是幼稚园课程</a:t>
            </a:r>
            <a:endParaRPr lang="zh-CN" altLang="en-US" b="1"/>
          </a:p>
        </p:txBody>
      </p:sp>
      <p:sp>
        <p:nvSpPr>
          <p:cNvPr id="6" name="文本框 5"/>
          <p:cNvSpPr txBox="1"/>
          <p:nvPr/>
        </p:nvSpPr>
        <p:spPr>
          <a:xfrm>
            <a:off x="1032510" y="3334385"/>
            <a:ext cx="7589520" cy="506730"/>
          </a:xfrm>
          <a:prstGeom prst="rect">
            <a:avLst/>
          </a:prstGeom>
          <a:noFill/>
        </p:spPr>
        <p:txBody>
          <a:bodyPr wrap="square" rtlCol="0">
            <a:spAutoFit/>
          </a:bodyPr>
          <a:p>
            <a:pPr indent="457200" fontAlgn="auto">
              <a:lnSpc>
                <a:spcPct val="150000"/>
              </a:lnSpc>
            </a:pPr>
            <a:r>
              <a:rPr lang="zh-CN" altLang="en-US"/>
              <a:t>“就是给三足岁到六足岁的孩子所能够做，而且喜欢做的经验预备”</a:t>
            </a:r>
            <a:endParaRPr lang="zh-CN" altLang="en-US"/>
          </a:p>
        </p:txBody>
      </p:sp>
      <p:sp>
        <p:nvSpPr>
          <p:cNvPr id="7" name="文本框 6"/>
          <p:cNvSpPr txBox="1"/>
          <p:nvPr/>
        </p:nvSpPr>
        <p:spPr>
          <a:xfrm>
            <a:off x="1033145" y="3927475"/>
            <a:ext cx="3550920" cy="368300"/>
          </a:xfrm>
          <a:prstGeom prst="rect">
            <a:avLst/>
          </a:prstGeom>
          <a:noFill/>
        </p:spPr>
        <p:txBody>
          <a:bodyPr wrap="square" rtlCol="0">
            <a:spAutoFit/>
          </a:bodyPr>
          <a:p>
            <a:r>
              <a:rPr lang="en-US" altLang="zh-CN" b="1"/>
              <a:t>3.</a:t>
            </a:r>
            <a:r>
              <a:rPr lang="zh-CN" altLang="en-US" b="1"/>
              <a:t>什么是行为课程</a:t>
            </a:r>
            <a:endParaRPr lang="zh-CN" altLang="en-US" b="1"/>
          </a:p>
        </p:txBody>
      </p:sp>
      <p:sp>
        <p:nvSpPr>
          <p:cNvPr id="8" name="文本框 7"/>
          <p:cNvSpPr txBox="1"/>
          <p:nvPr/>
        </p:nvSpPr>
        <p:spPr>
          <a:xfrm>
            <a:off x="1032510" y="4295775"/>
            <a:ext cx="5652770" cy="2168525"/>
          </a:xfrm>
          <a:prstGeom prst="rect">
            <a:avLst/>
          </a:prstGeom>
          <a:noFill/>
        </p:spPr>
        <p:txBody>
          <a:bodyPr wrap="square" rtlCol="0">
            <a:spAutoFit/>
          </a:bodyPr>
          <a:p>
            <a:pPr indent="457200" fontAlgn="auto">
              <a:lnSpc>
                <a:spcPct val="150000"/>
              </a:lnSpc>
            </a:pPr>
            <a:r>
              <a:rPr lang="zh-CN" altLang="en-US"/>
              <a:t>张雪门先生说“</a:t>
            </a:r>
            <a:r>
              <a:rPr lang="zh-CN" altLang="en-US">
                <a:solidFill>
                  <a:srgbClr val="FF0000"/>
                </a:solidFill>
              </a:rPr>
              <a:t>生活就是教育</a:t>
            </a:r>
            <a:r>
              <a:rPr lang="zh-CN" altLang="en-US"/>
              <a:t>，五六岁的孩子在幼稚园生活的时间就是行为课程，这份课程包括了工作游戏音乐故事等材料，也和一般的课程一样。然而这份课程完全根据于生活，它从生活而来，从生活展开，也从生活结束。</a:t>
            </a:r>
            <a:endParaRPr lang="zh-CN" altLang="en-US"/>
          </a:p>
        </p:txBody>
      </p:sp>
      <p:sp>
        <p:nvSpPr>
          <p:cNvPr id="9" name="右大括号 8"/>
          <p:cNvSpPr/>
          <p:nvPr/>
        </p:nvSpPr>
        <p:spPr>
          <a:xfrm>
            <a:off x="6833870" y="4458335"/>
            <a:ext cx="135255" cy="180276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7311390" y="4458335"/>
            <a:ext cx="1310640" cy="506730"/>
          </a:xfrm>
          <a:prstGeom prst="rect">
            <a:avLst/>
          </a:prstGeom>
          <a:noFill/>
        </p:spPr>
        <p:txBody>
          <a:bodyPr wrap="square" rtlCol="0">
            <a:spAutoFit/>
          </a:bodyPr>
          <a:p>
            <a:pPr algn="ctr" fontAlgn="auto">
              <a:lnSpc>
                <a:spcPct val="150000"/>
              </a:lnSpc>
            </a:pPr>
            <a:r>
              <a:rPr lang="zh-CN" altLang="en-US"/>
              <a:t>基本要素</a:t>
            </a:r>
            <a:endParaRPr lang="zh-CN" altLang="en-US"/>
          </a:p>
        </p:txBody>
      </p:sp>
      <p:cxnSp>
        <p:nvCxnSpPr>
          <p:cNvPr id="11" name="直接箭头连接符 10"/>
          <p:cNvCxnSpPr>
            <a:endCxn id="12" idx="0"/>
          </p:cNvCxnSpPr>
          <p:nvPr/>
        </p:nvCxnSpPr>
        <p:spPr>
          <a:xfrm flipH="1">
            <a:off x="7967345" y="5217795"/>
            <a:ext cx="635" cy="5365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106920" y="5754370"/>
            <a:ext cx="1720215" cy="506730"/>
          </a:xfrm>
          <a:prstGeom prst="rect">
            <a:avLst/>
          </a:prstGeom>
          <a:noFill/>
        </p:spPr>
        <p:txBody>
          <a:bodyPr wrap="square" rtlCol="0">
            <a:spAutoFit/>
          </a:bodyPr>
          <a:p>
            <a:pPr algn="ctr" fontAlgn="auto">
              <a:lnSpc>
                <a:spcPct val="150000"/>
              </a:lnSpc>
            </a:pPr>
            <a:r>
              <a:rPr lang="zh-CN" altLang="en-US"/>
              <a:t>生活和行为</a:t>
            </a:r>
            <a:endParaRPr lang="zh-CN" altLang="en-US"/>
          </a:p>
        </p:txBody>
      </p:sp>
      <p:sp>
        <p:nvSpPr>
          <p:cNvPr id="14" name="矩形 13"/>
          <p:cNvSpPr/>
          <p:nvPr/>
        </p:nvSpPr>
        <p:spPr>
          <a:xfrm>
            <a:off x="9635490" y="5180330"/>
            <a:ext cx="1671320" cy="398780"/>
          </a:xfrm>
          <a:prstGeom prst="rect">
            <a:avLst/>
          </a:prstGeom>
          <a:noFill/>
          <a:ln>
            <a:noFill/>
          </a:ln>
        </p:spPr>
        <p:txBody>
          <a:bodyPr wrap="none" rtlCol="0" anchor="t">
            <a:spAutoFit/>
          </a:bodyPr>
          <a:p>
            <a:pPr algn="ctr"/>
            <a:r>
              <a:rPr lang="en-US" altLang="zh-CN" sz="2000" b="1">
                <a:solidFill>
                  <a:schemeClr val="tx1"/>
                </a:solidFill>
                <a:effectLst>
                  <a:outerShdw blurRad="38100" dist="25400" dir="5400000" algn="ctr" rotWithShape="0">
                    <a:srgbClr val="6E747A">
                      <a:alpha val="43000"/>
                    </a:srgbClr>
                  </a:outerShdw>
                </a:effectLst>
              </a:rPr>
              <a:t>“</a:t>
            </a:r>
            <a:r>
              <a:rPr lang="zh-CN" altLang="en-US" sz="2000" b="1">
                <a:solidFill>
                  <a:schemeClr val="tx1"/>
                </a:solidFill>
                <a:effectLst>
                  <a:outerShdw blurRad="38100" dist="25400" dir="5400000" algn="ctr" rotWithShape="0">
                    <a:srgbClr val="6E747A">
                      <a:alpha val="43000"/>
                    </a:srgbClr>
                  </a:outerShdw>
                </a:effectLst>
              </a:rPr>
              <a:t>教育生活化</a:t>
            </a:r>
            <a:r>
              <a:rPr lang="en-US" altLang="zh-CN" sz="2000" b="1">
                <a:solidFill>
                  <a:schemeClr val="tx1"/>
                </a:solidFill>
                <a:effectLst>
                  <a:outerShdw blurRad="38100" dist="25400" dir="5400000" algn="ctr" rotWithShape="0">
                    <a:srgbClr val="6E747A">
                      <a:alpha val="43000"/>
                    </a:srgbClr>
                  </a:outerShdw>
                </a:effectLst>
              </a:rPr>
              <a:t>”</a:t>
            </a:r>
            <a:endParaRPr lang="en-US" altLang="zh-CN" sz="2000" b="1">
              <a:solidFill>
                <a:schemeClr val="tx1"/>
              </a:solidFill>
              <a:effectLst>
                <a:outerShdw blurRad="38100" dist="25400" dir="5400000" algn="ctr" rotWithShape="0">
                  <a:srgbClr val="6E747A">
                    <a:alpha val="43000"/>
                  </a:srgbClr>
                </a:outerShdw>
              </a:effectLst>
            </a:endParaRPr>
          </a:p>
        </p:txBody>
      </p:sp>
      <p:sp>
        <p:nvSpPr>
          <p:cNvPr id="15" name="右大括号 14"/>
          <p:cNvSpPr/>
          <p:nvPr/>
        </p:nvSpPr>
        <p:spPr>
          <a:xfrm>
            <a:off x="9040495" y="4478655"/>
            <a:ext cx="135255" cy="180276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1196340" y="504128"/>
            <a:ext cx="9930130" cy="6067794"/>
            <a:chOff x="3050540" y="1704898"/>
            <a:chExt cx="9930130" cy="6067794"/>
          </a:xfrm>
        </p:grpSpPr>
        <p:sp>
          <p:nvSpPr>
            <p:cNvPr id="2" name="文本框 1"/>
            <p:cNvSpPr txBox="1"/>
            <p:nvPr/>
          </p:nvSpPr>
          <p:spPr>
            <a:xfrm>
              <a:off x="3181350" y="2756827"/>
              <a:ext cx="9799320" cy="5015865"/>
            </a:xfrm>
            <a:prstGeom prst="rect">
              <a:avLst/>
            </a:prstGeom>
            <a:noFill/>
          </p:spPr>
          <p:txBody>
            <a:bodyPr wrap="square" lIns="0" rtlCol="0">
              <a:spAutoFit/>
            </a:bodyPr>
            <a:lstStyle/>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活教育”理论是陈鹤琴先生教育思想的核心，在我国具有一定的影响性和代表性。“活教育”指的是要了解儿童心理、认识儿童，才能谈到教育儿童。在“活教育”的理论基础上，陈鹤琴先生又提出了“五指活动课程”。陈鹤琴先生说：“五指活动的五指，是生长在儿童手掌上的……是只要注意儿童心理和生理的发展，但是不离社会实际，领导儿童做合理地活动，予以适当的教养……五指，是活的，可以伸缩，互相联系。课程是整个的、连贯的，依据儿童身心的发展，物质运动在儿童生活中结成一个教育的网，有组织有系统，合理地编织在儿童的生活中。”从陈鹤琴先生的论述中，我们可以认识到他对幼儿教育课程的理解是非常科学合理的，他的整体教育观、生活教育观、活教育观原则，一直引导着我们对课程思想进行深刻的思考，对而今的课程改革也具有重大的启示意义。</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00000"/>
                </a:lnSpc>
              </a:pPr>
              <a:r>
                <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那么，陈鹤琴的“五指活动课程”和张雪门的“行为课程”对现在的幼儿园课程有哪些借鉴意义呢？在接下来的学习中，让我们一起深入的了解一下陈鹤琴“五指活动课程”和张雪门“行为课程”的具体内容吧！</a:t>
              </a:r>
              <a:endParaRPr lang="zh-CN" altLang="en-US" sz="2000" spc="60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170489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案例导入</a:t>
              </a:r>
              <a:endParaRPr lang="zh-CN" altLang="en-US" sz="6000">
                <a:solidFill>
                  <a:schemeClr val="tx1">
                    <a:lumMod val="85000"/>
                    <a:lumOff val="15000"/>
                  </a:schemeClr>
                </a:solidFill>
              </a:endParaRPr>
            </a:p>
          </p:txBody>
        </p:sp>
        <p:cxnSp>
          <p:nvCxnSpPr>
            <p:cNvPr id="4" name="直接连接符 3"/>
            <p:cNvCxnSpPr/>
            <p:nvPr/>
          </p:nvCxnSpPr>
          <p:spPr>
            <a:xfrm>
              <a:off x="4324350" y="2510021"/>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909" y="2941955"/>
            <a:ext cx="5513840" cy="974090"/>
            <a:chOff x="8379" y="5984"/>
            <a:chExt cx="796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79" y="6144"/>
              <a:ext cx="796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行为课程</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的结构</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852170" y="431165"/>
            <a:ext cx="5594985"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行为课程</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的结构</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664970" y="1803400"/>
            <a:ext cx="8600440" cy="384111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18900000">
            <a:off x="1275083" y="176148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 name="椭圆 2"/>
          <p:cNvSpPr/>
          <p:nvPr/>
        </p:nvSpPr>
        <p:spPr>
          <a:xfrm rot="18900000">
            <a:off x="1538605" y="2247900"/>
            <a:ext cx="1412875" cy="147891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rot="18900000">
            <a:off x="4843468" y="176148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椭圆 4"/>
          <p:cNvSpPr/>
          <p:nvPr/>
        </p:nvSpPr>
        <p:spPr>
          <a:xfrm rot="18900000">
            <a:off x="5078076" y="223358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rot="18900000">
            <a:off x="8383278" y="1761488"/>
            <a:ext cx="2746918" cy="1600200"/>
          </a:xfrm>
          <a:custGeom>
            <a:avLst/>
            <a:gdLst>
              <a:gd name="connsiteX0" fmla="*/ 800100 w 2746918"/>
              <a:gd name="connsiteY0" fmla="*/ 0 h 1600200"/>
              <a:gd name="connsiteX1" fmla="*/ 1365856 w 2746918"/>
              <a:gd name="connsiteY1" fmla="*/ 234344 h 1600200"/>
              <a:gd name="connsiteX2" fmla="*/ 1437556 w 2746918"/>
              <a:gd name="connsiteY2" fmla="*/ 321244 h 1600200"/>
              <a:gd name="connsiteX3" fmla="*/ 2092868 w 2746918"/>
              <a:gd name="connsiteY3" fmla="*/ 321244 h 1600200"/>
              <a:gd name="connsiteX4" fmla="*/ 2092868 w 2746918"/>
              <a:gd name="connsiteY4" fmla="*/ 146050 h 1600200"/>
              <a:gd name="connsiteX5" fmla="*/ 2746918 w 2746918"/>
              <a:gd name="connsiteY5" fmla="*/ 800100 h 1600200"/>
              <a:gd name="connsiteX6" fmla="*/ 2092868 w 2746918"/>
              <a:gd name="connsiteY6" fmla="*/ 1454150 h 1600200"/>
              <a:gd name="connsiteX7" fmla="*/ 2092868 w 2746918"/>
              <a:gd name="connsiteY7" fmla="*/ 1278956 h 1600200"/>
              <a:gd name="connsiteX8" fmla="*/ 1437556 w 2746918"/>
              <a:gd name="connsiteY8" fmla="*/ 1278956 h 1600200"/>
              <a:gd name="connsiteX9" fmla="*/ 1365856 w 2746918"/>
              <a:gd name="connsiteY9" fmla="*/ 1365856 h 1600200"/>
              <a:gd name="connsiteX10" fmla="*/ 800100 w 2746918"/>
              <a:gd name="connsiteY10" fmla="*/ 1600200 h 1600200"/>
              <a:gd name="connsiteX11" fmla="*/ 0 w 2746918"/>
              <a:gd name="connsiteY11" fmla="*/ 800100 h 1600200"/>
              <a:gd name="connsiteX12" fmla="*/ 800100 w 2746918"/>
              <a:gd name="connsiteY12"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6918" h="1600200">
                <a:moveTo>
                  <a:pt x="800100" y="0"/>
                </a:moveTo>
                <a:cubicBezTo>
                  <a:pt x="1021042" y="0"/>
                  <a:pt x="1221067" y="89554"/>
                  <a:pt x="1365856" y="234344"/>
                </a:cubicBezTo>
                <a:lnTo>
                  <a:pt x="1437556" y="321244"/>
                </a:lnTo>
                <a:lnTo>
                  <a:pt x="2092868" y="321244"/>
                </a:lnTo>
                <a:lnTo>
                  <a:pt x="2092868" y="146050"/>
                </a:lnTo>
                <a:lnTo>
                  <a:pt x="2746918" y="800100"/>
                </a:lnTo>
                <a:lnTo>
                  <a:pt x="2092868" y="1454150"/>
                </a:lnTo>
                <a:lnTo>
                  <a:pt x="2092868" y="1278956"/>
                </a:lnTo>
                <a:lnTo>
                  <a:pt x="1437556" y="1278956"/>
                </a:lnTo>
                <a:lnTo>
                  <a:pt x="1365856" y="1365856"/>
                </a:lnTo>
                <a:cubicBezTo>
                  <a:pt x="1221067" y="1510646"/>
                  <a:pt x="1021042" y="1600200"/>
                  <a:pt x="800100" y="1600200"/>
                </a:cubicBezTo>
                <a:cubicBezTo>
                  <a:pt x="358217" y="1600200"/>
                  <a:pt x="0" y="1241983"/>
                  <a:pt x="0" y="800100"/>
                </a:cubicBezTo>
                <a:cubicBezTo>
                  <a:pt x="0" y="358217"/>
                  <a:pt x="358217" y="0"/>
                  <a:pt x="800100" y="0"/>
                </a:cubicBezTo>
                <a:close/>
              </a:path>
            </a:pathLst>
          </a:custGeom>
          <a:no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7" name="椭圆 6"/>
          <p:cNvSpPr/>
          <p:nvPr/>
        </p:nvSpPr>
        <p:spPr>
          <a:xfrm rot="18900000">
            <a:off x="8617886" y="2233589"/>
            <a:ext cx="1466850" cy="14668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0" name="文本框 22"/>
          <p:cNvSpPr txBox="1"/>
          <p:nvPr/>
        </p:nvSpPr>
        <p:spPr>
          <a:xfrm flipH="1">
            <a:off x="619125" y="4514850"/>
            <a:ext cx="3251200" cy="175196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幼儿是单独的个人，有其独特的心理和生理特点，我们要尊重幼儿的身心发展特点，满足他的发展需求，促进幼儿在原有水平上的发展</a:t>
            </a:r>
            <a:endPar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1" name="文本框 10"/>
          <p:cNvSpPr txBox="1"/>
          <p:nvPr/>
        </p:nvSpPr>
        <p:spPr>
          <a:xfrm flipH="1">
            <a:off x="453390" y="3855720"/>
            <a:ext cx="358330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满足幼儿身心发展的需要</a:t>
            </a:r>
            <a:endPar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2" name="文本框 22"/>
          <p:cNvSpPr txBox="1"/>
          <p:nvPr/>
        </p:nvSpPr>
        <p:spPr>
          <a:xfrm flipH="1">
            <a:off x="4798695" y="4514850"/>
            <a:ext cx="2836545" cy="175196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“生活即教育”，要使幼儿“回归到生活之中”，培养幼儿的生活意识，让幼儿在生活中去探索、感知，并获得知识，培养能力</a:t>
            </a:r>
            <a:endPar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3" name="文本框 12"/>
          <p:cNvSpPr txBox="1"/>
          <p:nvPr/>
        </p:nvSpPr>
        <p:spPr>
          <a:xfrm flipH="1">
            <a:off x="4679950" y="3855720"/>
            <a:ext cx="273748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培养生活意识和能力</a:t>
            </a:r>
            <a:endPar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4" name="文本框 22"/>
          <p:cNvSpPr txBox="1"/>
          <p:nvPr/>
        </p:nvSpPr>
        <p:spPr>
          <a:xfrm flipH="1">
            <a:off x="8764270" y="4514850"/>
            <a:ext cx="2394585" cy="108775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着重培养儿童“改造旧经验，扩充新经验”的方法。</a:t>
            </a:r>
            <a:endParaRPr lang="zh-CN" altLang="en-US"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5" name="文本框 14"/>
          <p:cNvSpPr txBox="1"/>
          <p:nvPr/>
        </p:nvSpPr>
        <p:spPr>
          <a:xfrm flipH="1">
            <a:off x="7871460" y="3855720"/>
            <a:ext cx="3574415" cy="398780"/>
          </a:xfrm>
          <a:prstGeom prst="rect">
            <a:avLst/>
          </a:prstGeom>
          <a:noFill/>
          <a:ln w="9525">
            <a:noFill/>
            <a:miter/>
          </a:ln>
          <a:effectLst>
            <a:outerShdw sx="999" sy="999" algn="ctr" rotWithShape="0">
              <a:srgbClr val="000000"/>
            </a:outerShdw>
          </a:effectLst>
        </p:spPr>
        <p:txBody>
          <a:bodyPr wrap="square" anchor="t">
            <a:spAutoFit/>
          </a:bodyPr>
          <a:lstStyle/>
          <a:p>
            <a:pPr algn="dist"/>
            <a:r>
              <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rPr>
              <a:t>养成“扩充经验”的方法与习惯</a:t>
            </a:r>
            <a:endParaRPr lang="zh-CN" altLang="en-US" sz="2000" b="1">
              <a:solidFill>
                <a:schemeClr val="tx1">
                  <a:lumMod val="95000"/>
                  <a:lumOff val="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8" name="文本框 17"/>
          <p:cNvSpPr txBox="1"/>
          <p:nvPr/>
        </p:nvSpPr>
        <p:spPr>
          <a:xfrm flipH="1">
            <a:off x="2937283" y="1611984"/>
            <a:ext cx="526468" cy="75565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1.</a:t>
            </a:r>
            <a:endParaRPr lang="en-US" altLang="zh-CN" sz="3600">
              <a:sym typeface="Arial" panose="020B0604020202020204" pitchFamily="34" charset="0"/>
            </a:endParaRPr>
          </a:p>
        </p:txBody>
      </p:sp>
      <p:sp>
        <p:nvSpPr>
          <p:cNvPr id="19" name="文本框 18"/>
          <p:cNvSpPr txBox="1"/>
          <p:nvPr/>
        </p:nvSpPr>
        <p:spPr>
          <a:xfrm flipH="1">
            <a:off x="6506976" y="1663419"/>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2.</a:t>
            </a:r>
            <a:endParaRPr lang="en-US" altLang="zh-CN" sz="3600">
              <a:sym typeface="Arial" panose="020B0604020202020204" pitchFamily="34" charset="0"/>
            </a:endParaRPr>
          </a:p>
        </p:txBody>
      </p:sp>
      <p:sp>
        <p:nvSpPr>
          <p:cNvPr id="20" name="文本框 19"/>
          <p:cNvSpPr txBox="1"/>
          <p:nvPr/>
        </p:nvSpPr>
        <p:spPr>
          <a:xfrm flipH="1">
            <a:off x="10076034" y="1611984"/>
            <a:ext cx="526468" cy="70442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en-US" altLang="zh-CN" sz="3600">
                <a:sym typeface="Arial" panose="020B0604020202020204" pitchFamily="34" charset="0"/>
              </a:rPr>
              <a:t>3.</a:t>
            </a:r>
            <a:endParaRPr lang="en-US" altLang="zh-CN" sz="3600">
              <a:sym typeface="Arial" panose="020B0604020202020204" pitchFamily="34" charset="0"/>
            </a:endParaRPr>
          </a:p>
        </p:txBody>
      </p:sp>
      <p:sp>
        <p:nvSpPr>
          <p:cNvPr id="22" name="analytics_339273"/>
          <p:cNvSpPr>
            <a:spLocks noChangeAspect="1"/>
          </p:cNvSpPr>
          <p:nvPr/>
        </p:nvSpPr>
        <p:spPr bwMode="auto">
          <a:xfrm>
            <a:off x="1917700" y="2613660"/>
            <a:ext cx="609600" cy="652145"/>
          </a:xfrm>
          <a:custGeom>
            <a:avLst/>
            <a:gdLst>
              <a:gd name="T0" fmla="*/ 5689 w 6827"/>
              <a:gd name="T1" fmla="*/ 2276 h 6827"/>
              <a:gd name="T2" fmla="*/ 4587 w 6827"/>
              <a:gd name="T3" fmla="*/ 3129 h 6827"/>
              <a:gd name="T4" fmla="*/ 2240 w 6827"/>
              <a:gd name="T5" fmla="*/ 3129 h 6827"/>
              <a:gd name="T6" fmla="*/ 1999 w 6827"/>
              <a:gd name="T7" fmla="*/ 2670 h 6827"/>
              <a:gd name="T8" fmla="*/ 2670 w 6827"/>
              <a:gd name="T9" fmla="*/ 1999 h 6827"/>
              <a:gd name="T10" fmla="*/ 3413 w 6827"/>
              <a:gd name="T11" fmla="*/ 2276 h 6827"/>
              <a:gd name="T12" fmla="*/ 4551 w 6827"/>
              <a:gd name="T13" fmla="*/ 1138 h 6827"/>
              <a:gd name="T14" fmla="*/ 3413 w 6827"/>
              <a:gd name="T15" fmla="*/ 0 h 6827"/>
              <a:gd name="T16" fmla="*/ 2276 w 6827"/>
              <a:gd name="T17" fmla="*/ 1138 h 6827"/>
              <a:gd name="T18" fmla="*/ 2342 w 6827"/>
              <a:gd name="T19" fmla="*/ 1522 h 6827"/>
              <a:gd name="T20" fmla="*/ 1522 w 6827"/>
              <a:gd name="T21" fmla="*/ 2342 h 6827"/>
              <a:gd name="T22" fmla="*/ 1138 w 6827"/>
              <a:gd name="T23" fmla="*/ 2276 h 6827"/>
              <a:gd name="T24" fmla="*/ 0 w 6827"/>
              <a:gd name="T25" fmla="*/ 3413 h 6827"/>
              <a:gd name="T26" fmla="*/ 1138 w 6827"/>
              <a:gd name="T27" fmla="*/ 4551 h 6827"/>
              <a:gd name="T28" fmla="*/ 2240 w 6827"/>
              <a:gd name="T29" fmla="*/ 3698 h 6827"/>
              <a:gd name="T30" fmla="*/ 4587 w 6827"/>
              <a:gd name="T31" fmla="*/ 3698 h 6827"/>
              <a:gd name="T32" fmla="*/ 4828 w 6827"/>
              <a:gd name="T33" fmla="*/ 4157 h 6827"/>
              <a:gd name="T34" fmla="*/ 4157 w 6827"/>
              <a:gd name="T35" fmla="*/ 4828 h 6827"/>
              <a:gd name="T36" fmla="*/ 3413 w 6827"/>
              <a:gd name="T37" fmla="*/ 4551 h 6827"/>
              <a:gd name="T38" fmla="*/ 2276 w 6827"/>
              <a:gd name="T39" fmla="*/ 5689 h 6827"/>
              <a:gd name="T40" fmla="*/ 3413 w 6827"/>
              <a:gd name="T41" fmla="*/ 6827 h 6827"/>
              <a:gd name="T42" fmla="*/ 4551 w 6827"/>
              <a:gd name="T43" fmla="*/ 5689 h 6827"/>
              <a:gd name="T44" fmla="*/ 4484 w 6827"/>
              <a:gd name="T45" fmla="*/ 5305 h 6827"/>
              <a:gd name="T46" fmla="*/ 5305 w 6827"/>
              <a:gd name="T47" fmla="*/ 4484 h 6827"/>
              <a:gd name="T48" fmla="*/ 5689 w 6827"/>
              <a:gd name="T49" fmla="*/ 4551 h 6827"/>
              <a:gd name="T50" fmla="*/ 6827 w 6827"/>
              <a:gd name="T51" fmla="*/ 3413 h 6827"/>
              <a:gd name="T52" fmla="*/ 5689 w 6827"/>
              <a:gd name="T53" fmla="*/ 2276 h 6827"/>
              <a:gd name="T54" fmla="*/ 3413 w 6827"/>
              <a:gd name="T55" fmla="*/ 569 h 6827"/>
              <a:gd name="T56" fmla="*/ 3982 w 6827"/>
              <a:gd name="T57" fmla="*/ 1138 h 6827"/>
              <a:gd name="T58" fmla="*/ 3413 w 6827"/>
              <a:gd name="T59" fmla="*/ 1707 h 6827"/>
              <a:gd name="T60" fmla="*/ 2844 w 6827"/>
              <a:gd name="T61" fmla="*/ 1138 h 6827"/>
              <a:gd name="T62" fmla="*/ 3413 w 6827"/>
              <a:gd name="T63" fmla="*/ 569 h 6827"/>
              <a:gd name="T64" fmla="*/ 1138 w 6827"/>
              <a:gd name="T65" fmla="*/ 3982 h 6827"/>
              <a:gd name="T66" fmla="*/ 569 w 6827"/>
              <a:gd name="T67" fmla="*/ 3413 h 6827"/>
              <a:gd name="T68" fmla="*/ 1138 w 6827"/>
              <a:gd name="T69" fmla="*/ 2844 h 6827"/>
              <a:gd name="T70" fmla="*/ 1707 w 6827"/>
              <a:gd name="T71" fmla="*/ 3413 h 6827"/>
              <a:gd name="T72" fmla="*/ 1138 w 6827"/>
              <a:gd name="T73" fmla="*/ 3982 h 6827"/>
              <a:gd name="T74" fmla="*/ 3413 w 6827"/>
              <a:gd name="T75" fmla="*/ 6258 h 6827"/>
              <a:gd name="T76" fmla="*/ 2844 w 6827"/>
              <a:gd name="T77" fmla="*/ 5689 h 6827"/>
              <a:gd name="T78" fmla="*/ 3413 w 6827"/>
              <a:gd name="T79" fmla="*/ 5120 h 6827"/>
              <a:gd name="T80" fmla="*/ 3982 w 6827"/>
              <a:gd name="T81" fmla="*/ 5689 h 6827"/>
              <a:gd name="T82" fmla="*/ 3413 w 6827"/>
              <a:gd name="T83" fmla="*/ 6258 h 6827"/>
              <a:gd name="T84" fmla="*/ 5689 w 6827"/>
              <a:gd name="T85" fmla="*/ 3982 h 6827"/>
              <a:gd name="T86" fmla="*/ 5120 w 6827"/>
              <a:gd name="T87" fmla="*/ 3413 h 6827"/>
              <a:gd name="T88" fmla="*/ 5689 w 6827"/>
              <a:gd name="T89" fmla="*/ 2844 h 6827"/>
              <a:gd name="T90" fmla="*/ 6258 w 6827"/>
              <a:gd name="T91" fmla="*/ 3413 h 6827"/>
              <a:gd name="T92" fmla="*/ 5689 w 6827"/>
              <a:gd name="T93" fmla="*/ 39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689" y="2276"/>
                </a:moveTo>
                <a:cubicBezTo>
                  <a:pt x="5159" y="2276"/>
                  <a:pt x="4713" y="2638"/>
                  <a:pt x="4587" y="3129"/>
                </a:cubicBezTo>
                <a:lnTo>
                  <a:pt x="2240" y="3129"/>
                </a:lnTo>
                <a:cubicBezTo>
                  <a:pt x="2195" y="2957"/>
                  <a:pt x="2112" y="2801"/>
                  <a:pt x="1999" y="2670"/>
                </a:cubicBezTo>
                <a:lnTo>
                  <a:pt x="2670" y="1999"/>
                </a:lnTo>
                <a:cubicBezTo>
                  <a:pt x="2869" y="2171"/>
                  <a:pt x="3129" y="2276"/>
                  <a:pt x="3413" y="2276"/>
                </a:cubicBezTo>
                <a:cubicBezTo>
                  <a:pt x="4042" y="2276"/>
                  <a:pt x="4551" y="1766"/>
                  <a:pt x="4551" y="1138"/>
                </a:cubicBezTo>
                <a:cubicBezTo>
                  <a:pt x="4551" y="509"/>
                  <a:pt x="4042" y="0"/>
                  <a:pt x="3413" y="0"/>
                </a:cubicBezTo>
                <a:cubicBezTo>
                  <a:pt x="2785" y="0"/>
                  <a:pt x="2276" y="509"/>
                  <a:pt x="2276" y="1138"/>
                </a:cubicBezTo>
                <a:cubicBezTo>
                  <a:pt x="2276" y="1273"/>
                  <a:pt x="2299" y="1402"/>
                  <a:pt x="2342" y="1522"/>
                </a:cubicBezTo>
                <a:lnTo>
                  <a:pt x="1522" y="2342"/>
                </a:lnTo>
                <a:cubicBezTo>
                  <a:pt x="1402" y="2299"/>
                  <a:pt x="1273" y="2276"/>
                  <a:pt x="1138" y="2276"/>
                </a:cubicBezTo>
                <a:cubicBezTo>
                  <a:pt x="509" y="2276"/>
                  <a:pt x="0" y="2785"/>
                  <a:pt x="0" y="3413"/>
                </a:cubicBezTo>
                <a:cubicBezTo>
                  <a:pt x="0" y="4042"/>
                  <a:pt x="509" y="4551"/>
                  <a:pt x="1138" y="4551"/>
                </a:cubicBezTo>
                <a:cubicBezTo>
                  <a:pt x="1668" y="4551"/>
                  <a:pt x="2113" y="4189"/>
                  <a:pt x="2240" y="3698"/>
                </a:cubicBezTo>
                <a:lnTo>
                  <a:pt x="4587" y="3698"/>
                </a:lnTo>
                <a:cubicBezTo>
                  <a:pt x="4631" y="3870"/>
                  <a:pt x="4715" y="4026"/>
                  <a:pt x="4828" y="4157"/>
                </a:cubicBezTo>
                <a:lnTo>
                  <a:pt x="4157" y="4828"/>
                </a:lnTo>
                <a:cubicBezTo>
                  <a:pt x="3957" y="4656"/>
                  <a:pt x="3698" y="4551"/>
                  <a:pt x="3413" y="4551"/>
                </a:cubicBezTo>
                <a:cubicBezTo>
                  <a:pt x="2785" y="4551"/>
                  <a:pt x="2276" y="5060"/>
                  <a:pt x="2276" y="5689"/>
                </a:cubicBezTo>
                <a:cubicBezTo>
                  <a:pt x="2276" y="6317"/>
                  <a:pt x="2785" y="6827"/>
                  <a:pt x="3413" y="6827"/>
                </a:cubicBezTo>
                <a:cubicBezTo>
                  <a:pt x="4042" y="6827"/>
                  <a:pt x="4551" y="6317"/>
                  <a:pt x="4551" y="5689"/>
                </a:cubicBezTo>
                <a:cubicBezTo>
                  <a:pt x="4551" y="5554"/>
                  <a:pt x="4527" y="5425"/>
                  <a:pt x="4484" y="5305"/>
                </a:cubicBezTo>
                <a:lnTo>
                  <a:pt x="5305" y="4484"/>
                </a:lnTo>
                <a:cubicBezTo>
                  <a:pt x="5425" y="4527"/>
                  <a:pt x="5554" y="4551"/>
                  <a:pt x="5689" y="4551"/>
                </a:cubicBezTo>
                <a:cubicBezTo>
                  <a:pt x="6317" y="4551"/>
                  <a:pt x="6827" y="4042"/>
                  <a:pt x="6827" y="3413"/>
                </a:cubicBezTo>
                <a:cubicBezTo>
                  <a:pt x="6827" y="2785"/>
                  <a:pt x="6317" y="2276"/>
                  <a:pt x="5689" y="2276"/>
                </a:cubicBezTo>
                <a:close/>
                <a:moveTo>
                  <a:pt x="3413" y="569"/>
                </a:moveTo>
                <a:cubicBezTo>
                  <a:pt x="3728" y="569"/>
                  <a:pt x="3982" y="824"/>
                  <a:pt x="3982" y="1138"/>
                </a:cubicBezTo>
                <a:cubicBezTo>
                  <a:pt x="3982" y="1452"/>
                  <a:pt x="3728" y="1707"/>
                  <a:pt x="3413" y="1707"/>
                </a:cubicBezTo>
                <a:cubicBezTo>
                  <a:pt x="3099" y="1707"/>
                  <a:pt x="2844" y="1452"/>
                  <a:pt x="2844" y="1138"/>
                </a:cubicBezTo>
                <a:cubicBezTo>
                  <a:pt x="2844" y="824"/>
                  <a:pt x="3099" y="569"/>
                  <a:pt x="3413" y="569"/>
                </a:cubicBezTo>
                <a:close/>
                <a:moveTo>
                  <a:pt x="1138" y="3982"/>
                </a:moveTo>
                <a:cubicBezTo>
                  <a:pt x="824" y="3982"/>
                  <a:pt x="569" y="3728"/>
                  <a:pt x="569" y="3413"/>
                </a:cubicBezTo>
                <a:cubicBezTo>
                  <a:pt x="569" y="3099"/>
                  <a:pt x="824" y="2844"/>
                  <a:pt x="1138" y="2844"/>
                </a:cubicBezTo>
                <a:cubicBezTo>
                  <a:pt x="1452" y="2844"/>
                  <a:pt x="1707" y="3099"/>
                  <a:pt x="1707" y="3413"/>
                </a:cubicBezTo>
                <a:cubicBezTo>
                  <a:pt x="1707" y="3728"/>
                  <a:pt x="1452" y="3982"/>
                  <a:pt x="1138" y="3982"/>
                </a:cubicBezTo>
                <a:close/>
                <a:moveTo>
                  <a:pt x="3413" y="6258"/>
                </a:moveTo>
                <a:cubicBezTo>
                  <a:pt x="3099" y="6258"/>
                  <a:pt x="2844" y="6003"/>
                  <a:pt x="2844" y="5689"/>
                </a:cubicBezTo>
                <a:cubicBezTo>
                  <a:pt x="2844" y="5375"/>
                  <a:pt x="3099" y="5120"/>
                  <a:pt x="3413" y="5120"/>
                </a:cubicBezTo>
                <a:cubicBezTo>
                  <a:pt x="3728" y="5120"/>
                  <a:pt x="3982" y="5375"/>
                  <a:pt x="3982" y="5689"/>
                </a:cubicBezTo>
                <a:cubicBezTo>
                  <a:pt x="3982" y="6003"/>
                  <a:pt x="3728" y="6258"/>
                  <a:pt x="3413" y="6258"/>
                </a:cubicBezTo>
                <a:close/>
                <a:moveTo>
                  <a:pt x="5689" y="3982"/>
                </a:moveTo>
                <a:cubicBezTo>
                  <a:pt x="5375" y="3982"/>
                  <a:pt x="5120" y="3728"/>
                  <a:pt x="5120" y="3413"/>
                </a:cubicBezTo>
                <a:cubicBezTo>
                  <a:pt x="5120" y="3099"/>
                  <a:pt x="5375" y="2844"/>
                  <a:pt x="5689" y="2844"/>
                </a:cubicBezTo>
                <a:cubicBezTo>
                  <a:pt x="6003" y="2844"/>
                  <a:pt x="6258" y="3099"/>
                  <a:pt x="6258" y="3413"/>
                </a:cubicBezTo>
                <a:cubicBezTo>
                  <a:pt x="6258" y="3728"/>
                  <a:pt x="6003" y="3982"/>
                  <a:pt x="5689" y="3982"/>
                </a:cubicBezTo>
                <a:close/>
              </a:path>
            </a:pathLst>
          </a:custGeom>
          <a:solidFill>
            <a:schemeClr val="bg1"/>
          </a:solidFill>
          <a:ln>
            <a:noFill/>
          </a:ln>
        </p:spPr>
      </p:sp>
      <p:sp>
        <p:nvSpPr>
          <p:cNvPr id="23" name="travel_143109"/>
          <p:cNvSpPr>
            <a:spLocks noChangeAspect="1"/>
          </p:cNvSpPr>
          <p:nvPr/>
        </p:nvSpPr>
        <p:spPr bwMode="auto">
          <a:xfrm>
            <a:off x="5540368" y="2705106"/>
            <a:ext cx="542265" cy="609685"/>
          </a:xfrm>
          <a:custGeom>
            <a:avLst/>
            <a:gdLst>
              <a:gd name="connsiteX0" fmla="*/ 440424 w 540319"/>
              <a:gd name="connsiteY0" fmla="*/ 427626 h 607497"/>
              <a:gd name="connsiteX1" fmla="*/ 480287 w 540319"/>
              <a:gd name="connsiteY1" fmla="*/ 498429 h 607497"/>
              <a:gd name="connsiteX2" fmla="*/ 540319 w 540319"/>
              <a:gd name="connsiteY2" fmla="*/ 498429 h 607497"/>
              <a:gd name="connsiteX3" fmla="*/ 540319 w 540319"/>
              <a:gd name="connsiteY3" fmla="*/ 536598 h 607497"/>
              <a:gd name="connsiteX4" fmla="*/ 480287 w 540319"/>
              <a:gd name="connsiteY4" fmla="*/ 536598 h 607497"/>
              <a:gd name="connsiteX5" fmla="*/ 440424 w 540319"/>
              <a:gd name="connsiteY5" fmla="*/ 607497 h 607497"/>
              <a:gd name="connsiteX6" fmla="*/ 407158 w 540319"/>
              <a:gd name="connsiteY6" fmla="*/ 588794 h 607497"/>
              <a:gd name="connsiteX7" fmla="*/ 436409 w 540319"/>
              <a:gd name="connsiteY7" fmla="*/ 536598 h 607497"/>
              <a:gd name="connsiteX8" fmla="*/ 304490 w 540319"/>
              <a:gd name="connsiteY8" fmla="*/ 536598 h 607497"/>
              <a:gd name="connsiteX9" fmla="*/ 304490 w 540319"/>
              <a:gd name="connsiteY9" fmla="*/ 477150 h 607497"/>
              <a:gd name="connsiteX10" fmla="*/ 342728 w 540319"/>
              <a:gd name="connsiteY10" fmla="*/ 477150 h 607497"/>
              <a:gd name="connsiteX11" fmla="*/ 342728 w 540319"/>
              <a:gd name="connsiteY11" fmla="*/ 498429 h 607497"/>
              <a:gd name="connsiteX12" fmla="*/ 436409 w 540319"/>
              <a:gd name="connsiteY12" fmla="*/ 498429 h 607497"/>
              <a:gd name="connsiteX13" fmla="*/ 407158 w 540319"/>
              <a:gd name="connsiteY13" fmla="*/ 446329 h 607497"/>
              <a:gd name="connsiteX14" fmla="*/ 340907 w 540319"/>
              <a:gd name="connsiteY14" fmla="*/ 287400 h 607497"/>
              <a:gd name="connsiteX15" fmla="*/ 320164 w 540319"/>
              <a:gd name="connsiteY15" fmla="*/ 399544 h 607497"/>
              <a:gd name="connsiteX16" fmla="*/ 408585 w 540319"/>
              <a:gd name="connsiteY16" fmla="*/ 287400 h 607497"/>
              <a:gd name="connsiteX17" fmla="*/ 234896 w 540319"/>
              <a:gd name="connsiteY17" fmla="*/ 287400 h 607497"/>
              <a:gd name="connsiteX18" fmla="*/ 247992 w 540319"/>
              <a:gd name="connsiteY18" fmla="*/ 371770 h 607497"/>
              <a:gd name="connsiteX19" fmla="*/ 268831 w 540319"/>
              <a:gd name="connsiteY19" fmla="*/ 409183 h 607497"/>
              <a:gd name="connsiteX20" fmla="*/ 289574 w 540319"/>
              <a:gd name="connsiteY20" fmla="*/ 371770 h 607497"/>
              <a:gd name="connsiteX21" fmla="*/ 302670 w 540319"/>
              <a:gd name="connsiteY21" fmla="*/ 287400 h 607497"/>
              <a:gd name="connsiteX22" fmla="*/ 128981 w 540319"/>
              <a:gd name="connsiteY22" fmla="*/ 287400 h 607497"/>
              <a:gd name="connsiteX23" fmla="*/ 217403 w 540319"/>
              <a:gd name="connsiteY23" fmla="*/ 399544 h 607497"/>
              <a:gd name="connsiteX24" fmla="*/ 196660 w 540319"/>
              <a:gd name="connsiteY24" fmla="*/ 287400 h 607497"/>
              <a:gd name="connsiteX25" fmla="*/ 320164 w 540319"/>
              <a:gd name="connsiteY25" fmla="*/ 137081 h 607497"/>
              <a:gd name="connsiteX26" fmla="*/ 340907 w 540319"/>
              <a:gd name="connsiteY26" fmla="*/ 249224 h 607497"/>
              <a:gd name="connsiteX27" fmla="*/ 408585 w 540319"/>
              <a:gd name="connsiteY27" fmla="*/ 249224 h 607497"/>
              <a:gd name="connsiteX28" fmla="*/ 320164 w 540319"/>
              <a:gd name="connsiteY28" fmla="*/ 137081 h 607497"/>
              <a:gd name="connsiteX29" fmla="*/ 217403 w 540319"/>
              <a:gd name="connsiteY29" fmla="*/ 137081 h 607497"/>
              <a:gd name="connsiteX30" fmla="*/ 128981 w 540319"/>
              <a:gd name="connsiteY30" fmla="*/ 249224 h 607497"/>
              <a:gd name="connsiteX31" fmla="*/ 196660 w 540319"/>
              <a:gd name="connsiteY31" fmla="*/ 249224 h 607497"/>
              <a:gd name="connsiteX32" fmla="*/ 217403 w 540319"/>
              <a:gd name="connsiteY32" fmla="*/ 137081 h 607497"/>
              <a:gd name="connsiteX33" fmla="*/ 268831 w 540319"/>
              <a:gd name="connsiteY33" fmla="*/ 127441 h 607497"/>
              <a:gd name="connsiteX34" fmla="*/ 247992 w 540319"/>
              <a:gd name="connsiteY34" fmla="*/ 164854 h 607497"/>
              <a:gd name="connsiteX35" fmla="*/ 234896 w 540319"/>
              <a:gd name="connsiteY35" fmla="*/ 249224 h 607497"/>
              <a:gd name="connsiteX36" fmla="*/ 302670 w 540319"/>
              <a:gd name="connsiteY36" fmla="*/ 249224 h 607497"/>
              <a:gd name="connsiteX37" fmla="*/ 289574 w 540319"/>
              <a:gd name="connsiteY37" fmla="*/ 164854 h 607497"/>
              <a:gd name="connsiteX38" fmla="*/ 268831 w 540319"/>
              <a:gd name="connsiteY38" fmla="*/ 127441 h 607497"/>
              <a:gd name="connsiteX39" fmla="*/ 268831 w 540319"/>
              <a:gd name="connsiteY39" fmla="*/ 89265 h 607497"/>
              <a:gd name="connsiteX40" fmla="*/ 448160 w 540319"/>
              <a:gd name="connsiteY40" fmla="*/ 268312 h 607497"/>
              <a:gd name="connsiteX41" fmla="*/ 268831 w 540319"/>
              <a:gd name="connsiteY41" fmla="*/ 447455 h 607497"/>
              <a:gd name="connsiteX42" fmla="*/ 89406 w 540319"/>
              <a:gd name="connsiteY42" fmla="*/ 268312 h 607497"/>
              <a:gd name="connsiteX43" fmla="*/ 268831 w 540319"/>
              <a:gd name="connsiteY43" fmla="*/ 89265 h 607497"/>
              <a:gd name="connsiteX44" fmla="*/ 268832 w 540319"/>
              <a:gd name="connsiteY44" fmla="*/ 0 h 607497"/>
              <a:gd name="connsiteX45" fmla="*/ 537567 w 540319"/>
              <a:gd name="connsiteY45" fmla="*/ 268289 h 607497"/>
              <a:gd name="connsiteX46" fmla="*/ 499327 w 540319"/>
              <a:gd name="connsiteY46" fmla="*/ 268289 h 607497"/>
              <a:gd name="connsiteX47" fmla="*/ 268832 w 540319"/>
              <a:gd name="connsiteY47" fmla="*/ 38177 h 607497"/>
              <a:gd name="connsiteX48" fmla="*/ 38241 w 540319"/>
              <a:gd name="connsiteY48" fmla="*/ 268289 h 607497"/>
              <a:gd name="connsiteX49" fmla="*/ 268832 w 540319"/>
              <a:gd name="connsiteY49" fmla="*/ 498402 h 607497"/>
              <a:gd name="connsiteX50" fmla="*/ 268832 w 540319"/>
              <a:gd name="connsiteY50" fmla="*/ 536579 h 607497"/>
              <a:gd name="connsiteX51" fmla="*/ 0 w 540319"/>
              <a:gd name="connsiteY51" fmla="*/ 268289 h 607497"/>
              <a:gd name="connsiteX52" fmla="*/ 268832 w 540319"/>
              <a:gd name="connsiteY52"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0319" h="607497">
                <a:moveTo>
                  <a:pt x="440424" y="427626"/>
                </a:moveTo>
                <a:lnTo>
                  <a:pt x="480287" y="498429"/>
                </a:lnTo>
                <a:lnTo>
                  <a:pt x="540319" y="498429"/>
                </a:lnTo>
                <a:lnTo>
                  <a:pt x="540319" y="536598"/>
                </a:lnTo>
                <a:lnTo>
                  <a:pt x="480287" y="536598"/>
                </a:lnTo>
                <a:lnTo>
                  <a:pt x="440424" y="607497"/>
                </a:lnTo>
                <a:lnTo>
                  <a:pt x="407158" y="588794"/>
                </a:lnTo>
                <a:lnTo>
                  <a:pt x="436409" y="536598"/>
                </a:lnTo>
                <a:lnTo>
                  <a:pt x="304490" y="536598"/>
                </a:lnTo>
                <a:lnTo>
                  <a:pt x="304490" y="477150"/>
                </a:lnTo>
                <a:lnTo>
                  <a:pt x="342728" y="477150"/>
                </a:lnTo>
                <a:lnTo>
                  <a:pt x="342728" y="498429"/>
                </a:lnTo>
                <a:lnTo>
                  <a:pt x="436409" y="498429"/>
                </a:lnTo>
                <a:lnTo>
                  <a:pt x="407158" y="446329"/>
                </a:lnTo>
                <a:close/>
                <a:moveTo>
                  <a:pt x="340907" y="287400"/>
                </a:moveTo>
                <a:cubicBezTo>
                  <a:pt x="339377" y="328536"/>
                  <a:pt x="332590" y="369384"/>
                  <a:pt x="320164" y="399544"/>
                </a:cubicBezTo>
                <a:cubicBezTo>
                  <a:pt x="367003" y="381219"/>
                  <a:pt x="401607" y="338652"/>
                  <a:pt x="408585" y="287400"/>
                </a:cubicBezTo>
                <a:close/>
                <a:moveTo>
                  <a:pt x="234896" y="287400"/>
                </a:moveTo>
                <a:cubicBezTo>
                  <a:pt x="236234" y="319087"/>
                  <a:pt x="240727" y="348483"/>
                  <a:pt x="247992" y="371770"/>
                </a:cubicBezTo>
                <a:cubicBezTo>
                  <a:pt x="256882" y="400498"/>
                  <a:pt x="266441" y="408515"/>
                  <a:pt x="268831" y="409183"/>
                </a:cubicBezTo>
                <a:cubicBezTo>
                  <a:pt x="271125" y="408515"/>
                  <a:pt x="280684" y="400498"/>
                  <a:pt x="289574" y="371770"/>
                </a:cubicBezTo>
                <a:cubicBezTo>
                  <a:pt x="296839" y="348483"/>
                  <a:pt x="301332" y="319087"/>
                  <a:pt x="302670" y="287400"/>
                </a:cubicBezTo>
                <a:close/>
                <a:moveTo>
                  <a:pt x="128981" y="287400"/>
                </a:moveTo>
                <a:cubicBezTo>
                  <a:pt x="135959" y="338652"/>
                  <a:pt x="170563" y="381219"/>
                  <a:pt x="217403" y="399544"/>
                </a:cubicBezTo>
                <a:cubicBezTo>
                  <a:pt x="204976" y="369384"/>
                  <a:pt x="198189" y="328536"/>
                  <a:pt x="196660" y="287400"/>
                </a:cubicBezTo>
                <a:close/>
                <a:moveTo>
                  <a:pt x="320164" y="137081"/>
                </a:moveTo>
                <a:cubicBezTo>
                  <a:pt x="332590" y="167240"/>
                  <a:pt x="339377" y="208184"/>
                  <a:pt x="340907" y="249224"/>
                </a:cubicBezTo>
                <a:lnTo>
                  <a:pt x="408585" y="249224"/>
                </a:lnTo>
                <a:cubicBezTo>
                  <a:pt x="401607" y="197972"/>
                  <a:pt x="367003" y="155406"/>
                  <a:pt x="320164" y="137081"/>
                </a:cubicBezTo>
                <a:close/>
                <a:moveTo>
                  <a:pt x="217403" y="137081"/>
                </a:moveTo>
                <a:cubicBezTo>
                  <a:pt x="170563" y="155406"/>
                  <a:pt x="135959" y="197972"/>
                  <a:pt x="128981" y="249224"/>
                </a:cubicBezTo>
                <a:lnTo>
                  <a:pt x="196660" y="249224"/>
                </a:lnTo>
                <a:cubicBezTo>
                  <a:pt x="198189" y="208184"/>
                  <a:pt x="204976" y="167240"/>
                  <a:pt x="217403" y="137081"/>
                </a:cubicBezTo>
                <a:close/>
                <a:moveTo>
                  <a:pt x="268831" y="127441"/>
                </a:moveTo>
                <a:cubicBezTo>
                  <a:pt x="266441" y="128205"/>
                  <a:pt x="256882" y="136222"/>
                  <a:pt x="247992" y="164854"/>
                </a:cubicBezTo>
                <a:cubicBezTo>
                  <a:pt x="240727" y="188142"/>
                  <a:pt x="236234" y="217633"/>
                  <a:pt x="234896" y="249224"/>
                </a:cubicBezTo>
                <a:lnTo>
                  <a:pt x="302670" y="249224"/>
                </a:lnTo>
                <a:cubicBezTo>
                  <a:pt x="301332" y="217633"/>
                  <a:pt x="296839" y="188142"/>
                  <a:pt x="289574" y="164854"/>
                </a:cubicBezTo>
                <a:cubicBezTo>
                  <a:pt x="280684" y="136222"/>
                  <a:pt x="271125" y="128205"/>
                  <a:pt x="268831" y="127441"/>
                </a:cubicBezTo>
                <a:close/>
                <a:moveTo>
                  <a:pt x="268831" y="89265"/>
                </a:moveTo>
                <a:cubicBezTo>
                  <a:pt x="367672" y="89265"/>
                  <a:pt x="448160" y="169531"/>
                  <a:pt x="448160" y="268312"/>
                </a:cubicBezTo>
                <a:cubicBezTo>
                  <a:pt x="448160" y="367094"/>
                  <a:pt x="367672" y="447455"/>
                  <a:pt x="268831" y="447455"/>
                </a:cubicBezTo>
                <a:cubicBezTo>
                  <a:pt x="169894" y="447455"/>
                  <a:pt x="89406" y="367094"/>
                  <a:pt x="89406" y="268312"/>
                </a:cubicBezTo>
                <a:cubicBezTo>
                  <a:pt x="89406" y="169531"/>
                  <a:pt x="169894" y="89265"/>
                  <a:pt x="268831" y="89265"/>
                </a:cubicBezTo>
                <a:close/>
                <a:moveTo>
                  <a:pt x="268832" y="0"/>
                </a:moveTo>
                <a:cubicBezTo>
                  <a:pt x="417014" y="0"/>
                  <a:pt x="537567" y="120353"/>
                  <a:pt x="537567" y="268289"/>
                </a:cubicBezTo>
                <a:lnTo>
                  <a:pt x="499327" y="268289"/>
                </a:lnTo>
                <a:cubicBezTo>
                  <a:pt x="499327" y="141446"/>
                  <a:pt x="395886" y="38177"/>
                  <a:pt x="268832" y="38177"/>
                </a:cubicBezTo>
                <a:cubicBezTo>
                  <a:pt x="141682" y="38177"/>
                  <a:pt x="38241" y="141446"/>
                  <a:pt x="38241" y="268289"/>
                </a:cubicBezTo>
                <a:cubicBezTo>
                  <a:pt x="38241" y="395228"/>
                  <a:pt x="141682" y="498402"/>
                  <a:pt x="268832" y="498402"/>
                </a:cubicBezTo>
                <a:lnTo>
                  <a:pt x="268832" y="536579"/>
                </a:lnTo>
                <a:cubicBezTo>
                  <a:pt x="120554" y="536579"/>
                  <a:pt x="0" y="416226"/>
                  <a:pt x="0" y="268289"/>
                </a:cubicBezTo>
                <a:cubicBezTo>
                  <a:pt x="0" y="120353"/>
                  <a:pt x="120554" y="0"/>
                  <a:pt x="268832" y="0"/>
                </a:cubicBezTo>
                <a:close/>
              </a:path>
            </a:pathLst>
          </a:custGeom>
          <a:solidFill>
            <a:schemeClr val="bg1"/>
          </a:solidFill>
          <a:ln>
            <a:noFill/>
          </a:ln>
        </p:spPr>
      </p:sp>
      <p:sp>
        <p:nvSpPr>
          <p:cNvPr id="24" name="customer-service_126414"/>
          <p:cNvSpPr>
            <a:spLocks noChangeAspect="1"/>
          </p:cNvSpPr>
          <p:nvPr/>
        </p:nvSpPr>
        <p:spPr bwMode="auto">
          <a:xfrm>
            <a:off x="9046468" y="2705106"/>
            <a:ext cx="609685" cy="608618"/>
          </a:xfrm>
          <a:custGeom>
            <a:avLst/>
            <a:gdLst>
              <a:gd name="connsiteX0" fmla="*/ 78625 w 608782"/>
              <a:gd name="connsiteY0" fmla="*/ 179214 h 607717"/>
              <a:gd name="connsiteX1" fmla="*/ 103818 w 608782"/>
              <a:gd name="connsiteY1" fmla="*/ 190618 h 607717"/>
              <a:gd name="connsiteX2" fmla="*/ 132285 w 608782"/>
              <a:gd name="connsiteY2" fmla="*/ 219040 h 607717"/>
              <a:gd name="connsiteX3" fmla="*/ 159897 w 608782"/>
              <a:gd name="connsiteY3" fmla="*/ 246610 h 607717"/>
              <a:gd name="connsiteX4" fmla="*/ 159992 w 608782"/>
              <a:gd name="connsiteY4" fmla="*/ 297959 h 607717"/>
              <a:gd name="connsiteX5" fmla="*/ 125168 w 608782"/>
              <a:gd name="connsiteY5" fmla="*/ 332634 h 607717"/>
              <a:gd name="connsiteX6" fmla="*/ 123460 w 608782"/>
              <a:gd name="connsiteY6" fmla="*/ 341824 h 607717"/>
              <a:gd name="connsiteX7" fmla="*/ 154963 w 608782"/>
              <a:gd name="connsiteY7" fmla="*/ 392226 h 607717"/>
              <a:gd name="connsiteX8" fmla="*/ 242829 w 608782"/>
              <a:gd name="connsiteY8" fmla="*/ 472186 h 607717"/>
              <a:gd name="connsiteX9" fmla="*/ 265887 w 608782"/>
              <a:gd name="connsiteY9" fmla="*/ 484218 h 607717"/>
              <a:gd name="connsiteX10" fmla="*/ 275661 w 608782"/>
              <a:gd name="connsiteY10" fmla="*/ 482418 h 607717"/>
              <a:gd name="connsiteX11" fmla="*/ 310674 w 608782"/>
              <a:gd name="connsiteY11" fmla="*/ 447270 h 607717"/>
              <a:gd name="connsiteX12" fmla="*/ 360870 w 608782"/>
              <a:gd name="connsiteY12" fmla="*/ 447270 h 607717"/>
              <a:gd name="connsiteX13" fmla="*/ 417613 w 608782"/>
              <a:gd name="connsiteY13" fmla="*/ 503735 h 607717"/>
              <a:gd name="connsiteX14" fmla="*/ 417329 w 608782"/>
              <a:gd name="connsiteY14" fmla="*/ 554800 h 607717"/>
              <a:gd name="connsiteX15" fmla="*/ 385162 w 608782"/>
              <a:gd name="connsiteY15" fmla="*/ 587012 h 607717"/>
              <a:gd name="connsiteX16" fmla="*/ 330886 w 608782"/>
              <a:gd name="connsiteY16" fmla="*/ 607570 h 607717"/>
              <a:gd name="connsiteX17" fmla="*/ 244632 w 608782"/>
              <a:gd name="connsiteY17" fmla="*/ 582559 h 607717"/>
              <a:gd name="connsiteX18" fmla="*/ 88921 w 608782"/>
              <a:gd name="connsiteY18" fmla="*/ 460912 h 607717"/>
              <a:gd name="connsiteX19" fmla="*/ 13010 w 608782"/>
              <a:gd name="connsiteY19" fmla="*/ 334624 h 607717"/>
              <a:gd name="connsiteX20" fmla="*/ 295 w 608782"/>
              <a:gd name="connsiteY20" fmla="*/ 264232 h 607717"/>
              <a:gd name="connsiteX21" fmla="*/ 18324 w 608782"/>
              <a:gd name="connsiteY21" fmla="*/ 225577 h 607717"/>
              <a:gd name="connsiteX22" fmla="*/ 53432 w 608782"/>
              <a:gd name="connsiteY22" fmla="*/ 190618 h 607717"/>
              <a:gd name="connsiteX23" fmla="*/ 78625 w 608782"/>
              <a:gd name="connsiteY23" fmla="*/ 179214 h 607717"/>
              <a:gd name="connsiteX24" fmla="*/ 378631 w 608782"/>
              <a:gd name="connsiteY24" fmla="*/ 149781 h 607717"/>
              <a:gd name="connsiteX25" fmla="*/ 371514 w 608782"/>
              <a:gd name="connsiteY25" fmla="*/ 150349 h 607717"/>
              <a:gd name="connsiteX26" fmla="*/ 364587 w 608782"/>
              <a:gd name="connsiteY26" fmla="*/ 156792 h 607717"/>
              <a:gd name="connsiteX27" fmla="*/ 369995 w 608782"/>
              <a:gd name="connsiteY27" fmla="*/ 164562 h 607717"/>
              <a:gd name="connsiteX28" fmla="*/ 380244 w 608782"/>
              <a:gd name="connsiteY28" fmla="*/ 166457 h 607717"/>
              <a:gd name="connsiteX29" fmla="*/ 390872 w 608782"/>
              <a:gd name="connsiteY29" fmla="*/ 178585 h 607717"/>
              <a:gd name="connsiteX30" fmla="*/ 390682 w 608782"/>
              <a:gd name="connsiteY30" fmla="*/ 182376 h 607717"/>
              <a:gd name="connsiteX31" fmla="*/ 380434 w 608782"/>
              <a:gd name="connsiteY31" fmla="*/ 240933 h 607717"/>
              <a:gd name="connsiteX32" fmla="*/ 375215 w 608782"/>
              <a:gd name="connsiteY32" fmla="*/ 274665 h 607717"/>
              <a:gd name="connsiteX33" fmla="*/ 401310 w 608782"/>
              <a:gd name="connsiteY33" fmla="*/ 308397 h 607717"/>
              <a:gd name="connsiteX34" fmla="*/ 424085 w 608782"/>
              <a:gd name="connsiteY34" fmla="*/ 309629 h 607717"/>
              <a:gd name="connsiteX35" fmla="*/ 465268 w 608782"/>
              <a:gd name="connsiteY35" fmla="*/ 291057 h 607717"/>
              <a:gd name="connsiteX36" fmla="*/ 469633 w 608782"/>
              <a:gd name="connsiteY36" fmla="*/ 283571 h 607717"/>
              <a:gd name="connsiteX37" fmla="*/ 462801 w 608782"/>
              <a:gd name="connsiteY37" fmla="*/ 277413 h 607717"/>
              <a:gd name="connsiteX38" fmla="*/ 453881 w 608782"/>
              <a:gd name="connsiteY38" fmla="*/ 281866 h 607717"/>
              <a:gd name="connsiteX39" fmla="*/ 442304 w 608782"/>
              <a:gd name="connsiteY39" fmla="*/ 285088 h 607717"/>
              <a:gd name="connsiteX40" fmla="*/ 432910 w 608782"/>
              <a:gd name="connsiteY40" fmla="*/ 278455 h 607717"/>
              <a:gd name="connsiteX41" fmla="*/ 431866 w 608782"/>
              <a:gd name="connsiteY41" fmla="*/ 267653 h 607717"/>
              <a:gd name="connsiteX42" fmla="*/ 435567 w 608782"/>
              <a:gd name="connsiteY42" fmla="*/ 245576 h 607717"/>
              <a:gd name="connsiteX43" fmla="*/ 447713 w 608782"/>
              <a:gd name="connsiteY43" fmla="*/ 178775 h 607717"/>
              <a:gd name="connsiteX44" fmla="*/ 449706 w 608782"/>
              <a:gd name="connsiteY44" fmla="*/ 160582 h 607717"/>
              <a:gd name="connsiteX45" fmla="*/ 437844 w 608782"/>
              <a:gd name="connsiteY45" fmla="*/ 149781 h 607717"/>
              <a:gd name="connsiteX46" fmla="*/ 407383 w 608782"/>
              <a:gd name="connsiteY46" fmla="*/ 149781 h 607717"/>
              <a:gd name="connsiteX47" fmla="*/ 425223 w 608782"/>
              <a:gd name="connsiteY47" fmla="*/ 73220 h 607717"/>
              <a:gd name="connsiteX48" fmla="*/ 393719 w 608782"/>
              <a:gd name="connsiteY48" fmla="*/ 104299 h 607717"/>
              <a:gd name="connsiteX49" fmla="*/ 425034 w 608782"/>
              <a:gd name="connsiteY49" fmla="*/ 136041 h 607717"/>
              <a:gd name="connsiteX50" fmla="*/ 456064 w 608782"/>
              <a:gd name="connsiteY50" fmla="*/ 104868 h 607717"/>
              <a:gd name="connsiteX51" fmla="*/ 425223 w 608782"/>
              <a:gd name="connsiteY51" fmla="*/ 73220 h 607717"/>
              <a:gd name="connsiteX52" fmla="*/ 417015 w 608782"/>
              <a:gd name="connsiteY52" fmla="*/ 0 h 607717"/>
              <a:gd name="connsiteX53" fmla="*/ 552570 w 608782"/>
              <a:gd name="connsiteY53" fmla="*/ 56070 h 607717"/>
              <a:gd name="connsiteX54" fmla="*/ 552475 w 608782"/>
              <a:gd name="connsiteY54" fmla="*/ 326779 h 607717"/>
              <a:gd name="connsiteX55" fmla="*/ 319797 w 608782"/>
              <a:gd name="connsiteY55" fmla="*/ 356626 h 607717"/>
              <a:gd name="connsiteX56" fmla="*/ 319417 w 608782"/>
              <a:gd name="connsiteY56" fmla="*/ 356247 h 607717"/>
              <a:gd name="connsiteX57" fmla="*/ 237904 w 608782"/>
              <a:gd name="connsiteY57" fmla="*/ 378514 h 607717"/>
              <a:gd name="connsiteX58" fmla="*/ 235816 w 608782"/>
              <a:gd name="connsiteY58" fmla="*/ 364490 h 607717"/>
              <a:gd name="connsiteX59" fmla="*/ 275292 w 608782"/>
              <a:gd name="connsiteY59" fmla="*/ 319862 h 607717"/>
              <a:gd name="connsiteX60" fmla="*/ 273394 w 608782"/>
              <a:gd name="connsiteY60" fmla="*/ 318251 h 607717"/>
              <a:gd name="connsiteX61" fmla="*/ 281460 w 608782"/>
              <a:gd name="connsiteY61" fmla="*/ 56070 h 607717"/>
              <a:gd name="connsiteX62" fmla="*/ 417015 w 608782"/>
              <a:gd name="connsiteY62" fmla="*/ 0 h 607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782" h="607717">
                <a:moveTo>
                  <a:pt x="78625" y="179214"/>
                </a:moveTo>
                <a:cubicBezTo>
                  <a:pt x="87331" y="179226"/>
                  <a:pt x="96037" y="183039"/>
                  <a:pt x="103818" y="190618"/>
                </a:cubicBezTo>
                <a:cubicBezTo>
                  <a:pt x="113402" y="200092"/>
                  <a:pt x="122796" y="209566"/>
                  <a:pt x="132285" y="219040"/>
                </a:cubicBezTo>
                <a:cubicBezTo>
                  <a:pt x="141489" y="228135"/>
                  <a:pt x="150788" y="237325"/>
                  <a:pt x="159897" y="246610"/>
                </a:cubicBezTo>
                <a:cubicBezTo>
                  <a:pt x="176028" y="262905"/>
                  <a:pt x="176028" y="281853"/>
                  <a:pt x="159992" y="297959"/>
                </a:cubicBezTo>
                <a:cubicBezTo>
                  <a:pt x="148510" y="309612"/>
                  <a:pt x="136934" y="321265"/>
                  <a:pt x="125168" y="332634"/>
                </a:cubicBezTo>
                <a:cubicBezTo>
                  <a:pt x="122037" y="335666"/>
                  <a:pt x="121942" y="338034"/>
                  <a:pt x="123460" y="341824"/>
                </a:cubicBezTo>
                <a:cubicBezTo>
                  <a:pt x="131146" y="360393"/>
                  <a:pt x="142438" y="376783"/>
                  <a:pt x="154963" y="392226"/>
                </a:cubicBezTo>
                <a:cubicBezTo>
                  <a:pt x="180203" y="423300"/>
                  <a:pt x="208859" y="450870"/>
                  <a:pt x="242829" y="472186"/>
                </a:cubicBezTo>
                <a:cubicBezTo>
                  <a:pt x="250231" y="476734"/>
                  <a:pt x="258296" y="480050"/>
                  <a:pt x="265887" y="484218"/>
                </a:cubicBezTo>
                <a:cubicBezTo>
                  <a:pt x="269778" y="486303"/>
                  <a:pt x="272434" y="485734"/>
                  <a:pt x="275661" y="482418"/>
                </a:cubicBezTo>
                <a:cubicBezTo>
                  <a:pt x="287142" y="470576"/>
                  <a:pt x="298908" y="458923"/>
                  <a:pt x="310674" y="447270"/>
                </a:cubicBezTo>
                <a:cubicBezTo>
                  <a:pt x="326141" y="432017"/>
                  <a:pt x="345498" y="432017"/>
                  <a:pt x="360870" y="447270"/>
                </a:cubicBezTo>
                <a:cubicBezTo>
                  <a:pt x="379753" y="466123"/>
                  <a:pt x="398636" y="484787"/>
                  <a:pt x="417613" y="503735"/>
                </a:cubicBezTo>
                <a:cubicBezTo>
                  <a:pt x="433270" y="519557"/>
                  <a:pt x="433175" y="538884"/>
                  <a:pt x="417329" y="554800"/>
                </a:cubicBezTo>
                <a:cubicBezTo>
                  <a:pt x="406606" y="565506"/>
                  <a:pt x="395315" y="575738"/>
                  <a:pt x="385162" y="587012"/>
                </a:cubicBezTo>
                <a:cubicBezTo>
                  <a:pt x="370549" y="603402"/>
                  <a:pt x="352046" y="608707"/>
                  <a:pt x="330886" y="607570"/>
                </a:cubicBezTo>
                <a:cubicBezTo>
                  <a:pt x="300142" y="605960"/>
                  <a:pt x="271865" y="595822"/>
                  <a:pt x="244632" y="582559"/>
                </a:cubicBezTo>
                <a:cubicBezTo>
                  <a:pt x="183999" y="553189"/>
                  <a:pt x="132190" y="512451"/>
                  <a:pt x="88921" y="460912"/>
                </a:cubicBezTo>
                <a:cubicBezTo>
                  <a:pt x="56848" y="422827"/>
                  <a:pt x="30469" y="381330"/>
                  <a:pt x="13010" y="334624"/>
                </a:cubicBezTo>
                <a:cubicBezTo>
                  <a:pt x="4470" y="311981"/>
                  <a:pt x="-1413" y="288769"/>
                  <a:pt x="295" y="264232"/>
                </a:cubicBezTo>
                <a:cubicBezTo>
                  <a:pt x="1434" y="249073"/>
                  <a:pt x="7127" y="236188"/>
                  <a:pt x="18324" y="225577"/>
                </a:cubicBezTo>
                <a:cubicBezTo>
                  <a:pt x="30185" y="214209"/>
                  <a:pt x="41666" y="202271"/>
                  <a:pt x="53432" y="190618"/>
                </a:cubicBezTo>
                <a:cubicBezTo>
                  <a:pt x="61213" y="182992"/>
                  <a:pt x="69919" y="179202"/>
                  <a:pt x="78625" y="179214"/>
                </a:cubicBezTo>
                <a:close/>
                <a:moveTo>
                  <a:pt x="378631" y="149781"/>
                </a:moveTo>
                <a:cubicBezTo>
                  <a:pt x="376258" y="149781"/>
                  <a:pt x="373791" y="149781"/>
                  <a:pt x="371514" y="150349"/>
                </a:cubicBezTo>
                <a:cubicBezTo>
                  <a:pt x="367149" y="151202"/>
                  <a:pt x="364966" y="153381"/>
                  <a:pt x="364587" y="156792"/>
                </a:cubicBezTo>
                <a:cubicBezTo>
                  <a:pt x="364207" y="160014"/>
                  <a:pt x="366010" y="163235"/>
                  <a:pt x="369995" y="164562"/>
                </a:cubicBezTo>
                <a:cubicBezTo>
                  <a:pt x="373222" y="165699"/>
                  <a:pt x="376828" y="165983"/>
                  <a:pt x="380244" y="166457"/>
                </a:cubicBezTo>
                <a:cubicBezTo>
                  <a:pt x="388405" y="167594"/>
                  <a:pt x="390872" y="170437"/>
                  <a:pt x="390872" y="178585"/>
                </a:cubicBezTo>
                <a:cubicBezTo>
                  <a:pt x="390872" y="179912"/>
                  <a:pt x="390872" y="181144"/>
                  <a:pt x="390682" y="182376"/>
                </a:cubicBezTo>
                <a:cubicBezTo>
                  <a:pt x="387266" y="201895"/>
                  <a:pt x="383660" y="221414"/>
                  <a:pt x="380434" y="240933"/>
                </a:cubicBezTo>
                <a:cubicBezTo>
                  <a:pt x="378536" y="252114"/>
                  <a:pt x="376733" y="263389"/>
                  <a:pt x="375215" y="274665"/>
                </a:cubicBezTo>
                <a:cubicBezTo>
                  <a:pt x="372937" y="291152"/>
                  <a:pt x="388784" y="306596"/>
                  <a:pt x="401310" y="308397"/>
                </a:cubicBezTo>
                <a:cubicBezTo>
                  <a:pt x="408712" y="309534"/>
                  <a:pt x="416493" y="309723"/>
                  <a:pt x="424085" y="309629"/>
                </a:cubicBezTo>
                <a:cubicBezTo>
                  <a:pt x="440406" y="309344"/>
                  <a:pt x="453881" y="302522"/>
                  <a:pt x="465268" y="291057"/>
                </a:cubicBezTo>
                <a:cubicBezTo>
                  <a:pt x="467166" y="289067"/>
                  <a:pt x="468969" y="286225"/>
                  <a:pt x="469633" y="283571"/>
                </a:cubicBezTo>
                <a:cubicBezTo>
                  <a:pt x="470772" y="278929"/>
                  <a:pt x="466976" y="275802"/>
                  <a:pt x="462801" y="277413"/>
                </a:cubicBezTo>
                <a:cubicBezTo>
                  <a:pt x="459575" y="278550"/>
                  <a:pt x="456918" y="280729"/>
                  <a:pt x="453881" y="281866"/>
                </a:cubicBezTo>
                <a:cubicBezTo>
                  <a:pt x="450085" y="283192"/>
                  <a:pt x="446195" y="284614"/>
                  <a:pt x="442304" y="285088"/>
                </a:cubicBezTo>
                <a:cubicBezTo>
                  <a:pt x="437560" y="285656"/>
                  <a:pt x="434048" y="283098"/>
                  <a:pt x="432910" y="278455"/>
                </a:cubicBezTo>
                <a:cubicBezTo>
                  <a:pt x="432056" y="275044"/>
                  <a:pt x="431486" y="271254"/>
                  <a:pt x="431866" y="267653"/>
                </a:cubicBezTo>
                <a:cubicBezTo>
                  <a:pt x="432625" y="260357"/>
                  <a:pt x="434143" y="252872"/>
                  <a:pt x="435567" y="245576"/>
                </a:cubicBezTo>
                <a:cubicBezTo>
                  <a:pt x="439647" y="223214"/>
                  <a:pt x="443822" y="200947"/>
                  <a:pt x="447713" y="178775"/>
                </a:cubicBezTo>
                <a:cubicBezTo>
                  <a:pt x="448852" y="172711"/>
                  <a:pt x="449896" y="166647"/>
                  <a:pt x="449706" y="160582"/>
                </a:cubicBezTo>
                <a:cubicBezTo>
                  <a:pt x="449516" y="153192"/>
                  <a:pt x="445151" y="149781"/>
                  <a:pt x="437844" y="149781"/>
                </a:cubicBezTo>
                <a:lnTo>
                  <a:pt x="407383" y="149781"/>
                </a:lnTo>
                <a:close/>
                <a:moveTo>
                  <a:pt x="425223" y="73220"/>
                </a:moveTo>
                <a:cubicBezTo>
                  <a:pt x="407858" y="73126"/>
                  <a:pt x="393814" y="87054"/>
                  <a:pt x="393719" y="104299"/>
                </a:cubicBezTo>
                <a:cubicBezTo>
                  <a:pt x="393529" y="121639"/>
                  <a:pt x="407573" y="135947"/>
                  <a:pt x="425034" y="136041"/>
                </a:cubicBezTo>
                <a:cubicBezTo>
                  <a:pt x="441925" y="136136"/>
                  <a:pt x="455969" y="122113"/>
                  <a:pt x="456064" y="104868"/>
                </a:cubicBezTo>
                <a:cubicBezTo>
                  <a:pt x="456159" y="87433"/>
                  <a:pt x="442399" y="73410"/>
                  <a:pt x="425223" y="73220"/>
                </a:cubicBezTo>
                <a:close/>
                <a:moveTo>
                  <a:pt x="417015" y="0"/>
                </a:moveTo>
                <a:cubicBezTo>
                  <a:pt x="466075" y="0"/>
                  <a:pt x="515135" y="18690"/>
                  <a:pt x="552570" y="56070"/>
                </a:cubicBezTo>
                <a:cubicBezTo>
                  <a:pt x="627536" y="130830"/>
                  <a:pt x="627536" y="252019"/>
                  <a:pt x="552475" y="326779"/>
                </a:cubicBezTo>
                <a:cubicBezTo>
                  <a:pt x="489371" y="389884"/>
                  <a:pt x="393339" y="399833"/>
                  <a:pt x="319797" y="356626"/>
                </a:cubicBezTo>
                <a:lnTo>
                  <a:pt x="319417" y="356247"/>
                </a:lnTo>
                <a:cubicBezTo>
                  <a:pt x="290570" y="378135"/>
                  <a:pt x="259540" y="381925"/>
                  <a:pt x="237904" y="378514"/>
                </a:cubicBezTo>
                <a:cubicBezTo>
                  <a:pt x="230692" y="377377"/>
                  <a:pt x="229174" y="367617"/>
                  <a:pt x="235816" y="364490"/>
                </a:cubicBezTo>
                <a:cubicBezTo>
                  <a:pt x="255554" y="354731"/>
                  <a:pt x="268080" y="335496"/>
                  <a:pt x="275292" y="319862"/>
                </a:cubicBezTo>
                <a:lnTo>
                  <a:pt x="273394" y="318251"/>
                </a:lnTo>
                <a:cubicBezTo>
                  <a:pt x="206684" y="243017"/>
                  <a:pt x="209341" y="128082"/>
                  <a:pt x="281460" y="56070"/>
                </a:cubicBezTo>
                <a:cubicBezTo>
                  <a:pt x="318896" y="18690"/>
                  <a:pt x="367955" y="0"/>
                  <a:pt x="417015" y="0"/>
                </a:cubicBezTo>
                <a:close/>
              </a:path>
            </a:pathLst>
          </a:custGeom>
          <a:solidFill>
            <a:schemeClr val="bg1"/>
          </a:solidFill>
          <a:ln>
            <a:noFill/>
          </a:ln>
        </p:spPr>
      </p:sp>
      <p:sp>
        <p:nvSpPr>
          <p:cNvPr id="26" name="文本框 25"/>
          <p:cNvSpPr txBox="1"/>
          <p:nvPr/>
        </p:nvSpPr>
        <p:spPr>
          <a:xfrm>
            <a:off x="492125" y="564515"/>
            <a:ext cx="3387725" cy="460375"/>
          </a:xfrm>
          <a:prstGeom prst="rect">
            <a:avLst/>
          </a:prstGeom>
          <a:noFill/>
        </p:spPr>
        <p:txBody>
          <a:bodyPr wrap="square" rtlCol="0">
            <a:spAutoFit/>
          </a:bodyPr>
          <a:p>
            <a:r>
              <a:rPr lang="zh-CN" altLang="en-US" sz="2400" b="1"/>
              <a:t>（一）行为课程的目标</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2125" y="682625"/>
            <a:ext cx="3387725" cy="460375"/>
          </a:xfrm>
          <a:prstGeom prst="rect">
            <a:avLst/>
          </a:prstGeom>
          <a:noFill/>
        </p:spPr>
        <p:txBody>
          <a:bodyPr wrap="square" rtlCol="0">
            <a:spAutoFit/>
          </a:bodyPr>
          <a:p>
            <a:r>
              <a:rPr lang="zh-CN" altLang="en-US" sz="2400" b="1"/>
              <a:t>（二）行为课程的内容</a:t>
            </a:r>
            <a:endParaRPr lang="zh-CN" altLang="en-US" sz="2400" b="1"/>
          </a:p>
        </p:txBody>
      </p:sp>
      <p:sp>
        <p:nvSpPr>
          <p:cNvPr id="3" name="文本框 2"/>
          <p:cNvSpPr txBox="1"/>
          <p:nvPr/>
        </p:nvSpPr>
        <p:spPr>
          <a:xfrm>
            <a:off x="842645" y="1363980"/>
            <a:ext cx="1639570" cy="398780"/>
          </a:xfrm>
          <a:prstGeom prst="rect">
            <a:avLst/>
          </a:prstGeom>
          <a:noFill/>
        </p:spPr>
        <p:txBody>
          <a:bodyPr wrap="square" rtlCol="0">
            <a:spAutoFit/>
          </a:bodyPr>
          <a:p>
            <a:r>
              <a:rPr lang="en-US" altLang="zh-CN" sz="2000" b="1">
                <a:solidFill>
                  <a:schemeClr val="tx1"/>
                </a:solidFill>
              </a:rPr>
              <a:t>1.</a:t>
            </a:r>
            <a:r>
              <a:rPr lang="zh-CN" altLang="en-US" sz="2000" b="1">
                <a:solidFill>
                  <a:schemeClr val="tx1"/>
                </a:solidFill>
              </a:rPr>
              <a:t>课程内容</a:t>
            </a:r>
            <a:endParaRPr lang="zh-CN" altLang="en-US" sz="2000" b="1">
              <a:solidFill>
                <a:schemeClr val="tx1"/>
              </a:solidFill>
            </a:endParaRPr>
          </a:p>
        </p:txBody>
      </p:sp>
      <p:sp>
        <p:nvSpPr>
          <p:cNvPr id="4" name="矩形 3"/>
          <p:cNvSpPr/>
          <p:nvPr/>
        </p:nvSpPr>
        <p:spPr>
          <a:xfrm>
            <a:off x="842645" y="5140960"/>
            <a:ext cx="1198880" cy="398780"/>
          </a:xfrm>
          <a:prstGeom prst="rect">
            <a:avLst/>
          </a:prstGeom>
          <a:noFill/>
          <a:ln>
            <a:noFill/>
          </a:ln>
        </p:spPr>
        <p:txBody>
          <a:bodyPr wrap="none" rtlCol="0" anchor="t">
            <a:spAutoFit/>
          </a:bodyPr>
          <a:p>
            <a:pPr algn="ctr"/>
            <a:r>
              <a:rPr lang="zh-CN" altLang="en-US" sz="2000">
                <a:solidFill>
                  <a:schemeClr val="tx1"/>
                </a:solidFill>
                <a:effectLst>
                  <a:outerShdw blurRad="38100" dist="19050" dir="2700000" algn="tl" rotWithShape="0">
                    <a:schemeClr val="dk1">
                      <a:alpha val="40000"/>
                    </a:schemeClr>
                  </a:outerShdw>
                </a:effectLst>
              </a:rPr>
              <a:t>具体科目</a:t>
            </a:r>
            <a:endParaRPr lang="zh-CN" altLang="en-US" sz="2000">
              <a:solidFill>
                <a:schemeClr val="tx1"/>
              </a:solidFill>
              <a:effectLst>
                <a:outerShdw blurRad="38100" dist="19050" dir="2700000" algn="tl" rotWithShape="0">
                  <a:schemeClr val="dk1">
                    <a:alpha val="40000"/>
                  </a:schemeClr>
                </a:outerShdw>
              </a:effectLst>
            </a:endParaRPr>
          </a:p>
        </p:txBody>
      </p:sp>
      <p:sp>
        <p:nvSpPr>
          <p:cNvPr id="5" name="左大括号 4"/>
          <p:cNvSpPr/>
          <p:nvPr/>
        </p:nvSpPr>
        <p:spPr>
          <a:xfrm>
            <a:off x="2245360" y="1879600"/>
            <a:ext cx="426085" cy="1687830"/>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2851150" y="1762760"/>
            <a:ext cx="2294255" cy="368300"/>
          </a:xfrm>
          <a:prstGeom prst="rect">
            <a:avLst/>
          </a:prstGeom>
          <a:noFill/>
        </p:spPr>
        <p:txBody>
          <a:bodyPr wrap="square" rtlCol="0">
            <a:spAutoFit/>
          </a:bodyPr>
          <a:p>
            <a:r>
              <a:rPr lang="zh-CN" altLang="en-US"/>
              <a:t>儿童</a:t>
            </a:r>
            <a:r>
              <a:rPr lang="zh-CN" altLang="en-US">
                <a:solidFill>
                  <a:srgbClr val="FF0000"/>
                </a:solidFill>
              </a:rPr>
              <a:t>自发的</a:t>
            </a:r>
            <a:r>
              <a:rPr lang="zh-CN" altLang="en-US"/>
              <a:t>诸般活动</a:t>
            </a:r>
            <a:endParaRPr lang="zh-CN" altLang="en-US"/>
          </a:p>
        </p:txBody>
      </p:sp>
      <p:sp>
        <p:nvSpPr>
          <p:cNvPr id="7" name="文本框 6"/>
          <p:cNvSpPr txBox="1"/>
          <p:nvPr/>
        </p:nvSpPr>
        <p:spPr>
          <a:xfrm>
            <a:off x="2851150" y="2539365"/>
            <a:ext cx="2294255" cy="368300"/>
          </a:xfrm>
          <a:prstGeom prst="rect">
            <a:avLst/>
          </a:prstGeom>
          <a:noFill/>
        </p:spPr>
        <p:txBody>
          <a:bodyPr wrap="square" rtlCol="0">
            <a:spAutoFit/>
          </a:bodyPr>
          <a:p>
            <a:r>
              <a:rPr lang="zh-CN" altLang="en-US"/>
              <a:t>儿童生活的</a:t>
            </a:r>
            <a:r>
              <a:rPr lang="zh-CN" altLang="en-US">
                <a:solidFill>
                  <a:srgbClr val="FF0000"/>
                </a:solidFill>
              </a:rPr>
              <a:t>自然环境</a:t>
            </a:r>
            <a:endParaRPr lang="zh-CN" altLang="en-US">
              <a:solidFill>
                <a:srgbClr val="FF0000"/>
              </a:solidFill>
            </a:endParaRPr>
          </a:p>
        </p:txBody>
      </p:sp>
      <p:sp>
        <p:nvSpPr>
          <p:cNvPr id="8" name="文本框 7"/>
          <p:cNvSpPr txBox="1"/>
          <p:nvPr/>
        </p:nvSpPr>
        <p:spPr>
          <a:xfrm>
            <a:off x="2851150" y="3308985"/>
            <a:ext cx="2294255" cy="368300"/>
          </a:xfrm>
          <a:prstGeom prst="rect">
            <a:avLst/>
          </a:prstGeom>
          <a:noFill/>
        </p:spPr>
        <p:txBody>
          <a:bodyPr wrap="square" rtlCol="0">
            <a:spAutoFit/>
          </a:bodyPr>
          <a:p>
            <a:r>
              <a:rPr lang="zh-CN" altLang="en-US"/>
              <a:t>儿童的</a:t>
            </a:r>
            <a:r>
              <a:rPr lang="zh-CN" altLang="en-US">
                <a:solidFill>
                  <a:srgbClr val="FF0000"/>
                </a:solidFill>
              </a:rPr>
              <a:t>社会环境</a:t>
            </a:r>
            <a:endParaRPr lang="zh-CN" altLang="en-US">
              <a:solidFill>
                <a:srgbClr val="FF0000"/>
              </a:solidFill>
            </a:endParaRPr>
          </a:p>
        </p:txBody>
      </p:sp>
      <p:cxnSp>
        <p:nvCxnSpPr>
          <p:cNvPr id="9" name="直接箭头连接符 8"/>
          <p:cNvCxnSpPr/>
          <p:nvPr/>
        </p:nvCxnSpPr>
        <p:spPr>
          <a:xfrm>
            <a:off x="5325110" y="1879600"/>
            <a:ext cx="65595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5292725" y="2723515"/>
            <a:ext cx="65595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5325110" y="3493135"/>
            <a:ext cx="65595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75705" y="1713230"/>
            <a:ext cx="4718685" cy="368300"/>
          </a:xfrm>
          <a:prstGeom prst="rect">
            <a:avLst/>
          </a:prstGeom>
          <a:noFill/>
        </p:spPr>
        <p:txBody>
          <a:bodyPr wrap="square" rtlCol="0">
            <a:spAutoFit/>
          </a:bodyPr>
          <a:p>
            <a:r>
              <a:rPr lang="zh-CN" altLang="en-US"/>
              <a:t>即儿童自身发展过程中开展的一些活动</a:t>
            </a:r>
            <a:endParaRPr lang="zh-CN" altLang="en-US"/>
          </a:p>
        </p:txBody>
      </p:sp>
      <p:sp>
        <p:nvSpPr>
          <p:cNvPr id="13" name="文本框 12"/>
          <p:cNvSpPr txBox="1"/>
          <p:nvPr/>
        </p:nvSpPr>
        <p:spPr>
          <a:xfrm>
            <a:off x="6275705" y="2524125"/>
            <a:ext cx="5389880" cy="368300"/>
          </a:xfrm>
          <a:prstGeom prst="rect">
            <a:avLst/>
          </a:prstGeom>
          <a:noFill/>
        </p:spPr>
        <p:txBody>
          <a:bodyPr wrap="square" rtlCol="0">
            <a:spAutoFit/>
          </a:bodyPr>
          <a:p>
            <a:r>
              <a:rPr lang="zh-CN" altLang="en-US"/>
              <a:t>即儿童周围生活中一切有关自然界的事物与知识</a:t>
            </a:r>
            <a:endParaRPr lang="zh-CN" altLang="en-US"/>
          </a:p>
        </p:txBody>
      </p:sp>
      <p:sp>
        <p:nvSpPr>
          <p:cNvPr id="14" name="文本框 13"/>
          <p:cNvSpPr txBox="1"/>
          <p:nvPr/>
        </p:nvSpPr>
        <p:spPr>
          <a:xfrm>
            <a:off x="6275705" y="3373755"/>
            <a:ext cx="5635625" cy="368300"/>
          </a:xfrm>
          <a:prstGeom prst="rect">
            <a:avLst/>
          </a:prstGeom>
          <a:noFill/>
        </p:spPr>
        <p:txBody>
          <a:bodyPr wrap="square" rtlCol="0">
            <a:spAutoFit/>
          </a:bodyPr>
          <a:p>
            <a:r>
              <a:rPr lang="zh-CN" altLang="en-US"/>
              <a:t>即儿童现在生活、未来生活相关的社会生活知识</a:t>
            </a:r>
            <a:endParaRPr lang="zh-CN" altLang="en-US"/>
          </a:p>
        </p:txBody>
      </p:sp>
      <p:sp>
        <p:nvSpPr>
          <p:cNvPr id="15" name="文本框 14"/>
          <p:cNvSpPr txBox="1"/>
          <p:nvPr/>
        </p:nvSpPr>
        <p:spPr>
          <a:xfrm>
            <a:off x="842645" y="3677285"/>
            <a:ext cx="1639570" cy="398780"/>
          </a:xfrm>
          <a:prstGeom prst="rect">
            <a:avLst/>
          </a:prstGeom>
          <a:noFill/>
        </p:spPr>
        <p:txBody>
          <a:bodyPr wrap="square" rtlCol="0">
            <a:spAutoFit/>
          </a:bodyPr>
          <a:p>
            <a:r>
              <a:rPr lang="en-US" altLang="zh-CN" sz="2000" b="1">
                <a:solidFill>
                  <a:schemeClr val="tx1"/>
                </a:solidFill>
              </a:rPr>
              <a:t>2.</a:t>
            </a:r>
            <a:r>
              <a:rPr lang="zh-CN" altLang="en-US" sz="2000" b="1">
                <a:solidFill>
                  <a:schemeClr val="tx1"/>
                </a:solidFill>
              </a:rPr>
              <a:t>具体科目</a:t>
            </a:r>
            <a:endParaRPr lang="zh-CN" altLang="en-US" sz="2000" b="1">
              <a:solidFill>
                <a:schemeClr val="tx1"/>
              </a:solidFill>
            </a:endParaRPr>
          </a:p>
        </p:txBody>
      </p:sp>
      <p:sp>
        <p:nvSpPr>
          <p:cNvPr id="16" name="矩形 15"/>
          <p:cNvSpPr/>
          <p:nvPr/>
        </p:nvSpPr>
        <p:spPr>
          <a:xfrm>
            <a:off x="842645" y="2493645"/>
            <a:ext cx="1198880" cy="398780"/>
          </a:xfrm>
          <a:prstGeom prst="rect">
            <a:avLst/>
          </a:prstGeom>
          <a:noFill/>
          <a:ln>
            <a:noFill/>
          </a:ln>
        </p:spPr>
        <p:txBody>
          <a:bodyPr wrap="none" rtlCol="0" anchor="t">
            <a:spAutoFit/>
          </a:bodyPr>
          <a:p>
            <a:pPr algn="ctr"/>
            <a:r>
              <a:rPr lang="zh-CN" altLang="en-US" sz="2000">
                <a:solidFill>
                  <a:schemeClr val="tx1"/>
                </a:solidFill>
                <a:effectLst>
                  <a:outerShdw blurRad="38100" dist="19050" dir="2700000" algn="tl" rotWithShape="0">
                    <a:schemeClr val="dk1">
                      <a:alpha val="40000"/>
                    </a:schemeClr>
                  </a:outerShdw>
                </a:effectLst>
              </a:rPr>
              <a:t>课程内容</a:t>
            </a:r>
            <a:endParaRPr lang="zh-CN" altLang="en-US" sz="2000">
              <a:solidFill>
                <a:schemeClr val="tx1"/>
              </a:solidFill>
              <a:effectLst>
                <a:outerShdw blurRad="38100" dist="19050" dir="2700000" algn="tl" rotWithShape="0">
                  <a:schemeClr val="dk1">
                    <a:alpha val="40000"/>
                  </a:schemeClr>
                </a:outerShdw>
              </a:effectLst>
            </a:endParaRPr>
          </a:p>
        </p:txBody>
      </p:sp>
      <p:sp>
        <p:nvSpPr>
          <p:cNvPr id="17" name="左大括号 16"/>
          <p:cNvSpPr/>
          <p:nvPr/>
        </p:nvSpPr>
        <p:spPr>
          <a:xfrm>
            <a:off x="2245360" y="4068445"/>
            <a:ext cx="426085" cy="242252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8" name="文本框 17"/>
          <p:cNvSpPr txBox="1"/>
          <p:nvPr/>
        </p:nvSpPr>
        <p:spPr>
          <a:xfrm>
            <a:off x="2851150" y="3936365"/>
            <a:ext cx="1732915" cy="368300"/>
          </a:xfrm>
          <a:prstGeom prst="rect">
            <a:avLst/>
          </a:prstGeom>
          <a:noFill/>
        </p:spPr>
        <p:txBody>
          <a:bodyPr wrap="square" rtlCol="0">
            <a:spAutoFit/>
          </a:bodyPr>
          <a:p>
            <a:r>
              <a:rPr lang="zh-CN" altLang="en-US"/>
              <a:t>（</a:t>
            </a:r>
            <a:r>
              <a:rPr lang="en-US" altLang="zh-CN"/>
              <a:t>1</a:t>
            </a:r>
            <a:r>
              <a:rPr lang="zh-CN" altLang="en-US"/>
              <a:t>）</a:t>
            </a:r>
            <a:r>
              <a:rPr lang="zh-CN" altLang="en-US"/>
              <a:t>游戏活动</a:t>
            </a:r>
            <a:endParaRPr lang="zh-CN" altLang="en-US"/>
          </a:p>
        </p:txBody>
      </p:sp>
      <p:sp>
        <p:nvSpPr>
          <p:cNvPr id="19" name="文本框 18"/>
          <p:cNvSpPr txBox="1"/>
          <p:nvPr/>
        </p:nvSpPr>
        <p:spPr>
          <a:xfrm>
            <a:off x="2851150" y="4685030"/>
            <a:ext cx="1732915" cy="368300"/>
          </a:xfrm>
          <a:prstGeom prst="rect">
            <a:avLst/>
          </a:prstGeom>
          <a:noFill/>
        </p:spPr>
        <p:txBody>
          <a:bodyPr wrap="square" rtlCol="0">
            <a:spAutoFit/>
          </a:bodyPr>
          <a:p>
            <a:r>
              <a:rPr lang="zh-CN" altLang="en-US"/>
              <a:t>（</a:t>
            </a:r>
            <a:r>
              <a:rPr lang="en-US" altLang="zh-CN"/>
              <a:t>2</a:t>
            </a:r>
            <a:r>
              <a:rPr lang="zh-CN" altLang="en-US"/>
              <a:t>）</a:t>
            </a:r>
            <a:r>
              <a:rPr lang="zh-CN" altLang="en-US"/>
              <a:t>自然活动</a:t>
            </a:r>
            <a:endParaRPr lang="zh-CN" altLang="en-US"/>
          </a:p>
        </p:txBody>
      </p:sp>
      <p:sp>
        <p:nvSpPr>
          <p:cNvPr id="20" name="文本框 19"/>
          <p:cNvSpPr txBox="1"/>
          <p:nvPr/>
        </p:nvSpPr>
        <p:spPr>
          <a:xfrm>
            <a:off x="2851150" y="5433695"/>
            <a:ext cx="1732915" cy="368300"/>
          </a:xfrm>
          <a:prstGeom prst="rect">
            <a:avLst/>
          </a:prstGeom>
          <a:noFill/>
        </p:spPr>
        <p:txBody>
          <a:bodyPr wrap="square" rtlCol="0">
            <a:spAutoFit/>
          </a:bodyPr>
          <a:p>
            <a:r>
              <a:rPr lang="zh-CN" altLang="en-US"/>
              <a:t>（</a:t>
            </a:r>
            <a:r>
              <a:rPr lang="en-US" altLang="zh-CN"/>
              <a:t>3</a:t>
            </a:r>
            <a:r>
              <a:rPr lang="zh-CN" altLang="en-US"/>
              <a:t>）</a:t>
            </a:r>
            <a:r>
              <a:rPr lang="zh-CN" altLang="en-US"/>
              <a:t>社会活动</a:t>
            </a:r>
            <a:endParaRPr lang="zh-CN" altLang="en-US"/>
          </a:p>
        </p:txBody>
      </p:sp>
      <p:sp>
        <p:nvSpPr>
          <p:cNvPr id="21" name="文本框 20"/>
          <p:cNvSpPr txBox="1"/>
          <p:nvPr/>
        </p:nvSpPr>
        <p:spPr>
          <a:xfrm>
            <a:off x="2851150" y="6122670"/>
            <a:ext cx="1732915" cy="368300"/>
          </a:xfrm>
          <a:prstGeom prst="rect">
            <a:avLst/>
          </a:prstGeom>
          <a:noFill/>
        </p:spPr>
        <p:txBody>
          <a:bodyPr wrap="square" rtlCol="0">
            <a:spAutoFit/>
          </a:bodyPr>
          <a:p>
            <a:r>
              <a:rPr lang="zh-CN" altLang="en-US"/>
              <a:t>（</a:t>
            </a:r>
            <a:r>
              <a:rPr lang="en-US" altLang="zh-CN"/>
              <a:t>4</a:t>
            </a:r>
            <a:r>
              <a:rPr lang="zh-CN" altLang="en-US"/>
              <a:t>）</a:t>
            </a:r>
            <a:r>
              <a:rPr lang="zh-CN" altLang="en-US"/>
              <a:t>美工活动</a:t>
            </a:r>
            <a:endParaRPr lang="zh-CN" altLang="en-US"/>
          </a:p>
        </p:txBody>
      </p:sp>
      <p:sp>
        <p:nvSpPr>
          <p:cNvPr id="22" name="文本框 21"/>
          <p:cNvSpPr txBox="1"/>
          <p:nvPr/>
        </p:nvSpPr>
        <p:spPr>
          <a:xfrm>
            <a:off x="5981065" y="3936365"/>
            <a:ext cx="2600960" cy="368300"/>
          </a:xfrm>
          <a:prstGeom prst="rect">
            <a:avLst/>
          </a:prstGeom>
          <a:noFill/>
        </p:spPr>
        <p:txBody>
          <a:bodyPr wrap="square" rtlCol="0">
            <a:spAutoFit/>
          </a:bodyPr>
          <a:p>
            <a:r>
              <a:rPr lang="zh-CN" altLang="en-US"/>
              <a:t>（</a:t>
            </a:r>
            <a:r>
              <a:rPr lang="en-US" altLang="zh-CN"/>
              <a:t>5</a:t>
            </a:r>
            <a:r>
              <a:rPr lang="zh-CN" altLang="en-US"/>
              <a:t>）</a:t>
            </a:r>
            <a:r>
              <a:rPr lang="zh-CN" altLang="en-US"/>
              <a:t>语言文学活动</a:t>
            </a:r>
            <a:endParaRPr lang="zh-CN" altLang="en-US"/>
          </a:p>
        </p:txBody>
      </p:sp>
      <p:sp>
        <p:nvSpPr>
          <p:cNvPr id="23" name="文本框 22"/>
          <p:cNvSpPr txBox="1"/>
          <p:nvPr/>
        </p:nvSpPr>
        <p:spPr>
          <a:xfrm>
            <a:off x="5981065" y="5433695"/>
            <a:ext cx="1732915" cy="368300"/>
          </a:xfrm>
          <a:prstGeom prst="rect">
            <a:avLst/>
          </a:prstGeom>
          <a:noFill/>
        </p:spPr>
        <p:txBody>
          <a:bodyPr wrap="square" rtlCol="0">
            <a:spAutoFit/>
          </a:bodyPr>
          <a:p>
            <a:r>
              <a:rPr lang="zh-CN" altLang="en-US"/>
              <a:t>（</a:t>
            </a:r>
            <a:r>
              <a:rPr lang="en-US" altLang="zh-CN"/>
              <a:t>7</a:t>
            </a:r>
            <a:r>
              <a:rPr lang="zh-CN" altLang="en-US"/>
              <a:t>）常识活动</a:t>
            </a:r>
            <a:endParaRPr lang="zh-CN" altLang="en-US"/>
          </a:p>
        </p:txBody>
      </p:sp>
      <p:sp>
        <p:nvSpPr>
          <p:cNvPr id="24" name="文本框 23"/>
          <p:cNvSpPr txBox="1"/>
          <p:nvPr/>
        </p:nvSpPr>
        <p:spPr>
          <a:xfrm>
            <a:off x="5981065" y="4685030"/>
            <a:ext cx="1732915" cy="368300"/>
          </a:xfrm>
          <a:prstGeom prst="rect">
            <a:avLst/>
          </a:prstGeom>
          <a:noFill/>
        </p:spPr>
        <p:txBody>
          <a:bodyPr wrap="square" rtlCol="0">
            <a:spAutoFit/>
          </a:bodyPr>
          <a:p>
            <a:r>
              <a:rPr lang="zh-CN" altLang="en-US"/>
              <a:t>（</a:t>
            </a:r>
            <a:r>
              <a:rPr lang="en-US" altLang="zh-CN"/>
              <a:t>6</a:t>
            </a:r>
            <a:r>
              <a:rPr lang="zh-CN" altLang="en-US"/>
              <a:t>）</a:t>
            </a:r>
            <a:r>
              <a:rPr lang="zh-CN" altLang="en-US"/>
              <a:t>音乐活动</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a:off x="795867"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0" name="任意多边形: 形状 29"/>
          <p:cNvSpPr/>
          <p:nvPr/>
        </p:nvSpPr>
        <p:spPr>
          <a:xfrm>
            <a:off x="3457999"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2" name="任意多边形: 形状 31"/>
          <p:cNvSpPr/>
          <p:nvPr/>
        </p:nvSpPr>
        <p:spPr>
          <a:xfrm>
            <a:off x="6120131"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4" name="任意多边形: 形状 33"/>
          <p:cNvSpPr/>
          <p:nvPr/>
        </p:nvSpPr>
        <p:spPr>
          <a:xfrm>
            <a:off x="8782263"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5" name="share_302377"/>
          <p:cNvSpPr>
            <a:spLocks noChangeAspect="1"/>
          </p:cNvSpPr>
          <p:nvPr/>
        </p:nvSpPr>
        <p:spPr bwMode="auto">
          <a:xfrm>
            <a:off x="1117104" y="1548951"/>
            <a:ext cx="384597" cy="383638"/>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36" name="whatsapp_154858"/>
          <p:cNvSpPr>
            <a:spLocks noChangeAspect="1"/>
          </p:cNvSpPr>
          <p:nvPr/>
        </p:nvSpPr>
        <p:spPr bwMode="auto">
          <a:xfrm>
            <a:off x="3770944" y="1517401"/>
            <a:ext cx="425984" cy="425348"/>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sp>
        <p:nvSpPr>
          <p:cNvPr id="37" name="placeholder-on-a-globe_32266"/>
          <p:cNvSpPr>
            <a:spLocks noChangeAspect="1"/>
          </p:cNvSpPr>
          <p:nvPr/>
        </p:nvSpPr>
        <p:spPr bwMode="auto">
          <a:xfrm>
            <a:off x="6416680" y="1486920"/>
            <a:ext cx="430351" cy="44186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sp>
        <p:nvSpPr>
          <p:cNvPr id="38" name="writting-laptop_14481"/>
          <p:cNvSpPr>
            <a:spLocks noChangeAspect="1"/>
          </p:cNvSpPr>
          <p:nvPr/>
        </p:nvSpPr>
        <p:spPr bwMode="auto">
          <a:xfrm>
            <a:off x="9078811" y="1528138"/>
            <a:ext cx="429181" cy="339835"/>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sp>
        <p:nvSpPr>
          <p:cNvPr id="40" name="文本框 39"/>
          <p:cNvSpPr txBox="1"/>
          <p:nvPr/>
        </p:nvSpPr>
        <p:spPr>
          <a:xfrm flipH="1">
            <a:off x="1006475" y="3914140"/>
            <a:ext cx="224218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必须合于现实社会生活的需要</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2" name="文本框 41"/>
          <p:cNvSpPr txBox="1"/>
          <p:nvPr/>
        </p:nvSpPr>
        <p:spPr>
          <a:xfrm flipH="1">
            <a:off x="3670935" y="3914140"/>
            <a:ext cx="223710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必须合于社会生活的普遍标准</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4" name="文本框 43"/>
          <p:cNvSpPr txBox="1"/>
          <p:nvPr/>
        </p:nvSpPr>
        <p:spPr>
          <a:xfrm flipH="1">
            <a:off x="6416675" y="3914140"/>
            <a:ext cx="2397760"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必须合于儿童目前生长阶段的需要</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6" name="文本框 45"/>
          <p:cNvSpPr txBox="1"/>
          <p:nvPr/>
        </p:nvSpPr>
        <p:spPr>
          <a:xfrm flipH="1">
            <a:off x="9002395" y="3914140"/>
            <a:ext cx="222313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必须合于儿童目前的学习能力</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cxnSp>
        <p:nvCxnSpPr>
          <p:cNvPr id="47" name="直接连接符 46"/>
          <p:cNvCxnSpPr/>
          <p:nvPr/>
        </p:nvCxnSpPr>
        <p:spPr>
          <a:xfrm>
            <a:off x="2127867" y="283360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89999"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52131" y="284376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14263"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flipH="1">
            <a:off x="1245880" y="2266086"/>
            <a:ext cx="1791214" cy="58356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sz="32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1</a:t>
            </a:r>
            <a:endParaRPr lang="en-US" altLang="zh-CN" sz="32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2" name="文本框 51"/>
          <p:cNvSpPr txBox="1"/>
          <p:nvPr/>
        </p:nvSpPr>
        <p:spPr>
          <a:xfrm flipH="1">
            <a:off x="3893735" y="2327681"/>
            <a:ext cx="1791214" cy="521970"/>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2</a:t>
            </a:r>
            <a:endPar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3" name="文本框 52"/>
          <p:cNvSpPr txBox="1"/>
          <p:nvPr/>
        </p:nvSpPr>
        <p:spPr>
          <a:xfrm flipH="1">
            <a:off x="6556195" y="2296566"/>
            <a:ext cx="1791214" cy="521970"/>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3</a:t>
            </a:r>
            <a:endPar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4" name="文本框 53"/>
          <p:cNvSpPr txBox="1"/>
          <p:nvPr/>
        </p:nvSpPr>
        <p:spPr>
          <a:xfrm flipH="1">
            <a:off x="9223101" y="2296566"/>
            <a:ext cx="1791214" cy="521970"/>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4</a:t>
            </a:r>
            <a:endParaRPr lang="en-US" altLang="zh-CN" sz="28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5" name="文本框 14"/>
          <p:cNvSpPr txBox="1"/>
          <p:nvPr/>
        </p:nvSpPr>
        <p:spPr>
          <a:xfrm>
            <a:off x="795655" y="677545"/>
            <a:ext cx="3671570" cy="398780"/>
          </a:xfrm>
          <a:prstGeom prst="rect">
            <a:avLst/>
          </a:prstGeom>
          <a:noFill/>
        </p:spPr>
        <p:txBody>
          <a:bodyPr wrap="square" rtlCol="0">
            <a:spAutoFit/>
          </a:bodyPr>
          <a:p>
            <a:r>
              <a:rPr lang="en-US" altLang="zh-CN" sz="2000" b="1">
                <a:solidFill>
                  <a:schemeClr val="tx1"/>
                </a:solidFill>
              </a:rPr>
              <a:t>3.</a:t>
            </a:r>
            <a:r>
              <a:rPr lang="zh-CN" altLang="en-US" sz="2000" b="1">
                <a:solidFill>
                  <a:schemeClr val="tx1"/>
                </a:solidFill>
              </a:rPr>
              <a:t>幼稚园教材的标准与条件</a:t>
            </a:r>
            <a:endParaRPr lang="zh-CN" altLang="en-US" sz="2000" b="1">
              <a:solidFill>
                <a:schemeClr val="tx1"/>
              </a:solidFill>
            </a:endParaRPr>
          </a:p>
        </p:txBody>
      </p:sp>
      <p:sp>
        <p:nvSpPr>
          <p:cNvPr id="2" name="文本框 1"/>
          <p:cNvSpPr txBox="1"/>
          <p:nvPr/>
        </p:nvSpPr>
        <p:spPr>
          <a:xfrm>
            <a:off x="3665855" y="5344795"/>
            <a:ext cx="2242185" cy="922020"/>
          </a:xfrm>
          <a:prstGeom prst="rect">
            <a:avLst/>
          </a:prstGeom>
          <a:noFill/>
        </p:spPr>
        <p:txBody>
          <a:bodyPr wrap="square" rtlCol="0">
            <a:spAutoFit/>
          </a:bodyPr>
          <a:p>
            <a:pPr indent="457200" algn="l">
              <a:buClrTx/>
              <a:buSzTx/>
              <a:buFontTx/>
            </a:pPr>
            <a:r>
              <a:rPr lang="zh-CN" altLang="en-US"/>
              <a:t>教材的选定要因地制宜，满足各地区发展的普遍要求</a:t>
            </a:r>
            <a:endParaRPr lang="zh-CN" altLang="en-US"/>
          </a:p>
        </p:txBody>
      </p:sp>
      <p:sp>
        <p:nvSpPr>
          <p:cNvPr id="3" name="文本框 2"/>
          <p:cNvSpPr txBox="1"/>
          <p:nvPr/>
        </p:nvSpPr>
        <p:spPr>
          <a:xfrm>
            <a:off x="1006475" y="5344795"/>
            <a:ext cx="2242185" cy="922020"/>
          </a:xfrm>
          <a:prstGeom prst="rect">
            <a:avLst/>
          </a:prstGeom>
          <a:noFill/>
        </p:spPr>
        <p:txBody>
          <a:bodyPr wrap="square" rtlCol="0">
            <a:spAutoFit/>
          </a:bodyPr>
          <a:p>
            <a:pPr indent="457200" fontAlgn="auto"/>
            <a:r>
              <a:rPr lang="zh-CN" altLang="en-US"/>
              <a:t>儿童是社会中的一员，他们将来也是要在社会中生存发展的</a:t>
            </a:r>
            <a:endParaRPr lang="zh-CN" altLang="en-US"/>
          </a:p>
        </p:txBody>
      </p:sp>
      <p:sp>
        <p:nvSpPr>
          <p:cNvPr id="4" name="文本框 3"/>
          <p:cNvSpPr txBox="1"/>
          <p:nvPr/>
        </p:nvSpPr>
        <p:spPr>
          <a:xfrm>
            <a:off x="6237605" y="5344795"/>
            <a:ext cx="2764790" cy="1198880"/>
          </a:xfrm>
          <a:prstGeom prst="rect">
            <a:avLst/>
          </a:prstGeom>
          <a:noFill/>
        </p:spPr>
        <p:txBody>
          <a:bodyPr wrap="square" rtlCol="0">
            <a:spAutoFit/>
          </a:bodyPr>
          <a:p>
            <a:pPr indent="457200" algn="l">
              <a:buClrTx/>
              <a:buSzTx/>
              <a:buFontTx/>
            </a:pPr>
            <a:r>
              <a:rPr lang="zh-CN" altLang="en-US"/>
              <a:t>教材的选择要符合不同年龄阶段儿童身心发展的规律和特点，满足儿童发展的兴趣和需求</a:t>
            </a:r>
            <a:endParaRPr lang="zh-CN" altLang="en-US"/>
          </a:p>
        </p:txBody>
      </p:sp>
      <p:sp>
        <p:nvSpPr>
          <p:cNvPr id="5" name="文本框 4"/>
          <p:cNvSpPr txBox="1"/>
          <p:nvPr/>
        </p:nvSpPr>
        <p:spPr>
          <a:xfrm>
            <a:off x="9203690" y="5344795"/>
            <a:ext cx="2242185" cy="922020"/>
          </a:xfrm>
          <a:prstGeom prst="rect">
            <a:avLst/>
          </a:prstGeom>
          <a:noFill/>
        </p:spPr>
        <p:txBody>
          <a:bodyPr wrap="square" rtlCol="0">
            <a:spAutoFit/>
          </a:bodyPr>
          <a:p>
            <a:pPr indent="457200" algn="l">
              <a:buClrTx/>
              <a:buSzTx/>
              <a:buFontTx/>
            </a:pPr>
            <a:r>
              <a:rPr lang="zh-CN" altLang="en-US"/>
              <a:t>教材的选定要适应现代儿童的学习能力，不可拔苗助长</a:t>
            </a:r>
            <a:endParaRPr lang="zh-CN" altLang="en-US"/>
          </a:p>
        </p:txBody>
      </p:sp>
      <p:cxnSp>
        <p:nvCxnSpPr>
          <p:cNvPr id="6" name="直接箭头连接符 5"/>
          <p:cNvCxnSpPr>
            <a:stCxn id="40" idx="2"/>
          </p:cNvCxnSpPr>
          <p:nvPr/>
        </p:nvCxnSpPr>
        <p:spPr>
          <a:xfrm>
            <a:off x="2127885" y="4620895"/>
            <a:ext cx="1905" cy="593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4785995" y="4620895"/>
            <a:ext cx="1905" cy="593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452360" y="4620895"/>
            <a:ext cx="1905" cy="593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0118090" y="4620895"/>
            <a:ext cx="1905" cy="593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flipV="1">
            <a:off x="3340594" y="4075968"/>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 name="任意多边形: 形状 2"/>
          <p:cNvSpPr/>
          <p:nvPr/>
        </p:nvSpPr>
        <p:spPr>
          <a:xfrm flipV="1">
            <a:off x="7720419" y="4083419"/>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a:off x="9865235" y="255437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任意多边形: 形状 4"/>
          <p:cNvSpPr/>
          <p:nvPr/>
        </p:nvSpPr>
        <p:spPr>
          <a:xfrm>
            <a:off x="5542288" y="2602950"/>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a:off x="1172835" y="2602950"/>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flipH="1">
            <a:off x="521481" y="4841206"/>
            <a:ext cx="2167311" cy="1198880"/>
          </a:xfrm>
          <a:prstGeom prst="rect">
            <a:avLst/>
          </a:prstGeom>
          <a:noFill/>
          <a:ln w="9525">
            <a:noFill/>
            <a:miter/>
          </a:ln>
          <a:effectLst>
            <a:outerShdw sx="999" sy="999" algn="ctr" rotWithShape="0">
              <a:srgbClr val="000000"/>
            </a:outerShdw>
          </a:effectLst>
        </p:spPr>
        <p:txBody>
          <a:bodyPr wrap="square" anchor="t">
            <a:spAutoFit/>
          </a:bodyPr>
          <a:lstStyle/>
          <a:p>
            <a:pPr indent="457200" algn="l"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教师要利用语言、环境、材料、动作等来引起儿童的学习动机</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7" name="箭头: 手杖形 16"/>
          <p:cNvSpPr/>
          <p:nvPr/>
        </p:nvSpPr>
        <p:spPr>
          <a:xfrm>
            <a:off x="593789" y="2495882"/>
            <a:ext cx="2345502"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8" name="箭头: 手杖形 17"/>
          <p:cNvSpPr/>
          <p:nvPr/>
        </p:nvSpPr>
        <p:spPr>
          <a:xfrm flipV="1">
            <a:off x="2735314" y="4085842"/>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9" name="箭头: 手杖形 18"/>
          <p:cNvSpPr/>
          <p:nvPr/>
        </p:nvSpPr>
        <p:spPr>
          <a:xfrm>
            <a:off x="4894521" y="2495882"/>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0" name="箭头: 手杖形 19"/>
          <p:cNvSpPr/>
          <p:nvPr/>
        </p:nvSpPr>
        <p:spPr>
          <a:xfrm flipV="1">
            <a:off x="7077304" y="4085842"/>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1" name="箭头: 手杖形 20"/>
          <p:cNvSpPr/>
          <p:nvPr/>
        </p:nvSpPr>
        <p:spPr>
          <a:xfrm>
            <a:off x="9195252" y="2495882"/>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flipH="1">
            <a:off x="4984279" y="4841206"/>
            <a:ext cx="2167311" cy="1753235"/>
          </a:xfrm>
          <a:prstGeom prst="rect">
            <a:avLst/>
          </a:prstGeom>
          <a:noFill/>
          <a:ln w="9525">
            <a:noFill/>
            <a:miter/>
          </a:ln>
          <a:effectLst>
            <a:outerShdw sx="999" sy="999" algn="ctr" rotWithShape="0">
              <a:srgbClr val="000000"/>
            </a:outerShdw>
          </a:effectLst>
        </p:spPr>
        <p:txBody>
          <a:bodyPr wrap="square" anchor="t">
            <a:spAutoFit/>
          </a:bodyPr>
          <a:lstStyle/>
          <a:p>
            <a:pPr indent="457200" algn="ctr"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是对教学过程中的活动的预设，只需要一个大体的轮廓，在实际教学活动的开展中，需要作详细的计划</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5" name="文本框 24"/>
          <p:cNvSpPr txBox="1"/>
          <p:nvPr/>
        </p:nvSpPr>
        <p:spPr>
          <a:xfrm flipH="1">
            <a:off x="9424066" y="4798661"/>
            <a:ext cx="2167311" cy="1476375"/>
          </a:xfrm>
          <a:prstGeom prst="rect">
            <a:avLst/>
          </a:prstGeom>
          <a:noFill/>
          <a:ln w="9525">
            <a:noFill/>
            <a:miter/>
          </a:ln>
          <a:effectLst>
            <a:outerShdw sx="999" sy="999" algn="ctr" rotWithShape="0">
              <a:srgbClr val="000000"/>
            </a:outerShdw>
          </a:effectLst>
        </p:spPr>
        <p:txBody>
          <a:bodyPr wrap="square" anchor="t">
            <a:spAutoFit/>
          </a:bodyPr>
          <a:lstStyle/>
          <a:p>
            <a:pPr indent="457200" algn="ctr"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在进行固定科目的活动时，教师要准备充足的工具和材料供儿童使用和探索</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7" name="文本框 6"/>
          <p:cNvSpPr txBox="1"/>
          <p:nvPr/>
        </p:nvSpPr>
        <p:spPr>
          <a:xfrm>
            <a:off x="521335" y="371475"/>
            <a:ext cx="4337685" cy="460375"/>
          </a:xfrm>
          <a:prstGeom prst="rect">
            <a:avLst/>
          </a:prstGeom>
          <a:noFill/>
        </p:spPr>
        <p:txBody>
          <a:bodyPr wrap="square" rtlCol="0">
            <a:spAutoFit/>
          </a:bodyPr>
          <a:p>
            <a:r>
              <a:rPr lang="zh-CN" altLang="en-US" sz="2400" b="1"/>
              <a:t>（三）行为课程的组织与实施</a:t>
            </a:r>
            <a:endParaRPr lang="zh-CN" altLang="en-US" sz="2400" b="1"/>
          </a:p>
        </p:txBody>
      </p:sp>
      <p:sp>
        <p:nvSpPr>
          <p:cNvPr id="9" name="文本框 8"/>
          <p:cNvSpPr txBox="1"/>
          <p:nvPr/>
        </p:nvSpPr>
        <p:spPr>
          <a:xfrm>
            <a:off x="521335" y="831850"/>
            <a:ext cx="8535670" cy="1337945"/>
          </a:xfrm>
          <a:prstGeom prst="rect">
            <a:avLst/>
          </a:prstGeom>
          <a:noFill/>
        </p:spPr>
        <p:txBody>
          <a:bodyPr wrap="square" rtlCol="0">
            <a:spAutoFit/>
          </a:bodyPr>
          <a:p>
            <a:pPr indent="457200" fontAlgn="auto">
              <a:lnSpc>
                <a:spcPct val="150000"/>
              </a:lnSpc>
            </a:pPr>
            <a:r>
              <a:rPr lang="zh-CN" altLang="en-US"/>
              <a:t>“行为课程”的实施要以行为为中心，让儿童通过行为进行学习，即在“做中学”。</a:t>
            </a:r>
            <a:endParaRPr lang="zh-CN" altLang="en-US"/>
          </a:p>
          <a:p>
            <a:pPr indent="457200" fontAlgn="auto">
              <a:lnSpc>
                <a:spcPct val="150000"/>
              </a:lnSpc>
            </a:pPr>
            <a:r>
              <a:rPr lang="zh-CN" altLang="en-US"/>
              <a:t>运用设计教学法来拟定行为课程计划，并采用单元教学来进行具体包括以下几个方面：</a:t>
            </a:r>
            <a:endParaRPr lang="en-US" altLang="zh-CN"/>
          </a:p>
        </p:txBody>
      </p:sp>
      <p:sp>
        <p:nvSpPr>
          <p:cNvPr id="11" name="文本框 10"/>
          <p:cNvSpPr txBox="1"/>
          <p:nvPr/>
        </p:nvSpPr>
        <p:spPr>
          <a:xfrm>
            <a:off x="1177925" y="3686810"/>
            <a:ext cx="999490" cy="460375"/>
          </a:xfrm>
          <a:prstGeom prst="rect">
            <a:avLst/>
          </a:prstGeom>
          <a:noFill/>
        </p:spPr>
        <p:txBody>
          <a:bodyPr wrap="square" rtlCol="0">
            <a:spAutoFit/>
          </a:bodyPr>
          <a:p>
            <a:pPr algn="ctr"/>
            <a:r>
              <a:rPr lang="zh-CN" altLang="en-US" sz="2400">
                <a:solidFill>
                  <a:schemeClr val="bg1"/>
                </a:solidFill>
              </a:rPr>
              <a:t>动机</a:t>
            </a:r>
            <a:endParaRPr lang="zh-CN" altLang="en-US" sz="2400">
              <a:solidFill>
                <a:schemeClr val="bg1"/>
              </a:solidFill>
            </a:endParaRPr>
          </a:p>
        </p:txBody>
      </p:sp>
      <p:sp>
        <p:nvSpPr>
          <p:cNvPr id="13" name="文本框 12"/>
          <p:cNvSpPr txBox="1"/>
          <p:nvPr/>
        </p:nvSpPr>
        <p:spPr>
          <a:xfrm>
            <a:off x="3409315" y="4380865"/>
            <a:ext cx="999490" cy="460375"/>
          </a:xfrm>
          <a:prstGeom prst="rect">
            <a:avLst/>
          </a:prstGeom>
          <a:noFill/>
        </p:spPr>
        <p:txBody>
          <a:bodyPr wrap="square" rtlCol="0">
            <a:spAutoFit/>
          </a:bodyPr>
          <a:p>
            <a:pPr algn="ctr"/>
            <a:r>
              <a:rPr lang="zh-CN" altLang="en-US" sz="2400">
                <a:solidFill>
                  <a:schemeClr val="bg1"/>
                </a:solidFill>
              </a:rPr>
              <a:t>目的</a:t>
            </a:r>
            <a:endParaRPr lang="zh-CN" altLang="en-US" sz="2400">
              <a:solidFill>
                <a:schemeClr val="bg1"/>
              </a:solidFill>
            </a:endParaRPr>
          </a:p>
        </p:txBody>
      </p:sp>
      <p:sp>
        <p:nvSpPr>
          <p:cNvPr id="28" name="文本框 27"/>
          <p:cNvSpPr txBox="1"/>
          <p:nvPr/>
        </p:nvSpPr>
        <p:spPr>
          <a:xfrm>
            <a:off x="5542280" y="3686810"/>
            <a:ext cx="999490" cy="460375"/>
          </a:xfrm>
          <a:prstGeom prst="rect">
            <a:avLst/>
          </a:prstGeom>
          <a:noFill/>
        </p:spPr>
        <p:txBody>
          <a:bodyPr wrap="square" rtlCol="0">
            <a:spAutoFit/>
          </a:bodyPr>
          <a:p>
            <a:pPr algn="ctr"/>
            <a:r>
              <a:rPr lang="zh-CN" altLang="en-US" sz="2400">
                <a:solidFill>
                  <a:schemeClr val="bg1"/>
                </a:solidFill>
              </a:rPr>
              <a:t>活动</a:t>
            </a:r>
            <a:endParaRPr lang="zh-CN" altLang="en-US" sz="2400">
              <a:solidFill>
                <a:schemeClr val="bg1"/>
              </a:solidFill>
            </a:endParaRPr>
          </a:p>
        </p:txBody>
      </p:sp>
      <p:sp>
        <p:nvSpPr>
          <p:cNvPr id="32" name="文本框 31"/>
          <p:cNvSpPr txBox="1"/>
          <p:nvPr/>
        </p:nvSpPr>
        <p:spPr>
          <a:xfrm>
            <a:off x="7777480" y="4196080"/>
            <a:ext cx="999490" cy="829945"/>
          </a:xfrm>
          <a:prstGeom prst="rect">
            <a:avLst/>
          </a:prstGeom>
          <a:noFill/>
        </p:spPr>
        <p:txBody>
          <a:bodyPr wrap="square" rtlCol="0">
            <a:spAutoFit/>
          </a:bodyPr>
          <a:p>
            <a:pPr algn="ctr"/>
            <a:r>
              <a:rPr lang="zh-CN" altLang="en-US" sz="2400">
                <a:solidFill>
                  <a:schemeClr val="bg1"/>
                </a:solidFill>
              </a:rPr>
              <a:t>活动过程</a:t>
            </a:r>
            <a:endParaRPr lang="zh-CN" altLang="en-US" sz="2400">
              <a:solidFill>
                <a:schemeClr val="bg1"/>
              </a:solidFill>
            </a:endParaRPr>
          </a:p>
        </p:txBody>
      </p:sp>
      <p:sp>
        <p:nvSpPr>
          <p:cNvPr id="33" name="文本框 32"/>
          <p:cNvSpPr txBox="1"/>
          <p:nvPr/>
        </p:nvSpPr>
        <p:spPr>
          <a:xfrm>
            <a:off x="9922510" y="3550920"/>
            <a:ext cx="999490" cy="829945"/>
          </a:xfrm>
          <a:prstGeom prst="rect">
            <a:avLst/>
          </a:prstGeom>
          <a:noFill/>
        </p:spPr>
        <p:txBody>
          <a:bodyPr wrap="square" rtlCol="0">
            <a:spAutoFit/>
          </a:bodyPr>
          <a:p>
            <a:pPr algn="ctr"/>
            <a:r>
              <a:rPr lang="zh-CN" altLang="en-US" sz="2400">
                <a:solidFill>
                  <a:schemeClr val="bg1"/>
                </a:solidFill>
              </a:rPr>
              <a:t>工具材料</a:t>
            </a:r>
            <a:endParaRPr lang="zh-CN" altLang="en-US" sz="2400">
              <a:solidFill>
                <a:schemeClr val="bg1"/>
              </a:solidFill>
            </a:endParaRPr>
          </a:p>
        </p:txBody>
      </p:sp>
      <p:sp>
        <p:nvSpPr>
          <p:cNvPr id="34" name="文本框 33"/>
          <p:cNvSpPr txBox="1"/>
          <p:nvPr/>
        </p:nvSpPr>
        <p:spPr>
          <a:xfrm flipH="1">
            <a:off x="2833370" y="2169795"/>
            <a:ext cx="2379980" cy="1753235"/>
          </a:xfrm>
          <a:prstGeom prst="rect">
            <a:avLst/>
          </a:prstGeom>
          <a:noFill/>
          <a:ln w="9525">
            <a:noFill/>
            <a:miter/>
          </a:ln>
          <a:effectLst>
            <a:outerShdw sx="999" sy="999" algn="ctr" rotWithShape="0">
              <a:srgbClr val="000000"/>
            </a:outerShdw>
          </a:effectLst>
        </p:spPr>
        <p:txBody>
          <a:bodyPr wrap="square" anchor="t">
            <a:spAutoFit/>
          </a:bodyPr>
          <a:p>
            <a:pPr indent="457200" algn="l"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教师希望儿童在这一行为中所获得的效果</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indent="457200" algn="l"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“行为课程”的目的涉及知识、技能、情感等方面的发展</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5" name="文本框 34"/>
          <p:cNvSpPr txBox="1"/>
          <p:nvPr/>
        </p:nvSpPr>
        <p:spPr>
          <a:xfrm flipH="1">
            <a:off x="7142644" y="2602831"/>
            <a:ext cx="2167311" cy="1198880"/>
          </a:xfrm>
          <a:prstGeom prst="rect">
            <a:avLst/>
          </a:prstGeom>
          <a:noFill/>
          <a:ln w="9525">
            <a:noFill/>
            <a:miter/>
          </a:ln>
          <a:effectLst>
            <a:outerShdw sx="999" sy="999" algn="ctr" rotWithShape="0">
              <a:srgbClr val="000000"/>
            </a:outerShdw>
          </a:effectLst>
        </p:spPr>
        <p:txBody>
          <a:bodyPr wrap="square" anchor="t">
            <a:spAutoFit/>
          </a:bodyPr>
          <a:p>
            <a:pPr indent="457200" algn="ctr" fontAlgn="auto"/>
            <a:r>
              <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这一步骤主要包括活动的开始、活动的展开以及活动的结束</a:t>
            </a:r>
            <a:endParaRPr lang="zh-CN" altLang="en-US">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909" y="2941955"/>
            <a:ext cx="5513840" cy="974090"/>
            <a:chOff x="8379" y="5984"/>
            <a:chExt cx="796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79" y="6144"/>
              <a:ext cx="796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2.3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课程的编制原则与方法</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2"/>
          <p:cNvSpPr txBox="1"/>
          <p:nvPr/>
        </p:nvSpPr>
        <p:spPr>
          <a:xfrm flipH="1">
            <a:off x="586495" y="3398742"/>
            <a:ext cx="3055229" cy="2999740"/>
          </a:xfrm>
          <a:prstGeom prst="rect">
            <a:avLst/>
          </a:prstGeom>
          <a:noFill/>
          <a:ln w="9525">
            <a:noFill/>
            <a:miter/>
          </a:ln>
          <a:effectLst>
            <a:outerShdw sx="999" sy="999" algn="ctr" rotWithShape="0">
              <a:srgbClr val="000000"/>
            </a:outerShdw>
          </a:effectLst>
        </p:spPr>
        <p:txBody>
          <a:bodyPr wrap="square" lIns="0" rIns="0" anchor="t">
            <a:spAutoFit/>
          </a:bodyPr>
          <a:lstStyle/>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儿童的发展是整体的、联系的，儿童的生活经验也是一个整体。</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所以幼稚园课程应该打破各学科之间的界限，把各学科的知识进行整合，构成一种具体的整个活动。</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7" name="文本框 22"/>
          <p:cNvSpPr txBox="1"/>
          <p:nvPr/>
        </p:nvSpPr>
        <p:spPr>
          <a:xfrm flipH="1">
            <a:off x="4537708" y="3398742"/>
            <a:ext cx="3055229" cy="2584450"/>
          </a:xfrm>
          <a:prstGeom prst="rect">
            <a:avLst/>
          </a:prstGeom>
          <a:noFill/>
          <a:ln w="9525">
            <a:noFill/>
            <a:miter/>
          </a:ln>
          <a:effectLst>
            <a:outerShdw sx="999" sy="999" algn="ctr" rotWithShape="0">
              <a:srgbClr val="000000"/>
            </a:outerShdw>
          </a:effectLst>
        </p:spPr>
        <p:txBody>
          <a:bodyPr wrap="square" lIns="0" rIns="0" anchor="t">
            <a:spAutoFit/>
          </a:bodyPr>
          <a:lstStyle/>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儿童认识世界主要通过直接接触来获得知识经验的，直接经验具有生动、切实的特点。</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所以在课程编制的过程中，要注意以幼儿的直接经验为主，间接经验为辅。</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9" name="文本框 22"/>
          <p:cNvSpPr txBox="1"/>
          <p:nvPr/>
        </p:nvSpPr>
        <p:spPr>
          <a:xfrm flipH="1">
            <a:off x="8425275" y="3398742"/>
            <a:ext cx="3055229" cy="2999740"/>
          </a:xfrm>
          <a:prstGeom prst="rect">
            <a:avLst/>
          </a:prstGeom>
          <a:noFill/>
          <a:ln w="9525">
            <a:noFill/>
            <a:miter/>
          </a:ln>
          <a:effectLst>
            <a:outerShdw sx="999" sy="999" algn="ctr" rotWithShape="0">
              <a:srgbClr val="000000"/>
            </a:outerShdw>
          </a:effectLst>
        </p:spPr>
        <p:txBody>
          <a:bodyPr wrap="square" lIns="0" rIns="0" anchor="t">
            <a:spAutoFit/>
          </a:bodyPr>
          <a:lstStyle/>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由于遗传素质、生活环境及家庭教育方式的不同，导致儿童的个性能力发展也不相同。</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a:p>
            <a:pPr indent="457200" algn="just" fontAlgn="auto">
              <a:lnSpc>
                <a:spcPct val="150000"/>
              </a:lnSpc>
            </a:pP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rPr>
              <a:t>所以在编制幼稚园课程时，要尊重儿童身心发展的个性化差异，重视儿童自身的发展需要和能力</a:t>
            </a:r>
            <a:endPar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11" name="矩形 10"/>
          <p:cNvSpPr/>
          <p:nvPr/>
        </p:nvSpPr>
        <p:spPr>
          <a:xfrm>
            <a:off x="587032" y="204484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sz="2400"/>
              <a:t>整体性原则</a:t>
            </a:r>
            <a:endParaRPr lang="zh-CN" altLang="en-US" sz="2400"/>
          </a:p>
        </p:txBody>
      </p:sp>
      <p:sp>
        <p:nvSpPr>
          <p:cNvPr id="12" name="矩形 11"/>
          <p:cNvSpPr/>
          <p:nvPr/>
        </p:nvSpPr>
        <p:spPr>
          <a:xfrm>
            <a:off x="4537610" y="204484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sz="2400"/>
              <a:t>偏重直接经验原则</a:t>
            </a:r>
            <a:endParaRPr lang="zh-CN" altLang="en-US" sz="2400"/>
          </a:p>
        </p:txBody>
      </p:sp>
      <p:sp>
        <p:nvSpPr>
          <p:cNvPr id="13" name="矩形 12"/>
          <p:cNvSpPr/>
          <p:nvPr/>
        </p:nvSpPr>
        <p:spPr>
          <a:xfrm>
            <a:off x="8425177" y="2044849"/>
            <a:ext cx="3266244" cy="646331"/>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sz="2400"/>
              <a:t>偏重个体发展原则</a:t>
            </a:r>
            <a:endParaRPr lang="zh-CN" altLang="en-US" sz="2400"/>
          </a:p>
        </p:txBody>
      </p:sp>
      <p:sp>
        <p:nvSpPr>
          <p:cNvPr id="17" name="文本框 22"/>
          <p:cNvSpPr txBox="1"/>
          <p:nvPr/>
        </p:nvSpPr>
        <p:spPr>
          <a:xfrm flipH="1">
            <a:off x="852170" y="431165"/>
            <a:ext cx="721614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三、</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行为课程</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的编制原则与方法</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909" y="2941955"/>
            <a:ext cx="5513840" cy="974090"/>
            <a:chOff x="8379" y="5984"/>
            <a:chExt cx="796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79" y="6144"/>
              <a:ext cx="796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2.4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行为课程</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的评价</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852170" y="431165"/>
            <a:ext cx="721614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四、</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行为课程</a:t>
            </a:r>
            <a:r>
              <a:rPr lang="en-US" alt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a:t>
            </a: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的评价</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6" name="文本框 25"/>
          <p:cNvSpPr txBox="1"/>
          <p:nvPr/>
        </p:nvSpPr>
        <p:spPr>
          <a:xfrm>
            <a:off x="754380" y="1252855"/>
            <a:ext cx="3387725" cy="460375"/>
          </a:xfrm>
          <a:prstGeom prst="rect">
            <a:avLst/>
          </a:prstGeom>
          <a:noFill/>
        </p:spPr>
        <p:txBody>
          <a:bodyPr wrap="square" rtlCol="0">
            <a:spAutoFit/>
          </a:bodyPr>
          <a:p>
            <a:r>
              <a:rPr lang="zh-CN" altLang="en-US" sz="2400" b="1"/>
              <a:t>（一）积极性</a:t>
            </a:r>
            <a:endParaRPr lang="zh-CN" altLang="en-US" sz="2400" b="1"/>
          </a:p>
        </p:txBody>
      </p:sp>
      <p:sp>
        <p:nvSpPr>
          <p:cNvPr id="2" name="文本框 1"/>
          <p:cNvSpPr txBox="1"/>
          <p:nvPr/>
        </p:nvSpPr>
        <p:spPr>
          <a:xfrm>
            <a:off x="1884680" y="2265680"/>
            <a:ext cx="8422005" cy="3784600"/>
          </a:xfrm>
          <a:prstGeom prst="rect">
            <a:avLst/>
          </a:prstGeom>
          <a:noFill/>
        </p:spPr>
        <p:txBody>
          <a:bodyPr wrap="square" rtlCol="0">
            <a:spAutoFit/>
          </a:bodyPr>
          <a:p>
            <a:pPr indent="457200" fontAlgn="auto">
              <a:lnSpc>
                <a:spcPct val="150000"/>
              </a:lnSpc>
            </a:pPr>
            <a:r>
              <a:rPr lang="en-US" altLang="zh-CN" sz="2000"/>
              <a:t>1.</a:t>
            </a:r>
            <a:r>
              <a:rPr lang="zh-CN" altLang="en-US" sz="2000"/>
              <a:t>他认为儿童的生活是一个整体，主张通过单元教学的方式对儿童进行教育，</a:t>
            </a:r>
            <a:r>
              <a:rPr lang="zh-CN" altLang="en-US" sz="2000">
                <a:solidFill>
                  <a:srgbClr val="FF0000"/>
                </a:solidFill>
              </a:rPr>
              <a:t>打破了学科的界限</a:t>
            </a:r>
            <a:r>
              <a:rPr lang="zh-CN" altLang="en-US" sz="2000"/>
              <a:t>，让儿童获得整体的、自然地教育。</a:t>
            </a:r>
            <a:endParaRPr lang="zh-CN" altLang="en-US" sz="2000"/>
          </a:p>
          <a:p>
            <a:pPr indent="457200" fontAlgn="auto">
              <a:lnSpc>
                <a:spcPct val="150000"/>
              </a:lnSpc>
            </a:pPr>
            <a:endParaRPr lang="zh-CN" altLang="en-US" sz="2000"/>
          </a:p>
          <a:p>
            <a:pPr indent="457200" fontAlgn="auto">
              <a:lnSpc>
                <a:spcPct val="150000"/>
              </a:lnSpc>
            </a:pPr>
            <a:r>
              <a:rPr lang="en-US" altLang="zh-CN" sz="2000"/>
              <a:t>2.</a:t>
            </a:r>
            <a:r>
              <a:rPr lang="zh-CN" altLang="en-US" sz="2000"/>
              <a:t>他还强调要尊重儿童的个性化发展，尊重各个地区发展的差异，要</a:t>
            </a:r>
            <a:r>
              <a:rPr lang="zh-CN" altLang="en-US" sz="2000">
                <a:solidFill>
                  <a:srgbClr val="FF0000"/>
                </a:solidFill>
              </a:rPr>
              <a:t>因地制宜</a:t>
            </a:r>
            <a:r>
              <a:rPr lang="zh-CN" altLang="en-US" sz="2000"/>
              <a:t>的选择教材，促进儿童各方面能力的发展。这种</a:t>
            </a:r>
            <a:r>
              <a:rPr lang="zh-CN" altLang="en-US" sz="2000">
                <a:solidFill>
                  <a:srgbClr val="FF0000"/>
                </a:solidFill>
              </a:rPr>
              <a:t>以行动为中心</a:t>
            </a:r>
            <a:r>
              <a:rPr lang="zh-CN" altLang="en-US" sz="2000"/>
              <a:t>，通过动机、目的、活动、活动过程与工具材料等环节进行的实施过程开创了当时优质教育崭新的课程模式，对20世纪30年代我国幼儿园课程的改革和发展做出了重大的贡献。</a:t>
            </a:r>
            <a:endParaRPr lang="zh-CN"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6767" y="1926549"/>
            <a:ext cx="4840715" cy="2908157"/>
            <a:chOff x="5660902" y="1403309"/>
            <a:chExt cx="4840715" cy="2908157"/>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25"/>
            <p:cNvSpPr txBox="1"/>
            <p:nvPr/>
          </p:nvSpPr>
          <p:spPr>
            <a:xfrm flipH="1">
              <a:off x="7399327" y="1560273"/>
              <a:ext cx="3102290"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陈鹤琴</a:t>
              </a:r>
              <a:r>
                <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r>
                <a:rPr kumimoji="0" lang="zh-CN" altLang="en-US"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五指活动课程</a:t>
              </a:r>
              <a:r>
                <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3" name="TextBox 25"/>
            <p:cNvSpPr txBox="1"/>
            <p:nvPr/>
          </p:nvSpPr>
          <p:spPr>
            <a:xfrm flipH="1">
              <a:off x="5799916" y="1498718"/>
              <a:ext cx="1357701" cy="43088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5"/>
            <p:cNvSpPr txBox="1"/>
            <p:nvPr/>
          </p:nvSpPr>
          <p:spPr>
            <a:xfrm flipH="1">
              <a:off x="7399327" y="2703499"/>
              <a:ext cx="3102290"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张雪门的</a:t>
              </a:r>
              <a:r>
                <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r>
                <a:rPr kumimoji="0" lang="zh-CN" altLang="en-US"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行为课程</a:t>
              </a:r>
              <a:r>
                <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en-US"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0" name="TextBox 25"/>
            <p:cNvSpPr txBox="1"/>
            <p:nvPr/>
          </p:nvSpPr>
          <p:spPr>
            <a:xfrm flipH="1">
              <a:off x="5799916" y="2641944"/>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25"/>
            <p:cNvSpPr txBox="1"/>
            <p:nvPr/>
          </p:nvSpPr>
          <p:spPr>
            <a:xfrm flipH="1">
              <a:off x="7399327" y="3846725"/>
              <a:ext cx="3102290"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中国幼儿园课程改革的动向</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7" name="TextBox 25"/>
            <p:cNvSpPr txBox="1"/>
            <p:nvPr/>
          </p:nvSpPr>
          <p:spPr>
            <a:xfrm flipH="1">
              <a:off x="5799916" y="3785170"/>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cxnSp>
        <p:nvCxnSpPr>
          <p:cNvPr id="94" name="直接连接符 93"/>
          <p:cNvCxnSpPr/>
          <p:nvPr/>
        </p:nvCxnSpPr>
        <p:spPr>
          <a:xfrm>
            <a:off x="7074712" y="1396103"/>
            <a:ext cx="0" cy="4065795"/>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776193" y="3073164"/>
            <a:ext cx="2937078" cy="711672"/>
            <a:chOff x="1690383" y="3121224"/>
            <a:chExt cx="2937078" cy="711672"/>
          </a:xfrm>
        </p:grpSpPr>
        <p:sp>
          <p:nvSpPr>
            <p:cNvPr id="81" name="文本框 80"/>
            <p:cNvSpPr txBox="1"/>
            <p:nvPr/>
          </p:nvSpPr>
          <p:spPr>
            <a:xfrm>
              <a:off x="1690383" y="3121224"/>
              <a:ext cx="293707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组合 94"/>
            <p:cNvGrpSpPr/>
            <p:nvPr/>
          </p:nvGrpSpPr>
          <p:grpSpPr>
            <a:xfrm>
              <a:off x="2836703" y="3772452"/>
              <a:ext cx="644439" cy="60444"/>
              <a:chOff x="5488178" y="3579021"/>
              <a:chExt cx="1245351" cy="116805"/>
            </a:xfrm>
            <a:solidFill>
              <a:schemeClr val="tx1">
                <a:lumMod val="85000"/>
                <a:lumOff val="15000"/>
              </a:schemeClr>
            </a:solidFill>
          </p:grpSpPr>
          <p:sp>
            <p:nvSpPr>
              <p:cNvPr id="96" name="椭圆 95"/>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7" name="椭圆 96"/>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8" name="椭圆 97"/>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9" name="椭圆 98"/>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0" name="椭圆 99"/>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1" name="椭圆 100"/>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737870" y="744855"/>
            <a:ext cx="3387725" cy="460375"/>
          </a:xfrm>
          <a:prstGeom prst="rect">
            <a:avLst/>
          </a:prstGeom>
          <a:noFill/>
        </p:spPr>
        <p:txBody>
          <a:bodyPr wrap="square" rtlCol="0">
            <a:spAutoFit/>
          </a:bodyPr>
          <a:p>
            <a:r>
              <a:rPr lang="zh-CN" altLang="en-US" sz="2400" b="1"/>
              <a:t>（二）消极性</a:t>
            </a:r>
            <a:endParaRPr lang="zh-CN" altLang="en-US" sz="2400" b="1"/>
          </a:p>
        </p:txBody>
      </p:sp>
      <p:sp>
        <p:nvSpPr>
          <p:cNvPr id="2" name="文本框 1"/>
          <p:cNvSpPr txBox="1"/>
          <p:nvPr/>
        </p:nvSpPr>
        <p:spPr>
          <a:xfrm>
            <a:off x="5391785" y="1838325"/>
            <a:ext cx="5128895" cy="1476375"/>
          </a:xfrm>
          <a:prstGeom prst="rect">
            <a:avLst/>
          </a:prstGeom>
          <a:noFill/>
        </p:spPr>
        <p:txBody>
          <a:bodyPr wrap="square" rtlCol="0">
            <a:spAutoFit/>
          </a:bodyPr>
          <a:p>
            <a:pPr indent="0" fontAlgn="auto">
              <a:lnSpc>
                <a:spcPct val="150000"/>
              </a:lnSpc>
            </a:pPr>
            <a:r>
              <a:rPr lang="zh-CN" altLang="en-US" sz="2000">
                <a:latin typeface="Calibri" panose="020F0502020204030204" charset="0"/>
              </a:rPr>
              <a:t>①</a:t>
            </a:r>
            <a:r>
              <a:rPr lang="zh-CN" altLang="en-US" sz="2000"/>
              <a:t>需要准备大量的设备和材料供儿童操作和直接接触</a:t>
            </a:r>
            <a:endParaRPr lang="zh-CN" altLang="en-US" sz="2000"/>
          </a:p>
          <a:p>
            <a:pPr indent="0" fontAlgn="auto">
              <a:lnSpc>
                <a:spcPct val="150000"/>
              </a:lnSpc>
            </a:pPr>
            <a:r>
              <a:rPr lang="zh-CN" altLang="en-US" sz="2000">
                <a:latin typeface="Calibri" panose="020F0502020204030204" charset="0"/>
              </a:rPr>
              <a:t>②</a:t>
            </a:r>
            <a:r>
              <a:rPr lang="zh-CN" altLang="en-US" sz="2000"/>
              <a:t>需要一定的室外活动场所</a:t>
            </a:r>
            <a:endParaRPr lang="zh-CN" altLang="en-US" sz="2000"/>
          </a:p>
        </p:txBody>
      </p:sp>
      <p:sp>
        <p:nvSpPr>
          <p:cNvPr id="3" name="文本框 2"/>
          <p:cNvSpPr txBox="1"/>
          <p:nvPr/>
        </p:nvSpPr>
        <p:spPr>
          <a:xfrm>
            <a:off x="948690" y="2223135"/>
            <a:ext cx="2966720" cy="706755"/>
          </a:xfrm>
          <a:prstGeom prst="rect">
            <a:avLst/>
          </a:prstGeom>
          <a:noFill/>
        </p:spPr>
        <p:txBody>
          <a:bodyPr wrap="square" rtlCol="0">
            <a:spAutoFit/>
          </a:bodyPr>
          <a:p>
            <a:r>
              <a:rPr lang="en-US" altLang="zh-CN" sz="2000" b="1"/>
              <a:t>1.对幼儿园的场地和材料的供给要求较高</a:t>
            </a:r>
            <a:endParaRPr lang="en-US" altLang="zh-CN" sz="2000" b="1"/>
          </a:p>
        </p:txBody>
      </p:sp>
      <p:sp>
        <p:nvSpPr>
          <p:cNvPr id="4" name="右箭头 3"/>
          <p:cNvSpPr/>
          <p:nvPr/>
        </p:nvSpPr>
        <p:spPr>
          <a:xfrm>
            <a:off x="4125595" y="2363470"/>
            <a:ext cx="1081405" cy="4260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48690" y="4517390"/>
            <a:ext cx="2966720" cy="398780"/>
          </a:xfrm>
          <a:prstGeom prst="rect">
            <a:avLst/>
          </a:prstGeom>
          <a:noFill/>
        </p:spPr>
        <p:txBody>
          <a:bodyPr wrap="square" rtlCol="0">
            <a:spAutoFit/>
          </a:bodyPr>
          <a:p>
            <a:r>
              <a:rPr lang="en-US" altLang="zh-CN" sz="2000" b="1"/>
              <a:t>2.具有较重得乡土性</a:t>
            </a:r>
            <a:endParaRPr lang="en-US" altLang="zh-CN" sz="2000" b="1"/>
          </a:p>
        </p:txBody>
      </p:sp>
      <p:sp>
        <p:nvSpPr>
          <p:cNvPr id="6" name="右箭头 5"/>
          <p:cNvSpPr/>
          <p:nvPr/>
        </p:nvSpPr>
        <p:spPr>
          <a:xfrm>
            <a:off x="4125595" y="4490085"/>
            <a:ext cx="1081405" cy="42608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570855" y="4198620"/>
            <a:ext cx="4950460" cy="1014730"/>
          </a:xfrm>
          <a:prstGeom prst="rect">
            <a:avLst/>
          </a:prstGeom>
          <a:noFill/>
        </p:spPr>
        <p:txBody>
          <a:bodyPr wrap="square" rtlCol="0">
            <a:spAutoFit/>
          </a:bodyPr>
          <a:p>
            <a:r>
              <a:rPr lang="zh-CN" altLang="en-US" sz="2000"/>
              <a:t>“行为课程”强调要因地制宜的发展幼儿教育，开展幼儿教育课程，但是各地区经济，文化发展水平的不平衡以及地理位置的差异</a:t>
            </a:r>
            <a:endParaRPr lang="zh-CN" altLang="en-US" sz="2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 name="图片 6" descr="张雪门行为课程"/>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66800" y="948055"/>
            <a:ext cx="10058400" cy="5373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请在此处输入所需标题</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矩形: 圆角 25"/>
          <p:cNvSpPr/>
          <p:nvPr/>
        </p:nvSpPr>
        <p:spPr>
          <a:xfrm>
            <a:off x="5326380" y="3583305"/>
            <a:ext cx="5043170" cy="78803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5"/>
          <p:cNvSpPr txBox="1"/>
          <p:nvPr/>
        </p:nvSpPr>
        <p:spPr>
          <a:xfrm flipH="1">
            <a:off x="5475605" y="3762375"/>
            <a:ext cx="4745990" cy="43053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中国幼儿园课程的改革动向</a:t>
            </a:r>
            <a:endParaRPr kumimoji="0" 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4" name="文本框 3"/>
          <p:cNvSpPr txBox="1"/>
          <p:nvPr/>
        </p:nvSpPr>
        <p:spPr>
          <a:xfrm>
            <a:off x="5974080" y="4739005"/>
            <a:ext cx="3850640" cy="398780"/>
          </a:xfrm>
          <a:prstGeom prst="rect">
            <a:avLst/>
          </a:prstGeom>
          <a:noFill/>
        </p:spPr>
        <p:txBody>
          <a:bodyPr wrap="square" rtlCol="0">
            <a:spAutoFit/>
          </a:bodyPr>
          <a:p>
            <a:pPr algn="ctr"/>
            <a:r>
              <a:rPr lang="zh-CN" altLang="en-US" sz="2000"/>
              <a:t>改革中存在的问题、改革的趋势</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909" y="2941955"/>
            <a:ext cx="5513840" cy="974090"/>
            <a:chOff x="8379" y="5984"/>
            <a:chExt cx="796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79" y="6144"/>
              <a:ext cx="796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课程改革中存在的问题</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2"/>
          <p:cNvSpPr txBox="1"/>
          <p:nvPr/>
        </p:nvSpPr>
        <p:spPr>
          <a:xfrm flipH="1">
            <a:off x="852170" y="414655"/>
            <a:ext cx="721614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a:t>
            </a:r>
            <a:r>
              <a:rPr 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改革中存在的问题</a:t>
            </a:r>
            <a:endParaRPr 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965835" y="1249045"/>
            <a:ext cx="7882255" cy="922020"/>
          </a:xfrm>
          <a:prstGeom prst="rect">
            <a:avLst/>
          </a:prstGeom>
          <a:noFill/>
        </p:spPr>
        <p:txBody>
          <a:bodyPr wrap="square" rtlCol="0">
            <a:spAutoFit/>
          </a:bodyPr>
          <a:p>
            <a:pPr indent="457200" fontAlgn="auto">
              <a:lnSpc>
                <a:spcPct val="150000"/>
              </a:lnSpc>
            </a:pPr>
            <a:r>
              <a:rPr lang="zh-CN" altLang="en-US"/>
              <a:t>从1903年我国第一个学前教育机构——湖北幼稚园成立至今，我国幼儿教育已有100多年的历史，我国幼儿园课程从产生到发展经历了三次改革：</a:t>
            </a:r>
            <a:endParaRPr lang="zh-CN" altLang="en-US"/>
          </a:p>
        </p:txBody>
      </p:sp>
      <p:sp>
        <p:nvSpPr>
          <p:cNvPr id="4" name="文本框 3"/>
          <p:cNvSpPr txBox="1"/>
          <p:nvPr/>
        </p:nvSpPr>
        <p:spPr>
          <a:xfrm>
            <a:off x="3096260" y="2395855"/>
            <a:ext cx="3867785" cy="368300"/>
          </a:xfrm>
          <a:prstGeom prst="rect">
            <a:avLst/>
          </a:prstGeom>
          <a:noFill/>
        </p:spPr>
        <p:txBody>
          <a:bodyPr wrap="square" rtlCol="0">
            <a:spAutoFit/>
          </a:bodyPr>
          <a:p>
            <a:r>
              <a:rPr lang="zh-CN" altLang="en-US"/>
              <a:t>20世纪二三十年代幼儿园的课程改革</a:t>
            </a:r>
            <a:endParaRPr lang="zh-CN" altLang="en-US"/>
          </a:p>
        </p:txBody>
      </p:sp>
      <p:cxnSp>
        <p:nvCxnSpPr>
          <p:cNvPr id="5" name="直接箭头连接符 4"/>
          <p:cNvCxnSpPr>
            <a:stCxn id="4" idx="2"/>
          </p:cNvCxnSpPr>
          <p:nvPr/>
        </p:nvCxnSpPr>
        <p:spPr>
          <a:xfrm>
            <a:off x="5030470" y="2764155"/>
            <a:ext cx="15875" cy="54927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104515" y="3460750"/>
            <a:ext cx="3867785" cy="368300"/>
          </a:xfrm>
          <a:prstGeom prst="rect">
            <a:avLst/>
          </a:prstGeom>
          <a:noFill/>
        </p:spPr>
        <p:txBody>
          <a:bodyPr wrap="square" rtlCol="0">
            <a:spAutoFit/>
          </a:bodyPr>
          <a:p>
            <a:r>
              <a:rPr lang="zh-CN" altLang="en-US">
                <a:sym typeface="+mn-ea"/>
              </a:rPr>
              <a:t>20世纪五六十年代的幼儿园课程改革</a:t>
            </a:r>
            <a:endParaRPr lang="zh-CN" altLang="en-US"/>
          </a:p>
        </p:txBody>
      </p:sp>
      <p:sp>
        <p:nvSpPr>
          <p:cNvPr id="7" name="文本框 6"/>
          <p:cNvSpPr txBox="1"/>
          <p:nvPr/>
        </p:nvSpPr>
        <p:spPr>
          <a:xfrm>
            <a:off x="3096260" y="4788535"/>
            <a:ext cx="3867785" cy="368300"/>
          </a:xfrm>
          <a:prstGeom prst="rect">
            <a:avLst/>
          </a:prstGeom>
          <a:noFill/>
        </p:spPr>
        <p:txBody>
          <a:bodyPr wrap="square" rtlCol="0">
            <a:spAutoFit/>
          </a:bodyPr>
          <a:p>
            <a:r>
              <a:rPr lang="zh-CN" altLang="en-US">
                <a:sym typeface="+mn-ea"/>
              </a:rPr>
              <a:t>20世纪80年代以来的幼儿园课程改革</a:t>
            </a:r>
            <a:endParaRPr lang="zh-CN" altLang="en-US"/>
          </a:p>
        </p:txBody>
      </p:sp>
      <p:cxnSp>
        <p:nvCxnSpPr>
          <p:cNvPr id="8" name="直接箭头连接符 7"/>
          <p:cNvCxnSpPr/>
          <p:nvPr/>
        </p:nvCxnSpPr>
        <p:spPr>
          <a:xfrm>
            <a:off x="5022215" y="4034155"/>
            <a:ext cx="15875" cy="54927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9" name="右箭头 8"/>
          <p:cNvSpPr/>
          <p:nvPr/>
        </p:nvSpPr>
        <p:spPr>
          <a:xfrm>
            <a:off x="852170" y="5736590"/>
            <a:ext cx="819150" cy="42672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785620" y="5488940"/>
            <a:ext cx="8357235" cy="922020"/>
          </a:xfrm>
          <a:prstGeom prst="rect">
            <a:avLst/>
          </a:prstGeom>
          <a:noFill/>
        </p:spPr>
        <p:txBody>
          <a:bodyPr wrap="square" rtlCol="0">
            <a:spAutoFit/>
          </a:bodyPr>
          <a:p>
            <a:pPr indent="457200" fontAlgn="auto">
              <a:lnSpc>
                <a:spcPct val="150000"/>
              </a:lnSpc>
            </a:pPr>
            <a:r>
              <a:rPr lang="zh-CN" altLang="en-US"/>
              <a:t>虽然我国幼儿园课程不断完善，不断发展，体系不断健全，越来越适应社会的发展，但是我国幼儿园课程在实施的过程中仍然存在着一些问题。</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672465" y="728345"/>
            <a:ext cx="4747895" cy="460375"/>
          </a:xfrm>
          <a:prstGeom prst="rect">
            <a:avLst/>
          </a:prstGeom>
          <a:noFill/>
        </p:spPr>
        <p:txBody>
          <a:bodyPr wrap="square" rtlCol="0">
            <a:spAutoFit/>
          </a:bodyPr>
          <a:p>
            <a:r>
              <a:rPr lang="zh-CN" altLang="en-US" sz="2400" b="1"/>
              <a:t>（一）对幼儿园课程理解片面</a:t>
            </a:r>
            <a:endParaRPr lang="zh-CN" altLang="en-US" sz="2400" b="1"/>
          </a:p>
        </p:txBody>
      </p:sp>
      <p:sp>
        <p:nvSpPr>
          <p:cNvPr id="2" name="文本框 1"/>
          <p:cNvSpPr txBox="1"/>
          <p:nvPr/>
        </p:nvSpPr>
        <p:spPr>
          <a:xfrm>
            <a:off x="1195705" y="1642110"/>
            <a:ext cx="4539615" cy="2168525"/>
          </a:xfrm>
          <a:prstGeom prst="rect">
            <a:avLst/>
          </a:prstGeom>
          <a:noFill/>
        </p:spPr>
        <p:txBody>
          <a:bodyPr wrap="square" rtlCol="0">
            <a:spAutoFit/>
          </a:bodyPr>
          <a:p>
            <a:pPr indent="457200" fontAlgn="auto">
              <a:lnSpc>
                <a:spcPct val="150000"/>
              </a:lnSpc>
            </a:pPr>
            <a:r>
              <a:rPr lang="zh-CN" altLang="en-US"/>
              <a:t>教育是培养人的一种活动，是根据一定社会现实和未来的需要，遵循年轻一代身心发展规律，有目的、有计划、有组织的引导受教育者</a:t>
            </a:r>
            <a:r>
              <a:rPr lang="zh-CN" altLang="en-US">
                <a:solidFill>
                  <a:srgbClr val="FF0000"/>
                </a:solidFill>
              </a:rPr>
              <a:t>获得知识技能、发展智力和体力、培养及及情绪情感</a:t>
            </a:r>
            <a:r>
              <a:rPr lang="zh-CN" altLang="en-US"/>
              <a:t>的一种活动。</a:t>
            </a:r>
            <a:endParaRPr lang="zh-CN" altLang="en-US"/>
          </a:p>
        </p:txBody>
      </p:sp>
      <p:sp>
        <p:nvSpPr>
          <p:cNvPr id="3" name="右箭头 2"/>
          <p:cNvSpPr/>
          <p:nvPr/>
        </p:nvSpPr>
        <p:spPr>
          <a:xfrm>
            <a:off x="6144895" y="2545715"/>
            <a:ext cx="983615" cy="1968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左大括号 3"/>
          <p:cNvSpPr/>
          <p:nvPr/>
        </p:nvSpPr>
        <p:spPr>
          <a:xfrm>
            <a:off x="7521575" y="1644650"/>
            <a:ext cx="196850" cy="1998980"/>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963535" y="1642110"/>
            <a:ext cx="2917190" cy="368300"/>
          </a:xfrm>
          <a:prstGeom prst="rect">
            <a:avLst/>
          </a:prstGeom>
          <a:noFill/>
        </p:spPr>
        <p:txBody>
          <a:bodyPr wrap="square" rtlCol="0">
            <a:spAutoFit/>
          </a:bodyPr>
          <a:p>
            <a:r>
              <a:rPr lang="zh-CN" altLang="en-US">
                <a:latin typeface="Calibri" panose="020F0502020204030204" charset="0"/>
              </a:rPr>
              <a:t>①</a:t>
            </a:r>
            <a:r>
              <a:rPr lang="zh-CN" altLang="en-US"/>
              <a:t>幼儿园课程要保教结合</a:t>
            </a:r>
            <a:endParaRPr lang="zh-CN" altLang="en-US"/>
          </a:p>
        </p:txBody>
      </p:sp>
      <p:sp>
        <p:nvSpPr>
          <p:cNvPr id="6" name="文本框 5"/>
          <p:cNvSpPr txBox="1"/>
          <p:nvPr/>
        </p:nvSpPr>
        <p:spPr>
          <a:xfrm>
            <a:off x="8045450" y="3244850"/>
            <a:ext cx="3834765" cy="368300"/>
          </a:xfrm>
          <a:prstGeom prst="rect">
            <a:avLst/>
          </a:prstGeom>
          <a:noFill/>
        </p:spPr>
        <p:txBody>
          <a:bodyPr wrap="square" rtlCol="0">
            <a:spAutoFit/>
          </a:bodyPr>
          <a:p>
            <a:r>
              <a:rPr lang="zh-CN" altLang="en-US">
                <a:latin typeface="Calibri" panose="020F0502020204030204" charset="0"/>
              </a:rPr>
              <a:t>②</a:t>
            </a:r>
            <a:r>
              <a:rPr lang="zh-CN" altLang="en-US"/>
              <a:t>幼儿园课程要促进幼儿全面发展</a:t>
            </a:r>
            <a:endParaRPr lang="zh-CN" altLang="en-US"/>
          </a:p>
        </p:txBody>
      </p:sp>
      <p:sp>
        <p:nvSpPr>
          <p:cNvPr id="7" name="矩形 6"/>
          <p:cNvSpPr/>
          <p:nvPr/>
        </p:nvSpPr>
        <p:spPr>
          <a:xfrm>
            <a:off x="518160" y="3925570"/>
            <a:ext cx="995680" cy="583565"/>
          </a:xfrm>
          <a:prstGeom prst="rect">
            <a:avLst/>
          </a:prstGeom>
          <a:noFill/>
          <a:ln>
            <a:noFill/>
          </a:ln>
        </p:spPr>
        <p:txBody>
          <a:bodyPr wrap="none" rtlCol="0" anchor="t">
            <a:spAutoFit/>
          </a:bodyPr>
          <a:p>
            <a:pPr algn="ctr"/>
            <a:r>
              <a:rPr lang="zh-CN" altLang="en-US" sz="3200" b="1" i="1">
                <a:ln w="22225">
                  <a:solidFill>
                    <a:schemeClr val="accent2"/>
                  </a:solidFill>
                  <a:prstDash val="solid"/>
                </a:ln>
                <a:solidFill>
                  <a:srgbClr val="FF0000"/>
                </a:solidFill>
                <a:effectLst/>
              </a:rPr>
              <a:t>但是</a:t>
            </a:r>
            <a:endParaRPr lang="zh-CN" altLang="en-US" sz="3200" b="1" i="1">
              <a:ln w="22225">
                <a:solidFill>
                  <a:schemeClr val="accent2"/>
                </a:solidFill>
                <a:prstDash val="solid"/>
              </a:ln>
              <a:solidFill>
                <a:srgbClr val="FF0000"/>
              </a:solidFill>
              <a:effectLst/>
            </a:endParaRPr>
          </a:p>
        </p:txBody>
      </p:sp>
      <p:sp>
        <p:nvSpPr>
          <p:cNvPr id="8" name="文本框 7"/>
          <p:cNvSpPr txBox="1"/>
          <p:nvPr/>
        </p:nvSpPr>
        <p:spPr>
          <a:xfrm>
            <a:off x="1195705" y="4640580"/>
            <a:ext cx="2638425" cy="645160"/>
          </a:xfrm>
          <a:prstGeom prst="rect">
            <a:avLst/>
          </a:prstGeom>
          <a:noFill/>
        </p:spPr>
        <p:txBody>
          <a:bodyPr wrap="square" rtlCol="0">
            <a:spAutoFit/>
          </a:bodyPr>
          <a:p>
            <a:r>
              <a:rPr lang="zh-CN" altLang="en-US"/>
              <a:t>家长的</a:t>
            </a:r>
            <a:r>
              <a:rPr lang="zh-CN" altLang="en-US">
                <a:solidFill>
                  <a:srgbClr val="FF0000"/>
                </a:solidFill>
              </a:rPr>
              <a:t>盲目要求</a:t>
            </a:r>
            <a:r>
              <a:rPr lang="zh-CN" altLang="en-US"/>
              <a:t>和私立幼儿园</a:t>
            </a:r>
            <a:r>
              <a:rPr lang="zh-CN" altLang="en-US">
                <a:solidFill>
                  <a:srgbClr val="FF0000"/>
                </a:solidFill>
              </a:rPr>
              <a:t>功利性</a:t>
            </a:r>
            <a:r>
              <a:rPr lang="zh-CN" altLang="en-US"/>
              <a:t>的特点</a:t>
            </a:r>
            <a:endParaRPr lang="zh-CN" altLang="en-US"/>
          </a:p>
        </p:txBody>
      </p:sp>
      <p:cxnSp>
        <p:nvCxnSpPr>
          <p:cNvPr id="9" name="直接箭头连接符 8"/>
          <p:cNvCxnSpPr/>
          <p:nvPr/>
        </p:nvCxnSpPr>
        <p:spPr>
          <a:xfrm>
            <a:off x="3735705" y="4960620"/>
            <a:ext cx="704850" cy="508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949190" y="5811520"/>
            <a:ext cx="3375660" cy="368300"/>
          </a:xfrm>
          <a:prstGeom prst="rect">
            <a:avLst/>
          </a:prstGeom>
          <a:noFill/>
        </p:spPr>
        <p:txBody>
          <a:bodyPr wrap="square" rtlCol="0">
            <a:spAutoFit/>
          </a:bodyPr>
          <a:p>
            <a:r>
              <a:rPr lang="zh-CN" altLang="en-US"/>
              <a:t>室内活动多，室外活动少</a:t>
            </a:r>
            <a:endParaRPr lang="zh-CN" altLang="en-US"/>
          </a:p>
        </p:txBody>
      </p:sp>
      <p:sp>
        <p:nvSpPr>
          <p:cNvPr id="11" name="文本框 10"/>
          <p:cNvSpPr txBox="1"/>
          <p:nvPr/>
        </p:nvSpPr>
        <p:spPr>
          <a:xfrm>
            <a:off x="1195705" y="5811520"/>
            <a:ext cx="2638425" cy="645160"/>
          </a:xfrm>
          <a:prstGeom prst="rect">
            <a:avLst/>
          </a:prstGeom>
          <a:noFill/>
        </p:spPr>
        <p:txBody>
          <a:bodyPr wrap="square" rtlCol="0">
            <a:spAutoFit/>
          </a:bodyPr>
          <a:p>
            <a:r>
              <a:rPr lang="zh-CN" altLang="en-US"/>
              <a:t>幼儿园规模小，课程设置不合理</a:t>
            </a:r>
            <a:endParaRPr lang="zh-CN" altLang="en-US"/>
          </a:p>
        </p:txBody>
      </p:sp>
      <p:cxnSp>
        <p:nvCxnSpPr>
          <p:cNvPr id="12" name="直接箭头连接符 11"/>
          <p:cNvCxnSpPr/>
          <p:nvPr/>
        </p:nvCxnSpPr>
        <p:spPr>
          <a:xfrm>
            <a:off x="3834130" y="5993130"/>
            <a:ext cx="704850" cy="508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49190" y="4640580"/>
            <a:ext cx="3375660" cy="645160"/>
          </a:xfrm>
          <a:prstGeom prst="rect">
            <a:avLst/>
          </a:prstGeom>
          <a:noFill/>
        </p:spPr>
        <p:txBody>
          <a:bodyPr wrap="square" rtlCol="0">
            <a:spAutoFit/>
          </a:bodyPr>
          <a:p>
            <a:r>
              <a:rPr lang="zh-CN" altLang="en-US"/>
              <a:t>专注幼儿的看智力开发和知识教育，忽视体育、德育和美育</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672465" y="728345"/>
            <a:ext cx="7812405" cy="460375"/>
          </a:xfrm>
          <a:prstGeom prst="rect">
            <a:avLst/>
          </a:prstGeom>
          <a:noFill/>
        </p:spPr>
        <p:txBody>
          <a:bodyPr wrap="square" rtlCol="0">
            <a:spAutoFit/>
          </a:bodyPr>
          <a:p>
            <a:r>
              <a:rPr lang="zh-CN" altLang="en-US" sz="2400" b="1"/>
              <a:t>（二）照搬西方的幼儿园课程模式，没有本土化特色</a:t>
            </a:r>
            <a:endParaRPr lang="zh-CN" altLang="en-US" sz="2400" b="1"/>
          </a:p>
        </p:txBody>
      </p:sp>
      <p:sp>
        <p:nvSpPr>
          <p:cNvPr id="2" name="文本框 1"/>
          <p:cNvSpPr txBox="1"/>
          <p:nvPr/>
        </p:nvSpPr>
        <p:spPr>
          <a:xfrm>
            <a:off x="672465" y="1543685"/>
            <a:ext cx="7997190" cy="922020"/>
          </a:xfrm>
          <a:prstGeom prst="rect">
            <a:avLst/>
          </a:prstGeom>
          <a:noFill/>
        </p:spPr>
        <p:txBody>
          <a:bodyPr wrap="square" rtlCol="0">
            <a:spAutoFit/>
          </a:bodyPr>
          <a:p>
            <a:pPr indent="457200" fontAlgn="auto">
              <a:lnSpc>
                <a:spcPct val="150000"/>
              </a:lnSpc>
            </a:pPr>
            <a:r>
              <a:rPr lang="zh-CN" altLang="en-US"/>
              <a:t>近些年的幼儿园课程改革缺乏科学性，照搬西方先进的幼儿园课程模式，带有一定的盲目性，没有形成促进幼儿全面发展的课程体系。</a:t>
            </a:r>
            <a:endParaRPr lang="zh-CN" altLang="en-US"/>
          </a:p>
        </p:txBody>
      </p:sp>
      <p:sp>
        <p:nvSpPr>
          <p:cNvPr id="3" name="文本框 2"/>
          <p:cNvSpPr txBox="1"/>
          <p:nvPr/>
        </p:nvSpPr>
        <p:spPr>
          <a:xfrm>
            <a:off x="1615440" y="3051175"/>
            <a:ext cx="3570605" cy="368300"/>
          </a:xfrm>
          <a:prstGeom prst="rect">
            <a:avLst/>
          </a:prstGeom>
          <a:noFill/>
        </p:spPr>
        <p:txBody>
          <a:bodyPr wrap="square" rtlCol="0">
            <a:spAutoFit/>
          </a:bodyPr>
          <a:p>
            <a:r>
              <a:rPr lang="zh-CN" altLang="en-US">
                <a:solidFill>
                  <a:srgbClr val="FF0000"/>
                </a:solidFill>
                <a:effectLst>
                  <a:outerShdw blurRad="38100" dist="19050" dir="2700000" algn="tl" rotWithShape="0">
                    <a:schemeClr val="dk1">
                      <a:alpha val="40000"/>
                    </a:schemeClr>
                  </a:outerShdw>
                </a:effectLst>
              </a:rPr>
              <a:t>瑞吉欧教育体系和</a:t>
            </a:r>
            <a:r>
              <a:rPr lang="zh-CN" altLang="en-US">
                <a:solidFill>
                  <a:srgbClr val="FF0000"/>
                </a:solidFill>
                <a:effectLst>
                  <a:outerShdw blurRad="38100" dist="19050" dir="2700000" algn="tl" rotWithShape="0">
                    <a:schemeClr val="dk1">
                      <a:alpha val="40000"/>
                    </a:schemeClr>
                  </a:outerShdw>
                </a:effectLst>
                <a:sym typeface="+mn-ea"/>
              </a:rPr>
              <a:t>森林幼儿园</a:t>
            </a:r>
            <a:endParaRPr lang="zh-CN" altLang="en-US">
              <a:solidFill>
                <a:srgbClr val="FF0000"/>
              </a:solidFill>
              <a:effectLst>
                <a:outerShdw blurRad="38100" dist="19050" dir="2700000" algn="tl" rotWithShape="0">
                  <a:schemeClr val="dk1">
                    <a:alpha val="40000"/>
                  </a:schemeClr>
                </a:outerShdw>
              </a:effectLst>
              <a:sym typeface="+mn-ea"/>
            </a:endParaRPr>
          </a:p>
        </p:txBody>
      </p:sp>
      <p:sp>
        <p:nvSpPr>
          <p:cNvPr id="6" name="矩形 5"/>
          <p:cNvSpPr/>
          <p:nvPr/>
        </p:nvSpPr>
        <p:spPr>
          <a:xfrm>
            <a:off x="293370" y="2882265"/>
            <a:ext cx="1706880" cy="706755"/>
          </a:xfrm>
          <a:prstGeom prst="rect">
            <a:avLst/>
          </a:prstGeom>
          <a:noFill/>
          <a:ln>
            <a:noFill/>
          </a:ln>
        </p:spPr>
        <p:txBody>
          <a:bodyPr wrap="none" rtlCol="0" anchor="t">
            <a:spAutoFit/>
          </a:bodyPr>
          <a:p>
            <a:pPr algn="ctr"/>
            <a:r>
              <a:rPr lang="zh-CN" altLang="en-US" sz="4000" b="1">
                <a:ln w="22225">
                  <a:solidFill>
                    <a:schemeClr val="accent2"/>
                  </a:solidFill>
                  <a:prstDash val="solid"/>
                </a:ln>
                <a:solidFill>
                  <a:srgbClr val="FF0000"/>
                </a:solidFill>
                <a:effectLst/>
              </a:rPr>
              <a:t>例如：</a:t>
            </a:r>
            <a:endParaRPr lang="zh-CN" altLang="en-US" sz="4000" b="1">
              <a:ln w="22225">
                <a:solidFill>
                  <a:schemeClr val="accent2"/>
                </a:solidFill>
                <a:prstDash val="solid"/>
              </a:ln>
              <a:solidFill>
                <a:srgbClr val="FF0000"/>
              </a:solidFill>
              <a:effectLst/>
            </a:endParaRPr>
          </a:p>
        </p:txBody>
      </p:sp>
      <p:sp>
        <p:nvSpPr>
          <p:cNvPr id="7" name="文本框 6"/>
          <p:cNvSpPr txBox="1"/>
          <p:nvPr/>
        </p:nvSpPr>
        <p:spPr>
          <a:xfrm>
            <a:off x="410210" y="4117340"/>
            <a:ext cx="3900170" cy="1753235"/>
          </a:xfrm>
          <a:prstGeom prst="rect">
            <a:avLst/>
          </a:prstGeom>
          <a:noFill/>
        </p:spPr>
        <p:txBody>
          <a:bodyPr wrap="square" rtlCol="0">
            <a:spAutoFit/>
          </a:bodyPr>
          <a:p>
            <a:pPr indent="457200" fontAlgn="auto">
              <a:lnSpc>
                <a:spcPct val="150000"/>
              </a:lnSpc>
            </a:pPr>
            <a:r>
              <a:rPr lang="zh-CN" altLang="en-US"/>
              <a:t>瑞吉欧教育和森林幼儿园的开展，需要幼儿园拥有足够的室外活动场地以及丰富的材料提供，对教师的要求也特别的高</a:t>
            </a:r>
            <a:endParaRPr lang="zh-CN" altLang="en-US"/>
          </a:p>
        </p:txBody>
      </p:sp>
      <p:cxnSp>
        <p:nvCxnSpPr>
          <p:cNvPr id="8" name="直接箭头连接符 7"/>
          <p:cNvCxnSpPr/>
          <p:nvPr/>
        </p:nvCxnSpPr>
        <p:spPr>
          <a:xfrm>
            <a:off x="4310380" y="4821555"/>
            <a:ext cx="917575" cy="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227955" y="3909695"/>
            <a:ext cx="4128770" cy="2168525"/>
          </a:xfrm>
          <a:prstGeom prst="rect">
            <a:avLst/>
          </a:prstGeom>
          <a:noFill/>
        </p:spPr>
        <p:txBody>
          <a:bodyPr wrap="square" rtlCol="0">
            <a:spAutoFit/>
          </a:bodyPr>
          <a:p>
            <a:pPr indent="457200" fontAlgn="auto">
              <a:lnSpc>
                <a:spcPct val="150000"/>
              </a:lnSpc>
            </a:pPr>
            <a:r>
              <a:rPr lang="zh-CN" altLang="en-US"/>
              <a:t>然而在中国，对于瑞吉欧和森林幼儿园的自由探索，家长会过分担心幼儿的安全问题。再加之，一些城市人多地少，这就导致一些幼儿园不具备大面积的户外活动的场地</a:t>
            </a:r>
            <a:endParaRPr lang="zh-CN" altLang="en-US"/>
          </a:p>
        </p:txBody>
      </p:sp>
      <p:cxnSp>
        <p:nvCxnSpPr>
          <p:cNvPr id="10" name="直接箭头连接符 9"/>
          <p:cNvCxnSpPr/>
          <p:nvPr/>
        </p:nvCxnSpPr>
        <p:spPr>
          <a:xfrm>
            <a:off x="9356725" y="4772025"/>
            <a:ext cx="917575" cy="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0372725" y="4460875"/>
            <a:ext cx="1475105" cy="706755"/>
          </a:xfrm>
          <a:prstGeom prst="rect">
            <a:avLst/>
          </a:prstGeom>
          <a:noFill/>
        </p:spPr>
        <p:txBody>
          <a:bodyPr wrap="square" rtlCol="0">
            <a:spAutoFit/>
          </a:bodyPr>
          <a:p>
            <a:r>
              <a:rPr lang="zh-CN" altLang="en-US" sz="2000">
                <a:solidFill>
                  <a:srgbClr val="FF0000"/>
                </a:solidFill>
              </a:rPr>
              <a:t>不符合中国实际情况</a:t>
            </a:r>
            <a:endParaRPr lang="zh-CN" altLang="en-US" sz="200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4031" y="2941955"/>
            <a:ext cx="6300470" cy="974090"/>
            <a:chOff x="8225" y="5984"/>
            <a:chExt cx="8270"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225" y="6143"/>
              <a:ext cx="8270"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中国幼儿园</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课程改革的趋势</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2"/>
          <p:cNvSpPr txBox="1"/>
          <p:nvPr/>
        </p:nvSpPr>
        <p:spPr>
          <a:xfrm flipH="1">
            <a:off x="852170" y="414655"/>
            <a:ext cx="721614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二、</a:t>
            </a:r>
            <a:r>
              <a:rPr 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中国幼儿园课程改革的趋势</a:t>
            </a:r>
            <a:endParaRPr lang="zh-CN"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655955" y="1219835"/>
            <a:ext cx="4747895" cy="460375"/>
          </a:xfrm>
          <a:prstGeom prst="rect">
            <a:avLst/>
          </a:prstGeom>
          <a:noFill/>
        </p:spPr>
        <p:txBody>
          <a:bodyPr wrap="square" rtlCol="0">
            <a:spAutoFit/>
          </a:bodyPr>
          <a:p>
            <a:r>
              <a:rPr lang="zh-CN" altLang="en-US" sz="2400" b="1"/>
              <a:t>（一）关注幼儿的发展和需要</a:t>
            </a:r>
            <a:endParaRPr lang="zh-CN" altLang="en-US" sz="2400" b="1"/>
          </a:p>
        </p:txBody>
      </p:sp>
      <p:sp>
        <p:nvSpPr>
          <p:cNvPr id="33" name="文本框 32"/>
          <p:cNvSpPr txBox="1"/>
          <p:nvPr/>
        </p:nvSpPr>
        <p:spPr>
          <a:xfrm>
            <a:off x="474345" y="2903855"/>
            <a:ext cx="3129915" cy="1753235"/>
          </a:xfrm>
          <a:prstGeom prst="rect">
            <a:avLst/>
          </a:prstGeom>
          <a:noFill/>
        </p:spPr>
        <p:txBody>
          <a:bodyPr wrap="square" rtlCol="0">
            <a:spAutoFit/>
          </a:bodyPr>
          <a:p>
            <a:pPr indent="457200" fontAlgn="auto">
              <a:lnSpc>
                <a:spcPct val="150000"/>
              </a:lnSpc>
            </a:pPr>
            <a:r>
              <a:rPr lang="zh-CN" altLang="en-US"/>
              <a:t>我国的幼儿园课程不仅在理念上，而且在实践中越来越多的关注儿童的自身发展特点和实际需要。</a:t>
            </a:r>
            <a:endParaRPr lang="zh-CN" altLang="en-US"/>
          </a:p>
        </p:txBody>
      </p:sp>
      <p:sp>
        <p:nvSpPr>
          <p:cNvPr id="35" name="右箭头 34"/>
          <p:cNvSpPr/>
          <p:nvPr/>
        </p:nvSpPr>
        <p:spPr>
          <a:xfrm>
            <a:off x="3801110" y="3658235"/>
            <a:ext cx="655955" cy="2286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4464050" y="3458210"/>
            <a:ext cx="1687195" cy="645160"/>
          </a:xfrm>
          <a:prstGeom prst="rect">
            <a:avLst/>
          </a:prstGeom>
          <a:noFill/>
        </p:spPr>
        <p:txBody>
          <a:bodyPr wrap="square" rtlCol="0">
            <a:spAutoFit/>
          </a:bodyPr>
          <a:p>
            <a:pPr algn="ctr"/>
            <a:r>
              <a:rPr lang="zh-CN" altLang="en-US"/>
              <a:t>在教育实践中</a:t>
            </a:r>
            <a:endParaRPr lang="zh-CN" altLang="en-US"/>
          </a:p>
          <a:p>
            <a:pPr algn="ctr"/>
            <a:r>
              <a:rPr lang="zh-CN" altLang="en-US"/>
              <a:t>教育工作者</a:t>
            </a:r>
            <a:endParaRPr lang="zh-CN" altLang="en-US"/>
          </a:p>
        </p:txBody>
      </p:sp>
      <p:sp>
        <p:nvSpPr>
          <p:cNvPr id="41" name="左大括号 40"/>
          <p:cNvSpPr/>
          <p:nvPr/>
        </p:nvSpPr>
        <p:spPr>
          <a:xfrm>
            <a:off x="6151245" y="1680210"/>
            <a:ext cx="321310" cy="41789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2" name="文本框 41"/>
          <p:cNvSpPr txBox="1"/>
          <p:nvPr/>
        </p:nvSpPr>
        <p:spPr>
          <a:xfrm>
            <a:off x="6619875" y="1680210"/>
            <a:ext cx="5129530" cy="645160"/>
          </a:xfrm>
          <a:prstGeom prst="rect">
            <a:avLst/>
          </a:prstGeom>
          <a:noFill/>
        </p:spPr>
        <p:txBody>
          <a:bodyPr wrap="square" rtlCol="0">
            <a:spAutoFit/>
          </a:bodyPr>
          <a:p>
            <a:r>
              <a:rPr lang="zh-CN" altLang="en-US">
                <a:latin typeface="Calibri" panose="020F0502020204030204" charset="0"/>
              </a:rPr>
              <a:t>①已经开始将注意力放置在处理好</a:t>
            </a:r>
            <a:r>
              <a:rPr lang="zh-CN" altLang="en-US">
                <a:solidFill>
                  <a:srgbClr val="FF0000"/>
                </a:solidFill>
                <a:latin typeface="Calibri" panose="020F0502020204030204" charset="0"/>
              </a:rPr>
              <a:t>儿童生成的任务和教师预设的任务</a:t>
            </a:r>
            <a:r>
              <a:rPr lang="zh-CN" altLang="en-US">
                <a:latin typeface="Calibri" panose="020F0502020204030204" charset="0"/>
              </a:rPr>
              <a:t>之间的关系</a:t>
            </a:r>
            <a:endParaRPr lang="zh-CN" altLang="en-US">
              <a:latin typeface="Calibri" panose="020F0502020204030204" charset="0"/>
            </a:endParaRPr>
          </a:p>
        </p:txBody>
      </p:sp>
      <p:sp>
        <p:nvSpPr>
          <p:cNvPr id="43" name="文本框 42"/>
          <p:cNvSpPr txBox="1"/>
          <p:nvPr/>
        </p:nvSpPr>
        <p:spPr>
          <a:xfrm>
            <a:off x="6619875" y="2813050"/>
            <a:ext cx="5129530" cy="922020"/>
          </a:xfrm>
          <a:prstGeom prst="rect">
            <a:avLst/>
          </a:prstGeom>
          <a:noFill/>
        </p:spPr>
        <p:txBody>
          <a:bodyPr wrap="square" rtlCol="0">
            <a:spAutoFit/>
          </a:bodyPr>
          <a:p>
            <a:r>
              <a:rPr lang="zh-CN" altLang="en-US">
                <a:latin typeface="Calibri" panose="020F0502020204030204" charset="0"/>
              </a:rPr>
              <a:t>②已经开始关注课程目标和课程任务</a:t>
            </a:r>
            <a:r>
              <a:rPr lang="zh-CN" altLang="en-US">
                <a:solidFill>
                  <a:srgbClr val="FF0000"/>
                </a:solidFill>
                <a:latin typeface="Calibri" panose="020F0502020204030204" charset="0"/>
              </a:rPr>
              <a:t>能否满足儿童的个性化发展</a:t>
            </a:r>
            <a:r>
              <a:rPr lang="zh-CN" altLang="en-US">
                <a:latin typeface="Calibri" panose="020F0502020204030204" charset="0"/>
              </a:rPr>
              <a:t>，以促进儿童在原有水平上的发展</a:t>
            </a:r>
            <a:endParaRPr lang="zh-CN" altLang="en-US">
              <a:latin typeface="Calibri" panose="020F0502020204030204" charset="0"/>
            </a:endParaRPr>
          </a:p>
        </p:txBody>
      </p:sp>
      <p:sp>
        <p:nvSpPr>
          <p:cNvPr id="44" name="文本框 43"/>
          <p:cNvSpPr txBox="1"/>
          <p:nvPr/>
        </p:nvSpPr>
        <p:spPr>
          <a:xfrm>
            <a:off x="6619875" y="4011930"/>
            <a:ext cx="5129530" cy="922020"/>
          </a:xfrm>
          <a:prstGeom prst="rect">
            <a:avLst/>
          </a:prstGeom>
          <a:noFill/>
        </p:spPr>
        <p:txBody>
          <a:bodyPr wrap="square" rtlCol="0">
            <a:spAutoFit/>
          </a:bodyPr>
          <a:p>
            <a:r>
              <a:rPr lang="zh-CN" altLang="en-US">
                <a:latin typeface="Calibri" panose="020F0502020204030204" charset="0"/>
              </a:rPr>
              <a:t>③已经开始注意</a:t>
            </a:r>
            <a:r>
              <a:rPr lang="zh-CN" altLang="en-US">
                <a:solidFill>
                  <a:srgbClr val="FF0000"/>
                </a:solidFill>
                <a:latin typeface="Calibri" panose="020F0502020204030204" charset="0"/>
              </a:rPr>
              <a:t>根据儿童的兴趣、需要和经验</a:t>
            </a:r>
            <a:r>
              <a:rPr lang="zh-CN" altLang="en-US">
                <a:latin typeface="Calibri" panose="020F0502020204030204" charset="0"/>
              </a:rPr>
              <a:t>以及儿童的</a:t>
            </a:r>
            <a:r>
              <a:rPr lang="zh-CN" altLang="en-US">
                <a:solidFill>
                  <a:srgbClr val="FF0000"/>
                </a:solidFill>
                <a:latin typeface="Calibri" panose="020F0502020204030204" charset="0"/>
              </a:rPr>
              <a:t>身心发展特点和规律</a:t>
            </a:r>
            <a:r>
              <a:rPr lang="zh-CN" altLang="en-US">
                <a:latin typeface="Calibri" panose="020F0502020204030204" charset="0"/>
              </a:rPr>
              <a:t>来选择适合儿童发展的课程资源</a:t>
            </a:r>
            <a:endParaRPr lang="zh-CN" altLang="en-US">
              <a:latin typeface="Calibri" panose="020F0502020204030204" charset="0"/>
            </a:endParaRPr>
          </a:p>
        </p:txBody>
      </p:sp>
      <p:sp>
        <p:nvSpPr>
          <p:cNvPr id="45" name="文本框 44"/>
          <p:cNvSpPr txBox="1"/>
          <p:nvPr/>
        </p:nvSpPr>
        <p:spPr>
          <a:xfrm>
            <a:off x="6619875" y="5213985"/>
            <a:ext cx="5129530" cy="645160"/>
          </a:xfrm>
          <a:prstGeom prst="rect">
            <a:avLst/>
          </a:prstGeom>
          <a:noFill/>
        </p:spPr>
        <p:txBody>
          <a:bodyPr wrap="square" rtlCol="0">
            <a:spAutoFit/>
          </a:bodyPr>
          <a:p>
            <a:r>
              <a:rPr lang="zh-CN" altLang="en-US">
                <a:latin typeface="Calibri" panose="020F0502020204030204" charset="0"/>
              </a:rPr>
              <a:t>④已经开始运用</a:t>
            </a:r>
            <a:r>
              <a:rPr lang="zh-CN" altLang="en-US">
                <a:solidFill>
                  <a:srgbClr val="FF0000"/>
                </a:solidFill>
                <a:latin typeface="Calibri" panose="020F0502020204030204" charset="0"/>
              </a:rPr>
              <a:t>多种方法</a:t>
            </a:r>
            <a:r>
              <a:rPr lang="zh-CN" altLang="en-US">
                <a:latin typeface="Calibri" panose="020F0502020204030204" charset="0"/>
              </a:rPr>
              <a:t>对幼儿进行</a:t>
            </a:r>
            <a:r>
              <a:rPr lang="zh-CN" altLang="en-US">
                <a:solidFill>
                  <a:srgbClr val="FF0000"/>
                </a:solidFill>
                <a:latin typeface="Calibri" panose="020F0502020204030204" charset="0"/>
              </a:rPr>
              <a:t>全方位</a:t>
            </a:r>
            <a:r>
              <a:rPr lang="zh-CN" altLang="en-US">
                <a:latin typeface="Calibri" panose="020F0502020204030204" charset="0"/>
              </a:rPr>
              <a:t>的评价</a:t>
            </a:r>
            <a:endParaRPr lang="zh-CN" altLang="en-US">
              <a:latin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文本框 31"/>
          <p:cNvSpPr txBox="1"/>
          <p:nvPr/>
        </p:nvSpPr>
        <p:spPr>
          <a:xfrm>
            <a:off x="655955" y="711835"/>
            <a:ext cx="4747895" cy="460375"/>
          </a:xfrm>
          <a:prstGeom prst="rect">
            <a:avLst/>
          </a:prstGeom>
          <a:noFill/>
        </p:spPr>
        <p:txBody>
          <a:bodyPr wrap="square" rtlCol="0">
            <a:spAutoFit/>
          </a:bodyPr>
          <a:p>
            <a:r>
              <a:rPr lang="zh-CN" altLang="en-US" sz="2400" b="1"/>
              <a:t>（二）管理多样化、自主化</a:t>
            </a:r>
            <a:endParaRPr lang="zh-CN" altLang="en-US" sz="2400" b="1"/>
          </a:p>
        </p:txBody>
      </p:sp>
      <p:sp>
        <p:nvSpPr>
          <p:cNvPr id="2" name="文本框 1"/>
          <p:cNvSpPr txBox="1"/>
          <p:nvPr/>
        </p:nvSpPr>
        <p:spPr>
          <a:xfrm>
            <a:off x="884555" y="3199130"/>
            <a:ext cx="967740" cy="460375"/>
          </a:xfrm>
          <a:prstGeom prst="rect">
            <a:avLst/>
          </a:prstGeom>
          <a:noFill/>
        </p:spPr>
        <p:txBody>
          <a:bodyPr wrap="square" rtlCol="0">
            <a:spAutoFit/>
          </a:bodyPr>
          <a:p>
            <a:r>
              <a:rPr lang="zh-CN" altLang="en-US" sz="2400"/>
              <a:t>原因</a:t>
            </a:r>
            <a:endParaRPr lang="zh-CN" altLang="en-US" sz="2400"/>
          </a:p>
        </p:txBody>
      </p:sp>
      <p:sp>
        <p:nvSpPr>
          <p:cNvPr id="3" name="左大括号 2"/>
          <p:cNvSpPr/>
          <p:nvPr/>
        </p:nvSpPr>
        <p:spPr>
          <a:xfrm>
            <a:off x="2244725" y="1887855"/>
            <a:ext cx="360045" cy="3244850"/>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文本框 3"/>
          <p:cNvSpPr txBox="1"/>
          <p:nvPr/>
        </p:nvSpPr>
        <p:spPr>
          <a:xfrm>
            <a:off x="2834640" y="1527810"/>
            <a:ext cx="7226300" cy="922020"/>
          </a:xfrm>
          <a:prstGeom prst="rect">
            <a:avLst/>
          </a:prstGeom>
          <a:noFill/>
        </p:spPr>
        <p:txBody>
          <a:bodyPr wrap="square" rtlCol="0">
            <a:spAutoFit/>
          </a:bodyPr>
          <a:p>
            <a:pPr fontAlgn="auto">
              <a:lnSpc>
                <a:spcPct val="150000"/>
              </a:lnSpc>
            </a:pPr>
            <a:r>
              <a:rPr lang="zh-CN" altLang="en-US">
                <a:latin typeface="Calibri" panose="020F0502020204030204" charset="0"/>
              </a:rPr>
              <a:t>①</a:t>
            </a:r>
            <a:r>
              <a:rPr lang="zh-CN" altLang="en-US"/>
              <a:t>教育呈现出全球化和多元化的趋势，这就使得我国的幼儿园课程在管理上必须走向多元化和自主化</a:t>
            </a:r>
            <a:endParaRPr lang="zh-CN" altLang="en-US"/>
          </a:p>
        </p:txBody>
      </p:sp>
      <p:sp>
        <p:nvSpPr>
          <p:cNvPr id="5" name="文本框 4"/>
          <p:cNvSpPr txBox="1"/>
          <p:nvPr/>
        </p:nvSpPr>
        <p:spPr>
          <a:xfrm>
            <a:off x="2801620" y="3199130"/>
            <a:ext cx="7226300" cy="922020"/>
          </a:xfrm>
          <a:prstGeom prst="rect">
            <a:avLst/>
          </a:prstGeom>
          <a:noFill/>
        </p:spPr>
        <p:txBody>
          <a:bodyPr wrap="square" rtlCol="0">
            <a:spAutoFit/>
          </a:bodyPr>
          <a:p>
            <a:pPr fontAlgn="auto">
              <a:lnSpc>
                <a:spcPct val="150000"/>
              </a:lnSpc>
            </a:pPr>
            <a:r>
              <a:rPr lang="zh-CN" altLang="en-US">
                <a:latin typeface="Calibri" panose="020F0502020204030204" charset="0"/>
              </a:rPr>
              <a:t>②</a:t>
            </a:r>
            <a:r>
              <a:rPr lang="zh-CN" altLang="en-US"/>
              <a:t>我国地域广阔，人口众多，城乡之间，地区之间的经济文化发展不平衡，教育的资源也不平衡</a:t>
            </a:r>
            <a:endParaRPr lang="zh-CN" altLang="en-US"/>
          </a:p>
        </p:txBody>
      </p:sp>
      <p:sp>
        <p:nvSpPr>
          <p:cNvPr id="6" name="文本框 5"/>
          <p:cNvSpPr txBox="1"/>
          <p:nvPr/>
        </p:nvSpPr>
        <p:spPr>
          <a:xfrm>
            <a:off x="2834640" y="4669790"/>
            <a:ext cx="7226300" cy="922020"/>
          </a:xfrm>
          <a:prstGeom prst="rect">
            <a:avLst/>
          </a:prstGeom>
          <a:noFill/>
        </p:spPr>
        <p:txBody>
          <a:bodyPr wrap="square" rtlCol="0">
            <a:spAutoFit/>
          </a:bodyPr>
          <a:p>
            <a:pPr fontAlgn="auto">
              <a:lnSpc>
                <a:spcPct val="150000"/>
              </a:lnSpc>
            </a:pPr>
            <a:r>
              <a:rPr lang="zh-CN" altLang="en-US">
                <a:latin typeface="Calibri" panose="020F0502020204030204" charset="0"/>
              </a:rPr>
              <a:t>③</a:t>
            </a:r>
            <a:r>
              <a:rPr lang="zh-CN" altLang="en-US"/>
              <a:t>幼儿园课程改革强调要关注幼儿的发展和需要，使得每一个儿童都能在原有水平上得到发展</a:t>
            </a:r>
            <a:endParaRPr lang="zh-CN" altLang="en-US"/>
          </a:p>
        </p:txBody>
      </p:sp>
      <p:sp>
        <p:nvSpPr>
          <p:cNvPr id="8" name="矩形 7"/>
          <p:cNvSpPr/>
          <p:nvPr/>
        </p:nvSpPr>
        <p:spPr>
          <a:xfrm>
            <a:off x="884555" y="5795645"/>
            <a:ext cx="9631680" cy="583565"/>
          </a:xfrm>
          <a:prstGeom prst="rect">
            <a:avLst/>
          </a:prstGeom>
          <a:noFill/>
          <a:ln>
            <a:noFill/>
          </a:ln>
        </p:spPr>
        <p:txBody>
          <a:bodyPr wrap="none" rtlCol="0" anchor="t">
            <a:spAutoFit/>
          </a:bodyPr>
          <a:p>
            <a:pPr algn="ctr"/>
            <a:r>
              <a:rPr lang="zh-CN" altLang="en-US" sz="3200" b="1">
                <a:ln w="22225">
                  <a:solidFill>
                    <a:schemeClr val="accent2"/>
                  </a:solidFill>
                  <a:prstDash val="solid"/>
                </a:ln>
                <a:solidFill>
                  <a:srgbClr val="FF0000"/>
                </a:solidFill>
                <a:effectLst/>
              </a:rPr>
              <a:t>所以，</a:t>
            </a:r>
            <a:r>
              <a:rPr lang="zh-CN" altLang="en-US">
                <a:solidFill>
                  <a:schemeClr val="tx1"/>
                </a:solidFill>
                <a:effectLst/>
              </a:rPr>
              <a:t>只有多元化、自主化的幼儿园课程管理才能使教育发挥其有效性，促进儿童的发展</a:t>
            </a:r>
            <a:endParaRPr lang="zh-CN" altLang="en-US">
              <a:solidFill>
                <a:schemeClr val="tx1"/>
              </a:solidFill>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170" y="3634105"/>
            <a:ext cx="4848225" cy="78803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3812905"/>
            <a:ext cx="3899819" cy="43053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陈鹤琴的</a:t>
            </a:r>
            <a:r>
              <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五指活动课程</a:t>
            </a:r>
            <a:r>
              <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endParaRPr kumimoji="0" lang="en-US" altLang="zh-CN" sz="28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2" name="文本框 1"/>
          <p:cNvSpPr txBox="1"/>
          <p:nvPr/>
        </p:nvSpPr>
        <p:spPr>
          <a:xfrm>
            <a:off x="6076950" y="4739005"/>
            <a:ext cx="3850640" cy="706755"/>
          </a:xfrm>
          <a:prstGeom prst="rect">
            <a:avLst/>
          </a:prstGeom>
          <a:noFill/>
        </p:spPr>
        <p:txBody>
          <a:bodyPr wrap="square" rtlCol="0">
            <a:spAutoFit/>
          </a:bodyPr>
          <a:p>
            <a:pPr algn="ctr"/>
            <a:r>
              <a:rPr lang="zh-CN" altLang="en-US" sz="2000"/>
              <a:t>课程的理论基础、结构、编制原则与方法、评价</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文本框 31"/>
          <p:cNvSpPr txBox="1"/>
          <p:nvPr/>
        </p:nvSpPr>
        <p:spPr>
          <a:xfrm>
            <a:off x="655955" y="711835"/>
            <a:ext cx="4747895" cy="460375"/>
          </a:xfrm>
          <a:prstGeom prst="rect">
            <a:avLst/>
          </a:prstGeom>
          <a:noFill/>
        </p:spPr>
        <p:txBody>
          <a:bodyPr wrap="square" rtlCol="0">
            <a:spAutoFit/>
          </a:bodyPr>
          <a:p>
            <a:r>
              <a:rPr lang="zh-CN" altLang="en-US" sz="2400" b="1"/>
              <a:t>（三）课程内容的生活化</a:t>
            </a:r>
            <a:endParaRPr lang="zh-CN" altLang="en-US" sz="2400" b="1"/>
          </a:p>
        </p:txBody>
      </p:sp>
      <p:sp>
        <p:nvSpPr>
          <p:cNvPr id="2" name="文本框 1"/>
          <p:cNvSpPr txBox="1"/>
          <p:nvPr/>
        </p:nvSpPr>
        <p:spPr>
          <a:xfrm>
            <a:off x="982980" y="1494790"/>
            <a:ext cx="8947150" cy="1337945"/>
          </a:xfrm>
          <a:prstGeom prst="rect">
            <a:avLst/>
          </a:prstGeom>
          <a:noFill/>
        </p:spPr>
        <p:txBody>
          <a:bodyPr wrap="square" rtlCol="0">
            <a:spAutoFit/>
          </a:bodyPr>
          <a:p>
            <a:pPr indent="457200" fontAlgn="auto">
              <a:lnSpc>
                <a:spcPct val="150000"/>
              </a:lnSpc>
            </a:pPr>
            <a:r>
              <a:rPr lang="zh-CN" altLang="en-US"/>
              <a:t>课程内容的生活化主张课程的发展应该着重考虑提高幼儿对周边社会及生活环境的认识，增强幼儿对环境的适应能力，应着重培养幼儿日常生活中所必须具备的基本能力和正确的生活态度。</a:t>
            </a:r>
            <a:endParaRPr lang="zh-CN" altLang="en-US"/>
          </a:p>
        </p:txBody>
      </p:sp>
      <p:sp>
        <p:nvSpPr>
          <p:cNvPr id="3" name="文本框 2"/>
          <p:cNvSpPr txBox="1"/>
          <p:nvPr/>
        </p:nvSpPr>
        <p:spPr>
          <a:xfrm>
            <a:off x="655955" y="3014345"/>
            <a:ext cx="5992495" cy="460375"/>
          </a:xfrm>
          <a:prstGeom prst="rect">
            <a:avLst/>
          </a:prstGeom>
          <a:noFill/>
        </p:spPr>
        <p:txBody>
          <a:bodyPr wrap="square" rtlCol="0">
            <a:spAutoFit/>
          </a:bodyPr>
          <a:p>
            <a:r>
              <a:rPr lang="zh-CN" altLang="en-US" sz="2400" b="1"/>
              <a:t>（四）0-6岁学龄前儿童教育课程一体化</a:t>
            </a:r>
            <a:endParaRPr lang="zh-CN" altLang="en-US" sz="2400" b="1"/>
          </a:p>
        </p:txBody>
      </p:sp>
      <p:sp>
        <p:nvSpPr>
          <p:cNvPr id="4" name="文本框 3"/>
          <p:cNvSpPr txBox="1"/>
          <p:nvPr/>
        </p:nvSpPr>
        <p:spPr>
          <a:xfrm>
            <a:off x="655955" y="4853940"/>
            <a:ext cx="967740" cy="460375"/>
          </a:xfrm>
          <a:prstGeom prst="rect">
            <a:avLst/>
          </a:prstGeom>
          <a:noFill/>
        </p:spPr>
        <p:txBody>
          <a:bodyPr wrap="square" rtlCol="0">
            <a:spAutoFit/>
          </a:bodyPr>
          <a:p>
            <a:r>
              <a:rPr lang="zh-CN" altLang="en-US" sz="2400"/>
              <a:t>原因</a:t>
            </a:r>
            <a:endParaRPr lang="zh-CN" altLang="en-US" sz="2400"/>
          </a:p>
        </p:txBody>
      </p:sp>
      <p:sp>
        <p:nvSpPr>
          <p:cNvPr id="5" name="左大括号 4"/>
          <p:cNvSpPr/>
          <p:nvPr/>
        </p:nvSpPr>
        <p:spPr>
          <a:xfrm>
            <a:off x="1818005" y="3780790"/>
            <a:ext cx="311150" cy="2606675"/>
          </a:xfrm>
          <a:prstGeom prst="leftBrace">
            <a:avLst/>
          </a:prstGeom>
          <a:ln w="2540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2392045" y="4485640"/>
            <a:ext cx="9453880" cy="645160"/>
          </a:xfrm>
          <a:prstGeom prst="rect">
            <a:avLst/>
          </a:prstGeom>
          <a:noFill/>
        </p:spPr>
        <p:txBody>
          <a:bodyPr wrap="square" rtlCol="0">
            <a:spAutoFit/>
          </a:bodyPr>
          <a:p>
            <a:pPr fontAlgn="auto">
              <a:lnSpc>
                <a:spcPct val="100000"/>
              </a:lnSpc>
            </a:pPr>
            <a:r>
              <a:rPr lang="zh-CN" altLang="en-US">
                <a:latin typeface="Calibri" panose="020F0502020204030204" charset="0"/>
              </a:rPr>
              <a:t>②</a:t>
            </a:r>
            <a:r>
              <a:rPr lang="zh-CN" altLang="en-US">
                <a:latin typeface="Calibri" panose="020F0502020204030204" charset="0"/>
                <a:sym typeface="+mn-ea"/>
              </a:rPr>
              <a:t>世界上很多国家都有协调主管0-6岁儿童的保育和教育的各种机构</a:t>
            </a:r>
            <a:endParaRPr lang="zh-CN" altLang="en-US">
              <a:latin typeface="Calibri" panose="020F0502020204030204" charset="0"/>
            </a:endParaRPr>
          </a:p>
          <a:p>
            <a:pPr fontAlgn="auto">
              <a:lnSpc>
                <a:spcPct val="100000"/>
              </a:lnSpc>
            </a:pPr>
            <a:endParaRPr lang="zh-CN" altLang="en-US">
              <a:latin typeface="Calibri" panose="020F0502020204030204" charset="0"/>
            </a:endParaRPr>
          </a:p>
        </p:txBody>
      </p:sp>
      <p:sp>
        <p:nvSpPr>
          <p:cNvPr id="7" name="文本框 6"/>
          <p:cNvSpPr txBox="1"/>
          <p:nvPr/>
        </p:nvSpPr>
        <p:spPr>
          <a:xfrm>
            <a:off x="2392045" y="3609340"/>
            <a:ext cx="9453880" cy="645160"/>
          </a:xfrm>
          <a:prstGeom prst="rect">
            <a:avLst/>
          </a:prstGeom>
          <a:noFill/>
        </p:spPr>
        <p:txBody>
          <a:bodyPr wrap="square" rtlCol="0">
            <a:spAutoFit/>
          </a:bodyPr>
          <a:p>
            <a:pPr fontAlgn="auto">
              <a:lnSpc>
                <a:spcPct val="100000"/>
              </a:lnSpc>
            </a:pPr>
            <a:r>
              <a:rPr lang="zh-CN" altLang="en-US">
                <a:latin typeface="Calibri" panose="020F0502020204030204" charset="0"/>
              </a:rPr>
              <a:t>①随着研究的不断深入，人们开始认识到0-3岁是人一生发展最为迅速和关键的一个时期，是开发人的潜能的关键期</a:t>
            </a:r>
            <a:endParaRPr lang="zh-CN" altLang="en-US">
              <a:latin typeface="Calibri" panose="020F0502020204030204" charset="0"/>
            </a:endParaRPr>
          </a:p>
        </p:txBody>
      </p:sp>
      <p:sp>
        <p:nvSpPr>
          <p:cNvPr id="8" name="文本框 7"/>
          <p:cNvSpPr txBox="1"/>
          <p:nvPr/>
        </p:nvSpPr>
        <p:spPr>
          <a:xfrm>
            <a:off x="2392045" y="5130800"/>
            <a:ext cx="9453880" cy="645160"/>
          </a:xfrm>
          <a:prstGeom prst="rect">
            <a:avLst/>
          </a:prstGeom>
          <a:noFill/>
        </p:spPr>
        <p:txBody>
          <a:bodyPr wrap="square" rtlCol="0">
            <a:spAutoFit/>
          </a:bodyPr>
          <a:p>
            <a:pPr fontAlgn="auto">
              <a:lnSpc>
                <a:spcPct val="100000"/>
              </a:lnSpc>
            </a:pPr>
            <a:r>
              <a:rPr lang="zh-CN" altLang="en-US">
                <a:latin typeface="Calibri" panose="020F0502020204030204" charset="0"/>
              </a:rPr>
              <a:t>③一些幼儿园为了增加入学幼儿的数量，扩大幼儿园教育服务的功能，开始招收3岁以下的幼儿，并以亲子园、家长学校等形式服务于幼儿和家庭</a:t>
            </a:r>
            <a:endParaRPr lang="zh-CN" altLang="en-US">
              <a:latin typeface="Calibri" panose="020F0502020204030204" charset="0"/>
            </a:endParaRPr>
          </a:p>
        </p:txBody>
      </p:sp>
      <p:sp>
        <p:nvSpPr>
          <p:cNvPr id="9" name="文本框 8"/>
          <p:cNvSpPr txBox="1"/>
          <p:nvPr/>
        </p:nvSpPr>
        <p:spPr>
          <a:xfrm>
            <a:off x="2392045" y="6019165"/>
            <a:ext cx="9453880" cy="368300"/>
          </a:xfrm>
          <a:prstGeom prst="rect">
            <a:avLst/>
          </a:prstGeom>
          <a:noFill/>
        </p:spPr>
        <p:txBody>
          <a:bodyPr wrap="square" rtlCol="0">
            <a:spAutoFit/>
          </a:bodyPr>
          <a:p>
            <a:pPr fontAlgn="auto">
              <a:lnSpc>
                <a:spcPct val="100000"/>
              </a:lnSpc>
            </a:pPr>
            <a:r>
              <a:rPr lang="zh-CN" altLang="en-US">
                <a:latin typeface="Calibri" panose="020F0502020204030204" charset="0"/>
              </a:rPr>
              <a:t>④中国人口众多，社会竞争力强，很多家长都不希望自己的孩子输在“起跑线”上</a:t>
            </a:r>
            <a:endParaRPr lang="zh-CN" altLang="en-US">
              <a:latin typeface="Calibri" panose="020F050202020403020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25145" y="474345"/>
            <a:ext cx="5992495" cy="460375"/>
          </a:xfrm>
          <a:prstGeom prst="rect">
            <a:avLst/>
          </a:prstGeom>
          <a:noFill/>
        </p:spPr>
        <p:txBody>
          <a:bodyPr wrap="square" rtlCol="0">
            <a:spAutoFit/>
          </a:bodyPr>
          <a:p>
            <a:r>
              <a:rPr lang="zh-CN" altLang="en-US" sz="2400" b="1"/>
              <a:t>（五）重视与社区教育、家庭教育相融合</a:t>
            </a:r>
            <a:endParaRPr lang="zh-CN" altLang="en-US" sz="2400" b="1"/>
          </a:p>
        </p:txBody>
      </p:sp>
      <p:sp>
        <p:nvSpPr>
          <p:cNvPr id="2" name="文本框 1"/>
          <p:cNvSpPr txBox="1"/>
          <p:nvPr/>
        </p:nvSpPr>
        <p:spPr>
          <a:xfrm>
            <a:off x="755015" y="1626235"/>
            <a:ext cx="1278890" cy="398780"/>
          </a:xfrm>
          <a:prstGeom prst="rect">
            <a:avLst/>
          </a:prstGeom>
          <a:noFill/>
        </p:spPr>
        <p:txBody>
          <a:bodyPr wrap="square" rtlCol="0">
            <a:spAutoFit/>
          </a:bodyPr>
          <a:p>
            <a:r>
              <a:rPr lang="zh-CN" altLang="en-US" sz="2000"/>
              <a:t>社区教育</a:t>
            </a:r>
            <a:endParaRPr lang="zh-CN" altLang="en-US" sz="2000"/>
          </a:p>
        </p:txBody>
      </p:sp>
      <p:sp>
        <p:nvSpPr>
          <p:cNvPr id="4" name="左大括号 3"/>
          <p:cNvSpPr/>
          <p:nvPr/>
        </p:nvSpPr>
        <p:spPr>
          <a:xfrm>
            <a:off x="2392045" y="1249045"/>
            <a:ext cx="311150" cy="106489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3080385" y="1085215"/>
            <a:ext cx="3031490" cy="368300"/>
          </a:xfrm>
          <a:prstGeom prst="rect">
            <a:avLst/>
          </a:prstGeom>
          <a:noFill/>
        </p:spPr>
        <p:txBody>
          <a:bodyPr wrap="square" rtlCol="0">
            <a:spAutoFit/>
          </a:bodyPr>
          <a:p>
            <a:r>
              <a:rPr lang="zh-CN" altLang="en-US">
                <a:latin typeface="Calibri" panose="020F0502020204030204" charset="0"/>
              </a:rPr>
              <a:t>①利用社区资源</a:t>
            </a:r>
            <a:endParaRPr lang="zh-CN" altLang="en-US">
              <a:latin typeface="Calibri" panose="020F0502020204030204" charset="0"/>
            </a:endParaRPr>
          </a:p>
        </p:txBody>
      </p:sp>
      <p:sp>
        <p:nvSpPr>
          <p:cNvPr id="6" name="文本框 5"/>
          <p:cNvSpPr txBox="1"/>
          <p:nvPr/>
        </p:nvSpPr>
        <p:spPr>
          <a:xfrm>
            <a:off x="3080385" y="2129790"/>
            <a:ext cx="6325235" cy="368300"/>
          </a:xfrm>
          <a:prstGeom prst="rect">
            <a:avLst/>
          </a:prstGeom>
          <a:noFill/>
        </p:spPr>
        <p:txBody>
          <a:bodyPr wrap="square" rtlCol="0">
            <a:spAutoFit/>
          </a:bodyPr>
          <a:p>
            <a:r>
              <a:rPr lang="zh-CN" altLang="en-US">
                <a:latin typeface="Calibri" panose="020F0502020204030204" charset="0"/>
              </a:rPr>
              <a:t>②从宏观层面上，能够为家庭和幼儿提供更加全面的服务</a:t>
            </a:r>
            <a:endParaRPr lang="zh-CN" altLang="en-US">
              <a:latin typeface="Calibri" panose="020F0502020204030204" charset="0"/>
            </a:endParaRPr>
          </a:p>
        </p:txBody>
      </p:sp>
      <p:sp>
        <p:nvSpPr>
          <p:cNvPr id="7" name="文本框 6"/>
          <p:cNvSpPr txBox="1"/>
          <p:nvPr/>
        </p:nvSpPr>
        <p:spPr>
          <a:xfrm>
            <a:off x="804545" y="2806065"/>
            <a:ext cx="1278890" cy="398780"/>
          </a:xfrm>
          <a:prstGeom prst="rect">
            <a:avLst/>
          </a:prstGeom>
          <a:noFill/>
        </p:spPr>
        <p:txBody>
          <a:bodyPr wrap="square" rtlCol="0">
            <a:spAutoFit/>
          </a:bodyPr>
          <a:p>
            <a:r>
              <a:rPr lang="zh-CN" altLang="en-US" sz="2000"/>
              <a:t>家庭教育</a:t>
            </a:r>
            <a:endParaRPr lang="zh-CN" altLang="en-US" sz="2000"/>
          </a:p>
        </p:txBody>
      </p:sp>
      <p:cxnSp>
        <p:nvCxnSpPr>
          <p:cNvPr id="8" name="直接箭头连接符 7"/>
          <p:cNvCxnSpPr>
            <a:stCxn id="7" idx="3"/>
          </p:cNvCxnSpPr>
          <p:nvPr/>
        </p:nvCxnSpPr>
        <p:spPr>
          <a:xfrm flipV="1">
            <a:off x="2083435" y="3002280"/>
            <a:ext cx="751205" cy="317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93110" y="2682875"/>
            <a:ext cx="5899785" cy="645160"/>
          </a:xfrm>
          <a:prstGeom prst="rect">
            <a:avLst/>
          </a:prstGeom>
          <a:noFill/>
        </p:spPr>
        <p:txBody>
          <a:bodyPr wrap="square" rtlCol="0">
            <a:spAutoFit/>
          </a:bodyPr>
          <a:p>
            <a:r>
              <a:rPr lang="zh-CN" altLang="en-US"/>
              <a:t>父母是孩子的第一任老师，家庭教育对于幼儿一生的成长起着至关重要的作用</a:t>
            </a:r>
            <a:endParaRPr lang="zh-CN" altLang="en-US"/>
          </a:p>
        </p:txBody>
      </p:sp>
      <p:sp>
        <p:nvSpPr>
          <p:cNvPr id="10" name="文本框 9"/>
          <p:cNvSpPr txBox="1"/>
          <p:nvPr/>
        </p:nvSpPr>
        <p:spPr>
          <a:xfrm>
            <a:off x="525145" y="3600450"/>
            <a:ext cx="5992495" cy="460375"/>
          </a:xfrm>
          <a:prstGeom prst="rect">
            <a:avLst/>
          </a:prstGeom>
          <a:noFill/>
        </p:spPr>
        <p:txBody>
          <a:bodyPr wrap="square" rtlCol="0">
            <a:spAutoFit/>
          </a:bodyPr>
          <a:p>
            <a:r>
              <a:rPr lang="zh-CN" altLang="en-US" sz="2400" b="1"/>
              <a:t>（六）重视中国优秀传统文化的传承</a:t>
            </a:r>
            <a:endParaRPr lang="zh-CN" altLang="en-US" sz="2400" b="1"/>
          </a:p>
        </p:txBody>
      </p:sp>
      <p:sp>
        <p:nvSpPr>
          <p:cNvPr id="11" name="文本框 10"/>
          <p:cNvSpPr txBox="1"/>
          <p:nvPr/>
        </p:nvSpPr>
        <p:spPr>
          <a:xfrm>
            <a:off x="883920" y="4280535"/>
            <a:ext cx="1950720" cy="645160"/>
          </a:xfrm>
          <a:prstGeom prst="rect">
            <a:avLst/>
          </a:prstGeom>
          <a:noFill/>
        </p:spPr>
        <p:txBody>
          <a:bodyPr wrap="square" rtlCol="0">
            <a:spAutoFit/>
          </a:bodyPr>
          <a:p>
            <a:r>
              <a:rPr lang="zh-CN" altLang="en-US"/>
              <a:t>中国民族优秀传统文化</a:t>
            </a:r>
            <a:endParaRPr lang="zh-CN" altLang="en-US"/>
          </a:p>
        </p:txBody>
      </p:sp>
      <p:cxnSp>
        <p:nvCxnSpPr>
          <p:cNvPr id="12" name="直接箭头连接符 11"/>
          <p:cNvCxnSpPr/>
          <p:nvPr/>
        </p:nvCxnSpPr>
        <p:spPr>
          <a:xfrm flipV="1">
            <a:off x="3080385" y="4462780"/>
            <a:ext cx="751205" cy="317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091940" y="4280535"/>
            <a:ext cx="3686810" cy="645160"/>
          </a:xfrm>
          <a:prstGeom prst="rect">
            <a:avLst/>
          </a:prstGeom>
          <a:noFill/>
        </p:spPr>
        <p:txBody>
          <a:bodyPr wrap="square" rtlCol="0">
            <a:spAutoFit/>
          </a:bodyPr>
          <a:p>
            <a:r>
              <a:rPr lang="zh-CN" altLang="en-US"/>
              <a:t>培养幼儿对民民族文化的认同感和自豪感，促进文化的传承</a:t>
            </a:r>
            <a:endParaRPr lang="zh-CN" altLang="en-US"/>
          </a:p>
        </p:txBody>
      </p:sp>
      <p:sp>
        <p:nvSpPr>
          <p:cNvPr id="14" name="文本框 13"/>
          <p:cNvSpPr txBox="1"/>
          <p:nvPr/>
        </p:nvSpPr>
        <p:spPr>
          <a:xfrm>
            <a:off x="884555" y="5357495"/>
            <a:ext cx="1950085" cy="368300"/>
          </a:xfrm>
          <a:prstGeom prst="rect">
            <a:avLst/>
          </a:prstGeom>
          <a:noFill/>
        </p:spPr>
        <p:txBody>
          <a:bodyPr wrap="square" rtlCol="0">
            <a:spAutoFit/>
          </a:bodyPr>
          <a:p>
            <a:r>
              <a:rPr lang="zh-CN" altLang="en-US"/>
              <a:t>外来地优秀文化</a:t>
            </a:r>
            <a:endParaRPr lang="zh-CN" altLang="en-US"/>
          </a:p>
        </p:txBody>
      </p:sp>
      <p:cxnSp>
        <p:nvCxnSpPr>
          <p:cNvPr id="15" name="直接箭头连接符 14"/>
          <p:cNvCxnSpPr/>
          <p:nvPr/>
        </p:nvCxnSpPr>
        <p:spPr>
          <a:xfrm flipV="1">
            <a:off x="3080385" y="5540375"/>
            <a:ext cx="751205" cy="317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301490" y="5296535"/>
            <a:ext cx="3834765" cy="368300"/>
          </a:xfrm>
          <a:prstGeom prst="rect">
            <a:avLst/>
          </a:prstGeom>
          <a:noFill/>
        </p:spPr>
        <p:txBody>
          <a:bodyPr wrap="square" rtlCol="0">
            <a:spAutoFit/>
          </a:bodyPr>
          <a:p>
            <a:r>
              <a:rPr lang="zh-CN" altLang="en-US"/>
              <a:t>包容，吸收，取其精华，去其糟粕</a:t>
            </a:r>
            <a:endParaRPr lang="zh-CN" altLang="en-US"/>
          </a:p>
        </p:txBody>
      </p:sp>
      <p:sp>
        <p:nvSpPr>
          <p:cNvPr id="17" name="右大括号 16"/>
          <p:cNvSpPr/>
          <p:nvPr/>
        </p:nvSpPr>
        <p:spPr>
          <a:xfrm>
            <a:off x="8324215" y="4297045"/>
            <a:ext cx="311150" cy="13436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8" name="文本框 17"/>
          <p:cNvSpPr txBox="1"/>
          <p:nvPr/>
        </p:nvSpPr>
        <p:spPr>
          <a:xfrm>
            <a:off x="8750935" y="4646295"/>
            <a:ext cx="2654300" cy="645160"/>
          </a:xfrm>
          <a:prstGeom prst="rect">
            <a:avLst/>
          </a:prstGeom>
          <a:noFill/>
        </p:spPr>
        <p:txBody>
          <a:bodyPr wrap="square" rtlCol="0">
            <a:spAutoFit/>
          </a:bodyPr>
          <a:p>
            <a:r>
              <a:rPr lang="zh-CN" altLang="en-US">
                <a:solidFill>
                  <a:srgbClr val="FF0000"/>
                </a:solidFill>
              </a:rPr>
              <a:t>以中国优秀传统文化为主，外来先进文化为辅</a:t>
            </a:r>
            <a:endParaRPr lang="zh-CN" altLang="en-US">
              <a:solidFill>
                <a:srgbClr val="FF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8"/>
          <p:cNvSpPr/>
          <p:nvPr/>
        </p:nvSpPr>
        <p:spPr>
          <a:xfrm>
            <a:off x="589280" y="4575810"/>
            <a:ext cx="2556510" cy="47498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525145" y="634365"/>
            <a:ext cx="5992495" cy="460375"/>
          </a:xfrm>
          <a:prstGeom prst="rect">
            <a:avLst/>
          </a:prstGeom>
          <a:noFill/>
        </p:spPr>
        <p:txBody>
          <a:bodyPr wrap="square" rtlCol="0">
            <a:spAutoFit/>
          </a:bodyPr>
          <a:p>
            <a:r>
              <a:rPr lang="zh-CN" altLang="en-US" sz="2400" b="1"/>
              <a:t>（七）关注生命教育</a:t>
            </a:r>
            <a:endParaRPr lang="zh-CN" altLang="en-US" sz="2400" b="1"/>
          </a:p>
        </p:txBody>
      </p:sp>
      <p:sp>
        <p:nvSpPr>
          <p:cNvPr id="2" name="文本框 1"/>
          <p:cNvSpPr txBox="1"/>
          <p:nvPr/>
        </p:nvSpPr>
        <p:spPr>
          <a:xfrm>
            <a:off x="818515" y="2114550"/>
            <a:ext cx="1442085" cy="398780"/>
          </a:xfrm>
          <a:prstGeom prst="rect">
            <a:avLst/>
          </a:prstGeom>
          <a:noFill/>
        </p:spPr>
        <p:txBody>
          <a:bodyPr wrap="square" rtlCol="0">
            <a:spAutoFit/>
          </a:bodyPr>
          <a:p>
            <a:r>
              <a:rPr lang="zh-CN" altLang="en-US" sz="2000"/>
              <a:t>生命教育</a:t>
            </a:r>
            <a:endParaRPr lang="zh-CN" altLang="en-US" sz="2000"/>
          </a:p>
        </p:txBody>
      </p:sp>
      <p:sp>
        <p:nvSpPr>
          <p:cNvPr id="3" name="左大括号 2"/>
          <p:cNvSpPr/>
          <p:nvPr/>
        </p:nvSpPr>
        <p:spPr>
          <a:xfrm>
            <a:off x="2539365" y="1347470"/>
            <a:ext cx="393700" cy="19335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 name="文本框 3"/>
          <p:cNvSpPr txBox="1"/>
          <p:nvPr/>
        </p:nvSpPr>
        <p:spPr>
          <a:xfrm>
            <a:off x="3112770" y="1347470"/>
            <a:ext cx="7112000" cy="368300"/>
          </a:xfrm>
          <a:prstGeom prst="rect">
            <a:avLst/>
          </a:prstGeom>
          <a:noFill/>
        </p:spPr>
        <p:txBody>
          <a:bodyPr wrap="square" rtlCol="0">
            <a:spAutoFit/>
          </a:bodyPr>
          <a:p>
            <a:r>
              <a:rPr lang="zh-CN" altLang="en-US">
                <a:latin typeface="Calibri" panose="020F0502020204030204" charset="0"/>
              </a:rPr>
              <a:t>①</a:t>
            </a:r>
            <a:r>
              <a:rPr lang="zh-CN" altLang="en-US"/>
              <a:t>从</a:t>
            </a:r>
            <a:r>
              <a:rPr lang="zh-CN" altLang="en-US">
                <a:solidFill>
                  <a:srgbClr val="FF0000"/>
                </a:solidFill>
              </a:rPr>
              <a:t>终生教育</a:t>
            </a:r>
            <a:r>
              <a:rPr lang="zh-CN" altLang="en-US"/>
              <a:t>的视角来看，儿童的生命质量决定着国家和民族的命运</a:t>
            </a:r>
            <a:endParaRPr lang="zh-CN" altLang="en-US"/>
          </a:p>
        </p:txBody>
      </p:sp>
      <p:sp>
        <p:nvSpPr>
          <p:cNvPr id="5" name="文本框 4"/>
          <p:cNvSpPr txBox="1"/>
          <p:nvPr/>
        </p:nvSpPr>
        <p:spPr>
          <a:xfrm>
            <a:off x="3112770" y="2130425"/>
            <a:ext cx="7112000" cy="645160"/>
          </a:xfrm>
          <a:prstGeom prst="rect">
            <a:avLst/>
          </a:prstGeom>
          <a:noFill/>
        </p:spPr>
        <p:txBody>
          <a:bodyPr wrap="square" rtlCol="0">
            <a:spAutoFit/>
          </a:bodyPr>
          <a:p>
            <a:r>
              <a:rPr lang="zh-CN" altLang="en-US">
                <a:latin typeface="Calibri" panose="020F0502020204030204" charset="0"/>
              </a:rPr>
              <a:t>②从</a:t>
            </a:r>
            <a:r>
              <a:rPr lang="zh-CN" altLang="en-US">
                <a:solidFill>
                  <a:srgbClr val="FF0000"/>
                </a:solidFill>
                <a:latin typeface="Calibri" panose="020F0502020204030204" charset="0"/>
              </a:rPr>
              <a:t>整体提高国民素质的基本要求</a:t>
            </a:r>
            <a:r>
              <a:rPr lang="zh-CN" altLang="en-US">
                <a:latin typeface="Calibri" panose="020F0502020204030204" charset="0"/>
              </a:rPr>
              <a:t>出发，我国幼儿园课程变革会更多关注对幼儿进行生命教育</a:t>
            </a:r>
            <a:endParaRPr lang="zh-CN" altLang="en-US">
              <a:latin typeface="Calibri" panose="020F0502020204030204" charset="0"/>
            </a:endParaRPr>
          </a:p>
        </p:txBody>
      </p:sp>
      <p:sp>
        <p:nvSpPr>
          <p:cNvPr id="6" name="文本框 5"/>
          <p:cNvSpPr txBox="1"/>
          <p:nvPr/>
        </p:nvSpPr>
        <p:spPr>
          <a:xfrm>
            <a:off x="3112770" y="2912745"/>
            <a:ext cx="7112000" cy="645160"/>
          </a:xfrm>
          <a:prstGeom prst="rect">
            <a:avLst/>
          </a:prstGeom>
          <a:noFill/>
        </p:spPr>
        <p:txBody>
          <a:bodyPr wrap="square" rtlCol="0">
            <a:spAutoFit/>
          </a:bodyPr>
          <a:p>
            <a:r>
              <a:rPr lang="zh-CN" altLang="en-US">
                <a:latin typeface="Calibri" panose="020F0502020204030204" charset="0"/>
              </a:rPr>
              <a:t>③从</a:t>
            </a:r>
            <a:r>
              <a:rPr lang="zh-CN" altLang="en-US">
                <a:solidFill>
                  <a:srgbClr val="FF0000"/>
                </a:solidFill>
                <a:latin typeface="Calibri" panose="020F0502020204030204" charset="0"/>
              </a:rPr>
              <a:t>对生命本质的探求</a:t>
            </a:r>
            <a:r>
              <a:rPr lang="zh-CN" altLang="en-US">
                <a:latin typeface="Calibri" panose="020F0502020204030204" charset="0"/>
              </a:rPr>
              <a:t>开始，让幼儿认识和尊重生命，肯定自我价值，培养一颗感恩的心，勇敢的面对挑战，努力的照顾自己、他人和世界</a:t>
            </a:r>
            <a:endParaRPr lang="zh-CN" altLang="en-US">
              <a:latin typeface="Calibri" panose="020F0502020204030204" charset="0"/>
            </a:endParaRPr>
          </a:p>
        </p:txBody>
      </p:sp>
      <p:sp>
        <p:nvSpPr>
          <p:cNvPr id="7" name="文本框 6"/>
          <p:cNvSpPr txBox="1"/>
          <p:nvPr/>
        </p:nvSpPr>
        <p:spPr>
          <a:xfrm>
            <a:off x="525145" y="3557905"/>
            <a:ext cx="5992495" cy="460375"/>
          </a:xfrm>
          <a:prstGeom prst="rect">
            <a:avLst/>
          </a:prstGeom>
          <a:noFill/>
        </p:spPr>
        <p:txBody>
          <a:bodyPr wrap="square" rtlCol="0">
            <a:spAutoFit/>
          </a:bodyPr>
          <a:p>
            <a:r>
              <a:rPr lang="zh-CN" altLang="en-US" sz="2400" b="1"/>
              <a:t>（八）重视教师职业水平的提高</a:t>
            </a:r>
            <a:r>
              <a:rPr lang="zh-CN" altLang="en-US" sz="2400" b="1">
                <a:solidFill>
                  <a:srgbClr val="FF0000"/>
                </a:solidFill>
              </a:rPr>
              <a:t>（核心）</a:t>
            </a:r>
            <a:endParaRPr lang="zh-CN" altLang="en-US" sz="2400" b="1">
              <a:solidFill>
                <a:srgbClr val="FF0000"/>
              </a:solidFill>
            </a:endParaRPr>
          </a:p>
        </p:txBody>
      </p:sp>
      <p:sp>
        <p:nvSpPr>
          <p:cNvPr id="8" name="文本框 7"/>
          <p:cNvSpPr txBox="1"/>
          <p:nvPr/>
        </p:nvSpPr>
        <p:spPr>
          <a:xfrm>
            <a:off x="818515" y="4608830"/>
            <a:ext cx="2113915" cy="460375"/>
          </a:xfrm>
          <a:prstGeom prst="rect">
            <a:avLst/>
          </a:prstGeom>
          <a:noFill/>
        </p:spPr>
        <p:txBody>
          <a:bodyPr wrap="square" rtlCol="0">
            <a:spAutoFit/>
          </a:bodyPr>
          <a:p>
            <a:r>
              <a:rPr lang="zh-CN" altLang="en-US" sz="2400">
                <a:solidFill>
                  <a:schemeClr val="bg1"/>
                </a:solidFill>
              </a:rPr>
              <a:t>教师职业水平</a:t>
            </a:r>
            <a:endParaRPr lang="zh-CN" altLang="en-US" sz="2400">
              <a:solidFill>
                <a:schemeClr val="bg1"/>
              </a:solidFill>
            </a:endParaRPr>
          </a:p>
        </p:txBody>
      </p:sp>
      <p:cxnSp>
        <p:nvCxnSpPr>
          <p:cNvPr id="11" name="直接箭头连接符 10"/>
          <p:cNvCxnSpPr/>
          <p:nvPr/>
        </p:nvCxnSpPr>
        <p:spPr>
          <a:xfrm flipV="1">
            <a:off x="3244215" y="4831080"/>
            <a:ext cx="1278255" cy="16510"/>
          </a:xfrm>
          <a:prstGeom prst="straightConnector1">
            <a:avLst/>
          </a:prstGeom>
          <a:ln w="31750">
            <a:solidFill>
              <a:srgbClr val="56C0C1"/>
            </a:solidFill>
            <a:tailEnd type="arrow"/>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9741535" y="4608830"/>
            <a:ext cx="1868170" cy="47498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9905365" y="4623435"/>
            <a:ext cx="1540510" cy="460375"/>
          </a:xfrm>
          <a:prstGeom prst="rect">
            <a:avLst/>
          </a:prstGeom>
          <a:noFill/>
        </p:spPr>
        <p:txBody>
          <a:bodyPr wrap="square" rtlCol="0">
            <a:spAutoFit/>
          </a:bodyPr>
          <a:p>
            <a:r>
              <a:rPr lang="zh-CN" altLang="en-US" sz="2400">
                <a:solidFill>
                  <a:schemeClr val="bg1"/>
                </a:solidFill>
              </a:rPr>
              <a:t>教学质量</a:t>
            </a:r>
            <a:endParaRPr lang="zh-CN" altLang="en-US" sz="2400">
              <a:solidFill>
                <a:schemeClr val="bg1"/>
              </a:solidFill>
            </a:endParaRPr>
          </a:p>
        </p:txBody>
      </p:sp>
      <p:sp>
        <p:nvSpPr>
          <p:cNvPr id="15" name="圆角矩形 14"/>
          <p:cNvSpPr/>
          <p:nvPr/>
        </p:nvSpPr>
        <p:spPr>
          <a:xfrm>
            <a:off x="4817745" y="4575810"/>
            <a:ext cx="3213100" cy="47498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966335" y="4608830"/>
            <a:ext cx="3065145" cy="460375"/>
          </a:xfrm>
          <a:prstGeom prst="rect">
            <a:avLst/>
          </a:prstGeom>
          <a:noFill/>
        </p:spPr>
        <p:txBody>
          <a:bodyPr wrap="square" rtlCol="0">
            <a:spAutoFit/>
          </a:bodyPr>
          <a:p>
            <a:r>
              <a:rPr lang="zh-CN" altLang="en-US" sz="2400">
                <a:solidFill>
                  <a:schemeClr val="bg1"/>
                </a:solidFill>
              </a:rPr>
              <a:t>对课程的理解和解释</a:t>
            </a:r>
            <a:endParaRPr lang="zh-CN" altLang="en-US" sz="2400">
              <a:solidFill>
                <a:schemeClr val="bg1"/>
              </a:solidFill>
            </a:endParaRPr>
          </a:p>
        </p:txBody>
      </p:sp>
      <p:cxnSp>
        <p:nvCxnSpPr>
          <p:cNvPr id="17" name="直接箭头连接符 16"/>
          <p:cNvCxnSpPr/>
          <p:nvPr/>
        </p:nvCxnSpPr>
        <p:spPr>
          <a:xfrm flipV="1">
            <a:off x="8178800" y="4831080"/>
            <a:ext cx="1278255" cy="16510"/>
          </a:xfrm>
          <a:prstGeom prst="straightConnector1">
            <a:avLst/>
          </a:prstGeom>
          <a:ln w="31750">
            <a:solidFill>
              <a:srgbClr val="56C0C1"/>
            </a:solidFill>
            <a:tailEnd type="arrow"/>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484870" y="4462780"/>
            <a:ext cx="803910" cy="368300"/>
          </a:xfrm>
          <a:prstGeom prst="rect">
            <a:avLst/>
          </a:prstGeom>
          <a:noFill/>
        </p:spPr>
        <p:txBody>
          <a:bodyPr wrap="square" rtlCol="0">
            <a:spAutoFit/>
          </a:bodyPr>
          <a:p>
            <a:r>
              <a:rPr lang="zh-CN" altLang="en-US"/>
              <a:t>影响</a:t>
            </a:r>
            <a:endParaRPr lang="zh-CN" altLang="en-US"/>
          </a:p>
        </p:txBody>
      </p:sp>
      <p:sp>
        <p:nvSpPr>
          <p:cNvPr id="19" name="文本框 18"/>
          <p:cNvSpPr txBox="1"/>
          <p:nvPr/>
        </p:nvSpPr>
        <p:spPr>
          <a:xfrm>
            <a:off x="3481705" y="4462780"/>
            <a:ext cx="803910" cy="368300"/>
          </a:xfrm>
          <a:prstGeom prst="rect">
            <a:avLst/>
          </a:prstGeom>
          <a:noFill/>
        </p:spPr>
        <p:txBody>
          <a:bodyPr wrap="square" rtlCol="0">
            <a:spAutoFit/>
          </a:bodyPr>
          <a:p>
            <a:r>
              <a:rPr lang="zh-CN" altLang="en-US"/>
              <a:t>影响</a:t>
            </a:r>
            <a:endParaRPr lang="zh-CN" altLang="en-US"/>
          </a:p>
        </p:txBody>
      </p:sp>
      <p:sp>
        <p:nvSpPr>
          <p:cNvPr id="20" name="文本框 19"/>
          <p:cNvSpPr txBox="1"/>
          <p:nvPr/>
        </p:nvSpPr>
        <p:spPr>
          <a:xfrm>
            <a:off x="818515" y="5681345"/>
            <a:ext cx="1310005" cy="398780"/>
          </a:xfrm>
          <a:prstGeom prst="rect">
            <a:avLst/>
          </a:prstGeom>
          <a:noFill/>
        </p:spPr>
        <p:txBody>
          <a:bodyPr wrap="square" rtlCol="0">
            <a:spAutoFit/>
          </a:bodyPr>
          <a:p>
            <a:r>
              <a:rPr lang="zh-CN" altLang="en-US" sz="2000"/>
              <a:t>提高方法</a:t>
            </a:r>
            <a:endParaRPr lang="zh-CN" altLang="en-US" sz="2000"/>
          </a:p>
        </p:txBody>
      </p:sp>
      <p:sp>
        <p:nvSpPr>
          <p:cNvPr id="21" name="左大括号 20"/>
          <p:cNvSpPr/>
          <p:nvPr/>
        </p:nvSpPr>
        <p:spPr>
          <a:xfrm>
            <a:off x="2260600" y="5290820"/>
            <a:ext cx="393700" cy="11798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2" name="文本框 21"/>
          <p:cNvSpPr txBox="1"/>
          <p:nvPr/>
        </p:nvSpPr>
        <p:spPr>
          <a:xfrm>
            <a:off x="2932430" y="5290820"/>
            <a:ext cx="3556000" cy="368300"/>
          </a:xfrm>
          <a:prstGeom prst="rect">
            <a:avLst/>
          </a:prstGeom>
          <a:noFill/>
        </p:spPr>
        <p:txBody>
          <a:bodyPr wrap="square" rtlCol="0">
            <a:spAutoFit/>
          </a:bodyPr>
          <a:p>
            <a:r>
              <a:rPr lang="zh-CN" altLang="en-US"/>
              <a:t>多种形式的职业培训和研讨</a:t>
            </a:r>
            <a:endParaRPr lang="zh-CN" altLang="en-US"/>
          </a:p>
        </p:txBody>
      </p:sp>
      <p:sp>
        <p:nvSpPr>
          <p:cNvPr id="23" name="文本框 22"/>
          <p:cNvSpPr txBox="1"/>
          <p:nvPr/>
        </p:nvSpPr>
        <p:spPr>
          <a:xfrm>
            <a:off x="2932430" y="6102350"/>
            <a:ext cx="3556000" cy="368300"/>
          </a:xfrm>
          <a:prstGeom prst="rect">
            <a:avLst/>
          </a:prstGeom>
          <a:noFill/>
        </p:spPr>
        <p:txBody>
          <a:bodyPr wrap="square" rtlCol="0">
            <a:spAutoFit/>
          </a:bodyPr>
          <a:p>
            <a:r>
              <a:rPr lang="zh-CN" altLang="en-US"/>
              <a:t>对在职教师进行职后培训</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中国幼儿园课程改革的动向"/>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55650" y="1099820"/>
            <a:ext cx="10057765" cy="51822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40385" y="354965"/>
            <a:ext cx="2621280" cy="829945"/>
          </a:xfrm>
          <a:prstGeom prst="rect">
            <a:avLst/>
          </a:prstGeom>
          <a:noFill/>
          <a:ln>
            <a:noFill/>
          </a:ln>
        </p:spPr>
        <p:txBody>
          <a:bodyPr wrap="none" rtlCol="0" anchor="t">
            <a:spAutoFit/>
          </a:bodyPr>
          <a:p>
            <a:pPr algn="ctr"/>
            <a:r>
              <a:rPr lang="zh-CN" altLang="en-US" sz="4800">
                <a:solidFill>
                  <a:schemeClr val="tx1"/>
                </a:solidFill>
                <a:effectLst>
                  <a:outerShdw blurRad="38100" dist="19050" dir="2700000" algn="tl" rotWithShape="0">
                    <a:schemeClr val="dk1">
                      <a:alpha val="40000"/>
                    </a:schemeClr>
                  </a:outerShdw>
                </a:effectLst>
              </a:rPr>
              <a:t>本章小结</a:t>
            </a:r>
            <a:endParaRPr lang="zh-CN" altLang="en-US" sz="4800">
              <a:solidFill>
                <a:schemeClr val="tx1"/>
              </a:solidFill>
              <a:effectLst>
                <a:outerShdw blurRad="38100" dist="19050" dir="2700000" algn="tl" rotWithShape="0">
                  <a:schemeClr val="dk1">
                    <a:alpha val="40000"/>
                  </a:schemeClr>
                </a:outerShdw>
              </a:effectLst>
            </a:endParaRPr>
          </a:p>
        </p:txBody>
      </p:sp>
      <p:pic>
        <p:nvPicPr>
          <p:cNvPr id="6" name="图片 5" descr="第七章图"/>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49655" y="609600"/>
            <a:ext cx="10058400" cy="585089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5221796" y="2875103"/>
            <a:ext cx="5605581" cy="1107996"/>
          </a:xfrm>
          <a:prstGeom prst="rect">
            <a:avLst/>
          </a:prstGeom>
          <a:noFill/>
        </p:spPr>
        <p:txBody>
          <a:bodyPr wrap="square" lIns="0" tIns="0" rIns="0" bIns="0" rtlCol="0">
            <a:spAutoFit/>
          </a:bodyPr>
          <a:lstStyle/>
          <a:p>
            <a:pPr>
              <a:defRPr/>
            </a:pPr>
            <a:r>
              <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rPr>
              <a:t>THANK YOU</a:t>
            </a:r>
            <a:endPar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2"/>
          <p:cNvSpPr txBox="1"/>
          <p:nvPr/>
        </p:nvSpPr>
        <p:spPr>
          <a:xfrm flipH="1">
            <a:off x="852170" y="431165"/>
            <a:ext cx="2369820"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陈鹤琴简介</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13" name="文本框 12"/>
          <p:cNvSpPr txBox="1"/>
          <p:nvPr/>
        </p:nvSpPr>
        <p:spPr>
          <a:xfrm>
            <a:off x="5186680" y="1564005"/>
            <a:ext cx="6740525" cy="4661535"/>
          </a:xfrm>
          <a:prstGeom prst="rect">
            <a:avLst/>
          </a:prstGeom>
          <a:noFill/>
        </p:spPr>
        <p:txBody>
          <a:bodyPr wrap="square" rtlCol="0">
            <a:spAutoFit/>
          </a:bodyPr>
          <a:p>
            <a:pPr indent="457200" fontAlgn="auto">
              <a:lnSpc>
                <a:spcPct val="150000"/>
              </a:lnSpc>
            </a:pPr>
            <a:r>
              <a:rPr lang="zh-CN" altLang="en-US"/>
              <a:t>陈鹤琴（1892-1982），浙江上虞人，是我国现代教育史上著名的教育家，儿童心理学家和儿童教育学家，是我国现代教育事业的开拓者和奠基人，被称为“中国幼儿教育之父”“中国的福禄贝尔”。</a:t>
            </a:r>
            <a:endParaRPr lang="zh-CN" altLang="en-US"/>
          </a:p>
          <a:p>
            <a:pPr indent="457200" fontAlgn="auto">
              <a:lnSpc>
                <a:spcPct val="150000"/>
              </a:lnSpc>
            </a:pPr>
            <a:r>
              <a:rPr lang="zh-CN" altLang="en-US"/>
              <a:t>1923年，陈鹤琴创办了我国最早的幼儿教育实验中心——南京鼓楼幼儿园。在长期的实践中，陈鹤琴先生生提出了“活教育”的思想，在其中重点阐述了具有独创性的幼稚园课程结构——“五指活动”课程，极大地推动了中国幼儿园课程的发展，为中国学前教育的发展做出了卓越的贡献。</a:t>
            </a:r>
            <a:endParaRPr lang="zh-CN" altLang="en-US"/>
          </a:p>
          <a:p>
            <a:pPr indent="457200" fontAlgn="auto">
              <a:lnSpc>
                <a:spcPct val="150000"/>
              </a:lnSpc>
            </a:pPr>
            <a:r>
              <a:rPr lang="zh-CN" altLang="en-US"/>
              <a:t>其代表作有《儿童心理之研究》，是中国第一本儿童心理研究的专著；《家庭教育》等。</a:t>
            </a:r>
            <a:endParaRPr lang="zh-CN" altLang="en-US"/>
          </a:p>
        </p:txBody>
      </p:sp>
      <p:pic>
        <p:nvPicPr>
          <p:cNvPr id="2" name="图片 1"/>
          <p:cNvPicPr>
            <a:picLocks noChangeAspect="1"/>
          </p:cNvPicPr>
          <p:nvPr/>
        </p:nvPicPr>
        <p:blipFill>
          <a:blip r:embed="rId1"/>
          <a:stretch>
            <a:fillRect/>
          </a:stretch>
        </p:blipFill>
        <p:spPr>
          <a:xfrm>
            <a:off x="852170" y="1564005"/>
            <a:ext cx="3584575" cy="4691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06585" y="2942590"/>
            <a:ext cx="5480799" cy="973688"/>
            <a:chOff x="8393" y="5984"/>
            <a:chExt cx="7932"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393" y="6143"/>
              <a:ext cx="7932"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五指活动</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理论基础</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2"/>
          <p:cNvSpPr txBox="1"/>
          <p:nvPr/>
        </p:nvSpPr>
        <p:spPr>
          <a:xfrm flipH="1">
            <a:off x="435290" y="483358"/>
            <a:ext cx="4886178" cy="681990"/>
          </a:xfrm>
          <a:prstGeom prst="rect">
            <a:avLst/>
          </a:prstGeom>
          <a:noFill/>
          <a:ln w="9525">
            <a:noFill/>
            <a:miter/>
          </a:ln>
          <a:effectLst>
            <a:outerShdw sx="999" sy="999" algn="ctr" rotWithShape="0">
              <a:srgbClr val="000000"/>
            </a:outerShdw>
          </a:effectLst>
          <a:extLst>
            <a:ext uri="{909E8E84-426E-40DD-AFC4-6F175D3DCCD1}">
              <a14:hiddenFill xmlns:a14="http://schemas.microsoft.com/office/drawing/2010/main">
                <a:solidFill>
                  <a:srgbClr val="56C0C1"/>
                </a:solidFill>
              </a14:hiddenFill>
            </a:ext>
          </a:extLst>
        </p:spPr>
        <p:txBody>
          <a:bodyPr wrap="square" lIns="0" rIns="0" anchor="t">
            <a:spAutoFit/>
          </a:bodyPr>
          <a:p>
            <a:pPr algn="just">
              <a:lnSpc>
                <a:spcPct val="120000"/>
              </a:lnSpc>
            </a:pPr>
            <a:r>
              <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rPr>
              <a:t>一、理论基础</a:t>
            </a:r>
            <a:endParaRPr lang="zh-CN" altLang="en-US" sz="3200" dirty="0">
              <a:ln w="10160">
                <a:solidFill>
                  <a:schemeClr val="accent5"/>
                </a:solidFill>
                <a:prstDash val="solid"/>
              </a:ln>
              <a:solidFill>
                <a:srgbClr val="56C0C1"/>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222885" y="1381125"/>
            <a:ext cx="3233420" cy="398780"/>
          </a:xfrm>
          <a:prstGeom prst="rect">
            <a:avLst/>
          </a:prstGeom>
          <a:noFill/>
        </p:spPr>
        <p:txBody>
          <a:bodyPr wrap="square" rtlCol="0">
            <a:spAutoFit/>
          </a:bodyPr>
          <a:p>
            <a:r>
              <a:rPr lang="zh-CN" altLang="en-US" sz="2000" b="1"/>
              <a:t>（一）新的儿童观</a:t>
            </a:r>
            <a:endParaRPr lang="zh-CN" altLang="en-US" sz="2000" b="1"/>
          </a:p>
        </p:txBody>
      </p:sp>
      <p:sp>
        <p:nvSpPr>
          <p:cNvPr id="4" name="文本框 3"/>
          <p:cNvSpPr txBox="1"/>
          <p:nvPr/>
        </p:nvSpPr>
        <p:spPr>
          <a:xfrm>
            <a:off x="835660" y="2425065"/>
            <a:ext cx="1642745" cy="398780"/>
          </a:xfrm>
          <a:prstGeom prst="rect">
            <a:avLst/>
          </a:prstGeom>
          <a:noFill/>
        </p:spPr>
        <p:txBody>
          <a:bodyPr wrap="square" rtlCol="0">
            <a:spAutoFit/>
          </a:bodyPr>
          <a:p>
            <a:r>
              <a:rPr lang="zh-CN" altLang="en-US" sz="2000">
                <a:effectLst>
                  <a:outerShdw blurRad="38100" dist="19050" dir="2700000" algn="tl" rotWithShape="0">
                    <a:schemeClr val="dk1">
                      <a:alpha val="40000"/>
                    </a:schemeClr>
                  </a:outerShdw>
                </a:effectLst>
                <a:sym typeface="+mn-ea"/>
              </a:rPr>
              <a:t>传统儿童观</a:t>
            </a:r>
            <a:endParaRPr lang="zh-CN" altLang="en-US" sz="2000">
              <a:solidFill>
                <a:schemeClr val="tx1"/>
              </a:solidFill>
              <a:effectLst>
                <a:outerShdw blurRad="38100" dist="19050" dir="2700000" algn="tl" rotWithShape="0">
                  <a:schemeClr val="dk1">
                    <a:alpha val="40000"/>
                  </a:schemeClr>
                </a:outerShdw>
              </a:effectLst>
            </a:endParaRPr>
          </a:p>
        </p:txBody>
      </p:sp>
      <p:sp>
        <p:nvSpPr>
          <p:cNvPr id="6" name="左大括号 5"/>
          <p:cNvSpPr/>
          <p:nvPr/>
        </p:nvSpPr>
        <p:spPr>
          <a:xfrm>
            <a:off x="2478405" y="1910715"/>
            <a:ext cx="379730" cy="137858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3044825" y="1779905"/>
            <a:ext cx="411480" cy="368300"/>
          </a:xfrm>
          <a:prstGeom prst="rect">
            <a:avLst/>
          </a:prstGeom>
          <a:noFill/>
        </p:spPr>
        <p:txBody>
          <a:bodyPr wrap="none" rtlCol="0" anchor="t">
            <a:spAutoFit/>
          </a:bodyPr>
          <a:p>
            <a:r>
              <a:rPr lang="zh-CN" altLang="en-US">
                <a:latin typeface="Calibri" panose="020F0502020204030204" charset="0"/>
              </a:rPr>
              <a:t>①</a:t>
            </a:r>
            <a:endParaRPr lang="zh-CN" altLang="en-US">
              <a:latin typeface="Calibri" panose="020F0502020204030204" charset="0"/>
            </a:endParaRPr>
          </a:p>
        </p:txBody>
      </p:sp>
      <p:sp>
        <p:nvSpPr>
          <p:cNvPr id="8" name="文本框 7"/>
          <p:cNvSpPr txBox="1"/>
          <p:nvPr/>
        </p:nvSpPr>
        <p:spPr>
          <a:xfrm>
            <a:off x="3621405" y="1779905"/>
            <a:ext cx="5583555" cy="645160"/>
          </a:xfrm>
          <a:prstGeom prst="rect">
            <a:avLst/>
          </a:prstGeom>
          <a:noFill/>
        </p:spPr>
        <p:txBody>
          <a:bodyPr wrap="square" rtlCol="0">
            <a:spAutoFit/>
          </a:bodyPr>
          <a:p>
            <a:r>
              <a:rPr lang="zh-CN" altLang="en-US">
                <a:solidFill>
                  <a:srgbClr val="FF0000"/>
                </a:solidFill>
              </a:rPr>
              <a:t>以成人为本位</a:t>
            </a:r>
            <a:r>
              <a:rPr lang="zh-CN" altLang="en-US"/>
              <a:t>，认可少年老成，但对于天真无邪则定义为乳臭未干</a:t>
            </a:r>
            <a:endParaRPr lang="zh-CN" altLang="en-US"/>
          </a:p>
        </p:txBody>
      </p:sp>
      <p:sp>
        <p:nvSpPr>
          <p:cNvPr id="9" name="文本框 8"/>
          <p:cNvSpPr txBox="1"/>
          <p:nvPr/>
        </p:nvSpPr>
        <p:spPr>
          <a:xfrm>
            <a:off x="3044825" y="4903470"/>
            <a:ext cx="411480" cy="368300"/>
          </a:xfrm>
          <a:prstGeom prst="rect">
            <a:avLst/>
          </a:prstGeom>
          <a:noFill/>
        </p:spPr>
        <p:txBody>
          <a:bodyPr wrap="none" rtlCol="0" anchor="t">
            <a:spAutoFit/>
          </a:bodyPr>
          <a:p>
            <a:r>
              <a:rPr lang="zh-CN" altLang="en-US">
                <a:latin typeface="Calibri" panose="020F0502020204030204" charset="0"/>
              </a:rPr>
              <a:t>②</a:t>
            </a:r>
            <a:endParaRPr lang="zh-CN" altLang="en-US">
              <a:latin typeface="Calibri" panose="020F0502020204030204" charset="0"/>
            </a:endParaRPr>
          </a:p>
        </p:txBody>
      </p:sp>
      <p:sp>
        <p:nvSpPr>
          <p:cNvPr id="10" name="文本框 9"/>
          <p:cNvSpPr txBox="1"/>
          <p:nvPr/>
        </p:nvSpPr>
        <p:spPr>
          <a:xfrm>
            <a:off x="3621405" y="2964180"/>
            <a:ext cx="5583555" cy="645160"/>
          </a:xfrm>
          <a:prstGeom prst="rect">
            <a:avLst/>
          </a:prstGeom>
          <a:noFill/>
        </p:spPr>
        <p:txBody>
          <a:bodyPr wrap="square" rtlCol="0">
            <a:spAutoFit/>
          </a:bodyPr>
          <a:p>
            <a:r>
              <a:rPr lang="zh-CN" altLang="en-US"/>
              <a:t>受</a:t>
            </a:r>
            <a:r>
              <a:rPr lang="zh-CN" altLang="en-US">
                <a:solidFill>
                  <a:srgbClr val="FF0000"/>
                </a:solidFill>
              </a:rPr>
              <a:t>工具主义儿童观</a:t>
            </a:r>
            <a:r>
              <a:rPr lang="zh-CN" altLang="en-US"/>
              <a:t>的影响，子女被当成传宗接代和光耀门庭的工具</a:t>
            </a:r>
            <a:endParaRPr lang="zh-CN" altLang="en-US"/>
          </a:p>
        </p:txBody>
      </p:sp>
      <p:sp>
        <p:nvSpPr>
          <p:cNvPr id="11" name="矩形 10"/>
          <p:cNvSpPr/>
          <p:nvPr/>
        </p:nvSpPr>
        <p:spPr>
          <a:xfrm>
            <a:off x="1122363" y="3470910"/>
            <a:ext cx="906145" cy="829945"/>
          </a:xfrm>
          <a:prstGeom prst="rect">
            <a:avLst/>
          </a:prstGeom>
          <a:noFill/>
          <a:ln>
            <a:noFill/>
          </a:ln>
        </p:spPr>
        <p:txBody>
          <a:bodyPr wrap="none" rtlCol="0" anchor="t">
            <a:spAutoFit/>
          </a:bodyPr>
          <a:p>
            <a:pPr algn="ctr"/>
            <a:r>
              <a:rPr lang="en-US" altLang="zh-CN" sz="4800" b="1" i="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VS</a:t>
            </a:r>
            <a:endParaRPr lang="en-US" altLang="zh-CN" sz="4800" b="1" i="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2" name="文本框 11"/>
          <p:cNvSpPr txBox="1"/>
          <p:nvPr/>
        </p:nvSpPr>
        <p:spPr>
          <a:xfrm>
            <a:off x="700405" y="4638040"/>
            <a:ext cx="1642745" cy="398780"/>
          </a:xfrm>
          <a:prstGeom prst="rect">
            <a:avLst/>
          </a:prstGeom>
          <a:noFill/>
        </p:spPr>
        <p:txBody>
          <a:bodyPr wrap="square" rtlCol="0">
            <a:spAutoFit/>
          </a:bodyPr>
          <a:p>
            <a:r>
              <a:rPr lang="zh-CN" altLang="en-US" sz="2000">
                <a:effectLst>
                  <a:outerShdw blurRad="38100" dist="19050" dir="2700000" algn="tl" rotWithShape="0">
                    <a:schemeClr val="dk1">
                      <a:alpha val="40000"/>
                    </a:schemeClr>
                  </a:outerShdw>
                </a:effectLst>
                <a:sym typeface="+mn-ea"/>
              </a:rPr>
              <a:t>新的儿童观</a:t>
            </a:r>
            <a:endParaRPr lang="zh-CN" altLang="en-US" sz="2000">
              <a:solidFill>
                <a:schemeClr val="tx1"/>
              </a:solidFill>
              <a:effectLst>
                <a:outerShdw blurRad="38100" dist="19050" dir="2700000" algn="tl" rotWithShape="0">
                  <a:schemeClr val="dk1">
                    <a:alpha val="40000"/>
                  </a:schemeClr>
                </a:outerShdw>
              </a:effectLst>
            </a:endParaRPr>
          </a:p>
        </p:txBody>
      </p:sp>
      <p:sp>
        <p:nvSpPr>
          <p:cNvPr id="13" name="左大括号 12"/>
          <p:cNvSpPr/>
          <p:nvPr/>
        </p:nvSpPr>
        <p:spPr>
          <a:xfrm>
            <a:off x="2343150" y="3839845"/>
            <a:ext cx="379730" cy="24968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Calibri" panose="020F0502020204030204" charset="0"/>
            </a:endParaRPr>
          </a:p>
        </p:txBody>
      </p:sp>
      <p:sp>
        <p:nvSpPr>
          <p:cNvPr id="14" name="文本框 13"/>
          <p:cNvSpPr txBox="1"/>
          <p:nvPr/>
        </p:nvSpPr>
        <p:spPr>
          <a:xfrm>
            <a:off x="3621405" y="3702050"/>
            <a:ext cx="5989320" cy="368300"/>
          </a:xfrm>
          <a:prstGeom prst="rect">
            <a:avLst/>
          </a:prstGeom>
          <a:noFill/>
        </p:spPr>
        <p:txBody>
          <a:bodyPr wrap="square" rtlCol="0">
            <a:spAutoFit/>
          </a:bodyPr>
          <a:p>
            <a:r>
              <a:rPr lang="zh-CN" altLang="en-US"/>
              <a:t>儿童是一个独立的个体，具有自己独特的生理和心理特点</a:t>
            </a:r>
            <a:endParaRPr lang="zh-CN" altLang="en-US"/>
          </a:p>
        </p:txBody>
      </p:sp>
      <p:sp>
        <p:nvSpPr>
          <p:cNvPr id="15" name="文本框 14"/>
          <p:cNvSpPr txBox="1"/>
          <p:nvPr/>
        </p:nvSpPr>
        <p:spPr>
          <a:xfrm>
            <a:off x="3044825" y="3701415"/>
            <a:ext cx="411480" cy="368300"/>
          </a:xfrm>
          <a:prstGeom prst="rect">
            <a:avLst/>
          </a:prstGeom>
          <a:noFill/>
        </p:spPr>
        <p:txBody>
          <a:bodyPr wrap="none" rtlCol="0" anchor="t">
            <a:spAutoFit/>
          </a:bodyPr>
          <a:p>
            <a:r>
              <a:rPr lang="zh-CN" altLang="en-US">
                <a:latin typeface="Calibri" panose="020F0502020204030204" charset="0"/>
              </a:rPr>
              <a:t>①</a:t>
            </a:r>
            <a:endParaRPr lang="zh-CN" altLang="en-US">
              <a:latin typeface="Calibri" panose="020F0502020204030204" charset="0"/>
            </a:endParaRPr>
          </a:p>
        </p:txBody>
      </p:sp>
      <p:sp>
        <p:nvSpPr>
          <p:cNvPr id="16" name="文本框 15"/>
          <p:cNvSpPr txBox="1"/>
          <p:nvPr/>
        </p:nvSpPr>
        <p:spPr>
          <a:xfrm>
            <a:off x="5701665" y="4072890"/>
            <a:ext cx="5353685" cy="2030095"/>
          </a:xfrm>
          <a:prstGeom prst="rect">
            <a:avLst/>
          </a:prstGeom>
          <a:noFill/>
        </p:spPr>
        <p:txBody>
          <a:bodyPr wrap="square" rtlCol="0">
            <a:spAutoFit/>
          </a:bodyPr>
          <a:p>
            <a:r>
              <a:rPr lang="zh-CN" altLang="en-US"/>
              <a:t>孩子爱模仿具有</a:t>
            </a:r>
            <a:r>
              <a:rPr lang="zh-CN" altLang="en-US">
                <a:solidFill>
                  <a:srgbClr val="FF0000"/>
                </a:solidFill>
              </a:rPr>
              <a:t>“模仿心”</a:t>
            </a:r>
            <a:endParaRPr lang="zh-CN" altLang="en-US"/>
          </a:p>
          <a:p>
            <a:r>
              <a:rPr lang="zh-CN" altLang="en-US"/>
              <a:t>孩子对世界充满了好奇具有</a:t>
            </a:r>
            <a:r>
              <a:rPr lang="zh-CN" altLang="en-US">
                <a:solidFill>
                  <a:srgbClr val="FF0000"/>
                </a:solidFill>
              </a:rPr>
              <a:t>“好奇心”</a:t>
            </a:r>
            <a:endParaRPr lang="zh-CN" altLang="en-US"/>
          </a:p>
          <a:p>
            <a:r>
              <a:rPr lang="zh-CN" altLang="en-US"/>
              <a:t>孩子天性爱动具有</a:t>
            </a:r>
            <a:r>
              <a:rPr lang="zh-CN" altLang="en-US">
                <a:solidFill>
                  <a:srgbClr val="FF0000"/>
                </a:solidFill>
              </a:rPr>
              <a:t>“好动心”</a:t>
            </a:r>
            <a:endParaRPr lang="zh-CN" altLang="en-US"/>
          </a:p>
          <a:p>
            <a:r>
              <a:rPr lang="zh-CN" altLang="en-US"/>
              <a:t>对任何事物都</a:t>
            </a:r>
            <a:r>
              <a:rPr lang="zh-CN" altLang="en-US">
                <a:solidFill>
                  <a:srgbClr val="FF0000"/>
                </a:solidFill>
              </a:rPr>
              <a:t>乐于尝试操作</a:t>
            </a:r>
            <a:endParaRPr lang="zh-CN" altLang="en-US"/>
          </a:p>
          <a:p>
            <a:r>
              <a:rPr lang="zh-CN" altLang="en-US"/>
              <a:t>儿童喜欢</a:t>
            </a:r>
            <a:r>
              <a:rPr lang="zh-CN" altLang="en-US">
                <a:solidFill>
                  <a:srgbClr val="FF0000"/>
                </a:solidFill>
              </a:rPr>
              <a:t>游戏</a:t>
            </a:r>
            <a:endParaRPr lang="zh-CN" altLang="en-US"/>
          </a:p>
          <a:p>
            <a:r>
              <a:rPr lang="zh-CN" altLang="en-US"/>
              <a:t>喜欢</a:t>
            </a:r>
            <a:r>
              <a:rPr lang="zh-CN" altLang="en-US">
                <a:solidFill>
                  <a:srgbClr val="FF0000"/>
                </a:solidFill>
              </a:rPr>
              <a:t>表扬</a:t>
            </a:r>
            <a:endParaRPr lang="zh-CN" altLang="en-US"/>
          </a:p>
          <a:p>
            <a:r>
              <a:rPr lang="zh-CN" altLang="en-US"/>
              <a:t>喜欢</a:t>
            </a:r>
            <a:r>
              <a:rPr lang="zh-CN" altLang="en-US">
                <a:solidFill>
                  <a:srgbClr val="FF0000"/>
                </a:solidFill>
              </a:rPr>
              <a:t>合群</a:t>
            </a:r>
            <a:endParaRPr lang="zh-CN" altLang="en-US">
              <a:solidFill>
                <a:srgbClr val="FF0000"/>
              </a:solidFill>
            </a:endParaRPr>
          </a:p>
        </p:txBody>
      </p:sp>
      <p:sp>
        <p:nvSpPr>
          <p:cNvPr id="17" name="文本框 16"/>
          <p:cNvSpPr txBox="1"/>
          <p:nvPr/>
        </p:nvSpPr>
        <p:spPr>
          <a:xfrm>
            <a:off x="3044825" y="2921000"/>
            <a:ext cx="411480" cy="368300"/>
          </a:xfrm>
          <a:prstGeom prst="rect">
            <a:avLst/>
          </a:prstGeom>
          <a:noFill/>
        </p:spPr>
        <p:txBody>
          <a:bodyPr wrap="none" rtlCol="0" anchor="t">
            <a:spAutoFit/>
          </a:bodyPr>
          <a:p>
            <a:r>
              <a:rPr lang="zh-CN" altLang="en-US">
                <a:latin typeface="Calibri" panose="020F0502020204030204" charset="0"/>
              </a:rPr>
              <a:t>②</a:t>
            </a:r>
            <a:endParaRPr lang="zh-CN" altLang="en-US">
              <a:latin typeface="Calibri" panose="020F0502020204030204" charset="0"/>
            </a:endParaRPr>
          </a:p>
        </p:txBody>
      </p:sp>
      <p:sp>
        <p:nvSpPr>
          <p:cNvPr id="18" name="文本框 17"/>
          <p:cNvSpPr txBox="1"/>
          <p:nvPr/>
        </p:nvSpPr>
        <p:spPr>
          <a:xfrm>
            <a:off x="3714115" y="4903470"/>
            <a:ext cx="1607185" cy="368300"/>
          </a:xfrm>
          <a:prstGeom prst="rect">
            <a:avLst/>
          </a:prstGeom>
          <a:noFill/>
        </p:spPr>
        <p:txBody>
          <a:bodyPr wrap="square" rtlCol="0">
            <a:spAutoFit/>
          </a:bodyPr>
          <a:p>
            <a:r>
              <a:rPr lang="zh-CN" altLang="en-US"/>
              <a:t>儿童心理特征</a:t>
            </a:r>
            <a:endParaRPr lang="zh-CN" altLang="en-US"/>
          </a:p>
        </p:txBody>
      </p:sp>
      <p:sp>
        <p:nvSpPr>
          <p:cNvPr id="19" name="左大括号 18"/>
          <p:cNvSpPr/>
          <p:nvPr/>
        </p:nvSpPr>
        <p:spPr>
          <a:xfrm>
            <a:off x="5492750" y="4206240"/>
            <a:ext cx="208915" cy="17621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0" name="文本框 19"/>
          <p:cNvSpPr txBox="1"/>
          <p:nvPr/>
        </p:nvSpPr>
        <p:spPr>
          <a:xfrm>
            <a:off x="3044825" y="6102985"/>
            <a:ext cx="411480" cy="368300"/>
          </a:xfrm>
          <a:prstGeom prst="rect">
            <a:avLst/>
          </a:prstGeom>
          <a:noFill/>
        </p:spPr>
        <p:txBody>
          <a:bodyPr wrap="none" rtlCol="0" anchor="t">
            <a:spAutoFit/>
          </a:bodyPr>
          <a:p>
            <a:r>
              <a:rPr lang="zh-CN" altLang="en-US">
                <a:latin typeface="Calibri" panose="020F0502020204030204" charset="0"/>
              </a:rPr>
              <a:t>③</a:t>
            </a:r>
            <a:endParaRPr lang="zh-CN" altLang="en-US">
              <a:latin typeface="Calibri" panose="020F0502020204030204" charset="0"/>
            </a:endParaRPr>
          </a:p>
        </p:txBody>
      </p:sp>
      <p:sp>
        <p:nvSpPr>
          <p:cNvPr id="21" name="文本框 20"/>
          <p:cNvSpPr txBox="1"/>
          <p:nvPr/>
        </p:nvSpPr>
        <p:spPr>
          <a:xfrm>
            <a:off x="3714115" y="6102985"/>
            <a:ext cx="5266055" cy="368300"/>
          </a:xfrm>
          <a:prstGeom prst="rect">
            <a:avLst/>
          </a:prstGeom>
          <a:noFill/>
        </p:spPr>
        <p:txBody>
          <a:bodyPr wrap="square" rtlCol="0">
            <a:spAutoFit/>
          </a:bodyPr>
          <a:p>
            <a:r>
              <a:rPr lang="zh-CN" altLang="en-US"/>
              <a:t>儿童时期有其自身特点，我们要尊重儿童的天性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445" y="554355"/>
            <a:ext cx="3233420" cy="398780"/>
          </a:xfrm>
          <a:prstGeom prst="rect">
            <a:avLst/>
          </a:prstGeom>
          <a:noFill/>
        </p:spPr>
        <p:txBody>
          <a:bodyPr wrap="square" rtlCol="0">
            <a:spAutoFit/>
          </a:bodyPr>
          <a:p>
            <a:r>
              <a:rPr lang="zh-CN" altLang="en-US" sz="2000" b="1"/>
              <a:t>（二）</a:t>
            </a:r>
            <a:r>
              <a:rPr lang="en-US" altLang="zh-CN" sz="2000" b="1"/>
              <a:t>“</a:t>
            </a:r>
            <a:r>
              <a:rPr lang="zh-CN" altLang="en-US" sz="2000" b="1"/>
              <a:t>活教育</a:t>
            </a:r>
            <a:r>
              <a:rPr lang="en-US" altLang="zh-CN" sz="2000" b="1"/>
              <a:t>”</a:t>
            </a:r>
            <a:r>
              <a:rPr lang="zh-CN" altLang="en-US" sz="2000" b="1"/>
              <a:t>理论</a:t>
            </a:r>
            <a:endParaRPr lang="zh-CN" altLang="en-US" sz="2000" b="1"/>
          </a:p>
        </p:txBody>
      </p:sp>
      <p:sp>
        <p:nvSpPr>
          <p:cNvPr id="3" name="文本框 2"/>
          <p:cNvSpPr txBox="1"/>
          <p:nvPr/>
        </p:nvSpPr>
        <p:spPr>
          <a:xfrm>
            <a:off x="613410" y="1165860"/>
            <a:ext cx="7319010" cy="922020"/>
          </a:xfrm>
          <a:prstGeom prst="rect">
            <a:avLst/>
          </a:prstGeom>
          <a:noFill/>
        </p:spPr>
        <p:txBody>
          <a:bodyPr wrap="square" rtlCol="0">
            <a:spAutoFit/>
          </a:bodyPr>
          <a:p>
            <a:pPr indent="457200" fontAlgn="auto">
              <a:lnSpc>
                <a:spcPct val="150000"/>
              </a:lnSpc>
            </a:pPr>
            <a:r>
              <a:rPr lang="zh-CN" altLang="en-US"/>
              <a:t>针对中国传统教育强调知识灌输，忽视儿童天性发展的现象，陈鹤琴结合西方教育思想和中国的教育实践提出了“活教育”的理论。</a:t>
            </a:r>
            <a:endParaRPr lang="zh-CN" altLang="en-US"/>
          </a:p>
        </p:txBody>
      </p:sp>
      <p:pic>
        <p:nvPicPr>
          <p:cNvPr id="4" name="图片 3" descr="活教育"/>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76935" y="2087880"/>
            <a:ext cx="10058400" cy="4271010"/>
          </a:xfrm>
          <a:prstGeom prst="rect">
            <a:avLst/>
          </a:prstGeom>
        </p:spPr>
      </p:pic>
    </p:spTree>
  </p:cSld>
  <p:clrMapOvr>
    <a:masterClrMapping/>
  </p:clrMapOvr>
</p:sld>
</file>

<file path=ppt/tags/tag1.xml><?xml version="1.0" encoding="utf-8"?>
<p:tagLst xmlns:p="http://schemas.openxmlformats.org/presentationml/2006/main">
  <p:tag name="REFSHAPE" val="1033809244"/>
  <p:tag name="KSO_WM_UNIT_PLACING_PICTURE_USER_VIEWPORT" val="{&quot;height&quot;:3453,&quot;width&quot;:53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7562</Words>
  <Application>WPS 演示</Application>
  <PresentationFormat>宽屏</PresentationFormat>
  <Paragraphs>634</Paragraphs>
  <Slides>55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55</vt:i4>
      </vt:variant>
    </vt:vector>
  </HeadingPairs>
  <TitlesOfParts>
    <vt:vector size="65" baseType="lpstr">
      <vt:lpstr>Arial</vt:lpstr>
      <vt:lpstr>宋体</vt:lpstr>
      <vt:lpstr>Wingdings</vt:lpstr>
      <vt:lpstr>微软雅黑 Light</vt:lpstr>
      <vt:lpstr>微软雅黑</vt:lpstr>
      <vt:lpstr>Calibri</vt:lpstr>
      <vt:lpstr>等线</vt:lpstr>
      <vt:lpstr>Arial Unicode MS</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666</cp:revision>
  <dcterms:created xsi:type="dcterms:W3CDTF">2018-10-13T02:57:00Z</dcterms:created>
  <dcterms:modified xsi:type="dcterms:W3CDTF">2020-04-13T09:01:31Z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