
<file path=[Content_Types].xml><?xml version="1.0" encoding="utf-8"?>
<Types xmlns="http://schemas.openxmlformats.org/package/2006/content-types">
  <Default Extension="jpeg" ContentType="image/jpeg"/>
  <Default Extension="png" ContentType="image/png"/>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1088" r:id="rId3"/>
    <p:sldId id="1157" r:id="rId4"/>
    <p:sldId id="1158" r:id="rId5"/>
    <p:sldId id="1089" r:id="rId6"/>
    <p:sldId id="951" r:id="rId7"/>
    <p:sldId id="1123" r:id="rId8"/>
    <p:sldId id="1101" r:id="rId9"/>
    <p:sldId id="1119" r:id="rId10"/>
    <p:sldId id="1120" r:id="rId11"/>
    <p:sldId id="1121" r:id="rId12"/>
    <p:sldId id="1124" r:id="rId13"/>
    <p:sldId id="1122" r:id="rId14"/>
    <p:sldId id="1125" r:id="rId15"/>
    <p:sldId id="1156" r:id="rId16"/>
    <p:sldId id="1127" r:id="rId17"/>
    <p:sldId id="1126" r:id="rId18"/>
    <p:sldId id="1102" r:id="rId19"/>
    <p:sldId id="1159" r:id="rId20"/>
    <p:sldId id="1128" r:id="rId21"/>
    <p:sldId id="1129" r:id="rId22"/>
    <p:sldId id="1130" r:id="rId23"/>
    <p:sldId id="1131" r:id="rId24"/>
    <p:sldId id="1132" r:id="rId25"/>
    <p:sldId id="1133" r:id="rId26"/>
    <p:sldId id="1134" r:id="rId27"/>
    <p:sldId id="1139" r:id="rId28"/>
    <p:sldId id="1135" r:id="rId29"/>
    <p:sldId id="1136" r:id="rId30"/>
    <p:sldId id="1143" r:id="rId31"/>
    <p:sldId id="1137" r:id="rId32"/>
    <p:sldId id="1261" r:id="rId33"/>
    <p:sldId id="1140" r:id="rId34"/>
    <p:sldId id="1144" r:id="rId35"/>
    <p:sldId id="1141" r:id="rId36"/>
    <p:sldId id="1160" r:id="rId37"/>
    <p:sldId id="1142" r:id="rId38"/>
    <p:sldId id="1146" r:id="rId39"/>
    <p:sldId id="1150" r:id="rId40"/>
    <p:sldId id="1151" r:id="rId41"/>
    <p:sldId id="1152" r:id="rId42"/>
    <p:sldId id="1153" r:id="rId43"/>
    <p:sldId id="1147" r:id="rId44"/>
    <p:sldId id="1154" r:id="rId45"/>
    <p:sldId id="1099" r:id="rId46"/>
    <p:sldId id="1148" r:id="rId47"/>
    <p:sldId id="1095" r:id="rId48"/>
    <p:sldId id="1149" r:id="rId49"/>
    <p:sldId id="1100" r:id="rId50"/>
    <p:sldId id="1161" r:id="rId51"/>
    <p:sldId id="1162" r:id="rId52"/>
    <p:sldId id="1163" r:id="rId53"/>
    <p:sldId id="1167" r:id="rId54"/>
    <p:sldId id="1168" r:id="rId55"/>
    <p:sldId id="1169" r:id="rId56"/>
    <p:sldId id="1170" r:id="rId57"/>
    <p:sldId id="1164" r:id="rId58"/>
    <p:sldId id="1228" r:id="rId59"/>
    <p:sldId id="1229" r:id="rId60"/>
    <p:sldId id="1166" r:id="rId61"/>
    <p:sldId id="1155" r:id="rId62"/>
    <p:sldId id="1262" r:id="rId63"/>
    <p:sldId id="1165" r:id="rId64"/>
    <p:sldId id="1138" r:id="rId65"/>
    <p:sldId id="1231" r:id="rId66"/>
    <p:sldId id="1230" r:id="rId67"/>
    <p:sldId id="1233" r:id="rId68"/>
    <p:sldId id="1237" r:id="rId69"/>
    <p:sldId id="1238" r:id="rId70"/>
    <p:sldId id="1239" r:id="rId71"/>
    <p:sldId id="1240" r:id="rId72"/>
    <p:sldId id="1234" r:id="rId73"/>
    <p:sldId id="1241" r:id="rId74"/>
    <p:sldId id="1242" r:id="rId75"/>
    <p:sldId id="1235" r:id="rId76"/>
    <p:sldId id="1243" r:id="rId77"/>
    <p:sldId id="1253" r:id="rId78"/>
    <p:sldId id="1254" r:id="rId79"/>
    <p:sldId id="1236" r:id="rId80"/>
    <p:sldId id="1244" r:id="rId81"/>
    <p:sldId id="1232" r:id="rId82"/>
    <p:sldId id="1090" r:id="rId83"/>
    <p:sldId id="1245" r:id="rId84"/>
    <p:sldId id="537" r:id="rId8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966"/>
    <a:srgbClr val="56C0C1"/>
    <a:srgbClr val="97CEC5"/>
    <a:srgbClr val="8B73A0"/>
    <a:srgbClr val="4989C3"/>
    <a:srgbClr val="8973A1"/>
    <a:srgbClr val="7BA6CD"/>
    <a:srgbClr val="5E9FD1"/>
    <a:srgbClr val="80CEBE"/>
    <a:srgbClr val="BFBE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4" autoAdjust="0"/>
    <p:restoredTop sz="94660"/>
  </p:normalViewPr>
  <p:slideViewPr>
    <p:cSldViewPr snapToGrid="0">
      <p:cViewPr>
        <p:scale>
          <a:sx n="50" d="100"/>
          <a:sy n="50" d="100"/>
        </p:scale>
        <p:origin x="792" y="444"/>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17" name="组合 16"/>
          <p:cNvGrpSpPr/>
          <p:nvPr userDrawn="1"/>
        </p:nvGrpSpPr>
        <p:grpSpPr>
          <a:xfrm>
            <a:off x="857250" y="923925"/>
            <a:ext cx="10477500" cy="5010150"/>
            <a:chOff x="857249" y="923925"/>
            <a:chExt cx="10477500" cy="5010150"/>
          </a:xfrm>
        </p:grpSpPr>
        <p:grpSp>
          <p:nvGrpSpPr>
            <p:cNvPr id="18" name="组合 17"/>
            <p:cNvGrpSpPr/>
            <p:nvPr/>
          </p:nvGrpSpPr>
          <p:grpSpPr>
            <a:xfrm>
              <a:off x="857249" y="923925"/>
              <a:ext cx="10477500" cy="5010150"/>
              <a:chOff x="857250" y="923925"/>
              <a:chExt cx="10477500" cy="5010150"/>
            </a:xfrm>
          </p:grpSpPr>
          <p:sp>
            <p:nvSpPr>
              <p:cNvPr id="33" name="矩形 32"/>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rotWithShape="1">
            <a:blip r:embed="rId2" cstate="print"/>
            <a:srcRect r="6166"/>
            <a:stretch>
              <a:fillRect/>
            </a:stretch>
          </p:blipFill>
          <p:spPr>
            <a:xfrm flipH="1" flipV="1">
              <a:off x="857249" y="1616633"/>
              <a:ext cx="3814186" cy="4186101"/>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4" name="组合 23"/>
          <p:cNvGrpSpPr/>
          <p:nvPr userDrawn="1"/>
        </p:nvGrpSpPr>
        <p:grpSpPr>
          <a:xfrm>
            <a:off x="857250" y="923925"/>
            <a:ext cx="10477500" cy="5010150"/>
            <a:chOff x="857250" y="923925"/>
            <a:chExt cx="10477500" cy="5010150"/>
          </a:xfrm>
        </p:grpSpPr>
        <p:sp>
          <p:nvSpPr>
            <p:cNvPr id="25" name="矩形 24"/>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18" name="矩形 17"/>
          <p:cNvSpPr/>
          <p:nvPr/>
        </p:nvSpPr>
        <p:spPr>
          <a:xfrm>
            <a:off x="257175" y="161925"/>
            <a:ext cx="11677650" cy="6534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257175" y="161925"/>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7175" y="6564736"/>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2.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AE439E-6623-4FB2-859A-0BBE1FBC6C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979CEC-D758-4C76-B695-C770E2E6EA24}" type="slidenum">
              <a:rPr lang="zh-CN" altLang="en-US" smtClean="0"/>
            </a:fld>
            <a:endParaRPr lang="zh-CN" altLang="en-US"/>
          </a:p>
        </p:txBody>
      </p:sp>
      <p:pic>
        <p:nvPicPr>
          <p:cNvPr id="7" name="图片 6"/>
          <p:cNvPicPr>
            <a:picLocks noChangeAspect="1"/>
          </p:cNvPicPr>
          <p:nvPr userDrawn="1"/>
        </p:nvPicPr>
        <p:blipFill>
          <a:blip r:embed="rId23"/>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png"/><Relationship Id="rId1"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4.png"/><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png"/><Relationship Id="rId1"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4.png"/><Relationship Id="rId1" Type="http://schemas.openxmlformats.org/officeDocument/2006/relationships/image" Target="../media/image43.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5.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6.pn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0.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3.png"/><Relationship Id="rId1" Type="http://schemas.openxmlformats.org/officeDocument/2006/relationships/image" Target="../media/image52.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5.png"/><Relationship Id="rId1" Type="http://schemas.openxmlformats.org/officeDocument/2006/relationships/image" Target="../media/image54.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7.png"/><Relationship Id="rId1" Type="http://schemas.openxmlformats.org/officeDocument/2006/relationships/image" Target="../media/image56.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9.png"/><Relationship Id="rId1" Type="http://schemas.openxmlformats.org/officeDocument/2006/relationships/image" Target="../media/image58.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2.png"/><Relationship Id="rId1" Type="http://schemas.openxmlformats.org/officeDocument/2006/relationships/image" Target="../media/image61.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3.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4.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6.png"/><Relationship Id="rId1" Type="http://schemas.openxmlformats.org/officeDocument/2006/relationships/image" Target="../media/image65.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9.png"/><Relationship Id="rId1" Type="http://schemas.openxmlformats.org/officeDocument/2006/relationships/image" Target="../media/image68.GIF"/></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image" Target="../media/image71.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7.png"/><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5.wdp"/><Relationship Id="rId1" Type="http://schemas.openxmlformats.org/officeDocument/2006/relationships/image" Target="../media/image4.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9.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888865" y="3262630"/>
            <a:ext cx="5982970" cy="1661795"/>
          </a:xfrm>
          <a:prstGeom prst="rect">
            <a:avLst/>
          </a:prstGeom>
          <a:noFill/>
        </p:spPr>
        <p:txBody>
          <a:bodyPr wrap="square" lIns="0" tIns="0" rIns="0" bIns="0" rtlCol="0">
            <a:spAutoFit/>
          </a:bodyPr>
          <a:lstStyle/>
          <a:p>
            <a:pPr algn="ctr">
              <a:defRPr/>
            </a:pPr>
            <a:r>
              <a:rPr lang="zh-CN" sz="5400">
                <a:solidFill>
                  <a:schemeClr val="tx1">
                    <a:lumMod val="85000"/>
                    <a:lumOff val="15000"/>
                  </a:schemeClr>
                </a:solidFill>
                <a:latin typeface="微软雅黑 Light" panose="020B0502040204020203" pitchFamily="34" charset="-122"/>
                <a:ea typeface="微软雅黑 Light" panose="020B0502040204020203" pitchFamily="34" charset="-122"/>
              </a:rPr>
              <a:t>幼儿园课程的具体领域与教育</a:t>
            </a:r>
            <a:endParaRPr lang="zh-CN" altLang="en-US" sz="540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37" name="矩形: 圆角 36"/>
          <p:cNvSpPr/>
          <p:nvPr/>
        </p:nvSpPr>
        <p:spPr>
          <a:xfrm>
            <a:off x="6197600" y="1696720"/>
            <a:ext cx="3129280" cy="111252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8" name="文本框 37"/>
          <p:cNvSpPr txBox="1"/>
          <p:nvPr/>
        </p:nvSpPr>
        <p:spPr>
          <a:xfrm>
            <a:off x="6489882" y="1696531"/>
            <a:ext cx="2544254" cy="1088390"/>
          </a:xfrm>
          <a:prstGeom prst="rect">
            <a:avLst/>
          </a:prstGeom>
          <a:noFill/>
        </p:spPr>
        <p:txBody>
          <a:bodyPr wrap="square" lIns="0"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sz="5400" b="0" i="0" u="none" strike="noStrike" kern="1200" cap="none" spc="0" normalizeH="0" baseline="0" noProof="0">
                <a:ln>
                  <a:noFill/>
                </a:ln>
                <a:solidFill>
                  <a:srgbClr val="F9F7F8"/>
                </a:solidFill>
                <a:effectLst/>
                <a:uLnTx/>
                <a:uFillTx/>
                <a:latin typeface="微软雅黑 Light" panose="020B0502040204020203" pitchFamily="34" charset="-122"/>
                <a:ea typeface="微软雅黑 Light" panose="020B0502040204020203" pitchFamily="34" charset="-122"/>
              </a:rPr>
              <a:t>第四章</a:t>
            </a:r>
            <a:endParaRPr kumimoji="0" lang="zh-CN" sz="5400" b="0" i="0" u="none" strike="noStrike" kern="1200" cap="none" spc="0" normalizeH="0" baseline="0" noProof="0" dirty="0">
              <a:ln>
                <a:noFill/>
              </a:ln>
              <a:solidFill>
                <a:srgbClr val="F9F7F8"/>
              </a:solidFill>
              <a:effectLst/>
              <a:uLnTx/>
              <a:uFillTx/>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一、健康领域教育的作用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3" name="文本框 2"/>
          <p:cNvSpPr txBox="1"/>
          <p:nvPr/>
        </p:nvSpPr>
        <p:spPr>
          <a:xfrm>
            <a:off x="664845" y="1402715"/>
            <a:ext cx="5789295" cy="521970"/>
          </a:xfrm>
          <a:prstGeom prst="rect">
            <a:avLst/>
          </a:prstGeom>
          <a:noFill/>
        </p:spPr>
        <p:txBody>
          <a:bodyPr wrap="square" rtlCol="0">
            <a:spAutoFit/>
          </a:bodyPr>
          <a:p>
            <a:r>
              <a:rPr lang="en-US" altLang="zh-CN" sz="2800">
                <a:solidFill>
                  <a:srgbClr val="56C0C1"/>
                </a:solidFill>
              </a:rPr>
              <a:t>4.</a:t>
            </a:r>
            <a:r>
              <a:rPr lang="zh-CN" altLang="en-US" sz="2800">
                <a:solidFill>
                  <a:srgbClr val="56C0C1"/>
                </a:solidFill>
              </a:rPr>
              <a:t>有助于幼儿的全面发展</a:t>
            </a:r>
            <a:endParaRPr lang="zh-CN" altLang="en-US" sz="2800">
              <a:solidFill>
                <a:srgbClr val="56C0C1"/>
              </a:solidFill>
            </a:endParaRPr>
          </a:p>
        </p:txBody>
      </p:sp>
      <p:sp>
        <p:nvSpPr>
          <p:cNvPr id="6" name="文本框 5"/>
          <p:cNvSpPr txBox="1"/>
          <p:nvPr/>
        </p:nvSpPr>
        <p:spPr>
          <a:xfrm>
            <a:off x="912495" y="2281555"/>
            <a:ext cx="3455035" cy="3169285"/>
          </a:xfrm>
          <a:prstGeom prst="rect">
            <a:avLst/>
          </a:prstGeom>
          <a:noFill/>
        </p:spPr>
        <p:txBody>
          <a:bodyPr wrap="square" rtlCol="0">
            <a:spAutoFit/>
          </a:bodyPr>
          <a:p>
            <a:r>
              <a:rPr lang="zh-CN" altLang="en-US"/>
              <a:t>（</a:t>
            </a:r>
            <a:r>
              <a:rPr lang="en-US" altLang="zh-CN" sz="2000"/>
              <a:t>1</a:t>
            </a:r>
            <a:r>
              <a:rPr lang="zh-CN" altLang="en-US" sz="2000"/>
              <a:t>）体育活动促进幼儿身体的健康发展，使幼儿有一个强健的体魄</a:t>
            </a:r>
            <a:endParaRPr lang="zh-CN" altLang="en-US" sz="2000"/>
          </a:p>
          <a:p>
            <a:r>
              <a:rPr lang="zh-CN" altLang="en-US" sz="2000"/>
              <a:t>（</a:t>
            </a:r>
            <a:r>
              <a:rPr lang="en-US" altLang="zh-CN" sz="2000"/>
              <a:t>2</a:t>
            </a:r>
            <a:r>
              <a:rPr lang="zh-CN" altLang="en-US" sz="2000"/>
              <a:t>）游戏活动使幼儿保持愉悦的情绪体验</a:t>
            </a:r>
            <a:endParaRPr lang="zh-CN" altLang="en-US" sz="2000"/>
          </a:p>
          <a:p>
            <a:r>
              <a:rPr lang="zh-CN" altLang="en-US" sz="2000"/>
              <a:t>（</a:t>
            </a:r>
            <a:r>
              <a:rPr lang="en-US" altLang="zh-CN" sz="2000"/>
              <a:t>3</a:t>
            </a:r>
            <a:r>
              <a:rPr lang="zh-CN" altLang="en-US" sz="2000"/>
              <a:t>）在健康教育领域的活动中，幼儿与幼儿之间可以建立良好的同伴关系，幼儿与教师之间可以建立良好的师幼关系</a:t>
            </a:r>
            <a:endParaRPr lang="zh-CN" altLang="en-US" sz="2000"/>
          </a:p>
        </p:txBody>
      </p:sp>
      <p:pic>
        <p:nvPicPr>
          <p:cNvPr id="7" name="图片 6"/>
          <p:cNvPicPr>
            <a:picLocks noChangeAspect="1"/>
          </p:cNvPicPr>
          <p:nvPr/>
        </p:nvPicPr>
        <p:blipFill>
          <a:blip r:embed="rId1"/>
          <a:stretch>
            <a:fillRect/>
          </a:stretch>
        </p:blipFill>
        <p:spPr>
          <a:xfrm>
            <a:off x="5013960" y="1165225"/>
            <a:ext cx="4124325" cy="2755265"/>
          </a:xfrm>
          <a:prstGeom prst="rect">
            <a:avLst/>
          </a:prstGeom>
        </p:spPr>
      </p:pic>
      <p:pic>
        <p:nvPicPr>
          <p:cNvPr id="8" name="图片 7"/>
          <p:cNvPicPr>
            <a:picLocks noChangeAspect="1"/>
          </p:cNvPicPr>
          <p:nvPr/>
        </p:nvPicPr>
        <p:blipFill>
          <a:blip r:embed="rId2"/>
          <a:stretch>
            <a:fillRect/>
          </a:stretch>
        </p:blipFill>
        <p:spPr>
          <a:xfrm>
            <a:off x="7301230" y="3721735"/>
            <a:ext cx="4272915" cy="261175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05511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1.2</a:t>
            </a:r>
            <a:r>
              <a:rPr lang="zh-CN" altLang="en-US" sz="2800">
                <a:solidFill>
                  <a:schemeClr val="bg1"/>
                </a:solidFill>
                <a:sym typeface="+mn-ea"/>
              </a:rPr>
              <a:t>健康领域教育的目标</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二、健康领域教育的目标</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4457065" y="1588770"/>
            <a:ext cx="6570980" cy="1568450"/>
          </a:xfrm>
          <a:prstGeom prst="rect">
            <a:avLst/>
          </a:prstGeom>
          <a:noFill/>
        </p:spPr>
        <p:txBody>
          <a:bodyPr wrap="square" rtlCol="0">
            <a:spAutoFit/>
          </a:bodyPr>
          <a:p>
            <a:pPr indent="457200" algn="l" fontAlgn="auto">
              <a:buClrTx/>
              <a:buSzTx/>
              <a:buNone/>
            </a:pPr>
            <a:r>
              <a:rPr lang="zh-CN" altLang="en-US" sz="2400">
                <a:latin typeface="宋体" panose="02010600030101010101" pitchFamily="2" charset="-122"/>
                <a:ea typeface="宋体" panose="02010600030101010101" pitchFamily="2" charset="-122"/>
                <a:cs typeface="宋体" panose="02010600030101010101" pitchFamily="2" charset="-122"/>
              </a:rPr>
              <a:t>幼儿园健康领域教育的目标是根据不同年龄阶段儿童身心发展的一般特点和规律、教师在日常生活中对幼儿的观察以及幼儿园教育的总目标和社会环境的发展状况来制定的</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457065" y="3807460"/>
            <a:ext cx="7223125" cy="1938020"/>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cs typeface="宋体" panose="02010600030101010101" pitchFamily="2" charset="-122"/>
              </a:rPr>
              <a:t>《幼儿园教育指导纲要（试行）》中是这样规定的：</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1.身体健康，在集体生活中情绪安定、愉快</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2.生活、卫生习惯良好，有基本的生活自理能力</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3.知道必要的安全保健常识，学会保护自己</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4.喜欢参加体育活动，动作协调、灵活</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4" name="原创设计师QQ598969553             _5"/>
          <p:cNvSpPr/>
          <p:nvPr/>
        </p:nvSpPr>
        <p:spPr>
          <a:xfrm>
            <a:off x="434975" y="1588770"/>
            <a:ext cx="3766185" cy="3815715"/>
          </a:xfrm>
          <a:prstGeom prst="diamond">
            <a:avLst/>
          </a:prstGeom>
          <a:blipFill dpi="0" rotWithShape="1">
            <a:blip r:embed="rId1"/>
            <a:srcRect/>
            <a:stretch>
              <a:fillRect t="176" b="1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2" rIns="91443" bIns="45722" rtlCol="0" anchor="ctr"/>
          <a:p>
            <a:pPr algn="ctr"/>
            <a:endParaRPr lang="zh-CN" altLang="en-US" sz="128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二、健康领域教育的目标</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grpSp>
        <p:nvGrpSpPr>
          <p:cNvPr id="39" name="组合 38"/>
          <p:cNvGrpSpPr/>
          <p:nvPr/>
        </p:nvGrpSpPr>
        <p:grpSpPr>
          <a:xfrm>
            <a:off x="892176" y="3072130"/>
            <a:ext cx="2760980" cy="3065780"/>
            <a:chOff x="781212" y="1766112"/>
            <a:chExt cx="1700266" cy="2557877"/>
          </a:xfrm>
        </p:grpSpPr>
        <p:sp>
          <p:nvSpPr>
            <p:cNvPr id="6" name="Freeform: Shape 8"/>
            <p:cNvSpPr/>
            <p:nvPr/>
          </p:nvSpPr>
          <p:spPr bwMode="auto">
            <a:xfrm>
              <a:off x="793725" y="1766112"/>
              <a:ext cx="1675002"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rgbClr val="0B698E"/>
            </a:solidFill>
            <a:ln>
              <a:noFill/>
            </a:ln>
            <a:effectLst/>
          </p:spPr>
          <p:txBody>
            <a:bodyPr vert="horz" wrap="square" lIns="144000" tIns="1908000" rIns="144000" bIns="60960" anchor="t" anchorCtr="1" compatLnSpc="1">
              <a:normAutofit/>
            </a:bodyPr>
            <a:p>
              <a:pPr algn="ctr">
                <a:lnSpc>
                  <a:spcPct val="120000"/>
                </a:lnSpc>
              </a:pPr>
              <a:r>
                <a:rPr lang="zh-CN" altLang="en-US" sz="2000"/>
                <a:t>身体健康，没有疾病积极向上，乐于交往</a:t>
              </a:r>
              <a:endParaRPr lang="zh-CN" altLang="en-US" sz="2000"/>
            </a:p>
          </p:txBody>
        </p:sp>
        <p:sp>
          <p:nvSpPr>
            <p:cNvPr id="17" name="Rectangle 55"/>
            <p:cNvSpPr/>
            <p:nvPr/>
          </p:nvSpPr>
          <p:spPr>
            <a:xfrm>
              <a:off x="781212" y="2481968"/>
              <a:ext cx="1700266" cy="346088"/>
            </a:xfrm>
            <a:prstGeom prst="rect">
              <a:avLst/>
            </a:prstGeom>
          </p:spPr>
          <p:txBody>
            <a:bodyPr wrap="none">
              <a:noAutofit/>
            </a:bodyPr>
            <a:p>
              <a:pPr lvl="0" algn="ctr" fontAlgn="base">
                <a:spcBef>
                  <a:spcPct val="0"/>
                </a:spcBef>
                <a:spcAft>
                  <a:spcPct val="0"/>
                </a:spcAft>
              </a:pPr>
              <a:r>
                <a:rPr lang="zh-CN" altLang="en-US" sz="2000" b="1">
                  <a:solidFill>
                    <a:schemeClr val="bg1"/>
                  </a:solidFill>
                </a:rPr>
                <a:t>保护幼儿身心健康发展</a:t>
              </a:r>
              <a:endParaRPr lang="zh-CN" altLang="en-US" sz="2000" b="1">
                <a:solidFill>
                  <a:schemeClr val="bg1"/>
                </a:solidFill>
              </a:endParaRPr>
            </a:p>
          </p:txBody>
        </p:sp>
      </p:grpSp>
      <p:grpSp>
        <p:nvGrpSpPr>
          <p:cNvPr id="40" name="组合 39"/>
          <p:cNvGrpSpPr/>
          <p:nvPr/>
        </p:nvGrpSpPr>
        <p:grpSpPr>
          <a:xfrm>
            <a:off x="4583430" y="3072130"/>
            <a:ext cx="2703830" cy="3065145"/>
            <a:chOff x="2719075" y="1766112"/>
            <a:chExt cx="1675000" cy="2557877"/>
          </a:xfrm>
          <a:solidFill>
            <a:srgbClr val="4B8FA9"/>
          </a:solidFill>
        </p:grpSpPr>
        <p:sp>
          <p:nvSpPr>
            <p:cNvPr id="7" name="Freeform: Shape 12"/>
            <p:cNvSpPr/>
            <p:nvPr/>
          </p:nvSpPr>
          <p:spPr bwMode="auto">
            <a:xfrm>
              <a:off x="2719075" y="1766112"/>
              <a:ext cx="1675000"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grpFill/>
            <a:ln>
              <a:noFill/>
            </a:ln>
            <a:effectLst/>
          </p:spPr>
          <p:txBody>
            <a:bodyPr vert="horz" wrap="square" lIns="144000" tIns="1908000" rIns="144000" bIns="60960" anchor="t" anchorCtr="1" compatLnSpc="1">
              <a:noAutofit/>
            </a:bodyPr>
            <a:p>
              <a:pPr algn="ctr">
                <a:lnSpc>
                  <a:spcPct val="120000"/>
                </a:lnSpc>
              </a:pPr>
              <a:r>
                <a:rPr lang="zh-CN" altLang="en-US"/>
                <a:t>学习基本生活保健知识照顾自己，关心他人</a:t>
              </a:r>
              <a:endParaRPr lang="zh-CN" altLang="en-US"/>
            </a:p>
          </p:txBody>
        </p:sp>
        <p:sp>
          <p:nvSpPr>
            <p:cNvPr id="18" name="Rectangle 58"/>
            <p:cNvSpPr/>
            <p:nvPr/>
          </p:nvSpPr>
          <p:spPr>
            <a:xfrm>
              <a:off x="2800528" y="2481983"/>
              <a:ext cx="1510831" cy="346407"/>
            </a:xfrm>
            <a:prstGeom prst="rect">
              <a:avLst/>
            </a:prstGeom>
            <a:grpFill/>
          </p:spPr>
          <p:txBody>
            <a:bodyPr wrap="none">
              <a:noAutofit/>
            </a:bodyPr>
            <a:p>
              <a:pPr lvl="0" algn="ctr" fontAlgn="base">
                <a:spcBef>
                  <a:spcPct val="0"/>
                </a:spcBef>
                <a:spcAft>
                  <a:spcPct val="0"/>
                </a:spcAft>
              </a:pPr>
              <a:r>
                <a:rPr lang="zh-CN" altLang="en-US" sz="2000" b="1">
                  <a:solidFill>
                    <a:schemeClr val="bg1"/>
                  </a:solidFill>
                </a:rPr>
                <a:t>培养良好卫生习惯</a:t>
              </a:r>
              <a:endParaRPr lang="zh-CN" altLang="en-US" sz="2000" b="1">
                <a:solidFill>
                  <a:schemeClr val="bg1"/>
                </a:solidFill>
              </a:endParaRPr>
            </a:p>
          </p:txBody>
        </p:sp>
      </p:grpSp>
      <p:sp>
        <p:nvSpPr>
          <p:cNvPr id="8" name="Freeform: Shape 16"/>
          <p:cNvSpPr/>
          <p:nvPr/>
        </p:nvSpPr>
        <p:spPr bwMode="auto">
          <a:xfrm>
            <a:off x="8097520" y="3206115"/>
            <a:ext cx="2795905" cy="2931795"/>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rgbClr val="DEAFE1"/>
          </a:solidFill>
          <a:ln>
            <a:noFill/>
          </a:ln>
          <a:effectLst/>
        </p:spPr>
        <p:txBody>
          <a:bodyPr vert="horz" wrap="square" lIns="144000" tIns="1908000" rIns="144000" bIns="60960" anchor="t" anchorCtr="1" compatLnSpc="1">
            <a:normAutofit lnSpcReduction="20000"/>
          </a:bodyPr>
          <a:p>
            <a:pPr algn="ctr">
              <a:lnSpc>
                <a:spcPct val="120000"/>
              </a:lnSpc>
            </a:pPr>
            <a:r>
              <a:rPr lang="zh-CN" altLang="en-US" sz="2000"/>
              <a:t>增强身体素质</a:t>
            </a:r>
            <a:endParaRPr lang="zh-CN" altLang="en-US" sz="2000"/>
          </a:p>
          <a:p>
            <a:pPr algn="ctr">
              <a:lnSpc>
                <a:spcPct val="120000"/>
              </a:lnSpc>
            </a:pPr>
            <a:r>
              <a:rPr lang="zh-CN" altLang="en-US" sz="2000"/>
              <a:t>学习安全知识</a:t>
            </a:r>
            <a:endParaRPr lang="zh-CN" altLang="en-US" sz="2000"/>
          </a:p>
          <a:p>
            <a:pPr algn="ctr">
              <a:lnSpc>
                <a:spcPct val="120000"/>
              </a:lnSpc>
            </a:pPr>
            <a:r>
              <a:rPr lang="zh-CN" altLang="en-US" sz="2000"/>
              <a:t>保护自己</a:t>
            </a:r>
            <a:endParaRPr lang="zh-CN" altLang="en-US" sz="2000"/>
          </a:p>
        </p:txBody>
      </p:sp>
      <p:pic>
        <p:nvPicPr>
          <p:cNvPr id="10" name="图片 9"/>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1197610" y="1303655"/>
            <a:ext cx="2148840" cy="1903095"/>
          </a:xfrm>
          <a:prstGeom prst="rect">
            <a:avLst/>
          </a:prstGeom>
        </p:spPr>
      </p:pic>
      <p:pic>
        <p:nvPicPr>
          <p:cNvPr id="12" name="图片 1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313420" y="1049020"/>
            <a:ext cx="2364740" cy="2235835"/>
          </a:xfrm>
          <a:prstGeom prst="rect">
            <a:avLst/>
          </a:prstGeom>
        </p:spPr>
      </p:pic>
      <p:pic>
        <p:nvPicPr>
          <p:cNvPr id="13" name="图片 12"/>
          <p:cNvPicPr>
            <a:picLocks noChangeAspect="1"/>
          </p:cNvPicPr>
          <p:nvPr/>
        </p:nvPicPr>
        <p:blipFill>
          <a:blip r:embed="rId3">
            <a:clrChange>
              <a:clrFrom>
                <a:srgbClr val="FFFFFF">
                  <a:alpha val="100000"/>
                </a:srgbClr>
              </a:clrFrom>
              <a:clrTo>
                <a:srgbClr val="FFFFFF">
                  <a:alpha val="100000"/>
                  <a:alpha val="0"/>
                </a:srgbClr>
              </a:clrTo>
            </a:clrChange>
          </a:blip>
          <a:srcRect r="4148" b="6023"/>
          <a:stretch>
            <a:fillRect/>
          </a:stretch>
        </p:blipFill>
        <p:spPr>
          <a:xfrm>
            <a:off x="4582795" y="1292225"/>
            <a:ext cx="2703830" cy="1825625"/>
          </a:xfrm>
          <a:prstGeom prst="rect">
            <a:avLst/>
          </a:prstGeom>
        </p:spPr>
      </p:pic>
      <p:sp>
        <p:nvSpPr>
          <p:cNvPr id="14" name="Rectangle 58"/>
          <p:cNvSpPr/>
          <p:nvPr/>
        </p:nvSpPr>
        <p:spPr>
          <a:xfrm>
            <a:off x="8313458" y="3929969"/>
            <a:ext cx="2438824" cy="415105"/>
          </a:xfrm>
          <a:prstGeom prst="rect">
            <a:avLst/>
          </a:prstGeom>
          <a:solidFill>
            <a:srgbClr val="DEAFE1"/>
          </a:solidFill>
        </p:spPr>
        <p:txBody>
          <a:bodyPr wrap="none">
            <a:noAutofit/>
          </a:bodyPr>
          <a:p>
            <a:pPr lvl="0" algn="ctr" fontAlgn="base">
              <a:spcBef>
                <a:spcPct val="0"/>
              </a:spcBef>
              <a:spcAft>
                <a:spcPct val="0"/>
              </a:spcAft>
            </a:pPr>
            <a:r>
              <a:rPr lang="zh-CN" altLang="en-US" sz="2000" b="1">
                <a:solidFill>
                  <a:schemeClr val="bg1"/>
                </a:solidFill>
              </a:rPr>
              <a:t>培养良好卫生习惯</a:t>
            </a:r>
            <a:endParaRPr lang="zh-CN" altLang="en-US" sz="2000" b="1">
              <a:solidFill>
                <a:schemeClr val="bg1"/>
              </a:solidFill>
            </a:endParaRPr>
          </a:p>
        </p:txBody>
      </p:sp>
      <p:sp>
        <p:nvSpPr>
          <p:cNvPr id="15" name="文本框 14"/>
          <p:cNvSpPr txBox="1"/>
          <p:nvPr/>
        </p:nvSpPr>
        <p:spPr>
          <a:xfrm>
            <a:off x="1923415" y="3284855"/>
            <a:ext cx="738505" cy="645160"/>
          </a:xfrm>
          <a:prstGeom prst="rect">
            <a:avLst/>
          </a:prstGeom>
          <a:noFill/>
        </p:spPr>
        <p:txBody>
          <a:bodyPr wrap="square" rtlCol="0" anchor="t">
            <a:spAutoFit/>
          </a:bodyPr>
          <a:p>
            <a:r>
              <a:rPr lang="zh-CN" altLang="en-US" sz="3600">
                <a:solidFill>
                  <a:schemeClr val="bg1"/>
                </a:solidFill>
                <a:latin typeface="Calibri" panose="020F0502020204030204" charset="0"/>
              </a:rPr>
              <a:t>①</a:t>
            </a:r>
            <a:endParaRPr lang="zh-CN" altLang="en-US" sz="3600">
              <a:solidFill>
                <a:schemeClr val="bg1"/>
              </a:solidFill>
              <a:latin typeface="Calibri" panose="020F0502020204030204" charset="0"/>
            </a:endParaRPr>
          </a:p>
        </p:txBody>
      </p:sp>
      <p:sp>
        <p:nvSpPr>
          <p:cNvPr id="16" name="文本框 15"/>
          <p:cNvSpPr txBox="1"/>
          <p:nvPr/>
        </p:nvSpPr>
        <p:spPr>
          <a:xfrm>
            <a:off x="5614035" y="3284855"/>
            <a:ext cx="640080" cy="645160"/>
          </a:xfrm>
          <a:prstGeom prst="rect">
            <a:avLst/>
          </a:prstGeom>
          <a:noFill/>
        </p:spPr>
        <p:txBody>
          <a:bodyPr wrap="none" rtlCol="0" anchor="t">
            <a:spAutoFit/>
          </a:bodyPr>
          <a:p>
            <a:r>
              <a:rPr lang="zh-CN" altLang="en-US" sz="3600">
                <a:solidFill>
                  <a:schemeClr val="bg1"/>
                </a:solidFill>
                <a:latin typeface="Calibri" panose="020F0502020204030204" charset="0"/>
              </a:rPr>
              <a:t>②</a:t>
            </a:r>
            <a:endParaRPr lang="zh-CN" altLang="en-US" sz="3600">
              <a:solidFill>
                <a:schemeClr val="bg1"/>
              </a:solidFill>
              <a:latin typeface="Calibri" panose="020F0502020204030204" charset="0"/>
            </a:endParaRPr>
          </a:p>
        </p:txBody>
      </p:sp>
      <p:sp>
        <p:nvSpPr>
          <p:cNvPr id="20" name="文本框 19"/>
          <p:cNvSpPr txBox="1"/>
          <p:nvPr/>
        </p:nvSpPr>
        <p:spPr>
          <a:xfrm>
            <a:off x="9175115" y="3385185"/>
            <a:ext cx="640080" cy="645160"/>
          </a:xfrm>
          <a:prstGeom prst="rect">
            <a:avLst/>
          </a:prstGeom>
          <a:noFill/>
        </p:spPr>
        <p:txBody>
          <a:bodyPr wrap="none" rtlCol="0" anchor="t">
            <a:spAutoFit/>
          </a:bodyPr>
          <a:p>
            <a:r>
              <a:rPr lang="zh-CN" altLang="en-US" sz="3600">
                <a:solidFill>
                  <a:schemeClr val="bg1"/>
                </a:solidFill>
                <a:latin typeface="Calibri" panose="020F0502020204030204" charset="0"/>
              </a:rPr>
              <a:t>③</a:t>
            </a:r>
            <a:endParaRPr lang="zh-CN" altLang="en-US" sz="3600">
              <a:solidFill>
                <a:schemeClr val="bg1"/>
              </a:solidFill>
              <a:latin typeface="Calibri" panose="020F050202020403020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05511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1.3</a:t>
            </a:r>
            <a:r>
              <a:rPr lang="zh-CN" altLang="en-US" sz="2800">
                <a:solidFill>
                  <a:schemeClr val="bg1"/>
                </a:solidFill>
                <a:sym typeface="+mn-ea"/>
              </a:rPr>
              <a:t>健康领域教育的内容</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 name="Freeform: Shape 120"/>
          <p:cNvSpPr/>
          <p:nvPr/>
        </p:nvSpPr>
        <p:spPr bwMode="auto">
          <a:xfrm>
            <a:off x="808990" y="1456690"/>
            <a:ext cx="480695" cy="584835"/>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rgbClr val="56C0C1"/>
          </a:solidFill>
          <a:ln w="9525">
            <a:noFill/>
            <a:round/>
          </a:ln>
        </p:spPr>
        <p:txBody>
          <a:bodyPr anchor="ctr"/>
          <a:p>
            <a:pPr algn="ctr"/>
          </a:p>
        </p:txBody>
      </p:sp>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三、健康领域教育的内容</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155" name="文本框 154"/>
          <p:cNvSpPr txBox="1"/>
          <p:nvPr/>
        </p:nvSpPr>
        <p:spPr>
          <a:xfrm>
            <a:off x="1780540" y="1519555"/>
            <a:ext cx="3709035" cy="521970"/>
          </a:xfrm>
          <a:prstGeom prst="rect">
            <a:avLst/>
          </a:prstGeom>
          <a:noFill/>
        </p:spPr>
        <p:txBody>
          <a:bodyPr wrap="square" rtlCol="0">
            <a:spAutoFit/>
          </a:bodyPr>
          <a:p>
            <a:r>
              <a:rPr lang="zh-CN" altLang="en-US" sz="2800"/>
              <a:t>身体素质和运动能力</a:t>
            </a:r>
            <a:endParaRPr lang="zh-CN" altLang="en-US" sz="2800"/>
          </a:p>
        </p:txBody>
      </p:sp>
      <p:sp>
        <p:nvSpPr>
          <p:cNvPr id="156" name="文本框 155"/>
          <p:cNvSpPr txBox="1"/>
          <p:nvPr/>
        </p:nvSpPr>
        <p:spPr>
          <a:xfrm>
            <a:off x="1780540" y="2431415"/>
            <a:ext cx="3709035" cy="521970"/>
          </a:xfrm>
          <a:prstGeom prst="rect">
            <a:avLst/>
          </a:prstGeom>
          <a:noFill/>
        </p:spPr>
        <p:txBody>
          <a:bodyPr wrap="square" rtlCol="0">
            <a:spAutoFit/>
          </a:bodyPr>
          <a:p>
            <a:r>
              <a:rPr lang="zh-CN" altLang="en-US" sz="2800"/>
              <a:t>个人卫生习惯</a:t>
            </a:r>
            <a:endParaRPr lang="zh-CN" altLang="en-US" sz="2800"/>
          </a:p>
        </p:txBody>
      </p:sp>
      <p:sp>
        <p:nvSpPr>
          <p:cNvPr id="157" name="文本框 156"/>
          <p:cNvSpPr txBox="1"/>
          <p:nvPr/>
        </p:nvSpPr>
        <p:spPr>
          <a:xfrm>
            <a:off x="1780540" y="3467735"/>
            <a:ext cx="3709035" cy="521970"/>
          </a:xfrm>
          <a:prstGeom prst="rect">
            <a:avLst/>
          </a:prstGeom>
          <a:noFill/>
        </p:spPr>
        <p:txBody>
          <a:bodyPr wrap="square" rtlCol="0">
            <a:spAutoFit/>
          </a:bodyPr>
          <a:p>
            <a:r>
              <a:rPr lang="zh-CN" altLang="en-US" sz="2800"/>
              <a:t>心理健康教育</a:t>
            </a:r>
            <a:endParaRPr lang="zh-CN" altLang="en-US" sz="2800"/>
          </a:p>
        </p:txBody>
      </p:sp>
      <p:sp>
        <p:nvSpPr>
          <p:cNvPr id="158" name="文本框 157"/>
          <p:cNvSpPr txBox="1"/>
          <p:nvPr/>
        </p:nvSpPr>
        <p:spPr>
          <a:xfrm>
            <a:off x="1780540" y="1515745"/>
            <a:ext cx="3709035" cy="521970"/>
          </a:xfrm>
          <a:prstGeom prst="rect">
            <a:avLst/>
          </a:prstGeom>
          <a:noFill/>
        </p:spPr>
        <p:txBody>
          <a:bodyPr wrap="square" rtlCol="0">
            <a:spAutoFit/>
          </a:bodyPr>
          <a:p>
            <a:r>
              <a:rPr lang="zh-CN" altLang="en-US" sz="2800"/>
              <a:t>身体素质和运动能力</a:t>
            </a:r>
            <a:endParaRPr lang="zh-CN" altLang="en-US" sz="2800"/>
          </a:p>
        </p:txBody>
      </p:sp>
      <p:sp>
        <p:nvSpPr>
          <p:cNvPr id="159" name="文本框 158"/>
          <p:cNvSpPr txBox="1"/>
          <p:nvPr/>
        </p:nvSpPr>
        <p:spPr>
          <a:xfrm>
            <a:off x="1780540" y="4490720"/>
            <a:ext cx="3709035" cy="521970"/>
          </a:xfrm>
          <a:prstGeom prst="rect">
            <a:avLst/>
          </a:prstGeom>
          <a:noFill/>
        </p:spPr>
        <p:txBody>
          <a:bodyPr wrap="square" rtlCol="0">
            <a:spAutoFit/>
          </a:bodyPr>
          <a:p>
            <a:r>
              <a:rPr lang="zh-CN" altLang="en-US" sz="2800"/>
              <a:t>安全教育</a:t>
            </a:r>
            <a:endParaRPr lang="zh-CN" altLang="en-US" sz="2800"/>
          </a:p>
        </p:txBody>
      </p:sp>
      <p:sp>
        <p:nvSpPr>
          <p:cNvPr id="160" name="文本框 159"/>
          <p:cNvSpPr txBox="1"/>
          <p:nvPr/>
        </p:nvSpPr>
        <p:spPr>
          <a:xfrm>
            <a:off x="1780540" y="5451475"/>
            <a:ext cx="3709035" cy="521970"/>
          </a:xfrm>
          <a:prstGeom prst="rect">
            <a:avLst/>
          </a:prstGeom>
          <a:noFill/>
        </p:spPr>
        <p:txBody>
          <a:bodyPr wrap="square" rtlCol="0">
            <a:spAutoFit/>
          </a:bodyPr>
          <a:p>
            <a:r>
              <a:rPr lang="zh-CN" altLang="en-US" sz="2800">
                <a:solidFill>
                  <a:srgbClr val="FF0000"/>
                </a:solidFill>
              </a:rPr>
              <a:t>性教育</a:t>
            </a:r>
            <a:endParaRPr lang="zh-CN" altLang="en-US" sz="2800">
              <a:solidFill>
                <a:srgbClr val="FF0000"/>
              </a:solidFill>
            </a:endParaRPr>
          </a:p>
        </p:txBody>
      </p:sp>
      <p:pic>
        <p:nvPicPr>
          <p:cNvPr id="161" name="图片 160"/>
          <p:cNvPicPr>
            <a:picLocks noChangeAspect="1"/>
          </p:cNvPicPr>
          <p:nvPr/>
        </p:nvPicPr>
        <p:blipFill>
          <a:blip r:embed="rId1"/>
          <a:stretch>
            <a:fillRect/>
          </a:stretch>
        </p:blipFill>
        <p:spPr>
          <a:xfrm>
            <a:off x="6975475" y="3778250"/>
            <a:ext cx="4681855" cy="2661285"/>
          </a:xfrm>
          <a:prstGeom prst="rect">
            <a:avLst/>
          </a:prstGeom>
        </p:spPr>
      </p:pic>
      <p:sp>
        <p:nvSpPr>
          <p:cNvPr id="162" name="文本框 161"/>
          <p:cNvSpPr txBox="1"/>
          <p:nvPr/>
        </p:nvSpPr>
        <p:spPr>
          <a:xfrm>
            <a:off x="1780540" y="5012690"/>
            <a:ext cx="3754120" cy="368300"/>
          </a:xfrm>
          <a:prstGeom prst="rect">
            <a:avLst/>
          </a:prstGeom>
          <a:noFill/>
        </p:spPr>
        <p:txBody>
          <a:bodyPr wrap="square" rtlCol="0">
            <a:spAutoFit/>
          </a:bodyPr>
          <a:p>
            <a:pPr algn="l">
              <a:buClrTx/>
              <a:buSzTx/>
              <a:buFontTx/>
            </a:pPr>
            <a:r>
              <a:rPr lang="zh-CN" altLang="en-US">
                <a:solidFill>
                  <a:srgbClr val="56C0C1"/>
                </a:solidFill>
              </a:rPr>
              <a:t>防雷电、防火、交通安全、防震等</a:t>
            </a:r>
            <a:endParaRPr lang="zh-CN" altLang="en-US">
              <a:solidFill>
                <a:srgbClr val="56C0C1"/>
              </a:solidFill>
            </a:endParaRPr>
          </a:p>
        </p:txBody>
      </p:sp>
      <p:sp>
        <p:nvSpPr>
          <p:cNvPr id="163" name="文本框 162"/>
          <p:cNvSpPr txBox="1"/>
          <p:nvPr/>
        </p:nvSpPr>
        <p:spPr>
          <a:xfrm>
            <a:off x="1807845" y="3989705"/>
            <a:ext cx="3655060" cy="368300"/>
          </a:xfrm>
          <a:prstGeom prst="rect">
            <a:avLst/>
          </a:prstGeom>
          <a:noFill/>
        </p:spPr>
        <p:txBody>
          <a:bodyPr wrap="square" rtlCol="0">
            <a:spAutoFit/>
          </a:bodyPr>
          <a:p>
            <a:pPr algn="l">
              <a:buClrTx/>
              <a:buSzTx/>
              <a:buFontTx/>
            </a:pPr>
            <a:r>
              <a:rPr lang="zh-CN" altLang="en-US">
                <a:solidFill>
                  <a:srgbClr val="56C0C1"/>
                </a:solidFill>
              </a:rPr>
              <a:t>积极情绪、社交能力、健全人格</a:t>
            </a:r>
            <a:endParaRPr lang="zh-CN" altLang="en-US">
              <a:solidFill>
                <a:srgbClr val="56C0C1"/>
              </a:solidFill>
            </a:endParaRPr>
          </a:p>
        </p:txBody>
      </p:sp>
      <p:sp>
        <p:nvSpPr>
          <p:cNvPr id="164" name="文本框 163"/>
          <p:cNvSpPr txBox="1"/>
          <p:nvPr/>
        </p:nvSpPr>
        <p:spPr>
          <a:xfrm>
            <a:off x="1807845" y="2041525"/>
            <a:ext cx="3138170" cy="368300"/>
          </a:xfrm>
          <a:prstGeom prst="rect">
            <a:avLst/>
          </a:prstGeom>
          <a:noFill/>
        </p:spPr>
        <p:txBody>
          <a:bodyPr wrap="square" rtlCol="0">
            <a:spAutoFit/>
          </a:bodyPr>
          <a:p>
            <a:r>
              <a:rPr lang="zh-CN" altLang="en-US">
                <a:solidFill>
                  <a:srgbClr val="56C0C1"/>
                </a:solidFill>
              </a:rPr>
              <a:t>走、跑、跳、大肌肉动作等</a:t>
            </a:r>
            <a:endParaRPr lang="zh-CN" altLang="en-US">
              <a:solidFill>
                <a:srgbClr val="56C0C1"/>
              </a:solidFill>
            </a:endParaRPr>
          </a:p>
        </p:txBody>
      </p:sp>
      <p:sp>
        <p:nvSpPr>
          <p:cNvPr id="165" name="文本框 164"/>
          <p:cNvSpPr txBox="1"/>
          <p:nvPr/>
        </p:nvSpPr>
        <p:spPr>
          <a:xfrm>
            <a:off x="1780540" y="3036570"/>
            <a:ext cx="4069715" cy="368300"/>
          </a:xfrm>
          <a:prstGeom prst="rect">
            <a:avLst/>
          </a:prstGeom>
          <a:noFill/>
        </p:spPr>
        <p:txBody>
          <a:bodyPr wrap="square" rtlCol="0">
            <a:spAutoFit/>
          </a:bodyPr>
          <a:p>
            <a:pPr algn="l">
              <a:buClrTx/>
              <a:buSzTx/>
              <a:buFontTx/>
            </a:pPr>
            <a:r>
              <a:rPr lang="zh-CN" altLang="en-US">
                <a:solidFill>
                  <a:srgbClr val="56C0C1"/>
                </a:solidFill>
              </a:rPr>
              <a:t>勤洗手、勤洗澡、爱干净、讲卫生等</a:t>
            </a:r>
            <a:endParaRPr lang="zh-CN" altLang="en-US">
              <a:solidFill>
                <a:srgbClr val="56C0C1"/>
              </a:solidFill>
            </a:endParaRPr>
          </a:p>
        </p:txBody>
      </p:sp>
      <p:sp>
        <p:nvSpPr>
          <p:cNvPr id="166" name="文本框 165"/>
          <p:cNvSpPr txBox="1"/>
          <p:nvPr/>
        </p:nvSpPr>
        <p:spPr>
          <a:xfrm>
            <a:off x="1807845" y="5973445"/>
            <a:ext cx="4173220" cy="645160"/>
          </a:xfrm>
          <a:prstGeom prst="rect">
            <a:avLst/>
          </a:prstGeom>
          <a:noFill/>
        </p:spPr>
        <p:txBody>
          <a:bodyPr wrap="square" rtlCol="0">
            <a:spAutoFit/>
          </a:bodyPr>
          <a:p>
            <a:pPr algn="l">
              <a:buClrTx/>
              <a:buSzTx/>
              <a:buFontTx/>
            </a:pPr>
            <a:r>
              <a:rPr lang="zh-CN" altLang="en-US">
                <a:solidFill>
                  <a:srgbClr val="56C0C1"/>
                </a:solidFill>
              </a:rPr>
              <a:t>“我从哪里来”、男孩和女孩的差异、哪些是私密部位</a:t>
            </a:r>
            <a:endParaRPr lang="zh-CN" altLang="en-US">
              <a:solidFill>
                <a:srgbClr val="56C0C1"/>
              </a:solidFill>
            </a:endParaRPr>
          </a:p>
        </p:txBody>
      </p:sp>
      <p:pic>
        <p:nvPicPr>
          <p:cNvPr id="167" name="图片 166"/>
          <p:cNvPicPr>
            <a:picLocks noChangeAspect="1"/>
          </p:cNvPicPr>
          <p:nvPr/>
        </p:nvPicPr>
        <p:blipFill>
          <a:blip r:embed="rId2"/>
          <a:stretch>
            <a:fillRect/>
          </a:stretch>
        </p:blipFill>
        <p:spPr>
          <a:xfrm>
            <a:off x="7497445" y="483235"/>
            <a:ext cx="3955415" cy="3184525"/>
          </a:xfrm>
          <a:prstGeom prst="rect">
            <a:avLst/>
          </a:prstGeom>
        </p:spPr>
      </p:pic>
      <p:sp>
        <p:nvSpPr>
          <p:cNvPr id="2" name="Freeform: Shape 120"/>
          <p:cNvSpPr/>
          <p:nvPr/>
        </p:nvSpPr>
        <p:spPr bwMode="auto">
          <a:xfrm>
            <a:off x="808990" y="2409825"/>
            <a:ext cx="480695" cy="584835"/>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rgbClr val="56C0C1"/>
          </a:solidFill>
          <a:ln w="9525">
            <a:noFill/>
            <a:round/>
          </a:ln>
        </p:spPr>
        <p:txBody>
          <a:bodyPr anchor="ctr"/>
          <a:p>
            <a:pPr algn="ctr"/>
          </a:p>
        </p:txBody>
      </p:sp>
      <p:sp>
        <p:nvSpPr>
          <p:cNvPr id="3" name="Freeform: Shape 120"/>
          <p:cNvSpPr/>
          <p:nvPr/>
        </p:nvSpPr>
        <p:spPr bwMode="auto">
          <a:xfrm>
            <a:off x="808990" y="3404870"/>
            <a:ext cx="480695" cy="584835"/>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rgbClr val="56C0C1"/>
          </a:solidFill>
          <a:ln w="9525">
            <a:noFill/>
            <a:round/>
          </a:ln>
        </p:spPr>
        <p:txBody>
          <a:bodyPr anchor="ctr"/>
          <a:p>
            <a:pPr algn="ctr"/>
          </a:p>
        </p:txBody>
      </p:sp>
      <p:sp>
        <p:nvSpPr>
          <p:cNvPr id="4" name="Freeform: Shape 120"/>
          <p:cNvSpPr/>
          <p:nvPr/>
        </p:nvSpPr>
        <p:spPr bwMode="auto">
          <a:xfrm>
            <a:off x="808990" y="4459605"/>
            <a:ext cx="480695" cy="584835"/>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rgbClr val="56C0C1"/>
          </a:solidFill>
          <a:ln w="9525">
            <a:noFill/>
            <a:round/>
          </a:ln>
        </p:spPr>
        <p:txBody>
          <a:bodyPr anchor="ctr"/>
          <a:p>
            <a:pPr algn="ctr"/>
          </a:p>
        </p:txBody>
      </p:sp>
      <p:sp>
        <p:nvSpPr>
          <p:cNvPr id="5" name="Freeform: Shape 120"/>
          <p:cNvSpPr/>
          <p:nvPr/>
        </p:nvSpPr>
        <p:spPr bwMode="auto">
          <a:xfrm>
            <a:off x="808990" y="5380990"/>
            <a:ext cx="480695" cy="584835"/>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rgbClr val="56C0C1"/>
          </a:solidFill>
          <a:ln w="9525">
            <a:noFill/>
            <a:round/>
          </a:ln>
        </p:spPr>
        <p:txBody>
          <a:bodyPr anchor="ctr"/>
          <a:p>
            <a:pPr algn="ct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011295" y="4117340"/>
            <a:ext cx="4652645"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1.4</a:t>
            </a:r>
            <a:r>
              <a:rPr lang="zh-CN" altLang="en-US" sz="2800">
                <a:solidFill>
                  <a:schemeClr val="bg1"/>
                </a:solidFill>
                <a:sym typeface="+mn-ea"/>
              </a:rPr>
              <a:t>健康领域的教育与指导</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052060" y="1589405"/>
            <a:ext cx="2561590" cy="36791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四边形"/>
          <p:cNvSpPr/>
          <p:nvPr/>
        </p:nvSpPr>
        <p:spPr>
          <a:xfrm rot="2940000">
            <a:off x="3929380" y="3590757"/>
            <a:ext cx="2273300" cy="1377315"/>
          </a:xfrm>
          <a:custGeom>
            <a:avLst/>
            <a:gdLst/>
            <a:ahLst/>
            <a:cxnLst/>
            <a:rect l="l" t="t" r="r" b="b"/>
            <a:pathLst>
              <a:path w="1056529" h="1289138">
                <a:moveTo>
                  <a:pt x="532049" y="0"/>
                </a:moveTo>
                <a:cubicBezTo>
                  <a:pt x="556036" y="0"/>
                  <a:pt x="580024" y="21509"/>
                  <a:pt x="598326" y="64527"/>
                </a:cubicBezTo>
                <a:lnTo>
                  <a:pt x="637123" y="155716"/>
                </a:lnTo>
                <a:lnTo>
                  <a:pt x="900272" y="815646"/>
                </a:lnTo>
                <a:lnTo>
                  <a:pt x="898583" y="814429"/>
                </a:lnTo>
                <a:lnTo>
                  <a:pt x="1044424" y="1179716"/>
                </a:lnTo>
                <a:cubicBezTo>
                  <a:pt x="1062241" y="1224336"/>
                  <a:pt x="1059762" y="1257212"/>
                  <a:pt x="1041112" y="1273690"/>
                </a:cubicBezTo>
                <a:cubicBezTo>
                  <a:pt x="1040954" y="1274425"/>
                  <a:pt x="1040516" y="1274887"/>
                  <a:pt x="1040066" y="1275336"/>
                </a:cubicBezTo>
                <a:cubicBezTo>
                  <a:pt x="1022948" y="1292456"/>
                  <a:pt x="990619" y="1294370"/>
                  <a:pt x="947138" y="1277017"/>
                </a:cubicBezTo>
                <a:lnTo>
                  <a:pt x="528130" y="1109797"/>
                </a:lnTo>
                <a:lnTo>
                  <a:pt x="109124" y="1277016"/>
                </a:lnTo>
                <a:cubicBezTo>
                  <a:pt x="65643" y="1294369"/>
                  <a:pt x="33314" y="1292455"/>
                  <a:pt x="16196" y="1275335"/>
                </a:cubicBezTo>
                <a:cubicBezTo>
                  <a:pt x="15746" y="1274886"/>
                  <a:pt x="15308" y="1274424"/>
                  <a:pt x="15150" y="1273689"/>
                </a:cubicBezTo>
                <a:cubicBezTo>
                  <a:pt x="2252" y="1262294"/>
                  <a:pt x="-2911" y="1243056"/>
                  <a:pt x="1607" y="1217605"/>
                </a:cubicBezTo>
                <a:lnTo>
                  <a:pt x="452425" y="87037"/>
                </a:lnTo>
                <a:lnTo>
                  <a:pt x="462002" y="64527"/>
                </a:lnTo>
                <a:cubicBezTo>
                  <a:pt x="480783" y="20379"/>
                  <a:pt x="505554" y="-1114"/>
                  <a:pt x="530163" y="424"/>
                </a:cubicBezTo>
                <a:cubicBezTo>
                  <a:pt x="530789" y="17"/>
                  <a:pt x="531420" y="0"/>
                  <a:pt x="532049"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Light" panose="020B0502040204020203" pitchFamily="34" charset="-122"/>
              <a:ea typeface="微软雅黑 Light" panose="020B0502040204020203" pitchFamily="34" charset="-122"/>
            </a:endParaRPr>
          </a:p>
        </p:txBody>
      </p:sp>
      <p:sp>
        <p:nvSpPr>
          <p:cNvPr id="3" name="圆角四边形"/>
          <p:cNvSpPr/>
          <p:nvPr/>
        </p:nvSpPr>
        <p:spPr>
          <a:xfrm rot="7440000">
            <a:off x="4092575" y="1775292"/>
            <a:ext cx="1786255" cy="1654810"/>
          </a:xfrm>
          <a:custGeom>
            <a:avLst/>
            <a:gdLst/>
            <a:ahLst/>
            <a:cxnLst/>
            <a:rect l="l" t="t" r="r" b="b"/>
            <a:pathLst>
              <a:path w="1056529" h="1289138">
                <a:moveTo>
                  <a:pt x="532049" y="0"/>
                </a:moveTo>
                <a:cubicBezTo>
                  <a:pt x="556036" y="0"/>
                  <a:pt x="580024" y="21509"/>
                  <a:pt x="598326" y="64527"/>
                </a:cubicBezTo>
                <a:lnTo>
                  <a:pt x="637123" y="155716"/>
                </a:lnTo>
                <a:lnTo>
                  <a:pt x="900272" y="815646"/>
                </a:lnTo>
                <a:lnTo>
                  <a:pt x="898583" y="814429"/>
                </a:lnTo>
                <a:lnTo>
                  <a:pt x="1044424" y="1179716"/>
                </a:lnTo>
                <a:cubicBezTo>
                  <a:pt x="1062241" y="1224336"/>
                  <a:pt x="1059762" y="1257212"/>
                  <a:pt x="1041112" y="1273690"/>
                </a:cubicBezTo>
                <a:cubicBezTo>
                  <a:pt x="1040954" y="1274425"/>
                  <a:pt x="1040516" y="1274887"/>
                  <a:pt x="1040066" y="1275336"/>
                </a:cubicBezTo>
                <a:cubicBezTo>
                  <a:pt x="1022948" y="1292456"/>
                  <a:pt x="990619" y="1294370"/>
                  <a:pt x="947138" y="1277017"/>
                </a:cubicBezTo>
                <a:lnTo>
                  <a:pt x="528130" y="1109797"/>
                </a:lnTo>
                <a:lnTo>
                  <a:pt x="109124" y="1277016"/>
                </a:lnTo>
                <a:cubicBezTo>
                  <a:pt x="65643" y="1294369"/>
                  <a:pt x="33314" y="1292455"/>
                  <a:pt x="16196" y="1275335"/>
                </a:cubicBezTo>
                <a:cubicBezTo>
                  <a:pt x="15746" y="1274886"/>
                  <a:pt x="15308" y="1274424"/>
                  <a:pt x="15150" y="1273689"/>
                </a:cubicBezTo>
                <a:cubicBezTo>
                  <a:pt x="2252" y="1262294"/>
                  <a:pt x="-2911" y="1243056"/>
                  <a:pt x="1607" y="1217605"/>
                </a:cubicBezTo>
                <a:lnTo>
                  <a:pt x="452425" y="87037"/>
                </a:lnTo>
                <a:lnTo>
                  <a:pt x="462002" y="64527"/>
                </a:lnTo>
                <a:cubicBezTo>
                  <a:pt x="480783" y="20379"/>
                  <a:pt x="505554" y="-1114"/>
                  <a:pt x="530163" y="424"/>
                </a:cubicBezTo>
                <a:cubicBezTo>
                  <a:pt x="530789" y="17"/>
                  <a:pt x="531420" y="0"/>
                  <a:pt x="532049"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Light" panose="020B0502040204020203" pitchFamily="34" charset="-122"/>
              <a:ea typeface="微软雅黑 Light" panose="020B0502040204020203" pitchFamily="34" charset="-122"/>
            </a:endParaRPr>
          </a:p>
        </p:txBody>
      </p:sp>
      <p:sp>
        <p:nvSpPr>
          <p:cNvPr id="4" name="圆角四边形"/>
          <p:cNvSpPr/>
          <p:nvPr/>
        </p:nvSpPr>
        <p:spPr>
          <a:xfrm rot="13860000" flipH="1">
            <a:off x="6035675" y="1913722"/>
            <a:ext cx="2273300" cy="1377315"/>
          </a:xfrm>
          <a:custGeom>
            <a:avLst/>
            <a:gdLst/>
            <a:ahLst/>
            <a:cxnLst/>
            <a:rect l="l" t="t" r="r" b="b"/>
            <a:pathLst>
              <a:path w="1056529" h="1289138">
                <a:moveTo>
                  <a:pt x="532049" y="0"/>
                </a:moveTo>
                <a:cubicBezTo>
                  <a:pt x="556036" y="0"/>
                  <a:pt x="580024" y="21509"/>
                  <a:pt x="598326" y="64527"/>
                </a:cubicBezTo>
                <a:lnTo>
                  <a:pt x="637123" y="155716"/>
                </a:lnTo>
                <a:lnTo>
                  <a:pt x="900272" y="815646"/>
                </a:lnTo>
                <a:lnTo>
                  <a:pt x="898583" y="814429"/>
                </a:lnTo>
                <a:lnTo>
                  <a:pt x="1044424" y="1179716"/>
                </a:lnTo>
                <a:cubicBezTo>
                  <a:pt x="1062241" y="1224336"/>
                  <a:pt x="1059762" y="1257212"/>
                  <a:pt x="1041112" y="1273690"/>
                </a:cubicBezTo>
                <a:cubicBezTo>
                  <a:pt x="1040954" y="1274425"/>
                  <a:pt x="1040516" y="1274887"/>
                  <a:pt x="1040066" y="1275336"/>
                </a:cubicBezTo>
                <a:cubicBezTo>
                  <a:pt x="1022948" y="1292456"/>
                  <a:pt x="990619" y="1294370"/>
                  <a:pt x="947138" y="1277017"/>
                </a:cubicBezTo>
                <a:lnTo>
                  <a:pt x="528130" y="1109797"/>
                </a:lnTo>
                <a:lnTo>
                  <a:pt x="109124" y="1277016"/>
                </a:lnTo>
                <a:cubicBezTo>
                  <a:pt x="65643" y="1294369"/>
                  <a:pt x="33314" y="1292455"/>
                  <a:pt x="16196" y="1275335"/>
                </a:cubicBezTo>
                <a:cubicBezTo>
                  <a:pt x="15746" y="1274886"/>
                  <a:pt x="15308" y="1274424"/>
                  <a:pt x="15150" y="1273689"/>
                </a:cubicBezTo>
                <a:cubicBezTo>
                  <a:pt x="2252" y="1262294"/>
                  <a:pt x="-2911" y="1243056"/>
                  <a:pt x="1607" y="1217605"/>
                </a:cubicBezTo>
                <a:lnTo>
                  <a:pt x="452425" y="87037"/>
                </a:lnTo>
                <a:lnTo>
                  <a:pt x="462002" y="64527"/>
                </a:lnTo>
                <a:cubicBezTo>
                  <a:pt x="480783" y="20379"/>
                  <a:pt x="505554" y="-1114"/>
                  <a:pt x="530163" y="424"/>
                </a:cubicBezTo>
                <a:cubicBezTo>
                  <a:pt x="530789" y="17"/>
                  <a:pt x="531420" y="0"/>
                  <a:pt x="532049"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Light" panose="020B0502040204020203" pitchFamily="34" charset="-122"/>
              <a:ea typeface="微软雅黑 Light" panose="020B0502040204020203" pitchFamily="34" charset="-122"/>
            </a:endParaRPr>
          </a:p>
        </p:txBody>
      </p:sp>
      <p:sp>
        <p:nvSpPr>
          <p:cNvPr id="5" name="圆角四边形"/>
          <p:cNvSpPr/>
          <p:nvPr/>
        </p:nvSpPr>
        <p:spPr>
          <a:xfrm rot="7500000" flipH="1" flipV="1">
            <a:off x="6070600" y="3574247"/>
            <a:ext cx="2273300" cy="1377315"/>
          </a:xfrm>
          <a:custGeom>
            <a:avLst/>
            <a:gdLst/>
            <a:ahLst/>
            <a:cxnLst/>
            <a:rect l="l" t="t" r="r" b="b"/>
            <a:pathLst>
              <a:path w="1056529" h="1289138">
                <a:moveTo>
                  <a:pt x="532049" y="0"/>
                </a:moveTo>
                <a:cubicBezTo>
                  <a:pt x="556036" y="0"/>
                  <a:pt x="580024" y="21509"/>
                  <a:pt x="598326" y="64527"/>
                </a:cubicBezTo>
                <a:lnTo>
                  <a:pt x="637123" y="155716"/>
                </a:lnTo>
                <a:lnTo>
                  <a:pt x="900272" y="815646"/>
                </a:lnTo>
                <a:lnTo>
                  <a:pt x="898583" y="814429"/>
                </a:lnTo>
                <a:lnTo>
                  <a:pt x="1044424" y="1179716"/>
                </a:lnTo>
                <a:cubicBezTo>
                  <a:pt x="1062241" y="1224336"/>
                  <a:pt x="1059762" y="1257212"/>
                  <a:pt x="1041112" y="1273690"/>
                </a:cubicBezTo>
                <a:cubicBezTo>
                  <a:pt x="1040954" y="1274425"/>
                  <a:pt x="1040516" y="1274887"/>
                  <a:pt x="1040066" y="1275336"/>
                </a:cubicBezTo>
                <a:cubicBezTo>
                  <a:pt x="1022948" y="1292456"/>
                  <a:pt x="990619" y="1294370"/>
                  <a:pt x="947138" y="1277017"/>
                </a:cubicBezTo>
                <a:lnTo>
                  <a:pt x="528130" y="1109797"/>
                </a:lnTo>
                <a:lnTo>
                  <a:pt x="109124" y="1277016"/>
                </a:lnTo>
                <a:cubicBezTo>
                  <a:pt x="65643" y="1294369"/>
                  <a:pt x="33314" y="1292455"/>
                  <a:pt x="16196" y="1275335"/>
                </a:cubicBezTo>
                <a:cubicBezTo>
                  <a:pt x="15746" y="1274886"/>
                  <a:pt x="15308" y="1274424"/>
                  <a:pt x="15150" y="1273689"/>
                </a:cubicBezTo>
                <a:cubicBezTo>
                  <a:pt x="2252" y="1262294"/>
                  <a:pt x="-2911" y="1243056"/>
                  <a:pt x="1607" y="1217605"/>
                </a:cubicBezTo>
                <a:lnTo>
                  <a:pt x="452425" y="87037"/>
                </a:lnTo>
                <a:lnTo>
                  <a:pt x="462002" y="64527"/>
                </a:lnTo>
                <a:cubicBezTo>
                  <a:pt x="480783" y="20379"/>
                  <a:pt x="505554" y="-1114"/>
                  <a:pt x="530163" y="424"/>
                </a:cubicBezTo>
                <a:cubicBezTo>
                  <a:pt x="530789" y="17"/>
                  <a:pt x="531420" y="0"/>
                  <a:pt x="532049"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Light" panose="020B0502040204020203" pitchFamily="34" charset="-122"/>
              <a:ea typeface="微软雅黑 Light" panose="020B0502040204020203" pitchFamily="34" charset="-122"/>
            </a:endParaRPr>
          </a:p>
        </p:txBody>
      </p:sp>
      <p:sp>
        <p:nvSpPr>
          <p:cNvPr id="9" name="文本框 8"/>
          <p:cNvSpPr txBox="1"/>
          <p:nvPr/>
        </p:nvSpPr>
        <p:spPr>
          <a:xfrm flipH="1">
            <a:off x="369575" y="1165057"/>
            <a:ext cx="3430905" cy="829945"/>
          </a:xfrm>
          <a:prstGeom prst="rect">
            <a:avLst/>
          </a:prstGeom>
          <a:noFill/>
          <a:ln w="9525">
            <a:noFill/>
            <a:miter/>
          </a:ln>
          <a:effectLst>
            <a:outerShdw sx="999" sy="999" algn="ctr" rotWithShape="0">
              <a:srgbClr val="000000"/>
            </a:outerShdw>
          </a:effectLst>
        </p:spPr>
        <p:txBody>
          <a:bodyPr wrap="square" anchor="t">
            <a:spAutoFit/>
          </a:bodyPr>
          <a:lstStyle/>
          <a:p>
            <a:pPr marL="285750" lvl="0" indent="-285750" fontAlgn="auto">
              <a:lnSpc>
                <a:spcPct val="120000"/>
              </a:lnSpc>
              <a:buFont typeface="Arial" panose="020B0604020202020204" pitchFamily="34" charset="0"/>
              <a:buChar char="•"/>
            </a:pPr>
            <a:r>
              <a:rPr lang="zh-CN" altLang="en-US" sz="20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把保护幼儿生命和促进幼儿的健康放在工作的首位</a:t>
            </a:r>
            <a:endParaRPr lang="zh-CN" altLang="en-US" sz="20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0" name="文本框 9"/>
          <p:cNvSpPr txBox="1"/>
          <p:nvPr/>
        </p:nvSpPr>
        <p:spPr>
          <a:xfrm flipH="1">
            <a:off x="584840" y="3919052"/>
            <a:ext cx="3430905" cy="829945"/>
          </a:xfrm>
          <a:prstGeom prst="rect">
            <a:avLst/>
          </a:prstGeom>
          <a:noFill/>
          <a:ln w="9525">
            <a:noFill/>
            <a:miter/>
          </a:ln>
          <a:effectLst>
            <a:outerShdw sx="999" sy="999" algn="ctr" rotWithShape="0">
              <a:srgbClr val="000000"/>
            </a:outerShdw>
          </a:effectLst>
        </p:spPr>
        <p:txBody>
          <a:bodyPr wrap="square" anchor="t">
            <a:spAutoFit/>
          </a:bodyPr>
          <a:lstStyle/>
          <a:p>
            <a:pPr marL="285750" lvl="0" indent="-285750" fontAlgn="auto">
              <a:lnSpc>
                <a:spcPct val="120000"/>
              </a:lnSpc>
              <a:buFont typeface="Arial" panose="020B0604020202020204" pitchFamily="34" charset="0"/>
              <a:buChar char="•"/>
            </a:pPr>
            <a:r>
              <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注重幼儿自理能力的发展和良好生活习惯的养成</a:t>
            </a:r>
            <a:endParaRPr lang="zh-CN" altLang="en-US" sz="20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2" name="文本框 11"/>
          <p:cNvSpPr txBox="1"/>
          <p:nvPr/>
        </p:nvSpPr>
        <p:spPr>
          <a:xfrm flipH="1">
            <a:off x="8305800" y="848827"/>
            <a:ext cx="3430905" cy="829945"/>
          </a:xfrm>
          <a:prstGeom prst="rect">
            <a:avLst/>
          </a:prstGeom>
          <a:noFill/>
          <a:ln w="9525">
            <a:noFill/>
            <a:miter/>
          </a:ln>
          <a:effectLst>
            <a:outerShdw sx="999" sy="999" algn="ctr" rotWithShape="0">
              <a:srgbClr val="000000"/>
            </a:outerShdw>
          </a:effectLst>
        </p:spPr>
        <p:txBody>
          <a:bodyPr wrap="square" anchor="t">
            <a:spAutoFit/>
          </a:bodyPr>
          <a:lstStyle/>
          <a:p>
            <a:pPr marL="285750" lvl="0" indent="-285750" fontAlgn="auto">
              <a:lnSpc>
                <a:spcPct val="120000"/>
              </a:lnSpc>
              <a:buFont typeface="Arial" panose="020B0604020202020204" pitchFamily="34" charset="0"/>
              <a:buChar char="•"/>
            </a:pPr>
            <a:r>
              <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尊重幼儿身心发展的特点和规律以及个性化的发展</a:t>
            </a:r>
            <a:endParaRPr lang="zh-CN" altLang="en-US" sz="20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3" name="文本框 12"/>
          <p:cNvSpPr txBox="1"/>
          <p:nvPr/>
        </p:nvSpPr>
        <p:spPr>
          <a:xfrm flipH="1">
            <a:off x="8472805" y="3864442"/>
            <a:ext cx="3430905" cy="829945"/>
          </a:xfrm>
          <a:prstGeom prst="rect">
            <a:avLst/>
          </a:prstGeom>
          <a:noFill/>
          <a:ln w="9525">
            <a:noFill/>
            <a:miter/>
          </a:ln>
          <a:effectLst>
            <a:outerShdw sx="999" sy="999" algn="ctr" rotWithShape="0">
              <a:srgbClr val="000000"/>
            </a:outerShdw>
          </a:effectLst>
        </p:spPr>
        <p:txBody>
          <a:bodyPr wrap="square" anchor="t">
            <a:spAutoFit/>
          </a:bodyPr>
          <a:lstStyle/>
          <a:p>
            <a:pPr marL="285750" lvl="0" indent="-285750" fontAlgn="auto">
              <a:lnSpc>
                <a:spcPct val="120000"/>
              </a:lnSpc>
              <a:buFont typeface="Arial" panose="020B0604020202020204" pitchFamily="34" charset="0"/>
              <a:buChar char="•"/>
            </a:pPr>
            <a:r>
              <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要注意通过家园共育的方式进行健康领域的教育</a:t>
            </a:r>
            <a:endParaRPr lang="zh-CN" altLang="en-US" sz="20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4" name="公文包"/>
          <p:cNvSpPr/>
          <p:nvPr/>
        </p:nvSpPr>
        <p:spPr>
          <a:xfrm>
            <a:off x="6904990" y="2308692"/>
            <a:ext cx="535940" cy="535940"/>
          </a:xfrm>
          <a:custGeom>
            <a:avLst/>
            <a:gdLst>
              <a:gd name="connsiteX0" fmla="*/ 3261356 w 3261356"/>
              <a:gd name="connsiteY0" fmla="*/ 1385789 h 2766950"/>
              <a:gd name="connsiteX1" fmla="*/ 3261356 w 3261356"/>
              <a:gd name="connsiteY1" fmla="*/ 2634211 h 2766950"/>
              <a:gd name="connsiteX2" fmla="*/ 3259675 w 3261356"/>
              <a:gd name="connsiteY2" fmla="*/ 2649333 h 2766950"/>
              <a:gd name="connsiteX3" fmla="*/ 3256313 w 3261356"/>
              <a:gd name="connsiteY3" fmla="*/ 2662775 h 2766950"/>
              <a:gd name="connsiteX4" fmla="*/ 3252951 w 3261356"/>
              <a:gd name="connsiteY4" fmla="*/ 2674537 h 2766950"/>
              <a:gd name="connsiteX5" fmla="*/ 3244545 w 3261356"/>
              <a:gd name="connsiteY5" fmla="*/ 2686298 h 2766950"/>
              <a:gd name="connsiteX6" fmla="*/ 3237821 w 3261356"/>
              <a:gd name="connsiteY6" fmla="*/ 2698060 h 2766950"/>
              <a:gd name="connsiteX7" fmla="*/ 3229415 w 3261356"/>
              <a:gd name="connsiteY7" fmla="*/ 2709822 h 2766950"/>
              <a:gd name="connsiteX8" fmla="*/ 3217647 w 3261356"/>
              <a:gd name="connsiteY8" fmla="*/ 2719903 h 2766950"/>
              <a:gd name="connsiteX9" fmla="*/ 3202517 w 3261356"/>
              <a:gd name="connsiteY9" fmla="*/ 2729985 h 2766950"/>
              <a:gd name="connsiteX10" fmla="*/ 3175619 w 3261356"/>
              <a:gd name="connsiteY10" fmla="*/ 2746787 h 2766950"/>
              <a:gd name="connsiteX11" fmla="*/ 3141997 w 3261356"/>
              <a:gd name="connsiteY11" fmla="*/ 2758549 h 2766950"/>
              <a:gd name="connsiteX12" fmla="*/ 3105013 w 3261356"/>
              <a:gd name="connsiteY12" fmla="*/ 2765270 h 2766950"/>
              <a:gd name="connsiteX13" fmla="*/ 3066347 w 3261356"/>
              <a:gd name="connsiteY13" fmla="*/ 2766950 h 2766950"/>
              <a:gd name="connsiteX14" fmla="*/ 196690 w 3261356"/>
              <a:gd name="connsiteY14" fmla="*/ 2766950 h 2766950"/>
              <a:gd name="connsiteX15" fmla="*/ 158024 w 3261356"/>
              <a:gd name="connsiteY15" fmla="*/ 2765270 h 2766950"/>
              <a:gd name="connsiteX16" fmla="*/ 121040 w 3261356"/>
              <a:gd name="connsiteY16" fmla="*/ 2758549 h 2766950"/>
              <a:gd name="connsiteX17" fmla="*/ 87418 w 3261356"/>
              <a:gd name="connsiteY17" fmla="*/ 2746787 h 2766950"/>
              <a:gd name="connsiteX18" fmla="*/ 57158 w 3261356"/>
              <a:gd name="connsiteY18" fmla="*/ 2729985 h 2766950"/>
              <a:gd name="connsiteX19" fmla="*/ 47071 w 3261356"/>
              <a:gd name="connsiteY19" fmla="*/ 2719903 h 2766950"/>
              <a:gd name="connsiteX20" fmla="*/ 35303 w 3261356"/>
              <a:gd name="connsiteY20" fmla="*/ 2709822 h 2766950"/>
              <a:gd name="connsiteX21" fmla="*/ 25217 w 3261356"/>
              <a:gd name="connsiteY21" fmla="*/ 2698060 h 2766950"/>
              <a:gd name="connsiteX22" fmla="*/ 16811 w 3261356"/>
              <a:gd name="connsiteY22" fmla="*/ 2686298 h 2766950"/>
              <a:gd name="connsiteX23" fmla="*/ 8405 w 3261356"/>
              <a:gd name="connsiteY23" fmla="*/ 2674537 h 2766950"/>
              <a:gd name="connsiteX24" fmla="*/ 5043 w 3261356"/>
              <a:gd name="connsiteY24" fmla="*/ 2662775 h 2766950"/>
              <a:gd name="connsiteX25" fmla="*/ 1681 w 3261356"/>
              <a:gd name="connsiteY25" fmla="*/ 2649333 h 2766950"/>
              <a:gd name="connsiteX26" fmla="*/ 0 w 3261356"/>
              <a:gd name="connsiteY26" fmla="*/ 2634211 h 2766950"/>
              <a:gd name="connsiteX27" fmla="*/ 0 w 3261356"/>
              <a:gd name="connsiteY27" fmla="*/ 1389150 h 2766950"/>
              <a:gd name="connsiteX28" fmla="*/ 196690 w 3261356"/>
              <a:gd name="connsiteY28" fmla="*/ 1441237 h 2766950"/>
              <a:gd name="connsiteX29" fmla="*/ 406829 w 3261356"/>
              <a:gd name="connsiteY29" fmla="*/ 1495005 h 2766950"/>
              <a:gd name="connsiteX30" fmla="*/ 660677 w 3261356"/>
              <a:gd name="connsiteY30" fmla="*/ 1555494 h 2766950"/>
              <a:gd name="connsiteX31" fmla="*/ 795165 w 3261356"/>
              <a:gd name="connsiteY31" fmla="*/ 1589099 h 2766950"/>
              <a:gd name="connsiteX32" fmla="*/ 933017 w 3261356"/>
              <a:gd name="connsiteY32" fmla="*/ 1619343 h 2766950"/>
              <a:gd name="connsiteX33" fmla="*/ 1067506 w 3261356"/>
              <a:gd name="connsiteY33" fmla="*/ 1646227 h 2766950"/>
              <a:gd name="connsiteX34" fmla="*/ 1200314 w 3261356"/>
              <a:gd name="connsiteY34" fmla="*/ 1671431 h 2766950"/>
              <a:gd name="connsiteX35" fmla="*/ 1326397 w 3261356"/>
              <a:gd name="connsiteY35" fmla="*/ 1693274 h 2766950"/>
              <a:gd name="connsiteX36" fmla="*/ 1442394 w 3261356"/>
              <a:gd name="connsiteY36" fmla="*/ 1708396 h 2766950"/>
              <a:gd name="connsiteX37" fmla="*/ 1544942 w 3261356"/>
              <a:gd name="connsiteY37" fmla="*/ 1720158 h 2766950"/>
              <a:gd name="connsiteX38" fmla="*/ 1588650 w 3261356"/>
              <a:gd name="connsiteY38" fmla="*/ 1723518 h 2766950"/>
              <a:gd name="connsiteX39" fmla="*/ 1630678 w 3261356"/>
              <a:gd name="connsiteY39" fmla="*/ 1725199 h 2766950"/>
              <a:gd name="connsiteX40" fmla="*/ 1672706 w 3261356"/>
              <a:gd name="connsiteY40" fmla="*/ 1723518 h 2766950"/>
              <a:gd name="connsiteX41" fmla="*/ 1719777 w 3261356"/>
              <a:gd name="connsiteY41" fmla="*/ 1720158 h 2766950"/>
              <a:gd name="connsiteX42" fmla="*/ 1820644 w 3261356"/>
              <a:gd name="connsiteY42" fmla="*/ 1708396 h 2766950"/>
              <a:gd name="connsiteX43" fmla="*/ 1934959 w 3261356"/>
              <a:gd name="connsiteY43" fmla="*/ 1693274 h 2766950"/>
              <a:gd name="connsiteX44" fmla="*/ 2061043 w 3261356"/>
              <a:gd name="connsiteY44" fmla="*/ 1671431 h 2766950"/>
              <a:gd name="connsiteX45" fmla="*/ 2193850 w 3261356"/>
              <a:gd name="connsiteY45" fmla="*/ 1646227 h 2766950"/>
              <a:gd name="connsiteX46" fmla="*/ 2330020 w 3261356"/>
              <a:gd name="connsiteY46" fmla="*/ 1615983 h 2766950"/>
              <a:gd name="connsiteX47" fmla="*/ 2466190 w 3261356"/>
              <a:gd name="connsiteY47" fmla="*/ 1585738 h 2766950"/>
              <a:gd name="connsiteX48" fmla="*/ 2602360 w 3261356"/>
              <a:gd name="connsiteY48" fmla="*/ 1553814 h 2766950"/>
              <a:gd name="connsiteX49" fmla="*/ 2854527 w 3261356"/>
              <a:gd name="connsiteY49" fmla="*/ 1493325 h 2766950"/>
              <a:gd name="connsiteX50" fmla="*/ 3066347 w 3261356"/>
              <a:gd name="connsiteY50" fmla="*/ 1437877 h 2766950"/>
              <a:gd name="connsiteX51" fmla="*/ 1508607 w 3261356"/>
              <a:gd name="connsiteY51" fmla="*/ 1206475 h 2766950"/>
              <a:gd name="connsiteX52" fmla="*/ 1417230 w 3261356"/>
              <a:gd name="connsiteY52" fmla="*/ 1297852 h 2766950"/>
              <a:gd name="connsiteX53" fmla="*/ 1417230 w 3261356"/>
              <a:gd name="connsiteY53" fmla="*/ 1314415 h 2766950"/>
              <a:gd name="connsiteX54" fmla="*/ 1508607 w 3261356"/>
              <a:gd name="connsiteY54" fmla="*/ 1405791 h 2766950"/>
              <a:gd name="connsiteX55" fmla="*/ 1752750 w 3261356"/>
              <a:gd name="connsiteY55" fmla="*/ 1405791 h 2766950"/>
              <a:gd name="connsiteX56" fmla="*/ 1844126 w 3261356"/>
              <a:gd name="connsiteY56" fmla="*/ 1314415 h 2766950"/>
              <a:gd name="connsiteX57" fmla="*/ 1844126 w 3261356"/>
              <a:gd name="connsiteY57" fmla="*/ 1297852 h 2766950"/>
              <a:gd name="connsiteX58" fmla="*/ 1752750 w 3261356"/>
              <a:gd name="connsiteY58" fmla="*/ 1206475 h 2766950"/>
              <a:gd name="connsiteX59" fmla="*/ 1630678 w 3261356"/>
              <a:gd name="connsiteY59" fmla="*/ 174304 h 2766950"/>
              <a:gd name="connsiteX60" fmla="*/ 1114624 w 3261356"/>
              <a:gd name="connsiteY60" fmla="*/ 469036 h 2766950"/>
              <a:gd name="connsiteX61" fmla="*/ 1111230 w 3261356"/>
              <a:gd name="connsiteY61" fmla="*/ 492633 h 2766950"/>
              <a:gd name="connsiteX62" fmla="*/ 2150126 w 3261356"/>
              <a:gd name="connsiteY62" fmla="*/ 492633 h 2766950"/>
              <a:gd name="connsiteX63" fmla="*/ 2146731 w 3261356"/>
              <a:gd name="connsiteY63" fmla="*/ 469036 h 2766950"/>
              <a:gd name="connsiteX64" fmla="*/ 1630678 w 3261356"/>
              <a:gd name="connsiteY64" fmla="*/ 174304 h 2766950"/>
              <a:gd name="connsiteX65" fmla="*/ 1630678 w 3261356"/>
              <a:gd name="connsiteY65" fmla="*/ 0 h 2766950"/>
              <a:gd name="connsiteX66" fmla="*/ 2269992 w 3261356"/>
              <a:gd name="connsiteY66" fmla="*/ 488510 h 2766950"/>
              <a:gd name="connsiteX67" fmla="*/ 2270238 w 3261356"/>
              <a:gd name="connsiteY67" fmla="*/ 492633 h 2766950"/>
              <a:gd name="connsiteX68" fmla="*/ 3066347 w 3261356"/>
              <a:gd name="connsiteY68" fmla="*/ 492633 h 2766950"/>
              <a:gd name="connsiteX69" fmla="*/ 3105012 w 3261356"/>
              <a:gd name="connsiteY69" fmla="*/ 494313 h 2766950"/>
              <a:gd name="connsiteX70" fmla="*/ 3141998 w 3261356"/>
              <a:gd name="connsiteY70" fmla="*/ 501035 h 2766950"/>
              <a:gd name="connsiteX71" fmla="*/ 3175621 w 3261356"/>
              <a:gd name="connsiteY71" fmla="*/ 512796 h 2766950"/>
              <a:gd name="connsiteX72" fmla="*/ 3202518 w 3261356"/>
              <a:gd name="connsiteY72" fmla="*/ 529599 h 2766950"/>
              <a:gd name="connsiteX73" fmla="*/ 3217649 w 3261356"/>
              <a:gd name="connsiteY73" fmla="*/ 539681 h 2766950"/>
              <a:gd name="connsiteX74" fmla="*/ 3229416 w 3261356"/>
              <a:gd name="connsiteY74" fmla="*/ 549763 h 2766950"/>
              <a:gd name="connsiteX75" fmla="*/ 3237821 w 3261356"/>
              <a:gd name="connsiteY75" fmla="*/ 561524 h 2766950"/>
              <a:gd name="connsiteX76" fmla="*/ 3244546 w 3261356"/>
              <a:gd name="connsiteY76" fmla="*/ 573285 h 2766950"/>
              <a:gd name="connsiteX77" fmla="*/ 3252951 w 3261356"/>
              <a:gd name="connsiteY77" fmla="*/ 585046 h 2766950"/>
              <a:gd name="connsiteX78" fmla="*/ 3256314 w 3261356"/>
              <a:gd name="connsiteY78" fmla="*/ 596807 h 2766950"/>
              <a:gd name="connsiteX79" fmla="*/ 3259676 w 3261356"/>
              <a:gd name="connsiteY79" fmla="*/ 610251 h 2766950"/>
              <a:gd name="connsiteX80" fmla="*/ 3261356 w 3261356"/>
              <a:gd name="connsiteY80" fmla="*/ 625372 h 2766950"/>
              <a:gd name="connsiteX81" fmla="*/ 3261356 w 3261356"/>
              <a:gd name="connsiteY81" fmla="*/ 1326877 h 2766950"/>
              <a:gd name="connsiteX82" fmla="*/ 3261353 w 3261356"/>
              <a:gd name="connsiteY82" fmla="*/ 1326877 h 2766950"/>
              <a:gd name="connsiteX83" fmla="*/ 3261350 w 3261356"/>
              <a:gd name="connsiteY83" fmla="*/ 1326880 h 2766950"/>
              <a:gd name="connsiteX84" fmla="*/ 3066350 w 3261356"/>
              <a:gd name="connsiteY84" fmla="*/ 1378964 h 2766950"/>
              <a:gd name="connsiteX85" fmla="*/ 2854531 w 3261356"/>
              <a:gd name="connsiteY85" fmla="*/ 1434413 h 2766950"/>
              <a:gd name="connsiteX86" fmla="*/ 2602365 w 3261356"/>
              <a:gd name="connsiteY86" fmla="*/ 1494902 h 2766950"/>
              <a:gd name="connsiteX87" fmla="*/ 2466193 w 3261356"/>
              <a:gd name="connsiteY87" fmla="*/ 1526826 h 2766950"/>
              <a:gd name="connsiteX88" fmla="*/ 2330026 w 3261356"/>
              <a:gd name="connsiteY88" fmla="*/ 1557071 h 2766950"/>
              <a:gd name="connsiteX89" fmla="*/ 2193854 w 3261356"/>
              <a:gd name="connsiteY89" fmla="*/ 1587315 h 2766950"/>
              <a:gd name="connsiteX90" fmla="*/ 2061046 w 3261356"/>
              <a:gd name="connsiteY90" fmla="*/ 1612517 h 2766950"/>
              <a:gd name="connsiteX91" fmla="*/ 1934963 w 3261356"/>
              <a:gd name="connsiteY91" fmla="*/ 1634360 h 2766950"/>
              <a:gd name="connsiteX92" fmla="*/ 1820647 w 3261356"/>
              <a:gd name="connsiteY92" fmla="*/ 1649484 h 2766950"/>
              <a:gd name="connsiteX93" fmla="*/ 1719781 w 3261356"/>
              <a:gd name="connsiteY93" fmla="*/ 1661245 h 2766950"/>
              <a:gd name="connsiteX94" fmla="*/ 1672711 w 3261356"/>
              <a:gd name="connsiteY94" fmla="*/ 1664604 h 2766950"/>
              <a:gd name="connsiteX95" fmla="*/ 1630683 w 3261356"/>
              <a:gd name="connsiteY95" fmla="*/ 1666287 h 2766950"/>
              <a:gd name="connsiteX96" fmla="*/ 1588655 w 3261356"/>
              <a:gd name="connsiteY96" fmla="*/ 1664604 h 2766950"/>
              <a:gd name="connsiteX97" fmla="*/ 1544944 w 3261356"/>
              <a:gd name="connsiteY97" fmla="*/ 1661245 h 2766950"/>
              <a:gd name="connsiteX98" fmla="*/ 1442396 w 3261356"/>
              <a:gd name="connsiteY98" fmla="*/ 1649484 h 2766950"/>
              <a:gd name="connsiteX99" fmla="*/ 1326400 w 3261356"/>
              <a:gd name="connsiteY99" fmla="*/ 1634360 h 2766950"/>
              <a:gd name="connsiteX100" fmla="*/ 1200317 w 3261356"/>
              <a:gd name="connsiteY100" fmla="*/ 1612517 h 2766950"/>
              <a:gd name="connsiteX101" fmla="*/ 1067508 w 3261356"/>
              <a:gd name="connsiteY101" fmla="*/ 1587315 h 2766950"/>
              <a:gd name="connsiteX102" fmla="*/ 933020 w 3261356"/>
              <a:gd name="connsiteY102" fmla="*/ 1560430 h 2766950"/>
              <a:gd name="connsiteX103" fmla="*/ 795169 w 3261356"/>
              <a:gd name="connsiteY103" fmla="*/ 1530186 h 2766950"/>
              <a:gd name="connsiteX104" fmla="*/ 660681 w 3261356"/>
              <a:gd name="connsiteY104" fmla="*/ 1496582 h 2766950"/>
              <a:gd name="connsiteX105" fmla="*/ 406834 w 3261356"/>
              <a:gd name="connsiteY105" fmla="*/ 1436093 h 2766950"/>
              <a:gd name="connsiteX106" fmla="*/ 196695 w 3261356"/>
              <a:gd name="connsiteY106" fmla="*/ 1382323 h 2766950"/>
              <a:gd name="connsiteX107" fmla="*/ 3 w 3261356"/>
              <a:gd name="connsiteY107" fmla="*/ 1330236 h 2766950"/>
              <a:gd name="connsiteX108" fmla="*/ 3 w 3261356"/>
              <a:gd name="connsiteY108" fmla="*/ 1332325 h 2766950"/>
              <a:gd name="connsiteX109" fmla="*/ 0 w 3261356"/>
              <a:gd name="connsiteY109" fmla="*/ 1332322 h 2766950"/>
              <a:gd name="connsiteX110" fmla="*/ 0 w 3261356"/>
              <a:gd name="connsiteY110" fmla="*/ 971511 h 2766950"/>
              <a:gd name="connsiteX111" fmla="*/ 0 w 3261356"/>
              <a:gd name="connsiteY111" fmla="*/ 625372 h 2766950"/>
              <a:gd name="connsiteX112" fmla="*/ 1683 w 3261356"/>
              <a:gd name="connsiteY112" fmla="*/ 610251 h 2766950"/>
              <a:gd name="connsiteX113" fmla="*/ 5046 w 3261356"/>
              <a:gd name="connsiteY113" fmla="*/ 596807 h 2766950"/>
              <a:gd name="connsiteX114" fmla="*/ 8405 w 3261356"/>
              <a:gd name="connsiteY114" fmla="*/ 585046 h 2766950"/>
              <a:gd name="connsiteX115" fmla="*/ 16813 w 3261356"/>
              <a:gd name="connsiteY115" fmla="*/ 573285 h 2766950"/>
              <a:gd name="connsiteX116" fmla="*/ 25218 w 3261356"/>
              <a:gd name="connsiteY116" fmla="*/ 561524 h 2766950"/>
              <a:gd name="connsiteX117" fmla="*/ 35303 w 3261356"/>
              <a:gd name="connsiteY117" fmla="*/ 549763 h 2766950"/>
              <a:gd name="connsiteX118" fmla="*/ 47073 w 3261356"/>
              <a:gd name="connsiteY118" fmla="*/ 539681 h 2766950"/>
              <a:gd name="connsiteX119" fmla="*/ 57158 w 3261356"/>
              <a:gd name="connsiteY119" fmla="*/ 529599 h 2766950"/>
              <a:gd name="connsiteX120" fmla="*/ 87418 w 3261356"/>
              <a:gd name="connsiteY120" fmla="*/ 512796 h 2766950"/>
              <a:gd name="connsiteX121" fmla="*/ 121041 w 3261356"/>
              <a:gd name="connsiteY121" fmla="*/ 501035 h 2766950"/>
              <a:gd name="connsiteX122" fmla="*/ 158027 w 3261356"/>
              <a:gd name="connsiteY122" fmla="*/ 494313 h 2766950"/>
              <a:gd name="connsiteX123" fmla="*/ 196692 w 3261356"/>
              <a:gd name="connsiteY123" fmla="*/ 492633 h 2766950"/>
              <a:gd name="connsiteX124" fmla="*/ 991117 w 3261356"/>
              <a:gd name="connsiteY124" fmla="*/ 492633 h 2766950"/>
              <a:gd name="connsiteX125" fmla="*/ 991363 w 3261356"/>
              <a:gd name="connsiteY125" fmla="*/ 488510 h 2766950"/>
              <a:gd name="connsiteX126" fmla="*/ 1630678 w 3261356"/>
              <a:gd name="connsiteY126" fmla="*/ 0 h 27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61356" h="2766950">
                <a:moveTo>
                  <a:pt x="3261356" y="1385789"/>
                </a:moveTo>
                <a:lnTo>
                  <a:pt x="3261356" y="2634211"/>
                </a:lnTo>
                <a:lnTo>
                  <a:pt x="3259675" y="2649333"/>
                </a:lnTo>
                <a:lnTo>
                  <a:pt x="3256313" y="2662775"/>
                </a:lnTo>
                <a:lnTo>
                  <a:pt x="3252951" y="2674537"/>
                </a:lnTo>
                <a:lnTo>
                  <a:pt x="3244545" y="2686298"/>
                </a:lnTo>
                <a:lnTo>
                  <a:pt x="3237821" y="2698060"/>
                </a:lnTo>
                <a:lnTo>
                  <a:pt x="3229415" y="2709822"/>
                </a:lnTo>
                <a:lnTo>
                  <a:pt x="3217647" y="2719903"/>
                </a:lnTo>
                <a:lnTo>
                  <a:pt x="3202517" y="2729985"/>
                </a:lnTo>
                <a:lnTo>
                  <a:pt x="3175619" y="2746787"/>
                </a:lnTo>
                <a:lnTo>
                  <a:pt x="3141997" y="2758549"/>
                </a:lnTo>
                <a:lnTo>
                  <a:pt x="3105013" y="2765270"/>
                </a:lnTo>
                <a:lnTo>
                  <a:pt x="3066347" y="2766950"/>
                </a:lnTo>
                <a:lnTo>
                  <a:pt x="196690" y="2766950"/>
                </a:lnTo>
                <a:lnTo>
                  <a:pt x="158024" y="2765270"/>
                </a:lnTo>
                <a:lnTo>
                  <a:pt x="121040" y="2758549"/>
                </a:lnTo>
                <a:lnTo>
                  <a:pt x="87418" y="2746787"/>
                </a:lnTo>
                <a:lnTo>
                  <a:pt x="57158" y="2729985"/>
                </a:lnTo>
                <a:lnTo>
                  <a:pt x="47071" y="2719903"/>
                </a:lnTo>
                <a:lnTo>
                  <a:pt x="35303" y="2709822"/>
                </a:lnTo>
                <a:lnTo>
                  <a:pt x="25217" y="2698060"/>
                </a:lnTo>
                <a:lnTo>
                  <a:pt x="16811" y="2686298"/>
                </a:lnTo>
                <a:lnTo>
                  <a:pt x="8405" y="2674537"/>
                </a:lnTo>
                <a:lnTo>
                  <a:pt x="5043" y="2662775"/>
                </a:lnTo>
                <a:lnTo>
                  <a:pt x="1681" y="2649333"/>
                </a:lnTo>
                <a:lnTo>
                  <a:pt x="0" y="2634211"/>
                </a:lnTo>
                <a:lnTo>
                  <a:pt x="0" y="1389150"/>
                </a:lnTo>
                <a:lnTo>
                  <a:pt x="196690" y="1441237"/>
                </a:lnTo>
                <a:lnTo>
                  <a:pt x="406829" y="1495005"/>
                </a:lnTo>
                <a:lnTo>
                  <a:pt x="660677" y="1555494"/>
                </a:lnTo>
                <a:lnTo>
                  <a:pt x="795165" y="1589099"/>
                </a:lnTo>
                <a:lnTo>
                  <a:pt x="933017" y="1619343"/>
                </a:lnTo>
                <a:lnTo>
                  <a:pt x="1067506" y="1646227"/>
                </a:lnTo>
                <a:lnTo>
                  <a:pt x="1200314" y="1671431"/>
                </a:lnTo>
                <a:lnTo>
                  <a:pt x="1326397" y="1693274"/>
                </a:lnTo>
                <a:lnTo>
                  <a:pt x="1442394" y="1708396"/>
                </a:lnTo>
                <a:lnTo>
                  <a:pt x="1544942" y="1720158"/>
                </a:lnTo>
                <a:lnTo>
                  <a:pt x="1588650" y="1723518"/>
                </a:lnTo>
                <a:lnTo>
                  <a:pt x="1630678" y="1725199"/>
                </a:lnTo>
                <a:lnTo>
                  <a:pt x="1672706" y="1723518"/>
                </a:lnTo>
                <a:lnTo>
                  <a:pt x="1719777" y="1720158"/>
                </a:lnTo>
                <a:lnTo>
                  <a:pt x="1820644" y="1708396"/>
                </a:lnTo>
                <a:lnTo>
                  <a:pt x="1934959" y="1693274"/>
                </a:lnTo>
                <a:lnTo>
                  <a:pt x="2061043" y="1671431"/>
                </a:lnTo>
                <a:lnTo>
                  <a:pt x="2193850" y="1646227"/>
                </a:lnTo>
                <a:lnTo>
                  <a:pt x="2330020" y="1615983"/>
                </a:lnTo>
                <a:lnTo>
                  <a:pt x="2466190" y="1585738"/>
                </a:lnTo>
                <a:lnTo>
                  <a:pt x="2602360" y="1553814"/>
                </a:lnTo>
                <a:lnTo>
                  <a:pt x="2854527" y="1493325"/>
                </a:lnTo>
                <a:lnTo>
                  <a:pt x="3066347" y="1437877"/>
                </a:lnTo>
                <a:close/>
                <a:moveTo>
                  <a:pt x="1508607" y="1206475"/>
                </a:moveTo>
                <a:cubicBezTo>
                  <a:pt x="1458141" y="1206475"/>
                  <a:pt x="1417230" y="1247386"/>
                  <a:pt x="1417230" y="1297852"/>
                </a:cubicBezTo>
                <a:lnTo>
                  <a:pt x="1417230" y="1314415"/>
                </a:lnTo>
                <a:cubicBezTo>
                  <a:pt x="1417230" y="1364881"/>
                  <a:pt x="1458141" y="1405791"/>
                  <a:pt x="1508607" y="1405791"/>
                </a:cubicBezTo>
                <a:lnTo>
                  <a:pt x="1752750" y="1405791"/>
                </a:lnTo>
                <a:cubicBezTo>
                  <a:pt x="1803215" y="1405791"/>
                  <a:pt x="1844126" y="1364881"/>
                  <a:pt x="1844126" y="1314415"/>
                </a:cubicBezTo>
                <a:lnTo>
                  <a:pt x="1844126" y="1297852"/>
                </a:lnTo>
                <a:cubicBezTo>
                  <a:pt x="1844126" y="1247386"/>
                  <a:pt x="1803215" y="1206475"/>
                  <a:pt x="1752750" y="1206475"/>
                </a:cubicBezTo>
                <a:close/>
                <a:moveTo>
                  <a:pt x="1630678" y="174304"/>
                </a:moveTo>
                <a:cubicBezTo>
                  <a:pt x="1376124" y="174304"/>
                  <a:pt x="1163742" y="300833"/>
                  <a:pt x="1114624" y="469036"/>
                </a:cubicBezTo>
                <a:lnTo>
                  <a:pt x="1111230" y="492633"/>
                </a:lnTo>
                <a:lnTo>
                  <a:pt x="2150126" y="492633"/>
                </a:lnTo>
                <a:lnTo>
                  <a:pt x="2146731" y="469036"/>
                </a:lnTo>
                <a:cubicBezTo>
                  <a:pt x="2097613" y="300833"/>
                  <a:pt x="1885231" y="174304"/>
                  <a:pt x="1630678" y="174304"/>
                </a:cubicBezTo>
                <a:close/>
                <a:moveTo>
                  <a:pt x="1630678" y="0"/>
                </a:moveTo>
                <a:cubicBezTo>
                  <a:pt x="1963411" y="0"/>
                  <a:pt x="2237083" y="214121"/>
                  <a:pt x="2269992" y="488510"/>
                </a:cubicBezTo>
                <a:lnTo>
                  <a:pt x="2270238" y="492633"/>
                </a:lnTo>
                <a:lnTo>
                  <a:pt x="3066347" y="492633"/>
                </a:lnTo>
                <a:lnTo>
                  <a:pt x="3105012" y="494313"/>
                </a:lnTo>
                <a:lnTo>
                  <a:pt x="3141998" y="501035"/>
                </a:lnTo>
                <a:lnTo>
                  <a:pt x="3175621" y="512796"/>
                </a:lnTo>
                <a:lnTo>
                  <a:pt x="3202518" y="529599"/>
                </a:lnTo>
                <a:lnTo>
                  <a:pt x="3217649" y="539681"/>
                </a:lnTo>
                <a:lnTo>
                  <a:pt x="3229416" y="549763"/>
                </a:lnTo>
                <a:lnTo>
                  <a:pt x="3237821" y="561524"/>
                </a:lnTo>
                <a:lnTo>
                  <a:pt x="3244546" y="573285"/>
                </a:lnTo>
                <a:lnTo>
                  <a:pt x="3252951" y="585046"/>
                </a:lnTo>
                <a:lnTo>
                  <a:pt x="3256314" y="596807"/>
                </a:lnTo>
                <a:lnTo>
                  <a:pt x="3259676" y="610251"/>
                </a:lnTo>
                <a:lnTo>
                  <a:pt x="3261356" y="625372"/>
                </a:lnTo>
                <a:lnTo>
                  <a:pt x="3261356" y="1326877"/>
                </a:lnTo>
                <a:lnTo>
                  <a:pt x="3261353" y="1326877"/>
                </a:lnTo>
                <a:lnTo>
                  <a:pt x="3261350" y="1326880"/>
                </a:lnTo>
                <a:lnTo>
                  <a:pt x="3066350" y="1378964"/>
                </a:lnTo>
                <a:lnTo>
                  <a:pt x="2854531" y="1434413"/>
                </a:lnTo>
                <a:lnTo>
                  <a:pt x="2602365" y="1494902"/>
                </a:lnTo>
                <a:lnTo>
                  <a:pt x="2466193" y="1526826"/>
                </a:lnTo>
                <a:lnTo>
                  <a:pt x="2330026" y="1557071"/>
                </a:lnTo>
                <a:lnTo>
                  <a:pt x="2193854" y="1587315"/>
                </a:lnTo>
                <a:lnTo>
                  <a:pt x="2061046" y="1612517"/>
                </a:lnTo>
                <a:lnTo>
                  <a:pt x="1934963" y="1634360"/>
                </a:lnTo>
                <a:lnTo>
                  <a:pt x="1820647" y="1649484"/>
                </a:lnTo>
                <a:lnTo>
                  <a:pt x="1719781" y="1661245"/>
                </a:lnTo>
                <a:lnTo>
                  <a:pt x="1672711" y="1664604"/>
                </a:lnTo>
                <a:lnTo>
                  <a:pt x="1630683" y="1666287"/>
                </a:lnTo>
                <a:lnTo>
                  <a:pt x="1588655" y="1664604"/>
                </a:lnTo>
                <a:lnTo>
                  <a:pt x="1544944" y="1661245"/>
                </a:lnTo>
                <a:lnTo>
                  <a:pt x="1442396" y="1649484"/>
                </a:lnTo>
                <a:lnTo>
                  <a:pt x="1326400" y="1634360"/>
                </a:lnTo>
                <a:lnTo>
                  <a:pt x="1200317" y="1612517"/>
                </a:lnTo>
                <a:lnTo>
                  <a:pt x="1067508" y="1587315"/>
                </a:lnTo>
                <a:lnTo>
                  <a:pt x="933020" y="1560430"/>
                </a:lnTo>
                <a:lnTo>
                  <a:pt x="795169" y="1530186"/>
                </a:lnTo>
                <a:lnTo>
                  <a:pt x="660681" y="1496582"/>
                </a:lnTo>
                <a:lnTo>
                  <a:pt x="406834" y="1436093"/>
                </a:lnTo>
                <a:lnTo>
                  <a:pt x="196695" y="1382323"/>
                </a:lnTo>
                <a:lnTo>
                  <a:pt x="3" y="1330236"/>
                </a:lnTo>
                <a:lnTo>
                  <a:pt x="3" y="1332325"/>
                </a:lnTo>
                <a:lnTo>
                  <a:pt x="0" y="1332322"/>
                </a:lnTo>
                <a:lnTo>
                  <a:pt x="0" y="971511"/>
                </a:lnTo>
                <a:lnTo>
                  <a:pt x="0" y="625372"/>
                </a:lnTo>
                <a:lnTo>
                  <a:pt x="1683" y="610251"/>
                </a:lnTo>
                <a:lnTo>
                  <a:pt x="5046" y="596807"/>
                </a:lnTo>
                <a:lnTo>
                  <a:pt x="8405" y="585046"/>
                </a:lnTo>
                <a:lnTo>
                  <a:pt x="16813" y="573285"/>
                </a:lnTo>
                <a:lnTo>
                  <a:pt x="25218" y="561524"/>
                </a:lnTo>
                <a:lnTo>
                  <a:pt x="35303" y="549763"/>
                </a:lnTo>
                <a:lnTo>
                  <a:pt x="47073" y="539681"/>
                </a:lnTo>
                <a:lnTo>
                  <a:pt x="57158" y="529599"/>
                </a:lnTo>
                <a:lnTo>
                  <a:pt x="87418" y="512796"/>
                </a:lnTo>
                <a:lnTo>
                  <a:pt x="121041" y="501035"/>
                </a:lnTo>
                <a:lnTo>
                  <a:pt x="158027" y="494313"/>
                </a:lnTo>
                <a:lnTo>
                  <a:pt x="196692" y="492633"/>
                </a:lnTo>
                <a:lnTo>
                  <a:pt x="991117" y="492633"/>
                </a:lnTo>
                <a:lnTo>
                  <a:pt x="991363" y="488510"/>
                </a:lnTo>
                <a:cubicBezTo>
                  <a:pt x="1024272" y="214121"/>
                  <a:pt x="1297944" y="0"/>
                  <a:pt x="16306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Light" panose="020B0502040204020203" pitchFamily="34" charset="-122"/>
              <a:ea typeface="微软雅黑 Light" panose="020B0502040204020203" pitchFamily="34" charset="-122"/>
            </a:endParaRPr>
          </a:p>
        </p:txBody>
      </p:sp>
      <p:sp>
        <p:nvSpPr>
          <p:cNvPr id="16" name="雨伞"/>
          <p:cNvSpPr/>
          <p:nvPr/>
        </p:nvSpPr>
        <p:spPr>
          <a:xfrm>
            <a:off x="4719955" y="2338537"/>
            <a:ext cx="527685" cy="527685"/>
          </a:xfrm>
          <a:custGeom>
            <a:avLst/>
            <a:gdLst>
              <a:gd name="connsiteX0" fmla="*/ 10295531 w 10295617"/>
              <a:gd name="connsiteY0" fmla="*/ 6044312 h 10760938"/>
              <a:gd name="connsiteX1" fmla="*/ 10295617 w 10295617"/>
              <a:gd name="connsiteY1" fmla="*/ 6046023 h 10760938"/>
              <a:gd name="connsiteX2" fmla="*/ 10295311 w 10295617"/>
              <a:gd name="connsiteY2" fmla="*/ 6046023 h 10760938"/>
              <a:gd name="connsiteX3" fmla="*/ 86 w 10295617"/>
              <a:gd name="connsiteY3" fmla="*/ 6044312 h 10760938"/>
              <a:gd name="connsiteX4" fmla="*/ 306 w 10295617"/>
              <a:gd name="connsiteY4" fmla="*/ 6046023 h 10760938"/>
              <a:gd name="connsiteX5" fmla="*/ 0 w 10295617"/>
              <a:gd name="connsiteY5" fmla="*/ 6046023 h 10760938"/>
              <a:gd name="connsiteX6" fmla="*/ 5147809 w 10295617"/>
              <a:gd name="connsiteY6" fmla="*/ 0 h 10760938"/>
              <a:gd name="connsiteX7" fmla="*/ 5325006 w 10295617"/>
              <a:gd name="connsiteY7" fmla="*/ 177197 h 10760938"/>
              <a:gd name="connsiteX8" fmla="*/ 5325006 w 10295617"/>
              <a:gd name="connsiteY8" fmla="*/ 837837 h 10760938"/>
              <a:gd name="connsiteX9" fmla="*/ 5396256 w 10295617"/>
              <a:gd name="connsiteY9" fmla="*/ 839547 h 10760938"/>
              <a:gd name="connsiteX10" fmla="*/ 10269039 w 10295617"/>
              <a:gd name="connsiteY10" fmla="*/ 5513084 h 10760938"/>
              <a:gd name="connsiteX11" fmla="*/ 10295425 w 10295617"/>
              <a:gd name="connsiteY11" fmla="*/ 6042158 h 10760938"/>
              <a:gd name="connsiteX12" fmla="*/ 10260748 w 10295617"/>
              <a:gd name="connsiteY12" fmla="*/ 5773580 h 10760938"/>
              <a:gd name="connsiteX13" fmla="*/ 8579250 w 10295617"/>
              <a:gd name="connsiteY13" fmla="*/ 4703575 h 10760938"/>
              <a:gd name="connsiteX14" fmla="*/ 6897754 w 10295617"/>
              <a:gd name="connsiteY14" fmla="*/ 5773580 h 10760938"/>
              <a:gd name="connsiteX15" fmla="*/ 6863530 w 10295617"/>
              <a:gd name="connsiteY15" fmla="*/ 6038646 h 10760938"/>
              <a:gd name="connsiteX16" fmla="*/ 6829306 w 10295617"/>
              <a:gd name="connsiteY16" fmla="*/ 5773580 h 10760938"/>
              <a:gd name="connsiteX17" fmla="*/ 5451635 w 10295617"/>
              <a:gd name="connsiteY17" fmla="*/ 4724506 h 10760938"/>
              <a:gd name="connsiteX18" fmla="*/ 5325006 w 10295617"/>
              <a:gd name="connsiteY18" fmla="*/ 4711318 h 10760938"/>
              <a:gd name="connsiteX19" fmla="*/ 5325006 w 10295617"/>
              <a:gd name="connsiteY19" fmla="*/ 9805674 h 10760938"/>
              <a:gd name="connsiteX20" fmla="*/ 5325006 w 10295617"/>
              <a:gd name="connsiteY20" fmla="*/ 9821152 h 10760938"/>
              <a:gd name="connsiteX21" fmla="*/ 5323964 w 10295617"/>
              <a:gd name="connsiteY21" fmla="*/ 9821152 h 10760938"/>
              <a:gd name="connsiteX22" fmla="*/ 5316404 w 10295617"/>
              <a:gd name="connsiteY22" fmla="*/ 9933477 h 10760938"/>
              <a:gd name="connsiteX23" fmla="*/ 4838721 w 10295617"/>
              <a:gd name="connsiteY23" fmla="*/ 10637788 h 10760938"/>
              <a:gd name="connsiteX24" fmla="*/ 3875045 w 10295617"/>
              <a:gd name="connsiteY24" fmla="*/ 10623063 h 10760938"/>
              <a:gd name="connsiteX25" fmla="*/ 3414410 w 10295617"/>
              <a:gd name="connsiteY25" fmla="*/ 9776480 h 10760938"/>
              <a:gd name="connsiteX26" fmla="*/ 3769699 w 10295617"/>
              <a:gd name="connsiteY26" fmla="*/ 9787246 h 10760938"/>
              <a:gd name="connsiteX27" fmla="*/ 4058978 w 10295617"/>
              <a:gd name="connsiteY27" fmla="*/ 10318901 h 10760938"/>
              <a:gd name="connsiteX28" fmla="*/ 4664167 w 10295617"/>
              <a:gd name="connsiteY28" fmla="*/ 10328148 h 10760938"/>
              <a:gd name="connsiteX29" fmla="*/ 4969554 w 10295617"/>
              <a:gd name="connsiteY29" fmla="*/ 9805580 h 10760938"/>
              <a:gd name="connsiteX30" fmla="*/ 4970612 w 10295617"/>
              <a:gd name="connsiteY30" fmla="*/ 9805580 h 10760938"/>
              <a:gd name="connsiteX31" fmla="*/ 4970612 w 10295617"/>
              <a:gd name="connsiteY31" fmla="*/ 4711318 h 10760938"/>
              <a:gd name="connsiteX32" fmla="*/ 4843983 w 10295617"/>
              <a:gd name="connsiteY32" fmla="*/ 4724506 h 10760938"/>
              <a:gd name="connsiteX33" fmla="*/ 3466313 w 10295617"/>
              <a:gd name="connsiteY33" fmla="*/ 5773580 h 10760938"/>
              <a:gd name="connsiteX34" fmla="*/ 3432089 w 10295617"/>
              <a:gd name="connsiteY34" fmla="*/ 6038646 h 10760938"/>
              <a:gd name="connsiteX35" fmla="*/ 3397865 w 10295617"/>
              <a:gd name="connsiteY35" fmla="*/ 5773580 h 10760938"/>
              <a:gd name="connsiteX36" fmla="*/ 1716367 w 10295617"/>
              <a:gd name="connsiteY36" fmla="*/ 4703575 h 10760938"/>
              <a:gd name="connsiteX37" fmla="*/ 34871 w 10295617"/>
              <a:gd name="connsiteY37" fmla="*/ 5773580 h 10760938"/>
              <a:gd name="connsiteX38" fmla="*/ 194 w 10295617"/>
              <a:gd name="connsiteY38" fmla="*/ 6042158 h 10760938"/>
              <a:gd name="connsiteX39" fmla="*/ 26578 w 10295617"/>
              <a:gd name="connsiteY39" fmla="*/ 5513084 h 10760938"/>
              <a:gd name="connsiteX40" fmla="*/ 4899361 w 10295617"/>
              <a:gd name="connsiteY40" fmla="*/ 839547 h 10760938"/>
              <a:gd name="connsiteX41" fmla="*/ 4970612 w 10295617"/>
              <a:gd name="connsiteY41" fmla="*/ 837837 h 10760938"/>
              <a:gd name="connsiteX42" fmla="*/ 4970612 w 10295617"/>
              <a:gd name="connsiteY42" fmla="*/ 177197 h 10760938"/>
              <a:gd name="connsiteX43" fmla="*/ 5147809 w 10295617"/>
              <a:gd name="connsiteY43" fmla="*/ 0 h 1076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0295617" h="10760938">
                <a:moveTo>
                  <a:pt x="10295531" y="6044312"/>
                </a:moveTo>
                <a:lnTo>
                  <a:pt x="10295617" y="6046023"/>
                </a:lnTo>
                <a:lnTo>
                  <a:pt x="10295311" y="6046023"/>
                </a:lnTo>
                <a:close/>
                <a:moveTo>
                  <a:pt x="86" y="6044312"/>
                </a:moveTo>
                <a:lnTo>
                  <a:pt x="306" y="6046023"/>
                </a:lnTo>
                <a:lnTo>
                  <a:pt x="0" y="6046023"/>
                </a:lnTo>
                <a:close/>
                <a:moveTo>
                  <a:pt x="5147809" y="0"/>
                </a:moveTo>
                <a:cubicBezTo>
                  <a:pt x="5245672" y="0"/>
                  <a:pt x="5325006" y="79334"/>
                  <a:pt x="5325006" y="177197"/>
                </a:cubicBezTo>
                <a:lnTo>
                  <a:pt x="5325006" y="837837"/>
                </a:lnTo>
                <a:lnTo>
                  <a:pt x="5396256" y="839547"/>
                </a:lnTo>
                <a:cubicBezTo>
                  <a:pt x="7948306" y="962340"/>
                  <a:pt x="10013658" y="2966815"/>
                  <a:pt x="10269039" y="5513084"/>
                </a:cubicBezTo>
                <a:lnTo>
                  <a:pt x="10295425" y="6042158"/>
                </a:lnTo>
                <a:lnTo>
                  <a:pt x="10260748" y="5773580"/>
                </a:lnTo>
                <a:cubicBezTo>
                  <a:pt x="10100703" y="5162929"/>
                  <a:pt x="9408684" y="4703575"/>
                  <a:pt x="8579250" y="4703575"/>
                </a:cubicBezTo>
                <a:cubicBezTo>
                  <a:pt x="7749818" y="4703575"/>
                  <a:pt x="7057798" y="5162929"/>
                  <a:pt x="6897754" y="5773580"/>
                </a:cubicBezTo>
                <a:lnTo>
                  <a:pt x="6863530" y="6038646"/>
                </a:lnTo>
                <a:lnTo>
                  <a:pt x="6829306" y="5773580"/>
                </a:lnTo>
                <a:cubicBezTo>
                  <a:pt x="6689267" y="5239260"/>
                  <a:pt x="6141936" y="4820778"/>
                  <a:pt x="5451635" y="4724506"/>
                </a:cubicBezTo>
                <a:lnTo>
                  <a:pt x="5325006" y="4711318"/>
                </a:lnTo>
                <a:lnTo>
                  <a:pt x="5325006" y="9805674"/>
                </a:lnTo>
                <a:lnTo>
                  <a:pt x="5325006" y="9821152"/>
                </a:lnTo>
                <a:lnTo>
                  <a:pt x="5323964" y="9821152"/>
                </a:lnTo>
                <a:lnTo>
                  <a:pt x="5316404" y="9933477"/>
                </a:lnTo>
                <a:cubicBezTo>
                  <a:pt x="5276666" y="10227644"/>
                  <a:pt x="5101532" y="10489633"/>
                  <a:pt x="4838721" y="10637788"/>
                </a:cubicBezTo>
                <a:cubicBezTo>
                  <a:pt x="4538366" y="10807108"/>
                  <a:pt x="4170086" y="10801480"/>
                  <a:pt x="3875045" y="10623063"/>
                </a:cubicBezTo>
                <a:cubicBezTo>
                  <a:pt x="3580003" y="10444646"/>
                  <a:pt x="3403967" y="10121115"/>
                  <a:pt x="3414410" y="9776480"/>
                </a:cubicBezTo>
                <a:lnTo>
                  <a:pt x="3769699" y="9787246"/>
                </a:lnTo>
                <a:cubicBezTo>
                  <a:pt x="3763141" y="10003677"/>
                  <a:pt x="3873692" y="10206855"/>
                  <a:pt x="4058978" y="10318901"/>
                </a:cubicBezTo>
                <a:cubicBezTo>
                  <a:pt x="4244264" y="10430947"/>
                  <a:pt x="4475544" y="10434481"/>
                  <a:pt x="4664167" y="10328148"/>
                </a:cubicBezTo>
                <a:cubicBezTo>
                  <a:pt x="4852790" y="10221815"/>
                  <a:pt x="4969497" y="10022110"/>
                  <a:pt x="4969554" y="9805580"/>
                </a:cubicBezTo>
                <a:lnTo>
                  <a:pt x="4970612" y="9805580"/>
                </a:lnTo>
                <a:lnTo>
                  <a:pt x="4970612" y="4711318"/>
                </a:lnTo>
                <a:lnTo>
                  <a:pt x="4843983" y="4724506"/>
                </a:lnTo>
                <a:cubicBezTo>
                  <a:pt x="4153684" y="4820778"/>
                  <a:pt x="3606351" y="5239260"/>
                  <a:pt x="3466313" y="5773580"/>
                </a:cubicBezTo>
                <a:lnTo>
                  <a:pt x="3432089" y="6038646"/>
                </a:lnTo>
                <a:lnTo>
                  <a:pt x="3397865" y="5773580"/>
                </a:lnTo>
                <a:cubicBezTo>
                  <a:pt x="3237820" y="5162929"/>
                  <a:pt x="2545801" y="4703575"/>
                  <a:pt x="1716367" y="4703575"/>
                </a:cubicBezTo>
                <a:cubicBezTo>
                  <a:pt x="886935" y="4703575"/>
                  <a:pt x="194916" y="5162929"/>
                  <a:pt x="34871" y="5773580"/>
                </a:cubicBezTo>
                <a:lnTo>
                  <a:pt x="194" y="6042158"/>
                </a:lnTo>
                <a:lnTo>
                  <a:pt x="26578" y="5513084"/>
                </a:lnTo>
                <a:cubicBezTo>
                  <a:pt x="281959" y="2966815"/>
                  <a:pt x="2347313" y="962340"/>
                  <a:pt x="4899361" y="839547"/>
                </a:cubicBezTo>
                <a:lnTo>
                  <a:pt x="4970612" y="837837"/>
                </a:lnTo>
                <a:lnTo>
                  <a:pt x="4970612" y="177197"/>
                </a:lnTo>
                <a:cubicBezTo>
                  <a:pt x="4970612" y="79334"/>
                  <a:pt x="5049946" y="0"/>
                  <a:pt x="5147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90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微软雅黑 Light" panose="020B0502040204020203" pitchFamily="34" charset="-122"/>
              <a:ea typeface="微软雅黑 Light" panose="020B0502040204020203" pitchFamily="34" charset="-122"/>
            </a:endParaRPr>
          </a:p>
        </p:txBody>
      </p:sp>
      <p:sp>
        <p:nvSpPr>
          <p:cNvPr id="17" name="锁"/>
          <p:cNvSpPr/>
          <p:nvPr/>
        </p:nvSpPr>
        <p:spPr>
          <a:xfrm>
            <a:off x="4723765" y="4017477"/>
            <a:ext cx="523875" cy="523875"/>
          </a:xfrm>
          <a:custGeom>
            <a:avLst/>
            <a:gdLst>
              <a:gd name="connsiteX0" fmla="*/ 1594270 w 6020639"/>
              <a:gd name="connsiteY0" fmla="*/ 0 h 5899621"/>
              <a:gd name="connsiteX1" fmla="*/ 3180309 w 6020639"/>
              <a:gd name="connsiteY1" fmla="*/ 1431265 h 5899621"/>
              <a:gd name="connsiteX2" fmla="*/ 3187901 w 6020639"/>
              <a:gd name="connsiteY2" fmla="*/ 1581620 h 5899621"/>
              <a:gd name="connsiteX3" fmla="*/ 3188539 w 6020639"/>
              <a:gd name="connsiteY3" fmla="*/ 1581620 h 5899621"/>
              <a:gd name="connsiteX4" fmla="*/ 3188539 w 6020639"/>
              <a:gd name="connsiteY4" fmla="*/ 1594250 h 5899621"/>
              <a:gd name="connsiteX5" fmla="*/ 3188540 w 6020639"/>
              <a:gd name="connsiteY5" fmla="*/ 1594270 h 5899621"/>
              <a:gd name="connsiteX6" fmla="*/ 3188539 w 6020639"/>
              <a:gd name="connsiteY6" fmla="*/ 1594270 h 5899621"/>
              <a:gd name="connsiteX7" fmla="*/ 3188539 w 6020639"/>
              <a:gd name="connsiteY7" fmla="*/ 2800821 h 5899621"/>
              <a:gd name="connsiteX8" fmla="*/ 5779057 w 6020639"/>
              <a:gd name="connsiteY8" fmla="*/ 2800821 h 5899621"/>
              <a:gd name="connsiteX9" fmla="*/ 6020639 w 6020639"/>
              <a:gd name="connsiteY9" fmla="*/ 3042403 h 5899621"/>
              <a:gd name="connsiteX10" fmla="*/ 6020639 w 6020639"/>
              <a:gd name="connsiteY10" fmla="*/ 5658039 h 5899621"/>
              <a:gd name="connsiteX11" fmla="*/ 5779057 w 6020639"/>
              <a:gd name="connsiteY11" fmla="*/ 5899621 h 5899621"/>
              <a:gd name="connsiteX12" fmla="*/ 2033121 w 6020639"/>
              <a:gd name="connsiteY12" fmla="*/ 5899621 h 5899621"/>
              <a:gd name="connsiteX13" fmla="*/ 1791539 w 6020639"/>
              <a:gd name="connsiteY13" fmla="*/ 5658039 h 5899621"/>
              <a:gd name="connsiteX14" fmla="*/ 1791539 w 6020639"/>
              <a:gd name="connsiteY14" fmla="*/ 3042403 h 5899621"/>
              <a:gd name="connsiteX15" fmla="*/ 2033121 w 6020639"/>
              <a:gd name="connsiteY15" fmla="*/ 2800821 h 5899621"/>
              <a:gd name="connsiteX16" fmla="*/ 2390775 w 6020639"/>
              <a:gd name="connsiteY16" fmla="*/ 2800821 h 5899621"/>
              <a:gd name="connsiteX17" fmla="*/ 2390775 w 6020639"/>
              <a:gd name="connsiteY17" fmla="*/ 1581814 h 5899621"/>
              <a:gd name="connsiteX18" fmla="*/ 2387289 w 6020639"/>
              <a:gd name="connsiteY18" fmla="*/ 1512768 h 5899621"/>
              <a:gd name="connsiteX19" fmla="*/ 1594269 w 6020639"/>
              <a:gd name="connsiteY19" fmla="*/ 797135 h 5899621"/>
              <a:gd name="connsiteX20" fmla="*/ 801250 w 6020639"/>
              <a:gd name="connsiteY20" fmla="*/ 1512768 h 5899621"/>
              <a:gd name="connsiteX21" fmla="*/ 797764 w 6020639"/>
              <a:gd name="connsiteY21" fmla="*/ 1581793 h 5899621"/>
              <a:gd name="connsiteX22" fmla="*/ 797764 w 6020639"/>
              <a:gd name="connsiteY22" fmla="*/ 2465904 h 5899621"/>
              <a:gd name="connsiteX23" fmla="*/ 329587 w 6020639"/>
              <a:gd name="connsiteY23" fmla="*/ 2465904 h 5899621"/>
              <a:gd name="connsiteX24" fmla="*/ 797764 w 6020639"/>
              <a:gd name="connsiteY24" fmla="*/ 3008564 h 5899621"/>
              <a:gd name="connsiteX25" fmla="*/ 797764 w 6020639"/>
              <a:gd name="connsiteY25" fmla="*/ 3159595 h 5899621"/>
              <a:gd name="connsiteX26" fmla="*/ 0 w 6020639"/>
              <a:gd name="connsiteY26" fmla="*/ 3159595 h 5899621"/>
              <a:gd name="connsiteX27" fmla="*/ 0 w 6020639"/>
              <a:gd name="connsiteY27" fmla="*/ 1594270 h 5899621"/>
              <a:gd name="connsiteX28" fmla="*/ 0 w 6020639"/>
              <a:gd name="connsiteY28" fmla="*/ 1581620 h 5899621"/>
              <a:gd name="connsiteX29" fmla="*/ 639 w 6020639"/>
              <a:gd name="connsiteY29" fmla="*/ 1581620 h 5899621"/>
              <a:gd name="connsiteX30" fmla="*/ 8231 w 6020639"/>
              <a:gd name="connsiteY30" fmla="*/ 1431265 h 5899621"/>
              <a:gd name="connsiteX31" fmla="*/ 1594270 w 6020639"/>
              <a:gd name="connsiteY31" fmla="*/ 0 h 589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20639" h="5899621">
                <a:moveTo>
                  <a:pt x="1594270" y="0"/>
                </a:moveTo>
                <a:cubicBezTo>
                  <a:pt x="2419731" y="0"/>
                  <a:pt x="3098667" y="627345"/>
                  <a:pt x="3180309" y="1431265"/>
                </a:cubicBezTo>
                <a:lnTo>
                  <a:pt x="3187901" y="1581620"/>
                </a:lnTo>
                <a:lnTo>
                  <a:pt x="3188539" y="1581620"/>
                </a:lnTo>
                <a:lnTo>
                  <a:pt x="3188539" y="1594250"/>
                </a:lnTo>
                <a:lnTo>
                  <a:pt x="3188540" y="1594270"/>
                </a:lnTo>
                <a:lnTo>
                  <a:pt x="3188539" y="1594270"/>
                </a:lnTo>
                <a:lnTo>
                  <a:pt x="3188539" y="2800821"/>
                </a:lnTo>
                <a:lnTo>
                  <a:pt x="5779057" y="2800821"/>
                </a:lnTo>
                <a:cubicBezTo>
                  <a:pt x="5912479" y="2800821"/>
                  <a:pt x="6020639" y="2908981"/>
                  <a:pt x="6020639" y="3042403"/>
                </a:cubicBezTo>
                <a:lnTo>
                  <a:pt x="6020639" y="5658039"/>
                </a:lnTo>
                <a:cubicBezTo>
                  <a:pt x="6020639" y="5791461"/>
                  <a:pt x="5912479" y="5899621"/>
                  <a:pt x="5779057" y="5899621"/>
                </a:cubicBezTo>
                <a:lnTo>
                  <a:pt x="2033121" y="5899621"/>
                </a:lnTo>
                <a:cubicBezTo>
                  <a:pt x="1899699" y="5899621"/>
                  <a:pt x="1791539" y="5791461"/>
                  <a:pt x="1791539" y="5658039"/>
                </a:cubicBezTo>
                <a:lnTo>
                  <a:pt x="1791539" y="3042403"/>
                </a:lnTo>
                <a:cubicBezTo>
                  <a:pt x="1791539" y="2908981"/>
                  <a:pt x="1899699" y="2800821"/>
                  <a:pt x="2033121" y="2800821"/>
                </a:cubicBezTo>
                <a:lnTo>
                  <a:pt x="2390775" y="2800821"/>
                </a:lnTo>
                <a:lnTo>
                  <a:pt x="2390775" y="1581814"/>
                </a:lnTo>
                <a:lnTo>
                  <a:pt x="2387289" y="1512768"/>
                </a:lnTo>
                <a:cubicBezTo>
                  <a:pt x="2346468" y="1110807"/>
                  <a:pt x="2007000" y="797135"/>
                  <a:pt x="1594269" y="797135"/>
                </a:cubicBezTo>
                <a:cubicBezTo>
                  <a:pt x="1181539" y="797135"/>
                  <a:pt x="842071" y="1110807"/>
                  <a:pt x="801250" y="1512768"/>
                </a:cubicBezTo>
                <a:lnTo>
                  <a:pt x="797764" y="1581793"/>
                </a:lnTo>
                <a:lnTo>
                  <a:pt x="797764" y="2465904"/>
                </a:lnTo>
                <a:lnTo>
                  <a:pt x="329587" y="2465904"/>
                </a:lnTo>
                <a:lnTo>
                  <a:pt x="797764" y="3008564"/>
                </a:lnTo>
                <a:lnTo>
                  <a:pt x="797764" y="3159595"/>
                </a:lnTo>
                <a:lnTo>
                  <a:pt x="0" y="3159595"/>
                </a:lnTo>
                <a:lnTo>
                  <a:pt x="0" y="1594270"/>
                </a:lnTo>
                <a:lnTo>
                  <a:pt x="0" y="1581620"/>
                </a:lnTo>
                <a:lnTo>
                  <a:pt x="639" y="1581620"/>
                </a:lnTo>
                <a:lnTo>
                  <a:pt x="8231" y="1431265"/>
                </a:lnTo>
                <a:cubicBezTo>
                  <a:pt x="89874" y="627345"/>
                  <a:pt x="768810" y="0"/>
                  <a:pt x="15942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tIns="828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微软雅黑 Light" panose="020B0502040204020203" pitchFamily="34" charset="-122"/>
              <a:ea typeface="微软雅黑 Light" panose="020B0502040204020203" pitchFamily="34" charset="-122"/>
            </a:endParaRPr>
          </a:p>
        </p:txBody>
      </p:sp>
      <p:sp>
        <p:nvSpPr>
          <p:cNvPr id="19" name="扳手"/>
          <p:cNvSpPr/>
          <p:nvPr/>
        </p:nvSpPr>
        <p:spPr bwMode="auto">
          <a:xfrm>
            <a:off x="6940550" y="3919052"/>
            <a:ext cx="532765" cy="532765"/>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ea typeface="微软雅黑 Light" panose="020B0502040204020203" pitchFamily="34" charset="-122"/>
            </a:endParaRPr>
          </a:p>
        </p:txBody>
      </p:sp>
      <p:sp>
        <p:nvSpPr>
          <p:cNvPr id="21" name="椭圆 20"/>
          <p:cNvSpPr/>
          <p:nvPr/>
        </p:nvSpPr>
        <p:spPr>
          <a:xfrm>
            <a:off x="5548630" y="2973705"/>
            <a:ext cx="1095375" cy="108204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20"/>
          <p:cNvSpPr txBox="1"/>
          <p:nvPr/>
        </p:nvSpPr>
        <p:spPr>
          <a:xfrm flipH="1">
            <a:off x="5386705" y="3106252"/>
            <a:ext cx="1418590" cy="70675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000" b="1">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教育</a:t>
            </a:r>
            <a:endParaRPr lang="zh-CN" altLang="en-US" sz="2000" b="1">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a:p>
            <a:pPr lvl="0" algn="ctr"/>
            <a:r>
              <a:rPr lang="zh-CN" altLang="en-US" sz="2000" b="1">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指导</a:t>
            </a:r>
            <a:r>
              <a:rPr lang="en-US" altLang="zh-CN" sz="2000" b="1">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 </a:t>
            </a:r>
            <a:endParaRPr lang="en-US" altLang="zh-CN" sz="2000" b="1">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四、健康领域的教育与指导</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pic>
        <p:nvPicPr>
          <p:cNvPr id="15" name="图片 14"/>
          <p:cNvPicPr>
            <a:picLocks noChangeAspect="1"/>
          </p:cNvPicPr>
          <p:nvPr/>
        </p:nvPicPr>
        <p:blipFill>
          <a:blip r:embed="rId1"/>
          <a:stretch>
            <a:fillRect/>
          </a:stretch>
        </p:blipFill>
        <p:spPr>
          <a:xfrm>
            <a:off x="8692515" y="4694555"/>
            <a:ext cx="3044190" cy="1843405"/>
          </a:xfrm>
          <a:prstGeom prst="rect">
            <a:avLst/>
          </a:prstGeom>
        </p:spPr>
      </p:pic>
      <p:pic>
        <p:nvPicPr>
          <p:cNvPr id="18" name="图片 17"/>
          <p:cNvPicPr>
            <a:picLocks noChangeAspect="1"/>
          </p:cNvPicPr>
          <p:nvPr/>
        </p:nvPicPr>
        <p:blipFill>
          <a:blip r:embed="rId2"/>
          <a:stretch>
            <a:fillRect/>
          </a:stretch>
        </p:blipFill>
        <p:spPr>
          <a:xfrm>
            <a:off x="763270" y="4744720"/>
            <a:ext cx="3074035" cy="1793240"/>
          </a:xfrm>
          <a:prstGeom prst="rect">
            <a:avLst/>
          </a:prstGeom>
        </p:spPr>
      </p:pic>
      <p:pic>
        <p:nvPicPr>
          <p:cNvPr id="22" name="图片 21"/>
          <p:cNvPicPr>
            <a:picLocks noChangeAspect="1"/>
          </p:cNvPicPr>
          <p:nvPr/>
        </p:nvPicPr>
        <p:blipFill>
          <a:blip r:embed="rId3"/>
          <a:stretch>
            <a:fillRect/>
          </a:stretch>
        </p:blipFill>
        <p:spPr>
          <a:xfrm>
            <a:off x="763270" y="2059940"/>
            <a:ext cx="3036570" cy="1770380"/>
          </a:xfrm>
          <a:prstGeom prst="rect">
            <a:avLst/>
          </a:prstGeom>
        </p:spPr>
      </p:pic>
      <p:pic>
        <p:nvPicPr>
          <p:cNvPr id="23" name="图片 22"/>
          <p:cNvPicPr>
            <a:picLocks noChangeAspect="1"/>
          </p:cNvPicPr>
          <p:nvPr/>
        </p:nvPicPr>
        <p:blipFill>
          <a:blip r:embed="rId4"/>
          <a:stretch>
            <a:fillRect/>
          </a:stretch>
        </p:blipFill>
        <p:spPr>
          <a:xfrm>
            <a:off x="8692515" y="1678940"/>
            <a:ext cx="3043555" cy="1990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健康领域与教育"/>
          <p:cNvPicPr>
            <a:picLocks noChangeAspect="1"/>
          </p:cNvPicPr>
          <p:nvPr/>
        </p:nvPicPr>
        <p:blipFill>
          <a:blip r:embed="rId1"/>
          <a:stretch>
            <a:fillRect/>
          </a:stretch>
        </p:blipFill>
        <p:spPr>
          <a:xfrm>
            <a:off x="1049655" y="948055"/>
            <a:ext cx="10057765" cy="5447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40680" y="3754120"/>
            <a:ext cx="4848225" cy="60515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6056806" y="3805285"/>
            <a:ext cx="3899819" cy="55372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36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语言领域教育</a:t>
            </a:r>
            <a:endParaRPr kumimoji="0" lang="zh-CN" altLang="zh-CN" sz="36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28851" y="2068715"/>
            <a:ext cx="3130281" cy="11074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2</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03054" y="329923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
        <p:nvSpPr>
          <p:cNvPr id="2" name="文本框 1"/>
          <p:cNvSpPr txBox="1"/>
          <p:nvPr/>
        </p:nvSpPr>
        <p:spPr>
          <a:xfrm>
            <a:off x="5911850" y="4620895"/>
            <a:ext cx="3905885" cy="398780"/>
          </a:xfrm>
          <a:prstGeom prst="rect">
            <a:avLst/>
          </a:prstGeom>
          <a:noFill/>
        </p:spPr>
        <p:txBody>
          <a:bodyPr wrap="square" rtlCol="0">
            <a:spAutoFit/>
          </a:bodyPr>
          <a:p>
            <a:r>
              <a:rPr lang="zh-CN" altLang="en-US" sz="2000"/>
              <a:t>作用、目标、内容、教育与指导</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章节框架梳理</a:t>
              </a:r>
              <a:endParaRPr lang="zh-CN" altLang="en-US" sz="3200">
                <a:solidFill>
                  <a:schemeClr val="tx1">
                    <a:lumMod val="85000"/>
                    <a:lumOff val="15000"/>
                  </a:schemeClr>
                </a:solidFill>
              </a:endParaRPr>
            </a:p>
          </p:txBody>
        </p:sp>
        <p:sp>
          <p:nvSpPr>
            <p:cNvPr id="2" name="矩形 1"/>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 name="图片 3" descr="五大领域图"/>
          <p:cNvPicPr>
            <a:picLocks noChangeAspect="1"/>
          </p:cNvPicPr>
          <p:nvPr/>
        </p:nvPicPr>
        <p:blipFill>
          <a:blip r:embed="rId1"/>
          <a:stretch>
            <a:fillRect/>
          </a:stretch>
        </p:blipFill>
        <p:spPr>
          <a:xfrm>
            <a:off x="1049655" y="869950"/>
            <a:ext cx="10058400" cy="5622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067175"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2.1</a:t>
            </a:r>
            <a:r>
              <a:rPr lang="zh-CN" altLang="en-US" sz="2800">
                <a:solidFill>
                  <a:schemeClr val="bg1"/>
                </a:solidFill>
                <a:sym typeface="+mn-ea"/>
              </a:rPr>
              <a:t>语言领域教育的作用</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一、语言领域教育的作用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622935" y="1694815"/>
            <a:ext cx="4509770" cy="460375"/>
          </a:xfrm>
          <a:prstGeom prst="rect">
            <a:avLst/>
          </a:prstGeom>
          <a:noFill/>
        </p:spPr>
        <p:txBody>
          <a:bodyPr wrap="square" rtlCol="0">
            <a:spAutoFit/>
          </a:bodyPr>
          <a:p>
            <a:r>
              <a:rPr lang="en-US" altLang="zh-CN" sz="2400">
                <a:solidFill>
                  <a:srgbClr val="80CEBC"/>
                </a:solidFill>
              </a:rPr>
              <a:t>1.</a:t>
            </a:r>
            <a:r>
              <a:rPr lang="zh-CN" altLang="en-US" sz="2400">
                <a:solidFill>
                  <a:srgbClr val="80CEBC"/>
                </a:solidFill>
              </a:rPr>
              <a:t>有助于幼儿社会化的发展</a:t>
            </a:r>
            <a:endParaRPr lang="zh-CN" altLang="en-US" sz="2400">
              <a:solidFill>
                <a:srgbClr val="80CEBC"/>
              </a:solidFill>
            </a:endParaRPr>
          </a:p>
        </p:txBody>
      </p:sp>
      <p:sp>
        <p:nvSpPr>
          <p:cNvPr id="3" name="文本框 2"/>
          <p:cNvSpPr txBox="1"/>
          <p:nvPr/>
        </p:nvSpPr>
        <p:spPr>
          <a:xfrm>
            <a:off x="622935" y="2790190"/>
            <a:ext cx="4029075" cy="2861310"/>
          </a:xfrm>
          <a:prstGeom prst="rect">
            <a:avLst/>
          </a:prstGeom>
          <a:noFill/>
        </p:spPr>
        <p:txBody>
          <a:bodyPr wrap="square" rtlCol="0">
            <a:spAutoFit/>
          </a:bodyPr>
          <a:p>
            <a:pPr indent="457200" fontAlgn="auto">
              <a:lnSpc>
                <a:spcPct val="150000"/>
              </a:lnSpc>
            </a:pPr>
            <a:r>
              <a:rPr lang="zh-CN" altLang="en-US" sz="2000"/>
              <a:t>在系统的、正规的语言教育活动中，给幼儿提供语言学习的环境，在不同的情境下，幼儿可以通过与教师或者与同伴之间的交流来提高自身的社会交往能力，建立良好的同伴关系</a:t>
            </a:r>
            <a:endParaRPr lang="zh-CN" altLang="en-US" sz="2000"/>
          </a:p>
        </p:txBody>
      </p:sp>
      <p:pic>
        <p:nvPicPr>
          <p:cNvPr id="5" name="图片 4"/>
          <p:cNvPicPr>
            <a:picLocks noChangeAspect="1"/>
          </p:cNvPicPr>
          <p:nvPr/>
        </p:nvPicPr>
        <p:blipFill>
          <a:blip r:embed="rId1"/>
          <a:stretch>
            <a:fillRect/>
          </a:stretch>
        </p:blipFill>
        <p:spPr>
          <a:xfrm>
            <a:off x="5321300" y="587375"/>
            <a:ext cx="3859530" cy="3291205"/>
          </a:xfrm>
          <a:prstGeom prst="rect">
            <a:avLst/>
          </a:prstGeom>
        </p:spPr>
      </p:pic>
      <p:pic>
        <p:nvPicPr>
          <p:cNvPr id="4" name="图片 3"/>
          <p:cNvPicPr>
            <a:picLocks noChangeAspect="1"/>
          </p:cNvPicPr>
          <p:nvPr/>
        </p:nvPicPr>
        <p:blipFill>
          <a:blip r:embed="rId2"/>
          <a:stretch>
            <a:fillRect/>
          </a:stretch>
        </p:blipFill>
        <p:spPr>
          <a:xfrm>
            <a:off x="7802245" y="3479165"/>
            <a:ext cx="4019550" cy="302895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一、语言领域教育的作用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622935" y="1694815"/>
            <a:ext cx="4509770" cy="460375"/>
          </a:xfrm>
          <a:prstGeom prst="rect">
            <a:avLst/>
          </a:prstGeom>
          <a:noFill/>
        </p:spPr>
        <p:txBody>
          <a:bodyPr wrap="square" rtlCol="0">
            <a:spAutoFit/>
          </a:bodyPr>
          <a:p>
            <a:r>
              <a:rPr lang="en-US" altLang="zh-CN" sz="2400">
                <a:solidFill>
                  <a:srgbClr val="80CEBC"/>
                </a:solidFill>
              </a:rPr>
              <a:t>2.</a:t>
            </a:r>
            <a:r>
              <a:rPr lang="zh-CN" altLang="en-US" sz="2400">
                <a:solidFill>
                  <a:srgbClr val="80CEBC"/>
                </a:solidFill>
              </a:rPr>
              <a:t>有助于幼儿的身心健康发展</a:t>
            </a:r>
            <a:endParaRPr lang="zh-CN" altLang="en-US" sz="2400">
              <a:solidFill>
                <a:srgbClr val="80CEBC"/>
              </a:solidFill>
            </a:endParaRPr>
          </a:p>
        </p:txBody>
      </p:sp>
      <p:sp>
        <p:nvSpPr>
          <p:cNvPr id="3" name="文本框 2"/>
          <p:cNvSpPr txBox="1"/>
          <p:nvPr/>
        </p:nvSpPr>
        <p:spPr>
          <a:xfrm>
            <a:off x="860425" y="2594610"/>
            <a:ext cx="3715385" cy="2999740"/>
          </a:xfrm>
          <a:prstGeom prst="rect">
            <a:avLst/>
          </a:prstGeom>
          <a:noFill/>
        </p:spPr>
        <p:txBody>
          <a:bodyPr wrap="square" rtlCol="0">
            <a:spAutoFit/>
          </a:bodyPr>
          <a:p>
            <a:pPr indent="457200" fontAlgn="auto">
              <a:lnSpc>
                <a:spcPct val="150000"/>
              </a:lnSpc>
            </a:pPr>
            <a:r>
              <a:rPr lang="zh-CN" altLang="en-US"/>
              <a:t>语言是表达的工具，通过语言，教师可以给幼儿讲解活动要求、游戏规则，通过语言，幼儿可以抒发自己的所思所想，倾诉自己的伤心难过，分享自己的快乐。语言可以调节幼儿的情绪，减轻心里的压力，促进身心的健康发展。</a:t>
            </a:r>
            <a:endParaRPr lang="zh-CN" altLang="en-US"/>
          </a:p>
        </p:txBody>
      </p:sp>
      <p:pic>
        <p:nvPicPr>
          <p:cNvPr id="4" name="图片 3"/>
          <p:cNvPicPr>
            <a:picLocks noChangeAspect="1"/>
          </p:cNvPicPr>
          <p:nvPr/>
        </p:nvPicPr>
        <p:blipFill>
          <a:blip r:embed="rId1"/>
          <a:stretch>
            <a:fillRect/>
          </a:stretch>
        </p:blipFill>
        <p:spPr>
          <a:xfrm>
            <a:off x="6223635" y="491490"/>
            <a:ext cx="3943350" cy="2867025"/>
          </a:xfrm>
          <a:prstGeom prst="rect">
            <a:avLst/>
          </a:prstGeom>
        </p:spPr>
      </p:pic>
      <p:pic>
        <p:nvPicPr>
          <p:cNvPr id="5" name="图片 4"/>
          <p:cNvPicPr>
            <a:picLocks noChangeAspect="1"/>
          </p:cNvPicPr>
          <p:nvPr/>
        </p:nvPicPr>
        <p:blipFill>
          <a:blip r:embed="rId2"/>
          <a:stretch>
            <a:fillRect/>
          </a:stretch>
        </p:blipFill>
        <p:spPr>
          <a:xfrm>
            <a:off x="4575810" y="3475355"/>
            <a:ext cx="3510915" cy="2980690"/>
          </a:xfrm>
          <a:prstGeom prst="rect">
            <a:avLst/>
          </a:prstGeom>
        </p:spPr>
      </p:pic>
      <p:pic>
        <p:nvPicPr>
          <p:cNvPr id="6" name="图片 5"/>
          <p:cNvPicPr>
            <a:picLocks noChangeAspect="1"/>
          </p:cNvPicPr>
          <p:nvPr/>
        </p:nvPicPr>
        <p:blipFill>
          <a:blip r:embed="rId3"/>
          <a:stretch>
            <a:fillRect/>
          </a:stretch>
        </p:blipFill>
        <p:spPr>
          <a:xfrm>
            <a:off x="8223250" y="3526155"/>
            <a:ext cx="3630295" cy="287972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一、语言领域教育的作用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535305" y="1694815"/>
            <a:ext cx="4509770" cy="460375"/>
          </a:xfrm>
          <a:prstGeom prst="rect">
            <a:avLst/>
          </a:prstGeom>
          <a:noFill/>
        </p:spPr>
        <p:txBody>
          <a:bodyPr wrap="square" rtlCol="0">
            <a:spAutoFit/>
          </a:bodyPr>
          <a:p>
            <a:r>
              <a:rPr lang="en-US" altLang="zh-CN" sz="2400">
                <a:solidFill>
                  <a:srgbClr val="80CEBC"/>
                </a:solidFill>
              </a:rPr>
              <a:t>3.</a:t>
            </a:r>
            <a:r>
              <a:rPr lang="zh-CN" altLang="en-US" sz="2400">
                <a:solidFill>
                  <a:srgbClr val="80CEBC"/>
                </a:solidFill>
              </a:rPr>
              <a:t>能够促进幼儿认知的发展</a:t>
            </a:r>
            <a:endParaRPr lang="zh-CN" altLang="en-US" sz="2400">
              <a:solidFill>
                <a:srgbClr val="80CEBC"/>
              </a:solidFill>
            </a:endParaRPr>
          </a:p>
        </p:txBody>
      </p:sp>
      <p:sp>
        <p:nvSpPr>
          <p:cNvPr id="3" name="文本框 2"/>
          <p:cNvSpPr txBox="1"/>
          <p:nvPr/>
        </p:nvSpPr>
        <p:spPr>
          <a:xfrm>
            <a:off x="951865" y="2633345"/>
            <a:ext cx="3676650" cy="2584450"/>
          </a:xfrm>
          <a:prstGeom prst="rect">
            <a:avLst/>
          </a:prstGeom>
          <a:noFill/>
        </p:spPr>
        <p:txBody>
          <a:bodyPr wrap="square" rtlCol="0">
            <a:spAutoFit/>
          </a:bodyPr>
          <a:p>
            <a:pPr fontAlgn="auto">
              <a:lnSpc>
                <a:spcPct val="150000"/>
              </a:lnSpc>
            </a:pPr>
            <a:r>
              <a:rPr lang="zh-CN" altLang="en-US"/>
              <a:t>阅读绘本</a:t>
            </a:r>
            <a:endParaRPr lang="zh-CN" altLang="en-US"/>
          </a:p>
          <a:p>
            <a:pPr fontAlgn="auto">
              <a:lnSpc>
                <a:spcPct val="150000"/>
              </a:lnSpc>
            </a:pPr>
            <a:r>
              <a:rPr lang="zh-CN" altLang="en-US"/>
              <a:t>绘本故事可以帮助幼儿了解世界，了解许多新的事物和概念，帮助幼儿更好的认识世界</a:t>
            </a:r>
            <a:endParaRPr lang="zh-CN" altLang="en-US"/>
          </a:p>
          <a:p>
            <a:pPr fontAlgn="auto">
              <a:lnSpc>
                <a:spcPct val="150000"/>
              </a:lnSpc>
            </a:pPr>
            <a:r>
              <a:rPr lang="zh-CN" altLang="en-US"/>
              <a:t>生动形象的语言描述，能够引起幼儿丰富的想象和联想等</a:t>
            </a:r>
            <a:endParaRPr lang="zh-CN" altLang="en-US"/>
          </a:p>
        </p:txBody>
      </p:sp>
      <p:pic>
        <p:nvPicPr>
          <p:cNvPr id="4" name="图片 3"/>
          <p:cNvPicPr>
            <a:picLocks noChangeAspect="1"/>
          </p:cNvPicPr>
          <p:nvPr/>
        </p:nvPicPr>
        <p:blipFill>
          <a:blip r:embed="rId1"/>
          <a:stretch>
            <a:fillRect/>
          </a:stretch>
        </p:blipFill>
        <p:spPr>
          <a:xfrm>
            <a:off x="5132705" y="313055"/>
            <a:ext cx="4316095" cy="3223895"/>
          </a:xfrm>
          <a:prstGeom prst="rect">
            <a:avLst/>
          </a:prstGeom>
        </p:spPr>
      </p:pic>
      <p:pic>
        <p:nvPicPr>
          <p:cNvPr id="5" name="图片 4"/>
          <p:cNvPicPr>
            <a:picLocks noChangeAspect="1"/>
          </p:cNvPicPr>
          <p:nvPr/>
        </p:nvPicPr>
        <p:blipFill>
          <a:blip r:embed="rId2"/>
          <a:stretch>
            <a:fillRect/>
          </a:stretch>
        </p:blipFill>
        <p:spPr>
          <a:xfrm>
            <a:off x="7912100" y="2841625"/>
            <a:ext cx="3955415" cy="367347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一、语言领域教育的作用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622935" y="1694815"/>
            <a:ext cx="4509770" cy="460375"/>
          </a:xfrm>
          <a:prstGeom prst="rect">
            <a:avLst/>
          </a:prstGeom>
          <a:noFill/>
        </p:spPr>
        <p:txBody>
          <a:bodyPr wrap="square" rtlCol="0">
            <a:spAutoFit/>
          </a:bodyPr>
          <a:p>
            <a:r>
              <a:rPr lang="en-US" altLang="zh-CN" sz="2400">
                <a:solidFill>
                  <a:srgbClr val="80CEBC"/>
                </a:solidFill>
              </a:rPr>
              <a:t>4.</a:t>
            </a:r>
            <a:r>
              <a:rPr lang="zh-CN" altLang="en-US" sz="2400">
                <a:solidFill>
                  <a:srgbClr val="80CEBC"/>
                </a:solidFill>
              </a:rPr>
              <a:t>能够促进幼儿情绪情感的发展</a:t>
            </a:r>
            <a:endParaRPr lang="zh-CN" altLang="en-US" sz="2400">
              <a:solidFill>
                <a:srgbClr val="80CEBC"/>
              </a:solidFill>
            </a:endParaRPr>
          </a:p>
        </p:txBody>
      </p:sp>
      <p:sp>
        <p:nvSpPr>
          <p:cNvPr id="3" name="文本框 2"/>
          <p:cNvSpPr txBox="1"/>
          <p:nvPr/>
        </p:nvSpPr>
        <p:spPr>
          <a:xfrm>
            <a:off x="622935" y="2581275"/>
            <a:ext cx="4354830" cy="2999740"/>
          </a:xfrm>
          <a:prstGeom prst="rect">
            <a:avLst/>
          </a:prstGeom>
          <a:noFill/>
        </p:spPr>
        <p:txBody>
          <a:bodyPr wrap="square" rtlCol="0">
            <a:spAutoFit/>
          </a:bodyPr>
          <a:p>
            <a:pPr fontAlgn="auto">
              <a:lnSpc>
                <a:spcPct val="150000"/>
              </a:lnSpc>
            </a:pPr>
            <a:r>
              <a:rPr lang="zh-CN" altLang="en-US" sz="900">
                <a:latin typeface="宋体" panose="02010600030101010101" pitchFamily="2" charset="-122"/>
                <a:ea typeface="宋体" panose="02010600030101010101" pitchFamily="2" charset="-122"/>
              </a:rPr>
              <a:t>●</a:t>
            </a:r>
            <a:r>
              <a:rPr lang="zh-CN" altLang="en-US"/>
              <a:t>在语言游戏中，幼儿能够始终保持一种愉快的状态</a:t>
            </a:r>
            <a:endParaRPr lang="zh-CN" altLang="en-US"/>
          </a:p>
          <a:p>
            <a:pPr fontAlgn="auto">
              <a:lnSpc>
                <a:spcPct val="150000"/>
              </a:lnSpc>
            </a:pPr>
            <a:r>
              <a:rPr lang="zh-CN" altLang="en-US" sz="900">
                <a:latin typeface="宋体" panose="02010600030101010101" pitchFamily="2" charset="-122"/>
                <a:ea typeface="宋体" panose="02010600030101010101" pitchFamily="2" charset="-122"/>
                <a:sym typeface="+mn-ea"/>
              </a:rPr>
              <a:t>●</a:t>
            </a:r>
            <a:r>
              <a:rPr lang="zh-CN" altLang="en-US"/>
              <a:t>在日常学习生活中，语言的交流可以帮助幼儿交到许多好朋友，表达自己的观点，分享自己的快乐</a:t>
            </a:r>
            <a:endParaRPr lang="zh-CN" altLang="en-US"/>
          </a:p>
          <a:p>
            <a:pPr fontAlgn="auto">
              <a:lnSpc>
                <a:spcPct val="150000"/>
              </a:lnSpc>
            </a:pPr>
            <a:r>
              <a:rPr lang="zh-CN" altLang="en-US" sz="900">
                <a:latin typeface="宋体" panose="02010600030101010101" pitchFamily="2" charset="-122"/>
                <a:ea typeface="宋体" panose="02010600030101010101" pitchFamily="2" charset="-122"/>
                <a:sym typeface="+mn-ea"/>
              </a:rPr>
              <a:t>●</a:t>
            </a:r>
            <a:r>
              <a:rPr lang="zh-CN" altLang="en-US"/>
              <a:t>阅读文学作品可以提高幼儿的审美、培养幼儿的高尚情操、开阔幼儿的眼界</a:t>
            </a:r>
            <a:endParaRPr lang="zh-CN" altLang="en-US"/>
          </a:p>
        </p:txBody>
      </p:sp>
      <p:pic>
        <p:nvPicPr>
          <p:cNvPr id="4" name="图片 3"/>
          <p:cNvPicPr>
            <a:picLocks noChangeAspect="1"/>
          </p:cNvPicPr>
          <p:nvPr/>
        </p:nvPicPr>
        <p:blipFill>
          <a:blip r:embed="rId1"/>
          <a:stretch>
            <a:fillRect/>
          </a:stretch>
        </p:blipFill>
        <p:spPr>
          <a:xfrm>
            <a:off x="6095365" y="338455"/>
            <a:ext cx="2751455" cy="2697480"/>
          </a:xfrm>
          <a:prstGeom prst="rect">
            <a:avLst/>
          </a:prstGeom>
        </p:spPr>
      </p:pic>
      <p:sp>
        <p:nvSpPr>
          <p:cNvPr id="6" name="文本框 5"/>
          <p:cNvSpPr txBox="1"/>
          <p:nvPr/>
        </p:nvSpPr>
        <p:spPr>
          <a:xfrm>
            <a:off x="9114790" y="1333500"/>
            <a:ext cx="2650490" cy="706755"/>
          </a:xfrm>
          <a:prstGeom prst="rect">
            <a:avLst/>
          </a:prstGeom>
          <a:noFill/>
        </p:spPr>
        <p:txBody>
          <a:bodyPr wrap="none" rtlCol="0">
            <a:spAutoFit/>
          </a:bodyPr>
          <a:p>
            <a:pPr algn="ctr"/>
            <a:r>
              <a:rPr lang="en-US" altLang="zh-CN" sz="4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sym typeface="+mn-ea"/>
              </a:rPr>
              <a:t>“</a:t>
            </a:r>
            <a:r>
              <a:rPr lang="zh-CN" altLang="en-US" sz="4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sym typeface="+mn-ea"/>
              </a:rPr>
              <a:t>调节情绪</a:t>
            </a:r>
            <a:r>
              <a:rPr lang="en-US" altLang="zh-CN" sz="4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sym typeface="+mn-ea"/>
              </a:rPr>
              <a:t>”</a:t>
            </a:r>
            <a:endParaRPr lang="en-US" altLang="zh-CN" sz="4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sym typeface="+mn-ea"/>
            </a:endParaRPr>
          </a:p>
        </p:txBody>
      </p:sp>
      <p:pic>
        <p:nvPicPr>
          <p:cNvPr id="7" name="图片 6"/>
          <p:cNvPicPr>
            <a:picLocks noChangeAspect="1"/>
          </p:cNvPicPr>
          <p:nvPr/>
        </p:nvPicPr>
        <p:blipFill>
          <a:blip r:embed="rId2"/>
          <a:stretch>
            <a:fillRect/>
          </a:stretch>
        </p:blipFill>
        <p:spPr>
          <a:xfrm>
            <a:off x="8083550" y="3035935"/>
            <a:ext cx="3681730" cy="3413125"/>
          </a:xfrm>
          <a:prstGeom prst="rect">
            <a:avLst/>
          </a:prstGeom>
        </p:spPr>
      </p:pic>
      <p:sp>
        <p:nvSpPr>
          <p:cNvPr id="8" name="矩形 7"/>
          <p:cNvSpPr/>
          <p:nvPr/>
        </p:nvSpPr>
        <p:spPr>
          <a:xfrm>
            <a:off x="5132705" y="4517390"/>
            <a:ext cx="2898140" cy="768350"/>
          </a:xfrm>
          <a:prstGeom prst="rect">
            <a:avLst/>
          </a:prstGeom>
          <a:noFill/>
          <a:ln>
            <a:noFill/>
          </a:ln>
        </p:spPr>
        <p:txBody>
          <a:bodyPr wrap="none" rtlCol="0" anchor="t">
            <a:spAutoFit/>
          </a:bodyPr>
          <a:p>
            <a:pPr algn="ctr"/>
            <a:r>
              <a:rPr lang="en-US" altLang="zh-CN"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r>
              <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语言游戏</a:t>
            </a:r>
            <a:r>
              <a:rPr lang="en-US" altLang="zh-CN"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endParaRPr lang="en-US" altLang="zh-CN"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一、语言领域教育的作用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622935" y="1694815"/>
            <a:ext cx="4509770" cy="460375"/>
          </a:xfrm>
          <a:prstGeom prst="rect">
            <a:avLst/>
          </a:prstGeom>
          <a:noFill/>
        </p:spPr>
        <p:txBody>
          <a:bodyPr wrap="square" rtlCol="0">
            <a:spAutoFit/>
          </a:bodyPr>
          <a:p>
            <a:r>
              <a:rPr lang="en-US" altLang="zh-CN" sz="2400">
                <a:solidFill>
                  <a:srgbClr val="80CEBC"/>
                </a:solidFill>
              </a:rPr>
              <a:t>5.</a:t>
            </a:r>
            <a:r>
              <a:rPr lang="zh-CN" altLang="en-US" sz="2400">
                <a:solidFill>
                  <a:srgbClr val="80CEBC"/>
                </a:solidFill>
              </a:rPr>
              <a:t>有助于文化的传承与交流</a:t>
            </a:r>
            <a:endParaRPr lang="zh-CN" altLang="en-US" sz="2400">
              <a:solidFill>
                <a:srgbClr val="80CEBC"/>
              </a:solidFill>
            </a:endParaRPr>
          </a:p>
        </p:txBody>
      </p:sp>
      <p:sp>
        <p:nvSpPr>
          <p:cNvPr id="3" name="文本框 2"/>
          <p:cNvSpPr txBox="1"/>
          <p:nvPr/>
        </p:nvSpPr>
        <p:spPr>
          <a:xfrm>
            <a:off x="782320" y="2998470"/>
            <a:ext cx="3467735" cy="1753235"/>
          </a:xfrm>
          <a:prstGeom prst="rect">
            <a:avLst/>
          </a:prstGeom>
          <a:noFill/>
        </p:spPr>
        <p:txBody>
          <a:bodyPr wrap="square" rtlCol="0">
            <a:spAutoFit/>
          </a:bodyPr>
          <a:p>
            <a:pPr indent="457200" fontAlgn="auto">
              <a:lnSpc>
                <a:spcPct val="150000"/>
              </a:lnSpc>
            </a:pPr>
            <a:r>
              <a:rPr lang="zh-CN" altLang="en-US"/>
              <a:t>例如：幼儿园开展国学教育，让幼儿学习《三字经》，给幼儿讲历史故事、传奇人物、《西游记》等，都是一种文化的传承</a:t>
            </a:r>
            <a:endParaRPr lang="zh-CN" altLang="en-US"/>
          </a:p>
        </p:txBody>
      </p:sp>
      <p:pic>
        <p:nvPicPr>
          <p:cNvPr id="4" name="图片 3"/>
          <p:cNvPicPr>
            <a:picLocks noChangeAspect="1"/>
          </p:cNvPicPr>
          <p:nvPr/>
        </p:nvPicPr>
        <p:blipFill>
          <a:blip r:embed="rId1"/>
          <a:stretch>
            <a:fillRect/>
          </a:stretch>
        </p:blipFill>
        <p:spPr>
          <a:xfrm>
            <a:off x="5234305" y="706120"/>
            <a:ext cx="4200525" cy="2842260"/>
          </a:xfrm>
          <a:prstGeom prst="rect">
            <a:avLst/>
          </a:prstGeom>
        </p:spPr>
      </p:pic>
      <p:pic>
        <p:nvPicPr>
          <p:cNvPr id="5" name="图片 4"/>
          <p:cNvPicPr>
            <a:picLocks noChangeAspect="1"/>
          </p:cNvPicPr>
          <p:nvPr/>
        </p:nvPicPr>
        <p:blipFill>
          <a:blip r:embed="rId2"/>
          <a:stretch>
            <a:fillRect/>
          </a:stretch>
        </p:blipFill>
        <p:spPr>
          <a:xfrm>
            <a:off x="7362190" y="3639185"/>
            <a:ext cx="4429125" cy="28194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397637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2.2</a:t>
            </a:r>
            <a:r>
              <a:rPr lang="zh-CN" altLang="en-US" sz="2800">
                <a:solidFill>
                  <a:schemeClr val="bg1"/>
                </a:solidFill>
                <a:sym typeface="+mn-ea"/>
              </a:rPr>
              <a:t>语言领域教育的目标</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二、语言领域教育的目标</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4599940" y="2003425"/>
            <a:ext cx="6555740" cy="3476625"/>
          </a:xfrm>
          <a:prstGeom prst="rect">
            <a:avLst/>
          </a:prstGeom>
          <a:noFill/>
        </p:spPr>
        <p:txBody>
          <a:bodyPr wrap="square" rtlCol="0">
            <a:spAutoFit/>
          </a:bodyPr>
          <a:p>
            <a:pPr indent="457200" fontAlgn="auto"/>
            <a:r>
              <a:rPr sz="2000">
                <a:solidFill>
                  <a:schemeClr val="tx1"/>
                </a:solidFill>
              </a:rPr>
              <a:t>幼儿园语言教育的目标是幼儿园语言领域活动开展的重要依据，规定了幼儿通过幼儿园教育活动所需要发展的语言能力</a:t>
            </a:r>
            <a:r>
              <a:rPr lang="zh-CN" sz="2000">
                <a:solidFill>
                  <a:schemeClr val="tx1"/>
                </a:solidFill>
              </a:rPr>
              <a:t>。</a:t>
            </a:r>
            <a:endParaRPr lang="zh-CN" sz="2000">
              <a:solidFill>
                <a:schemeClr val="tx1"/>
              </a:solidFill>
            </a:endParaRPr>
          </a:p>
          <a:p>
            <a:endParaRPr lang="zh-CN" sz="2000">
              <a:solidFill>
                <a:schemeClr val="tx1"/>
              </a:solidFill>
            </a:endParaRPr>
          </a:p>
          <a:p>
            <a:endParaRPr sz="2000">
              <a:solidFill>
                <a:schemeClr val="tx1"/>
              </a:solidFill>
            </a:endParaRPr>
          </a:p>
          <a:p>
            <a:r>
              <a:rPr sz="2000">
                <a:solidFill>
                  <a:schemeClr val="tx1"/>
                </a:solidFill>
              </a:rPr>
              <a:t>《幼儿园教育指导纲要（试行）》中是这样规定的：</a:t>
            </a:r>
            <a:endParaRPr sz="2000">
              <a:solidFill>
                <a:schemeClr val="tx1"/>
              </a:solidFill>
            </a:endParaRPr>
          </a:p>
          <a:p>
            <a:r>
              <a:rPr sz="2000">
                <a:solidFill>
                  <a:schemeClr val="tx1"/>
                </a:solidFill>
              </a:rPr>
              <a:t>1.乐于与人交谈，讲话礼貌</a:t>
            </a:r>
            <a:endParaRPr sz="2000">
              <a:solidFill>
                <a:schemeClr val="tx1"/>
              </a:solidFill>
            </a:endParaRPr>
          </a:p>
          <a:p>
            <a:r>
              <a:rPr sz="2000">
                <a:solidFill>
                  <a:schemeClr val="tx1"/>
                </a:solidFill>
              </a:rPr>
              <a:t>2.注意倾听对方讲话，能理解日常用语</a:t>
            </a:r>
            <a:endParaRPr sz="2000">
              <a:solidFill>
                <a:schemeClr val="tx1"/>
              </a:solidFill>
            </a:endParaRPr>
          </a:p>
          <a:p>
            <a:r>
              <a:rPr sz="2000">
                <a:solidFill>
                  <a:schemeClr val="tx1"/>
                </a:solidFill>
              </a:rPr>
              <a:t>3.能清楚的说出自己想说的事</a:t>
            </a:r>
            <a:endParaRPr sz="2000">
              <a:solidFill>
                <a:schemeClr val="tx1"/>
              </a:solidFill>
            </a:endParaRPr>
          </a:p>
          <a:p>
            <a:r>
              <a:rPr sz="2000">
                <a:solidFill>
                  <a:schemeClr val="tx1"/>
                </a:solidFill>
              </a:rPr>
              <a:t>4.喜欢听故事，看图书</a:t>
            </a:r>
            <a:endParaRPr sz="2000">
              <a:solidFill>
                <a:schemeClr val="tx1"/>
              </a:solidFill>
            </a:endParaRPr>
          </a:p>
          <a:p>
            <a:r>
              <a:rPr sz="2000">
                <a:solidFill>
                  <a:schemeClr val="tx1"/>
                </a:solidFill>
              </a:rPr>
              <a:t>5.能听懂并会说普通话</a:t>
            </a:r>
            <a:endParaRPr sz="2000">
              <a:solidFill>
                <a:schemeClr val="tx1"/>
              </a:solidFill>
            </a:endParaRPr>
          </a:p>
        </p:txBody>
      </p:sp>
      <p:pic>
        <p:nvPicPr>
          <p:cNvPr id="4" name="图片 3"/>
          <p:cNvPicPr>
            <a:picLocks noChangeAspect="1"/>
          </p:cNvPicPr>
          <p:nvPr/>
        </p:nvPicPr>
        <p:blipFill>
          <a:blip r:embed="rId1"/>
          <a:stretch>
            <a:fillRect/>
          </a:stretch>
        </p:blipFill>
        <p:spPr>
          <a:xfrm>
            <a:off x="570865" y="2003425"/>
            <a:ext cx="3924300" cy="356552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二、语言领域教育的作用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pic>
        <p:nvPicPr>
          <p:cNvPr id="3" name="图片 2"/>
          <p:cNvPicPr>
            <a:picLocks noChangeAspect="1"/>
          </p:cNvPicPr>
          <p:nvPr/>
        </p:nvPicPr>
        <p:blipFill>
          <a:blip r:embed="rId1"/>
          <a:stretch>
            <a:fillRect/>
          </a:stretch>
        </p:blipFill>
        <p:spPr>
          <a:xfrm>
            <a:off x="1062355" y="4083050"/>
            <a:ext cx="2247265" cy="2191385"/>
          </a:xfrm>
          <a:prstGeom prst="rect">
            <a:avLst/>
          </a:prstGeom>
        </p:spPr>
      </p:pic>
      <p:pic>
        <p:nvPicPr>
          <p:cNvPr id="4" name="图片 3"/>
          <p:cNvPicPr>
            <a:picLocks noChangeAspect="1"/>
          </p:cNvPicPr>
          <p:nvPr/>
        </p:nvPicPr>
        <p:blipFill>
          <a:blip r:embed="rId2"/>
          <a:stretch>
            <a:fillRect/>
          </a:stretch>
        </p:blipFill>
        <p:spPr>
          <a:xfrm>
            <a:off x="1128395" y="1506220"/>
            <a:ext cx="2114550" cy="2357755"/>
          </a:xfrm>
          <a:prstGeom prst="rect">
            <a:avLst/>
          </a:prstGeom>
        </p:spPr>
      </p:pic>
      <p:grpSp>
        <p:nvGrpSpPr>
          <p:cNvPr id="5" name="组合 4"/>
          <p:cNvGrpSpPr/>
          <p:nvPr/>
        </p:nvGrpSpPr>
        <p:grpSpPr>
          <a:xfrm>
            <a:off x="3844290" y="2318385"/>
            <a:ext cx="7139305" cy="1765300"/>
            <a:chOff x="1328056" y="1010103"/>
            <a:chExt cx="6487888" cy="892536"/>
          </a:xfrm>
          <a:solidFill>
            <a:srgbClr val="FF5C00"/>
          </a:solidFill>
        </p:grpSpPr>
        <p:sp>
          <p:nvSpPr>
            <p:cNvPr id="6" name="矩形 5"/>
            <p:cNvSpPr/>
            <p:nvPr/>
          </p:nvSpPr>
          <p:spPr>
            <a:xfrm>
              <a:off x="1328056" y="1010104"/>
              <a:ext cx="1464842" cy="741742"/>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lvl="0" algn="ctr" defTabSz="914400">
                <a:defRPr/>
              </a:pPr>
              <a:r>
                <a:rPr lang="zh-CN" altLang="en-US" sz="2000" b="1">
                  <a:solidFill>
                    <a:schemeClr val="bg1"/>
                  </a:solidFill>
                </a:rPr>
                <a:t>（一）</a:t>
              </a:r>
              <a:endParaRPr lang="zh-CN" altLang="en-US" sz="2000" b="1">
                <a:solidFill>
                  <a:schemeClr val="bg1"/>
                </a:solidFill>
              </a:endParaRPr>
            </a:p>
            <a:p>
              <a:pPr lvl="0" algn="ctr" defTabSz="914400">
                <a:defRPr/>
              </a:pPr>
              <a:r>
                <a:rPr lang="zh-CN" altLang="en-US" sz="2000" b="1">
                  <a:solidFill>
                    <a:schemeClr val="bg1"/>
                  </a:solidFill>
                </a:rPr>
                <a:t>倾听与表达</a:t>
              </a:r>
              <a:endParaRPr lang="zh-CN" altLang="en-US" sz="2000" b="1">
                <a:solidFill>
                  <a:schemeClr val="bg1"/>
                </a:solidFill>
              </a:endParaRPr>
            </a:p>
          </p:txBody>
        </p:sp>
        <p:sp>
          <p:nvSpPr>
            <p:cNvPr id="7" name="矩形 6"/>
            <p:cNvSpPr/>
            <p:nvPr/>
          </p:nvSpPr>
          <p:spPr>
            <a:xfrm>
              <a:off x="3794806" y="1010104"/>
              <a:ext cx="3874388" cy="741742"/>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8" name="平行四边形 7"/>
            <p:cNvSpPr/>
            <p:nvPr/>
          </p:nvSpPr>
          <p:spPr>
            <a:xfrm rot="5400000">
              <a:off x="2597109" y="1205895"/>
              <a:ext cx="892535" cy="500953"/>
            </a:xfrm>
            <a:prstGeom prst="parallelogram">
              <a:avLst/>
            </a:prstGeom>
            <a:solidFill>
              <a:srgbClr val="FF6C0D"/>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9" name="平行四边形 8"/>
            <p:cNvSpPr/>
            <p:nvPr/>
          </p:nvSpPr>
          <p:spPr>
            <a:xfrm rot="16200000" flipV="1">
              <a:off x="3098061" y="1205894"/>
              <a:ext cx="892535" cy="500953"/>
            </a:xfrm>
            <a:prstGeom prst="parallelogram">
              <a:avLst/>
            </a:prstGeom>
            <a:solidFill>
              <a:srgbClr val="F43308"/>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0" name="矩形 9"/>
            <p:cNvSpPr/>
            <p:nvPr/>
          </p:nvSpPr>
          <p:spPr>
            <a:xfrm>
              <a:off x="7669194" y="1010104"/>
              <a:ext cx="146750" cy="741742"/>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9" name="文本框 90"/>
            <p:cNvSpPr txBox="1"/>
            <p:nvPr/>
          </p:nvSpPr>
          <p:spPr>
            <a:xfrm>
              <a:off x="4081210" y="1191821"/>
              <a:ext cx="3302516" cy="378525"/>
            </a:xfrm>
            <a:prstGeom prst="rect">
              <a:avLst/>
            </a:prstGeom>
            <a:grpFill/>
          </p:spPr>
          <p:txBody>
            <a:bodyPr wrap="square" lIns="72000" tIns="0" rIns="72000" bIns="0" anchor="ctr" anchorCtr="0"/>
            <a:p>
              <a:pPr defTabSz="914400">
                <a:lnSpc>
                  <a:spcPct val="120000"/>
                </a:lnSpc>
                <a:defRPr/>
              </a:pPr>
              <a:r>
                <a:rPr lang="en-US" altLang="zh-CN">
                  <a:solidFill>
                    <a:schemeClr val="bg1"/>
                  </a:solidFill>
                </a:rPr>
                <a:t>1.</a:t>
              </a:r>
              <a:r>
                <a:rPr lang="zh-CN" altLang="en-US">
                  <a:solidFill>
                    <a:schemeClr val="bg1"/>
                  </a:solidFill>
                </a:rPr>
                <a:t>认真听并能听懂日常用语</a:t>
              </a:r>
              <a:endParaRPr lang="zh-CN" altLang="en-US">
                <a:solidFill>
                  <a:schemeClr val="bg1"/>
                </a:solidFill>
              </a:endParaRPr>
            </a:p>
            <a:p>
              <a:pPr defTabSz="914400">
                <a:lnSpc>
                  <a:spcPct val="120000"/>
                </a:lnSpc>
                <a:defRPr/>
              </a:pPr>
              <a:r>
                <a:rPr lang="en-US" altLang="zh-CN">
                  <a:solidFill>
                    <a:schemeClr val="bg1"/>
                  </a:solidFill>
                </a:rPr>
                <a:t>2.</a:t>
              </a:r>
              <a:r>
                <a:rPr lang="zh-CN" altLang="en-US">
                  <a:solidFill>
                    <a:schemeClr val="bg1"/>
                  </a:solidFill>
                </a:rPr>
                <a:t>愿意将并能清楚的表达</a:t>
              </a:r>
              <a:endParaRPr lang="zh-CN" altLang="en-US">
                <a:solidFill>
                  <a:schemeClr val="bg1"/>
                </a:solidFill>
              </a:endParaRPr>
            </a:p>
            <a:p>
              <a:pPr defTabSz="914400">
                <a:lnSpc>
                  <a:spcPct val="120000"/>
                </a:lnSpc>
                <a:defRPr/>
              </a:pPr>
              <a:r>
                <a:rPr lang="en-US" altLang="zh-CN">
                  <a:solidFill>
                    <a:schemeClr val="bg1"/>
                  </a:solidFill>
                </a:rPr>
                <a:t>3.</a:t>
              </a:r>
              <a:r>
                <a:rPr lang="zh-CN" altLang="en-US">
                  <a:solidFill>
                    <a:schemeClr val="bg1"/>
                  </a:solidFill>
                </a:rPr>
                <a:t>具有文明用语的习惯</a:t>
              </a:r>
              <a:endParaRPr lang="zh-CN" altLang="en-US">
                <a:solidFill>
                  <a:schemeClr val="bg1"/>
                </a:solidFill>
              </a:endParaRPr>
            </a:p>
          </p:txBody>
        </p:sp>
        <p:sp>
          <p:nvSpPr>
            <p:cNvPr id="22" name="任意多边形: 形状 21" title="4HYepfwbk0"/>
            <p:cNvSpPr/>
            <p:nvPr/>
          </p:nvSpPr>
          <p:spPr bwMode="auto">
            <a:xfrm>
              <a:off x="3419540" y="1255020"/>
              <a:ext cx="266191" cy="402701"/>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grpFill/>
            <a:ln>
              <a:noFill/>
            </a:ln>
          </p:spPr>
          <p:txBody>
            <a:bodyPr anchor="ctr"/>
            <a:p>
              <a:pPr algn="ctr"/>
            </a:p>
          </p:txBody>
        </p:sp>
      </p:grpSp>
      <p:grpSp>
        <p:nvGrpSpPr>
          <p:cNvPr id="26" name="组合 25"/>
          <p:cNvGrpSpPr/>
          <p:nvPr/>
        </p:nvGrpSpPr>
        <p:grpSpPr>
          <a:xfrm>
            <a:off x="3844290" y="4787900"/>
            <a:ext cx="7139305" cy="1570990"/>
            <a:chOff x="1328056" y="2125482"/>
            <a:chExt cx="6487888" cy="892535"/>
          </a:xfrm>
        </p:grpSpPr>
        <p:sp>
          <p:nvSpPr>
            <p:cNvPr id="11" name="矩形 10"/>
            <p:cNvSpPr/>
            <p:nvPr/>
          </p:nvSpPr>
          <p:spPr>
            <a:xfrm>
              <a:off x="1328056" y="2125482"/>
              <a:ext cx="1464842" cy="741742"/>
            </a:xfrm>
            <a:prstGeom prst="rect">
              <a:avLst/>
            </a:prstGeom>
            <a:solidFill>
              <a:srgbClr val="FF8B88"/>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lvl="0" algn="ctr" defTabSz="914400">
                <a:defRPr/>
              </a:pPr>
              <a:r>
                <a:rPr lang="zh-CN" altLang="en-US" b="1">
                  <a:solidFill>
                    <a:schemeClr val="bg1"/>
                  </a:solidFill>
                </a:rPr>
                <a:t>（二）</a:t>
              </a:r>
              <a:endParaRPr lang="zh-CN" altLang="en-US" b="1">
                <a:solidFill>
                  <a:schemeClr val="bg1"/>
                </a:solidFill>
              </a:endParaRPr>
            </a:p>
            <a:p>
              <a:pPr lvl="0" algn="ctr" defTabSz="914400">
                <a:defRPr/>
              </a:pPr>
              <a:r>
                <a:rPr lang="zh-CN" altLang="en-US" b="1">
                  <a:solidFill>
                    <a:schemeClr val="bg1"/>
                  </a:solidFill>
                </a:rPr>
                <a:t>阅读与书写准备</a:t>
              </a:r>
              <a:endParaRPr lang="zh-CN" altLang="en-US" b="1">
                <a:solidFill>
                  <a:schemeClr val="bg1"/>
                </a:solidFill>
              </a:endParaRPr>
            </a:p>
          </p:txBody>
        </p:sp>
        <p:sp>
          <p:nvSpPr>
            <p:cNvPr id="12" name="矩形 11"/>
            <p:cNvSpPr/>
            <p:nvPr/>
          </p:nvSpPr>
          <p:spPr>
            <a:xfrm>
              <a:off x="3794806" y="2125482"/>
              <a:ext cx="3874388" cy="741742"/>
            </a:xfrm>
            <a:prstGeom prst="rect">
              <a:avLst/>
            </a:prstGeom>
            <a:solidFill>
              <a:srgbClr val="FF6C69"/>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 name="平行四边形 12"/>
            <p:cNvSpPr/>
            <p:nvPr/>
          </p:nvSpPr>
          <p:spPr>
            <a:xfrm rot="5400000">
              <a:off x="2597109" y="2321273"/>
              <a:ext cx="892535" cy="500953"/>
            </a:xfrm>
            <a:prstGeom prst="parallelogram">
              <a:avLst/>
            </a:prstGeom>
            <a:solidFill>
              <a:srgbClr val="F2A9A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4" name="平行四边形 13"/>
            <p:cNvSpPr/>
            <p:nvPr/>
          </p:nvSpPr>
          <p:spPr>
            <a:xfrm rot="16200000" flipV="1">
              <a:off x="3098061" y="2321273"/>
              <a:ext cx="892535" cy="500953"/>
            </a:xfrm>
            <a:prstGeom prst="parallelogram">
              <a:avLst/>
            </a:prstGeom>
            <a:solidFill>
              <a:srgbClr val="F1995F"/>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5" name="矩形 14"/>
            <p:cNvSpPr/>
            <p:nvPr/>
          </p:nvSpPr>
          <p:spPr>
            <a:xfrm>
              <a:off x="7669194" y="2125482"/>
              <a:ext cx="146750" cy="741742"/>
            </a:xfrm>
            <a:prstGeom prst="rect">
              <a:avLst/>
            </a:prstGeom>
            <a:solidFill>
              <a:srgbClr val="FF6C69"/>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20" name="文本框 91"/>
            <p:cNvSpPr txBox="1"/>
            <p:nvPr/>
          </p:nvSpPr>
          <p:spPr>
            <a:xfrm>
              <a:off x="4081210" y="2307308"/>
              <a:ext cx="3211340" cy="378443"/>
            </a:xfrm>
            <a:prstGeom prst="rect">
              <a:avLst/>
            </a:prstGeom>
            <a:noFill/>
          </p:spPr>
          <p:txBody>
            <a:bodyPr wrap="square" lIns="72000" tIns="0" rIns="72000" bIns="0" anchor="ctr" anchorCtr="0"/>
            <a:p>
              <a:pPr defTabSz="914400">
                <a:lnSpc>
                  <a:spcPct val="120000"/>
                </a:lnSpc>
                <a:defRPr/>
              </a:pPr>
              <a:r>
                <a:rPr lang="en-US" altLang="zh-CN" sz="1600">
                  <a:solidFill>
                    <a:schemeClr val="bg1"/>
                  </a:solidFill>
                </a:rPr>
                <a:t>1.</a:t>
              </a:r>
              <a:r>
                <a:rPr lang="zh-CN" altLang="en-US" sz="1600">
                  <a:solidFill>
                    <a:schemeClr val="bg1"/>
                  </a:solidFill>
                </a:rPr>
                <a:t>喜欢听故事、看图书</a:t>
              </a:r>
              <a:endParaRPr lang="zh-CN" altLang="en-US" sz="1600">
                <a:solidFill>
                  <a:schemeClr val="bg1"/>
                </a:solidFill>
              </a:endParaRPr>
            </a:p>
            <a:p>
              <a:pPr defTabSz="914400">
                <a:lnSpc>
                  <a:spcPct val="120000"/>
                </a:lnSpc>
                <a:defRPr/>
              </a:pPr>
              <a:r>
                <a:rPr lang="en-US" altLang="zh-CN" sz="1600">
                  <a:solidFill>
                    <a:schemeClr val="bg1"/>
                  </a:solidFill>
                </a:rPr>
                <a:t>2.</a:t>
              </a:r>
              <a:r>
                <a:rPr lang="zh-CN" altLang="en-US" sz="1600">
                  <a:solidFill>
                    <a:schemeClr val="bg1"/>
                  </a:solidFill>
                </a:rPr>
                <a:t>具有初步的阅读理解能力</a:t>
              </a:r>
              <a:endParaRPr lang="zh-CN" altLang="en-US" sz="1600">
                <a:solidFill>
                  <a:schemeClr val="bg1"/>
                </a:solidFill>
              </a:endParaRPr>
            </a:p>
            <a:p>
              <a:pPr defTabSz="914400">
                <a:lnSpc>
                  <a:spcPct val="120000"/>
                </a:lnSpc>
                <a:defRPr/>
              </a:pPr>
              <a:r>
                <a:rPr lang="en-US" altLang="zh-CN" sz="1600">
                  <a:solidFill>
                    <a:schemeClr val="bg1"/>
                  </a:solidFill>
                </a:rPr>
                <a:t>3.</a:t>
              </a:r>
              <a:r>
                <a:rPr lang="zh-CN" altLang="en-US" sz="1600">
                  <a:solidFill>
                    <a:schemeClr val="bg1"/>
                  </a:solidFill>
                </a:rPr>
                <a:t>具有书面表达的愿望和初步技能</a:t>
              </a:r>
              <a:endParaRPr lang="zh-CN" altLang="en-US" sz="1600">
                <a:solidFill>
                  <a:schemeClr val="bg1"/>
                </a:solidFill>
              </a:endParaRPr>
            </a:p>
          </p:txBody>
        </p:sp>
        <p:sp>
          <p:nvSpPr>
            <p:cNvPr id="24" name="任意多边形: 形状 23" title="hWgZDclmtu"/>
            <p:cNvSpPr/>
            <p:nvPr/>
          </p:nvSpPr>
          <p:spPr bwMode="auto">
            <a:xfrm>
              <a:off x="3400153" y="2416333"/>
              <a:ext cx="304967" cy="310832"/>
            </a:xfrm>
            <a:custGeom>
              <a:avLst/>
              <a:gdLst>
                <a:gd name="connsiteX0" fmla="*/ 46038 w 338137"/>
                <a:gd name="connsiteY0" fmla="*/ 261937 h 285750"/>
                <a:gd name="connsiteX1" fmla="*/ 38100 w 338137"/>
                <a:gd name="connsiteY1" fmla="*/ 269875 h 285750"/>
                <a:gd name="connsiteX2" fmla="*/ 46038 w 338137"/>
                <a:gd name="connsiteY2" fmla="*/ 277813 h 285750"/>
                <a:gd name="connsiteX3" fmla="*/ 53976 w 338137"/>
                <a:gd name="connsiteY3" fmla="*/ 269875 h 285750"/>
                <a:gd name="connsiteX4" fmla="*/ 46038 w 338137"/>
                <a:gd name="connsiteY4" fmla="*/ 261937 h 285750"/>
                <a:gd name="connsiteX5" fmla="*/ 288131 w 338137"/>
                <a:gd name="connsiteY5" fmla="*/ 184150 h 285750"/>
                <a:gd name="connsiteX6" fmla="*/ 277812 w 338137"/>
                <a:gd name="connsiteY6" fmla="*/ 194469 h 285750"/>
                <a:gd name="connsiteX7" fmla="*/ 288131 w 338137"/>
                <a:gd name="connsiteY7" fmla="*/ 204788 h 285750"/>
                <a:gd name="connsiteX8" fmla="*/ 298450 w 338137"/>
                <a:gd name="connsiteY8" fmla="*/ 194469 h 285750"/>
                <a:gd name="connsiteX9" fmla="*/ 288131 w 338137"/>
                <a:gd name="connsiteY9" fmla="*/ 184150 h 285750"/>
                <a:gd name="connsiteX10" fmla="*/ 19050 w 338137"/>
                <a:gd name="connsiteY10" fmla="*/ 163512 h 285750"/>
                <a:gd name="connsiteX11" fmla="*/ 19050 w 338137"/>
                <a:gd name="connsiteY11" fmla="*/ 242887 h 285750"/>
                <a:gd name="connsiteX12" fmla="*/ 73025 w 338137"/>
                <a:gd name="connsiteY12" fmla="*/ 242887 h 285750"/>
                <a:gd name="connsiteX13" fmla="*/ 73025 w 338137"/>
                <a:gd name="connsiteY13" fmla="*/ 163512 h 285750"/>
                <a:gd name="connsiteX14" fmla="*/ 12010 w 338137"/>
                <a:gd name="connsiteY14" fmla="*/ 139700 h 285750"/>
                <a:gd name="connsiteX15" fmla="*/ 81400 w 338137"/>
                <a:gd name="connsiteY15" fmla="*/ 139700 h 285750"/>
                <a:gd name="connsiteX16" fmla="*/ 92075 w 338137"/>
                <a:gd name="connsiteY16" fmla="*/ 151650 h 285750"/>
                <a:gd name="connsiteX17" fmla="*/ 92075 w 338137"/>
                <a:gd name="connsiteY17" fmla="*/ 273801 h 285750"/>
                <a:gd name="connsiteX18" fmla="*/ 81400 w 338137"/>
                <a:gd name="connsiteY18" fmla="*/ 285750 h 285750"/>
                <a:gd name="connsiteX19" fmla="*/ 12010 w 338137"/>
                <a:gd name="connsiteY19" fmla="*/ 285750 h 285750"/>
                <a:gd name="connsiteX20" fmla="*/ 0 w 338137"/>
                <a:gd name="connsiteY20" fmla="*/ 273801 h 285750"/>
                <a:gd name="connsiteX21" fmla="*/ 0 w 338137"/>
                <a:gd name="connsiteY21" fmla="*/ 151650 h 285750"/>
                <a:gd name="connsiteX22" fmla="*/ 12010 w 338137"/>
                <a:gd name="connsiteY22" fmla="*/ 139700 h 285750"/>
                <a:gd name="connsiteX23" fmla="*/ 177849 w 338137"/>
                <a:gd name="connsiteY23" fmla="*/ 131762 h 285750"/>
                <a:gd name="connsiteX24" fmla="*/ 179144 w 338137"/>
                <a:gd name="connsiteY24" fmla="*/ 134394 h 285750"/>
                <a:gd name="connsiteX25" fmla="*/ 192088 w 338137"/>
                <a:gd name="connsiteY25" fmla="*/ 142291 h 285750"/>
                <a:gd name="connsiteX26" fmla="*/ 192088 w 338137"/>
                <a:gd name="connsiteY26" fmla="*/ 268640 h 285750"/>
                <a:gd name="connsiteX27" fmla="*/ 173966 w 338137"/>
                <a:gd name="connsiteY27" fmla="*/ 285750 h 285750"/>
                <a:gd name="connsiteX28" fmla="*/ 107950 w 338137"/>
                <a:gd name="connsiteY28" fmla="*/ 285750 h 285750"/>
                <a:gd name="connsiteX29" fmla="*/ 109244 w 338137"/>
                <a:gd name="connsiteY29" fmla="*/ 276537 h 285750"/>
                <a:gd name="connsiteX30" fmla="*/ 109244 w 338137"/>
                <a:gd name="connsiteY30" fmla="*/ 273905 h 285750"/>
                <a:gd name="connsiteX31" fmla="*/ 115716 w 338137"/>
                <a:gd name="connsiteY31" fmla="*/ 275221 h 285750"/>
                <a:gd name="connsiteX32" fmla="*/ 124778 w 338137"/>
                <a:gd name="connsiteY32" fmla="*/ 264692 h 285750"/>
                <a:gd name="connsiteX33" fmla="*/ 115716 w 338137"/>
                <a:gd name="connsiteY33" fmla="*/ 254163 h 285750"/>
                <a:gd name="connsiteX34" fmla="*/ 109244 w 338137"/>
                <a:gd name="connsiteY34" fmla="*/ 256795 h 285750"/>
                <a:gd name="connsiteX35" fmla="*/ 109244 w 338137"/>
                <a:gd name="connsiteY35" fmla="*/ 235737 h 285750"/>
                <a:gd name="connsiteX36" fmla="*/ 167494 w 338137"/>
                <a:gd name="connsiteY36" fmla="*/ 235737 h 285750"/>
                <a:gd name="connsiteX37" fmla="*/ 167494 w 338137"/>
                <a:gd name="connsiteY37" fmla="*/ 142291 h 285750"/>
                <a:gd name="connsiteX38" fmla="*/ 177849 w 338137"/>
                <a:gd name="connsiteY38" fmla="*/ 131762 h 285750"/>
                <a:gd name="connsiteX39" fmla="*/ 54988 w 338137"/>
                <a:gd name="connsiteY39" fmla="*/ 82550 h 285750"/>
                <a:gd name="connsiteX40" fmla="*/ 136812 w 338137"/>
                <a:gd name="connsiteY40" fmla="*/ 82550 h 285750"/>
                <a:gd name="connsiteX41" fmla="*/ 143411 w 338137"/>
                <a:gd name="connsiteY41" fmla="*/ 96838 h 285750"/>
                <a:gd name="connsiteX42" fmla="*/ 146050 w 338137"/>
                <a:gd name="connsiteY42" fmla="*/ 98137 h 285750"/>
                <a:gd name="connsiteX43" fmla="*/ 134173 w 338137"/>
                <a:gd name="connsiteY43" fmla="*/ 109827 h 285750"/>
                <a:gd name="connsiteX44" fmla="*/ 61587 w 338137"/>
                <a:gd name="connsiteY44" fmla="*/ 109827 h 285750"/>
                <a:gd name="connsiteX45" fmla="*/ 61587 w 338137"/>
                <a:gd name="connsiteY45" fmla="*/ 125413 h 285750"/>
                <a:gd name="connsiteX46" fmla="*/ 36512 w 338137"/>
                <a:gd name="connsiteY46" fmla="*/ 125413 h 285750"/>
                <a:gd name="connsiteX47" fmla="*/ 36512 w 338137"/>
                <a:gd name="connsiteY47" fmla="*/ 99436 h 285750"/>
                <a:gd name="connsiteX48" fmla="*/ 54988 w 338137"/>
                <a:gd name="connsiteY48" fmla="*/ 82550 h 285750"/>
                <a:gd name="connsiteX49" fmla="*/ 208756 w 338137"/>
                <a:gd name="connsiteY49" fmla="*/ 63500 h 285750"/>
                <a:gd name="connsiteX50" fmla="*/ 210079 w 338137"/>
                <a:gd name="connsiteY50" fmla="*/ 63500 h 285750"/>
                <a:gd name="connsiteX51" fmla="*/ 212725 w 338137"/>
                <a:gd name="connsiteY51" fmla="*/ 64819 h 285750"/>
                <a:gd name="connsiteX52" fmla="*/ 212725 w 338137"/>
                <a:gd name="connsiteY52" fmla="*/ 67458 h 285750"/>
                <a:gd name="connsiteX53" fmla="*/ 195527 w 338137"/>
                <a:gd name="connsiteY53" fmla="*/ 126822 h 285750"/>
                <a:gd name="connsiteX54" fmla="*/ 192881 w 338137"/>
                <a:gd name="connsiteY54" fmla="*/ 129460 h 285750"/>
                <a:gd name="connsiteX55" fmla="*/ 188913 w 338137"/>
                <a:gd name="connsiteY55" fmla="*/ 128141 h 285750"/>
                <a:gd name="connsiteX56" fmla="*/ 180975 w 338137"/>
                <a:gd name="connsiteY56" fmla="*/ 112310 h 285750"/>
                <a:gd name="connsiteX57" fmla="*/ 137319 w 338137"/>
                <a:gd name="connsiteY57" fmla="*/ 154525 h 285750"/>
                <a:gd name="connsiteX58" fmla="*/ 129381 w 338137"/>
                <a:gd name="connsiteY58" fmla="*/ 157163 h 285750"/>
                <a:gd name="connsiteX59" fmla="*/ 121444 w 338137"/>
                <a:gd name="connsiteY59" fmla="*/ 154525 h 285750"/>
                <a:gd name="connsiteX60" fmla="*/ 121444 w 338137"/>
                <a:gd name="connsiteY60" fmla="*/ 138694 h 285750"/>
                <a:gd name="connsiteX61" fmla="*/ 165100 w 338137"/>
                <a:gd name="connsiteY61" fmla="*/ 95161 h 285750"/>
                <a:gd name="connsiteX62" fmla="*/ 147902 w 338137"/>
                <a:gd name="connsiteY62" fmla="*/ 87246 h 285750"/>
                <a:gd name="connsiteX63" fmla="*/ 146579 w 338137"/>
                <a:gd name="connsiteY63" fmla="*/ 83288 h 285750"/>
                <a:gd name="connsiteX64" fmla="*/ 149225 w 338137"/>
                <a:gd name="connsiteY64" fmla="*/ 80650 h 285750"/>
                <a:gd name="connsiteX65" fmla="*/ 208756 w 338137"/>
                <a:gd name="connsiteY65" fmla="*/ 63500 h 285750"/>
                <a:gd name="connsiteX66" fmla="*/ 101335 w 338137"/>
                <a:gd name="connsiteY66" fmla="*/ 0 h 285750"/>
                <a:gd name="connsiteX67" fmla="*/ 305064 w 338137"/>
                <a:gd name="connsiteY67" fmla="*/ 0 h 285750"/>
                <a:gd name="connsiteX68" fmla="*/ 338137 w 338137"/>
                <a:gd name="connsiteY68" fmla="*/ 34237 h 285750"/>
                <a:gd name="connsiteX69" fmla="*/ 338137 w 338137"/>
                <a:gd name="connsiteY69" fmla="*/ 188305 h 285750"/>
                <a:gd name="connsiteX70" fmla="*/ 305064 w 338137"/>
                <a:gd name="connsiteY70" fmla="*/ 221226 h 285750"/>
                <a:gd name="connsiteX71" fmla="*/ 233627 w 338137"/>
                <a:gd name="connsiteY71" fmla="*/ 221226 h 285750"/>
                <a:gd name="connsiteX72" fmla="*/ 233627 w 338137"/>
                <a:gd name="connsiteY72" fmla="*/ 243612 h 285750"/>
                <a:gd name="connsiteX73" fmla="*/ 265377 w 338137"/>
                <a:gd name="connsiteY73" fmla="*/ 243612 h 285750"/>
                <a:gd name="connsiteX74" fmla="*/ 277283 w 338137"/>
                <a:gd name="connsiteY74" fmla="*/ 256780 h 285750"/>
                <a:gd name="connsiteX75" fmla="*/ 277283 w 338137"/>
                <a:gd name="connsiteY75" fmla="*/ 272582 h 285750"/>
                <a:gd name="connsiteX76" fmla="*/ 265377 w 338137"/>
                <a:gd name="connsiteY76" fmla="*/ 285750 h 285750"/>
                <a:gd name="connsiteX77" fmla="*/ 204523 w 338137"/>
                <a:gd name="connsiteY77" fmla="*/ 285750 h 285750"/>
                <a:gd name="connsiteX78" fmla="*/ 209814 w 338137"/>
                <a:gd name="connsiteY78" fmla="*/ 269948 h 285750"/>
                <a:gd name="connsiteX79" fmla="*/ 209814 w 338137"/>
                <a:gd name="connsiteY79" fmla="*/ 213325 h 285750"/>
                <a:gd name="connsiteX80" fmla="*/ 209814 w 338137"/>
                <a:gd name="connsiteY80" fmla="*/ 172504 h 285750"/>
                <a:gd name="connsiteX81" fmla="*/ 295804 w 338137"/>
                <a:gd name="connsiteY81" fmla="*/ 172504 h 285750"/>
                <a:gd name="connsiteX82" fmla="*/ 309033 w 338137"/>
                <a:gd name="connsiteY82" fmla="*/ 159335 h 285750"/>
                <a:gd name="connsiteX83" fmla="*/ 309033 w 338137"/>
                <a:gd name="connsiteY83" fmla="*/ 39504 h 285750"/>
                <a:gd name="connsiteX84" fmla="*/ 295804 w 338137"/>
                <a:gd name="connsiteY84" fmla="*/ 27653 h 285750"/>
                <a:gd name="connsiteX85" fmla="*/ 109272 w 338137"/>
                <a:gd name="connsiteY85" fmla="*/ 27653 h 285750"/>
                <a:gd name="connsiteX86" fmla="*/ 97366 w 338137"/>
                <a:gd name="connsiteY86" fmla="*/ 39504 h 285750"/>
                <a:gd name="connsiteX87" fmla="*/ 97366 w 338137"/>
                <a:gd name="connsiteY87" fmla="*/ 65841 h 285750"/>
                <a:gd name="connsiteX88" fmla="*/ 68262 w 338137"/>
                <a:gd name="connsiteY88" fmla="*/ 65841 h 285750"/>
                <a:gd name="connsiteX89" fmla="*/ 68262 w 338137"/>
                <a:gd name="connsiteY89" fmla="*/ 34237 h 285750"/>
                <a:gd name="connsiteX90" fmla="*/ 101335 w 338137"/>
                <a:gd name="connsiteY90"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38137" h="285750">
                  <a:moveTo>
                    <a:pt x="46038" y="261937"/>
                  </a:moveTo>
                  <a:cubicBezTo>
                    <a:pt x="41654" y="261937"/>
                    <a:pt x="38100" y="265491"/>
                    <a:pt x="38100" y="269875"/>
                  </a:cubicBezTo>
                  <a:cubicBezTo>
                    <a:pt x="38100" y="274259"/>
                    <a:pt x="41654" y="277813"/>
                    <a:pt x="46038" y="277813"/>
                  </a:cubicBezTo>
                  <a:cubicBezTo>
                    <a:pt x="50422" y="277813"/>
                    <a:pt x="53976" y="274259"/>
                    <a:pt x="53976" y="269875"/>
                  </a:cubicBezTo>
                  <a:cubicBezTo>
                    <a:pt x="53976" y="265491"/>
                    <a:pt x="50422" y="261937"/>
                    <a:pt x="46038" y="261937"/>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3512"/>
                  </a:moveTo>
                  <a:lnTo>
                    <a:pt x="19050" y="242887"/>
                  </a:lnTo>
                  <a:lnTo>
                    <a:pt x="73025" y="242887"/>
                  </a:lnTo>
                  <a:lnTo>
                    <a:pt x="73025" y="163512"/>
                  </a:lnTo>
                  <a:close/>
                  <a:moveTo>
                    <a:pt x="12010" y="139700"/>
                  </a:moveTo>
                  <a:cubicBezTo>
                    <a:pt x="12010" y="139700"/>
                    <a:pt x="12010" y="139700"/>
                    <a:pt x="81400" y="139700"/>
                  </a:cubicBezTo>
                  <a:cubicBezTo>
                    <a:pt x="86737" y="139700"/>
                    <a:pt x="92075" y="145011"/>
                    <a:pt x="92075" y="151650"/>
                  </a:cubicBezTo>
                  <a:cubicBezTo>
                    <a:pt x="92075" y="151650"/>
                    <a:pt x="92075" y="151650"/>
                    <a:pt x="92075" y="273801"/>
                  </a:cubicBezTo>
                  <a:cubicBezTo>
                    <a:pt x="92075" y="280439"/>
                    <a:pt x="86737" y="285750"/>
                    <a:pt x="81400" y="285750"/>
                  </a:cubicBezTo>
                  <a:cubicBezTo>
                    <a:pt x="81400" y="285750"/>
                    <a:pt x="81400" y="285750"/>
                    <a:pt x="12010" y="285750"/>
                  </a:cubicBezTo>
                  <a:cubicBezTo>
                    <a:pt x="5338" y="285750"/>
                    <a:pt x="0" y="280439"/>
                    <a:pt x="0" y="273801"/>
                  </a:cubicBezTo>
                  <a:cubicBezTo>
                    <a:pt x="0" y="273801"/>
                    <a:pt x="0" y="273801"/>
                    <a:pt x="0" y="151650"/>
                  </a:cubicBezTo>
                  <a:cubicBezTo>
                    <a:pt x="0" y="145011"/>
                    <a:pt x="5338" y="139700"/>
                    <a:pt x="12010" y="139700"/>
                  </a:cubicBezTo>
                  <a:close/>
                  <a:moveTo>
                    <a:pt x="177849" y="131762"/>
                  </a:moveTo>
                  <a:cubicBezTo>
                    <a:pt x="177849" y="131762"/>
                    <a:pt x="177849" y="131762"/>
                    <a:pt x="179144" y="134394"/>
                  </a:cubicBezTo>
                  <a:cubicBezTo>
                    <a:pt x="181733" y="138343"/>
                    <a:pt x="186910" y="142291"/>
                    <a:pt x="192088" y="142291"/>
                  </a:cubicBezTo>
                  <a:cubicBezTo>
                    <a:pt x="192088" y="142291"/>
                    <a:pt x="192088" y="142291"/>
                    <a:pt x="192088" y="268640"/>
                  </a:cubicBezTo>
                  <a:cubicBezTo>
                    <a:pt x="192088" y="277853"/>
                    <a:pt x="184322" y="285750"/>
                    <a:pt x="173966" y="285750"/>
                  </a:cubicBezTo>
                  <a:cubicBezTo>
                    <a:pt x="173966" y="285750"/>
                    <a:pt x="173966" y="285750"/>
                    <a:pt x="107950" y="285750"/>
                  </a:cubicBezTo>
                  <a:cubicBezTo>
                    <a:pt x="109244" y="283118"/>
                    <a:pt x="109244" y="279169"/>
                    <a:pt x="109244" y="276537"/>
                  </a:cubicBezTo>
                  <a:cubicBezTo>
                    <a:pt x="109244" y="276537"/>
                    <a:pt x="109244" y="276537"/>
                    <a:pt x="109244" y="273905"/>
                  </a:cubicBezTo>
                  <a:cubicBezTo>
                    <a:pt x="110539" y="273905"/>
                    <a:pt x="113128" y="275221"/>
                    <a:pt x="115716" y="275221"/>
                  </a:cubicBezTo>
                  <a:cubicBezTo>
                    <a:pt x="120894" y="275221"/>
                    <a:pt x="124778" y="271273"/>
                    <a:pt x="124778" y="264692"/>
                  </a:cubicBezTo>
                  <a:cubicBezTo>
                    <a:pt x="124778" y="259427"/>
                    <a:pt x="120894" y="254163"/>
                    <a:pt x="115716" y="254163"/>
                  </a:cubicBezTo>
                  <a:cubicBezTo>
                    <a:pt x="113128" y="254163"/>
                    <a:pt x="110539" y="255479"/>
                    <a:pt x="109244" y="256795"/>
                  </a:cubicBezTo>
                  <a:cubicBezTo>
                    <a:pt x="109244" y="256795"/>
                    <a:pt x="109244" y="256795"/>
                    <a:pt x="109244" y="235737"/>
                  </a:cubicBezTo>
                  <a:cubicBezTo>
                    <a:pt x="109244" y="235737"/>
                    <a:pt x="109244" y="235737"/>
                    <a:pt x="167494" y="235737"/>
                  </a:cubicBezTo>
                  <a:cubicBezTo>
                    <a:pt x="167494" y="235737"/>
                    <a:pt x="167494" y="235737"/>
                    <a:pt x="167494" y="142291"/>
                  </a:cubicBezTo>
                  <a:cubicBezTo>
                    <a:pt x="167494" y="142291"/>
                    <a:pt x="167494" y="142291"/>
                    <a:pt x="177849" y="131762"/>
                  </a:cubicBezTo>
                  <a:close/>
                  <a:moveTo>
                    <a:pt x="54988" y="82550"/>
                  </a:moveTo>
                  <a:cubicBezTo>
                    <a:pt x="54988" y="82550"/>
                    <a:pt x="54988" y="82550"/>
                    <a:pt x="136812" y="82550"/>
                  </a:cubicBezTo>
                  <a:cubicBezTo>
                    <a:pt x="135492" y="89045"/>
                    <a:pt x="138132" y="94240"/>
                    <a:pt x="143411" y="96838"/>
                  </a:cubicBezTo>
                  <a:cubicBezTo>
                    <a:pt x="143411" y="96838"/>
                    <a:pt x="143411" y="96838"/>
                    <a:pt x="146050" y="98137"/>
                  </a:cubicBezTo>
                  <a:cubicBezTo>
                    <a:pt x="146050" y="98137"/>
                    <a:pt x="146050" y="98137"/>
                    <a:pt x="134173" y="109827"/>
                  </a:cubicBezTo>
                  <a:cubicBezTo>
                    <a:pt x="134173" y="109827"/>
                    <a:pt x="134173" y="109827"/>
                    <a:pt x="61587" y="109827"/>
                  </a:cubicBezTo>
                  <a:lnTo>
                    <a:pt x="61587" y="125413"/>
                  </a:lnTo>
                  <a:cubicBezTo>
                    <a:pt x="61587" y="125413"/>
                    <a:pt x="61587" y="125413"/>
                    <a:pt x="36512" y="125413"/>
                  </a:cubicBezTo>
                  <a:cubicBezTo>
                    <a:pt x="36512" y="125413"/>
                    <a:pt x="36512" y="125413"/>
                    <a:pt x="36512" y="99436"/>
                  </a:cubicBezTo>
                  <a:cubicBezTo>
                    <a:pt x="36512" y="90343"/>
                    <a:pt x="45750" y="82550"/>
                    <a:pt x="54988" y="82550"/>
                  </a:cubicBezTo>
                  <a:close/>
                  <a:moveTo>
                    <a:pt x="208756" y="63500"/>
                  </a:moveTo>
                  <a:cubicBezTo>
                    <a:pt x="208756" y="63500"/>
                    <a:pt x="210079" y="63500"/>
                    <a:pt x="210079" y="63500"/>
                  </a:cubicBezTo>
                  <a:cubicBezTo>
                    <a:pt x="211402" y="63500"/>
                    <a:pt x="211402" y="63500"/>
                    <a:pt x="212725" y="64819"/>
                  </a:cubicBezTo>
                  <a:cubicBezTo>
                    <a:pt x="212725" y="64819"/>
                    <a:pt x="212725" y="66139"/>
                    <a:pt x="212725" y="67458"/>
                  </a:cubicBezTo>
                  <a:cubicBezTo>
                    <a:pt x="212725" y="67458"/>
                    <a:pt x="212725" y="67458"/>
                    <a:pt x="195527" y="126822"/>
                  </a:cubicBezTo>
                  <a:cubicBezTo>
                    <a:pt x="195527" y="128141"/>
                    <a:pt x="194204" y="129460"/>
                    <a:pt x="192881" y="129460"/>
                  </a:cubicBezTo>
                  <a:cubicBezTo>
                    <a:pt x="191558" y="129460"/>
                    <a:pt x="190236" y="129460"/>
                    <a:pt x="188913" y="128141"/>
                  </a:cubicBezTo>
                  <a:cubicBezTo>
                    <a:pt x="188913" y="128141"/>
                    <a:pt x="188913" y="128141"/>
                    <a:pt x="180975" y="112310"/>
                  </a:cubicBezTo>
                  <a:cubicBezTo>
                    <a:pt x="180975" y="112310"/>
                    <a:pt x="180975" y="112310"/>
                    <a:pt x="137319" y="154525"/>
                  </a:cubicBezTo>
                  <a:cubicBezTo>
                    <a:pt x="135996" y="157163"/>
                    <a:pt x="133350" y="157163"/>
                    <a:pt x="129381" y="157163"/>
                  </a:cubicBezTo>
                  <a:cubicBezTo>
                    <a:pt x="126736" y="157163"/>
                    <a:pt x="124090" y="157163"/>
                    <a:pt x="121444" y="154525"/>
                  </a:cubicBezTo>
                  <a:cubicBezTo>
                    <a:pt x="117475" y="150567"/>
                    <a:pt x="117475" y="142652"/>
                    <a:pt x="121444" y="138694"/>
                  </a:cubicBezTo>
                  <a:cubicBezTo>
                    <a:pt x="121444" y="138694"/>
                    <a:pt x="121444" y="138694"/>
                    <a:pt x="165100" y="95161"/>
                  </a:cubicBezTo>
                  <a:cubicBezTo>
                    <a:pt x="165100" y="95161"/>
                    <a:pt x="165100" y="95161"/>
                    <a:pt x="147902" y="87246"/>
                  </a:cubicBezTo>
                  <a:cubicBezTo>
                    <a:pt x="147902" y="85926"/>
                    <a:pt x="146579" y="84607"/>
                    <a:pt x="146579" y="83288"/>
                  </a:cubicBezTo>
                  <a:cubicBezTo>
                    <a:pt x="146579" y="81969"/>
                    <a:pt x="147902" y="81969"/>
                    <a:pt x="149225" y="80650"/>
                  </a:cubicBezTo>
                  <a:cubicBezTo>
                    <a:pt x="149225" y="80650"/>
                    <a:pt x="149225" y="80650"/>
                    <a:pt x="208756" y="63500"/>
                  </a:cubicBezTo>
                  <a:close/>
                  <a:moveTo>
                    <a:pt x="101335" y="0"/>
                  </a:moveTo>
                  <a:cubicBezTo>
                    <a:pt x="101335" y="0"/>
                    <a:pt x="101335" y="0"/>
                    <a:pt x="305064" y="0"/>
                  </a:cubicBezTo>
                  <a:cubicBezTo>
                    <a:pt x="323585" y="0"/>
                    <a:pt x="338137" y="15802"/>
                    <a:pt x="338137" y="34237"/>
                  </a:cubicBezTo>
                  <a:cubicBezTo>
                    <a:pt x="338137" y="34237"/>
                    <a:pt x="338137" y="34237"/>
                    <a:pt x="338137" y="188305"/>
                  </a:cubicBezTo>
                  <a:cubicBezTo>
                    <a:pt x="338137" y="206741"/>
                    <a:pt x="323585" y="221226"/>
                    <a:pt x="305064" y="221226"/>
                  </a:cubicBezTo>
                  <a:cubicBezTo>
                    <a:pt x="305064" y="221226"/>
                    <a:pt x="305064" y="221226"/>
                    <a:pt x="233627" y="221226"/>
                  </a:cubicBezTo>
                  <a:cubicBezTo>
                    <a:pt x="233627" y="221226"/>
                    <a:pt x="233627" y="221226"/>
                    <a:pt x="233627" y="243612"/>
                  </a:cubicBezTo>
                  <a:cubicBezTo>
                    <a:pt x="233627" y="243612"/>
                    <a:pt x="233627" y="243612"/>
                    <a:pt x="265377" y="243612"/>
                  </a:cubicBezTo>
                  <a:cubicBezTo>
                    <a:pt x="271991" y="243612"/>
                    <a:pt x="277283" y="250196"/>
                    <a:pt x="277283" y="256780"/>
                  </a:cubicBezTo>
                  <a:cubicBezTo>
                    <a:pt x="277283" y="256780"/>
                    <a:pt x="277283" y="256780"/>
                    <a:pt x="277283" y="272582"/>
                  </a:cubicBezTo>
                  <a:cubicBezTo>
                    <a:pt x="277283" y="280483"/>
                    <a:pt x="271991" y="285750"/>
                    <a:pt x="265377" y="285750"/>
                  </a:cubicBezTo>
                  <a:cubicBezTo>
                    <a:pt x="265377" y="285750"/>
                    <a:pt x="265377" y="285750"/>
                    <a:pt x="204523" y="285750"/>
                  </a:cubicBezTo>
                  <a:cubicBezTo>
                    <a:pt x="207168" y="280483"/>
                    <a:pt x="208491" y="275216"/>
                    <a:pt x="209814" y="269948"/>
                  </a:cubicBezTo>
                  <a:cubicBezTo>
                    <a:pt x="209814" y="268631"/>
                    <a:pt x="209814" y="213325"/>
                    <a:pt x="209814" y="213325"/>
                  </a:cubicBezTo>
                  <a:cubicBezTo>
                    <a:pt x="209814" y="213325"/>
                    <a:pt x="209814" y="213325"/>
                    <a:pt x="209814" y="172504"/>
                  </a:cubicBezTo>
                  <a:cubicBezTo>
                    <a:pt x="209814" y="172504"/>
                    <a:pt x="209814" y="172504"/>
                    <a:pt x="295804" y="172504"/>
                  </a:cubicBezTo>
                  <a:cubicBezTo>
                    <a:pt x="303741" y="172504"/>
                    <a:pt x="309033" y="165919"/>
                    <a:pt x="309033" y="159335"/>
                  </a:cubicBezTo>
                  <a:cubicBezTo>
                    <a:pt x="309033" y="159335"/>
                    <a:pt x="309033" y="159335"/>
                    <a:pt x="309033" y="39504"/>
                  </a:cubicBezTo>
                  <a:cubicBezTo>
                    <a:pt x="309033" y="32920"/>
                    <a:pt x="303741" y="27653"/>
                    <a:pt x="295804" y="27653"/>
                  </a:cubicBezTo>
                  <a:cubicBezTo>
                    <a:pt x="295804" y="27653"/>
                    <a:pt x="295804" y="27653"/>
                    <a:pt x="109272" y="27653"/>
                  </a:cubicBezTo>
                  <a:cubicBezTo>
                    <a:pt x="102658" y="27653"/>
                    <a:pt x="97366" y="32920"/>
                    <a:pt x="97366" y="39504"/>
                  </a:cubicBezTo>
                  <a:cubicBezTo>
                    <a:pt x="97366" y="39504"/>
                    <a:pt x="97366" y="39504"/>
                    <a:pt x="97366" y="65841"/>
                  </a:cubicBezTo>
                  <a:cubicBezTo>
                    <a:pt x="97366" y="65841"/>
                    <a:pt x="97366" y="65841"/>
                    <a:pt x="68262" y="65841"/>
                  </a:cubicBezTo>
                  <a:cubicBezTo>
                    <a:pt x="68262" y="65841"/>
                    <a:pt x="68262" y="65841"/>
                    <a:pt x="68262" y="34237"/>
                  </a:cubicBezTo>
                  <a:cubicBezTo>
                    <a:pt x="68262" y="15802"/>
                    <a:pt x="82814" y="0"/>
                    <a:pt x="101335" y="0"/>
                  </a:cubicBezTo>
                  <a:close/>
                </a:path>
              </a:pathLst>
            </a:custGeom>
            <a:solidFill>
              <a:schemeClr val="bg1"/>
            </a:solidFill>
            <a:ln>
              <a:noFill/>
            </a:ln>
          </p:spPr>
          <p:txBody>
            <a:bodyPr anchor="ctr"/>
            <a:p>
              <a:pPr algn="ct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3936365"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2.3</a:t>
            </a:r>
            <a:r>
              <a:rPr lang="zh-CN" altLang="en-US" sz="2800">
                <a:solidFill>
                  <a:schemeClr val="bg1"/>
                </a:solidFill>
                <a:sym typeface="+mn-ea"/>
              </a:rPr>
              <a:t>语言领域教育的内容</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grpSp>
        <p:nvGrpSpPr>
          <p:cNvPr id="3" name="组合 2"/>
          <p:cNvGrpSpPr/>
          <p:nvPr/>
        </p:nvGrpSpPr>
        <p:grpSpPr>
          <a:xfrm>
            <a:off x="1196340" y="803848"/>
            <a:ext cx="9799320" cy="5152124"/>
            <a:chOff x="3050540" y="2004618"/>
            <a:chExt cx="9799320" cy="5152124"/>
          </a:xfrm>
        </p:grpSpPr>
        <p:sp>
          <p:nvSpPr>
            <p:cNvPr id="2" name="文本框 1"/>
            <p:cNvSpPr txBox="1"/>
            <p:nvPr/>
          </p:nvSpPr>
          <p:spPr>
            <a:xfrm>
              <a:off x="3050540" y="3372142"/>
              <a:ext cx="9799320" cy="3784600"/>
            </a:xfrm>
            <a:prstGeom prst="rect">
              <a:avLst/>
            </a:prstGeom>
            <a:noFill/>
          </p:spPr>
          <p:txBody>
            <a:bodyPr wrap="square" lIns="0" rtlCol="0">
              <a:spAutoFit/>
            </a:bodyPr>
            <a:lstStyle/>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3-6岁儿童学习与发展指南》（以下简称《指南》）。从健康、语言、社会、科学、艺术五个领域描述幼儿的学习与发展。每个领域按照幼儿学习与发展最基本、最重要的内容划分为若干方面。每个方面由学习与发展目标和教育建议两部分组成。</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指南》的目标部分分别对3～4岁、4～5岁、5～6岁三个年龄段末期幼儿应该知道什么、能做什么，大致可以达到什么发展水平提出了合理期望，指明了幼儿学习与发展的具体方向；教育建议部分列举了一些能够有效帮助和促进幼儿学习与发展的教育途径与方法。</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那么，在设计、组织和实施五大领域的教育活动时，我们需要了解和注意哪些内容呢？别急，在接下来这一章的学习中，我们将会有一个详细的了解。。</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6000">
                  <a:solidFill>
                    <a:schemeClr val="tx1">
                      <a:lumMod val="85000"/>
                      <a:lumOff val="15000"/>
                    </a:schemeClr>
                  </a:solidFill>
                </a:rPr>
                <a:t>案例导入</a:t>
              </a:r>
              <a:endParaRPr lang="zh-CN" altLang="en-US" sz="60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三、语言领域教育的内容</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622935" y="1316355"/>
            <a:ext cx="4509770" cy="460375"/>
          </a:xfrm>
          <a:prstGeom prst="rect">
            <a:avLst/>
          </a:prstGeom>
          <a:noFill/>
        </p:spPr>
        <p:txBody>
          <a:bodyPr wrap="square" rtlCol="0">
            <a:spAutoFit/>
          </a:bodyPr>
          <a:p>
            <a:r>
              <a:rPr lang="zh-CN" sz="2400">
                <a:solidFill>
                  <a:srgbClr val="80CEBC"/>
                </a:solidFill>
              </a:rPr>
              <a:t>（一）专门化的语言教育活动</a:t>
            </a:r>
            <a:endParaRPr lang="en-US" altLang="zh-CN" sz="2400">
              <a:solidFill>
                <a:srgbClr val="80CEBC"/>
              </a:solidFill>
            </a:endParaRPr>
          </a:p>
        </p:txBody>
      </p:sp>
      <p:grpSp>
        <p:nvGrpSpPr>
          <p:cNvPr id="3" name="组合 2"/>
          <p:cNvGrpSpPr/>
          <p:nvPr/>
        </p:nvGrpSpPr>
        <p:grpSpPr>
          <a:xfrm>
            <a:off x="741680" y="2121535"/>
            <a:ext cx="2929255" cy="4347845"/>
            <a:chOff x="3107231" y="956900"/>
            <a:chExt cx="2929538" cy="3748087"/>
          </a:xfrm>
        </p:grpSpPr>
        <p:grpSp>
          <p:nvGrpSpPr>
            <p:cNvPr id="4" name="Group 2"/>
            <p:cNvGrpSpPr/>
            <p:nvPr/>
          </p:nvGrpSpPr>
          <p:grpSpPr>
            <a:xfrm>
              <a:off x="3107231" y="1057423"/>
              <a:ext cx="2929538" cy="3647564"/>
              <a:chOff x="4142975" y="1409897"/>
              <a:chExt cx="3906051" cy="4863419"/>
            </a:xfrm>
          </p:grpSpPr>
          <p:sp>
            <p:nvSpPr>
              <p:cNvPr id="60" name="Oval 29"/>
              <p:cNvSpPr/>
              <p:nvPr/>
            </p:nvSpPr>
            <p:spPr bwMode="auto">
              <a:xfrm flipV="1">
                <a:off x="5176928" y="4435174"/>
                <a:ext cx="1838142" cy="1838142"/>
              </a:xfrm>
              <a:prstGeom prst="ellipse">
                <a:avLst/>
              </a:prstGeom>
              <a:solidFill>
                <a:schemeClr val="accent6">
                  <a:alpha val="75000"/>
                </a:schemeClr>
              </a:solidFill>
              <a:ln w="19050">
                <a:noFill/>
                <a:round/>
              </a:ln>
              <a:scene3d>
                <a:camera prst="isometricOffAxis1Top"/>
                <a:lightRig rig="threePt" dir="t"/>
              </a:scene3d>
            </p:spPr>
            <p:txBody>
              <a:bodyPr anchor="ctr"/>
              <a:p>
                <a:pPr algn="ctr"/>
              </a:p>
            </p:txBody>
          </p:sp>
          <p:sp>
            <p:nvSpPr>
              <p:cNvPr id="61" name="Oval 30"/>
              <p:cNvSpPr/>
              <p:nvPr/>
            </p:nvSpPr>
            <p:spPr bwMode="auto">
              <a:xfrm flipV="1">
                <a:off x="4851426" y="3650133"/>
                <a:ext cx="2489150" cy="2489151"/>
              </a:xfrm>
              <a:prstGeom prst="ellipse">
                <a:avLst/>
              </a:prstGeom>
              <a:solidFill>
                <a:schemeClr val="accent5">
                  <a:alpha val="75000"/>
                </a:schemeClr>
              </a:solidFill>
              <a:ln w="19050">
                <a:noFill/>
                <a:round/>
              </a:ln>
              <a:scene3d>
                <a:camera prst="isometricOffAxis1Top"/>
                <a:lightRig rig="threePt" dir="t"/>
              </a:scene3d>
            </p:spPr>
            <p:txBody>
              <a:bodyPr anchor="ctr"/>
              <a:p>
                <a:pPr algn="ctr"/>
              </a:p>
            </p:txBody>
          </p:sp>
          <p:sp>
            <p:nvSpPr>
              <p:cNvPr id="62" name="Oval 31"/>
              <p:cNvSpPr/>
              <p:nvPr/>
            </p:nvSpPr>
            <p:spPr bwMode="auto">
              <a:xfrm flipV="1">
                <a:off x="4411037" y="2654473"/>
                <a:ext cx="3369927" cy="3369928"/>
              </a:xfrm>
              <a:prstGeom prst="ellipse">
                <a:avLst/>
              </a:prstGeom>
              <a:solidFill>
                <a:schemeClr val="accent4">
                  <a:alpha val="75000"/>
                </a:schemeClr>
              </a:solidFill>
              <a:ln w="19050">
                <a:noFill/>
                <a:round/>
              </a:ln>
              <a:scene3d>
                <a:camera prst="isometricOffAxis1Top"/>
                <a:lightRig rig="threePt" dir="t"/>
              </a:scene3d>
            </p:spPr>
            <p:txBody>
              <a:bodyPr anchor="ctr"/>
              <a:p>
                <a:pPr algn="ctr"/>
              </a:p>
            </p:txBody>
          </p:sp>
          <p:sp>
            <p:nvSpPr>
              <p:cNvPr id="63" name="Oval 32"/>
              <p:cNvSpPr/>
              <p:nvPr/>
            </p:nvSpPr>
            <p:spPr bwMode="auto">
              <a:xfrm>
                <a:off x="4142975" y="1811990"/>
                <a:ext cx="3906051" cy="3906054"/>
              </a:xfrm>
              <a:prstGeom prst="ellipse">
                <a:avLst/>
              </a:prstGeom>
              <a:solidFill>
                <a:schemeClr val="bg1">
                  <a:lumMod val="65000"/>
                  <a:alpha val="75000"/>
                </a:schemeClr>
              </a:solidFill>
              <a:ln w="19050">
                <a:noFill/>
                <a:round/>
              </a:ln>
              <a:scene3d>
                <a:camera prst="isometricOffAxis1Top"/>
                <a:lightRig rig="threePt" dir="t"/>
              </a:scene3d>
            </p:spPr>
            <p:txBody>
              <a:bodyPr anchor="ctr"/>
              <a:p>
                <a:pPr algn="ctr"/>
              </a:p>
            </p:txBody>
          </p:sp>
          <p:sp>
            <p:nvSpPr>
              <p:cNvPr id="64" name="Oval 33"/>
              <p:cNvSpPr/>
              <p:nvPr/>
            </p:nvSpPr>
            <p:spPr bwMode="auto">
              <a:xfrm>
                <a:off x="4411037" y="1524781"/>
                <a:ext cx="3369927" cy="3369928"/>
              </a:xfrm>
              <a:prstGeom prst="ellipse">
                <a:avLst/>
              </a:prstGeom>
              <a:solidFill>
                <a:schemeClr val="accent3">
                  <a:alpha val="75000"/>
                </a:schemeClr>
              </a:solidFill>
              <a:ln w="19050">
                <a:noFill/>
                <a:round/>
              </a:ln>
              <a:scene3d>
                <a:camera prst="isometricOffAxis1Top"/>
                <a:lightRig rig="threePt" dir="t"/>
              </a:scene3d>
            </p:spPr>
            <p:txBody>
              <a:bodyPr anchor="ctr"/>
              <a:p>
                <a:pPr algn="ctr"/>
              </a:p>
            </p:txBody>
          </p:sp>
          <p:sp>
            <p:nvSpPr>
              <p:cNvPr id="65" name="Oval 34"/>
              <p:cNvSpPr/>
              <p:nvPr/>
            </p:nvSpPr>
            <p:spPr bwMode="auto">
              <a:xfrm>
                <a:off x="4851426" y="1409897"/>
                <a:ext cx="2489150" cy="2489151"/>
              </a:xfrm>
              <a:prstGeom prst="ellipse">
                <a:avLst/>
              </a:prstGeom>
              <a:solidFill>
                <a:schemeClr val="accent2">
                  <a:alpha val="75000"/>
                </a:schemeClr>
              </a:solidFill>
              <a:ln w="19050">
                <a:noFill/>
                <a:round/>
              </a:ln>
              <a:scene3d>
                <a:camera prst="isometricOffAxis1Top"/>
                <a:lightRig rig="threePt" dir="t"/>
              </a:scene3d>
            </p:spPr>
            <p:txBody>
              <a:bodyPr anchor="ctr"/>
              <a:p>
                <a:pPr algn="ctr"/>
              </a:p>
            </p:txBody>
          </p:sp>
        </p:grpSp>
        <p:sp>
          <p:nvSpPr>
            <p:cNvPr id="5" name="Oval 35"/>
            <p:cNvSpPr/>
            <p:nvPr/>
          </p:nvSpPr>
          <p:spPr bwMode="auto">
            <a:xfrm>
              <a:off x="3882698" y="956900"/>
              <a:ext cx="1378606" cy="1378606"/>
            </a:xfrm>
            <a:prstGeom prst="ellipse">
              <a:avLst/>
            </a:prstGeom>
            <a:solidFill>
              <a:schemeClr val="accent1">
                <a:alpha val="75000"/>
              </a:schemeClr>
            </a:solidFill>
            <a:ln w="19050">
              <a:noFill/>
              <a:round/>
            </a:ln>
            <a:scene3d>
              <a:camera prst="isometricOffAxis1Top"/>
              <a:lightRig rig="threePt" dir="t"/>
            </a:scene3d>
          </p:spPr>
          <p:txBody>
            <a:bodyPr anchor="ctr"/>
            <a:p>
              <a:pPr algn="ctr"/>
            </a:p>
          </p:txBody>
        </p:sp>
      </p:grpSp>
      <p:grpSp>
        <p:nvGrpSpPr>
          <p:cNvPr id="67" name="组合 66"/>
          <p:cNvGrpSpPr/>
          <p:nvPr/>
        </p:nvGrpSpPr>
        <p:grpSpPr>
          <a:xfrm flipH="1">
            <a:off x="3926840" y="1807210"/>
            <a:ext cx="2872740" cy="530860"/>
            <a:chOff x="270736" y="1358226"/>
            <a:chExt cx="2716652" cy="526894"/>
          </a:xfrm>
        </p:grpSpPr>
        <p:grpSp>
          <p:nvGrpSpPr>
            <p:cNvPr id="7" name="Group 36"/>
            <p:cNvGrpSpPr/>
            <p:nvPr/>
          </p:nvGrpSpPr>
          <p:grpSpPr>
            <a:xfrm>
              <a:off x="2455629" y="1358226"/>
              <a:ext cx="531759" cy="526894"/>
              <a:chOff x="2438400" y="1455513"/>
              <a:chExt cx="638468" cy="632627"/>
            </a:xfrm>
          </p:grpSpPr>
          <p:sp>
            <p:nvSpPr>
              <p:cNvPr id="48" name="Oval 37"/>
              <p:cNvSpPr/>
              <p:nvPr/>
            </p:nvSpPr>
            <p:spPr>
              <a:xfrm rot="18900000">
                <a:off x="2438400" y="1455513"/>
                <a:ext cx="638468" cy="63262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49" name="Group 38"/>
              <p:cNvGrpSpPr/>
              <p:nvPr/>
            </p:nvGrpSpPr>
            <p:grpSpPr>
              <a:xfrm>
                <a:off x="2588327" y="1602519"/>
                <a:ext cx="338614" cy="338615"/>
                <a:chOff x="3959226" y="841373"/>
                <a:chExt cx="273050" cy="266701"/>
              </a:xfrm>
              <a:solidFill>
                <a:schemeClr val="bg1"/>
              </a:solidFill>
            </p:grpSpPr>
            <p:sp>
              <p:nvSpPr>
                <p:cNvPr id="50" name="Freeform: Shape 39"/>
                <p:cNvSpPr/>
                <p:nvPr/>
              </p:nvSpPr>
              <p:spPr bwMode="auto">
                <a:xfrm>
                  <a:off x="3978276" y="841373"/>
                  <a:ext cx="238125" cy="74613"/>
                </a:xfrm>
                <a:custGeom>
                  <a:avLst/>
                  <a:gdLst/>
                  <a:ahLst/>
                  <a:cxnLst>
                    <a:cxn ang="0">
                      <a:pos x="101" y="30"/>
                    </a:cxn>
                    <a:cxn ang="0">
                      <a:pos x="96" y="32"/>
                    </a:cxn>
                    <a:cxn ang="0">
                      <a:pos x="55" y="13"/>
                    </a:cxn>
                    <a:cxn ang="0">
                      <a:pos x="49" y="13"/>
                    </a:cxn>
                    <a:cxn ang="0">
                      <a:pos x="7" y="32"/>
                    </a:cxn>
                    <a:cxn ang="0">
                      <a:pos x="2" y="30"/>
                    </a:cxn>
                    <a:cxn ang="0">
                      <a:pos x="1" y="26"/>
                    </a:cxn>
                    <a:cxn ang="0">
                      <a:pos x="2" y="21"/>
                    </a:cxn>
                    <a:cxn ang="0">
                      <a:pos x="49" y="0"/>
                    </a:cxn>
                    <a:cxn ang="0">
                      <a:pos x="55" y="0"/>
                    </a:cxn>
                    <a:cxn ang="0">
                      <a:pos x="101" y="21"/>
                    </a:cxn>
                    <a:cxn ang="0">
                      <a:pos x="103" y="26"/>
                    </a:cxn>
                    <a:cxn ang="0">
                      <a:pos x="101" y="30"/>
                    </a:cxn>
                  </a:cxnLst>
                  <a:rect l="0" t="0" r="r" b="b"/>
                  <a:pathLst>
                    <a:path w="104" h="32">
                      <a:moveTo>
                        <a:pt x="101" y="30"/>
                      </a:moveTo>
                      <a:cubicBezTo>
                        <a:pt x="100" y="32"/>
                        <a:pt x="98" y="32"/>
                        <a:pt x="96" y="32"/>
                      </a:cubicBezTo>
                      <a:cubicBezTo>
                        <a:pt x="55" y="13"/>
                        <a:pt x="55" y="13"/>
                        <a:pt x="55" y="13"/>
                      </a:cubicBezTo>
                      <a:cubicBezTo>
                        <a:pt x="53" y="12"/>
                        <a:pt x="50" y="12"/>
                        <a:pt x="49" y="13"/>
                      </a:cubicBezTo>
                      <a:cubicBezTo>
                        <a:pt x="7" y="32"/>
                        <a:pt x="7" y="32"/>
                        <a:pt x="7" y="32"/>
                      </a:cubicBezTo>
                      <a:cubicBezTo>
                        <a:pt x="5" y="32"/>
                        <a:pt x="3" y="32"/>
                        <a:pt x="2" y="30"/>
                      </a:cubicBezTo>
                      <a:cubicBezTo>
                        <a:pt x="1" y="26"/>
                        <a:pt x="1" y="26"/>
                        <a:pt x="1" y="26"/>
                      </a:cubicBezTo>
                      <a:cubicBezTo>
                        <a:pt x="0" y="24"/>
                        <a:pt x="1" y="22"/>
                        <a:pt x="2" y="21"/>
                      </a:cubicBezTo>
                      <a:cubicBezTo>
                        <a:pt x="49" y="0"/>
                        <a:pt x="49" y="0"/>
                        <a:pt x="49" y="0"/>
                      </a:cubicBezTo>
                      <a:cubicBezTo>
                        <a:pt x="50" y="0"/>
                        <a:pt x="53" y="0"/>
                        <a:pt x="55" y="0"/>
                      </a:cubicBezTo>
                      <a:cubicBezTo>
                        <a:pt x="101" y="21"/>
                        <a:pt x="101" y="21"/>
                        <a:pt x="101" y="21"/>
                      </a:cubicBezTo>
                      <a:cubicBezTo>
                        <a:pt x="103" y="22"/>
                        <a:pt x="104" y="24"/>
                        <a:pt x="103" y="26"/>
                      </a:cubicBezTo>
                      <a:lnTo>
                        <a:pt x="101" y="30"/>
                      </a:lnTo>
                      <a:close/>
                    </a:path>
                  </a:pathLst>
                </a:custGeom>
                <a:grpFill/>
                <a:ln w="9525">
                  <a:noFill/>
                  <a:round/>
                </a:ln>
              </p:spPr>
              <p:txBody>
                <a:bodyPr anchor="ctr"/>
                <a:p>
                  <a:pPr algn="ctr"/>
                </a:p>
              </p:txBody>
            </p:sp>
            <p:sp>
              <p:nvSpPr>
                <p:cNvPr id="51" name="Freeform: Shape 40"/>
                <p:cNvSpPr/>
                <p:nvPr/>
              </p:nvSpPr>
              <p:spPr bwMode="auto">
                <a:xfrm>
                  <a:off x="4008438" y="928686"/>
                  <a:ext cx="31750" cy="96838"/>
                </a:xfrm>
                <a:custGeom>
                  <a:avLst/>
                  <a:gdLst/>
                  <a:ahLst/>
                  <a:cxnLst>
                    <a:cxn ang="0">
                      <a:pos x="14" y="39"/>
                    </a:cxn>
                    <a:cxn ang="0">
                      <a:pos x="11" y="42"/>
                    </a:cxn>
                    <a:cxn ang="0">
                      <a:pos x="3" y="42"/>
                    </a:cxn>
                    <a:cxn ang="0">
                      <a:pos x="0" y="39"/>
                    </a:cxn>
                    <a:cxn ang="0">
                      <a:pos x="0" y="3"/>
                    </a:cxn>
                    <a:cxn ang="0">
                      <a:pos x="3" y="0"/>
                    </a:cxn>
                    <a:cxn ang="0">
                      <a:pos x="11" y="0"/>
                    </a:cxn>
                    <a:cxn ang="0">
                      <a:pos x="14" y="3"/>
                    </a:cxn>
                    <a:cxn ang="0">
                      <a:pos x="14" y="39"/>
                    </a:cxn>
                  </a:cxnLst>
                  <a:rect l="0" t="0" r="r" b="b"/>
                  <a:pathLst>
                    <a:path w="14" h="42">
                      <a:moveTo>
                        <a:pt x="14" y="39"/>
                      </a:moveTo>
                      <a:cubicBezTo>
                        <a:pt x="14" y="41"/>
                        <a:pt x="12" y="42"/>
                        <a:pt x="11" y="42"/>
                      </a:cubicBezTo>
                      <a:cubicBezTo>
                        <a:pt x="3" y="42"/>
                        <a:pt x="3" y="42"/>
                        <a:pt x="3" y="42"/>
                      </a:cubicBezTo>
                      <a:cubicBezTo>
                        <a:pt x="1" y="42"/>
                        <a:pt x="0" y="41"/>
                        <a:pt x="0" y="39"/>
                      </a:cubicBezTo>
                      <a:cubicBezTo>
                        <a:pt x="0" y="3"/>
                        <a:pt x="0" y="3"/>
                        <a:pt x="0" y="3"/>
                      </a:cubicBezTo>
                      <a:cubicBezTo>
                        <a:pt x="0" y="2"/>
                        <a:pt x="1" y="0"/>
                        <a:pt x="3" y="0"/>
                      </a:cubicBezTo>
                      <a:cubicBezTo>
                        <a:pt x="11" y="0"/>
                        <a:pt x="11" y="0"/>
                        <a:pt x="11" y="0"/>
                      </a:cubicBezTo>
                      <a:cubicBezTo>
                        <a:pt x="12" y="0"/>
                        <a:pt x="14" y="2"/>
                        <a:pt x="14" y="3"/>
                      </a:cubicBezTo>
                      <a:lnTo>
                        <a:pt x="14" y="39"/>
                      </a:lnTo>
                      <a:close/>
                    </a:path>
                  </a:pathLst>
                </a:custGeom>
                <a:grpFill/>
                <a:ln w="9525">
                  <a:noFill/>
                  <a:round/>
                </a:ln>
              </p:spPr>
              <p:txBody>
                <a:bodyPr anchor="ctr"/>
                <a:p>
                  <a:pPr algn="ctr"/>
                </a:p>
              </p:txBody>
            </p:sp>
            <p:sp>
              <p:nvSpPr>
                <p:cNvPr id="52" name="Freeform: Shape 41"/>
                <p:cNvSpPr/>
                <p:nvPr/>
              </p:nvSpPr>
              <p:spPr bwMode="auto">
                <a:xfrm>
                  <a:off x="4081463" y="928686"/>
                  <a:ext cx="31750" cy="96838"/>
                </a:xfrm>
                <a:custGeom>
                  <a:avLst/>
                  <a:gdLst/>
                  <a:ahLst/>
                  <a:cxnLst>
                    <a:cxn ang="0">
                      <a:pos x="14" y="39"/>
                    </a:cxn>
                    <a:cxn ang="0">
                      <a:pos x="11" y="42"/>
                    </a:cxn>
                    <a:cxn ang="0">
                      <a:pos x="3" y="42"/>
                    </a:cxn>
                    <a:cxn ang="0">
                      <a:pos x="0" y="39"/>
                    </a:cxn>
                    <a:cxn ang="0">
                      <a:pos x="0" y="3"/>
                    </a:cxn>
                    <a:cxn ang="0">
                      <a:pos x="3" y="0"/>
                    </a:cxn>
                    <a:cxn ang="0">
                      <a:pos x="11" y="0"/>
                    </a:cxn>
                    <a:cxn ang="0">
                      <a:pos x="14" y="3"/>
                    </a:cxn>
                    <a:cxn ang="0">
                      <a:pos x="14" y="39"/>
                    </a:cxn>
                  </a:cxnLst>
                  <a:rect l="0" t="0" r="r" b="b"/>
                  <a:pathLst>
                    <a:path w="14" h="42">
                      <a:moveTo>
                        <a:pt x="14" y="39"/>
                      </a:moveTo>
                      <a:cubicBezTo>
                        <a:pt x="14" y="41"/>
                        <a:pt x="12" y="42"/>
                        <a:pt x="11" y="42"/>
                      </a:cubicBezTo>
                      <a:cubicBezTo>
                        <a:pt x="3" y="42"/>
                        <a:pt x="3" y="42"/>
                        <a:pt x="3" y="42"/>
                      </a:cubicBezTo>
                      <a:cubicBezTo>
                        <a:pt x="1" y="42"/>
                        <a:pt x="0" y="41"/>
                        <a:pt x="0" y="39"/>
                      </a:cubicBezTo>
                      <a:cubicBezTo>
                        <a:pt x="0" y="3"/>
                        <a:pt x="0" y="3"/>
                        <a:pt x="0" y="3"/>
                      </a:cubicBezTo>
                      <a:cubicBezTo>
                        <a:pt x="0" y="2"/>
                        <a:pt x="1" y="0"/>
                        <a:pt x="3" y="0"/>
                      </a:cubicBezTo>
                      <a:cubicBezTo>
                        <a:pt x="11" y="0"/>
                        <a:pt x="11" y="0"/>
                        <a:pt x="11" y="0"/>
                      </a:cubicBezTo>
                      <a:cubicBezTo>
                        <a:pt x="12" y="0"/>
                        <a:pt x="14" y="2"/>
                        <a:pt x="14" y="3"/>
                      </a:cubicBezTo>
                      <a:lnTo>
                        <a:pt x="14" y="39"/>
                      </a:lnTo>
                      <a:close/>
                    </a:path>
                  </a:pathLst>
                </a:custGeom>
                <a:grpFill/>
                <a:ln w="9525">
                  <a:noFill/>
                  <a:round/>
                </a:ln>
              </p:spPr>
              <p:txBody>
                <a:bodyPr anchor="ctr"/>
                <a:p>
                  <a:pPr algn="ctr"/>
                </a:p>
              </p:txBody>
            </p:sp>
            <p:sp>
              <p:nvSpPr>
                <p:cNvPr id="53" name="Freeform: Shape 42"/>
                <p:cNvSpPr/>
                <p:nvPr/>
              </p:nvSpPr>
              <p:spPr bwMode="auto">
                <a:xfrm>
                  <a:off x="4154488" y="928686"/>
                  <a:ext cx="30163" cy="96838"/>
                </a:xfrm>
                <a:custGeom>
                  <a:avLst/>
                  <a:gdLst/>
                  <a:ahLst/>
                  <a:cxnLst>
                    <a:cxn ang="0">
                      <a:pos x="13" y="39"/>
                    </a:cxn>
                    <a:cxn ang="0">
                      <a:pos x="11" y="42"/>
                    </a:cxn>
                    <a:cxn ang="0">
                      <a:pos x="3" y="42"/>
                    </a:cxn>
                    <a:cxn ang="0">
                      <a:pos x="0" y="39"/>
                    </a:cxn>
                    <a:cxn ang="0">
                      <a:pos x="0" y="3"/>
                    </a:cxn>
                    <a:cxn ang="0">
                      <a:pos x="3" y="0"/>
                    </a:cxn>
                    <a:cxn ang="0">
                      <a:pos x="11" y="0"/>
                    </a:cxn>
                    <a:cxn ang="0">
                      <a:pos x="13" y="3"/>
                    </a:cxn>
                    <a:cxn ang="0">
                      <a:pos x="13" y="39"/>
                    </a:cxn>
                  </a:cxnLst>
                  <a:rect l="0" t="0" r="r" b="b"/>
                  <a:pathLst>
                    <a:path w="13" h="42">
                      <a:moveTo>
                        <a:pt x="13" y="39"/>
                      </a:moveTo>
                      <a:cubicBezTo>
                        <a:pt x="13" y="41"/>
                        <a:pt x="12" y="42"/>
                        <a:pt x="11" y="42"/>
                      </a:cubicBezTo>
                      <a:cubicBezTo>
                        <a:pt x="3" y="42"/>
                        <a:pt x="3" y="42"/>
                        <a:pt x="3" y="42"/>
                      </a:cubicBezTo>
                      <a:cubicBezTo>
                        <a:pt x="1" y="42"/>
                        <a:pt x="0" y="41"/>
                        <a:pt x="0" y="39"/>
                      </a:cubicBezTo>
                      <a:cubicBezTo>
                        <a:pt x="0" y="3"/>
                        <a:pt x="0" y="3"/>
                        <a:pt x="0" y="3"/>
                      </a:cubicBezTo>
                      <a:cubicBezTo>
                        <a:pt x="0" y="2"/>
                        <a:pt x="1" y="0"/>
                        <a:pt x="3" y="0"/>
                      </a:cubicBezTo>
                      <a:cubicBezTo>
                        <a:pt x="11" y="0"/>
                        <a:pt x="11" y="0"/>
                        <a:pt x="11" y="0"/>
                      </a:cubicBezTo>
                      <a:cubicBezTo>
                        <a:pt x="12" y="0"/>
                        <a:pt x="13" y="2"/>
                        <a:pt x="13" y="3"/>
                      </a:cubicBezTo>
                      <a:lnTo>
                        <a:pt x="13" y="39"/>
                      </a:lnTo>
                      <a:close/>
                    </a:path>
                  </a:pathLst>
                </a:custGeom>
                <a:grpFill/>
                <a:ln w="9525">
                  <a:noFill/>
                  <a:round/>
                </a:ln>
              </p:spPr>
              <p:txBody>
                <a:bodyPr anchor="ctr"/>
                <a:p>
                  <a:pPr algn="ctr"/>
                </a:p>
              </p:txBody>
            </p:sp>
            <p:sp>
              <p:nvSpPr>
                <p:cNvPr id="54" name="Freeform: Shape 43"/>
                <p:cNvSpPr/>
                <p:nvPr/>
              </p:nvSpPr>
              <p:spPr bwMode="auto">
                <a:xfrm>
                  <a:off x="3978276" y="1046161"/>
                  <a:ext cx="236538" cy="22225"/>
                </a:xfrm>
                <a:custGeom>
                  <a:avLst/>
                  <a:gdLst/>
                  <a:ahLst/>
                  <a:cxnLst>
                    <a:cxn ang="0">
                      <a:pos x="103" y="7"/>
                    </a:cxn>
                    <a:cxn ang="0">
                      <a:pos x="100" y="10"/>
                    </a:cxn>
                    <a:cxn ang="0">
                      <a:pos x="4" y="10"/>
                    </a:cxn>
                    <a:cxn ang="0">
                      <a:pos x="0" y="7"/>
                    </a:cxn>
                    <a:cxn ang="0">
                      <a:pos x="0" y="3"/>
                    </a:cxn>
                    <a:cxn ang="0">
                      <a:pos x="4" y="0"/>
                    </a:cxn>
                    <a:cxn ang="0">
                      <a:pos x="100" y="0"/>
                    </a:cxn>
                    <a:cxn ang="0">
                      <a:pos x="103" y="3"/>
                    </a:cxn>
                    <a:cxn ang="0">
                      <a:pos x="103" y="7"/>
                    </a:cxn>
                  </a:cxnLst>
                  <a:rect l="0" t="0" r="r" b="b"/>
                  <a:pathLst>
                    <a:path w="103" h="10">
                      <a:moveTo>
                        <a:pt x="103" y="7"/>
                      </a:moveTo>
                      <a:cubicBezTo>
                        <a:pt x="103" y="9"/>
                        <a:pt x="102" y="10"/>
                        <a:pt x="100" y="10"/>
                      </a:cubicBezTo>
                      <a:cubicBezTo>
                        <a:pt x="4" y="10"/>
                        <a:pt x="4" y="10"/>
                        <a:pt x="4" y="10"/>
                      </a:cubicBezTo>
                      <a:cubicBezTo>
                        <a:pt x="2" y="10"/>
                        <a:pt x="0" y="9"/>
                        <a:pt x="0" y="7"/>
                      </a:cubicBezTo>
                      <a:cubicBezTo>
                        <a:pt x="0" y="3"/>
                        <a:pt x="0" y="3"/>
                        <a:pt x="0" y="3"/>
                      </a:cubicBezTo>
                      <a:cubicBezTo>
                        <a:pt x="0" y="1"/>
                        <a:pt x="2" y="0"/>
                        <a:pt x="4" y="0"/>
                      </a:cubicBezTo>
                      <a:cubicBezTo>
                        <a:pt x="100" y="0"/>
                        <a:pt x="100" y="0"/>
                        <a:pt x="100" y="0"/>
                      </a:cubicBezTo>
                      <a:cubicBezTo>
                        <a:pt x="102" y="0"/>
                        <a:pt x="103" y="1"/>
                        <a:pt x="103" y="3"/>
                      </a:cubicBezTo>
                      <a:lnTo>
                        <a:pt x="103" y="7"/>
                      </a:lnTo>
                      <a:close/>
                    </a:path>
                  </a:pathLst>
                </a:custGeom>
                <a:grpFill/>
                <a:ln w="9525">
                  <a:noFill/>
                  <a:round/>
                </a:ln>
              </p:spPr>
              <p:txBody>
                <a:bodyPr anchor="ctr"/>
                <a:p>
                  <a:pPr algn="ctr"/>
                </a:p>
              </p:txBody>
            </p:sp>
            <p:sp>
              <p:nvSpPr>
                <p:cNvPr id="55" name="Freeform: Shape 44"/>
                <p:cNvSpPr/>
                <p:nvPr/>
              </p:nvSpPr>
              <p:spPr bwMode="auto">
                <a:xfrm>
                  <a:off x="3959226" y="1082674"/>
                  <a:ext cx="273050" cy="25400"/>
                </a:xfrm>
                <a:custGeom>
                  <a:avLst/>
                  <a:gdLst/>
                  <a:ahLst/>
                  <a:cxnLst>
                    <a:cxn ang="0">
                      <a:pos x="119" y="8"/>
                    </a:cxn>
                    <a:cxn ang="0">
                      <a:pos x="116" y="11"/>
                    </a:cxn>
                    <a:cxn ang="0">
                      <a:pos x="4" y="11"/>
                    </a:cxn>
                    <a:cxn ang="0">
                      <a:pos x="0" y="8"/>
                    </a:cxn>
                    <a:cxn ang="0">
                      <a:pos x="0" y="4"/>
                    </a:cxn>
                    <a:cxn ang="0">
                      <a:pos x="4" y="0"/>
                    </a:cxn>
                    <a:cxn ang="0">
                      <a:pos x="116" y="0"/>
                    </a:cxn>
                    <a:cxn ang="0">
                      <a:pos x="119" y="4"/>
                    </a:cxn>
                    <a:cxn ang="0">
                      <a:pos x="119" y="8"/>
                    </a:cxn>
                  </a:cxnLst>
                  <a:rect l="0" t="0" r="r" b="b"/>
                  <a:pathLst>
                    <a:path w="119" h="11">
                      <a:moveTo>
                        <a:pt x="119" y="8"/>
                      </a:moveTo>
                      <a:cubicBezTo>
                        <a:pt x="119" y="9"/>
                        <a:pt x="117" y="11"/>
                        <a:pt x="116" y="11"/>
                      </a:cubicBezTo>
                      <a:cubicBezTo>
                        <a:pt x="4" y="11"/>
                        <a:pt x="4" y="11"/>
                        <a:pt x="4" y="11"/>
                      </a:cubicBezTo>
                      <a:cubicBezTo>
                        <a:pt x="2" y="11"/>
                        <a:pt x="0" y="9"/>
                        <a:pt x="0" y="8"/>
                      </a:cubicBezTo>
                      <a:cubicBezTo>
                        <a:pt x="0" y="4"/>
                        <a:pt x="0" y="4"/>
                        <a:pt x="0" y="4"/>
                      </a:cubicBezTo>
                      <a:cubicBezTo>
                        <a:pt x="0" y="2"/>
                        <a:pt x="2" y="0"/>
                        <a:pt x="4" y="0"/>
                      </a:cubicBezTo>
                      <a:cubicBezTo>
                        <a:pt x="116" y="0"/>
                        <a:pt x="116" y="0"/>
                        <a:pt x="116" y="0"/>
                      </a:cubicBezTo>
                      <a:cubicBezTo>
                        <a:pt x="117" y="0"/>
                        <a:pt x="119" y="2"/>
                        <a:pt x="119" y="4"/>
                      </a:cubicBezTo>
                      <a:lnTo>
                        <a:pt x="119" y="8"/>
                      </a:lnTo>
                      <a:close/>
                    </a:path>
                  </a:pathLst>
                </a:custGeom>
                <a:grpFill/>
                <a:ln w="9525">
                  <a:noFill/>
                  <a:round/>
                </a:ln>
              </p:spPr>
              <p:txBody>
                <a:bodyPr anchor="ctr"/>
                <a:p>
                  <a:pPr algn="ctr"/>
                </a:p>
              </p:txBody>
            </p:sp>
          </p:grpSp>
        </p:grpSp>
        <p:sp>
          <p:nvSpPr>
            <p:cNvPr id="22" name="TextBox 114"/>
            <p:cNvSpPr txBox="1"/>
            <p:nvPr/>
          </p:nvSpPr>
          <p:spPr bwMode="auto">
            <a:xfrm>
              <a:off x="270736" y="1488642"/>
              <a:ext cx="2184893" cy="232469"/>
            </a:xfrm>
            <a:prstGeom prst="rect">
              <a:avLst/>
            </a:prstGeom>
            <a:noFill/>
          </p:spPr>
          <p:txBody>
            <a:bodyPr wrap="none" lIns="0" tIns="0" rIns="288000" bIns="0" anchor="ctr" anchorCtr="0">
              <a:noAutofit/>
            </a:bodyPr>
            <a:p>
              <a:pPr algn="r" latinLnBrk="0"/>
              <a:r>
                <a:rPr lang="zh-CN" altLang="en-US" sz="2800">
                  <a:solidFill>
                    <a:schemeClr val="accent1">
                      <a:lumMod val="100000"/>
                    </a:schemeClr>
                  </a:solidFill>
                  <a:effectLst/>
                </a:rPr>
                <a:t>学说普通话</a:t>
              </a:r>
              <a:endParaRPr lang="zh-CN" altLang="en-US" sz="2800">
                <a:solidFill>
                  <a:schemeClr val="accent1">
                    <a:lumMod val="100000"/>
                  </a:schemeClr>
                </a:solidFill>
                <a:effectLst/>
              </a:endParaRPr>
            </a:p>
          </p:txBody>
        </p:sp>
      </p:grpSp>
      <p:grpSp>
        <p:nvGrpSpPr>
          <p:cNvPr id="68" name="组合 67"/>
          <p:cNvGrpSpPr/>
          <p:nvPr/>
        </p:nvGrpSpPr>
        <p:grpSpPr>
          <a:xfrm flipH="1">
            <a:off x="3926840" y="3432175"/>
            <a:ext cx="2872740" cy="530860"/>
            <a:chOff x="270736" y="2497324"/>
            <a:chExt cx="2716652" cy="526894"/>
          </a:xfrm>
        </p:grpSpPr>
        <p:grpSp>
          <p:nvGrpSpPr>
            <p:cNvPr id="9" name="Group 50"/>
            <p:cNvGrpSpPr/>
            <p:nvPr/>
          </p:nvGrpSpPr>
          <p:grpSpPr>
            <a:xfrm>
              <a:off x="2455629" y="2497324"/>
              <a:ext cx="531759" cy="526894"/>
              <a:chOff x="2438400" y="2680880"/>
              <a:chExt cx="638468" cy="632627"/>
            </a:xfrm>
          </p:grpSpPr>
          <p:sp>
            <p:nvSpPr>
              <p:cNvPr id="42" name="Oval 51"/>
              <p:cNvSpPr/>
              <p:nvPr/>
            </p:nvSpPr>
            <p:spPr>
              <a:xfrm rot="18900000">
                <a:off x="2438400" y="2680880"/>
                <a:ext cx="638468" cy="632627"/>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43" name="Group 52"/>
              <p:cNvGrpSpPr/>
              <p:nvPr/>
            </p:nvGrpSpPr>
            <p:grpSpPr>
              <a:xfrm>
                <a:off x="2565879" y="2816091"/>
                <a:ext cx="383510" cy="362204"/>
                <a:chOff x="5530851" y="1866899"/>
                <a:chExt cx="285750" cy="269875"/>
              </a:xfrm>
              <a:solidFill>
                <a:schemeClr val="bg1"/>
              </a:solidFill>
            </p:grpSpPr>
            <p:sp>
              <p:nvSpPr>
                <p:cNvPr id="44" name="Oval 53"/>
                <p:cNvSpPr/>
                <p:nvPr/>
              </p:nvSpPr>
              <p:spPr bwMode="auto">
                <a:xfrm>
                  <a:off x="5661026" y="1912936"/>
                  <a:ext cx="68263" cy="68263"/>
                </a:xfrm>
                <a:prstGeom prst="ellipse">
                  <a:avLst/>
                </a:prstGeom>
                <a:grpFill/>
                <a:ln w="9525">
                  <a:noFill/>
                  <a:round/>
                </a:ln>
              </p:spPr>
              <p:txBody>
                <a:bodyPr anchor="ctr"/>
                <a:p>
                  <a:pPr algn="ctr"/>
                </a:p>
              </p:txBody>
            </p:sp>
            <p:sp>
              <p:nvSpPr>
                <p:cNvPr id="45" name="Freeform: Shape 54"/>
                <p:cNvSpPr/>
                <p:nvPr/>
              </p:nvSpPr>
              <p:spPr bwMode="auto">
                <a:xfrm>
                  <a:off x="5530851" y="1866899"/>
                  <a:ext cx="285750" cy="269875"/>
                </a:xfrm>
                <a:custGeom>
                  <a:avLst/>
                  <a:gdLst/>
                  <a:ahLst/>
                  <a:cxnLst>
                    <a:cxn ang="0">
                      <a:pos x="100" y="75"/>
                    </a:cxn>
                    <a:cxn ang="0">
                      <a:pos x="97" y="77"/>
                    </a:cxn>
                    <a:cxn ang="0">
                      <a:pos x="96" y="77"/>
                    </a:cxn>
                    <a:cxn ang="0">
                      <a:pos x="90" y="57"/>
                    </a:cxn>
                    <a:cxn ang="0">
                      <a:pos x="84" y="53"/>
                    </a:cxn>
                    <a:cxn ang="0">
                      <a:pos x="82" y="53"/>
                    </a:cxn>
                    <a:cxn ang="0">
                      <a:pos x="60" y="53"/>
                    </a:cxn>
                    <a:cxn ang="0">
                      <a:pos x="55" y="57"/>
                    </a:cxn>
                    <a:cxn ang="0">
                      <a:pos x="48" y="76"/>
                    </a:cxn>
                    <a:cxn ang="0">
                      <a:pos x="47" y="76"/>
                    </a:cxn>
                    <a:cxn ang="0">
                      <a:pos x="46" y="75"/>
                    </a:cxn>
                    <a:cxn ang="0">
                      <a:pos x="46" y="20"/>
                    </a:cxn>
                    <a:cxn ang="0">
                      <a:pos x="73" y="9"/>
                    </a:cxn>
                    <a:cxn ang="0">
                      <a:pos x="100" y="20"/>
                    </a:cxn>
                    <a:cxn ang="0">
                      <a:pos x="111" y="48"/>
                    </a:cxn>
                    <a:cxn ang="0">
                      <a:pos x="100" y="75"/>
                    </a:cxn>
                    <a:cxn ang="0">
                      <a:pos x="78" y="78"/>
                    </a:cxn>
                    <a:cxn ang="0">
                      <a:pos x="73" y="83"/>
                    </a:cxn>
                    <a:cxn ang="0">
                      <a:pos x="71" y="83"/>
                    </a:cxn>
                    <a:cxn ang="0">
                      <a:pos x="66" y="78"/>
                    </a:cxn>
                    <a:cxn ang="0">
                      <a:pos x="66" y="76"/>
                    </a:cxn>
                    <a:cxn ang="0">
                      <a:pos x="68" y="63"/>
                    </a:cxn>
                    <a:cxn ang="0">
                      <a:pos x="68" y="60"/>
                    </a:cxn>
                    <a:cxn ang="0">
                      <a:pos x="69" y="59"/>
                    </a:cxn>
                    <a:cxn ang="0">
                      <a:pos x="75" y="59"/>
                    </a:cxn>
                    <a:cxn ang="0">
                      <a:pos x="76" y="60"/>
                    </a:cxn>
                    <a:cxn ang="0">
                      <a:pos x="76" y="63"/>
                    </a:cxn>
                    <a:cxn ang="0">
                      <a:pos x="79" y="76"/>
                    </a:cxn>
                    <a:cxn ang="0">
                      <a:pos x="78" y="78"/>
                    </a:cxn>
                    <a:cxn ang="0">
                      <a:pos x="106" y="14"/>
                    </a:cxn>
                    <a:cxn ang="0">
                      <a:pos x="73" y="0"/>
                    </a:cxn>
                    <a:cxn ang="0">
                      <a:pos x="39" y="14"/>
                    </a:cxn>
                    <a:cxn ang="0">
                      <a:pos x="25" y="42"/>
                    </a:cxn>
                    <a:cxn ang="0">
                      <a:pos x="32" y="71"/>
                    </a:cxn>
                    <a:cxn ang="0">
                      <a:pos x="31" y="76"/>
                    </a:cxn>
                    <a:cxn ang="0">
                      <a:pos x="6" y="101"/>
                    </a:cxn>
                    <a:cxn ang="0">
                      <a:pos x="4" y="115"/>
                    </a:cxn>
                    <a:cxn ang="0">
                      <a:pos x="5" y="116"/>
                    </a:cxn>
                    <a:cxn ang="0">
                      <a:pos x="10" y="118"/>
                    </a:cxn>
                    <a:cxn ang="0">
                      <a:pos x="19" y="114"/>
                    </a:cxn>
                    <a:cxn ang="0">
                      <a:pos x="44" y="89"/>
                    </a:cxn>
                    <a:cxn ang="0">
                      <a:pos x="44" y="89"/>
                    </a:cxn>
                    <a:cxn ang="0">
                      <a:pos x="47" y="88"/>
                    </a:cxn>
                    <a:cxn ang="0">
                      <a:pos x="49" y="88"/>
                    </a:cxn>
                    <a:cxn ang="0">
                      <a:pos x="54" y="91"/>
                    </a:cxn>
                    <a:cxn ang="0">
                      <a:pos x="57" y="92"/>
                    </a:cxn>
                    <a:cxn ang="0">
                      <a:pos x="61" y="94"/>
                    </a:cxn>
                    <a:cxn ang="0">
                      <a:pos x="73" y="95"/>
                    </a:cxn>
                    <a:cxn ang="0">
                      <a:pos x="88" y="93"/>
                    </a:cxn>
                    <a:cxn ang="0">
                      <a:pos x="90" y="92"/>
                    </a:cxn>
                    <a:cxn ang="0">
                      <a:pos x="100" y="87"/>
                    </a:cxn>
                    <a:cxn ang="0">
                      <a:pos x="106" y="81"/>
                    </a:cxn>
                    <a:cxn ang="0">
                      <a:pos x="106" y="14"/>
                    </a:cxn>
                  </a:cxnLst>
                  <a:rect l="0" t="0" r="r" b="b"/>
                  <a:pathLst>
                    <a:path w="125" h="118">
                      <a:moveTo>
                        <a:pt x="100" y="75"/>
                      </a:moveTo>
                      <a:cubicBezTo>
                        <a:pt x="99" y="75"/>
                        <a:pt x="98" y="76"/>
                        <a:pt x="97" y="77"/>
                      </a:cubicBezTo>
                      <a:cubicBezTo>
                        <a:pt x="97" y="77"/>
                        <a:pt x="97" y="77"/>
                        <a:pt x="96" y="77"/>
                      </a:cubicBezTo>
                      <a:cubicBezTo>
                        <a:pt x="90" y="57"/>
                        <a:pt x="90" y="57"/>
                        <a:pt x="90" y="57"/>
                      </a:cubicBezTo>
                      <a:cubicBezTo>
                        <a:pt x="89" y="55"/>
                        <a:pt x="86" y="53"/>
                        <a:pt x="84" y="53"/>
                      </a:cubicBezTo>
                      <a:cubicBezTo>
                        <a:pt x="83" y="53"/>
                        <a:pt x="83" y="53"/>
                        <a:pt x="82" y="53"/>
                      </a:cubicBezTo>
                      <a:cubicBezTo>
                        <a:pt x="60" y="53"/>
                        <a:pt x="60" y="53"/>
                        <a:pt x="60" y="53"/>
                      </a:cubicBezTo>
                      <a:cubicBezTo>
                        <a:pt x="58" y="53"/>
                        <a:pt x="55" y="55"/>
                        <a:pt x="55" y="57"/>
                      </a:cubicBezTo>
                      <a:cubicBezTo>
                        <a:pt x="48" y="76"/>
                        <a:pt x="48" y="76"/>
                        <a:pt x="48" y="76"/>
                      </a:cubicBezTo>
                      <a:cubicBezTo>
                        <a:pt x="48" y="77"/>
                        <a:pt x="48" y="77"/>
                        <a:pt x="47" y="76"/>
                      </a:cubicBezTo>
                      <a:cubicBezTo>
                        <a:pt x="47" y="76"/>
                        <a:pt x="46" y="75"/>
                        <a:pt x="46" y="75"/>
                      </a:cubicBezTo>
                      <a:cubicBezTo>
                        <a:pt x="31" y="60"/>
                        <a:pt x="31" y="35"/>
                        <a:pt x="46" y="20"/>
                      </a:cubicBezTo>
                      <a:cubicBezTo>
                        <a:pt x="53" y="13"/>
                        <a:pt x="62" y="9"/>
                        <a:pt x="73" y="9"/>
                      </a:cubicBezTo>
                      <a:cubicBezTo>
                        <a:pt x="83" y="9"/>
                        <a:pt x="93" y="13"/>
                        <a:pt x="100" y="20"/>
                      </a:cubicBezTo>
                      <a:cubicBezTo>
                        <a:pt x="107" y="28"/>
                        <a:pt x="111" y="37"/>
                        <a:pt x="111" y="48"/>
                      </a:cubicBezTo>
                      <a:cubicBezTo>
                        <a:pt x="111" y="58"/>
                        <a:pt x="107" y="67"/>
                        <a:pt x="100" y="75"/>
                      </a:cubicBezTo>
                      <a:moveTo>
                        <a:pt x="78" y="78"/>
                      </a:moveTo>
                      <a:cubicBezTo>
                        <a:pt x="73" y="83"/>
                        <a:pt x="73" y="83"/>
                        <a:pt x="73" y="83"/>
                      </a:cubicBezTo>
                      <a:cubicBezTo>
                        <a:pt x="73" y="83"/>
                        <a:pt x="72" y="83"/>
                        <a:pt x="71" y="83"/>
                      </a:cubicBezTo>
                      <a:cubicBezTo>
                        <a:pt x="66" y="78"/>
                        <a:pt x="66" y="78"/>
                        <a:pt x="66" y="78"/>
                      </a:cubicBezTo>
                      <a:cubicBezTo>
                        <a:pt x="66" y="78"/>
                        <a:pt x="65" y="77"/>
                        <a:pt x="66" y="76"/>
                      </a:cubicBezTo>
                      <a:cubicBezTo>
                        <a:pt x="66" y="76"/>
                        <a:pt x="68" y="66"/>
                        <a:pt x="68" y="63"/>
                      </a:cubicBezTo>
                      <a:cubicBezTo>
                        <a:pt x="68" y="63"/>
                        <a:pt x="68" y="60"/>
                        <a:pt x="68" y="60"/>
                      </a:cubicBezTo>
                      <a:cubicBezTo>
                        <a:pt x="68" y="60"/>
                        <a:pt x="69" y="59"/>
                        <a:pt x="69" y="59"/>
                      </a:cubicBezTo>
                      <a:cubicBezTo>
                        <a:pt x="75" y="59"/>
                        <a:pt x="75" y="59"/>
                        <a:pt x="75" y="59"/>
                      </a:cubicBezTo>
                      <a:cubicBezTo>
                        <a:pt x="76" y="59"/>
                        <a:pt x="76" y="60"/>
                        <a:pt x="76" y="60"/>
                      </a:cubicBezTo>
                      <a:cubicBezTo>
                        <a:pt x="76" y="60"/>
                        <a:pt x="76" y="63"/>
                        <a:pt x="76" y="63"/>
                      </a:cubicBezTo>
                      <a:cubicBezTo>
                        <a:pt x="77" y="66"/>
                        <a:pt x="79" y="76"/>
                        <a:pt x="79" y="76"/>
                      </a:cubicBezTo>
                      <a:cubicBezTo>
                        <a:pt x="79" y="77"/>
                        <a:pt x="79" y="78"/>
                        <a:pt x="78" y="78"/>
                      </a:cubicBezTo>
                      <a:moveTo>
                        <a:pt x="106" y="14"/>
                      </a:moveTo>
                      <a:cubicBezTo>
                        <a:pt x="97" y="5"/>
                        <a:pt x="85" y="0"/>
                        <a:pt x="73" y="0"/>
                      </a:cubicBezTo>
                      <a:cubicBezTo>
                        <a:pt x="60" y="0"/>
                        <a:pt x="48" y="5"/>
                        <a:pt x="39" y="14"/>
                      </a:cubicBezTo>
                      <a:cubicBezTo>
                        <a:pt x="31" y="21"/>
                        <a:pt x="26" y="31"/>
                        <a:pt x="25" y="42"/>
                      </a:cubicBezTo>
                      <a:cubicBezTo>
                        <a:pt x="24" y="52"/>
                        <a:pt x="26" y="62"/>
                        <a:pt x="32" y="71"/>
                      </a:cubicBezTo>
                      <a:cubicBezTo>
                        <a:pt x="32" y="73"/>
                        <a:pt x="33" y="75"/>
                        <a:pt x="31" y="76"/>
                      </a:cubicBezTo>
                      <a:cubicBezTo>
                        <a:pt x="6" y="101"/>
                        <a:pt x="6" y="101"/>
                        <a:pt x="6" y="101"/>
                      </a:cubicBezTo>
                      <a:cubicBezTo>
                        <a:pt x="2" y="105"/>
                        <a:pt x="0" y="111"/>
                        <a:pt x="4" y="115"/>
                      </a:cubicBezTo>
                      <a:cubicBezTo>
                        <a:pt x="5" y="116"/>
                        <a:pt x="5" y="116"/>
                        <a:pt x="5" y="116"/>
                      </a:cubicBezTo>
                      <a:cubicBezTo>
                        <a:pt x="6" y="117"/>
                        <a:pt x="8" y="118"/>
                        <a:pt x="10" y="118"/>
                      </a:cubicBezTo>
                      <a:cubicBezTo>
                        <a:pt x="13" y="118"/>
                        <a:pt x="16" y="117"/>
                        <a:pt x="19" y="114"/>
                      </a:cubicBezTo>
                      <a:cubicBezTo>
                        <a:pt x="44" y="89"/>
                        <a:pt x="44" y="89"/>
                        <a:pt x="44" y="89"/>
                      </a:cubicBezTo>
                      <a:cubicBezTo>
                        <a:pt x="44" y="89"/>
                        <a:pt x="44" y="89"/>
                        <a:pt x="44" y="89"/>
                      </a:cubicBezTo>
                      <a:cubicBezTo>
                        <a:pt x="45" y="88"/>
                        <a:pt x="46" y="88"/>
                        <a:pt x="47" y="88"/>
                      </a:cubicBezTo>
                      <a:cubicBezTo>
                        <a:pt x="48" y="88"/>
                        <a:pt x="49" y="88"/>
                        <a:pt x="49" y="88"/>
                      </a:cubicBezTo>
                      <a:cubicBezTo>
                        <a:pt x="51" y="90"/>
                        <a:pt x="52" y="90"/>
                        <a:pt x="54" y="91"/>
                      </a:cubicBezTo>
                      <a:cubicBezTo>
                        <a:pt x="55" y="92"/>
                        <a:pt x="56" y="92"/>
                        <a:pt x="57" y="92"/>
                      </a:cubicBezTo>
                      <a:cubicBezTo>
                        <a:pt x="58" y="93"/>
                        <a:pt x="59" y="93"/>
                        <a:pt x="61" y="94"/>
                      </a:cubicBezTo>
                      <a:cubicBezTo>
                        <a:pt x="65" y="95"/>
                        <a:pt x="69" y="95"/>
                        <a:pt x="73" y="95"/>
                      </a:cubicBezTo>
                      <a:cubicBezTo>
                        <a:pt x="78" y="95"/>
                        <a:pt x="83" y="94"/>
                        <a:pt x="88" y="93"/>
                      </a:cubicBezTo>
                      <a:cubicBezTo>
                        <a:pt x="89" y="93"/>
                        <a:pt x="89" y="92"/>
                        <a:pt x="90" y="92"/>
                      </a:cubicBezTo>
                      <a:cubicBezTo>
                        <a:pt x="94" y="91"/>
                        <a:pt x="97" y="89"/>
                        <a:pt x="100" y="87"/>
                      </a:cubicBezTo>
                      <a:cubicBezTo>
                        <a:pt x="102" y="85"/>
                        <a:pt x="104" y="83"/>
                        <a:pt x="106" y="81"/>
                      </a:cubicBezTo>
                      <a:cubicBezTo>
                        <a:pt x="125" y="63"/>
                        <a:pt x="125" y="32"/>
                        <a:pt x="106" y="14"/>
                      </a:cubicBezTo>
                    </a:path>
                  </a:pathLst>
                </a:custGeom>
                <a:grpFill/>
                <a:ln w="9525">
                  <a:noFill/>
                  <a:round/>
                </a:ln>
              </p:spPr>
              <p:txBody>
                <a:bodyPr anchor="ctr"/>
                <a:p>
                  <a:pPr algn="ctr"/>
                </a:p>
              </p:txBody>
            </p:sp>
          </p:grpSp>
        </p:grpSp>
        <p:sp>
          <p:nvSpPr>
            <p:cNvPr id="20" name="TextBox 120"/>
            <p:cNvSpPr txBox="1"/>
            <p:nvPr/>
          </p:nvSpPr>
          <p:spPr bwMode="auto">
            <a:xfrm>
              <a:off x="270736" y="2583288"/>
              <a:ext cx="2184893" cy="232469"/>
            </a:xfrm>
            <a:prstGeom prst="rect">
              <a:avLst/>
            </a:prstGeom>
            <a:noFill/>
          </p:spPr>
          <p:txBody>
            <a:bodyPr wrap="none" lIns="0" tIns="0" rIns="288000" bIns="0" anchor="ctr" anchorCtr="0">
              <a:noAutofit/>
            </a:bodyPr>
            <a:p>
              <a:pPr algn="r" latinLnBrk="0"/>
              <a:r>
                <a:rPr lang="zh-CN" altLang="en-US" sz="2800">
                  <a:solidFill>
                    <a:schemeClr val="accent3">
                      <a:lumMod val="100000"/>
                    </a:schemeClr>
                  </a:solidFill>
                  <a:effectLst/>
                </a:rPr>
                <a:t>谈话活动</a:t>
              </a:r>
              <a:endParaRPr lang="zh-CN" altLang="en-US" sz="2800">
                <a:solidFill>
                  <a:schemeClr val="accent3">
                    <a:lumMod val="100000"/>
                  </a:schemeClr>
                </a:solidFill>
                <a:effectLst/>
              </a:endParaRPr>
            </a:p>
          </p:txBody>
        </p:sp>
      </p:grpSp>
      <p:grpSp>
        <p:nvGrpSpPr>
          <p:cNvPr id="69" name="组合 68"/>
          <p:cNvGrpSpPr/>
          <p:nvPr/>
        </p:nvGrpSpPr>
        <p:grpSpPr>
          <a:xfrm flipH="1">
            <a:off x="3926840" y="5095875"/>
            <a:ext cx="2872740" cy="530860"/>
            <a:chOff x="270736" y="3658178"/>
            <a:chExt cx="2716652" cy="526894"/>
          </a:xfrm>
        </p:grpSpPr>
        <p:grpSp>
          <p:nvGrpSpPr>
            <p:cNvPr id="11" name="Group 55"/>
            <p:cNvGrpSpPr/>
            <p:nvPr/>
          </p:nvGrpSpPr>
          <p:grpSpPr>
            <a:xfrm>
              <a:off x="2455629" y="3658178"/>
              <a:ext cx="531759" cy="526894"/>
              <a:chOff x="2438400" y="3906247"/>
              <a:chExt cx="638468" cy="632627"/>
            </a:xfrm>
          </p:grpSpPr>
          <p:sp>
            <p:nvSpPr>
              <p:cNvPr id="30" name="Oval 56"/>
              <p:cNvSpPr/>
              <p:nvPr/>
            </p:nvSpPr>
            <p:spPr>
              <a:xfrm rot="18900000">
                <a:off x="2438400" y="3906247"/>
                <a:ext cx="638468" cy="632627"/>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31" name="Group 57"/>
              <p:cNvGrpSpPr/>
              <p:nvPr/>
            </p:nvGrpSpPr>
            <p:grpSpPr>
              <a:xfrm>
                <a:off x="2598452" y="4071806"/>
                <a:ext cx="318371" cy="301515"/>
                <a:chOff x="5133976" y="846136"/>
                <a:chExt cx="269875" cy="255588"/>
              </a:xfrm>
              <a:solidFill>
                <a:schemeClr val="bg1"/>
              </a:solidFill>
            </p:grpSpPr>
            <p:sp>
              <p:nvSpPr>
                <p:cNvPr id="32" name="Freeform: Shape 63"/>
                <p:cNvSpPr/>
                <p:nvPr/>
              </p:nvSpPr>
              <p:spPr bwMode="auto">
                <a:xfrm>
                  <a:off x="5191126" y="995361"/>
                  <a:ext cx="34925" cy="39688"/>
                </a:xfrm>
                <a:custGeom>
                  <a:avLst/>
                  <a:gdLst/>
                  <a:ahLst/>
                  <a:cxnLst>
                    <a:cxn ang="0">
                      <a:pos x="12" y="0"/>
                    </a:cxn>
                    <a:cxn ang="0">
                      <a:pos x="3" y="0"/>
                    </a:cxn>
                    <a:cxn ang="0">
                      <a:pos x="0" y="3"/>
                    </a:cxn>
                    <a:cxn ang="0">
                      <a:pos x="0" y="14"/>
                    </a:cxn>
                    <a:cxn ang="0">
                      <a:pos x="3" y="17"/>
                    </a:cxn>
                    <a:cxn ang="0">
                      <a:pos x="12" y="17"/>
                    </a:cxn>
                    <a:cxn ang="0">
                      <a:pos x="15" y="14"/>
                    </a:cxn>
                    <a:cxn ang="0">
                      <a:pos x="15" y="3"/>
                    </a:cxn>
                    <a:cxn ang="0">
                      <a:pos x="12" y="0"/>
                    </a:cxn>
                  </a:cxnLst>
                  <a:rect l="0" t="0" r="r" b="b"/>
                  <a:pathLst>
                    <a:path w="15" h="17">
                      <a:moveTo>
                        <a:pt x="12" y="0"/>
                      </a:moveTo>
                      <a:cubicBezTo>
                        <a:pt x="3" y="0"/>
                        <a:pt x="3" y="0"/>
                        <a:pt x="3" y="0"/>
                      </a:cubicBezTo>
                      <a:cubicBezTo>
                        <a:pt x="2" y="0"/>
                        <a:pt x="0" y="1"/>
                        <a:pt x="0" y="3"/>
                      </a:cubicBezTo>
                      <a:cubicBezTo>
                        <a:pt x="0" y="14"/>
                        <a:pt x="0" y="14"/>
                        <a:pt x="0" y="14"/>
                      </a:cubicBezTo>
                      <a:cubicBezTo>
                        <a:pt x="0" y="16"/>
                        <a:pt x="2" y="17"/>
                        <a:pt x="3" y="17"/>
                      </a:cubicBezTo>
                      <a:cubicBezTo>
                        <a:pt x="12" y="17"/>
                        <a:pt x="12" y="17"/>
                        <a:pt x="12" y="17"/>
                      </a:cubicBezTo>
                      <a:cubicBezTo>
                        <a:pt x="14" y="17"/>
                        <a:pt x="15" y="16"/>
                        <a:pt x="15" y="14"/>
                      </a:cubicBezTo>
                      <a:cubicBezTo>
                        <a:pt x="15" y="3"/>
                        <a:pt x="15" y="3"/>
                        <a:pt x="15" y="3"/>
                      </a:cubicBezTo>
                      <a:cubicBezTo>
                        <a:pt x="15" y="1"/>
                        <a:pt x="14" y="0"/>
                        <a:pt x="12" y="0"/>
                      </a:cubicBezTo>
                    </a:path>
                  </a:pathLst>
                </a:custGeom>
                <a:grpFill/>
                <a:ln w="9525">
                  <a:noFill/>
                  <a:round/>
                </a:ln>
              </p:spPr>
              <p:txBody>
                <a:bodyPr anchor="ctr"/>
                <a:p>
                  <a:pPr algn="ctr"/>
                </a:p>
              </p:txBody>
            </p:sp>
            <p:sp>
              <p:nvSpPr>
                <p:cNvPr id="33" name="Freeform: Shape 64"/>
                <p:cNvSpPr/>
                <p:nvPr/>
              </p:nvSpPr>
              <p:spPr bwMode="auto">
                <a:xfrm>
                  <a:off x="5308601" y="1052511"/>
                  <a:ext cx="74613" cy="4763"/>
                </a:xfrm>
                <a:custGeom>
                  <a:avLst/>
                  <a:gdLst/>
                  <a:ahLst/>
                  <a:cxnLst>
                    <a:cxn ang="0">
                      <a:pos x="33" y="1"/>
                    </a:cxn>
                    <a:cxn ang="0">
                      <a:pos x="32" y="2"/>
                    </a:cxn>
                    <a:cxn ang="0">
                      <a:pos x="1" y="2"/>
                    </a:cxn>
                    <a:cxn ang="0">
                      <a:pos x="0" y="1"/>
                    </a:cxn>
                    <a:cxn ang="0">
                      <a:pos x="0" y="1"/>
                    </a:cxn>
                    <a:cxn ang="0">
                      <a:pos x="1" y="0"/>
                    </a:cxn>
                    <a:cxn ang="0">
                      <a:pos x="32" y="0"/>
                    </a:cxn>
                    <a:cxn ang="0">
                      <a:pos x="33" y="1"/>
                    </a:cxn>
                  </a:cxnLst>
                  <a:rect l="0" t="0" r="r" b="b"/>
                  <a:pathLst>
                    <a:path w="33" h="2">
                      <a:moveTo>
                        <a:pt x="33" y="1"/>
                      </a:moveTo>
                      <a:cubicBezTo>
                        <a:pt x="33" y="2"/>
                        <a:pt x="32" y="2"/>
                        <a:pt x="32" y="2"/>
                      </a:cubicBezTo>
                      <a:cubicBezTo>
                        <a:pt x="1" y="2"/>
                        <a:pt x="1" y="2"/>
                        <a:pt x="1" y="2"/>
                      </a:cubicBezTo>
                      <a:cubicBezTo>
                        <a:pt x="1" y="2"/>
                        <a:pt x="0" y="2"/>
                        <a:pt x="0" y="1"/>
                      </a:cubicBezTo>
                      <a:cubicBezTo>
                        <a:pt x="0" y="1"/>
                        <a:pt x="0" y="1"/>
                        <a:pt x="0" y="1"/>
                      </a:cubicBezTo>
                      <a:cubicBezTo>
                        <a:pt x="0" y="0"/>
                        <a:pt x="1" y="0"/>
                        <a:pt x="1" y="0"/>
                      </a:cubicBezTo>
                      <a:cubicBezTo>
                        <a:pt x="32" y="0"/>
                        <a:pt x="32" y="0"/>
                        <a:pt x="32" y="0"/>
                      </a:cubicBezTo>
                      <a:cubicBezTo>
                        <a:pt x="32" y="0"/>
                        <a:pt x="33" y="0"/>
                        <a:pt x="33" y="1"/>
                      </a:cubicBezTo>
                      <a:close/>
                    </a:path>
                  </a:pathLst>
                </a:custGeom>
                <a:grpFill/>
                <a:ln w="9525">
                  <a:noFill/>
                  <a:round/>
                </a:ln>
              </p:spPr>
              <p:txBody>
                <a:bodyPr anchor="ctr"/>
                <a:p>
                  <a:pPr algn="ctr"/>
                </a:p>
              </p:txBody>
            </p:sp>
            <p:sp>
              <p:nvSpPr>
                <p:cNvPr id="34" name="Freeform: Shape 65"/>
                <p:cNvSpPr/>
                <p:nvPr/>
              </p:nvSpPr>
              <p:spPr bwMode="auto">
                <a:xfrm>
                  <a:off x="5308601" y="993773"/>
                  <a:ext cx="31750" cy="6350"/>
                </a:xfrm>
                <a:custGeom>
                  <a:avLst/>
                  <a:gdLst/>
                  <a:ahLst/>
                  <a:cxnLst>
                    <a:cxn ang="0">
                      <a:pos x="14" y="2"/>
                    </a:cxn>
                    <a:cxn ang="0">
                      <a:pos x="13" y="3"/>
                    </a:cxn>
                    <a:cxn ang="0">
                      <a:pos x="1" y="3"/>
                    </a:cxn>
                    <a:cxn ang="0">
                      <a:pos x="0" y="2"/>
                    </a:cxn>
                    <a:cxn ang="0">
                      <a:pos x="0" y="1"/>
                    </a:cxn>
                    <a:cxn ang="0">
                      <a:pos x="1" y="0"/>
                    </a:cxn>
                    <a:cxn ang="0">
                      <a:pos x="13" y="0"/>
                    </a:cxn>
                    <a:cxn ang="0">
                      <a:pos x="14" y="1"/>
                    </a:cxn>
                    <a:cxn ang="0">
                      <a:pos x="14" y="2"/>
                    </a:cxn>
                  </a:cxnLst>
                  <a:rect l="0" t="0" r="r" b="b"/>
                  <a:pathLst>
                    <a:path w="14" h="3">
                      <a:moveTo>
                        <a:pt x="14" y="2"/>
                      </a:moveTo>
                      <a:cubicBezTo>
                        <a:pt x="14" y="3"/>
                        <a:pt x="14" y="3"/>
                        <a:pt x="13" y="3"/>
                      </a:cubicBezTo>
                      <a:cubicBezTo>
                        <a:pt x="1" y="3"/>
                        <a:pt x="1" y="3"/>
                        <a:pt x="1" y="3"/>
                      </a:cubicBezTo>
                      <a:cubicBezTo>
                        <a:pt x="1" y="3"/>
                        <a:pt x="0" y="3"/>
                        <a:pt x="0" y="2"/>
                      </a:cubicBezTo>
                      <a:cubicBezTo>
                        <a:pt x="0" y="1"/>
                        <a:pt x="0" y="1"/>
                        <a:pt x="0" y="1"/>
                      </a:cubicBezTo>
                      <a:cubicBezTo>
                        <a:pt x="0" y="1"/>
                        <a:pt x="1" y="0"/>
                        <a:pt x="1" y="0"/>
                      </a:cubicBezTo>
                      <a:cubicBezTo>
                        <a:pt x="13" y="0"/>
                        <a:pt x="13" y="0"/>
                        <a:pt x="13" y="0"/>
                      </a:cubicBezTo>
                      <a:cubicBezTo>
                        <a:pt x="14" y="0"/>
                        <a:pt x="14" y="1"/>
                        <a:pt x="14" y="1"/>
                      </a:cubicBezTo>
                      <a:lnTo>
                        <a:pt x="14" y="2"/>
                      </a:lnTo>
                      <a:close/>
                    </a:path>
                  </a:pathLst>
                </a:custGeom>
                <a:grpFill/>
                <a:ln w="9525">
                  <a:noFill/>
                  <a:round/>
                </a:ln>
              </p:spPr>
              <p:txBody>
                <a:bodyPr anchor="ctr"/>
                <a:p>
                  <a:pPr algn="ctr"/>
                </a:p>
              </p:txBody>
            </p:sp>
            <p:sp>
              <p:nvSpPr>
                <p:cNvPr id="35" name="Freeform: Shape 66"/>
                <p:cNvSpPr/>
                <p:nvPr/>
              </p:nvSpPr>
              <p:spPr bwMode="auto">
                <a:xfrm>
                  <a:off x="5351463" y="1071561"/>
                  <a:ext cx="30163" cy="6350"/>
                </a:xfrm>
                <a:custGeom>
                  <a:avLst/>
                  <a:gdLst/>
                  <a:ahLst/>
                  <a:cxnLst>
                    <a:cxn ang="0">
                      <a:pos x="13" y="2"/>
                    </a:cxn>
                    <a:cxn ang="0">
                      <a:pos x="13" y="3"/>
                    </a:cxn>
                    <a:cxn ang="0">
                      <a:pos x="1" y="3"/>
                    </a:cxn>
                    <a:cxn ang="0">
                      <a:pos x="0" y="2"/>
                    </a:cxn>
                    <a:cxn ang="0">
                      <a:pos x="0" y="1"/>
                    </a:cxn>
                    <a:cxn ang="0">
                      <a:pos x="1" y="0"/>
                    </a:cxn>
                    <a:cxn ang="0">
                      <a:pos x="13" y="0"/>
                    </a:cxn>
                    <a:cxn ang="0">
                      <a:pos x="13" y="1"/>
                    </a:cxn>
                    <a:cxn ang="0">
                      <a:pos x="13" y="2"/>
                    </a:cxn>
                  </a:cxnLst>
                  <a:rect l="0" t="0" r="r" b="b"/>
                  <a:pathLst>
                    <a:path w="13" h="3">
                      <a:moveTo>
                        <a:pt x="13" y="2"/>
                      </a:moveTo>
                      <a:cubicBezTo>
                        <a:pt x="13" y="2"/>
                        <a:pt x="13" y="3"/>
                        <a:pt x="13" y="3"/>
                      </a:cubicBezTo>
                      <a:cubicBezTo>
                        <a:pt x="1" y="3"/>
                        <a:pt x="1" y="3"/>
                        <a:pt x="1" y="3"/>
                      </a:cubicBezTo>
                      <a:cubicBezTo>
                        <a:pt x="0" y="3"/>
                        <a:pt x="0" y="2"/>
                        <a:pt x="0" y="2"/>
                      </a:cubicBezTo>
                      <a:cubicBezTo>
                        <a:pt x="0" y="1"/>
                        <a:pt x="0" y="1"/>
                        <a:pt x="0" y="1"/>
                      </a:cubicBezTo>
                      <a:cubicBezTo>
                        <a:pt x="0" y="1"/>
                        <a:pt x="0" y="0"/>
                        <a:pt x="1" y="0"/>
                      </a:cubicBezTo>
                      <a:cubicBezTo>
                        <a:pt x="13" y="0"/>
                        <a:pt x="13" y="0"/>
                        <a:pt x="13" y="0"/>
                      </a:cubicBezTo>
                      <a:cubicBezTo>
                        <a:pt x="13" y="0"/>
                        <a:pt x="13" y="1"/>
                        <a:pt x="13" y="1"/>
                      </a:cubicBezTo>
                      <a:lnTo>
                        <a:pt x="13" y="2"/>
                      </a:lnTo>
                      <a:close/>
                    </a:path>
                  </a:pathLst>
                </a:custGeom>
                <a:grpFill/>
                <a:ln w="9525">
                  <a:noFill/>
                  <a:round/>
                </a:ln>
              </p:spPr>
              <p:txBody>
                <a:bodyPr anchor="ctr"/>
                <a:p>
                  <a:pPr algn="ctr"/>
                </a:p>
              </p:txBody>
            </p:sp>
            <p:sp>
              <p:nvSpPr>
                <p:cNvPr id="36" name="Freeform: Shape 67"/>
                <p:cNvSpPr/>
                <p:nvPr/>
              </p:nvSpPr>
              <p:spPr bwMode="auto">
                <a:xfrm>
                  <a:off x="5308601" y="1014411"/>
                  <a:ext cx="44450" cy="4763"/>
                </a:xfrm>
                <a:custGeom>
                  <a:avLst/>
                  <a:gdLst/>
                  <a:ahLst/>
                  <a:cxnLst>
                    <a:cxn ang="0">
                      <a:pos x="20" y="1"/>
                    </a:cxn>
                    <a:cxn ang="0">
                      <a:pos x="19" y="2"/>
                    </a:cxn>
                    <a:cxn ang="0">
                      <a:pos x="1" y="2"/>
                    </a:cxn>
                    <a:cxn ang="0">
                      <a:pos x="0" y="1"/>
                    </a:cxn>
                    <a:cxn ang="0">
                      <a:pos x="0" y="1"/>
                    </a:cxn>
                    <a:cxn ang="0">
                      <a:pos x="1" y="0"/>
                    </a:cxn>
                    <a:cxn ang="0">
                      <a:pos x="19" y="0"/>
                    </a:cxn>
                    <a:cxn ang="0">
                      <a:pos x="20" y="1"/>
                    </a:cxn>
                  </a:cxnLst>
                  <a:rect l="0" t="0" r="r" b="b"/>
                  <a:pathLst>
                    <a:path w="20" h="2">
                      <a:moveTo>
                        <a:pt x="20" y="1"/>
                      </a:moveTo>
                      <a:cubicBezTo>
                        <a:pt x="20" y="2"/>
                        <a:pt x="20" y="2"/>
                        <a:pt x="19" y="2"/>
                      </a:cubicBezTo>
                      <a:cubicBezTo>
                        <a:pt x="1" y="2"/>
                        <a:pt x="1" y="2"/>
                        <a:pt x="1" y="2"/>
                      </a:cubicBezTo>
                      <a:cubicBezTo>
                        <a:pt x="1" y="2"/>
                        <a:pt x="0" y="2"/>
                        <a:pt x="0" y="1"/>
                      </a:cubicBezTo>
                      <a:cubicBezTo>
                        <a:pt x="0" y="1"/>
                        <a:pt x="0" y="1"/>
                        <a:pt x="0" y="1"/>
                      </a:cubicBezTo>
                      <a:cubicBezTo>
                        <a:pt x="0" y="0"/>
                        <a:pt x="1" y="0"/>
                        <a:pt x="1" y="0"/>
                      </a:cubicBezTo>
                      <a:cubicBezTo>
                        <a:pt x="19" y="0"/>
                        <a:pt x="19" y="0"/>
                        <a:pt x="19" y="0"/>
                      </a:cubicBezTo>
                      <a:cubicBezTo>
                        <a:pt x="20" y="0"/>
                        <a:pt x="20" y="0"/>
                        <a:pt x="20" y="1"/>
                      </a:cubicBezTo>
                      <a:close/>
                    </a:path>
                  </a:pathLst>
                </a:custGeom>
                <a:grpFill/>
                <a:ln w="9525">
                  <a:noFill/>
                  <a:round/>
                </a:ln>
              </p:spPr>
              <p:txBody>
                <a:bodyPr anchor="ctr"/>
                <a:p>
                  <a:pPr algn="ctr"/>
                </a:p>
              </p:txBody>
            </p:sp>
            <p:sp>
              <p:nvSpPr>
                <p:cNvPr id="37" name="Freeform: Shape 68"/>
                <p:cNvSpPr/>
                <p:nvPr/>
              </p:nvSpPr>
              <p:spPr bwMode="auto">
                <a:xfrm>
                  <a:off x="5308601" y="1031873"/>
                  <a:ext cx="74613" cy="7938"/>
                </a:xfrm>
                <a:custGeom>
                  <a:avLst/>
                  <a:gdLst/>
                  <a:ahLst/>
                  <a:cxnLst>
                    <a:cxn ang="0">
                      <a:pos x="33" y="2"/>
                    </a:cxn>
                    <a:cxn ang="0">
                      <a:pos x="32" y="3"/>
                    </a:cxn>
                    <a:cxn ang="0">
                      <a:pos x="1" y="3"/>
                    </a:cxn>
                    <a:cxn ang="0">
                      <a:pos x="0" y="2"/>
                    </a:cxn>
                    <a:cxn ang="0">
                      <a:pos x="0" y="1"/>
                    </a:cxn>
                    <a:cxn ang="0">
                      <a:pos x="1" y="0"/>
                    </a:cxn>
                    <a:cxn ang="0">
                      <a:pos x="32" y="0"/>
                    </a:cxn>
                    <a:cxn ang="0">
                      <a:pos x="33" y="1"/>
                    </a:cxn>
                    <a:cxn ang="0">
                      <a:pos x="33" y="2"/>
                    </a:cxn>
                  </a:cxnLst>
                  <a:rect l="0" t="0" r="r" b="b"/>
                  <a:pathLst>
                    <a:path w="33" h="3">
                      <a:moveTo>
                        <a:pt x="33" y="2"/>
                      </a:moveTo>
                      <a:cubicBezTo>
                        <a:pt x="33" y="2"/>
                        <a:pt x="32" y="3"/>
                        <a:pt x="32" y="3"/>
                      </a:cubicBezTo>
                      <a:cubicBezTo>
                        <a:pt x="1" y="3"/>
                        <a:pt x="1" y="3"/>
                        <a:pt x="1" y="3"/>
                      </a:cubicBezTo>
                      <a:cubicBezTo>
                        <a:pt x="1" y="3"/>
                        <a:pt x="0" y="2"/>
                        <a:pt x="0" y="2"/>
                      </a:cubicBezTo>
                      <a:cubicBezTo>
                        <a:pt x="0" y="1"/>
                        <a:pt x="0" y="1"/>
                        <a:pt x="0" y="1"/>
                      </a:cubicBezTo>
                      <a:cubicBezTo>
                        <a:pt x="0" y="1"/>
                        <a:pt x="1" y="0"/>
                        <a:pt x="1" y="0"/>
                      </a:cubicBezTo>
                      <a:cubicBezTo>
                        <a:pt x="32" y="0"/>
                        <a:pt x="32" y="0"/>
                        <a:pt x="32" y="0"/>
                      </a:cubicBezTo>
                      <a:cubicBezTo>
                        <a:pt x="32" y="0"/>
                        <a:pt x="33" y="1"/>
                        <a:pt x="33" y="1"/>
                      </a:cubicBezTo>
                      <a:lnTo>
                        <a:pt x="33" y="2"/>
                      </a:lnTo>
                      <a:close/>
                    </a:path>
                  </a:pathLst>
                </a:custGeom>
                <a:grpFill/>
                <a:ln w="9525">
                  <a:noFill/>
                  <a:round/>
                </a:ln>
              </p:spPr>
              <p:txBody>
                <a:bodyPr anchor="ctr"/>
                <a:p>
                  <a:pPr algn="ctr"/>
                </a:p>
              </p:txBody>
            </p:sp>
            <p:sp>
              <p:nvSpPr>
                <p:cNvPr id="38" name="Freeform: Shape 69"/>
                <p:cNvSpPr/>
                <p:nvPr/>
              </p:nvSpPr>
              <p:spPr bwMode="auto">
                <a:xfrm>
                  <a:off x="5287963" y="963611"/>
                  <a:ext cx="115888" cy="138113"/>
                </a:xfrm>
                <a:custGeom>
                  <a:avLst/>
                  <a:gdLst/>
                  <a:ahLst/>
                  <a:cxnLst>
                    <a:cxn ang="0">
                      <a:pos x="47" y="58"/>
                    </a:cxn>
                    <a:cxn ang="0">
                      <a:pos x="3" y="58"/>
                    </a:cxn>
                    <a:cxn ang="0">
                      <a:pos x="3" y="57"/>
                    </a:cxn>
                    <a:cxn ang="0">
                      <a:pos x="3" y="4"/>
                    </a:cxn>
                    <a:cxn ang="0">
                      <a:pos x="4" y="3"/>
                    </a:cxn>
                    <a:cxn ang="0">
                      <a:pos x="28" y="3"/>
                    </a:cxn>
                    <a:cxn ang="0">
                      <a:pos x="29" y="5"/>
                    </a:cxn>
                    <a:cxn ang="0">
                      <a:pos x="29" y="16"/>
                    </a:cxn>
                    <a:cxn ang="0">
                      <a:pos x="33" y="20"/>
                    </a:cxn>
                    <a:cxn ang="0">
                      <a:pos x="48" y="20"/>
                    </a:cxn>
                    <a:cxn ang="0">
                      <a:pos x="48" y="21"/>
                    </a:cxn>
                    <a:cxn ang="0">
                      <a:pos x="48" y="57"/>
                    </a:cxn>
                    <a:cxn ang="0">
                      <a:pos x="47" y="58"/>
                    </a:cxn>
                    <a:cxn ang="0">
                      <a:pos x="32" y="6"/>
                    </a:cxn>
                    <a:cxn ang="0">
                      <a:pos x="33" y="6"/>
                    </a:cxn>
                    <a:cxn ang="0">
                      <a:pos x="45" y="16"/>
                    </a:cxn>
                    <a:cxn ang="0">
                      <a:pos x="45" y="17"/>
                    </a:cxn>
                    <a:cxn ang="0">
                      <a:pos x="33" y="17"/>
                    </a:cxn>
                    <a:cxn ang="0">
                      <a:pos x="32" y="16"/>
                    </a:cxn>
                    <a:cxn ang="0">
                      <a:pos x="32" y="6"/>
                    </a:cxn>
                    <a:cxn ang="0">
                      <a:pos x="49" y="15"/>
                    </a:cxn>
                    <a:cxn ang="0">
                      <a:pos x="33" y="2"/>
                    </a:cxn>
                    <a:cxn ang="0">
                      <a:pos x="28" y="0"/>
                    </a:cxn>
                    <a:cxn ang="0">
                      <a:pos x="4" y="0"/>
                    </a:cxn>
                    <a:cxn ang="0">
                      <a:pos x="0" y="4"/>
                    </a:cxn>
                    <a:cxn ang="0">
                      <a:pos x="0" y="57"/>
                    </a:cxn>
                    <a:cxn ang="0">
                      <a:pos x="4" y="60"/>
                    </a:cxn>
                    <a:cxn ang="0">
                      <a:pos x="47" y="60"/>
                    </a:cxn>
                    <a:cxn ang="0">
                      <a:pos x="51" y="57"/>
                    </a:cxn>
                    <a:cxn ang="0">
                      <a:pos x="51" y="20"/>
                    </a:cxn>
                    <a:cxn ang="0">
                      <a:pos x="49" y="15"/>
                    </a:cxn>
                  </a:cxnLst>
                  <a:rect l="0" t="0" r="r" b="b"/>
                  <a:pathLst>
                    <a:path w="51" h="60">
                      <a:moveTo>
                        <a:pt x="47" y="58"/>
                      </a:moveTo>
                      <a:cubicBezTo>
                        <a:pt x="3" y="58"/>
                        <a:pt x="3" y="58"/>
                        <a:pt x="3" y="58"/>
                      </a:cubicBezTo>
                      <a:cubicBezTo>
                        <a:pt x="3" y="58"/>
                        <a:pt x="3" y="58"/>
                        <a:pt x="3" y="57"/>
                      </a:cubicBezTo>
                      <a:cubicBezTo>
                        <a:pt x="3" y="4"/>
                        <a:pt x="3" y="4"/>
                        <a:pt x="3" y="4"/>
                      </a:cubicBezTo>
                      <a:cubicBezTo>
                        <a:pt x="3" y="4"/>
                        <a:pt x="3" y="3"/>
                        <a:pt x="4" y="3"/>
                      </a:cubicBezTo>
                      <a:cubicBezTo>
                        <a:pt x="28" y="3"/>
                        <a:pt x="28" y="3"/>
                        <a:pt x="28" y="3"/>
                      </a:cubicBezTo>
                      <a:cubicBezTo>
                        <a:pt x="29" y="3"/>
                        <a:pt x="29" y="3"/>
                        <a:pt x="29" y="5"/>
                      </a:cubicBezTo>
                      <a:cubicBezTo>
                        <a:pt x="29" y="16"/>
                        <a:pt x="29" y="16"/>
                        <a:pt x="29" y="16"/>
                      </a:cubicBezTo>
                      <a:cubicBezTo>
                        <a:pt x="29" y="18"/>
                        <a:pt x="31" y="20"/>
                        <a:pt x="33" y="20"/>
                      </a:cubicBezTo>
                      <a:cubicBezTo>
                        <a:pt x="48" y="20"/>
                        <a:pt x="48" y="20"/>
                        <a:pt x="48" y="20"/>
                      </a:cubicBezTo>
                      <a:cubicBezTo>
                        <a:pt x="48" y="20"/>
                        <a:pt x="48" y="20"/>
                        <a:pt x="48" y="21"/>
                      </a:cubicBezTo>
                      <a:cubicBezTo>
                        <a:pt x="48" y="57"/>
                        <a:pt x="48" y="57"/>
                        <a:pt x="48" y="57"/>
                      </a:cubicBezTo>
                      <a:cubicBezTo>
                        <a:pt x="48" y="57"/>
                        <a:pt x="48" y="58"/>
                        <a:pt x="47" y="58"/>
                      </a:cubicBezTo>
                      <a:moveTo>
                        <a:pt x="32" y="6"/>
                      </a:moveTo>
                      <a:cubicBezTo>
                        <a:pt x="32" y="5"/>
                        <a:pt x="33" y="6"/>
                        <a:pt x="33" y="6"/>
                      </a:cubicBezTo>
                      <a:cubicBezTo>
                        <a:pt x="45" y="16"/>
                        <a:pt x="45" y="16"/>
                        <a:pt x="45" y="16"/>
                      </a:cubicBezTo>
                      <a:cubicBezTo>
                        <a:pt x="45" y="16"/>
                        <a:pt x="46" y="17"/>
                        <a:pt x="45" y="17"/>
                      </a:cubicBezTo>
                      <a:cubicBezTo>
                        <a:pt x="33" y="17"/>
                        <a:pt x="33" y="17"/>
                        <a:pt x="33" y="17"/>
                      </a:cubicBezTo>
                      <a:cubicBezTo>
                        <a:pt x="33" y="17"/>
                        <a:pt x="32" y="17"/>
                        <a:pt x="32" y="16"/>
                      </a:cubicBezTo>
                      <a:lnTo>
                        <a:pt x="32" y="6"/>
                      </a:lnTo>
                      <a:close/>
                      <a:moveTo>
                        <a:pt x="49" y="15"/>
                      </a:moveTo>
                      <a:cubicBezTo>
                        <a:pt x="33" y="2"/>
                        <a:pt x="33" y="2"/>
                        <a:pt x="33" y="2"/>
                      </a:cubicBezTo>
                      <a:cubicBezTo>
                        <a:pt x="32" y="1"/>
                        <a:pt x="30" y="0"/>
                        <a:pt x="28" y="0"/>
                      </a:cubicBezTo>
                      <a:cubicBezTo>
                        <a:pt x="4" y="0"/>
                        <a:pt x="4" y="0"/>
                        <a:pt x="4" y="0"/>
                      </a:cubicBezTo>
                      <a:cubicBezTo>
                        <a:pt x="2" y="0"/>
                        <a:pt x="0" y="2"/>
                        <a:pt x="0" y="4"/>
                      </a:cubicBezTo>
                      <a:cubicBezTo>
                        <a:pt x="0" y="57"/>
                        <a:pt x="0" y="57"/>
                        <a:pt x="0" y="57"/>
                      </a:cubicBezTo>
                      <a:cubicBezTo>
                        <a:pt x="0" y="60"/>
                        <a:pt x="4" y="60"/>
                        <a:pt x="4" y="60"/>
                      </a:cubicBezTo>
                      <a:cubicBezTo>
                        <a:pt x="47" y="60"/>
                        <a:pt x="47" y="60"/>
                        <a:pt x="47" y="60"/>
                      </a:cubicBezTo>
                      <a:cubicBezTo>
                        <a:pt x="49" y="60"/>
                        <a:pt x="51" y="59"/>
                        <a:pt x="51" y="57"/>
                      </a:cubicBezTo>
                      <a:cubicBezTo>
                        <a:pt x="51" y="20"/>
                        <a:pt x="51" y="20"/>
                        <a:pt x="51" y="20"/>
                      </a:cubicBezTo>
                      <a:cubicBezTo>
                        <a:pt x="51" y="18"/>
                        <a:pt x="50" y="16"/>
                        <a:pt x="49" y="15"/>
                      </a:cubicBezTo>
                    </a:path>
                  </a:pathLst>
                </a:custGeom>
                <a:grpFill/>
                <a:ln w="9525">
                  <a:noFill/>
                  <a:round/>
                </a:ln>
              </p:spPr>
              <p:txBody>
                <a:bodyPr anchor="ctr"/>
                <a:p>
                  <a:pPr algn="ctr"/>
                </a:p>
              </p:txBody>
            </p:sp>
            <p:sp>
              <p:nvSpPr>
                <p:cNvPr id="39" name="Freeform: Shape 70"/>
                <p:cNvSpPr/>
                <p:nvPr/>
              </p:nvSpPr>
              <p:spPr bwMode="auto">
                <a:xfrm>
                  <a:off x="5133976" y="846136"/>
                  <a:ext cx="268288" cy="247650"/>
                </a:xfrm>
                <a:custGeom>
                  <a:avLst/>
                  <a:gdLst/>
                  <a:ahLst/>
                  <a:cxnLst>
                    <a:cxn ang="0">
                      <a:pos x="37" y="7"/>
                    </a:cxn>
                    <a:cxn ang="0">
                      <a:pos x="37" y="7"/>
                    </a:cxn>
                    <a:cxn ang="0">
                      <a:pos x="79" y="7"/>
                    </a:cxn>
                    <a:cxn ang="0">
                      <a:pos x="80" y="8"/>
                    </a:cxn>
                    <a:cxn ang="0">
                      <a:pos x="80" y="14"/>
                    </a:cxn>
                    <a:cxn ang="0">
                      <a:pos x="79" y="14"/>
                    </a:cxn>
                    <a:cxn ang="0">
                      <a:pos x="37" y="14"/>
                    </a:cxn>
                    <a:cxn ang="0">
                      <a:pos x="37" y="14"/>
                    </a:cxn>
                    <a:cxn ang="0">
                      <a:pos x="37" y="7"/>
                    </a:cxn>
                    <a:cxn ang="0">
                      <a:pos x="61" y="102"/>
                    </a:cxn>
                    <a:cxn ang="0">
                      <a:pos x="60" y="101"/>
                    </a:cxn>
                    <a:cxn ang="0">
                      <a:pos x="13" y="101"/>
                    </a:cxn>
                    <a:cxn ang="0">
                      <a:pos x="10" y="99"/>
                    </a:cxn>
                    <a:cxn ang="0">
                      <a:pos x="10" y="74"/>
                    </a:cxn>
                    <a:cxn ang="0">
                      <a:pos x="11" y="73"/>
                    </a:cxn>
                    <a:cxn ang="0">
                      <a:pos x="17" y="73"/>
                    </a:cxn>
                    <a:cxn ang="0">
                      <a:pos x="18" y="72"/>
                    </a:cxn>
                    <a:cxn ang="0">
                      <a:pos x="18" y="66"/>
                    </a:cxn>
                    <a:cxn ang="0">
                      <a:pos x="24" y="57"/>
                    </a:cxn>
                    <a:cxn ang="0">
                      <a:pos x="42" y="57"/>
                    </a:cxn>
                    <a:cxn ang="0">
                      <a:pos x="48" y="66"/>
                    </a:cxn>
                    <a:cxn ang="0">
                      <a:pos x="48" y="72"/>
                    </a:cxn>
                    <a:cxn ang="0">
                      <a:pos x="49" y="73"/>
                    </a:cxn>
                    <a:cxn ang="0">
                      <a:pos x="60" y="73"/>
                    </a:cxn>
                    <a:cxn ang="0">
                      <a:pos x="61" y="72"/>
                    </a:cxn>
                    <a:cxn ang="0">
                      <a:pos x="61" y="53"/>
                    </a:cxn>
                    <a:cxn ang="0">
                      <a:pos x="69" y="45"/>
                    </a:cxn>
                    <a:cxn ang="0">
                      <a:pos x="96" y="45"/>
                    </a:cxn>
                    <a:cxn ang="0">
                      <a:pos x="104" y="48"/>
                    </a:cxn>
                    <a:cxn ang="0">
                      <a:pos x="116" y="58"/>
                    </a:cxn>
                    <a:cxn ang="0">
                      <a:pos x="117" y="57"/>
                    </a:cxn>
                    <a:cxn ang="0">
                      <a:pos x="117" y="20"/>
                    </a:cxn>
                    <a:cxn ang="0">
                      <a:pos x="111" y="14"/>
                    </a:cxn>
                    <a:cxn ang="0">
                      <a:pos x="87" y="14"/>
                    </a:cxn>
                    <a:cxn ang="0">
                      <a:pos x="86" y="14"/>
                    </a:cxn>
                    <a:cxn ang="0">
                      <a:pos x="86" y="7"/>
                    </a:cxn>
                    <a:cxn ang="0">
                      <a:pos x="80" y="0"/>
                    </a:cxn>
                    <a:cxn ang="0">
                      <a:pos x="37" y="0"/>
                    </a:cxn>
                    <a:cxn ang="0">
                      <a:pos x="30" y="7"/>
                    </a:cxn>
                    <a:cxn ang="0">
                      <a:pos x="30" y="14"/>
                    </a:cxn>
                    <a:cxn ang="0">
                      <a:pos x="30" y="14"/>
                    </a:cxn>
                    <a:cxn ang="0">
                      <a:pos x="6" y="14"/>
                    </a:cxn>
                    <a:cxn ang="0">
                      <a:pos x="0" y="20"/>
                    </a:cxn>
                    <a:cxn ang="0">
                      <a:pos x="0" y="67"/>
                    </a:cxn>
                    <a:cxn ang="0">
                      <a:pos x="3" y="72"/>
                    </a:cxn>
                    <a:cxn ang="0">
                      <a:pos x="4" y="74"/>
                    </a:cxn>
                    <a:cxn ang="0">
                      <a:pos x="4" y="99"/>
                    </a:cxn>
                    <a:cxn ang="0">
                      <a:pos x="13" y="108"/>
                    </a:cxn>
                    <a:cxn ang="0">
                      <a:pos x="61" y="108"/>
                    </a:cxn>
                    <a:cxn ang="0">
                      <a:pos x="61" y="108"/>
                    </a:cxn>
                    <a:cxn ang="0">
                      <a:pos x="61" y="102"/>
                    </a:cxn>
                  </a:cxnLst>
                  <a:rect l="0" t="0" r="r" b="b"/>
                  <a:pathLst>
                    <a:path w="117" h="108">
                      <a:moveTo>
                        <a:pt x="37" y="7"/>
                      </a:moveTo>
                      <a:cubicBezTo>
                        <a:pt x="37" y="7"/>
                        <a:pt x="37" y="7"/>
                        <a:pt x="37" y="7"/>
                      </a:cubicBezTo>
                      <a:cubicBezTo>
                        <a:pt x="79" y="7"/>
                        <a:pt x="79" y="7"/>
                        <a:pt x="79" y="7"/>
                      </a:cubicBezTo>
                      <a:cubicBezTo>
                        <a:pt x="79" y="7"/>
                        <a:pt x="80" y="7"/>
                        <a:pt x="80" y="8"/>
                      </a:cubicBezTo>
                      <a:cubicBezTo>
                        <a:pt x="80" y="14"/>
                        <a:pt x="80" y="14"/>
                        <a:pt x="80" y="14"/>
                      </a:cubicBezTo>
                      <a:cubicBezTo>
                        <a:pt x="80" y="14"/>
                        <a:pt x="79" y="14"/>
                        <a:pt x="79" y="14"/>
                      </a:cubicBezTo>
                      <a:cubicBezTo>
                        <a:pt x="37" y="14"/>
                        <a:pt x="37" y="14"/>
                        <a:pt x="37" y="14"/>
                      </a:cubicBezTo>
                      <a:cubicBezTo>
                        <a:pt x="37" y="14"/>
                        <a:pt x="37" y="14"/>
                        <a:pt x="37" y="14"/>
                      </a:cubicBezTo>
                      <a:lnTo>
                        <a:pt x="37" y="7"/>
                      </a:lnTo>
                      <a:close/>
                      <a:moveTo>
                        <a:pt x="61" y="102"/>
                      </a:moveTo>
                      <a:cubicBezTo>
                        <a:pt x="61" y="101"/>
                        <a:pt x="60" y="101"/>
                        <a:pt x="60" y="101"/>
                      </a:cubicBezTo>
                      <a:cubicBezTo>
                        <a:pt x="13" y="101"/>
                        <a:pt x="13" y="101"/>
                        <a:pt x="13" y="101"/>
                      </a:cubicBezTo>
                      <a:cubicBezTo>
                        <a:pt x="11" y="101"/>
                        <a:pt x="10" y="100"/>
                        <a:pt x="10" y="99"/>
                      </a:cubicBezTo>
                      <a:cubicBezTo>
                        <a:pt x="10" y="74"/>
                        <a:pt x="10" y="74"/>
                        <a:pt x="10" y="74"/>
                      </a:cubicBezTo>
                      <a:cubicBezTo>
                        <a:pt x="10" y="74"/>
                        <a:pt x="10" y="73"/>
                        <a:pt x="11" y="73"/>
                      </a:cubicBezTo>
                      <a:cubicBezTo>
                        <a:pt x="17" y="73"/>
                        <a:pt x="17" y="73"/>
                        <a:pt x="17" y="73"/>
                      </a:cubicBezTo>
                      <a:cubicBezTo>
                        <a:pt x="17" y="73"/>
                        <a:pt x="18" y="73"/>
                        <a:pt x="18" y="72"/>
                      </a:cubicBezTo>
                      <a:cubicBezTo>
                        <a:pt x="18" y="66"/>
                        <a:pt x="18" y="66"/>
                        <a:pt x="18" y="66"/>
                      </a:cubicBezTo>
                      <a:cubicBezTo>
                        <a:pt x="18" y="63"/>
                        <a:pt x="18" y="57"/>
                        <a:pt x="24" y="57"/>
                      </a:cubicBezTo>
                      <a:cubicBezTo>
                        <a:pt x="42" y="57"/>
                        <a:pt x="42" y="57"/>
                        <a:pt x="42" y="57"/>
                      </a:cubicBezTo>
                      <a:cubicBezTo>
                        <a:pt x="47" y="57"/>
                        <a:pt x="48" y="63"/>
                        <a:pt x="48" y="66"/>
                      </a:cubicBezTo>
                      <a:cubicBezTo>
                        <a:pt x="48" y="72"/>
                        <a:pt x="48" y="72"/>
                        <a:pt x="48" y="72"/>
                      </a:cubicBezTo>
                      <a:cubicBezTo>
                        <a:pt x="48" y="73"/>
                        <a:pt x="49" y="73"/>
                        <a:pt x="49" y="73"/>
                      </a:cubicBezTo>
                      <a:cubicBezTo>
                        <a:pt x="60" y="73"/>
                        <a:pt x="60" y="73"/>
                        <a:pt x="60" y="73"/>
                      </a:cubicBezTo>
                      <a:cubicBezTo>
                        <a:pt x="61" y="73"/>
                        <a:pt x="61" y="72"/>
                        <a:pt x="61" y="72"/>
                      </a:cubicBezTo>
                      <a:cubicBezTo>
                        <a:pt x="61" y="53"/>
                        <a:pt x="61" y="53"/>
                        <a:pt x="61" y="53"/>
                      </a:cubicBezTo>
                      <a:cubicBezTo>
                        <a:pt x="61" y="48"/>
                        <a:pt x="65" y="45"/>
                        <a:pt x="69" y="45"/>
                      </a:cubicBezTo>
                      <a:cubicBezTo>
                        <a:pt x="96" y="45"/>
                        <a:pt x="96" y="45"/>
                        <a:pt x="96" y="45"/>
                      </a:cubicBezTo>
                      <a:cubicBezTo>
                        <a:pt x="99" y="45"/>
                        <a:pt x="102" y="46"/>
                        <a:pt x="104" y="48"/>
                      </a:cubicBezTo>
                      <a:cubicBezTo>
                        <a:pt x="104" y="48"/>
                        <a:pt x="113" y="55"/>
                        <a:pt x="116" y="58"/>
                      </a:cubicBezTo>
                      <a:cubicBezTo>
                        <a:pt x="116" y="58"/>
                        <a:pt x="117" y="58"/>
                        <a:pt x="117" y="57"/>
                      </a:cubicBezTo>
                      <a:cubicBezTo>
                        <a:pt x="117" y="20"/>
                        <a:pt x="117" y="20"/>
                        <a:pt x="117" y="20"/>
                      </a:cubicBezTo>
                      <a:cubicBezTo>
                        <a:pt x="117" y="17"/>
                        <a:pt x="114" y="14"/>
                        <a:pt x="111" y="14"/>
                      </a:cubicBezTo>
                      <a:cubicBezTo>
                        <a:pt x="87" y="14"/>
                        <a:pt x="87" y="14"/>
                        <a:pt x="87" y="14"/>
                      </a:cubicBezTo>
                      <a:cubicBezTo>
                        <a:pt x="87" y="14"/>
                        <a:pt x="86" y="14"/>
                        <a:pt x="86" y="14"/>
                      </a:cubicBezTo>
                      <a:cubicBezTo>
                        <a:pt x="86" y="7"/>
                        <a:pt x="86" y="7"/>
                        <a:pt x="86" y="7"/>
                      </a:cubicBezTo>
                      <a:cubicBezTo>
                        <a:pt x="86" y="3"/>
                        <a:pt x="83" y="0"/>
                        <a:pt x="80" y="0"/>
                      </a:cubicBezTo>
                      <a:cubicBezTo>
                        <a:pt x="37" y="0"/>
                        <a:pt x="37" y="0"/>
                        <a:pt x="37" y="0"/>
                      </a:cubicBezTo>
                      <a:cubicBezTo>
                        <a:pt x="33" y="0"/>
                        <a:pt x="30" y="3"/>
                        <a:pt x="30" y="7"/>
                      </a:cubicBezTo>
                      <a:cubicBezTo>
                        <a:pt x="30" y="14"/>
                        <a:pt x="30" y="14"/>
                        <a:pt x="30" y="14"/>
                      </a:cubicBezTo>
                      <a:cubicBezTo>
                        <a:pt x="30" y="14"/>
                        <a:pt x="30" y="14"/>
                        <a:pt x="30" y="14"/>
                      </a:cubicBezTo>
                      <a:cubicBezTo>
                        <a:pt x="6" y="14"/>
                        <a:pt x="6" y="14"/>
                        <a:pt x="6" y="14"/>
                      </a:cubicBezTo>
                      <a:cubicBezTo>
                        <a:pt x="2" y="14"/>
                        <a:pt x="0" y="17"/>
                        <a:pt x="0" y="20"/>
                      </a:cubicBezTo>
                      <a:cubicBezTo>
                        <a:pt x="0" y="67"/>
                        <a:pt x="0" y="67"/>
                        <a:pt x="0" y="67"/>
                      </a:cubicBezTo>
                      <a:cubicBezTo>
                        <a:pt x="0" y="70"/>
                        <a:pt x="1" y="71"/>
                        <a:pt x="3" y="72"/>
                      </a:cubicBezTo>
                      <a:cubicBezTo>
                        <a:pt x="3" y="73"/>
                        <a:pt x="4" y="73"/>
                        <a:pt x="4" y="74"/>
                      </a:cubicBezTo>
                      <a:cubicBezTo>
                        <a:pt x="4" y="99"/>
                        <a:pt x="4" y="99"/>
                        <a:pt x="4" y="99"/>
                      </a:cubicBezTo>
                      <a:cubicBezTo>
                        <a:pt x="4" y="104"/>
                        <a:pt x="8" y="108"/>
                        <a:pt x="13" y="108"/>
                      </a:cubicBezTo>
                      <a:cubicBezTo>
                        <a:pt x="61" y="108"/>
                        <a:pt x="61" y="108"/>
                        <a:pt x="61" y="108"/>
                      </a:cubicBezTo>
                      <a:cubicBezTo>
                        <a:pt x="61" y="108"/>
                        <a:pt x="61" y="108"/>
                        <a:pt x="61" y="108"/>
                      </a:cubicBezTo>
                      <a:lnTo>
                        <a:pt x="61" y="102"/>
                      </a:lnTo>
                      <a:close/>
                    </a:path>
                  </a:pathLst>
                </a:custGeom>
                <a:grpFill/>
                <a:ln w="9525">
                  <a:noFill/>
                  <a:round/>
                </a:ln>
              </p:spPr>
              <p:txBody>
                <a:bodyPr anchor="ctr"/>
                <a:p>
                  <a:pPr algn="ctr"/>
                </a:p>
              </p:txBody>
            </p:sp>
          </p:grpSp>
        </p:grpSp>
        <p:sp>
          <p:nvSpPr>
            <p:cNvPr id="18" name="TextBox 123"/>
            <p:cNvSpPr txBox="1"/>
            <p:nvPr/>
          </p:nvSpPr>
          <p:spPr bwMode="auto">
            <a:xfrm>
              <a:off x="270736" y="3820174"/>
              <a:ext cx="2184893" cy="232469"/>
            </a:xfrm>
            <a:prstGeom prst="rect">
              <a:avLst/>
            </a:prstGeom>
            <a:noFill/>
          </p:spPr>
          <p:txBody>
            <a:bodyPr wrap="none" lIns="0" tIns="0" rIns="288000" bIns="0" anchor="ctr" anchorCtr="0">
              <a:noAutofit/>
            </a:bodyPr>
            <a:p>
              <a:pPr algn="r" latinLnBrk="0"/>
              <a:r>
                <a:rPr lang="zh-CN" altLang="en-US" sz="2800" dirty="0">
                  <a:solidFill>
                    <a:schemeClr val="accent5">
                      <a:lumMod val="100000"/>
                    </a:schemeClr>
                  </a:solidFill>
                  <a:effectLst/>
                </a:rPr>
                <a:t>讲述活动</a:t>
              </a:r>
              <a:endParaRPr lang="zh-CN" altLang="en-US" sz="2800" dirty="0">
                <a:solidFill>
                  <a:schemeClr val="accent5">
                    <a:lumMod val="100000"/>
                  </a:schemeClr>
                </a:solidFill>
                <a:effectLst/>
              </a:endParaRPr>
            </a:p>
          </p:txBody>
        </p:sp>
      </p:grpSp>
      <p:sp>
        <p:nvSpPr>
          <p:cNvPr id="12" name="文本框 11"/>
          <p:cNvSpPr txBox="1"/>
          <p:nvPr/>
        </p:nvSpPr>
        <p:spPr>
          <a:xfrm flipH="1">
            <a:off x="4490085" y="2396490"/>
            <a:ext cx="6281420" cy="645160"/>
          </a:xfrm>
          <a:prstGeom prst="rect">
            <a:avLst/>
          </a:prstGeom>
          <a:noFill/>
        </p:spPr>
        <p:txBody>
          <a:bodyPr wrap="square" rtlCol="0">
            <a:spAutoFit/>
          </a:bodyPr>
          <a:p>
            <a:pPr indent="457200" fontAlgn="auto"/>
            <a:r>
              <a:rPr lang="zh-CN" altLang="en-US"/>
              <a:t>普通话是中国的官方语言，一口流利的普通话可以让幼儿能够更好地与其他省市、其他民族的人进行交流</a:t>
            </a:r>
            <a:endParaRPr lang="zh-CN" altLang="en-US"/>
          </a:p>
        </p:txBody>
      </p:sp>
      <p:sp>
        <p:nvSpPr>
          <p:cNvPr id="13" name="文本框 12"/>
          <p:cNvSpPr txBox="1"/>
          <p:nvPr/>
        </p:nvSpPr>
        <p:spPr>
          <a:xfrm flipH="1">
            <a:off x="4594225" y="3963035"/>
            <a:ext cx="6177915" cy="922020"/>
          </a:xfrm>
          <a:prstGeom prst="rect">
            <a:avLst/>
          </a:prstGeom>
          <a:noFill/>
        </p:spPr>
        <p:txBody>
          <a:bodyPr wrap="square" rtlCol="0">
            <a:spAutoFit/>
          </a:bodyPr>
          <a:p>
            <a:pPr indent="457200" fontAlgn="auto"/>
            <a:r>
              <a:rPr lang="zh-CN" altLang="en-US"/>
              <a:t>谈话活动旨在创造一个良好的语言环境，围绕一定的话题进行谈话，使幼儿习得与别人交流的方式与规则，培养与人交往的能力。</a:t>
            </a:r>
            <a:endParaRPr lang="zh-CN" altLang="en-US"/>
          </a:p>
        </p:txBody>
      </p:sp>
      <p:sp>
        <p:nvSpPr>
          <p:cNvPr id="14" name="文本框 13"/>
          <p:cNvSpPr txBox="1"/>
          <p:nvPr/>
        </p:nvSpPr>
        <p:spPr>
          <a:xfrm flipH="1">
            <a:off x="4594225" y="5747385"/>
            <a:ext cx="6177915" cy="645160"/>
          </a:xfrm>
          <a:prstGeom prst="rect">
            <a:avLst/>
          </a:prstGeom>
          <a:noFill/>
        </p:spPr>
        <p:txBody>
          <a:bodyPr wrap="square" rtlCol="0">
            <a:spAutoFit/>
          </a:bodyPr>
          <a:p>
            <a:pPr indent="457200" fontAlgn="auto"/>
            <a:r>
              <a:rPr lang="zh-CN" altLang="en-US"/>
              <a:t>幼儿园讲述活动是一种有目的、有计划的培养幼儿语言表述能力的语言教育活动。</a:t>
            </a: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4655" y="457323"/>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三、语言领域教育的内容</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622935" y="1316355"/>
            <a:ext cx="4509770" cy="460375"/>
          </a:xfrm>
          <a:prstGeom prst="rect">
            <a:avLst/>
          </a:prstGeom>
          <a:noFill/>
        </p:spPr>
        <p:txBody>
          <a:bodyPr wrap="square" rtlCol="0">
            <a:spAutoFit/>
          </a:bodyPr>
          <a:p>
            <a:r>
              <a:rPr lang="zh-CN" sz="2400">
                <a:solidFill>
                  <a:srgbClr val="80CEBC"/>
                </a:solidFill>
              </a:rPr>
              <a:t>（一）专门化的语言教育活动</a:t>
            </a:r>
            <a:endParaRPr lang="en-US" altLang="zh-CN" sz="2400">
              <a:solidFill>
                <a:srgbClr val="80CEBC"/>
              </a:solidFill>
            </a:endParaRPr>
          </a:p>
        </p:txBody>
      </p:sp>
      <p:grpSp>
        <p:nvGrpSpPr>
          <p:cNvPr id="3" name="组合 2"/>
          <p:cNvGrpSpPr/>
          <p:nvPr/>
        </p:nvGrpSpPr>
        <p:grpSpPr>
          <a:xfrm>
            <a:off x="434975" y="2021840"/>
            <a:ext cx="2929255" cy="4190365"/>
            <a:chOff x="3107231" y="956900"/>
            <a:chExt cx="2929538" cy="3748087"/>
          </a:xfrm>
        </p:grpSpPr>
        <p:grpSp>
          <p:nvGrpSpPr>
            <p:cNvPr id="4" name="Group 2"/>
            <p:cNvGrpSpPr/>
            <p:nvPr/>
          </p:nvGrpSpPr>
          <p:grpSpPr>
            <a:xfrm>
              <a:off x="3107231" y="1057423"/>
              <a:ext cx="2929538" cy="3647564"/>
              <a:chOff x="4142975" y="1409897"/>
              <a:chExt cx="3906051" cy="4863419"/>
            </a:xfrm>
          </p:grpSpPr>
          <p:sp>
            <p:nvSpPr>
              <p:cNvPr id="60" name="Oval 29"/>
              <p:cNvSpPr/>
              <p:nvPr/>
            </p:nvSpPr>
            <p:spPr bwMode="auto">
              <a:xfrm flipV="1">
                <a:off x="5176928" y="4435174"/>
                <a:ext cx="1838142" cy="1838142"/>
              </a:xfrm>
              <a:prstGeom prst="ellipse">
                <a:avLst/>
              </a:prstGeom>
              <a:solidFill>
                <a:schemeClr val="accent6">
                  <a:alpha val="75000"/>
                </a:schemeClr>
              </a:solidFill>
              <a:ln w="19050">
                <a:noFill/>
                <a:round/>
              </a:ln>
              <a:scene3d>
                <a:camera prst="isometricOffAxis1Top"/>
                <a:lightRig rig="threePt" dir="t"/>
              </a:scene3d>
            </p:spPr>
            <p:txBody>
              <a:bodyPr anchor="ctr"/>
              <a:p>
                <a:pPr algn="ctr"/>
              </a:p>
            </p:txBody>
          </p:sp>
          <p:sp>
            <p:nvSpPr>
              <p:cNvPr id="61" name="Oval 30"/>
              <p:cNvSpPr/>
              <p:nvPr/>
            </p:nvSpPr>
            <p:spPr bwMode="auto">
              <a:xfrm flipV="1">
                <a:off x="4851426" y="3650133"/>
                <a:ext cx="2489150" cy="2489151"/>
              </a:xfrm>
              <a:prstGeom prst="ellipse">
                <a:avLst/>
              </a:prstGeom>
              <a:solidFill>
                <a:schemeClr val="accent5">
                  <a:alpha val="75000"/>
                </a:schemeClr>
              </a:solidFill>
              <a:ln w="19050">
                <a:noFill/>
                <a:round/>
              </a:ln>
              <a:scene3d>
                <a:camera prst="isometricOffAxis1Top"/>
                <a:lightRig rig="threePt" dir="t"/>
              </a:scene3d>
            </p:spPr>
            <p:txBody>
              <a:bodyPr anchor="ctr"/>
              <a:p>
                <a:pPr algn="ctr"/>
              </a:p>
            </p:txBody>
          </p:sp>
          <p:sp>
            <p:nvSpPr>
              <p:cNvPr id="62" name="Oval 31"/>
              <p:cNvSpPr/>
              <p:nvPr/>
            </p:nvSpPr>
            <p:spPr bwMode="auto">
              <a:xfrm flipV="1">
                <a:off x="4411037" y="2654473"/>
                <a:ext cx="3369927" cy="3369928"/>
              </a:xfrm>
              <a:prstGeom prst="ellipse">
                <a:avLst/>
              </a:prstGeom>
              <a:solidFill>
                <a:schemeClr val="accent4">
                  <a:alpha val="75000"/>
                </a:schemeClr>
              </a:solidFill>
              <a:ln w="19050">
                <a:noFill/>
                <a:round/>
              </a:ln>
              <a:scene3d>
                <a:camera prst="isometricOffAxis1Top"/>
                <a:lightRig rig="threePt" dir="t"/>
              </a:scene3d>
            </p:spPr>
            <p:txBody>
              <a:bodyPr anchor="ctr"/>
              <a:p>
                <a:pPr algn="ctr"/>
              </a:p>
            </p:txBody>
          </p:sp>
          <p:sp>
            <p:nvSpPr>
              <p:cNvPr id="63" name="Oval 32"/>
              <p:cNvSpPr/>
              <p:nvPr/>
            </p:nvSpPr>
            <p:spPr bwMode="auto">
              <a:xfrm>
                <a:off x="4142975" y="1811990"/>
                <a:ext cx="3906051" cy="3906054"/>
              </a:xfrm>
              <a:prstGeom prst="ellipse">
                <a:avLst/>
              </a:prstGeom>
              <a:solidFill>
                <a:schemeClr val="bg1">
                  <a:lumMod val="65000"/>
                  <a:alpha val="75000"/>
                </a:schemeClr>
              </a:solidFill>
              <a:ln w="19050">
                <a:noFill/>
                <a:round/>
              </a:ln>
              <a:scene3d>
                <a:camera prst="isometricOffAxis1Top"/>
                <a:lightRig rig="threePt" dir="t"/>
              </a:scene3d>
            </p:spPr>
            <p:txBody>
              <a:bodyPr anchor="ctr"/>
              <a:p>
                <a:pPr algn="ctr"/>
              </a:p>
            </p:txBody>
          </p:sp>
          <p:sp>
            <p:nvSpPr>
              <p:cNvPr id="64" name="Oval 33"/>
              <p:cNvSpPr/>
              <p:nvPr/>
            </p:nvSpPr>
            <p:spPr bwMode="auto">
              <a:xfrm>
                <a:off x="4411037" y="1524781"/>
                <a:ext cx="3369927" cy="3369928"/>
              </a:xfrm>
              <a:prstGeom prst="ellipse">
                <a:avLst/>
              </a:prstGeom>
              <a:solidFill>
                <a:schemeClr val="accent3">
                  <a:alpha val="75000"/>
                </a:schemeClr>
              </a:solidFill>
              <a:ln w="19050">
                <a:noFill/>
                <a:round/>
              </a:ln>
              <a:scene3d>
                <a:camera prst="isometricOffAxis1Top"/>
                <a:lightRig rig="threePt" dir="t"/>
              </a:scene3d>
            </p:spPr>
            <p:txBody>
              <a:bodyPr anchor="ctr"/>
              <a:p>
                <a:pPr algn="ctr"/>
              </a:p>
            </p:txBody>
          </p:sp>
          <p:sp>
            <p:nvSpPr>
              <p:cNvPr id="65" name="Oval 34"/>
              <p:cNvSpPr/>
              <p:nvPr/>
            </p:nvSpPr>
            <p:spPr bwMode="auto">
              <a:xfrm>
                <a:off x="4851426" y="1409897"/>
                <a:ext cx="2489150" cy="2489151"/>
              </a:xfrm>
              <a:prstGeom prst="ellipse">
                <a:avLst/>
              </a:prstGeom>
              <a:solidFill>
                <a:schemeClr val="accent2">
                  <a:alpha val="75000"/>
                </a:schemeClr>
              </a:solidFill>
              <a:ln w="19050">
                <a:noFill/>
                <a:round/>
              </a:ln>
              <a:scene3d>
                <a:camera prst="isometricOffAxis1Top"/>
                <a:lightRig rig="threePt" dir="t"/>
              </a:scene3d>
            </p:spPr>
            <p:txBody>
              <a:bodyPr anchor="ctr"/>
              <a:p>
                <a:pPr algn="ctr"/>
              </a:p>
            </p:txBody>
          </p:sp>
        </p:grpSp>
        <p:sp>
          <p:nvSpPr>
            <p:cNvPr id="5" name="Oval 35"/>
            <p:cNvSpPr/>
            <p:nvPr/>
          </p:nvSpPr>
          <p:spPr bwMode="auto">
            <a:xfrm>
              <a:off x="3882698" y="956900"/>
              <a:ext cx="1378606" cy="1378606"/>
            </a:xfrm>
            <a:prstGeom prst="ellipse">
              <a:avLst/>
            </a:prstGeom>
            <a:solidFill>
              <a:schemeClr val="accent1">
                <a:alpha val="75000"/>
              </a:schemeClr>
            </a:solidFill>
            <a:ln w="19050">
              <a:noFill/>
              <a:round/>
            </a:ln>
            <a:scene3d>
              <a:camera prst="isometricOffAxis1Top"/>
              <a:lightRig rig="threePt" dir="t"/>
            </a:scene3d>
          </p:spPr>
          <p:txBody>
            <a:bodyPr anchor="ctr"/>
            <a:p>
              <a:pPr algn="ctr"/>
            </a:p>
          </p:txBody>
        </p:sp>
      </p:grpSp>
      <p:grpSp>
        <p:nvGrpSpPr>
          <p:cNvPr id="72" name="组合 71"/>
          <p:cNvGrpSpPr/>
          <p:nvPr/>
        </p:nvGrpSpPr>
        <p:grpSpPr>
          <a:xfrm>
            <a:off x="3535680" y="2021840"/>
            <a:ext cx="2449830" cy="535940"/>
            <a:chOff x="6156614" y="1355793"/>
            <a:chExt cx="2449533" cy="531759"/>
          </a:xfrm>
        </p:grpSpPr>
        <p:grpSp>
          <p:nvGrpSpPr>
            <p:cNvPr id="6" name="Group 45"/>
            <p:cNvGrpSpPr/>
            <p:nvPr/>
          </p:nvGrpSpPr>
          <p:grpSpPr>
            <a:xfrm>
              <a:off x="6156614" y="1355793"/>
              <a:ext cx="531759" cy="531759"/>
              <a:chOff x="6143330" y="1459595"/>
              <a:chExt cx="638470" cy="638470"/>
            </a:xfrm>
          </p:grpSpPr>
          <p:sp>
            <p:nvSpPr>
              <p:cNvPr id="56" name="Oval 46"/>
              <p:cNvSpPr/>
              <p:nvPr/>
            </p:nvSpPr>
            <p:spPr>
              <a:xfrm rot="18900000">
                <a:off x="6143330" y="1459595"/>
                <a:ext cx="638470" cy="63847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57" name="Group 47"/>
              <p:cNvGrpSpPr/>
              <p:nvPr/>
            </p:nvGrpSpPr>
            <p:grpSpPr>
              <a:xfrm>
                <a:off x="6308820" y="1602113"/>
                <a:ext cx="307491" cy="353435"/>
                <a:chOff x="5130801" y="1333499"/>
                <a:chExt cx="276225" cy="317500"/>
              </a:xfrm>
              <a:solidFill>
                <a:schemeClr val="bg1"/>
              </a:solidFill>
            </p:grpSpPr>
            <p:sp>
              <p:nvSpPr>
                <p:cNvPr id="58" name="Freeform: Shape 48"/>
                <p:cNvSpPr/>
                <p:nvPr/>
              </p:nvSpPr>
              <p:spPr bwMode="auto">
                <a:xfrm>
                  <a:off x="5167313" y="1333499"/>
                  <a:ext cx="203200" cy="166688"/>
                </a:xfrm>
                <a:custGeom>
                  <a:avLst/>
                  <a:gdLst/>
                  <a:ahLst/>
                  <a:cxnLst>
                    <a:cxn ang="0">
                      <a:pos x="44" y="12"/>
                    </a:cxn>
                    <a:cxn ang="0">
                      <a:pos x="17" y="28"/>
                    </a:cxn>
                    <a:cxn ang="0">
                      <a:pos x="16" y="28"/>
                    </a:cxn>
                    <a:cxn ang="0">
                      <a:pos x="15" y="28"/>
                    </a:cxn>
                    <a:cxn ang="0">
                      <a:pos x="14" y="27"/>
                    </a:cxn>
                    <a:cxn ang="0">
                      <a:pos x="42" y="6"/>
                    </a:cxn>
                    <a:cxn ang="0">
                      <a:pos x="46" y="6"/>
                    </a:cxn>
                    <a:cxn ang="0">
                      <a:pos x="74" y="27"/>
                    </a:cxn>
                    <a:cxn ang="0">
                      <a:pos x="73" y="28"/>
                    </a:cxn>
                    <a:cxn ang="0">
                      <a:pos x="72" y="28"/>
                    </a:cxn>
                    <a:cxn ang="0">
                      <a:pos x="71" y="28"/>
                    </a:cxn>
                    <a:cxn ang="0">
                      <a:pos x="44" y="12"/>
                    </a:cxn>
                    <a:cxn ang="0">
                      <a:pos x="81" y="27"/>
                    </a:cxn>
                    <a:cxn ang="0">
                      <a:pos x="46" y="0"/>
                    </a:cxn>
                    <a:cxn ang="0">
                      <a:pos x="42" y="0"/>
                    </a:cxn>
                    <a:cxn ang="0">
                      <a:pos x="8" y="27"/>
                    </a:cxn>
                    <a:cxn ang="0">
                      <a:pos x="6" y="28"/>
                    </a:cxn>
                    <a:cxn ang="0">
                      <a:pos x="0" y="42"/>
                    </a:cxn>
                    <a:cxn ang="0">
                      <a:pos x="0" y="48"/>
                    </a:cxn>
                    <a:cxn ang="0">
                      <a:pos x="8" y="58"/>
                    </a:cxn>
                    <a:cxn ang="0">
                      <a:pos x="15" y="58"/>
                    </a:cxn>
                    <a:cxn ang="0">
                      <a:pos x="17" y="58"/>
                    </a:cxn>
                    <a:cxn ang="0">
                      <a:pos x="18" y="58"/>
                    </a:cxn>
                    <a:cxn ang="0">
                      <a:pos x="44" y="73"/>
                    </a:cxn>
                    <a:cxn ang="0">
                      <a:pos x="70" y="58"/>
                    </a:cxn>
                    <a:cxn ang="0">
                      <a:pos x="71" y="58"/>
                    </a:cxn>
                    <a:cxn ang="0">
                      <a:pos x="73" y="58"/>
                    </a:cxn>
                    <a:cxn ang="0">
                      <a:pos x="80" y="58"/>
                    </a:cxn>
                    <a:cxn ang="0">
                      <a:pos x="88" y="48"/>
                    </a:cxn>
                    <a:cxn ang="0">
                      <a:pos x="88" y="42"/>
                    </a:cxn>
                    <a:cxn ang="0">
                      <a:pos x="82" y="28"/>
                    </a:cxn>
                    <a:cxn ang="0">
                      <a:pos x="81" y="27"/>
                    </a:cxn>
                  </a:cxnLst>
                  <a:rect l="0" t="0" r="r" b="b"/>
                  <a:pathLst>
                    <a:path w="88" h="73">
                      <a:moveTo>
                        <a:pt x="44" y="12"/>
                      </a:moveTo>
                      <a:cubicBezTo>
                        <a:pt x="32" y="12"/>
                        <a:pt x="22" y="18"/>
                        <a:pt x="17" y="28"/>
                      </a:cubicBezTo>
                      <a:cubicBezTo>
                        <a:pt x="17" y="28"/>
                        <a:pt x="17" y="28"/>
                        <a:pt x="16" y="28"/>
                      </a:cubicBezTo>
                      <a:cubicBezTo>
                        <a:pt x="16" y="28"/>
                        <a:pt x="15" y="28"/>
                        <a:pt x="15" y="28"/>
                      </a:cubicBezTo>
                      <a:cubicBezTo>
                        <a:pt x="15" y="28"/>
                        <a:pt x="14" y="28"/>
                        <a:pt x="14" y="27"/>
                      </a:cubicBezTo>
                      <a:cubicBezTo>
                        <a:pt x="15" y="15"/>
                        <a:pt x="28" y="6"/>
                        <a:pt x="42" y="6"/>
                      </a:cubicBezTo>
                      <a:cubicBezTo>
                        <a:pt x="46" y="6"/>
                        <a:pt x="46" y="6"/>
                        <a:pt x="46" y="6"/>
                      </a:cubicBezTo>
                      <a:cubicBezTo>
                        <a:pt x="60" y="6"/>
                        <a:pt x="72" y="15"/>
                        <a:pt x="74" y="27"/>
                      </a:cubicBezTo>
                      <a:cubicBezTo>
                        <a:pt x="74" y="27"/>
                        <a:pt x="74" y="28"/>
                        <a:pt x="73" y="28"/>
                      </a:cubicBezTo>
                      <a:cubicBezTo>
                        <a:pt x="73" y="28"/>
                        <a:pt x="73" y="28"/>
                        <a:pt x="72" y="28"/>
                      </a:cubicBezTo>
                      <a:cubicBezTo>
                        <a:pt x="72" y="28"/>
                        <a:pt x="71" y="28"/>
                        <a:pt x="71" y="28"/>
                      </a:cubicBezTo>
                      <a:cubicBezTo>
                        <a:pt x="66" y="18"/>
                        <a:pt x="56" y="12"/>
                        <a:pt x="44" y="12"/>
                      </a:cubicBezTo>
                      <a:moveTo>
                        <a:pt x="81" y="27"/>
                      </a:moveTo>
                      <a:cubicBezTo>
                        <a:pt x="79" y="12"/>
                        <a:pt x="64" y="0"/>
                        <a:pt x="46" y="0"/>
                      </a:cubicBezTo>
                      <a:cubicBezTo>
                        <a:pt x="42" y="0"/>
                        <a:pt x="42" y="0"/>
                        <a:pt x="42" y="0"/>
                      </a:cubicBezTo>
                      <a:cubicBezTo>
                        <a:pt x="24" y="0"/>
                        <a:pt x="9" y="11"/>
                        <a:pt x="8" y="27"/>
                      </a:cubicBezTo>
                      <a:cubicBezTo>
                        <a:pt x="7" y="28"/>
                        <a:pt x="7" y="28"/>
                        <a:pt x="6" y="28"/>
                      </a:cubicBezTo>
                      <a:cubicBezTo>
                        <a:pt x="4" y="29"/>
                        <a:pt x="0" y="32"/>
                        <a:pt x="0" y="42"/>
                      </a:cubicBezTo>
                      <a:cubicBezTo>
                        <a:pt x="0" y="48"/>
                        <a:pt x="0" y="48"/>
                        <a:pt x="0" y="48"/>
                      </a:cubicBezTo>
                      <a:cubicBezTo>
                        <a:pt x="0" y="56"/>
                        <a:pt x="6" y="58"/>
                        <a:pt x="8" y="58"/>
                      </a:cubicBezTo>
                      <a:cubicBezTo>
                        <a:pt x="15" y="58"/>
                        <a:pt x="15" y="58"/>
                        <a:pt x="15" y="58"/>
                      </a:cubicBezTo>
                      <a:cubicBezTo>
                        <a:pt x="16" y="58"/>
                        <a:pt x="16" y="57"/>
                        <a:pt x="17" y="58"/>
                      </a:cubicBezTo>
                      <a:cubicBezTo>
                        <a:pt x="17" y="58"/>
                        <a:pt x="18" y="58"/>
                        <a:pt x="18" y="58"/>
                      </a:cubicBezTo>
                      <a:cubicBezTo>
                        <a:pt x="23" y="67"/>
                        <a:pt x="33" y="73"/>
                        <a:pt x="44" y="73"/>
                      </a:cubicBezTo>
                      <a:cubicBezTo>
                        <a:pt x="55" y="73"/>
                        <a:pt x="65" y="67"/>
                        <a:pt x="70" y="58"/>
                      </a:cubicBezTo>
                      <a:cubicBezTo>
                        <a:pt x="70" y="58"/>
                        <a:pt x="71" y="58"/>
                        <a:pt x="71" y="58"/>
                      </a:cubicBezTo>
                      <a:cubicBezTo>
                        <a:pt x="72" y="57"/>
                        <a:pt x="72" y="58"/>
                        <a:pt x="73" y="58"/>
                      </a:cubicBezTo>
                      <a:cubicBezTo>
                        <a:pt x="80" y="58"/>
                        <a:pt x="80" y="58"/>
                        <a:pt x="80" y="58"/>
                      </a:cubicBezTo>
                      <a:cubicBezTo>
                        <a:pt x="83" y="58"/>
                        <a:pt x="88" y="56"/>
                        <a:pt x="88" y="48"/>
                      </a:cubicBezTo>
                      <a:cubicBezTo>
                        <a:pt x="88" y="42"/>
                        <a:pt x="88" y="42"/>
                        <a:pt x="88" y="42"/>
                      </a:cubicBezTo>
                      <a:cubicBezTo>
                        <a:pt x="88" y="32"/>
                        <a:pt x="84" y="29"/>
                        <a:pt x="82" y="28"/>
                      </a:cubicBezTo>
                      <a:cubicBezTo>
                        <a:pt x="81" y="28"/>
                        <a:pt x="81" y="28"/>
                        <a:pt x="81" y="27"/>
                      </a:cubicBezTo>
                    </a:path>
                  </a:pathLst>
                </a:custGeom>
                <a:grpFill/>
                <a:ln w="9525">
                  <a:noFill/>
                  <a:round/>
                </a:ln>
              </p:spPr>
              <p:txBody>
                <a:bodyPr anchor="ctr"/>
                <a:p>
                  <a:pPr algn="ctr"/>
                </a:p>
              </p:txBody>
            </p:sp>
            <p:sp>
              <p:nvSpPr>
                <p:cNvPr id="59" name="Freeform: Shape 49"/>
                <p:cNvSpPr/>
                <p:nvPr/>
              </p:nvSpPr>
              <p:spPr bwMode="auto">
                <a:xfrm>
                  <a:off x="5130801" y="1519236"/>
                  <a:ext cx="276225" cy="131763"/>
                </a:xfrm>
                <a:custGeom>
                  <a:avLst/>
                  <a:gdLst/>
                  <a:ahLst/>
                  <a:cxnLst>
                    <a:cxn ang="0">
                      <a:pos x="85" y="26"/>
                    </a:cxn>
                    <a:cxn ang="0">
                      <a:pos x="82" y="28"/>
                    </a:cxn>
                    <a:cxn ang="0">
                      <a:pos x="67" y="28"/>
                    </a:cxn>
                    <a:cxn ang="0">
                      <a:pos x="65" y="26"/>
                    </a:cxn>
                    <a:cxn ang="0">
                      <a:pos x="65" y="22"/>
                    </a:cxn>
                    <a:cxn ang="0">
                      <a:pos x="67" y="20"/>
                    </a:cxn>
                    <a:cxn ang="0">
                      <a:pos x="82" y="20"/>
                    </a:cxn>
                    <a:cxn ang="0">
                      <a:pos x="85" y="22"/>
                    </a:cxn>
                    <a:cxn ang="0">
                      <a:pos x="85" y="26"/>
                    </a:cxn>
                    <a:cxn ang="0">
                      <a:pos x="119" y="54"/>
                    </a:cxn>
                    <a:cxn ang="0">
                      <a:pos x="99" y="11"/>
                    </a:cxn>
                    <a:cxn ang="0">
                      <a:pos x="85" y="0"/>
                    </a:cxn>
                    <a:cxn ang="0">
                      <a:pos x="36" y="0"/>
                    </a:cxn>
                    <a:cxn ang="0">
                      <a:pos x="35" y="0"/>
                    </a:cxn>
                    <a:cxn ang="0">
                      <a:pos x="22" y="11"/>
                    </a:cxn>
                    <a:cxn ang="0">
                      <a:pos x="1" y="54"/>
                    </a:cxn>
                    <a:cxn ang="0">
                      <a:pos x="4" y="58"/>
                    </a:cxn>
                    <a:cxn ang="0">
                      <a:pos x="19" y="58"/>
                    </a:cxn>
                    <a:cxn ang="0">
                      <a:pos x="22" y="55"/>
                    </a:cxn>
                    <a:cxn ang="0">
                      <a:pos x="31" y="39"/>
                    </a:cxn>
                    <a:cxn ang="0">
                      <a:pos x="33" y="40"/>
                    </a:cxn>
                    <a:cxn ang="0">
                      <a:pos x="34" y="54"/>
                    </a:cxn>
                    <a:cxn ang="0">
                      <a:pos x="36" y="58"/>
                    </a:cxn>
                    <a:cxn ang="0">
                      <a:pos x="86" y="58"/>
                    </a:cxn>
                    <a:cxn ang="0">
                      <a:pos x="90" y="53"/>
                    </a:cxn>
                    <a:cxn ang="0">
                      <a:pos x="90" y="40"/>
                    </a:cxn>
                    <a:cxn ang="0">
                      <a:pos x="92" y="39"/>
                    </a:cxn>
                    <a:cxn ang="0">
                      <a:pos x="100" y="55"/>
                    </a:cxn>
                    <a:cxn ang="0">
                      <a:pos x="104" y="58"/>
                    </a:cxn>
                    <a:cxn ang="0">
                      <a:pos x="116" y="58"/>
                    </a:cxn>
                    <a:cxn ang="0">
                      <a:pos x="119" y="54"/>
                    </a:cxn>
                  </a:cxnLst>
                  <a:rect l="0" t="0" r="r" b="b"/>
                  <a:pathLst>
                    <a:path w="120" h="58">
                      <a:moveTo>
                        <a:pt x="85" y="26"/>
                      </a:moveTo>
                      <a:cubicBezTo>
                        <a:pt x="85" y="27"/>
                        <a:pt x="84" y="28"/>
                        <a:pt x="82" y="28"/>
                      </a:cubicBezTo>
                      <a:cubicBezTo>
                        <a:pt x="67" y="28"/>
                        <a:pt x="67" y="28"/>
                        <a:pt x="67" y="28"/>
                      </a:cubicBezTo>
                      <a:cubicBezTo>
                        <a:pt x="66" y="28"/>
                        <a:pt x="65" y="27"/>
                        <a:pt x="65" y="26"/>
                      </a:cubicBezTo>
                      <a:cubicBezTo>
                        <a:pt x="65" y="22"/>
                        <a:pt x="65" y="22"/>
                        <a:pt x="65" y="22"/>
                      </a:cubicBezTo>
                      <a:cubicBezTo>
                        <a:pt x="65" y="21"/>
                        <a:pt x="66" y="20"/>
                        <a:pt x="67" y="20"/>
                      </a:cubicBezTo>
                      <a:cubicBezTo>
                        <a:pt x="82" y="20"/>
                        <a:pt x="82" y="20"/>
                        <a:pt x="82" y="20"/>
                      </a:cubicBezTo>
                      <a:cubicBezTo>
                        <a:pt x="84" y="20"/>
                        <a:pt x="85" y="21"/>
                        <a:pt x="85" y="22"/>
                      </a:cubicBezTo>
                      <a:lnTo>
                        <a:pt x="85" y="26"/>
                      </a:lnTo>
                      <a:close/>
                      <a:moveTo>
                        <a:pt x="119" y="54"/>
                      </a:moveTo>
                      <a:cubicBezTo>
                        <a:pt x="99" y="11"/>
                        <a:pt x="99" y="11"/>
                        <a:pt x="99" y="11"/>
                      </a:cubicBezTo>
                      <a:cubicBezTo>
                        <a:pt x="98" y="9"/>
                        <a:pt x="94" y="0"/>
                        <a:pt x="85" y="0"/>
                      </a:cubicBezTo>
                      <a:cubicBezTo>
                        <a:pt x="83" y="0"/>
                        <a:pt x="38" y="0"/>
                        <a:pt x="36" y="0"/>
                      </a:cubicBezTo>
                      <a:cubicBezTo>
                        <a:pt x="35" y="0"/>
                        <a:pt x="35" y="0"/>
                        <a:pt x="35" y="0"/>
                      </a:cubicBezTo>
                      <a:cubicBezTo>
                        <a:pt x="25" y="0"/>
                        <a:pt x="22" y="9"/>
                        <a:pt x="22" y="11"/>
                      </a:cubicBezTo>
                      <a:cubicBezTo>
                        <a:pt x="1" y="54"/>
                        <a:pt x="1" y="54"/>
                        <a:pt x="1" y="54"/>
                      </a:cubicBezTo>
                      <a:cubicBezTo>
                        <a:pt x="0" y="56"/>
                        <a:pt x="1" y="58"/>
                        <a:pt x="4" y="58"/>
                      </a:cubicBezTo>
                      <a:cubicBezTo>
                        <a:pt x="19" y="58"/>
                        <a:pt x="19" y="58"/>
                        <a:pt x="19" y="58"/>
                      </a:cubicBezTo>
                      <a:cubicBezTo>
                        <a:pt x="22" y="58"/>
                        <a:pt x="22" y="55"/>
                        <a:pt x="22" y="55"/>
                      </a:cubicBezTo>
                      <a:cubicBezTo>
                        <a:pt x="31" y="39"/>
                        <a:pt x="31" y="39"/>
                        <a:pt x="31" y="39"/>
                      </a:cubicBezTo>
                      <a:cubicBezTo>
                        <a:pt x="31" y="39"/>
                        <a:pt x="33" y="34"/>
                        <a:pt x="33" y="40"/>
                      </a:cubicBezTo>
                      <a:cubicBezTo>
                        <a:pt x="33" y="45"/>
                        <a:pt x="34" y="48"/>
                        <a:pt x="34" y="54"/>
                      </a:cubicBezTo>
                      <a:cubicBezTo>
                        <a:pt x="34" y="56"/>
                        <a:pt x="34" y="58"/>
                        <a:pt x="36" y="58"/>
                      </a:cubicBezTo>
                      <a:cubicBezTo>
                        <a:pt x="86" y="58"/>
                        <a:pt x="86" y="58"/>
                        <a:pt x="86" y="58"/>
                      </a:cubicBezTo>
                      <a:cubicBezTo>
                        <a:pt x="90" y="58"/>
                        <a:pt x="90" y="56"/>
                        <a:pt x="90" y="53"/>
                      </a:cubicBezTo>
                      <a:cubicBezTo>
                        <a:pt x="90" y="46"/>
                        <a:pt x="90" y="44"/>
                        <a:pt x="90" y="40"/>
                      </a:cubicBezTo>
                      <a:cubicBezTo>
                        <a:pt x="90" y="35"/>
                        <a:pt x="92" y="39"/>
                        <a:pt x="92" y="39"/>
                      </a:cubicBezTo>
                      <a:cubicBezTo>
                        <a:pt x="100" y="55"/>
                        <a:pt x="100" y="55"/>
                        <a:pt x="100" y="55"/>
                      </a:cubicBezTo>
                      <a:cubicBezTo>
                        <a:pt x="100" y="55"/>
                        <a:pt x="101" y="58"/>
                        <a:pt x="104" y="58"/>
                      </a:cubicBezTo>
                      <a:cubicBezTo>
                        <a:pt x="116" y="58"/>
                        <a:pt x="116" y="58"/>
                        <a:pt x="116" y="58"/>
                      </a:cubicBezTo>
                      <a:cubicBezTo>
                        <a:pt x="119" y="58"/>
                        <a:pt x="120" y="56"/>
                        <a:pt x="119" y="54"/>
                      </a:cubicBezTo>
                    </a:path>
                  </a:pathLst>
                </a:custGeom>
                <a:grpFill/>
                <a:ln w="9525">
                  <a:noFill/>
                  <a:round/>
                </a:ln>
              </p:spPr>
              <p:txBody>
                <a:bodyPr anchor="ctr"/>
                <a:p>
                  <a:pPr algn="ctr"/>
                </a:p>
              </p:txBody>
            </p:sp>
          </p:grpSp>
        </p:grpSp>
        <p:sp>
          <p:nvSpPr>
            <p:cNvPr id="28" name="TextBox 78"/>
            <p:cNvSpPr txBox="1"/>
            <p:nvPr/>
          </p:nvSpPr>
          <p:spPr bwMode="auto">
            <a:xfrm>
              <a:off x="6688373" y="1505152"/>
              <a:ext cx="1917774" cy="232469"/>
            </a:xfrm>
            <a:prstGeom prst="rect">
              <a:avLst/>
            </a:prstGeom>
            <a:noFill/>
          </p:spPr>
          <p:txBody>
            <a:bodyPr wrap="none" lIns="360000" tIns="0" rIns="0" bIns="0" anchor="ctr" anchorCtr="0">
              <a:noAutofit/>
            </a:bodyPr>
            <a:p>
              <a:pPr algn="l" latinLnBrk="0"/>
              <a:r>
                <a:rPr lang="zh-CN" altLang="en-US" sz="2800">
                  <a:solidFill>
                    <a:schemeClr val="accent2">
                      <a:lumMod val="100000"/>
                    </a:schemeClr>
                  </a:solidFill>
                  <a:effectLst/>
                </a:rPr>
                <a:t>听说游戏</a:t>
              </a:r>
              <a:endParaRPr lang="zh-CN" altLang="en-US" sz="2800">
                <a:solidFill>
                  <a:schemeClr val="accent2">
                    <a:lumMod val="100000"/>
                  </a:schemeClr>
                </a:solidFill>
                <a:effectLst/>
              </a:endParaRPr>
            </a:p>
          </p:txBody>
        </p:sp>
      </p:grpSp>
      <p:grpSp>
        <p:nvGrpSpPr>
          <p:cNvPr id="71" name="组合 70"/>
          <p:cNvGrpSpPr/>
          <p:nvPr/>
        </p:nvGrpSpPr>
        <p:grpSpPr>
          <a:xfrm>
            <a:off x="3535680" y="3665855"/>
            <a:ext cx="2449830" cy="535940"/>
            <a:chOff x="6156614" y="2494891"/>
            <a:chExt cx="2449533" cy="531759"/>
          </a:xfrm>
        </p:grpSpPr>
        <p:grpSp>
          <p:nvGrpSpPr>
            <p:cNvPr id="8" name="Group 71"/>
            <p:cNvGrpSpPr/>
            <p:nvPr/>
          </p:nvGrpSpPr>
          <p:grpSpPr>
            <a:xfrm>
              <a:off x="6156614" y="2494891"/>
              <a:ext cx="531759" cy="531759"/>
              <a:chOff x="6143330" y="2684962"/>
              <a:chExt cx="638470" cy="638470"/>
            </a:xfrm>
          </p:grpSpPr>
          <p:sp>
            <p:nvSpPr>
              <p:cNvPr id="46" name="Oval 72"/>
              <p:cNvSpPr/>
              <p:nvPr/>
            </p:nvSpPr>
            <p:spPr>
              <a:xfrm rot="18900000">
                <a:off x="6143330" y="2684962"/>
                <a:ext cx="638470" cy="63847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47" name="Freeform: Shape 73"/>
              <p:cNvSpPr/>
              <p:nvPr/>
            </p:nvSpPr>
            <p:spPr bwMode="auto">
              <a:xfrm>
                <a:off x="6275216" y="2824473"/>
                <a:ext cx="374698" cy="359448"/>
              </a:xfrm>
              <a:custGeom>
                <a:avLst/>
                <a:gdLst/>
                <a:ahLst/>
                <a:cxnLst>
                  <a:cxn ang="0">
                    <a:pos x="64" y="93"/>
                  </a:cxn>
                  <a:cxn ang="0">
                    <a:pos x="67" y="106"/>
                  </a:cxn>
                  <a:cxn ang="0">
                    <a:pos x="62" y="113"/>
                  </a:cxn>
                  <a:cxn ang="0">
                    <a:pos x="49" y="101"/>
                  </a:cxn>
                  <a:cxn ang="0">
                    <a:pos x="78" y="71"/>
                  </a:cxn>
                  <a:cxn ang="0">
                    <a:pos x="65" y="74"/>
                  </a:cxn>
                  <a:cxn ang="0">
                    <a:pos x="70" y="70"/>
                  </a:cxn>
                  <a:cxn ang="0">
                    <a:pos x="20" y="68"/>
                  </a:cxn>
                  <a:cxn ang="0">
                    <a:pos x="10" y="70"/>
                  </a:cxn>
                  <a:cxn ang="0">
                    <a:pos x="28" y="85"/>
                  </a:cxn>
                  <a:cxn ang="0">
                    <a:pos x="7" y="87"/>
                  </a:cxn>
                  <a:cxn ang="0">
                    <a:pos x="2" y="87"/>
                  </a:cxn>
                  <a:cxn ang="0">
                    <a:pos x="6" y="99"/>
                  </a:cxn>
                  <a:cxn ang="0">
                    <a:pos x="3" y="103"/>
                  </a:cxn>
                  <a:cxn ang="0">
                    <a:pos x="83" y="76"/>
                  </a:cxn>
                  <a:cxn ang="0">
                    <a:pos x="119" y="55"/>
                  </a:cxn>
                  <a:cxn ang="0">
                    <a:pos x="73" y="105"/>
                  </a:cxn>
                  <a:cxn ang="0">
                    <a:pos x="97" y="90"/>
                  </a:cxn>
                  <a:cxn ang="0">
                    <a:pos x="96" y="81"/>
                  </a:cxn>
                  <a:cxn ang="0">
                    <a:pos x="97" y="71"/>
                  </a:cxn>
                  <a:cxn ang="0">
                    <a:pos x="83" y="58"/>
                  </a:cxn>
                  <a:cxn ang="0">
                    <a:pos x="79" y="37"/>
                  </a:cxn>
                  <a:cxn ang="0">
                    <a:pos x="82" y="11"/>
                  </a:cxn>
                  <a:cxn ang="0">
                    <a:pos x="59" y="11"/>
                  </a:cxn>
                  <a:cxn ang="0">
                    <a:pos x="62" y="33"/>
                  </a:cxn>
                  <a:cxn ang="0">
                    <a:pos x="60" y="44"/>
                  </a:cxn>
                  <a:cxn ang="0">
                    <a:pos x="41" y="47"/>
                  </a:cxn>
                  <a:cxn ang="0">
                    <a:pos x="56" y="61"/>
                  </a:cxn>
                  <a:cxn ang="0">
                    <a:pos x="48" y="70"/>
                  </a:cxn>
                  <a:cxn ang="0">
                    <a:pos x="47" y="61"/>
                  </a:cxn>
                  <a:cxn ang="0">
                    <a:pos x="22" y="33"/>
                  </a:cxn>
                  <a:cxn ang="0">
                    <a:pos x="17" y="62"/>
                  </a:cxn>
                  <a:cxn ang="0">
                    <a:pos x="11" y="63"/>
                  </a:cxn>
                  <a:cxn ang="0">
                    <a:pos x="65" y="0"/>
                  </a:cxn>
                </a:cxnLst>
                <a:rect l="0" t="0" r="r" b="b"/>
                <a:pathLst>
                  <a:path w="119" h="114">
                    <a:moveTo>
                      <a:pt x="49" y="99"/>
                    </a:moveTo>
                    <a:cubicBezTo>
                      <a:pt x="64" y="93"/>
                      <a:pt x="64" y="93"/>
                      <a:pt x="64" y="93"/>
                    </a:cubicBezTo>
                    <a:cubicBezTo>
                      <a:pt x="65" y="93"/>
                      <a:pt x="66" y="94"/>
                      <a:pt x="66" y="94"/>
                    </a:cubicBezTo>
                    <a:cubicBezTo>
                      <a:pt x="67" y="106"/>
                      <a:pt x="67" y="106"/>
                      <a:pt x="67" y="106"/>
                    </a:cubicBezTo>
                    <a:cubicBezTo>
                      <a:pt x="67" y="109"/>
                      <a:pt x="66" y="111"/>
                      <a:pt x="63" y="113"/>
                    </a:cubicBezTo>
                    <a:cubicBezTo>
                      <a:pt x="62" y="113"/>
                      <a:pt x="62" y="113"/>
                      <a:pt x="62" y="113"/>
                    </a:cubicBezTo>
                    <a:cubicBezTo>
                      <a:pt x="61" y="114"/>
                      <a:pt x="60" y="113"/>
                      <a:pt x="59" y="113"/>
                    </a:cubicBezTo>
                    <a:cubicBezTo>
                      <a:pt x="49" y="101"/>
                      <a:pt x="49" y="101"/>
                      <a:pt x="49" y="101"/>
                    </a:cubicBezTo>
                    <a:cubicBezTo>
                      <a:pt x="48" y="100"/>
                      <a:pt x="48" y="99"/>
                      <a:pt x="49" y="99"/>
                    </a:cubicBezTo>
                    <a:moveTo>
                      <a:pt x="78" y="71"/>
                    </a:moveTo>
                    <a:cubicBezTo>
                      <a:pt x="65" y="77"/>
                      <a:pt x="65" y="77"/>
                      <a:pt x="65" y="77"/>
                    </a:cubicBezTo>
                    <a:cubicBezTo>
                      <a:pt x="65" y="74"/>
                      <a:pt x="65" y="74"/>
                      <a:pt x="65" y="74"/>
                    </a:cubicBezTo>
                    <a:cubicBezTo>
                      <a:pt x="74" y="70"/>
                      <a:pt x="74" y="70"/>
                      <a:pt x="74" y="70"/>
                    </a:cubicBezTo>
                    <a:cubicBezTo>
                      <a:pt x="73" y="70"/>
                      <a:pt x="71" y="70"/>
                      <a:pt x="70" y="70"/>
                    </a:cubicBezTo>
                    <a:cubicBezTo>
                      <a:pt x="65" y="70"/>
                      <a:pt x="57" y="72"/>
                      <a:pt x="48" y="76"/>
                    </a:cubicBezTo>
                    <a:cubicBezTo>
                      <a:pt x="20" y="68"/>
                      <a:pt x="20" y="68"/>
                      <a:pt x="20" y="68"/>
                    </a:cubicBezTo>
                    <a:cubicBezTo>
                      <a:pt x="17" y="68"/>
                      <a:pt x="14" y="68"/>
                      <a:pt x="12" y="70"/>
                    </a:cubicBezTo>
                    <a:cubicBezTo>
                      <a:pt x="10" y="70"/>
                      <a:pt x="10" y="70"/>
                      <a:pt x="10" y="70"/>
                    </a:cubicBezTo>
                    <a:cubicBezTo>
                      <a:pt x="9" y="71"/>
                      <a:pt x="9" y="73"/>
                      <a:pt x="10" y="74"/>
                    </a:cubicBezTo>
                    <a:cubicBezTo>
                      <a:pt x="28" y="85"/>
                      <a:pt x="28" y="85"/>
                      <a:pt x="28" y="85"/>
                    </a:cubicBezTo>
                    <a:cubicBezTo>
                      <a:pt x="23" y="87"/>
                      <a:pt x="20" y="90"/>
                      <a:pt x="16" y="92"/>
                    </a:cubicBezTo>
                    <a:cubicBezTo>
                      <a:pt x="7" y="87"/>
                      <a:pt x="7" y="87"/>
                      <a:pt x="7" y="87"/>
                    </a:cubicBezTo>
                    <a:cubicBezTo>
                      <a:pt x="6" y="86"/>
                      <a:pt x="4" y="86"/>
                      <a:pt x="3" y="87"/>
                    </a:cubicBezTo>
                    <a:cubicBezTo>
                      <a:pt x="2" y="87"/>
                      <a:pt x="2" y="87"/>
                      <a:pt x="2" y="87"/>
                    </a:cubicBezTo>
                    <a:cubicBezTo>
                      <a:pt x="1" y="88"/>
                      <a:pt x="0" y="89"/>
                      <a:pt x="1" y="90"/>
                    </a:cubicBezTo>
                    <a:cubicBezTo>
                      <a:pt x="6" y="99"/>
                      <a:pt x="6" y="99"/>
                      <a:pt x="6" y="99"/>
                    </a:cubicBezTo>
                    <a:cubicBezTo>
                      <a:pt x="6" y="99"/>
                      <a:pt x="6" y="99"/>
                      <a:pt x="6" y="99"/>
                    </a:cubicBezTo>
                    <a:cubicBezTo>
                      <a:pt x="4" y="100"/>
                      <a:pt x="3" y="102"/>
                      <a:pt x="3" y="103"/>
                    </a:cubicBezTo>
                    <a:cubicBezTo>
                      <a:pt x="3" y="105"/>
                      <a:pt x="6" y="106"/>
                      <a:pt x="9" y="106"/>
                    </a:cubicBezTo>
                    <a:cubicBezTo>
                      <a:pt x="14" y="106"/>
                      <a:pt x="83" y="90"/>
                      <a:pt x="83" y="76"/>
                    </a:cubicBezTo>
                    <a:cubicBezTo>
                      <a:pt x="83" y="73"/>
                      <a:pt x="81" y="72"/>
                      <a:pt x="78" y="71"/>
                    </a:cubicBezTo>
                    <a:moveTo>
                      <a:pt x="119" y="55"/>
                    </a:moveTo>
                    <a:cubicBezTo>
                      <a:pt x="119" y="82"/>
                      <a:pt x="99" y="105"/>
                      <a:pt x="73" y="109"/>
                    </a:cubicBezTo>
                    <a:cubicBezTo>
                      <a:pt x="73" y="108"/>
                      <a:pt x="73" y="106"/>
                      <a:pt x="73" y="105"/>
                    </a:cubicBezTo>
                    <a:cubicBezTo>
                      <a:pt x="73" y="105"/>
                      <a:pt x="73" y="104"/>
                      <a:pt x="73" y="102"/>
                    </a:cubicBezTo>
                    <a:cubicBezTo>
                      <a:pt x="82" y="100"/>
                      <a:pt x="90" y="96"/>
                      <a:pt x="97" y="90"/>
                    </a:cubicBezTo>
                    <a:cubicBezTo>
                      <a:pt x="97" y="90"/>
                      <a:pt x="96" y="89"/>
                      <a:pt x="96" y="89"/>
                    </a:cubicBezTo>
                    <a:cubicBezTo>
                      <a:pt x="94" y="86"/>
                      <a:pt x="96" y="84"/>
                      <a:pt x="96" y="81"/>
                    </a:cubicBezTo>
                    <a:cubicBezTo>
                      <a:pt x="96" y="79"/>
                      <a:pt x="92" y="79"/>
                      <a:pt x="92" y="78"/>
                    </a:cubicBezTo>
                    <a:cubicBezTo>
                      <a:pt x="91" y="73"/>
                      <a:pt x="95" y="73"/>
                      <a:pt x="97" y="71"/>
                    </a:cubicBezTo>
                    <a:cubicBezTo>
                      <a:pt x="99" y="69"/>
                      <a:pt x="95" y="64"/>
                      <a:pt x="92" y="65"/>
                    </a:cubicBezTo>
                    <a:cubicBezTo>
                      <a:pt x="90" y="65"/>
                      <a:pt x="83" y="63"/>
                      <a:pt x="83" y="58"/>
                    </a:cubicBezTo>
                    <a:cubicBezTo>
                      <a:pt x="84" y="51"/>
                      <a:pt x="75" y="52"/>
                      <a:pt x="74" y="49"/>
                    </a:cubicBezTo>
                    <a:cubicBezTo>
                      <a:pt x="72" y="44"/>
                      <a:pt x="75" y="39"/>
                      <a:pt x="79" y="37"/>
                    </a:cubicBezTo>
                    <a:cubicBezTo>
                      <a:pt x="85" y="36"/>
                      <a:pt x="91" y="31"/>
                      <a:pt x="90" y="25"/>
                    </a:cubicBezTo>
                    <a:cubicBezTo>
                      <a:pt x="90" y="19"/>
                      <a:pt x="87" y="14"/>
                      <a:pt x="82" y="11"/>
                    </a:cubicBezTo>
                    <a:cubicBezTo>
                      <a:pt x="78" y="9"/>
                      <a:pt x="73" y="7"/>
                      <a:pt x="67" y="7"/>
                    </a:cubicBezTo>
                    <a:cubicBezTo>
                      <a:pt x="63" y="7"/>
                      <a:pt x="58" y="8"/>
                      <a:pt x="59" y="11"/>
                    </a:cubicBezTo>
                    <a:cubicBezTo>
                      <a:pt x="59" y="16"/>
                      <a:pt x="74" y="17"/>
                      <a:pt x="72" y="22"/>
                    </a:cubicBezTo>
                    <a:cubicBezTo>
                      <a:pt x="70" y="25"/>
                      <a:pt x="60" y="29"/>
                      <a:pt x="62" y="33"/>
                    </a:cubicBezTo>
                    <a:cubicBezTo>
                      <a:pt x="63" y="35"/>
                      <a:pt x="66" y="33"/>
                      <a:pt x="65" y="38"/>
                    </a:cubicBezTo>
                    <a:cubicBezTo>
                      <a:pt x="65" y="40"/>
                      <a:pt x="63" y="44"/>
                      <a:pt x="60" y="44"/>
                    </a:cubicBezTo>
                    <a:cubicBezTo>
                      <a:pt x="57" y="45"/>
                      <a:pt x="54" y="37"/>
                      <a:pt x="46" y="36"/>
                    </a:cubicBezTo>
                    <a:cubicBezTo>
                      <a:pt x="42" y="36"/>
                      <a:pt x="36" y="42"/>
                      <a:pt x="41" y="47"/>
                    </a:cubicBezTo>
                    <a:cubicBezTo>
                      <a:pt x="44" y="50"/>
                      <a:pt x="49" y="44"/>
                      <a:pt x="51" y="48"/>
                    </a:cubicBezTo>
                    <a:cubicBezTo>
                      <a:pt x="52" y="52"/>
                      <a:pt x="51" y="58"/>
                      <a:pt x="56" y="61"/>
                    </a:cubicBezTo>
                    <a:cubicBezTo>
                      <a:pt x="58" y="62"/>
                      <a:pt x="61" y="63"/>
                      <a:pt x="64" y="65"/>
                    </a:cubicBezTo>
                    <a:cubicBezTo>
                      <a:pt x="59" y="66"/>
                      <a:pt x="54" y="67"/>
                      <a:pt x="48" y="70"/>
                    </a:cubicBezTo>
                    <a:cubicBezTo>
                      <a:pt x="43" y="68"/>
                      <a:pt x="43" y="68"/>
                      <a:pt x="43" y="68"/>
                    </a:cubicBezTo>
                    <a:cubicBezTo>
                      <a:pt x="45" y="66"/>
                      <a:pt x="48" y="65"/>
                      <a:pt x="47" y="61"/>
                    </a:cubicBezTo>
                    <a:cubicBezTo>
                      <a:pt x="46" y="55"/>
                      <a:pt x="36" y="58"/>
                      <a:pt x="29" y="51"/>
                    </a:cubicBezTo>
                    <a:cubicBezTo>
                      <a:pt x="27" y="48"/>
                      <a:pt x="22" y="41"/>
                      <a:pt x="22" y="33"/>
                    </a:cubicBezTo>
                    <a:cubicBezTo>
                      <a:pt x="19" y="39"/>
                      <a:pt x="17" y="47"/>
                      <a:pt x="17" y="55"/>
                    </a:cubicBezTo>
                    <a:cubicBezTo>
                      <a:pt x="17" y="57"/>
                      <a:pt x="17" y="60"/>
                      <a:pt x="17" y="62"/>
                    </a:cubicBezTo>
                    <a:cubicBezTo>
                      <a:pt x="17" y="62"/>
                      <a:pt x="17" y="62"/>
                      <a:pt x="17" y="62"/>
                    </a:cubicBezTo>
                    <a:cubicBezTo>
                      <a:pt x="15" y="62"/>
                      <a:pt x="13" y="63"/>
                      <a:pt x="11" y="63"/>
                    </a:cubicBezTo>
                    <a:cubicBezTo>
                      <a:pt x="10" y="61"/>
                      <a:pt x="10" y="58"/>
                      <a:pt x="10" y="55"/>
                    </a:cubicBezTo>
                    <a:cubicBezTo>
                      <a:pt x="10" y="25"/>
                      <a:pt x="35" y="0"/>
                      <a:pt x="65" y="0"/>
                    </a:cubicBezTo>
                    <a:cubicBezTo>
                      <a:pt x="95" y="0"/>
                      <a:pt x="119" y="25"/>
                      <a:pt x="119" y="55"/>
                    </a:cubicBezTo>
                  </a:path>
                </a:pathLst>
              </a:custGeom>
              <a:solidFill>
                <a:schemeClr val="bg1"/>
              </a:solidFill>
              <a:ln w="9525">
                <a:noFill/>
                <a:round/>
              </a:ln>
            </p:spPr>
            <p:txBody>
              <a:bodyPr anchor="ctr"/>
              <a:p>
                <a:pPr algn="ctr"/>
              </a:p>
            </p:txBody>
          </p:sp>
        </p:grpSp>
        <p:sp>
          <p:nvSpPr>
            <p:cNvPr id="26" name="TextBox 81"/>
            <p:cNvSpPr txBox="1"/>
            <p:nvPr/>
          </p:nvSpPr>
          <p:spPr bwMode="auto">
            <a:xfrm>
              <a:off x="6688373" y="2644217"/>
              <a:ext cx="1917774" cy="232469"/>
            </a:xfrm>
            <a:prstGeom prst="rect">
              <a:avLst/>
            </a:prstGeom>
            <a:noFill/>
          </p:spPr>
          <p:txBody>
            <a:bodyPr wrap="none" lIns="360000" tIns="0" rIns="0" bIns="0" anchor="ctr" anchorCtr="0">
              <a:noAutofit/>
            </a:bodyPr>
            <a:p>
              <a:pPr algn="l" latinLnBrk="0"/>
              <a:r>
                <a:rPr lang="zh-CN" altLang="en-US" sz="2800">
                  <a:solidFill>
                    <a:schemeClr val="accent4"/>
                  </a:solidFill>
                  <a:effectLst/>
                </a:rPr>
                <a:t>文学作品学习活动</a:t>
              </a:r>
              <a:endParaRPr lang="zh-CN" altLang="en-US" sz="2800">
                <a:solidFill>
                  <a:schemeClr val="accent4"/>
                </a:solidFill>
                <a:effectLst/>
              </a:endParaRPr>
            </a:p>
          </p:txBody>
        </p:sp>
      </p:grpSp>
      <p:grpSp>
        <p:nvGrpSpPr>
          <p:cNvPr id="70" name="组合 69"/>
          <p:cNvGrpSpPr/>
          <p:nvPr/>
        </p:nvGrpSpPr>
        <p:grpSpPr>
          <a:xfrm>
            <a:off x="3535680" y="5056505"/>
            <a:ext cx="2449830" cy="535940"/>
            <a:chOff x="6156614" y="3655745"/>
            <a:chExt cx="2449533" cy="531759"/>
          </a:xfrm>
        </p:grpSpPr>
        <p:grpSp>
          <p:nvGrpSpPr>
            <p:cNvPr id="10" name="Group 74"/>
            <p:cNvGrpSpPr/>
            <p:nvPr/>
          </p:nvGrpSpPr>
          <p:grpSpPr>
            <a:xfrm>
              <a:off x="6156614" y="3655745"/>
              <a:ext cx="531759" cy="531759"/>
              <a:chOff x="6143330" y="3910329"/>
              <a:chExt cx="638470" cy="638470"/>
            </a:xfrm>
          </p:grpSpPr>
          <p:sp>
            <p:nvSpPr>
              <p:cNvPr id="40" name="Oval 75"/>
              <p:cNvSpPr/>
              <p:nvPr/>
            </p:nvSpPr>
            <p:spPr>
              <a:xfrm rot="18900000">
                <a:off x="6143330" y="3910329"/>
                <a:ext cx="638470" cy="638470"/>
              </a:xfrm>
              <a:prstGeom prst="ellips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41" name="Freeform: Shape 76"/>
              <p:cNvSpPr/>
              <p:nvPr/>
            </p:nvSpPr>
            <p:spPr bwMode="auto">
              <a:xfrm>
                <a:off x="6260925" y="4076910"/>
                <a:ext cx="403280" cy="305308"/>
              </a:xfrm>
              <a:custGeom>
                <a:avLst/>
                <a:gdLst/>
                <a:ahLst/>
                <a:cxnLst>
                  <a:cxn ang="0">
                    <a:pos x="68" y="25"/>
                  </a:cxn>
                  <a:cxn ang="0">
                    <a:pos x="59" y="14"/>
                  </a:cxn>
                  <a:cxn ang="0">
                    <a:pos x="50" y="25"/>
                  </a:cxn>
                  <a:cxn ang="0">
                    <a:pos x="55" y="25"/>
                  </a:cxn>
                  <a:cxn ang="0">
                    <a:pos x="55" y="37"/>
                  </a:cxn>
                  <a:cxn ang="0">
                    <a:pos x="63" y="37"/>
                  </a:cxn>
                  <a:cxn ang="0">
                    <a:pos x="63" y="25"/>
                  </a:cxn>
                  <a:cxn ang="0">
                    <a:pos x="68" y="25"/>
                  </a:cxn>
                  <a:cxn ang="0">
                    <a:pos x="84" y="8"/>
                  </a:cxn>
                  <a:cxn ang="0">
                    <a:pos x="84" y="37"/>
                  </a:cxn>
                  <a:cxn ang="0">
                    <a:pos x="76" y="45"/>
                  </a:cxn>
                  <a:cxn ang="0">
                    <a:pos x="44" y="45"/>
                  </a:cxn>
                  <a:cxn ang="0">
                    <a:pos x="35" y="37"/>
                  </a:cxn>
                  <a:cxn ang="0">
                    <a:pos x="35" y="8"/>
                  </a:cxn>
                  <a:cxn ang="0">
                    <a:pos x="44" y="0"/>
                  </a:cxn>
                  <a:cxn ang="0">
                    <a:pos x="57" y="0"/>
                  </a:cxn>
                  <a:cxn ang="0">
                    <a:pos x="57" y="6"/>
                  </a:cxn>
                  <a:cxn ang="0">
                    <a:pos x="63" y="6"/>
                  </a:cxn>
                  <a:cxn ang="0">
                    <a:pos x="63" y="0"/>
                  </a:cxn>
                  <a:cxn ang="0">
                    <a:pos x="76" y="0"/>
                  </a:cxn>
                  <a:cxn ang="0">
                    <a:pos x="84" y="8"/>
                  </a:cxn>
                  <a:cxn ang="0">
                    <a:pos x="32" y="58"/>
                  </a:cxn>
                  <a:cxn ang="0">
                    <a:pos x="35" y="54"/>
                  </a:cxn>
                  <a:cxn ang="0">
                    <a:pos x="22" y="44"/>
                  </a:cxn>
                  <a:cxn ang="0">
                    <a:pos x="18" y="46"/>
                  </a:cxn>
                  <a:cxn ang="0">
                    <a:pos x="32" y="58"/>
                  </a:cxn>
                  <a:cxn ang="0">
                    <a:pos x="29" y="65"/>
                  </a:cxn>
                  <a:cxn ang="0">
                    <a:pos x="32" y="61"/>
                  </a:cxn>
                  <a:cxn ang="0">
                    <a:pos x="15" y="48"/>
                  </a:cxn>
                  <a:cxn ang="0">
                    <a:pos x="11" y="49"/>
                  </a:cxn>
                  <a:cxn ang="0">
                    <a:pos x="29" y="65"/>
                  </a:cxn>
                  <a:cxn ang="0">
                    <a:pos x="98" y="54"/>
                  </a:cxn>
                  <a:cxn ang="0">
                    <a:pos x="84" y="51"/>
                  </a:cxn>
                  <a:cxn ang="0">
                    <a:pos x="66" y="57"/>
                  </a:cxn>
                  <a:cxn ang="0">
                    <a:pos x="43" y="57"/>
                  </a:cxn>
                  <a:cxn ang="0">
                    <a:pos x="33" y="67"/>
                  </a:cxn>
                  <a:cxn ang="0">
                    <a:pos x="43" y="76"/>
                  </a:cxn>
                  <a:cxn ang="0">
                    <a:pos x="70" y="76"/>
                  </a:cxn>
                  <a:cxn ang="0">
                    <a:pos x="74" y="79"/>
                  </a:cxn>
                  <a:cxn ang="0">
                    <a:pos x="42" y="79"/>
                  </a:cxn>
                  <a:cxn ang="0">
                    <a:pos x="30" y="71"/>
                  </a:cxn>
                  <a:cxn ang="0">
                    <a:pos x="11" y="53"/>
                  </a:cxn>
                  <a:cxn ang="0">
                    <a:pos x="4" y="60"/>
                  </a:cxn>
                  <a:cxn ang="0">
                    <a:pos x="24" y="81"/>
                  </a:cxn>
                  <a:cxn ang="0">
                    <a:pos x="60" y="93"/>
                  </a:cxn>
                  <a:cxn ang="0">
                    <a:pos x="98" y="84"/>
                  </a:cxn>
                  <a:cxn ang="0">
                    <a:pos x="99" y="82"/>
                  </a:cxn>
                  <a:cxn ang="0">
                    <a:pos x="99" y="56"/>
                  </a:cxn>
                  <a:cxn ang="0">
                    <a:pos x="98" y="54"/>
                  </a:cxn>
                  <a:cxn ang="0">
                    <a:pos x="119" y="90"/>
                  </a:cxn>
                  <a:cxn ang="0">
                    <a:pos x="107" y="90"/>
                  </a:cxn>
                  <a:cxn ang="0">
                    <a:pos x="104" y="87"/>
                  </a:cxn>
                  <a:cxn ang="0">
                    <a:pos x="104" y="49"/>
                  </a:cxn>
                  <a:cxn ang="0">
                    <a:pos x="107" y="46"/>
                  </a:cxn>
                  <a:cxn ang="0">
                    <a:pos x="119" y="46"/>
                  </a:cxn>
                  <a:cxn ang="0">
                    <a:pos x="122" y="49"/>
                  </a:cxn>
                  <a:cxn ang="0">
                    <a:pos x="122" y="87"/>
                  </a:cxn>
                  <a:cxn ang="0">
                    <a:pos x="119" y="90"/>
                  </a:cxn>
                </a:cxnLst>
                <a:rect l="0" t="0" r="r" b="b"/>
                <a:pathLst>
                  <a:path w="122" h="93">
                    <a:moveTo>
                      <a:pt x="68" y="25"/>
                    </a:moveTo>
                    <a:cubicBezTo>
                      <a:pt x="59" y="14"/>
                      <a:pt x="59" y="14"/>
                      <a:pt x="59" y="14"/>
                    </a:cubicBezTo>
                    <a:cubicBezTo>
                      <a:pt x="50" y="25"/>
                      <a:pt x="50" y="25"/>
                      <a:pt x="50" y="25"/>
                    </a:cubicBezTo>
                    <a:cubicBezTo>
                      <a:pt x="55" y="25"/>
                      <a:pt x="55" y="25"/>
                      <a:pt x="55" y="25"/>
                    </a:cubicBezTo>
                    <a:cubicBezTo>
                      <a:pt x="55" y="37"/>
                      <a:pt x="55" y="37"/>
                      <a:pt x="55" y="37"/>
                    </a:cubicBezTo>
                    <a:cubicBezTo>
                      <a:pt x="63" y="37"/>
                      <a:pt x="63" y="37"/>
                      <a:pt x="63" y="37"/>
                    </a:cubicBezTo>
                    <a:cubicBezTo>
                      <a:pt x="63" y="25"/>
                      <a:pt x="63" y="25"/>
                      <a:pt x="63" y="25"/>
                    </a:cubicBezTo>
                    <a:cubicBezTo>
                      <a:pt x="68" y="25"/>
                      <a:pt x="68" y="25"/>
                      <a:pt x="68" y="25"/>
                    </a:cubicBezTo>
                    <a:moveTo>
                      <a:pt x="84" y="8"/>
                    </a:moveTo>
                    <a:cubicBezTo>
                      <a:pt x="84" y="37"/>
                      <a:pt x="84" y="37"/>
                      <a:pt x="84" y="37"/>
                    </a:cubicBezTo>
                    <a:cubicBezTo>
                      <a:pt x="84" y="42"/>
                      <a:pt x="81" y="45"/>
                      <a:pt x="76" y="45"/>
                    </a:cubicBezTo>
                    <a:cubicBezTo>
                      <a:pt x="44" y="45"/>
                      <a:pt x="44" y="45"/>
                      <a:pt x="44" y="45"/>
                    </a:cubicBezTo>
                    <a:cubicBezTo>
                      <a:pt x="39" y="45"/>
                      <a:pt x="35" y="42"/>
                      <a:pt x="35" y="37"/>
                    </a:cubicBezTo>
                    <a:cubicBezTo>
                      <a:pt x="35" y="8"/>
                      <a:pt x="35" y="8"/>
                      <a:pt x="35" y="8"/>
                    </a:cubicBezTo>
                    <a:cubicBezTo>
                      <a:pt x="35" y="4"/>
                      <a:pt x="39" y="0"/>
                      <a:pt x="44" y="0"/>
                    </a:cubicBezTo>
                    <a:cubicBezTo>
                      <a:pt x="57" y="0"/>
                      <a:pt x="57" y="0"/>
                      <a:pt x="57" y="0"/>
                    </a:cubicBezTo>
                    <a:cubicBezTo>
                      <a:pt x="57" y="6"/>
                      <a:pt x="57" y="6"/>
                      <a:pt x="57" y="6"/>
                    </a:cubicBezTo>
                    <a:cubicBezTo>
                      <a:pt x="63" y="6"/>
                      <a:pt x="63" y="6"/>
                      <a:pt x="63" y="6"/>
                    </a:cubicBezTo>
                    <a:cubicBezTo>
                      <a:pt x="63" y="0"/>
                      <a:pt x="63" y="0"/>
                      <a:pt x="63" y="0"/>
                    </a:cubicBezTo>
                    <a:cubicBezTo>
                      <a:pt x="76" y="0"/>
                      <a:pt x="76" y="0"/>
                      <a:pt x="76" y="0"/>
                    </a:cubicBezTo>
                    <a:cubicBezTo>
                      <a:pt x="81" y="0"/>
                      <a:pt x="84" y="4"/>
                      <a:pt x="84" y="8"/>
                    </a:cubicBezTo>
                    <a:moveTo>
                      <a:pt x="32" y="58"/>
                    </a:moveTo>
                    <a:cubicBezTo>
                      <a:pt x="34" y="58"/>
                      <a:pt x="35" y="56"/>
                      <a:pt x="35" y="54"/>
                    </a:cubicBezTo>
                    <a:cubicBezTo>
                      <a:pt x="33" y="52"/>
                      <a:pt x="26" y="46"/>
                      <a:pt x="22" y="44"/>
                    </a:cubicBezTo>
                    <a:cubicBezTo>
                      <a:pt x="19" y="43"/>
                      <a:pt x="18" y="46"/>
                      <a:pt x="18" y="46"/>
                    </a:cubicBezTo>
                    <a:cubicBezTo>
                      <a:pt x="18" y="46"/>
                      <a:pt x="31" y="57"/>
                      <a:pt x="32" y="58"/>
                    </a:cubicBezTo>
                    <a:moveTo>
                      <a:pt x="29" y="65"/>
                    </a:moveTo>
                    <a:cubicBezTo>
                      <a:pt x="31" y="64"/>
                      <a:pt x="32" y="62"/>
                      <a:pt x="32" y="61"/>
                    </a:cubicBezTo>
                    <a:cubicBezTo>
                      <a:pt x="30" y="59"/>
                      <a:pt x="19" y="49"/>
                      <a:pt x="15" y="48"/>
                    </a:cubicBezTo>
                    <a:cubicBezTo>
                      <a:pt x="12" y="46"/>
                      <a:pt x="11" y="49"/>
                      <a:pt x="11" y="49"/>
                    </a:cubicBezTo>
                    <a:cubicBezTo>
                      <a:pt x="11" y="49"/>
                      <a:pt x="28" y="63"/>
                      <a:pt x="29" y="65"/>
                    </a:cubicBezTo>
                    <a:moveTo>
                      <a:pt x="98" y="54"/>
                    </a:moveTo>
                    <a:cubicBezTo>
                      <a:pt x="96" y="53"/>
                      <a:pt x="90" y="51"/>
                      <a:pt x="84" y="51"/>
                    </a:cubicBezTo>
                    <a:cubicBezTo>
                      <a:pt x="75" y="51"/>
                      <a:pt x="66" y="57"/>
                      <a:pt x="66" y="57"/>
                    </a:cubicBezTo>
                    <a:cubicBezTo>
                      <a:pt x="43" y="57"/>
                      <a:pt x="43" y="57"/>
                      <a:pt x="43" y="57"/>
                    </a:cubicBezTo>
                    <a:cubicBezTo>
                      <a:pt x="40" y="57"/>
                      <a:pt x="33" y="59"/>
                      <a:pt x="33" y="67"/>
                    </a:cubicBezTo>
                    <a:cubicBezTo>
                      <a:pt x="33" y="73"/>
                      <a:pt x="39" y="76"/>
                      <a:pt x="43" y="76"/>
                    </a:cubicBezTo>
                    <a:cubicBezTo>
                      <a:pt x="70" y="76"/>
                      <a:pt x="70" y="76"/>
                      <a:pt x="70" y="76"/>
                    </a:cubicBezTo>
                    <a:cubicBezTo>
                      <a:pt x="72" y="76"/>
                      <a:pt x="74" y="79"/>
                      <a:pt x="74" y="79"/>
                    </a:cubicBezTo>
                    <a:cubicBezTo>
                      <a:pt x="42" y="79"/>
                      <a:pt x="42" y="79"/>
                      <a:pt x="42" y="79"/>
                    </a:cubicBezTo>
                    <a:cubicBezTo>
                      <a:pt x="37" y="79"/>
                      <a:pt x="31" y="75"/>
                      <a:pt x="30" y="71"/>
                    </a:cubicBezTo>
                    <a:cubicBezTo>
                      <a:pt x="24" y="66"/>
                      <a:pt x="15" y="57"/>
                      <a:pt x="11" y="53"/>
                    </a:cubicBezTo>
                    <a:cubicBezTo>
                      <a:pt x="7" y="48"/>
                      <a:pt x="0" y="53"/>
                      <a:pt x="4" y="60"/>
                    </a:cubicBezTo>
                    <a:cubicBezTo>
                      <a:pt x="7" y="63"/>
                      <a:pt x="15" y="72"/>
                      <a:pt x="24" y="81"/>
                    </a:cubicBezTo>
                    <a:cubicBezTo>
                      <a:pt x="33" y="90"/>
                      <a:pt x="48" y="93"/>
                      <a:pt x="60" y="93"/>
                    </a:cubicBezTo>
                    <a:cubicBezTo>
                      <a:pt x="73" y="93"/>
                      <a:pt x="86" y="86"/>
                      <a:pt x="98" y="84"/>
                    </a:cubicBezTo>
                    <a:cubicBezTo>
                      <a:pt x="99" y="84"/>
                      <a:pt x="99" y="83"/>
                      <a:pt x="99" y="82"/>
                    </a:cubicBezTo>
                    <a:cubicBezTo>
                      <a:pt x="99" y="56"/>
                      <a:pt x="99" y="56"/>
                      <a:pt x="99" y="56"/>
                    </a:cubicBezTo>
                    <a:cubicBezTo>
                      <a:pt x="99" y="55"/>
                      <a:pt x="99" y="55"/>
                      <a:pt x="98" y="54"/>
                    </a:cubicBezTo>
                    <a:moveTo>
                      <a:pt x="119" y="90"/>
                    </a:moveTo>
                    <a:cubicBezTo>
                      <a:pt x="107" y="90"/>
                      <a:pt x="107" y="90"/>
                      <a:pt x="107" y="90"/>
                    </a:cubicBezTo>
                    <a:cubicBezTo>
                      <a:pt x="105" y="90"/>
                      <a:pt x="104" y="89"/>
                      <a:pt x="104" y="87"/>
                    </a:cubicBezTo>
                    <a:cubicBezTo>
                      <a:pt x="104" y="49"/>
                      <a:pt x="104" y="49"/>
                      <a:pt x="104" y="49"/>
                    </a:cubicBezTo>
                    <a:cubicBezTo>
                      <a:pt x="104" y="48"/>
                      <a:pt x="105" y="46"/>
                      <a:pt x="107" y="46"/>
                    </a:cubicBezTo>
                    <a:cubicBezTo>
                      <a:pt x="119" y="46"/>
                      <a:pt x="119" y="46"/>
                      <a:pt x="119" y="46"/>
                    </a:cubicBezTo>
                    <a:cubicBezTo>
                      <a:pt x="120" y="46"/>
                      <a:pt x="122" y="48"/>
                      <a:pt x="122" y="49"/>
                    </a:cubicBezTo>
                    <a:cubicBezTo>
                      <a:pt x="122" y="87"/>
                      <a:pt x="122" y="87"/>
                      <a:pt x="122" y="87"/>
                    </a:cubicBezTo>
                    <a:cubicBezTo>
                      <a:pt x="122" y="89"/>
                      <a:pt x="120" y="90"/>
                      <a:pt x="119" y="90"/>
                    </a:cubicBezTo>
                  </a:path>
                </a:pathLst>
              </a:custGeom>
              <a:solidFill>
                <a:schemeClr val="bg1"/>
              </a:solidFill>
              <a:ln w="9525">
                <a:noFill/>
                <a:round/>
              </a:ln>
            </p:spPr>
            <p:txBody>
              <a:bodyPr anchor="ctr"/>
              <a:p>
                <a:pPr algn="ctr"/>
              </a:p>
            </p:txBody>
          </p:sp>
        </p:grpSp>
        <p:sp>
          <p:nvSpPr>
            <p:cNvPr id="24" name="TextBox 84"/>
            <p:cNvSpPr txBox="1"/>
            <p:nvPr/>
          </p:nvSpPr>
          <p:spPr bwMode="auto">
            <a:xfrm>
              <a:off x="6688373" y="3819995"/>
              <a:ext cx="1917774" cy="232469"/>
            </a:xfrm>
            <a:prstGeom prst="rect">
              <a:avLst/>
            </a:prstGeom>
            <a:noFill/>
          </p:spPr>
          <p:txBody>
            <a:bodyPr wrap="none" lIns="360000" tIns="0" rIns="0" bIns="0" anchor="ctr" anchorCtr="0">
              <a:noAutofit/>
            </a:bodyPr>
            <a:p>
              <a:pPr algn="l" latinLnBrk="0"/>
              <a:r>
                <a:rPr lang="zh-CN" altLang="en-US" sz="2800">
                  <a:solidFill>
                    <a:schemeClr val="accent6"/>
                  </a:solidFill>
                  <a:effectLst/>
                </a:rPr>
                <a:t>早期阅读活动</a:t>
              </a:r>
              <a:endParaRPr lang="zh-CN" altLang="en-US" sz="2800">
                <a:solidFill>
                  <a:schemeClr val="accent6"/>
                </a:solidFill>
                <a:effectLst/>
              </a:endParaRPr>
            </a:p>
          </p:txBody>
        </p:sp>
      </p:grpSp>
      <p:sp>
        <p:nvSpPr>
          <p:cNvPr id="15" name="文本框 14"/>
          <p:cNvSpPr txBox="1"/>
          <p:nvPr/>
        </p:nvSpPr>
        <p:spPr>
          <a:xfrm>
            <a:off x="3364230" y="2532380"/>
            <a:ext cx="7788910" cy="645160"/>
          </a:xfrm>
          <a:prstGeom prst="rect">
            <a:avLst/>
          </a:prstGeom>
          <a:noFill/>
        </p:spPr>
        <p:txBody>
          <a:bodyPr wrap="square" rtlCol="0">
            <a:spAutoFit/>
          </a:bodyPr>
          <a:p>
            <a:pPr indent="457200" fontAlgn="auto"/>
            <a:r>
              <a:rPr lang="zh-CN" altLang="en-US"/>
              <a:t>听说游戏是由教师设计组织，有明确的语言学习指向目标，有明确的语言内容的语言教学游戏，以培养幼儿倾听和表述能力为主。</a:t>
            </a:r>
            <a:endParaRPr lang="zh-CN" altLang="en-US"/>
          </a:p>
        </p:txBody>
      </p:sp>
      <p:sp>
        <p:nvSpPr>
          <p:cNvPr id="16" name="文本框 15"/>
          <p:cNvSpPr txBox="1"/>
          <p:nvPr/>
        </p:nvSpPr>
        <p:spPr>
          <a:xfrm>
            <a:off x="3268345" y="5599430"/>
            <a:ext cx="7980680" cy="922020"/>
          </a:xfrm>
          <a:prstGeom prst="rect">
            <a:avLst/>
          </a:prstGeom>
          <a:noFill/>
        </p:spPr>
        <p:txBody>
          <a:bodyPr wrap="square" rtlCol="0">
            <a:spAutoFit/>
          </a:bodyPr>
          <a:p>
            <a:pPr indent="457200" fontAlgn="auto"/>
            <a:r>
              <a:rPr lang="zh-CN" altLang="en-US"/>
              <a:t>早期阅读活动指学前儿童通过图文并茂的材料或成人生动形象的讲解，并通过自己以视觉和听觉为主的感官参与，理解阅读材料的表征意义、发展书面语言能力、培养阅读兴趣、阅读习惯和自主阅读能力的活动。</a:t>
            </a:r>
            <a:endParaRPr lang="zh-CN" altLang="en-US"/>
          </a:p>
        </p:txBody>
      </p:sp>
      <p:sp>
        <p:nvSpPr>
          <p:cNvPr id="17" name="文本框 16"/>
          <p:cNvSpPr txBox="1"/>
          <p:nvPr/>
        </p:nvSpPr>
        <p:spPr>
          <a:xfrm>
            <a:off x="3423920" y="4194810"/>
            <a:ext cx="7198360" cy="645160"/>
          </a:xfrm>
          <a:prstGeom prst="rect">
            <a:avLst/>
          </a:prstGeom>
          <a:noFill/>
        </p:spPr>
        <p:txBody>
          <a:bodyPr wrap="square" rtlCol="0">
            <a:spAutoFit/>
          </a:bodyPr>
          <a:p>
            <a:pPr indent="457200" fontAlgn="auto"/>
            <a:r>
              <a:rPr lang="zh-CN" altLang="en-US"/>
              <a:t>幼儿文学作品学习是一种文学教育活动，它以文学作品的阅读欣赏为主要学习内容。</a:t>
            </a:r>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三、语言领域教育的内容</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7" name="文本框 6"/>
          <p:cNvSpPr txBox="1"/>
          <p:nvPr/>
        </p:nvSpPr>
        <p:spPr>
          <a:xfrm>
            <a:off x="623570" y="1308735"/>
            <a:ext cx="4509770" cy="460375"/>
          </a:xfrm>
          <a:prstGeom prst="rect">
            <a:avLst/>
          </a:prstGeom>
          <a:noFill/>
        </p:spPr>
        <p:txBody>
          <a:bodyPr wrap="square" rtlCol="0">
            <a:spAutoFit/>
          </a:bodyPr>
          <a:p>
            <a:r>
              <a:rPr lang="zh-CN" sz="2400">
                <a:solidFill>
                  <a:srgbClr val="80CEBC"/>
                </a:solidFill>
              </a:rPr>
              <a:t>（二）非专门化的语言教育活动</a:t>
            </a:r>
            <a:endParaRPr lang="zh-CN" sz="2400">
              <a:solidFill>
                <a:srgbClr val="80CEBC"/>
              </a:solidFill>
            </a:endParaRPr>
          </a:p>
        </p:txBody>
      </p:sp>
      <p:pic>
        <p:nvPicPr>
          <p:cNvPr id="9" name="Picture 2"/>
          <p:cNvPicPr>
            <a:picLocks noChangeAspect="1" noChangeArrowheads="1"/>
          </p:cNvPicPr>
          <p:nvPr/>
        </p:nvPicPr>
        <p:blipFill>
          <a:blip r:embed="rId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908911" y="1948443"/>
            <a:ext cx="701442" cy="117049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p:cNvPicPr>
            <a:picLocks noChangeAspect="1" noChangeArrowheads="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929941" y="4340716"/>
            <a:ext cx="701442" cy="1170490"/>
          </a:xfrm>
          <a:prstGeom prst="rect">
            <a:avLst/>
          </a:prstGeom>
          <a:noFill/>
          <a:extLst>
            <a:ext uri="{909E8E84-426E-40DD-AFC4-6F175D3DCCD1}">
              <a14:hiddenFill xmlns:a14="http://schemas.microsoft.com/office/drawing/2010/main">
                <a:solidFill>
                  <a:srgbClr val="FFFFFF"/>
                </a:solidFill>
              </a14:hiddenFill>
            </a:ext>
          </a:extLst>
        </p:spPr>
      </p:pic>
      <p:sp>
        <p:nvSpPr>
          <p:cNvPr id="18443" name="Freeform 10"/>
          <p:cNvSpPr/>
          <p:nvPr/>
        </p:nvSpPr>
        <p:spPr bwMode="auto">
          <a:xfrm>
            <a:off x="2214245" y="2303145"/>
            <a:ext cx="5673725" cy="683260"/>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rgbClr val="476BAC"/>
          </a:solidFill>
          <a:ln w="9525">
            <a:noFill/>
            <a:round/>
          </a:ln>
        </p:spPr>
        <p:txBody>
          <a:bodyPr lIns="68562" tIns="34281" rIns="68562" bIns="34281"/>
          <a:p>
            <a:endParaRPr lang="zh-CN" altLang="en-US"/>
          </a:p>
        </p:txBody>
      </p:sp>
      <p:sp>
        <p:nvSpPr>
          <p:cNvPr id="13" name="文本框 12"/>
          <p:cNvSpPr txBox="1"/>
          <p:nvPr/>
        </p:nvSpPr>
        <p:spPr>
          <a:xfrm>
            <a:off x="2631440" y="2414905"/>
            <a:ext cx="5256530" cy="460375"/>
          </a:xfrm>
          <a:prstGeom prst="rect">
            <a:avLst/>
          </a:prstGeom>
          <a:noFill/>
        </p:spPr>
        <p:txBody>
          <a:bodyPr wrap="square" rtlCol="0">
            <a:spAutoFit/>
          </a:bodyPr>
          <a:p>
            <a:r>
              <a:rPr lang="zh-CN" altLang="en-US" sz="2400">
                <a:solidFill>
                  <a:schemeClr val="bg1"/>
                </a:solidFill>
              </a:rPr>
              <a:t>语言领域教育与其他领域教育相结合</a:t>
            </a:r>
            <a:endParaRPr lang="zh-CN" altLang="en-US" sz="2400">
              <a:solidFill>
                <a:schemeClr val="bg1"/>
              </a:solidFill>
            </a:endParaRPr>
          </a:p>
        </p:txBody>
      </p:sp>
      <p:sp>
        <p:nvSpPr>
          <p:cNvPr id="28" name="Freeform 10"/>
          <p:cNvSpPr/>
          <p:nvPr/>
        </p:nvSpPr>
        <p:spPr bwMode="auto">
          <a:xfrm>
            <a:off x="3272155" y="4584065"/>
            <a:ext cx="5673725" cy="683260"/>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rgbClr val="8C8C8C"/>
          </a:solidFill>
          <a:ln w="9525">
            <a:noFill/>
            <a:round/>
          </a:ln>
        </p:spPr>
        <p:txBody>
          <a:bodyPr lIns="68562" tIns="34281" rIns="68562" bIns="34281"/>
          <a:p>
            <a:endParaRPr lang="zh-CN" altLang="en-US"/>
          </a:p>
        </p:txBody>
      </p:sp>
      <p:sp>
        <p:nvSpPr>
          <p:cNvPr id="32" name="文本框 31"/>
          <p:cNvSpPr txBox="1"/>
          <p:nvPr/>
        </p:nvSpPr>
        <p:spPr>
          <a:xfrm>
            <a:off x="3689350" y="4695825"/>
            <a:ext cx="5256530" cy="460375"/>
          </a:xfrm>
          <a:prstGeom prst="rect">
            <a:avLst/>
          </a:prstGeom>
          <a:noFill/>
        </p:spPr>
        <p:txBody>
          <a:bodyPr wrap="square" rtlCol="0">
            <a:spAutoFit/>
          </a:bodyPr>
          <a:p>
            <a:r>
              <a:rPr lang="zh-CN" altLang="en-US" sz="2400">
                <a:solidFill>
                  <a:schemeClr val="bg1"/>
                </a:solidFill>
              </a:rPr>
              <a:t>语言教育渗透到幼儿的一日生活中</a:t>
            </a:r>
            <a:endParaRPr lang="zh-CN" altLang="en-US" sz="2400">
              <a:solidFill>
                <a:schemeClr val="bg1"/>
              </a:solidFill>
            </a:endParaRPr>
          </a:p>
        </p:txBody>
      </p:sp>
      <p:sp>
        <p:nvSpPr>
          <p:cNvPr id="33" name="文本框 32"/>
          <p:cNvSpPr txBox="1"/>
          <p:nvPr/>
        </p:nvSpPr>
        <p:spPr>
          <a:xfrm>
            <a:off x="2811145" y="3118485"/>
            <a:ext cx="5892800" cy="922020"/>
          </a:xfrm>
          <a:prstGeom prst="rect">
            <a:avLst/>
          </a:prstGeom>
          <a:noFill/>
        </p:spPr>
        <p:txBody>
          <a:bodyPr wrap="square" rtlCol="0">
            <a:spAutoFit/>
          </a:bodyPr>
          <a:p>
            <a:r>
              <a:rPr lang="zh-CN" altLang="en-US"/>
              <a:t>科学领域教育活动讲解实验要求，幼儿汇报观察或实验结果；</a:t>
            </a:r>
            <a:endParaRPr lang="zh-CN" altLang="en-US"/>
          </a:p>
          <a:p>
            <a:r>
              <a:rPr lang="zh-CN" altLang="en-US"/>
              <a:t>游戏活动讲解游戏规则、玩法等</a:t>
            </a:r>
            <a:endParaRPr lang="zh-CN" altLang="en-US"/>
          </a:p>
        </p:txBody>
      </p:sp>
      <p:sp>
        <p:nvSpPr>
          <p:cNvPr id="34" name="文本框 33"/>
          <p:cNvSpPr txBox="1"/>
          <p:nvPr/>
        </p:nvSpPr>
        <p:spPr>
          <a:xfrm>
            <a:off x="3939540" y="5511165"/>
            <a:ext cx="5006340" cy="368300"/>
          </a:xfrm>
          <a:prstGeom prst="rect">
            <a:avLst/>
          </a:prstGeom>
          <a:noFill/>
        </p:spPr>
        <p:txBody>
          <a:bodyPr wrap="square" rtlCol="0">
            <a:spAutoFit/>
          </a:bodyPr>
          <a:p>
            <a:r>
              <a:rPr lang="zh-CN" altLang="en-US"/>
              <a:t>入园、离园，饭前便后、自由游戏、区角活动等</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302125"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2.4</a:t>
            </a:r>
            <a:r>
              <a:rPr lang="zh-CN" altLang="en-US" sz="2800">
                <a:solidFill>
                  <a:schemeClr val="bg1"/>
                </a:solidFill>
                <a:sym typeface="+mn-ea"/>
              </a:rPr>
              <a:t>语言领域的教育与指导</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flipV="1">
            <a:off x="3425684" y="3578763"/>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Calibri" panose="020F0502020204030204" charset="0"/>
              <a:ea typeface="微软雅黑 Light" panose="020B0502040204020203" pitchFamily="34" charset="-122"/>
            </a:endParaRPr>
          </a:p>
        </p:txBody>
      </p:sp>
      <p:sp>
        <p:nvSpPr>
          <p:cNvPr id="3" name="任意多边形: 形状 2"/>
          <p:cNvSpPr/>
          <p:nvPr/>
        </p:nvSpPr>
        <p:spPr>
          <a:xfrm flipV="1">
            <a:off x="7805509" y="3586214"/>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4" name="任意多边形: 形状 3"/>
          <p:cNvSpPr/>
          <p:nvPr/>
        </p:nvSpPr>
        <p:spPr>
          <a:xfrm>
            <a:off x="9950325" y="2057170"/>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5" name="任意多边形: 形状 4"/>
          <p:cNvSpPr/>
          <p:nvPr/>
        </p:nvSpPr>
        <p:spPr>
          <a:xfrm>
            <a:off x="5627378" y="2105745"/>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6" name="任意多边形: 形状 5"/>
          <p:cNvSpPr/>
          <p:nvPr/>
        </p:nvSpPr>
        <p:spPr>
          <a:xfrm>
            <a:off x="1257925" y="2105745"/>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flipH="1">
            <a:off x="902335" y="4573270"/>
            <a:ext cx="1755775" cy="132207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创设一个良好的语言环境，鼓励幼儿开口说话</a:t>
            </a:r>
            <a:endPar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7" name="箭头: 手杖形 16"/>
          <p:cNvSpPr/>
          <p:nvPr/>
        </p:nvSpPr>
        <p:spPr>
          <a:xfrm>
            <a:off x="678879" y="1998677"/>
            <a:ext cx="2345502"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8" name="箭头: 手杖形 17"/>
          <p:cNvSpPr/>
          <p:nvPr/>
        </p:nvSpPr>
        <p:spPr>
          <a:xfrm flipV="1">
            <a:off x="2820404" y="3588637"/>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9" name="箭头: 手杖形 18"/>
          <p:cNvSpPr/>
          <p:nvPr/>
        </p:nvSpPr>
        <p:spPr>
          <a:xfrm>
            <a:off x="4979611" y="1998677"/>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20" name="箭头: 手杖形 19"/>
          <p:cNvSpPr/>
          <p:nvPr/>
        </p:nvSpPr>
        <p:spPr>
          <a:xfrm flipV="1">
            <a:off x="7162394" y="3588637"/>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21" name="箭头: 手杖形 20"/>
          <p:cNvSpPr/>
          <p:nvPr/>
        </p:nvSpPr>
        <p:spPr>
          <a:xfrm>
            <a:off x="9254307" y="1594817"/>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23" name="文本框 22"/>
          <p:cNvSpPr txBox="1"/>
          <p:nvPr/>
        </p:nvSpPr>
        <p:spPr>
          <a:xfrm flipH="1">
            <a:off x="5071909" y="4726906"/>
            <a:ext cx="2167311" cy="101473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通过丰富多彩的活动来促进幼儿语言的发展</a:t>
            </a:r>
            <a:endPar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5" name="文本框 24"/>
          <p:cNvSpPr txBox="1"/>
          <p:nvPr/>
        </p:nvSpPr>
        <p:spPr>
          <a:xfrm flipH="1">
            <a:off x="9509156" y="4726906"/>
            <a:ext cx="2167311" cy="101473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对有语言障碍的幼儿，教师要给予特别的关注</a:t>
            </a:r>
            <a:endPar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7" name="文本框 26"/>
          <p:cNvSpPr txBox="1"/>
          <p:nvPr/>
        </p:nvSpPr>
        <p:spPr>
          <a:xfrm flipH="1">
            <a:off x="2910720" y="1998814"/>
            <a:ext cx="2167311" cy="706755"/>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尊重幼儿语言发展的个性化</a:t>
            </a:r>
            <a:endPar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1" name="文本框 30"/>
          <p:cNvSpPr txBox="1"/>
          <p:nvPr/>
        </p:nvSpPr>
        <p:spPr>
          <a:xfrm flipH="1">
            <a:off x="7249733" y="1998814"/>
            <a:ext cx="2167311" cy="706755"/>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教师要耐心倾听，积极回应</a:t>
            </a:r>
            <a:endPar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四、语言领域的教育与指导</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7" name="文本框 6"/>
          <p:cNvSpPr txBox="1"/>
          <p:nvPr/>
        </p:nvSpPr>
        <p:spPr>
          <a:xfrm>
            <a:off x="1491615" y="3173095"/>
            <a:ext cx="589280" cy="583565"/>
          </a:xfrm>
          <a:prstGeom prst="rect">
            <a:avLst/>
          </a:prstGeom>
          <a:noFill/>
        </p:spPr>
        <p:txBody>
          <a:bodyPr wrap="none" rtlCol="0" anchor="t">
            <a:spAutoFit/>
          </a:bodyPr>
          <a:p>
            <a:r>
              <a:rPr lang="zh-CN" altLang="en-US" sz="3200">
                <a:solidFill>
                  <a:schemeClr val="bg1"/>
                </a:solidFill>
                <a:latin typeface="Calibri" panose="020F0502020204030204" charset="0"/>
              </a:rPr>
              <a:t>①</a:t>
            </a:r>
            <a:endParaRPr lang="zh-CN" altLang="en-US" sz="3200">
              <a:solidFill>
                <a:schemeClr val="bg1"/>
              </a:solidFill>
              <a:latin typeface="Calibri" panose="020F0502020204030204" charset="0"/>
            </a:endParaRPr>
          </a:p>
        </p:txBody>
      </p:sp>
      <p:sp>
        <p:nvSpPr>
          <p:cNvPr id="9" name="文本框 8"/>
          <p:cNvSpPr txBox="1"/>
          <p:nvPr/>
        </p:nvSpPr>
        <p:spPr>
          <a:xfrm>
            <a:off x="3659505" y="3843020"/>
            <a:ext cx="589280" cy="583565"/>
          </a:xfrm>
          <a:prstGeom prst="rect">
            <a:avLst/>
          </a:prstGeom>
          <a:noFill/>
        </p:spPr>
        <p:txBody>
          <a:bodyPr wrap="none" rtlCol="0" anchor="t">
            <a:spAutoFit/>
          </a:bodyPr>
          <a:p>
            <a:r>
              <a:rPr lang="zh-CN" altLang="en-US" sz="3200">
                <a:solidFill>
                  <a:schemeClr val="bg1"/>
                </a:solidFill>
                <a:latin typeface="Calibri" panose="020F0502020204030204" charset="0"/>
              </a:rPr>
              <a:t>②</a:t>
            </a:r>
            <a:endParaRPr lang="zh-CN" altLang="en-US" sz="3200">
              <a:solidFill>
                <a:schemeClr val="bg1"/>
              </a:solidFill>
              <a:latin typeface="Calibri" panose="020F0502020204030204" charset="0"/>
            </a:endParaRPr>
          </a:p>
        </p:txBody>
      </p:sp>
      <p:sp>
        <p:nvSpPr>
          <p:cNvPr id="11" name="文本框 10"/>
          <p:cNvSpPr txBox="1"/>
          <p:nvPr/>
        </p:nvSpPr>
        <p:spPr>
          <a:xfrm>
            <a:off x="5858510" y="3173095"/>
            <a:ext cx="589280" cy="583565"/>
          </a:xfrm>
          <a:prstGeom prst="rect">
            <a:avLst/>
          </a:prstGeom>
          <a:noFill/>
        </p:spPr>
        <p:txBody>
          <a:bodyPr wrap="none" rtlCol="0" anchor="t">
            <a:spAutoFit/>
          </a:bodyPr>
          <a:p>
            <a:r>
              <a:rPr lang="zh-CN" altLang="en-US" sz="3200">
                <a:solidFill>
                  <a:schemeClr val="bg1"/>
                </a:solidFill>
                <a:latin typeface="Calibri" panose="020F0502020204030204" charset="0"/>
              </a:rPr>
              <a:t>③</a:t>
            </a:r>
            <a:endParaRPr lang="zh-CN" altLang="en-US" sz="3200">
              <a:solidFill>
                <a:schemeClr val="bg1"/>
              </a:solidFill>
              <a:latin typeface="Calibri" panose="020F0502020204030204" charset="0"/>
            </a:endParaRPr>
          </a:p>
        </p:txBody>
      </p:sp>
      <p:sp>
        <p:nvSpPr>
          <p:cNvPr id="13" name="文本框 12"/>
          <p:cNvSpPr txBox="1"/>
          <p:nvPr/>
        </p:nvSpPr>
        <p:spPr>
          <a:xfrm>
            <a:off x="8041005" y="3843020"/>
            <a:ext cx="589280" cy="583565"/>
          </a:xfrm>
          <a:prstGeom prst="rect">
            <a:avLst/>
          </a:prstGeom>
          <a:noFill/>
        </p:spPr>
        <p:txBody>
          <a:bodyPr wrap="none" rtlCol="0" anchor="t">
            <a:spAutoFit/>
          </a:bodyPr>
          <a:p>
            <a:r>
              <a:rPr lang="zh-CN" altLang="en-US" sz="3200">
                <a:solidFill>
                  <a:schemeClr val="bg1"/>
                </a:solidFill>
                <a:latin typeface="宋体" panose="02010600030101010101" pitchFamily="2" charset="-122"/>
                <a:ea typeface="宋体" panose="02010600030101010101" pitchFamily="2" charset="-122"/>
              </a:rPr>
              <a:t>④</a:t>
            </a:r>
            <a:endParaRPr lang="zh-CN" altLang="en-US" sz="3200">
              <a:solidFill>
                <a:schemeClr val="bg1"/>
              </a:solidFill>
              <a:latin typeface="宋体" panose="02010600030101010101" pitchFamily="2" charset="-122"/>
              <a:ea typeface="宋体" panose="02010600030101010101" pitchFamily="2" charset="-122"/>
            </a:endParaRPr>
          </a:p>
        </p:txBody>
      </p:sp>
      <p:sp>
        <p:nvSpPr>
          <p:cNvPr id="28" name="文本框 27"/>
          <p:cNvSpPr txBox="1"/>
          <p:nvPr/>
        </p:nvSpPr>
        <p:spPr>
          <a:xfrm>
            <a:off x="10184130" y="3136900"/>
            <a:ext cx="589280" cy="583565"/>
          </a:xfrm>
          <a:prstGeom prst="rect">
            <a:avLst/>
          </a:prstGeom>
          <a:noFill/>
        </p:spPr>
        <p:txBody>
          <a:bodyPr wrap="none" rtlCol="0" anchor="t">
            <a:spAutoFit/>
          </a:bodyPr>
          <a:p>
            <a:r>
              <a:rPr lang="zh-CN" altLang="en-US" sz="3200">
                <a:solidFill>
                  <a:schemeClr val="bg1"/>
                </a:solidFill>
                <a:latin typeface="宋体" panose="02010600030101010101" pitchFamily="2" charset="-122"/>
                <a:ea typeface="宋体" panose="02010600030101010101" pitchFamily="2" charset="-122"/>
              </a:rPr>
              <a:t>⑤</a:t>
            </a:r>
            <a:endParaRPr lang="zh-CN" altLang="en-US" sz="320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语言领域与教育"/>
          <p:cNvPicPr>
            <a:picLocks noChangeAspect="1"/>
          </p:cNvPicPr>
          <p:nvPr/>
        </p:nvPicPr>
        <p:blipFill>
          <a:blip r:embed="rId1"/>
          <a:stretch>
            <a:fillRect/>
          </a:stretch>
        </p:blipFill>
        <p:spPr>
          <a:xfrm>
            <a:off x="1066800" y="1126490"/>
            <a:ext cx="10058400" cy="5177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40680" y="3754120"/>
            <a:ext cx="4848225" cy="60515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6056806" y="3805285"/>
            <a:ext cx="3899819" cy="55372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36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社会领域教育</a:t>
            </a:r>
            <a:endParaRPr kumimoji="0" lang="zh-CN" altLang="zh-CN" sz="36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28851" y="2068715"/>
            <a:ext cx="3130281" cy="11074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3</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03054" y="329923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
        <p:nvSpPr>
          <p:cNvPr id="2" name="文本框 1"/>
          <p:cNvSpPr txBox="1"/>
          <p:nvPr/>
        </p:nvSpPr>
        <p:spPr>
          <a:xfrm>
            <a:off x="5911850" y="4620895"/>
            <a:ext cx="3905885" cy="398780"/>
          </a:xfrm>
          <a:prstGeom prst="rect">
            <a:avLst/>
          </a:prstGeom>
          <a:noFill/>
        </p:spPr>
        <p:txBody>
          <a:bodyPr wrap="square" rtlCol="0">
            <a:spAutoFit/>
          </a:bodyPr>
          <a:p>
            <a:r>
              <a:rPr lang="zh-CN" altLang="en-US" sz="2000"/>
              <a:t>作用、目标、内容、教育与指导</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041775"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3.1</a:t>
            </a:r>
            <a:r>
              <a:rPr lang="zh-CN" altLang="en-US" sz="2800">
                <a:solidFill>
                  <a:schemeClr val="bg1"/>
                </a:solidFill>
                <a:sym typeface="+mn-ea"/>
              </a:rPr>
              <a:t>社会领域教育的作用</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一、社会领域教育的作用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622935" y="1316355"/>
            <a:ext cx="4509770" cy="460375"/>
          </a:xfrm>
          <a:prstGeom prst="rect">
            <a:avLst/>
          </a:prstGeom>
          <a:noFill/>
        </p:spPr>
        <p:txBody>
          <a:bodyPr wrap="square" rtlCol="0">
            <a:spAutoFit/>
          </a:bodyPr>
          <a:p>
            <a:r>
              <a:rPr lang="en-US" altLang="zh-CN" sz="2400">
                <a:solidFill>
                  <a:srgbClr val="80CEBC"/>
                </a:solidFill>
              </a:rPr>
              <a:t>1.</a:t>
            </a:r>
            <a:r>
              <a:rPr lang="zh-CN" altLang="en-US" sz="2400">
                <a:solidFill>
                  <a:srgbClr val="80CEBC"/>
                </a:solidFill>
              </a:rPr>
              <a:t>有利于幼儿提高自我意识</a:t>
            </a:r>
            <a:endParaRPr lang="en-US" altLang="zh-CN" sz="2400">
              <a:solidFill>
                <a:srgbClr val="80CEBC"/>
              </a:solidFill>
            </a:endParaRPr>
          </a:p>
        </p:txBody>
      </p:sp>
      <p:pic>
        <p:nvPicPr>
          <p:cNvPr id="3" name="图片 2"/>
          <p:cNvPicPr>
            <a:picLocks noChangeAspect="1"/>
          </p:cNvPicPr>
          <p:nvPr/>
        </p:nvPicPr>
        <p:blipFill>
          <a:blip r:embed="rId1"/>
          <a:stretch>
            <a:fillRect/>
          </a:stretch>
        </p:blipFill>
        <p:spPr>
          <a:xfrm>
            <a:off x="6598285" y="1165225"/>
            <a:ext cx="5090795" cy="4004945"/>
          </a:xfrm>
          <a:prstGeom prst="rect">
            <a:avLst/>
          </a:prstGeom>
        </p:spPr>
      </p:pic>
      <p:sp>
        <p:nvSpPr>
          <p:cNvPr id="4" name="矩形 3"/>
          <p:cNvSpPr/>
          <p:nvPr/>
        </p:nvSpPr>
        <p:spPr>
          <a:xfrm>
            <a:off x="7932420" y="5525770"/>
            <a:ext cx="2898140" cy="768350"/>
          </a:xfrm>
          <a:prstGeom prst="rect">
            <a:avLst/>
          </a:prstGeom>
          <a:noFill/>
          <a:ln>
            <a:noFill/>
          </a:ln>
        </p:spPr>
        <p:txBody>
          <a:bodyPr wrap="none" rtlCol="0" anchor="t">
            <a:spAutoFit/>
          </a:bodyPr>
          <a:p>
            <a:pPr algn="ctr"/>
            <a:r>
              <a:rPr lang="en-US" altLang="zh-CN"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r>
              <a:rPr lang="zh-CN" altLang="en-US"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自我控制</a:t>
            </a:r>
            <a:r>
              <a:rPr lang="en-US" altLang="zh-CN"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endParaRPr lang="en-US" altLang="zh-CN"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5" name="文本框 4"/>
          <p:cNvSpPr txBox="1"/>
          <p:nvPr/>
        </p:nvSpPr>
        <p:spPr>
          <a:xfrm>
            <a:off x="622935" y="2333625"/>
            <a:ext cx="5162550" cy="829945"/>
          </a:xfrm>
          <a:prstGeom prst="rect">
            <a:avLst/>
          </a:prstGeom>
          <a:noFill/>
        </p:spPr>
        <p:txBody>
          <a:bodyPr wrap="square" rtlCol="0">
            <a:spAutoFit/>
          </a:bodyPr>
          <a:p>
            <a:pPr indent="457200" fontAlgn="auto"/>
            <a:r>
              <a:rPr lang="zh-CN" altLang="en-US" sz="2400"/>
              <a:t>自我意识是一个人对自己的认识、评价和期望，是对自己的心理体验。</a:t>
            </a:r>
            <a:endParaRPr lang="zh-CN" altLang="en-US" sz="2400"/>
          </a:p>
        </p:txBody>
      </p:sp>
      <p:sp>
        <p:nvSpPr>
          <p:cNvPr id="6" name="文本框 5"/>
          <p:cNvSpPr txBox="1"/>
          <p:nvPr/>
        </p:nvSpPr>
        <p:spPr>
          <a:xfrm>
            <a:off x="622935" y="3617595"/>
            <a:ext cx="4755515" cy="2676525"/>
          </a:xfrm>
          <a:prstGeom prst="rect">
            <a:avLst/>
          </a:prstGeom>
          <a:noFill/>
        </p:spPr>
        <p:txBody>
          <a:bodyPr wrap="square" rtlCol="0">
            <a:spAutoFit/>
          </a:bodyPr>
          <a:p>
            <a:pPr indent="457200" algn="l">
              <a:buClrTx/>
              <a:buSzTx/>
              <a:buFontTx/>
            </a:pPr>
            <a:r>
              <a:rPr lang="zh-CN" altLang="en-US" sz="2400"/>
              <a:t>我们可以通过开展认识身体器官的活动，帮助幼儿从生理上认识自我；</a:t>
            </a:r>
            <a:endParaRPr lang="zh-CN" altLang="en-US" sz="2400"/>
          </a:p>
          <a:p>
            <a:pPr indent="457200" algn="l">
              <a:buClrTx/>
              <a:buSzTx/>
              <a:buFontTx/>
            </a:pPr>
            <a:r>
              <a:rPr lang="zh-CN" altLang="en-US" sz="2400"/>
              <a:t>通过绘本故事，来提高幼儿的自尊心，自信心；</a:t>
            </a:r>
            <a:endParaRPr lang="zh-CN" altLang="en-US" sz="2400"/>
          </a:p>
          <a:p>
            <a:pPr indent="457200" algn="l">
              <a:buClrTx/>
              <a:buSzTx/>
              <a:buFontTx/>
            </a:pPr>
            <a:r>
              <a:rPr lang="zh-CN" altLang="en-US" sz="2400"/>
              <a:t>通过游戏活动教会幼儿进行自我控制的方法等。</a:t>
            </a:r>
            <a:endParaRPr lang="zh-CN" altLang="en-US" sz="24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一、社会领域教育的作用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622935" y="1316355"/>
            <a:ext cx="4509770" cy="460375"/>
          </a:xfrm>
          <a:prstGeom prst="rect">
            <a:avLst/>
          </a:prstGeom>
          <a:noFill/>
        </p:spPr>
        <p:txBody>
          <a:bodyPr wrap="square" rtlCol="0">
            <a:spAutoFit/>
          </a:bodyPr>
          <a:p>
            <a:r>
              <a:rPr lang="en-US" sz="2400">
                <a:solidFill>
                  <a:srgbClr val="80CEBC"/>
                </a:solidFill>
              </a:rPr>
              <a:t>2.</a:t>
            </a:r>
            <a:r>
              <a:rPr lang="zh-CN" altLang="en-US" sz="2400">
                <a:solidFill>
                  <a:srgbClr val="80CEBC"/>
                </a:solidFill>
              </a:rPr>
              <a:t>有利于幼儿的社会性发展</a:t>
            </a:r>
            <a:endParaRPr lang="zh-CN" altLang="en-US" sz="2400">
              <a:solidFill>
                <a:srgbClr val="80CEBC"/>
              </a:solidFill>
            </a:endParaRPr>
          </a:p>
        </p:txBody>
      </p:sp>
      <p:sp>
        <p:nvSpPr>
          <p:cNvPr id="3" name="文本框 2"/>
          <p:cNvSpPr txBox="1"/>
          <p:nvPr/>
        </p:nvSpPr>
        <p:spPr>
          <a:xfrm>
            <a:off x="901065" y="2383155"/>
            <a:ext cx="5194300" cy="829945"/>
          </a:xfrm>
          <a:prstGeom prst="rect">
            <a:avLst/>
          </a:prstGeom>
          <a:noFill/>
        </p:spPr>
        <p:txBody>
          <a:bodyPr wrap="square" rtlCol="0">
            <a:spAutoFit/>
          </a:bodyPr>
          <a:p>
            <a:r>
              <a:rPr lang="zh-CN" altLang="en-US" sz="2400"/>
              <a:t>社会性是幼儿社会性情感和社会交往的需要。</a:t>
            </a:r>
            <a:endParaRPr lang="zh-CN" altLang="en-US" sz="2400"/>
          </a:p>
        </p:txBody>
      </p:sp>
      <p:sp>
        <p:nvSpPr>
          <p:cNvPr id="5" name="文本框 4"/>
          <p:cNvSpPr txBox="1"/>
          <p:nvPr/>
        </p:nvSpPr>
        <p:spPr>
          <a:xfrm>
            <a:off x="901065" y="3689350"/>
            <a:ext cx="5066665" cy="829945"/>
          </a:xfrm>
          <a:prstGeom prst="rect">
            <a:avLst/>
          </a:prstGeom>
          <a:noFill/>
        </p:spPr>
        <p:txBody>
          <a:bodyPr wrap="square" rtlCol="0">
            <a:spAutoFit/>
          </a:bodyPr>
          <a:p>
            <a:r>
              <a:rPr lang="zh-CN" altLang="en-US" sz="2400"/>
              <a:t>掌握社交技能，培养幼儿的公民责任感和道德感等。</a:t>
            </a:r>
            <a:endParaRPr lang="zh-CN" altLang="en-US" sz="2400"/>
          </a:p>
        </p:txBody>
      </p:sp>
      <p:sp>
        <p:nvSpPr>
          <p:cNvPr id="6" name="文本框 5"/>
          <p:cNvSpPr txBox="1"/>
          <p:nvPr/>
        </p:nvSpPr>
        <p:spPr>
          <a:xfrm>
            <a:off x="901065" y="5206365"/>
            <a:ext cx="5066665" cy="829945"/>
          </a:xfrm>
          <a:prstGeom prst="rect">
            <a:avLst/>
          </a:prstGeom>
          <a:noFill/>
        </p:spPr>
        <p:txBody>
          <a:bodyPr wrap="square" rtlCol="0">
            <a:spAutoFit/>
          </a:bodyPr>
          <a:p>
            <a:r>
              <a:rPr lang="zh-CN" altLang="en-US" sz="2400"/>
              <a:t>使得幼儿能够更好的认识社会、融入社会</a:t>
            </a:r>
            <a:endParaRPr lang="zh-CN" altLang="en-US" sz="2400"/>
          </a:p>
        </p:txBody>
      </p:sp>
      <p:pic>
        <p:nvPicPr>
          <p:cNvPr id="7" name="图片 6"/>
          <p:cNvPicPr>
            <a:picLocks noChangeAspect="1"/>
          </p:cNvPicPr>
          <p:nvPr/>
        </p:nvPicPr>
        <p:blipFill>
          <a:blip r:embed="rId1"/>
          <a:stretch>
            <a:fillRect/>
          </a:stretch>
        </p:blipFill>
        <p:spPr>
          <a:xfrm>
            <a:off x="7164705" y="673100"/>
            <a:ext cx="4120515" cy="551243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8860" y="1414145"/>
            <a:ext cx="5478780" cy="2978784"/>
            <a:chOff x="5660902" y="1403309"/>
            <a:chExt cx="4840715" cy="4093265"/>
          </a:xfrm>
        </p:grpSpPr>
        <p:sp>
          <p:nvSpPr>
            <p:cNvPr id="91" name="矩形: 圆角 90"/>
            <p:cNvSpPr/>
            <p:nvPr/>
          </p:nvSpPr>
          <p:spPr>
            <a:xfrm>
              <a:off x="5660902" y="1403309"/>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25"/>
            <p:cNvSpPr txBox="1"/>
            <p:nvPr/>
          </p:nvSpPr>
          <p:spPr>
            <a:xfrm flipH="1">
              <a:off x="7399327" y="1560273"/>
              <a:ext cx="3102290" cy="422328"/>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健康领域教育</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93" name="TextBox 25"/>
            <p:cNvSpPr txBox="1"/>
            <p:nvPr/>
          </p:nvSpPr>
          <p:spPr>
            <a:xfrm flipH="1">
              <a:off x="5799916" y="1498718"/>
              <a:ext cx="1357701" cy="591608"/>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PART 1.</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8" name="矩形: 圆角 87"/>
            <p:cNvSpPr/>
            <p:nvPr/>
          </p:nvSpPr>
          <p:spPr>
            <a:xfrm>
              <a:off x="5660902" y="2546535"/>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TextBox 25"/>
            <p:cNvSpPr txBox="1"/>
            <p:nvPr/>
          </p:nvSpPr>
          <p:spPr>
            <a:xfrm flipH="1">
              <a:off x="7399327" y="2703499"/>
              <a:ext cx="3102290" cy="422328"/>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社会领域教育</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90" name="TextBox 25"/>
            <p:cNvSpPr txBox="1"/>
            <p:nvPr/>
          </p:nvSpPr>
          <p:spPr>
            <a:xfrm flipH="1">
              <a:off x="5799916" y="2641944"/>
              <a:ext cx="1357701" cy="591608"/>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2</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5" name="矩形: 圆角 84"/>
            <p:cNvSpPr/>
            <p:nvPr/>
          </p:nvSpPr>
          <p:spPr>
            <a:xfrm>
              <a:off x="5660902" y="3689761"/>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25"/>
            <p:cNvSpPr txBox="1"/>
            <p:nvPr/>
          </p:nvSpPr>
          <p:spPr>
            <a:xfrm flipH="1">
              <a:off x="7399327" y="3846725"/>
              <a:ext cx="3102290" cy="422328"/>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语言领域教育</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7" name="TextBox 25"/>
            <p:cNvSpPr txBox="1"/>
            <p:nvPr/>
          </p:nvSpPr>
          <p:spPr>
            <a:xfrm flipH="1">
              <a:off x="5799916" y="3785170"/>
              <a:ext cx="1357701" cy="591608"/>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3</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2" name="矩形: 圆角 81"/>
            <p:cNvSpPr/>
            <p:nvPr/>
          </p:nvSpPr>
          <p:spPr>
            <a:xfrm>
              <a:off x="5660902" y="4832986"/>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TextBox 25"/>
            <p:cNvSpPr txBox="1"/>
            <p:nvPr/>
          </p:nvSpPr>
          <p:spPr>
            <a:xfrm flipH="1">
              <a:off x="7399327" y="4989950"/>
              <a:ext cx="3102290" cy="422328"/>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科学领域教育</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4" name="TextBox 25"/>
            <p:cNvSpPr txBox="1"/>
            <p:nvPr/>
          </p:nvSpPr>
          <p:spPr>
            <a:xfrm rot="10800000" flipH="1" flipV="1">
              <a:off x="5754596" y="4904966"/>
              <a:ext cx="1278065" cy="591608"/>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4</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cxnSp>
        <p:nvCxnSpPr>
          <p:cNvPr id="94" name="直接连接符 93"/>
          <p:cNvCxnSpPr/>
          <p:nvPr/>
        </p:nvCxnSpPr>
        <p:spPr>
          <a:xfrm>
            <a:off x="7074712" y="1396103"/>
            <a:ext cx="0" cy="4065795"/>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7776193" y="3073164"/>
            <a:ext cx="2937078" cy="711672"/>
            <a:chOff x="1690383" y="3121224"/>
            <a:chExt cx="2937078" cy="711672"/>
          </a:xfrm>
        </p:grpSpPr>
        <p:sp>
          <p:nvSpPr>
            <p:cNvPr id="81" name="文本框 80"/>
            <p:cNvSpPr txBox="1"/>
            <p:nvPr/>
          </p:nvSpPr>
          <p:spPr>
            <a:xfrm>
              <a:off x="1690383" y="3121224"/>
              <a:ext cx="2937078"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400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endParaRPr>
            </a:p>
          </p:txBody>
        </p:sp>
        <p:grpSp>
          <p:nvGrpSpPr>
            <p:cNvPr id="95" name="组合 94"/>
            <p:cNvGrpSpPr/>
            <p:nvPr/>
          </p:nvGrpSpPr>
          <p:grpSpPr>
            <a:xfrm>
              <a:off x="2836703" y="3772452"/>
              <a:ext cx="644439" cy="60444"/>
              <a:chOff x="5488178" y="3579021"/>
              <a:chExt cx="1245351" cy="116805"/>
            </a:xfrm>
            <a:solidFill>
              <a:schemeClr val="tx1">
                <a:lumMod val="85000"/>
                <a:lumOff val="15000"/>
              </a:schemeClr>
            </a:solidFill>
          </p:grpSpPr>
          <p:sp>
            <p:nvSpPr>
              <p:cNvPr id="96" name="椭圆 95"/>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7" name="椭圆 96"/>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8" name="椭圆 97"/>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9" name="椭圆 98"/>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100" name="椭圆 99"/>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101" name="椭圆 100"/>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grpSp>
      </p:grpSp>
      <p:sp>
        <p:nvSpPr>
          <p:cNvPr id="4" name="矩形: 圆角 84"/>
          <p:cNvSpPr/>
          <p:nvPr/>
        </p:nvSpPr>
        <p:spPr>
          <a:xfrm>
            <a:off x="1039495" y="4717631"/>
            <a:ext cx="1657731" cy="452432"/>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25"/>
          <p:cNvSpPr txBox="1"/>
          <p:nvPr/>
        </p:nvSpPr>
        <p:spPr>
          <a:xfrm rot="10800000" flipH="1" flipV="1">
            <a:off x="1144269" y="4728210"/>
            <a:ext cx="1446529" cy="430530"/>
          </a:xfrm>
          <a:prstGeom prst="rect">
            <a:avLst/>
          </a:prstGeom>
          <a:noFill/>
        </p:spPr>
        <p:txBody>
          <a:bodyPr wrap="square" lIns="0" tIns="0" rIns="0" bIns="0" rtlCol="0">
            <a:spAutoFit/>
            <a:scene3d>
              <a:camera prst="orthographicFront"/>
              <a:lightRig rig="threePt" dir="t"/>
            </a:scene3d>
          </a:bodyPr>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5</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6" name="TextBox 25"/>
          <p:cNvSpPr txBox="1"/>
          <p:nvPr/>
        </p:nvSpPr>
        <p:spPr>
          <a:xfrm flipH="1">
            <a:off x="3006431" y="4862445"/>
            <a:ext cx="3511209" cy="307340"/>
          </a:xfrm>
          <a:prstGeom prst="rect">
            <a:avLst/>
          </a:prstGeom>
          <a:noFill/>
        </p:spPr>
        <p:txBody>
          <a:bodyPr wrap="square" lIns="0" tIns="0" rIns="0" bIns="0" rtlCol="0">
            <a:spAutoFit/>
            <a:scene3d>
              <a:camera prst="orthographicFront"/>
              <a:lightRig rig="threePt" dir="t"/>
            </a:scene3d>
          </a:bodyPr>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艺术领域教育</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一、社会领域教育的作用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622935" y="1316355"/>
            <a:ext cx="4509770" cy="460375"/>
          </a:xfrm>
          <a:prstGeom prst="rect">
            <a:avLst/>
          </a:prstGeom>
          <a:noFill/>
        </p:spPr>
        <p:txBody>
          <a:bodyPr wrap="square" rtlCol="0">
            <a:spAutoFit/>
          </a:bodyPr>
          <a:p>
            <a:r>
              <a:rPr lang="en-US" sz="2400">
                <a:solidFill>
                  <a:srgbClr val="80CEBC"/>
                </a:solidFill>
              </a:rPr>
              <a:t>3.</a:t>
            </a:r>
            <a:r>
              <a:rPr lang="zh-CN" altLang="en-US" sz="2400">
                <a:solidFill>
                  <a:srgbClr val="80CEBC"/>
                </a:solidFill>
              </a:rPr>
              <a:t>有利于幼儿认知能力的发展</a:t>
            </a:r>
            <a:endParaRPr lang="zh-CN" altLang="en-US" sz="2400">
              <a:solidFill>
                <a:srgbClr val="80CEBC"/>
              </a:solidFill>
            </a:endParaRPr>
          </a:p>
        </p:txBody>
      </p:sp>
      <p:sp>
        <p:nvSpPr>
          <p:cNvPr id="4" name="文本框 3"/>
          <p:cNvSpPr txBox="1"/>
          <p:nvPr/>
        </p:nvSpPr>
        <p:spPr>
          <a:xfrm>
            <a:off x="483870" y="2403475"/>
            <a:ext cx="4787900" cy="2306955"/>
          </a:xfrm>
          <a:prstGeom prst="rect">
            <a:avLst/>
          </a:prstGeom>
          <a:noFill/>
        </p:spPr>
        <p:txBody>
          <a:bodyPr wrap="square" rtlCol="0">
            <a:spAutoFit/>
          </a:bodyPr>
          <a:p>
            <a:pPr indent="457200" fontAlgn="auto">
              <a:lnSpc>
                <a:spcPct val="150000"/>
              </a:lnSpc>
            </a:pPr>
            <a:r>
              <a:rPr lang="zh-CN" altLang="en-US" sz="2400"/>
              <a:t>社会领域包含历史、经济、地理方面的内容，通过社会领域的教育可以开阔幼儿的眼界，扩充幼儿的知识量，丰富幼儿的生活</a:t>
            </a:r>
            <a:endParaRPr lang="zh-CN" altLang="en-US" sz="2400"/>
          </a:p>
        </p:txBody>
      </p:sp>
      <p:pic>
        <p:nvPicPr>
          <p:cNvPr id="5" name="图片 4"/>
          <p:cNvPicPr>
            <a:picLocks noChangeAspect="1"/>
          </p:cNvPicPr>
          <p:nvPr/>
        </p:nvPicPr>
        <p:blipFill>
          <a:blip r:embed="rId1"/>
          <a:stretch>
            <a:fillRect/>
          </a:stretch>
        </p:blipFill>
        <p:spPr>
          <a:xfrm>
            <a:off x="5321300" y="483235"/>
            <a:ext cx="4147185" cy="2541905"/>
          </a:xfrm>
          <a:prstGeom prst="rect">
            <a:avLst/>
          </a:prstGeom>
        </p:spPr>
      </p:pic>
      <p:pic>
        <p:nvPicPr>
          <p:cNvPr id="6" name="图片 5"/>
          <p:cNvPicPr>
            <a:picLocks noChangeAspect="1"/>
          </p:cNvPicPr>
          <p:nvPr/>
        </p:nvPicPr>
        <p:blipFill>
          <a:blip r:embed="rId2"/>
          <a:stretch>
            <a:fillRect/>
          </a:stretch>
        </p:blipFill>
        <p:spPr>
          <a:xfrm>
            <a:off x="7397115" y="3540760"/>
            <a:ext cx="4451350" cy="2842895"/>
          </a:xfrm>
          <a:prstGeom prst="rect">
            <a:avLst/>
          </a:prstGeom>
        </p:spPr>
      </p:pic>
      <p:sp>
        <p:nvSpPr>
          <p:cNvPr id="7" name="矩形 6"/>
          <p:cNvSpPr/>
          <p:nvPr/>
        </p:nvSpPr>
        <p:spPr>
          <a:xfrm>
            <a:off x="10207625" y="835025"/>
            <a:ext cx="1402080" cy="1568450"/>
          </a:xfrm>
          <a:prstGeom prst="rect">
            <a:avLst/>
          </a:prstGeom>
          <a:noFill/>
          <a:ln>
            <a:noFill/>
          </a:ln>
        </p:spPr>
        <p:txBody>
          <a:bodyPr wrap="none" rtlCol="0" anchor="t">
            <a:spAutoFit/>
          </a:bodyPr>
          <a:p>
            <a:pPr algn="ctr"/>
            <a:r>
              <a:rPr lang="zh-CN" altLang="en-US" sz="4800" b="1">
                <a:ln w="12700">
                  <a:solidFill>
                    <a:schemeClr val="accent5"/>
                  </a:solidFill>
                  <a:prstDash val="solid"/>
                </a:ln>
                <a:pattFill prst="ltDnDiag">
                  <a:fgClr>
                    <a:schemeClr val="accent5">
                      <a:lumMod val="60000"/>
                      <a:lumOff val="40000"/>
                    </a:schemeClr>
                  </a:fgClr>
                  <a:bgClr>
                    <a:schemeClr val="bg1"/>
                  </a:bgClr>
                </a:pattFill>
                <a:effectLst/>
              </a:rPr>
              <a:t>人文</a:t>
            </a:r>
            <a:endParaRPr lang="zh-CN" altLang="en-US" sz="4800" b="1">
              <a:ln w="12700">
                <a:solidFill>
                  <a:schemeClr val="accent5"/>
                </a:solidFill>
                <a:prstDash val="solid"/>
              </a:ln>
              <a:pattFill prst="ltDnDiag">
                <a:fgClr>
                  <a:schemeClr val="accent5">
                    <a:lumMod val="60000"/>
                    <a:lumOff val="40000"/>
                  </a:schemeClr>
                </a:fgClr>
                <a:bgClr>
                  <a:schemeClr val="bg1"/>
                </a:bgClr>
              </a:pattFill>
              <a:effectLst/>
            </a:endParaRPr>
          </a:p>
          <a:p>
            <a:pPr algn="ctr"/>
            <a:r>
              <a:rPr lang="zh-CN" altLang="en-US" sz="4800" b="1">
                <a:ln w="12700">
                  <a:solidFill>
                    <a:schemeClr val="accent5"/>
                  </a:solidFill>
                  <a:prstDash val="solid"/>
                </a:ln>
                <a:pattFill prst="ltDnDiag">
                  <a:fgClr>
                    <a:schemeClr val="accent5">
                      <a:lumMod val="60000"/>
                      <a:lumOff val="40000"/>
                    </a:schemeClr>
                  </a:fgClr>
                  <a:bgClr>
                    <a:schemeClr val="bg1"/>
                  </a:bgClr>
                </a:pattFill>
                <a:effectLst/>
              </a:rPr>
              <a:t>历史</a:t>
            </a:r>
            <a:endParaRPr lang="en-US" altLang="zh-CN" sz="4800" b="1">
              <a:ln w="12700">
                <a:solidFill>
                  <a:schemeClr val="accent5"/>
                </a:solidFill>
                <a:prstDash val="solid"/>
              </a:ln>
              <a:pattFill prst="ltDnDiag">
                <a:fgClr>
                  <a:schemeClr val="accent5">
                    <a:lumMod val="60000"/>
                    <a:lumOff val="40000"/>
                  </a:schemeClr>
                </a:fgClr>
                <a:bgClr>
                  <a:schemeClr val="bg1"/>
                </a:bgClr>
              </a:pattFill>
              <a:effectLst/>
            </a:endParaRPr>
          </a:p>
        </p:txBody>
      </p:sp>
      <p:sp>
        <p:nvSpPr>
          <p:cNvPr id="8" name="矩形 7"/>
          <p:cNvSpPr/>
          <p:nvPr/>
        </p:nvSpPr>
        <p:spPr>
          <a:xfrm>
            <a:off x="5633720" y="4178300"/>
            <a:ext cx="1402080" cy="1568450"/>
          </a:xfrm>
          <a:prstGeom prst="rect">
            <a:avLst/>
          </a:prstGeom>
          <a:noFill/>
          <a:ln>
            <a:noFill/>
          </a:ln>
        </p:spPr>
        <p:txBody>
          <a:bodyPr wrap="none" rtlCol="0" anchor="t">
            <a:spAutoFit/>
          </a:bodyPr>
          <a:p>
            <a:pPr algn="ctr"/>
            <a:r>
              <a:rPr lang="zh-CN" sz="4800" b="1">
                <a:ln w="12700">
                  <a:solidFill>
                    <a:schemeClr val="accent5"/>
                  </a:solidFill>
                  <a:prstDash val="solid"/>
                </a:ln>
                <a:pattFill prst="ltDnDiag">
                  <a:fgClr>
                    <a:schemeClr val="accent5">
                      <a:lumMod val="60000"/>
                      <a:lumOff val="40000"/>
                    </a:schemeClr>
                  </a:fgClr>
                  <a:bgClr>
                    <a:schemeClr val="bg1"/>
                  </a:bgClr>
                </a:pattFill>
                <a:effectLst/>
              </a:rPr>
              <a:t>自然</a:t>
            </a:r>
            <a:endParaRPr lang="zh-CN" sz="4800" b="1">
              <a:ln w="12700">
                <a:solidFill>
                  <a:schemeClr val="accent5"/>
                </a:solidFill>
                <a:prstDash val="solid"/>
              </a:ln>
              <a:pattFill prst="ltDnDiag">
                <a:fgClr>
                  <a:schemeClr val="accent5">
                    <a:lumMod val="60000"/>
                    <a:lumOff val="40000"/>
                  </a:schemeClr>
                </a:fgClr>
                <a:bgClr>
                  <a:schemeClr val="bg1"/>
                </a:bgClr>
              </a:pattFill>
              <a:effectLst/>
            </a:endParaRPr>
          </a:p>
          <a:p>
            <a:pPr algn="ctr"/>
            <a:r>
              <a:rPr lang="zh-CN" sz="4800" b="1">
                <a:ln w="12700">
                  <a:solidFill>
                    <a:schemeClr val="accent5"/>
                  </a:solidFill>
                  <a:prstDash val="solid"/>
                </a:ln>
                <a:pattFill prst="ltDnDiag">
                  <a:fgClr>
                    <a:schemeClr val="accent5">
                      <a:lumMod val="60000"/>
                      <a:lumOff val="40000"/>
                    </a:schemeClr>
                  </a:fgClr>
                  <a:bgClr>
                    <a:schemeClr val="bg1"/>
                  </a:bgClr>
                </a:pattFill>
                <a:effectLst/>
              </a:rPr>
              <a:t>变迁</a:t>
            </a:r>
            <a:endParaRPr lang="zh-CN" sz="4800" b="1">
              <a:ln w="12700">
                <a:solidFill>
                  <a:schemeClr val="accent5"/>
                </a:solidFill>
                <a:prstDash val="solid"/>
              </a:ln>
              <a:pattFill prst="ltDnDiag">
                <a:fgClr>
                  <a:schemeClr val="accent5">
                    <a:lumMod val="60000"/>
                    <a:lumOff val="40000"/>
                  </a:schemeClr>
                </a:fgClr>
                <a:bgClr>
                  <a:schemeClr val="bg1"/>
                </a:bgClr>
              </a:pattFill>
              <a:effectLs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一、社会领域教育的作用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622935" y="1316355"/>
            <a:ext cx="4509770" cy="460375"/>
          </a:xfrm>
          <a:prstGeom prst="rect">
            <a:avLst/>
          </a:prstGeom>
          <a:noFill/>
        </p:spPr>
        <p:txBody>
          <a:bodyPr wrap="square" rtlCol="0">
            <a:spAutoFit/>
          </a:bodyPr>
          <a:p>
            <a:r>
              <a:rPr lang="en-US" altLang="zh-CN" sz="2400">
                <a:solidFill>
                  <a:srgbClr val="80CEBC"/>
                </a:solidFill>
              </a:rPr>
              <a:t>4.</a:t>
            </a:r>
            <a:r>
              <a:rPr lang="zh-CN" altLang="en-US" sz="2400">
                <a:solidFill>
                  <a:srgbClr val="80CEBC"/>
                </a:solidFill>
              </a:rPr>
              <a:t>有利于幼儿情绪情感的发展</a:t>
            </a:r>
            <a:endParaRPr lang="zh-CN" altLang="en-US" sz="2400">
              <a:solidFill>
                <a:srgbClr val="80CEBC"/>
              </a:solidFill>
            </a:endParaRPr>
          </a:p>
        </p:txBody>
      </p:sp>
      <p:sp>
        <p:nvSpPr>
          <p:cNvPr id="3" name="文本框 2"/>
          <p:cNvSpPr txBox="1"/>
          <p:nvPr/>
        </p:nvSpPr>
        <p:spPr>
          <a:xfrm>
            <a:off x="622935" y="3486150"/>
            <a:ext cx="4509770" cy="460375"/>
          </a:xfrm>
          <a:prstGeom prst="rect">
            <a:avLst/>
          </a:prstGeom>
          <a:noFill/>
        </p:spPr>
        <p:txBody>
          <a:bodyPr wrap="square" rtlCol="0">
            <a:spAutoFit/>
          </a:bodyPr>
          <a:p>
            <a:r>
              <a:rPr lang="en-US" sz="2400">
                <a:solidFill>
                  <a:srgbClr val="80CEBC"/>
                </a:solidFill>
              </a:rPr>
              <a:t>5.</a:t>
            </a:r>
            <a:r>
              <a:rPr lang="zh-CN" altLang="en-US" sz="2400">
                <a:solidFill>
                  <a:srgbClr val="80CEBC"/>
                </a:solidFill>
              </a:rPr>
              <a:t>有助于幼儿未来的成长</a:t>
            </a:r>
            <a:endParaRPr lang="zh-CN" altLang="en-US" sz="2400">
              <a:solidFill>
                <a:srgbClr val="80CEBC"/>
              </a:solidFill>
            </a:endParaRPr>
          </a:p>
        </p:txBody>
      </p:sp>
      <p:sp>
        <p:nvSpPr>
          <p:cNvPr id="4" name="文本框 3"/>
          <p:cNvSpPr txBox="1"/>
          <p:nvPr/>
        </p:nvSpPr>
        <p:spPr>
          <a:xfrm>
            <a:off x="1029335" y="2009775"/>
            <a:ext cx="6797675" cy="1476375"/>
          </a:xfrm>
          <a:prstGeom prst="rect">
            <a:avLst/>
          </a:prstGeom>
          <a:noFill/>
        </p:spPr>
        <p:txBody>
          <a:bodyPr wrap="square" rtlCol="0">
            <a:spAutoFit/>
          </a:bodyPr>
          <a:p>
            <a:pPr indent="457200" fontAlgn="auto">
              <a:lnSpc>
                <a:spcPct val="150000"/>
              </a:lnSpc>
            </a:pPr>
            <a:r>
              <a:rPr lang="zh-CN" altLang="en-US" sz="2000"/>
              <a:t>在社会领域的活动中，幼儿能够认识许多新奇的事物；在游戏活动中，幼儿能够愉快的玩耍，同时还能够陶冶幼儿的情操。</a:t>
            </a:r>
            <a:endParaRPr lang="zh-CN" altLang="en-US" sz="2000"/>
          </a:p>
        </p:txBody>
      </p:sp>
      <p:sp>
        <p:nvSpPr>
          <p:cNvPr id="5" name="文本框 4"/>
          <p:cNvSpPr txBox="1"/>
          <p:nvPr/>
        </p:nvSpPr>
        <p:spPr>
          <a:xfrm>
            <a:off x="1139825" y="4146550"/>
            <a:ext cx="5915025" cy="1476375"/>
          </a:xfrm>
          <a:prstGeom prst="rect">
            <a:avLst/>
          </a:prstGeom>
          <a:noFill/>
        </p:spPr>
        <p:txBody>
          <a:bodyPr wrap="square" rtlCol="0">
            <a:spAutoFit/>
          </a:bodyPr>
          <a:p>
            <a:pPr indent="457200" fontAlgn="auto">
              <a:lnSpc>
                <a:spcPct val="150000"/>
              </a:lnSpc>
            </a:pPr>
            <a:r>
              <a:rPr lang="zh-CN" altLang="en-US" sz="2000"/>
              <a:t>社会领域的教育活动让幼儿掌握更多的社交技能，开阔幼儿的眼界，让幼儿能够在未来更好的融入社会，与人交流。</a:t>
            </a:r>
            <a:endParaRPr lang="zh-CN" altLang="en-US" sz="2000"/>
          </a:p>
        </p:txBody>
      </p:sp>
      <p:pic>
        <p:nvPicPr>
          <p:cNvPr id="7" name="图片 6"/>
          <p:cNvPicPr>
            <a:picLocks noChangeAspect="1"/>
          </p:cNvPicPr>
          <p:nvPr/>
        </p:nvPicPr>
        <p:blipFill>
          <a:blip r:embed="rId1"/>
          <a:stretch>
            <a:fillRect/>
          </a:stretch>
        </p:blipFill>
        <p:spPr>
          <a:xfrm>
            <a:off x="8110855" y="1776730"/>
            <a:ext cx="3683000" cy="421005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041775"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3.2</a:t>
            </a:r>
            <a:r>
              <a:rPr lang="zh-CN" altLang="en-US" sz="2800">
                <a:solidFill>
                  <a:schemeClr val="bg1"/>
                </a:solidFill>
                <a:sym typeface="+mn-ea"/>
              </a:rPr>
              <a:t>社会领域教育的目标</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心形 3"/>
          <p:cNvSpPr/>
          <p:nvPr/>
        </p:nvSpPr>
        <p:spPr>
          <a:xfrm>
            <a:off x="304165" y="1854200"/>
            <a:ext cx="5017135" cy="4248150"/>
          </a:xfrm>
          <a:prstGeom prst="heart">
            <a:avLst/>
          </a:prstGeom>
          <a:solidFill>
            <a:srgbClr val="8B7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二、社会领域教育的目标</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3" name="文本框 2"/>
          <p:cNvSpPr txBox="1"/>
          <p:nvPr/>
        </p:nvSpPr>
        <p:spPr>
          <a:xfrm>
            <a:off x="5321300" y="1317625"/>
            <a:ext cx="6606540" cy="5077460"/>
          </a:xfrm>
          <a:prstGeom prst="rect">
            <a:avLst/>
          </a:prstGeom>
          <a:noFill/>
        </p:spPr>
        <p:txBody>
          <a:bodyPr wrap="square" rtlCol="0">
            <a:spAutoFit/>
          </a:bodyPr>
          <a:p>
            <a:pPr indent="457200" fontAlgn="auto">
              <a:lnSpc>
                <a:spcPct val="150000"/>
              </a:lnSpc>
            </a:pPr>
            <a:r>
              <a:rPr lang="zh-CN" altLang="en-US"/>
              <a:t>幼儿园社会领域的教育活动旨在通过有计划、有目的的社会活动来促进幼儿自我意识的发展，增加他们对世界和社会的认知，促进幼儿良好品质的培养，学习与他人进行交往的技能，进而培养幼儿对社会的适应能力。</a:t>
            </a:r>
            <a:endParaRPr lang="zh-CN" altLang="en-US"/>
          </a:p>
          <a:p>
            <a:endParaRPr lang="zh-CN" altLang="en-US"/>
          </a:p>
          <a:p>
            <a:endParaRPr lang="zh-CN" altLang="en-US"/>
          </a:p>
          <a:p>
            <a:endParaRPr lang="zh-CN" altLang="en-US"/>
          </a:p>
          <a:p>
            <a:pPr indent="0" fontAlgn="auto">
              <a:lnSpc>
                <a:spcPct val="150000"/>
              </a:lnSpc>
            </a:pPr>
            <a:r>
              <a:rPr lang="zh-CN" altLang="en-US"/>
              <a:t>《幼儿园教育指导纲要（试行）》中规定社会领域教育的目标有：</a:t>
            </a:r>
            <a:endParaRPr lang="zh-CN" altLang="en-US"/>
          </a:p>
          <a:p>
            <a:pPr indent="0" fontAlgn="auto">
              <a:lnSpc>
                <a:spcPct val="150000"/>
              </a:lnSpc>
            </a:pPr>
            <a:r>
              <a:rPr lang="zh-CN" altLang="en-US"/>
              <a:t>1.能主动地参与各项活动，有自信心</a:t>
            </a:r>
            <a:endParaRPr lang="zh-CN" altLang="en-US"/>
          </a:p>
          <a:p>
            <a:pPr indent="0" fontAlgn="auto">
              <a:lnSpc>
                <a:spcPct val="150000"/>
              </a:lnSpc>
            </a:pPr>
            <a:r>
              <a:rPr lang="zh-CN" altLang="en-US"/>
              <a:t>2.乐意与人交往，学习互助、合作和分享，有同情心</a:t>
            </a:r>
            <a:endParaRPr lang="zh-CN" altLang="en-US"/>
          </a:p>
          <a:p>
            <a:pPr indent="0" fontAlgn="auto">
              <a:lnSpc>
                <a:spcPct val="150000"/>
              </a:lnSpc>
            </a:pPr>
            <a:r>
              <a:rPr lang="zh-CN" altLang="en-US"/>
              <a:t>3.能努力做好力所能及的事，不怕困难，有初步的责任感</a:t>
            </a:r>
            <a:endParaRPr lang="zh-CN" altLang="en-US"/>
          </a:p>
          <a:p>
            <a:pPr indent="0" fontAlgn="auto">
              <a:lnSpc>
                <a:spcPct val="150000"/>
              </a:lnSpc>
            </a:pPr>
            <a:r>
              <a:rPr lang="zh-CN" altLang="en-US"/>
              <a:t>4.理解并遵守日常生活中基本的行为规则</a:t>
            </a:r>
            <a:endParaRPr lang="zh-CN" altLang="en-US"/>
          </a:p>
          <a:p>
            <a:pPr indent="0" fontAlgn="auto">
              <a:lnSpc>
                <a:spcPct val="150000"/>
              </a:lnSpc>
            </a:pPr>
            <a:r>
              <a:rPr lang="zh-CN" altLang="en-US"/>
              <a:t>5.爱父母长辈、教师、同伴，爱集体、爱家乡、爱祖国</a:t>
            </a:r>
            <a:endParaRPr lang="zh-CN" altLang="en-US"/>
          </a:p>
        </p:txBody>
      </p:sp>
      <p:pic>
        <p:nvPicPr>
          <p:cNvPr id="2" name="图片 1"/>
          <p:cNvPicPr>
            <a:picLocks noChangeAspect="1"/>
          </p:cNvPicPr>
          <p:nvPr/>
        </p:nvPicPr>
        <p:blipFill>
          <a:blip r:embed="rId1">
            <a:clrChange>
              <a:clrFrom>
                <a:srgbClr val="86719C">
                  <a:alpha val="100000"/>
                </a:srgbClr>
              </a:clrFrom>
              <a:clrTo>
                <a:srgbClr val="86719C">
                  <a:alpha val="100000"/>
                  <a:alpha val="0"/>
                </a:srgbClr>
              </a:clrTo>
            </a:clrChange>
          </a:blip>
          <a:stretch>
            <a:fillRect/>
          </a:stretch>
        </p:blipFill>
        <p:spPr>
          <a:xfrm>
            <a:off x="1114425" y="2374265"/>
            <a:ext cx="3396615" cy="296418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2"/>
          <p:cNvSpPr txBox="1"/>
          <p:nvPr/>
        </p:nvSpPr>
        <p:spPr>
          <a:xfrm flipH="1">
            <a:off x="691905" y="4465542"/>
            <a:ext cx="3055229" cy="92202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培养幼儿的自我意识和各种品质：自尊心、自信心、同情心、责任心等</a:t>
            </a:r>
            <a:endParaRPr lang="zh-CN"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1" name="矩形 10"/>
          <p:cNvSpPr/>
          <p:nvPr/>
        </p:nvSpPr>
        <p:spPr>
          <a:xfrm>
            <a:off x="480987" y="3398669"/>
            <a:ext cx="3266244" cy="646331"/>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r>
              <a:rPr lang="zh-CN" altLang="en-US"/>
              <a:t>关注幼儿自身的关系</a:t>
            </a:r>
            <a:endParaRPr lang="zh-CN" altLang="en-US"/>
          </a:p>
        </p:txBody>
      </p:sp>
      <p:sp>
        <p:nvSpPr>
          <p:cNvPr id="154" name="文本框 22"/>
          <p:cNvSpPr txBox="1"/>
          <p:nvPr/>
        </p:nvSpPr>
        <p:spPr>
          <a:xfrm flipH="1">
            <a:off x="409255" y="4706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二、社会领域教育的目标</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17" name="矩形 16"/>
          <p:cNvSpPr/>
          <p:nvPr/>
        </p:nvSpPr>
        <p:spPr>
          <a:xfrm>
            <a:off x="8439442" y="3398669"/>
            <a:ext cx="3266244" cy="646331"/>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r>
              <a:rPr lang="zh-CN" altLang="en-US"/>
              <a:t>关注幼儿与环境的关系</a:t>
            </a:r>
            <a:endParaRPr lang="zh-CN" altLang="en-US"/>
          </a:p>
        </p:txBody>
      </p:sp>
      <p:sp>
        <p:nvSpPr>
          <p:cNvPr id="18" name="矩形 17"/>
          <p:cNvSpPr/>
          <p:nvPr/>
        </p:nvSpPr>
        <p:spPr>
          <a:xfrm>
            <a:off x="4232567" y="3398669"/>
            <a:ext cx="3266244" cy="646331"/>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r>
              <a:rPr lang="zh-CN" altLang="en-US"/>
              <a:t>关注幼儿与社会的关系</a:t>
            </a:r>
            <a:endParaRPr lang="zh-CN" altLang="en-US"/>
          </a:p>
        </p:txBody>
      </p:sp>
      <p:sp>
        <p:nvSpPr>
          <p:cNvPr id="19" name="文本框 22"/>
          <p:cNvSpPr txBox="1"/>
          <p:nvPr/>
        </p:nvSpPr>
        <p:spPr>
          <a:xfrm flipH="1">
            <a:off x="4337440" y="4465542"/>
            <a:ext cx="3055229" cy="645160"/>
          </a:xfrm>
          <a:prstGeom prst="rect">
            <a:avLst/>
          </a:prstGeom>
          <a:noFill/>
          <a:ln w="9525">
            <a:noFill/>
            <a:miter/>
          </a:ln>
          <a:effectLst>
            <a:outerShdw sx="999" sy="999" algn="ctr" rotWithShape="0">
              <a:srgbClr val="000000"/>
            </a:outerShdw>
          </a:effectLst>
        </p:spPr>
        <p:txBody>
          <a:bodyPr wrap="square" lIns="0" rIns="0" anchor="t">
            <a:spAutoFit/>
          </a:bodyPr>
          <a:p>
            <a:pPr algn="just"/>
            <a:r>
              <a:rPr lang="zh-CN"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学习基本的社会规则、幼儿进入社会需要具备的能力</a:t>
            </a:r>
            <a:endParaRPr lang="zh-CN"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20" name="文本框 22"/>
          <p:cNvSpPr txBox="1"/>
          <p:nvPr/>
        </p:nvSpPr>
        <p:spPr>
          <a:xfrm flipH="1">
            <a:off x="8544315" y="4465542"/>
            <a:ext cx="3055229" cy="92202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自然环境：环保意识</a:t>
            </a:r>
            <a:endParaRPr lang="zh-CN"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algn="just"/>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社会环境：集体意识、爱国主义等</a:t>
            </a:r>
            <a:endPar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pic>
        <p:nvPicPr>
          <p:cNvPr id="2" name="图片 1"/>
          <p:cNvPicPr>
            <a:picLocks noChangeAspect="1"/>
          </p:cNvPicPr>
          <p:nvPr/>
        </p:nvPicPr>
        <p:blipFill>
          <a:blip r:embed="rId1"/>
          <a:stretch>
            <a:fillRect/>
          </a:stretch>
        </p:blipFill>
        <p:spPr>
          <a:xfrm>
            <a:off x="1094105" y="1152525"/>
            <a:ext cx="2039620" cy="2138045"/>
          </a:xfrm>
          <a:prstGeom prst="rect">
            <a:avLst/>
          </a:prstGeom>
        </p:spPr>
      </p:pic>
      <p:pic>
        <p:nvPicPr>
          <p:cNvPr id="3" name="图片 2"/>
          <p:cNvPicPr>
            <a:picLocks noChangeAspect="1"/>
          </p:cNvPicPr>
          <p:nvPr/>
        </p:nvPicPr>
        <p:blipFill>
          <a:blip r:embed="rId2">
            <a:clrChange>
              <a:clrFrom>
                <a:srgbClr val="141518">
                  <a:alpha val="100000"/>
                </a:srgbClr>
              </a:clrFrom>
              <a:clrTo>
                <a:srgbClr val="141518">
                  <a:alpha val="100000"/>
                  <a:alpha val="0"/>
                </a:srgbClr>
              </a:clrTo>
            </a:clrChange>
          </a:blip>
          <a:stretch>
            <a:fillRect/>
          </a:stretch>
        </p:blipFill>
        <p:spPr>
          <a:xfrm>
            <a:off x="4337685" y="1152525"/>
            <a:ext cx="2962275" cy="2349500"/>
          </a:xfrm>
          <a:prstGeom prst="rect">
            <a:avLst/>
          </a:prstGeom>
        </p:spPr>
      </p:pic>
      <p:pic>
        <p:nvPicPr>
          <p:cNvPr id="4" name="图片 3"/>
          <p:cNvPicPr>
            <a:picLocks noChangeAspect="1"/>
          </p:cNvPicPr>
          <p:nvPr/>
        </p:nvPicPr>
        <p:blipFill>
          <a:blip r:embed="rId3">
            <a:clrChange>
              <a:clrFrom>
                <a:srgbClr val="F5F5F5">
                  <a:alpha val="100000"/>
                </a:srgbClr>
              </a:clrFrom>
              <a:clrTo>
                <a:srgbClr val="F5F5F5">
                  <a:alpha val="100000"/>
                  <a:alpha val="0"/>
                </a:srgbClr>
              </a:clrTo>
            </a:clrChange>
          </a:blip>
          <a:stretch>
            <a:fillRect/>
          </a:stretch>
        </p:blipFill>
        <p:spPr>
          <a:xfrm>
            <a:off x="8568055" y="1151890"/>
            <a:ext cx="3031490" cy="2139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041775"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3.3</a:t>
            </a:r>
            <a:r>
              <a:rPr lang="zh-CN" altLang="en-US" sz="2800">
                <a:solidFill>
                  <a:schemeClr val="bg1"/>
                </a:solidFill>
                <a:sym typeface="+mn-ea"/>
              </a:rPr>
              <a:t>社会领域教育的内容</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9035415" y="2976245"/>
            <a:ext cx="1812290" cy="57404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nvSpPr>
        <p:spPr>
          <a:xfrm>
            <a:off x="4918075" y="2976245"/>
            <a:ext cx="2972435" cy="57404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1602105" y="2976245"/>
            <a:ext cx="1812290" cy="57404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 name="直接连接符 1"/>
          <p:cNvCxnSpPr/>
          <p:nvPr/>
        </p:nvCxnSpPr>
        <p:spPr>
          <a:xfrm>
            <a:off x="369570" y="6414135"/>
            <a:ext cx="11414125" cy="635"/>
          </a:xfrm>
          <a:prstGeom prst="line">
            <a:avLst/>
          </a:prstGeom>
          <a:ln w="19050">
            <a:solidFill>
              <a:srgbClr val="56C0C1"/>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892175" y="1347470"/>
            <a:ext cx="1054100" cy="5195570"/>
            <a:chOff x="295275" y="863643"/>
            <a:chExt cx="1054100" cy="5338720"/>
          </a:xfrm>
        </p:grpSpPr>
        <p:cxnSp>
          <p:nvCxnSpPr>
            <p:cNvPr id="3" name="直接连接符 2"/>
            <p:cNvCxnSpPr>
              <a:stCxn id="20" idx="3"/>
              <a:endCxn id="8" idx="7"/>
            </p:cNvCxnSpPr>
            <p:nvPr/>
          </p:nvCxnSpPr>
          <p:spPr>
            <a:xfrm flipV="1">
              <a:off x="810260" y="2146450"/>
              <a:ext cx="1905" cy="3771425"/>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8" name="泪滴形 7"/>
            <p:cNvSpPr/>
            <p:nvPr/>
          </p:nvSpPr>
          <p:spPr>
            <a:xfrm rot="8100000">
              <a:off x="295275"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sp>
          <p:nvSpPr>
            <p:cNvPr id="16" name="Freeform 388"/>
            <p:cNvSpPr>
              <a:spLocks noEditPoints="1"/>
            </p:cNvSpPr>
            <p:nvPr/>
          </p:nvSpPr>
          <p:spPr>
            <a:xfrm>
              <a:off x="527050" y="1177840"/>
              <a:ext cx="561975" cy="463550"/>
            </a:xfrm>
            <a:custGeom>
              <a:avLst/>
              <a:gdLst/>
              <a:ahLst/>
              <a:cxnLst>
                <a:cxn ang="0">
                  <a:pos x="418816" y="367485"/>
                </a:cxn>
                <a:cxn ang="0">
                  <a:pos x="335053" y="367485"/>
                </a:cxn>
                <a:cxn ang="0">
                  <a:pos x="335053" y="324790"/>
                </a:cxn>
                <a:cxn ang="0">
                  <a:pos x="516286" y="324790"/>
                </a:cxn>
                <a:cxn ang="0">
                  <a:pos x="561975" y="280570"/>
                </a:cxn>
                <a:cxn ang="0">
                  <a:pos x="561975" y="44220"/>
                </a:cxn>
                <a:cxn ang="0">
                  <a:pos x="516286" y="0"/>
                </a:cxn>
                <a:cxn ang="0">
                  <a:pos x="45689" y="0"/>
                </a:cxn>
                <a:cxn ang="0">
                  <a:pos x="0" y="44220"/>
                </a:cxn>
                <a:cxn ang="0">
                  <a:pos x="0" y="280570"/>
                </a:cxn>
                <a:cxn ang="0">
                  <a:pos x="45689" y="324790"/>
                </a:cxn>
                <a:cxn ang="0">
                  <a:pos x="225399" y="324790"/>
                </a:cxn>
                <a:cxn ang="0">
                  <a:pos x="225399" y="367485"/>
                </a:cxn>
                <a:cxn ang="0">
                  <a:pos x="144682" y="367485"/>
                </a:cxn>
                <a:cxn ang="0">
                  <a:pos x="98993" y="413230"/>
                </a:cxn>
                <a:cxn ang="0">
                  <a:pos x="98993" y="419330"/>
                </a:cxn>
                <a:cxn ang="0">
                  <a:pos x="144682" y="463550"/>
                </a:cxn>
                <a:cxn ang="0">
                  <a:pos x="418816" y="463550"/>
                </a:cxn>
                <a:cxn ang="0">
                  <a:pos x="464505" y="419330"/>
                </a:cxn>
                <a:cxn ang="0">
                  <a:pos x="464505" y="413230"/>
                </a:cxn>
                <a:cxn ang="0">
                  <a:pos x="418816" y="367485"/>
                </a:cxn>
                <a:cxn ang="0">
                  <a:pos x="70057" y="294293"/>
                </a:cxn>
                <a:cxn ang="0">
                  <a:pos x="33505" y="257697"/>
                </a:cxn>
                <a:cxn ang="0">
                  <a:pos x="33505" y="65568"/>
                </a:cxn>
                <a:cxn ang="0">
                  <a:pos x="70057" y="28972"/>
                </a:cxn>
                <a:cxn ang="0">
                  <a:pos x="491918" y="28972"/>
                </a:cxn>
                <a:cxn ang="0">
                  <a:pos x="528470" y="65568"/>
                </a:cxn>
                <a:cxn ang="0">
                  <a:pos x="528470" y="257697"/>
                </a:cxn>
                <a:cxn ang="0">
                  <a:pos x="491918" y="294293"/>
                </a:cxn>
                <a:cxn ang="0">
                  <a:pos x="70057" y="294293"/>
                </a:cxn>
                <a:cxn ang="0">
                  <a:pos x="420339" y="408656"/>
                </a:cxn>
                <a:cxn ang="0">
                  <a:pos x="344191" y="408656"/>
                </a:cxn>
                <a:cxn ang="0">
                  <a:pos x="335053" y="399507"/>
                </a:cxn>
                <a:cxn ang="0">
                  <a:pos x="344191" y="391883"/>
                </a:cxn>
                <a:cxn ang="0">
                  <a:pos x="420339" y="391883"/>
                </a:cxn>
                <a:cxn ang="0">
                  <a:pos x="427954" y="399507"/>
                </a:cxn>
                <a:cxn ang="0">
                  <a:pos x="420339" y="408656"/>
                </a:cxn>
              </a:cxnLst>
              <a:rect l="0" t="0" r="0" b="0"/>
              <a:pathLst>
                <a:path w="369" h="304">
                  <a:moveTo>
                    <a:pt x="275" y="241"/>
                  </a:moveTo>
                  <a:cubicBezTo>
                    <a:pt x="220" y="241"/>
                    <a:pt x="220" y="241"/>
                    <a:pt x="220" y="241"/>
                  </a:cubicBezTo>
                  <a:cubicBezTo>
                    <a:pt x="220" y="213"/>
                    <a:pt x="220" y="213"/>
                    <a:pt x="220" y="213"/>
                  </a:cubicBezTo>
                  <a:cubicBezTo>
                    <a:pt x="339" y="213"/>
                    <a:pt x="339" y="213"/>
                    <a:pt x="339" y="213"/>
                  </a:cubicBezTo>
                  <a:cubicBezTo>
                    <a:pt x="355" y="213"/>
                    <a:pt x="369" y="200"/>
                    <a:pt x="369" y="184"/>
                  </a:cubicBezTo>
                  <a:cubicBezTo>
                    <a:pt x="369" y="29"/>
                    <a:pt x="369" y="29"/>
                    <a:pt x="369" y="29"/>
                  </a:cubicBezTo>
                  <a:cubicBezTo>
                    <a:pt x="369" y="13"/>
                    <a:pt x="355" y="0"/>
                    <a:pt x="339" y="0"/>
                  </a:cubicBezTo>
                  <a:cubicBezTo>
                    <a:pt x="30" y="0"/>
                    <a:pt x="30" y="0"/>
                    <a:pt x="30" y="0"/>
                  </a:cubicBezTo>
                  <a:cubicBezTo>
                    <a:pt x="13" y="0"/>
                    <a:pt x="0" y="13"/>
                    <a:pt x="0" y="29"/>
                  </a:cubicBezTo>
                  <a:cubicBezTo>
                    <a:pt x="0" y="184"/>
                    <a:pt x="0" y="184"/>
                    <a:pt x="0" y="184"/>
                  </a:cubicBezTo>
                  <a:cubicBezTo>
                    <a:pt x="0" y="200"/>
                    <a:pt x="13" y="213"/>
                    <a:pt x="30" y="213"/>
                  </a:cubicBezTo>
                  <a:cubicBezTo>
                    <a:pt x="148" y="213"/>
                    <a:pt x="148" y="213"/>
                    <a:pt x="148" y="213"/>
                  </a:cubicBezTo>
                  <a:cubicBezTo>
                    <a:pt x="148" y="241"/>
                    <a:pt x="148" y="241"/>
                    <a:pt x="148" y="241"/>
                  </a:cubicBezTo>
                  <a:cubicBezTo>
                    <a:pt x="95" y="241"/>
                    <a:pt x="95" y="241"/>
                    <a:pt x="95" y="241"/>
                  </a:cubicBezTo>
                  <a:cubicBezTo>
                    <a:pt x="79" y="241"/>
                    <a:pt x="65" y="255"/>
                    <a:pt x="65" y="271"/>
                  </a:cubicBezTo>
                  <a:cubicBezTo>
                    <a:pt x="65" y="275"/>
                    <a:pt x="65" y="275"/>
                    <a:pt x="65" y="275"/>
                  </a:cubicBezTo>
                  <a:cubicBezTo>
                    <a:pt x="65" y="291"/>
                    <a:pt x="79" y="304"/>
                    <a:pt x="95" y="304"/>
                  </a:cubicBezTo>
                  <a:cubicBezTo>
                    <a:pt x="275" y="304"/>
                    <a:pt x="275" y="304"/>
                    <a:pt x="275" y="304"/>
                  </a:cubicBezTo>
                  <a:cubicBezTo>
                    <a:pt x="292" y="304"/>
                    <a:pt x="305" y="291"/>
                    <a:pt x="305" y="275"/>
                  </a:cubicBezTo>
                  <a:cubicBezTo>
                    <a:pt x="305" y="271"/>
                    <a:pt x="305" y="271"/>
                    <a:pt x="305" y="271"/>
                  </a:cubicBezTo>
                  <a:cubicBezTo>
                    <a:pt x="305" y="255"/>
                    <a:pt x="292" y="241"/>
                    <a:pt x="275" y="241"/>
                  </a:cubicBezTo>
                  <a:close/>
                  <a:moveTo>
                    <a:pt x="46" y="193"/>
                  </a:moveTo>
                  <a:cubicBezTo>
                    <a:pt x="33" y="193"/>
                    <a:pt x="22" y="183"/>
                    <a:pt x="22" y="169"/>
                  </a:cubicBezTo>
                  <a:cubicBezTo>
                    <a:pt x="22" y="43"/>
                    <a:pt x="22" y="43"/>
                    <a:pt x="22" y="43"/>
                  </a:cubicBezTo>
                  <a:cubicBezTo>
                    <a:pt x="22" y="30"/>
                    <a:pt x="33" y="19"/>
                    <a:pt x="46" y="19"/>
                  </a:cubicBezTo>
                  <a:cubicBezTo>
                    <a:pt x="323" y="19"/>
                    <a:pt x="323" y="19"/>
                    <a:pt x="323" y="19"/>
                  </a:cubicBezTo>
                  <a:cubicBezTo>
                    <a:pt x="336" y="19"/>
                    <a:pt x="347" y="30"/>
                    <a:pt x="347" y="43"/>
                  </a:cubicBezTo>
                  <a:cubicBezTo>
                    <a:pt x="347" y="169"/>
                    <a:pt x="347" y="169"/>
                    <a:pt x="347" y="169"/>
                  </a:cubicBezTo>
                  <a:cubicBezTo>
                    <a:pt x="347" y="183"/>
                    <a:pt x="336" y="193"/>
                    <a:pt x="323" y="193"/>
                  </a:cubicBezTo>
                  <a:lnTo>
                    <a:pt x="46" y="193"/>
                  </a:lnTo>
                  <a:close/>
                  <a:moveTo>
                    <a:pt x="276" y="268"/>
                  </a:moveTo>
                  <a:cubicBezTo>
                    <a:pt x="226" y="268"/>
                    <a:pt x="226" y="268"/>
                    <a:pt x="226" y="268"/>
                  </a:cubicBezTo>
                  <a:cubicBezTo>
                    <a:pt x="223" y="268"/>
                    <a:pt x="220" y="266"/>
                    <a:pt x="220" y="262"/>
                  </a:cubicBezTo>
                  <a:cubicBezTo>
                    <a:pt x="220" y="259"/>
                    <a:pt x="223" y="257"/>
                    <a:pt x="226" y="257"/>
                  </a:cubicBezTo>
                  <a:cubicBezTo>
                    <a:pt x="276" y="257"/>
                    <a:pt x="276" y="257"/>
                    <a:pt x="276" y="257"/>
                  </a:cubicBezTo>
                  <a:cubicBezTo>
                    <a:pt x="279" y="257"/>
                    <a:pt x="281" y="259"/>
                    <a:pt x="281" y="262"/>
                  </a:cubicBezTo>
                  <a:cubicBezTo>
                    <a:pt x="281" y="266"/>
                    <a:pt x="279" y="268"/>
                    <a:pt x="276" y="268"/>
                  </a:cubicBezTo>
                  <a:close/>
                </a:path>
              </a:pathLst>
            </a:custGeom>
            <a:solidFill>
              <a:schemeClr val="bg1"/>
            </a:solidFill>
            <a:ln w="9525">
              <a:noFill/>
            </a:ln>
          </p:spPr>
          <p:txBody>
            <a:bodyPr/>
            <a:lstStyle/>
            <a:p>
              <a:endParaRPr lang="zh-CN" altLang="en-US">
                <a:latin typeface="微软雅黑 Light" panose="020B0502040204020203" pitchFamily="34" charset="-122"/>
                <a:ea typeface="微软雅黑 Light" panose="020B0502040204020203" pitchFamily="34" charset="-122"/>
              </a:endParaRPr>
            </a:p>
          </p:txBody>
        </p:sp>
        <p:sp>
          <p:nvSpPr>
            <p:cNvPr id="20" name="椭圆 19"/>
            <p:cNvSpPr/>
            <p:nvPr/>
          </p:nvSpPr>
          <p:spPr>
            <a:xfrm rot="8100000">
              <a:off x="666750"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grpSp>
      <p:grpSp>
        <p:nvGrpSpPr>
          <p:cNvPr id="38" name="组合 37"/>
          <p:cNvGrpSpPr/>
          <p:nvPr/>
        </p:nvGrpSpPr>
        <p:grpSpPr>
          <a:xfrm>
            <a:off x="4190365" y="1373505"/>
            <a:ext cx="1054100" cy="5195570"/>
            <a:chOff x="2568574" y="863643"/>
            <a:chExt cx="1054100" cy="5338720"/>
          </a:xfrm>
        </p:grpSpPr>
        <p:cxnSp>
          <p:nvCxnSpPr>
            <p:cNvPr id="4" name="直接连接符 3"/>
            <p:cNvCxnSpPr>
              <a:stCxn id="21" idx="3"/>
              <a:endCxn id="9" idx="7"/>
            </p:cNvCxnSpPr>
            <p:nvPr/>
          </p:nvCxnSpPr>
          <p:spPr>
            <a:xfrm flipH="1" flipV="1">
              <a:off x="3095624" y="2136054"/>
              <a:ext cx="3177" cy="3783734"/>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9" name="泪滴形 8"/>
            <p:cNvSpPr/>
            <p:nvPr/>
          </p:nvSpPr>
          <p:spPr>
            <a:xfrm rot="8100000">
              <a:off x="2568574"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grpSp>
          <p:nvGrpSpPr>
            <p:cNvPr id="13" name="组合 68"/>
            <p:cNvGrpSpPr/>
            <p:nvPr/>
          </p:nvGrpSpPr>
          <p:grpSpPr>
            <a:xfrm>
              <a:off x="2723349" y="1177840"/>
              <a:ext cx="779472" cy="469900"/>
              <a:chOff x="0" y="0"/>
              <a:chExt cx="779463" cy="469900"/>
            </a:xfrm>
            <a:solidFill>
              <a:schemeClr val="bg1"/>
            </a:solidFill>
          </p:grpSpPr>
          <p:sp>
            <p:nvSpPr>
              <p:cNvPr id="14" name="Freeform 366"/>
              <p:cNvSpPr>
                <a:spLocks noEditPoints="1"/>
              </p:cNvSpPr>
              <p:nvPr/>
            </p:nvSpPr>
            <p:spPr>
              <a:xfrm>
                <a:off x="0" y="0"/>
                <a:ext cx="469900" cy="469900"/>
              </a:xfrm>
              <a:custGeom>
                <a:avLst/>
                <a:gdLst/>
                <a:ahLst/>
                <a:cxnLst>
                  <a:cxn ang="0">
                    <a:pos x="469900" y="264604"/>
                  </a:cxn>
                  <a:cxn ang="0">
                    <a:pos x="469900" y="208338"/>
                  </a:cxn>
                  <a:cxn ang="0">
                    <a:pos x="402989" y="191610"/>
                  </a:cxn>
                  <a:cxn ang="0">
                    <a:pos x="381699" y="142947"/>
                  </a:cxn>
                  <a:cxn ang="0">
                    <a:pos x="418196" y="89722"/>
                  </a:cxn>
                  <a:cxn ang="0">
                    <a:pos x="377137" y="50183"/>
                  </a:cxn>
                  <a:cxn ang="0">
                    <a:pos x="320870" y="83639"/>
                  </a:cxn>
                  <a:cxn ang="0">
                    <a:pos x="276770" y="65391"/>
                  </a:cxn>
                  <a:cxn ang="0">
                    <a:pos x="263083" y="0"/>
                  </a:cxn>
                  <a:cxn ang="0">
                    <a:pos x="206817" y="0"/>
                  </a:cxn>
                  <a:cxn ang="0">
                    <a:pos x="191610" y="63870"/>
                  </a:cxn>
                  <a:cxn ang="0">
                    <a:pos x="141426" y="85160"/>
                  </a:cxn>
                  <a:cxn ang="0">
                    <a:pos x="86681" y="48663"/>
                  </a:cxn>
                  <a:cxn ang="0">
                    <a:pos x="47142" y="88201"/>
                  </a:cxn>
                  <a:cxn ang="0">
                    <a:pos x="80598" y="144468"/>
                  </a:cxn>
                  <a:cxn ang="0">
                    <a:pos x="60828" y="193130"/>
                  </a:cxn>
                  <a:cxn ang="0">
                    <a:pos x="0" y="205296"/>
                  </a:cxn>
                  <a:cxn ang="0">
                    <a:pos x="0" y="261562"/>
                  </a:cxn>
                  <a:cxn ang="0">
                    <a:pos x="60828" y="276770"/>
                  </a:cxn>
                  <a:cxn ang="0">
                    <a:pos x="80598" y="325432"/>
                  </a:cxn>
                  <a:cxn ang="0">
                    <a:pos x="44101" y="380178"/>
                  </a:cxn>
                  <a:cxn ang="0">
                    <a:pos x="83639" y="419717"/>
                  </a:cxn>
                  <a:cxn ang="0">
                    <a:pos x="139906" y="386261"/>
                  </a:cxn>
                  <a:cxn ang="0">
                    <a:pos x="191610" y="407551"/>
                  </a:cxn>
                  <a:cxn ang="0">
                    <a:pos x="203775" y="469900"/>
                  </a:cxn>
                  <a:cxn ang="0">
                    <a:pos x="260042" y="469900"/>
                  </a:cxn>
                  <a:cxn ang="0">
                    <a:pos x="276770" y="406030"/>
                  </a:cxn>
                  <a:cxn ang="0">
                    <a:pos x="322391" y="386261"/>
                  </a:cxn>
                  <a:cxn ang="0">
                    <a:pos x="377137" y="422758"/>
                  </a:cxn>
                  <a:cxn ang="0">
                    <a:pos x="416675" y="381699"/>
                  </a:cxn>
                  <a:cxn ang="0">
                    <a:pos x="383219" y="325432"/>
                  </a:cxn>
                  <a:cxn ang="0">
                    <a:pos x="402989" y="278290"/>
                  </a:cxn>
                  <a:cxn ang="0">
                    <a:pos x="469900" y="264604"/>
                  </a:cxn>
                  <a:cxn ang="0">
                    <a:pos x="234190" y="354326"/>
                  </a:cxn>
                  <a:cxn ang="0">
                    <a:pos x="117095" y="237231"/>
                  </a:cxn>
                  <a:cxn ang="0">
                    <a:pos x="234190" y="121657"/>
                  </a:cxn>
                  <a:cxn ang="0">
                    <a:pos x="349764" y="237231"/>
                  </a:cxn>
                  <a:cxn ang="0">
                    <a:pos x="234190" y="354326"/>
                  </a:cxn>
                </a:cxnLst>
                <a:rect l="0" t="0" r="0" b="0"/>
                <a:pathLst>
                  <a:path w="309" h="309">
                    <a:moveTo>
                      <a:pt x="309" y="174"/>
                    </a:moveTo>
                    <a:cubicBezTo>
                      <a:pt x="309" y="137"/>
                      <a:pt x="309" y="137"/>
                      <a:pt x="309" y="137"/>
                    </a:cubicBezTo>
                    <a:cubicBezTo>
                      <a:pt x="265" y="126"/>
                      <a:pt x="265" y="126"/>
                      <a:pt x="265" y="126"/>
                    </a:cubicBezTo>
                    <a:cubicBezTo>
                      <a:pt x="262" y="115"/>
                      <a:pt x="257" y="104"/>
                      <a:pt x="251" y="94"/>
                    </a:cubicBezTo>
                    <a:cubicBezTo>
                      <a:pt x="275" y="59"/>
                      <a:pt x="275" y="59"/>
                      <a:pt x="275" y="59"/>
                    </a:cubicBezTo>
                    <a:cubicBezTo>
                      <a:pt x="248" y="33"/>
                      <a:pt x="248" y="33"/>
                      <a:pt x="248" y="33"/>
                    </a:cubicBezTo>
                    <a:cubicBezTo>
                      <a:pt x="211" y="55"/>
                      <a:pt x="211" y="55"/>
                      <a:pt x="211" y="55"/>
                    </a:cubicBezTo>
                    <a:cubicBezTo>
                      <a:pt x="202" y="50"/>
                      <a:pt x="192" y="46"/>
                      <a:pt x="182" y="43"/>
                    </a:cubicBezTo>
                    <a:cubicBezTo>
                      <a:pt x="173" y="0"/>
                      <a:pt x="173" y="0"/>
                      <a:pt x="173" y="0"/>
                    </a:cubicBezTo>
                    <a:cubicBezTo>
                      <a:pt x="136" y="0"/>
                      <a:pt x="136" y="0"/>
                      <a:pt x="136" y="0"/>
                    </a:cubicBezTo>
                    <a:cubicBezTo>
                      <a:pt x="126" y="42"/>
                      <a:pt x="126" y="42"/>
                      <a:pt x="126" y="42"/>
                    </a:cubicBezTo>
                    <a:cubicBezTo>
                      <a:pt x="114" y="45"/>
                      <a:pt x="103" y="50"/>
                      <a:pt x="93" y="56"/>
                    </a:cubicBezTo>
                    <a:cubicBezTo>
                      <a:pt x="57" y="32"/>
                      <a:pt x="57" y="32"/>
                      <a:pt x="57" y="32"/>
                    </a:cubicBezTo>
                    <a:cubicBezTo>
                      <a:pt x="31" y="58"/>
                      <a:pt x="31" y="58"/>
                      <a:pt x="31" y="58"/>
                    </a:cubicBezTo>
                    <a:cubicBezTo>
                      <a:pt x="53" y="95"/>
                      <a:pt x="53" y="95"/>
                      <a:pt x="53" y="95"/>
                    </a:cubicBezTo>
                    <a:cubicBezTo>
                      <a:pt x="47" y="105"/>
                      <a:pt x="43" y="116"/>
                      <a:pt x="40" y="127"/>
                    </a:cubicBezTo>
                    <a:cubicBezTo>
                      <a:pt x="0" y="135"/>
                      <a:pt x="0" y="135"/>
                      <a:pt x="0" y="135"/>
                    </a:cubicBezTo>
                    <a:cubicBezTo>
                      <a:pt x="0" y="172"/>
                      <a:pt x="0" y="172"/>
                      <a:pt x="0" y="172"/>
                    </a:cubicBezTo>
                    <a:cubicBezTo>
                      <a:pt x="40" y="182"/>
                      <a:pt x="40" y="182"/>
                      <a:pt x="40" y="182"/>
                    </a:cubicBezTo>
                    <a:cubicBezTo>
                      <a:pt x="43" y="194"/>
                      <a:pt x="47" y="204"/>
                      <a:pt x="53" y="214"/>
                    </a:cubicBezTo>
                    <a:cubicBezTo>
                      <a:pt x="29" y="250"/>
                      <a:pt x="29" y="250"/>
                      <a:pt x="29" y="250"/>
                    </a:cubicBezTo>
                    <a:cubicBezTo>
                      <a:pt x="55" y="276"/>
                      <a:pt x="55" y="276"/>
                      <a:pt x="55" y="276"/>
                    </a:cubicBezTo>
                    <a:cubicBezTo>
                      <a:pt x="92" y="254"/>
                      <a:pt x="92" y="254"/>
                      <a:pt x="92" y="254"/>
                    </a:cubicBezTo>
                    <a:cubicBezTo>
                      <a:pt x="102" y="260"/>
                      <a:pt x="114" y="265"/>
                      <a:pt x="126" y="268"/>
                    </a:cubicBezTo>
                    <a:cubicBezTo>
                      <a:pt x="134" y="309"/>
                      <a:pt x="134" y="309"/>
                      <a:pt x="134" y="309"/>
                    </a:cubicBezTo>
                    <a:cubicBezTo>
                      <a:pt x="171" y="309"/>
                      <a:pt x="171" y="309"/>
                      <a:pt x="171" y="309"/>
                    </a:cubicBezTo>
                    <a:cubicBezTo>
                      <a:pt x="182" y="267"/>
                      <a:pt x="182" y="267"/>
                      <a:pt x="182" y="267"/>
                    </a:cubicBezTo>
                    <a:cubicBezTo>
                      <a:pt x="193" y="264"/>
                      <a:pt x="203" y="260"/>
                      <a:pt x="212" y="254"/>
                    </a:cubicBezTo>
                    <a:cubicBezTo>
                      <a:pt x="248" y="278"/>
                      <a:pt x="248" y="278"/>
                      <a:pt x="248" y="278"/>
                    </a:cubicBezTo>
                    <a:cubicBezTo>
                      <a:pt x="274" y="251"/>
                      <a:pt x="274" y="251"/>
                      <a:pt x="274" y="251"/>
                    </a:cubicBezTo>
                    <a:cubicBezTo>
                      <a:pt x="252" y="214"/>
                      <a:pt x="252" y="214"/>
                      <a:pt x="252" y="214"/>
                    </a:cubicBezTo>
                    <a:cubicBezTo>
                      <a:pt x="258" y="205"/>
                      <a:pt x="262" y="194"/>
                      <a:pt x="265" y="183"/>
                    </a:cubicBezTo>
                    <a:lnTo>
                      <a:pt x="309" y="174"/>
                    </a:lnTo>
                    <a:close/>
                    <a:moveTo>
                      <a:pt x="154" y="233"/>
                    </a:moveTo>
                    <a:cubicBezTo>
                      <a:pt x="112" y="233"/>
                      <a:pt x="77" y="199"/>
                      <a:pt x="77" y="156"/>
                    </a:cubicBezTo>
                    <a:cubicBezTo>
                      <a:pt x="77" y="114"/>
                      <a:pt x="112" y="80"/>
                      <a:pt x="154" y="80"/>
                    </a:cubicBezTo>
                    <a:cubicBezTo>
                      <a:pt x="196" y="80"/>
                      <a:pt x="230" y="114"/>
                      <a:pt x="230" y="156"/>
                    </a:cubicBezTo>
                    <a:cubicBezTo>
                      <a:pt x="230" y="199"/>
                      <a:pt x="196" y="233"/>
                      <a:pt x="154" y="233"/>
                    </a:cubicBezTo>
                    <a:close/>
                  </a:path>
                </a:pathLst>
              </a:custGeom>
              <a:grpFill/>
              <a:ln w="9525">
                <a:noFill/>
              </a:ln>
            </p:spPr>
            <p:txBody>
              <a:bodyPr/>
              <a:lstStyle/>
              <a:p>
                <a:pPr fontAlgn="base"/>
                <a:endParaRPr lang="zh-CN" altLang="en-US" strike="noStrike" noProof="1">
                  <a:latin typeface="微软雅黑 Light" panose="020B0502040204020203" pitchFamily="34" charset="-122"/>
                  <a:ea typeface="微软雅黑 Light" panose="020B0502040204020203" pitchFamily="34" charset="-122"/>
                </a:endParaRPr>
              </a:p>
            </p:txBody>
          </p:sp>
          <p:sp>
            <p:nvSpPr>
              <p:cNvPr id="15" name="Freeform 367"/>
              <p:cNvSpPr>
                <a:spLocks noEditPoints="1"/>
              </p:cNvSpPr>
              <p:nvPr/>
            </p:nvSpPr>
            <p:spPr>
              <a:xfrm>
                <a:off x="463550" y="104775"/>
                <a:ext cx="315913" cy="315913"/>
              </a:xfrm>
              <a:custGeom>
                <a:avLst/>
                <a:gdLst/>
                <a:ahLst/>
                <a:cxnLst>
                  <a:cxn ang="0">
                    <a:pos x="315913" y="178560"/>
                  </a:cxn>
                  <a:cxn ang="0">
                    <a:pos x="315913" y="140406"/>
                  </a:cxn>
                  <a:cxn ang="0">
                    <a:pos x="270349" y="128197"/>
                  </a:cxn>
                  <a:cxn ang="0">
                    <a:pos x="256679" y="96147"/>
                  </a:cxn>
                  <a:cxn ang="0">
                    <a:pos x="279462" y="59520"/>
                  </a:cxn>
                  <a:cxn ang="0">
                    <a:pos x="253642" y="33575"/>
                  </a:cxn>
                  <a:cxn ang="0">
                    <a:pos x="215671" y="56468"/>
                  </a:cxn>
                  <a:cxn ang="0">
                    <a:pos x="185295" y="42732"/>
                  </a:cxn>
                  <a:cxn ang="0">
                    <a:pos x="176182" y="0"/>
                  </a:cxn>
                  <a:cxn ang="0">
                    <a:pos x="138212" y="0"/>
                  </a:cxn>
                  <a:cxn ang="0">
                    <a:pos x="127580" y="42732"/>
                  </a:cxn>
                  <a:cxn ang="0">
                    <a:pos x="94166" y="56468"/>
                  </a:cxn>
                  <a:cxn ang="0">
                    <a:pos x="57715" y="32049"/>
                  </a:cxn>
                  <a:cxn ang="0">
                    <a:pos x="30376" y="57994"/>
                  </a:cxn>
                  <a:cxn ang="0">
                    <a:pos x="53158" y="96147"/>
                  </a:cxn>
                  <a:cxn ang="0">
                    <a:pos x="39489" y="129723"/>
                  </a:cxn>
                  <a:cxn ang="0">
                    <a:pos x="0" y="137353"/>
                  </a:cxn>
                  <a:cxn ang="0">
                    <a:pos x="0" y="175507"/>
                  </a:cxn>
                  <a:cxn ang="0">
                    <a:pos x="39489" y="186190"/>
                  </a:cxn>
                  <a:cxn ang="0">
                    <a:pos x="53158" y="218239"/>
                  </a:cxn>
                  <a:cxn ang="0">
                    <a:pos x="28857" y="256393"/>
                  </a:cxn>
                  <a:cxn ang="0">
                    <a:pos x="56196" y="282338"/>
                  </a:cxn>
                  <a:cxn ang="0">
                    <a:pos x="94166" y="259445"/>
                  </a:cxn>
                  <a:cxn ang="0">
                    <a:pos x="127580" y="273181"/>
                  </a:cxn>
                  <a:cxn ang="0">
                    <a:pos x="136693" y="315913"/>
                  </a:cxn>
                  <a:cxn ang="0">
                    <a:pos x="174663" y="315913"/>
                  </a:cxn>
                  <a:cxn ang="0">
                    <a:pos x="185295" y="273181"/>
                  </a:cxn>
                  <a:cxn ang="0">
                    <a:pos x="217190" y="259445"/>
                  </a:cxn>
                  <a:cxn ang="0">
                    <a:pos x="252123" y="283864"/>
                  </a:cxn>
                  <a:cxn ang="0">
                    <a:pos x="279462" y="257919"/>
                  </a:cxn>
                  <a:cxn ang="0">
                    <a:pos x="256679" y="219766"/>
                  </a:cxn>
                  <a:cxn ang="0">
                    <a:pos x="270349" y="187716"/>
                  </a:cxn>
                  <a:cxn ang="0">
                    <a:pos x="315913" y="178560"/>
                  </a:cxn>
                  <a:cxn ang="0">
                    <a:pos x="156438" y="238079"/>
                  </a:cxn>
                  <a:cxn ang="0">
                    <a:pos x="78978" y="160246"/>
                  </a:cxn>
                  <a:cxn ang="0">
                    <a:pos x="156438" y="80886"/>
                  </a:cxn>
                  <a:cxn ang="0">
                    <a:pos x="235416" y="160246"/>
                  </a:cxn>
                  <a:cxn ang="0">
                    <a:pos x="156438" y="238079"/>
                  </a:cxn>
                </a:cxnLst>
                <a:rect l="0" t="0" r="0" b="0"/>
                <a:pathLst>
                  <a:path w="208" h="207">
                    <a:moveTo>
                      <a:pt x="208" y="117"/>
                    </a:moveTo>
                    <a:cubicBezTo>
                      <a:pt x="208" y="92"/>
                      <a:pt x="208" y="92"/>
                      <a:pt x="208" y="92"/>
                    </a:cubicBezTo>
                    <a:cubicBezTo>
                      <a:pt x="178" y="84"/>
                      <a:pt x="178" y="84"/>
                      <a:pt x="178" y="84"/>
                    </a:cubicBezTo>
                    <a:cubicBezTo>
                      <a:pt x="176" y="77"/>
                      <a:pt x="173" y="69"/>
                      <a:pt x="169" y="63"/>
                    </a:cubicBezTo>
                    <a:cubicBezTo>
                      <a:pt x="184" y="39"/>
                      <a:pt x="184" y="39"/>
                      <a:pt x="184" y="39"/>
                    </a:cubicBezTo>
                    <a:cubicBezTo>
                      <a:pt x="167" y="22"/>
                      <a:pt x="167" y="22"/>
                      <a:pt x="167" y="22"/>
                    </a:cubicBezTo>
                    <a:cubicBezTo>
                      <a:pt x="142" y="37"/>
                      <a:pt x="142" y="37"/>
                      <a:pt x="142" y="37"/>
                    </a:cubicBezTo>
                    <a:cubicBezTo>
                      <a:pt x="136" y="33"/>
                      <a:pt x="129" y="30"/>
                      <a:pt x="122" y="28"/>
                    </a:cubicBezTo>
                    <a:cubicBezTo>
                      <a:pt x="116" y="0"/>
                      <a:pt x="116" y="0"/>
                      <a:pt x="116" y="0"/>
                    </a:cubicBezTo>
                    <a:cubicBezTo>
                      <a:pt x="91" y="0"/>
                      <a:pt x="91" y="0"/>
                      <a:pt x="91" y="0"/>
                    </a:cubicBezTo>
                    <a:cubicBezTo>
                      <a:pt x="84" y="28"/>
                      <a:pt x="84" y="28"/>
                      <a:pt x="84" y="28"/>
                    </a:cubicBezTo>
                    <a:cubicBezTo>
                      <a:pt x="76" y="30"/>
                      <a:pt x="69" y="33"/>
                      <a:pt x="62" y="37"/>
                    </a:cubicBezTo>
                    <a:cubicBezTo>
                      <a:pt x="38" y="21"/>
                      <a:pt x="38" y="21"/>
                      <a:pt x="38" y="21"/>
                    </a:cubicBezTo>
                    <a:cubicBezTo>
                      <a:pt x="20" y="38"/>
                      <a:pt x="20" y="38"/>
                      <a:pt x="20" y="38"/>
                    </a:cubicBezTo>
                    <a:cubicBezTo>
                      <a:pt x="35" y="63"/>
                      <a:pt x="35" y="63"/>
                      <a:pt x="35" y="63"/>
                    </a:cubicBezTo>
                    <a:cubicBezTo>
                      <a:pt x="31" y="70"/>
                      <a:pt x="28" y="77"/>
                      <a:pt x="26" y="85"/>
                    </a:cubicBezTo>
                    <a:cubicBezTo>
                      <a:pt x="0" y="90"/>
                      <a:pt x="0" y="90"/>
                      <a:pt x="0" y="90"/>
                    </a:cubicBezTo>
                    <a:cubicBezTo>
                      <a:pt x="0" y="115"/>
                      <a:pt x="0" y="115"/>
                      <a:pt x="0" y="115"/>
                    </a:cubicBezTo>
                    <a:cubicBezTo>
                      <a:pt x="26" y="122"/>
                      <a:pt x="26" y="122"/>
                      <a:pt x="26" y="122"/>
                    </a:cubicBezTo>
                    <a:cubicBezTo>
                      <a:pt x="28" y="130"/>
                      <a:pt x="31" y="137"/>
                      <a:pt x="35" y="143"/>
                    </a:cubicBezTo>
                    <a:cubicBezTo>
                      <a:pt x="19" y="168"/>
                      <a:pt x="19" y="168"/>
                      <a:pt x="19" y="168"/>
                    </a:cubicBezTo>
                    <a:cubicBezTo>
                      <a:pt x="37" y="185"/>
                      <a:pt x="37" y="185"/>
                      <a:pt x="37" y="185"/>
                    </a:cubicBezTo>
                    <a:cubicBezTo>
                      <a:pt x="62" y="170"/>
                      <a:pt x="62" y="170"/>
                      <a:pt x="62" y="170"/>
                    </a:cubicBezTo>
                    <a:cubicBezTo>
                      <a:pt x="69" y="174"/>
                      <a:pt x="76" y="178"/>
                      <a:pt x="84" y="179"/>
                    </a:cubicBezTo>
                    <a:cubicBezTo>
                      <a:pt x="90" y="207"/>
                      <a:pt x="90" y="207"/>
                      <a:pt x="90" y="207"/>
                    </a:cubicBezTo>
                    <a:cubicBezTo>
                      <a:pt x="115" y="207"/>
                      <a:pt x="115" y="207"/>
                      <a:pt x="115" y="207"/>
                    </a:cubicBezTo>
                    <a:cubicBezTo>
                      <a:pt x="122" y="179"/>
                      <a:pt x="122" y="179"/>
                      <a:pt x="122" y="179"/>
                    </a:cubicBezTo>
                    <a:cubicBezTo>
                      <a:pt x="129" y="177"/>
                      <a:pt x="136" y="174"/>
                      <a:pt x="143" y="170"/>
                    </a:cubicBezTo>
                    <a:cubicBezTo>
                      <a:pt x="166" y="186"/>
                      <a:pt x="166" y="186"/>
                      <a:pt x="166" y="186"/>
                    </a:cubicBezTo>
                    <a:cubicBezTo>
                      <a:pt x="184" y="169"/>
                      <a:pt x="184" y="169"/>
                      <a:pt x="184" y="169"/>
                    </a:cubicBezTo>
                    <a:cubicBezTo>
                      <a:pt x="169" y="144"/>
                      <a:pt x="169" y="144"/>
                      <a:pt x="169" y="144"/>
                    </a:cubicBezTo>
                    <a:cubicBezTo>
                      <a:pt x="173" y="137"/>
                      <a:pt x="176" y="130"/>
                      <a:pt x="178" y="123"/>
                    </a:cubicBezTo>
                    <a:lnTo>
                      <a:pt x="208" y="117"/>
                    </a:lnTo>
                    <a:close/>
                    <a:moveTo>
                      <a:pt x="103" y="156"/>
                    </a:moveTo>
                    <a:cubicBezTo>
                      <a:pt x="75" y="156"/>
                      <a:pt x="52" y="133"/>
                      <a:pt x="52" y="105"/>
                    </a:cubicBezTo>
                    <a:cubicBezTo>
                      <a:pt x="52" y="76"/>
                      <a:pt x="75" y="53"/>
                      <a:pt x="103" y="53"/>
                    </a:cubicBezTo>
                    <a:cubicBezTo>
                      <a:pt x="132" y="53"/>
                      <a:pt x="155" y="76"/>
                      <a:pt x="155" y="105"/>
                    </a:cubicBezTo>
                    <a:cubicBezTo>
                      <a:pt x="155" y="133"/>
                      <a:pt x="132" y="156"/>
                      <a:pt x="103" y="156"/>
                    </a:cubicBezTo>
                    <a:close/>
                  </a:path>
                </a:pathLst>
              </a:custGeom>
              <a:grpFill/>
              <a:ln w="9525">
                <a:noFill/>
              </a:ln>
            </p:spPr>
            <p:txBody>
              <a:bodyPr/>
              <a:lstStyle/>
              <a:p>
                <a:pPr fontAlgn="base"/>
                <a:endParaRPr lang="zh-CN" altLang="en-US" strike="noStrike" noProof="1">
                  <a:latin typeface="微软雅黑 Light" panose="020B0502040204020203" pitchFamily="34" charset="-122"/>
                  <a:ea typeface="微软雅黑 Light" panose="020B0502040204020203" pitchFamily="34" charset="-122"/>
                </a:endParaRPr>
              </a:p>
            </p:txBody>
          </p:sp>
        </p:grpSp>
        <p:sp>
          <p:nvSpPr>
            <p:cNvPr id="21" name="椭圆 20"/>
            <p:cNvSpPr/>
            <p:nvPr/>
          </p:nvSpPr>
          <p:spPr>
            <a:xfrm rot="8100000">
              <a:off x="2957513"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grpSp>
      <p:grpSp>
        <p:nvGrpSpPr>
          <p:cNvPr id="37" name="组合 36"/>
          <p:cNvGrpSpPr/>
          <p:nvPr/>
        </p:nvGrpSpPr>
        <p:grpSpPr>
          <a:xfrm>
            <a:off x="8205470" y="1407160"/>
            <a:ext cx="1054100" cy="5195570"/>
            <a:chOff x="4860924" y="863643"/>
            <a:chExt cx="1054100" cy="5338720"/>
          </a:xfrm>
        </p:grpSpPr>
        <p:cxnSp>
          <p:nvCxnSpPr>
            <p:cNvPr id="5" name="直接连接符 4"/>
            <p:cNvCxnSpPr>
              <a:stCxn id="22" idx="3"/>
              <a:endCxn id="10" idx="7"/>
            </p:cNvCxnSpPr>
            <p:nvPr/>
          </p:nvCxnSpPr>
          <p:spPr>
            <a:xfrm flipH="1" flipV="1">
              <a:off x="5387974" y="2136054"/>
              <a:ext cx="1589" cy="3783734"/>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10" name="泪滴形 9"/>
            <p:cNvSpPr/>
            <p:nvPr/>
          </p:nvSpPr>
          <p:spPr>
            <a:xfrm rot="8100000">
              <a:off x="4860924"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sp>
          <p:nvSpPr>
            <p:cNvPr id="17" name="Freeform 34"/>
            <p:cNvSpPr>
              <a:spLocks noEditPoints="1"/>
            </p:cNvSpPr>
            <p:nvPr/>
          </p:nvSpPr>
          <p:spPr>
            <a:xfrm>
              <a:off x="5176837" y="1177840"/>
              <a:ext cx="417513" cy="655638"/>
            </a:xfrm>
            <a:custGeom>
              <a:avLst/>
              <a:gdLst/>
              <a:ahLst/>
              <a:cxnLst>
                <a:cxn ang="0">
                  <a:pos x="159498" y="27985"/>
                </a:cxn>
                <a:cxn ang="0">
                  <a:pos x="173489" y="142726"/>
                </a:cxn>
                <a:cxn ang="0">
                  <a:pos x="142709" y="181906"/>
                </a:cxn>
                <a:cxn ang="0">
                  <a:pos x="153901" y="181906"/>
                </a:cxn>
                <a:cxn ang="0">
                  <a:pos x="159498" y="204294"/>
                </a:cxn>
                <a:cxn ang="0">
                  <a:pos x="156700" y="221085"/>
                </a:cxn>
                <a:cxn ang="0">
                  <a:pos x="159498" y="240675"/>
                </a:cxn>
                <a:cxn ang="0">
                  <a:pos x="153901" y="260265"/>
                </a:cxn>
                <a:cxn ang="0">
                  <a:pos x="41973" y="271459"/>
                </a:cxn>
                <a:cxn ang="0">
                  <a:pos x="33579" y="263063"/>
                </a:cxn>
                <a:cxn ang="0">
                  <a:pos x="33579" y="232279"/>
                </a:cxn>
                <a:cxn ang="0">
                  <a:pos x="33579" y="229481"/>
                </a:cxn>
                <a:cxn ang="0">
                  <a:pos x="33579" y="198697"/>
                </a:cxn>
                <a:cxn ang="0">
                  <a:pos x="39175" y="193100"/>
                </a:cxn>
                <a:cxn ang="0">
                  <a:pos x="44771" y="173510"/>
                </a:cxn>
                <a:cxn ang="0">
                  <a:pos x="0" y="95151"/>
                </a:cxn>
                <a:cxn ang="0">
                  <a:pos x="92341" y="0"/>
                </a:cxn>
                <a:cxn ang="0">
                  <a:pos x="78350" y="111942"/>
                </a:cxn>
                <a:cxn ang="0">
                  <a:pos x="83946" y="109143"/>
                </a:cxn>
                <a:cxn ang="0">
                  <a:pos x="92341" y="114740"/>
                </a:cxn>
                <a:cxn ang="0">
                  <a:pos x="100736" y="109143"/>
                </a:cxn>
                <a:cxn ang="0">
                  <a:pos x="109130" y="114740"/>
                </a:cxn>
                <a:cxn ang="0">
                  <a:pos x="120323" y="106345"/>
                </a:cxn>
                <a:cxn ang="0">
                  <a:pos x="109130" y="142726"/>
                </a:cxn>
                <a:cxn ang="0">
                  <a:pos x="123121" y="184704"/>
                </a:cxn>
                <a:cxn ang="0">
                  <a:pos x="123121" y="162316"/>
                </a:cxn>
                <a:cxn ang="0">
                  <a:pos x="156700" y="131532"/>
                </a:cxn>
                <a:cxn ang="0">
                  <a:pos x="145507" y="41978"/>
                </a:cxn>
                <a:cxn ang="0">
                  <a:pos x="39175" y="41978"/>
                </a:cxn>
                <a:cxn ang="0">
                  <a:pos x="30780" y="131532"/>
                </a:cxn>
                <a:cxn ang="0">
                  <a:pos x="64359" y="162316"/>
                </a:cxn>
                <a:cxn ang="0">
                  <a:pos x="64359" y="187503"/>
                </a:cxn>
                <a:cxn ang="0">
                  <a:pos x="81148" y="142726"/>
                </a:cxn>
                <a:cxn ang="0">
                  <a:pos x="69955" y="106345"/>
                </a:cxn>
                <a:cxn ang="0">
                  <a:pos x="111928" y="117539"/>
                </a:cxn>
                <a:cxn ang="0">
                  <a:pos x="100736" y="114740"/>
                </a:cxn>
                <a:cxn ang="0">
                  <a:pos x="83946" y="114740"/>
                </a:cxn>
                <a:cxn ang="0">
                  <a:pos x="75552" y="117539"/>
                </a:cxn>
                <a:cxn ang="0">
                  <a:pos x="89543" y="139927"/>
                </a:cxn>
                <a:cxn ang="0">
                  <a:pos x="89543" y="187503"/>
                </a:cxn>
                <a:cxn ang="0">
                  <a:pos x="97937" y="142726"/>
                </a:cxn>
                <a:cxn ang="0">
                  <a:pos x="97937" y="139927"/>
                </a:cxn>
                <a:cxn ang="0">
                  <a:pos x="120323" y="268661"/>
                </a:cxn>
                <a:cxn ang="0">
                  <a:pos x="95139" y="296646"/>
                </a:cxn>
                <a:cxn ang="0">
                  <a:pos x="120323" y="268661"/>
                </a:cxn>
                <a:cxn ang="0">
                  <a:pos x="47570" y="246272"/>
                </a:cxn>
                <a:cxn ang="0">
                  <a:pos x="47570" y="249071"/>
                </a:cxn>
                <a:cxn ang="0">
                  <a:pos x="139910" y="240675"/>
                </a:cxn>
                <a:cxn ang="0">
                  <a:pos x="139910" y="204294"/>
                </a:cxn>
                <a:cxn ang="0">
                  <a:pos x="47570" y="212690"/>
                </a:cxn>
                <a:cxn ang="0">
                  <a:pos x="139910" y="207092"/>
                </a:cxn>
                <a:cxn ang="0">
                  <a:pos x="139910" y="204294"/>
                </a:cxn>
              </a:cxnLst>
              <a:rect l="0" t="0" r="0" b="0"/>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w="9525">
              <a:noFill/>
            </a:ln>
          </p:spPr>
          <p:txBody>
            <a:bodyPr/>
            <a:lstStyle/>
            <a:p>
              <a:endParaRPr lang="zh-CN" altLang="en-US">
                <a:latin typeface="微软雅黑 Light" panose="020B0502040204020203" pitchFamily="34" charset="-122"/>
                <a:ea typeface="微软雅黑 Light" panose="020B0502040204020203" pitchFamily="34" charset="-122"/>
              </a:endParaRPr>
            </a:p>
          </p:txBody>
        </p:sp>
        <p:sp>
          <p:nvSpPr>
            <p:cNvPr id="22" name="椭圆 21"/>
            <p:cNvSpPr/>
            <p:nvPr/>
          </p:nvSpPr>
          <p:spPr>
            <a:xfrm rot="8100000">
              <a:off x="5248275"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grpSp>
      <p:sp>
        <p:nvSpPr>
          <p:cNvPr id="25" name="文本框 20"/>
          <p:cNvSpPr txBox="1"/>
          <p:nvPr/>
        </p:nvSpPr>
        <p:spPr>
          <a:xfrm flipH="1">
            <a:off x="1602105" y="3063875"/>
            <a:ext cx="2004695" cy="398780"/>
          </a:xfrm>
          <a:prstGeom prst="rect">
            <a:avLst/>
          </a:prstGeom>
          <a:noFill/>
          <a:ln w="9525">
            <a:noFill/>
          </a:ln>
          <a:effectLst>
            <a:outerShdw sx="999" sy="999" algn="ctr" rotWithShape="0">
              <a:srgbClr val="000000"/>
            </a:outerShdw>
          </a:effectLst>
        </p:spPr>
        <p:txBody>
          <a:bodyPr wrap="square" anchor="t">
            <a:spAutoFit/>
          </a:bodyPr>
          <a:lstStyle/>
          <a:p>
            <a:pPr algn="just"/>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自我意识方面</a:t>
            </a:r>
            <a:r>
              <a:rPr lang="zh-CN" altLang="en-US" sz="2000">
                <a:solidFill>
                  <a:srgbClr val="56C0C1"/>
                </a:solidFill>
                <a:latin typeface="微软雅黑 Light" panose="020B0502040204020203" pitchFamily="34" charset="-122"/>
                <a:ea typeface="微软雅黑 Light" panose="020B0502040204020203" pitchFamily="34" charset="-122"/>
                <a:sym typeface="Arial" panose="020B0604020202020204" pitchFamily="34" charset="0"/>
              </a:rPr>
              <a:t> </a:t>
            </a:r>
            <a:endParaRPr lang="zh-CN" altLang="en-US" sz="2000">
              <a:solidFill>
                <a:srgbClr val="56C0C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7" name="文本框 20"/>
          <p:cNvSpPr txBox="1"/>
          <p:nvPr/>
        </p:nvSpPr>
        <p:spPr>
          <a:xfrm flipH="1">
            <a:off x="4918075" y="3063875"/>
            <a:ext cx="3361690" cy="398780"/>
          </a:xfrm>
          <a:prstGeom prst="rect">
            <a:avLst/>
          </a:prstGeom>
          <a:noFill/>
          <a:ln w="9525">
            <a:noFill/>
          </a:ln>
          <a:effectLst>
            <a:outerShdw sx="999" sy="999" algn="ctr" rotWithShape="0">
              <a:srgbClr val="000000"/>
            </a:outerShdw>
          </a:effectLst>
        </p:spPr>
        <p:txBody>
          <a:bodyPr wrap="square" anchor="t">
            <a:spAutoFit/>
          </a:bodyPr>
          <a:lstStyle/>
          <a:p>
            <a:pPr algn="just"/>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人际交往与社会发展方面</a:t>
            </a:r>
            <a:r>
              <a:rPr lang="zh-CN" altLang="en-US" sz="200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 </a:t>
            </a:r>
            <a:endParaRPr lang="zh-CN" altLang="en-US" sz="200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8" name="文本框 22"/>
          <p:cNvSpPr txBox="1"/>
          <p:nvPr/>
        </p:nvSpPr>
        <p:spPr>
          <a:xfrm flipH="1">
            <a:off x="4827905" y="3495675"/>
            <a:ext cx="2855595" cy="2748280"/>
          </a:xfrm>
          <a:prstGeom prst="rect">
            <a:avLst/>
          </a:prstGeom>
          <a:noFill/>
          <a:ln w="9525">
            <a:noFill/>
          </a:ln>
          <a:effectLst>
            <a:outerShdw sx="999" sy="999" algn="ctr" rotWithShape="0">
              <a:srgbClr val="000000"/>
            </a:outerShdw>
          </a:effectLst>
        </p:spPr>
        <p:txBody>
          <a:bodyPr wrap="square" anchor="t">
            <a:spAutoFit/>
          </a:bodyPr>
          <a:lstStyle/>
          <a:p>
            <a:pPr algn="just" fontAlgn="auto">
              <a:lnSpc>
                <a:spcPct val="120000"/>
              </a:lnSpc>
            </a:pP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1.</a:t>
            </a: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人际交往：社交技能、积极参加活动、与他人和平相处、关心他人</a:t>
            </a: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algn="just" fontAlgn="auto">
              <a:lnSpc>
                <a:spcPct val="120000"/>
              </a:lnSpc>
            </a:pP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algn="just" fontAlgn="auto">
              <a:lnSpc>
                <a:spcPct val="120000"/>
              </a:lnSpc>
            </a:pP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2.</a:t>
            </a: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社会发展：了解社会发展状况、理解和遵守社会规则、培养道德规范，提高公民意识</a:t>
            </a: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29" name="文本框 20"/>
          <p:cNvSpPr txBox="1"/>
          <p:nvPr/>
        </p:nvSpPr>
        <p:spPr>
          <a:xfrm flipH="1">
            <a:off x="9035415" y="3063875"/>
            <a:ext cx="2656205" cy="398780"/>
          </a:xfrm>
          <a:prstGeom prst="rect">
            <a:avLst/>
          </a:prstGeom>
          <a:noFill/>
          <a:ln w="9525">
            <a:noFill/>
          </a:ln>
          <a:effectLst>
            <a:outerShdw sx="999" sy="999" algn="ctr" rotWithShape="0">
              <a:srgbClr val="000000"/>
            </a:outerShdw>
          </a:effectLst>
        </p:spPr>
        <p:txBody>
          <a:bodyPr wrap="square" anchor="t">
            <a:spAutoFit/>
          </a:bodyPr>
          <a:lstStyle/>
          <a:p>
            <a:pPr algn="just"/>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自然环境方面</a:t>
            </a:r>
            <a:r>
              <a:rPr lang="zh-CN" altLang="en-US" sz="200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 </a:t>
            </a:r>
            <a:endParaRPr lang="zh-CN" altLang="en-US" sz="200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54" name="文本框 22"/>
          <p:cNvSpPr txBox="1"/>
          <p:nvPr/>
        </p:nvSpPr>
        <p:spPr>
          <a:xfrm flipH="1">
            <a:off x="1478280" y="548640"/>
            <a:ext cx="4886325"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三、社会领域教育的内容</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7" name="文本框 22"/>
          <p:cNvSpPr txBox="1"/>
          <p:nvPr/>
        </p:nvSpPr>
        <p:spPr>
          <a:xfrm flipH="1">
            <a:off x="1685925" y="3596640"/>
            <a:ext cx="2288540" cy="1751965"/>
          </a:xfrm>
          <a:prstGeom prst="rect">
            <a:avLst/>
          </a:prstGeom>
          <a:noFill/>
          <a:ln w="9525">
            <a:noFill/>
          </a:ln>
          <a:effectLst>
            <a:outerShdw sx="999" sy="999" algn="ctr" rotWithShape="0">
              <a:srgbClr val="000000"/>
            </a:outerShdw>
          </a:effectLst>
        </p:spPr>
        <p:txBody>
          <a:bodyPr wrap="square" anchor="t">
            <a:spAutoFit/>
          </a:bodyPr>
          <a:p>
            <a:pPr algn="just" fontAlgn="auto">
              <a:lnSpc>
                <a:spcPct val="120000"/>
              </a:lnSpc>
            </a:pP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1.</a:t>
            </a: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自我认识</a:t>
            </a: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algn="just" fontAlgn="auto">
              <a:lnSpc>
                <a:spcPct val="120000"/>
              </a:lnSpc>
            </a:pP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algn="just" fontAlgn="auto">
              <a:lnSpc>
                <a:spcPct val="120000"/>
              </a:lnSpc>
            </a:pP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2.</a:t>
            </a: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良好品质的培养</a:t>
            </a: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algn="just" fontAlgn="auto">
              <a:lnSpc>
                <a:spcPct val="120000"/>
              </a:lnSpc>
            </a:pP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algn="just" fontAlgn="auto">
              <a:lnSpc>
                <a:spcPct val="120000"/>
              </a:lnSpc>
            </a:pP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3.</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自我控制</a:t>
            </a: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2" name="文本框 22"/>
          <p:cNvSpPr txBox="1"/>
          <p:nvPr/>
        </p:nvSpPr>
        <p:spPr>
          <a:xfrm flipH="1">
            <a:off x="9035415" y="3596640"/>
            <a:ext cx="2288540" cy="1419860"/>
          </a:xfrm>
          <a:prstGeom prst="rect">
            <a:avLst/>
          </a:prstGeom>
          <a:noFill/>
          <a:ln w="9525">
            <a:noFill/>
          </a:ln>
          <a:effectLst>
            <a:outerShdw sx="999" sy="999" algn="ctr" rotWithShape="0">
              <a:srgbClr val="000000"/>
            </a:outerShdw>
          </a:effectLst>
        </p:spPr>
        <p:txBody>
          <a:bodyPr wrap="square" anchor="t">
            <a:spAutoFit/>
          </a:bodyPr>
          <a:lstStyle/>
          <a:p>
            <a:pPr algn="just" fontAlgn="auto">
              <a:lnSpc>
                <a:spcPct val="120000"/>
              </a:lnSpc>
            </a:pP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1.</a:t>
            </a: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热爱自然</a:t>
            </a: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algn="just" fontAlgn="auto">
              <a:lnSpc>
                <a:spcPct val="120000"/>
              </a:lnSpc>
            </a:pP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algn="just" fontAlgn="auto">
              <a:lnSpc>
                <a:spcPct val="120000"/>
              </a:lnSpc>
            </a:pP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2.</a:t>
            </a:r>
            <a:r>
              <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保护环境：环保意识、垃圾分类</a:t>
            </a:r>
            <a:endParaRPr 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31546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3.4</a:t>
            </a:r>
            <a:r>
              <a:rPr lang="zh-CN" altLang="en-US" sz="2800">
                <a:solidFill>
                  <a:schemeClr val="bg1"/>
                </a:solidFill>
                <a:sym typeface="+mn-ea"/>
              </a:rPr>
              <a:t>社会领域的教育与指导</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 环形 5"/>
          <p:cNvSpPr/>
          <p:nvPr/>
        </p:nvSpPr>
        <p:spPr>
          <a:xfrm rot="18400596">
            <a:off x="4406819" y="1872615"/>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7" name="箭头: 环形 6"/>
          <p:cNvSpPr/>
          <p:nvPr/>
        </p:nvSpPr>
        <p:spPr>
          <a:xfrm rot="3439039">
            <a:off x="6369901" y="1884544"/>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8" name="箭头: 环形 7"/>
          <p:cNvSpPr/>
          <p:nvPr/>
        </p:nvSpPr>
        <p:spPr>
          <a:xfrm rot="14234552">
            <a:off x="4406819" y="4119516"/>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9" name="箭头: 环形 8"/>
          <p:cNvSpPr/>
          <p:nvPr/>
        </p:nvSpPr>
        <p:spPr>
          <a:xfrm rot="7520202">
            <a:off x="6369901" y="4131445"/>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0" name="矩形 9"/>
          <p:cNvSpPr/>
          <p:nvPr/>
        </p:nvSpPr>
        <p:spPr>
          <a:xfrm>
            <a:off x="8399780" y="4742815"/>
            <a:ext cx="2946400" cy="119761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1" name="矩形 10"/>
          <p:cNvSpPr/>
          <p:nvPr/>
        </p:nvSpPr>
        <p:spPr>
          <a:xfrm>
            <a:off x="777916" y="4913950"/>
            <a:ext cx="2946400" cy="539273"/>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a:latin typeface="微软雅黑 Light" panose="020B0502040204020203" pitchFamily="34" charset="-122"/>
                <a:ea typeface="微软雅黑 Light" panose="020B0502040204020203" pitchFamily="34" charset="-122"/>
              </a:rPr>
              <a:t>教育内容要全面</a:t>
            </a:r>
            <a:endParaRPr lang="zh-CN" altLang="en-US" sz="2400">
              <a:latin typeface="微软雅黑 Light" panose="020B0502040204020203" pitchFamily="34" charset="-122"/>
              <a:ea typeface="微软雅黑 Light" panose="020B0502040204020203" pitchFamily="34" charset="-122"/>
            </a:endParaRPr>
          </a:p>
        </p:txBody>
      </p:sp>
      <p:sp>
        <p:nvSpPr>
          <p:cNvPr id="13" name="文本框 22"/>
          <p:cNvSpPr txBox="1"/>
          <p:nvPr/>
        </p:nvSpPr>
        <p:spPr>
          <a:xfrm flipH="1">
            <a:off x="429895" y="2752090"/>
            <a:ext cx="3812540" cy="141986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生活中的事物能够引起幼儿的共鸣，吸引幼儿的目光，提高幼儿的兴趣和参与的积极性，可以帮助幼儿更好的理解和接受。</a:t>
            </a:r>
            <a:endPar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5" name="文本框 14"/>
          <p:cNvSpPr txBox="1"/>
          <p:nvPr/>
        </p:nvSpPr>
        <p:spPr>
          <a:xfrm flipH="1">
            <a:off x="8504555" y="4742815"/>
            <a:ext cx="2841625" cy="1198880"/>
          </a:xfrm>
          <a:prstGeom prst="rect">
            <a:avLst/>
          </a:prstGeom>
          <a:noFill/>
          <a:ln w="9525">
            <a:noFill/>
            <a:miter/>
          </a:ln>
          <a:effectLst>
            <a:outerShdw sx="999" sy="999" algn="ctr" rotWithShape="0">
              <a:srgbClr val="000000"/>
            </a:outerShdw>
          </a:effectLst>
        </p:spPr>
        <p:txBody>
          <a:bodyPr wrap="square" anchor="t">
            <a:spAutoFit/>
          </a:bodyPr>
          <a:lstStyle/>
          <a:p>
            <a:pPr algn="l"/>
            <a:r>
              <a:rPr lang="zh-CN" sz="24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活动形式多样，渗透到其他领域的教育活动之中</a:t>
            </a:r>
            <a:endParaRPr lang="zh-CN" sz="24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7" name="矩形 16"/>
          <p:cNvSpPr/>
          <p:nvPr/>
        </p:nvSpPr>
        <p:spPr>
          <a:xfrm>
            <a:off x="777875" y="1534160"/>
            <a:ext cx="2946400" cy="92265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8" name="letter_100718"/>
          <p:cNvSpPr>
            <a:spLocks noChangeAspect="1"/>
          </p:cNvSpPr>
          <p:nvPr/>
        </p:nvSpPr>
        <p:spPr bwMode="auto">
          <a:xfrm>
            <a:off x="4376838" y="3378538"/>
            <a:ext cx="709965" cy="626220"/>
          </a:xfrm>
          <a:custGeom>
            <a:avLst/>
            <a:gdLst>
              <a:gd name="connsiteX0" fmla="*/ 210948 w 608415"/>
              <a:gd name="connsiteY0" fmla="*/ 351029 h 536649"/>
              <a:gd name="connsiteX1" fmla="*/ 67141 w 608415"/>
              <a:gd name="connsiteY1" fmla="*/ 495537 h 536649"/>
              <a:gd name="connsiteX2" fmla="*/ 541274 w 608415"/>
              <a:gd name="connsiteY2" fmla="*/ 495537 h 536649"/>
              <a:gd name="connsiteX3" fmla="*/ 397467 w 608415"/>
              <a:gd name="connsiteY3" fmla="*/ 351029 h 536649"/>
              <a:gd name="connsiteX4" fmla="*/ 313426 w 608415"/>
              <a:gd name="connsiteY4" fmla="*/ 392909 h 536649"/>
              <a:gd name="connsiteX5" fmla="*/ 304208 w 608415"/>
              <a:gd name="connsiteY5" fmla="*/ 395056 h 536649"/>
              <a:gd name="connsiteX6" fmla="*/ 294989 w 608415"/>
              <a:gd name="connsiteY6" fmla="*/ 392909 h 536649"/>
              <a:gd name="connsiteX7" fmla="*/ 567239 w 608415"/>
              <a:gd name="connsiteY7" fmla="*/ 266196 h 536649"/>
              <a:gd name="connsiteX8" fmla="*/ 436184 w 608415"/>
              <a:gd name="connsiteY8" fmla="*/ 331700 h 536649"/>
              <a:gd name="connsiteX9" fmla="*/ 567239 w 608415"/>
              <a:gd name="connsiteY9" fmla="*/ 463322 h 536649"/>
              <a:gd name="connsiteX10" fmla="*/ 41176 w 608415"/>
              <a:gd name="connsiteY10" fmla="*/ 266196 h 536649"/>
              <a:gd name="connsiteX11" fmla="*/ 41176 w 608415"/>
              <a:gd name="connsiteY11" fmla="*/ 463322 h 536649"/>
              <a:gd name="connsiteX12" fmla="*/ 172231 w 608415"/>
              <a:gd name="connsiteY12" fmla="*/ 331700 h 536649"/>
              <a:gd name="connsiteX13" fmla="*/ 233361 w 608415"/>
              <a:gd name="connsiteY13" fmla="*/ 247754 h 536649"/>
              <a:gd name="connsiteX14" fmla="*/ 375055 w 608415"/>
              <a:gd name="connsiteY14" fmla="*/ 247754 h 536649"/>
              <a:gd name="connsiteX15" fmla="*/ 395802 w 608415"/>
              <a:gd name="connsiteY15" fmla="*/ 268324 h 536649"/>
              <a:gd name="connsiteX16" fmla="*/ 375055 w 608415"/>
              <a:gd name="connsiteY16" fmla="*/ 288894 h 536649"/>
              <a:gd name="connsiteX17" fmla="*/ 233361 w 608415"/>
              <a:gd name="connsiteY17" fmla="*/ 288894 h 536649"/>
              <a:gd name="connsiteX18" fmla="*/ 212614 w 608415"/>
              <a:gd name="connsiteY18" fmla="*/ 268324 h 536649"/>
              <a:gd name="connsiteX19" fmla="*/ 233361 w 608415"/>
              <a:gd name="connsiteY19" fmla="*/ 247754 h 536649"/>
              <a:gd name="connsiteX20" fmla="*/ 509471 w 608415"/>
              <a:gd name="connsiteY20" fmla="*/ 199925 h 536649"/>
              <a:gd name="connsiteX21" fmla="*/ 509471 w 608415"/>
              <a:gd name="connsiteY21" fmla="*/ 249015 h 536649"/>
              <a:gd name="connsiteX22" fmla="*/ 548649 w 608415"/>
              <a:gd name="connsiteY22" fmla="*/ 229379 h 536649"/>
              <a:gd name="connsiteX23" fmla="*/ 98944 w 608415"/>
              <a:gd name="connsiteY23" fmla="*/ 199925 h 536649"/>
              <a:gd name="connsiteX24" fmla="*/ 59766 w 608415"/>
              <a:gd name="connsiteY24" fmla="*/ 229379 h 536649"/>
              <a:gd name="connsiteX25" fmla="*/ 98944 w 608415"/>
              <a:gd name="connsiteY25" fmla="*/ 249015 h 536649"/>
              <a:gd name="connsiteX26" fmla="*/ 233361 w 608415"/>
              <a:gd name="connsiteY26" fmla="*/ 176906 h 536649"/>
              <a:gd name="connsiteX27" fmla="*/ 375055 w 608415"/>
              <a:gd name="connsiteY27" fmla="*/ 176906 h 536649"/>
              <a:gd name="connsiteX28" fmla="*/ 395802 w 608415"/>
              <a:gd name="connsiteY28" fmla="*/ 197470 h 536649"/>
              <a:gd name="connsiteX29" fmla="*/ 375055 w 608415"/>
              <a:gd name="connsiteY29" fmla="*/ 218187 h 536649"/>
              <a:gd name="connsiteX30" fmla="*/ 233361 w 608415"/>
              <a:gd name="connsiteY30" fmla="*/ 218187 h 536649"/>
              <a:gd name="connsiteX31" fmla="*/ 212614 w 608415"/>
              <a:gd name="connsiteY31" fmla="*/ 197470 h 536649"/>
              <a:gd name="connsiteX32" fmla="*/ 233361 w 608415"/>
              <a:gd name="connsiteY32" fmla="*/ 176906 h 536649"/>
              <a:gd name="connsiteX33" fmla="*/ 140888 w 608415"/>
              <a:gd name="connsiteY33" fmla="*/ 116013 h 536649"/>
              <a:gd name="connsiteX34" fmla="*/ 140888 w 608415"/>
              <a:gd name="connsiteY34" fmla="*/ 270031 h 536649"/>
              <a:gd name="connsiteX35" fmla="*/ 304208 w 608415"/>
              <a:gd name="connsiteY35" fmla="*/ 351489 h 536649"/>
              <a:gd name="connsiteX36" fmla="*/ 467527 w 608415"/>
              <a:gd name="connsiteY36" fmla="*/ 270031 h 536649"/>
              <a:gd name="connsiteX37" fmla="*/ 467527 w 608415"/>
              <a:gd name="connsiteY37" fmla="*/ 116013 h 536649"/>
              <a:gd name="connsiteX38" fmla="*/ 304208 w 608415"/>
              <a:gd name="connsiteY38" fmla="*/ 46367 h 536649"/>
              <a:gd name="connsiteX39" fmla="*/ 266105 w 608415"/>
              <a:gd name="connsiteY39" fmla="*/ 74900 h 536649"/>
              <a:gd name="connsiteX40" fmla="*/ 342310 w 608415"/>
              <a:gd name="connsiteY40" fmla="*/ 74900 h 536649"/>
              <a:gd name="connsiteX41" fmla="*/ 304208 w 608415"/>
              <a:gd name="connsiteY41" fmla="*/ 0 h 536649"/>
              <a:gd name="connsiteX42" fmla="*/ 316652 w 608415"/>
              <a:gd name="connsiteY42" fmla="*/ 4027 h 536649"/>
              <a:gd name="connsiteX43" fmla="*/ 410987 w 608415"/>
              <a:gd name="connsiteY43" fmla="*/ 74900 h 536649"/>
              <a:gd name="connsiteX44" fmla="*/ 488422 w 608415"/>
              <a:gd name="connsiteY44" fmla="*/ 74900 h 536649"/>
              <a:gd name="connsiteX45" fmla="*/ 509471 w 608415"/>
              <a:gd name="connsiteY45" fmla="*/ 95456 h 536649"/>
              <a:gd name="connsiteX46" fmla="*/ 509471 w 608415"/>
              <a:gd name="connsiteY46" fmla="*/ 148535 h 536649"/>
              <a:gd name="connsiteX47" fmla="*/ 600118 w 608415"/>
              <a:gd name="connsiteY47" fmla="*/ 216493 h 536649"/>
              <a:gd name="connsiteX48" fmla="*/ 608415 w 608415"/>
              <a:gd name="connsiteY48" fmla="*/ 232907 h 536649"/>
              <a:gd name="connsiteX49" fmla="*/ 608415 w 608415"/>
              <a:gd name="connsiteY49" fmla="*/ 516093 h 536649"/>
              <a:gd name="connsiteX50" fmla="*/ 587827 w 608415"/>
              <a:gd name="connsiteY50" fmla="*/ 536649 h 536649"/>
              <a:gd name="connsiteX51" fmla="*/ 20588 w 608415"/>
              <a:gd name="connsiteY51" fmla="*/ 536649 h 536649"/>
              <a:gd name="connsiteX52" fmla="*/ 0 w 608415"/>
              <a:gd name="connsiteY52" fmla="*/ 516093 h 536649"/>
              <a:gd name="connsiteX53" fmla="*/ 0 w 608415"/>
              <a:gd name="connsiteY53" fmla="*/ 232907 h 536649"/>
              <a:gd name="connsiteX54" fmla="*/ 8297 w 608415"/>
              <a:gd name="connsiteY54" fmla="*/ 216493 h 536649"/>
              <a:gd name="connsiteX55" fmla="*/ 98944 w 608415"/>
              <a:gd name="connsiteY55" fmla="*/ 148535 h 536649"/>
              <a:gd name="connsiteX56" fmla="*/ 98944 w 608415"/>
              <a:gd name="connsiteY56" fmla="*/ 95456 h 536649"/>
              <a:gd name="connsiteX57" fmla="*/ 119993 w 608415"/>
              <a:gd name="connsiteY57" fmla="*/ 74900 h 536649"/>
              <a:gd name="connsiteX58" fmla="*/ 197428 w 608415"/>
              <a:gd name="connsiteY58" fmla="*/ 74900 h 536649"/>
              <a:gd name="connsiteX59" fmla="*/ 291763 w 608415"/>
              <a:gd name="connsiteY59" fmla="*/ 4027 h 536649"/>
              <a:gd name="connsiteX60" fmla="*/ 304208 w 608415"/>
              <a:gd name="connsiteY60"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8415" h="536649">
                <a:moveTo>
                  <a:pt x="210948" y="351029"/>
                </a:moveTo>
                <a:lnTo>
                  <a:pt x="67141" y="495537"/>
                </a:lnTo>
                <a:lnTo>
                  <a:pt x="541274" y="495537"/>
                </a:lnTo>
                <a:lnTo>
                  <a:pt x="397467" y="351029"/>
                </a:lnTo>
                <a:lnTo>
                  <a:pt x="313426" y="392909"/>
                </a:lnTo>
                <a:cubicBezTo>
                  <a:pt x="310507" y="394443"/>
                  <a:pt x="307434" y="395056"/>
                  <a:pt x="304208" y="395056"/>
                </a:cubicBezTo>
                <a:cubicBezTo>
                  <a:pt x="300981" y="395056"/>
                  <a:pt x="297908" y="394443"/>
                  <a:pt x="294989" y="392909"/>
                </a:cubicBezTo>
                <a:close/>
                <a:moveTo>
                  <a:pt x="567239" y="266196"/>
                </a:moveTo>
                <a:lnTo>
                  <a:pt x="436184" y="331700"/>
                </a:lnTo>
                <a:lnTo>
                  <a:pt x="567239" y="463322"/>
                </a:lnTo>
                <a:close/>
                <a:moveTo>
                  <a:pt x="41176" y="266196"/>
                </a:moveTo>
                <a:lnTo>
                  <a:pt x="41176" y="463322"/>
                </a:lnTo>
                <a:lnTo>
                  <a:pt x="172231" y="331700"/>
                </a:lnTo>
                <a:close/>
                <a:moveTo>
                  <a:pt x="233361" y="247754"/>
                </a:moveTo>
                <a:lnTo>
                  <a:pt x="375055" y="247754"/>
                </a:lnTo>
                <a:cubicBezTo>
                  <a:pt x="386581" y="247754"/>
                  <a:pt x="395802" y="256965"/>
                  <a:pt x="395802" y="268324"/>
                </a:cubicBezTo>
                <a:cubicBezTo>
                  <a:pt x="395802" y="279684"/>
                  <a:pt x="386581" y="288894"/>
                  <a:pt x="375055" y="288894"/>
                </a:cubicBezTo>
                <a:lnTo>
                  <a:pt x="233361" y="288894"/>
                </a:lnTo>
                <a:cubicBezTo>
                  <a:pt x="221835" y="288894"/>
                  <a:pt x="212614" y="279684"/>
                  <a:pt x="212614" y="268324"/>
                </a:cubicBezTo>
                <a:cubicBezTo>
                  <a:pt x="212614" y="256965"/>
                  <a:pt x="221835" y="247754"/>
                  <a:pt x="233361" y="247754"/>
                </a:cubicBezTo>
                <a:close/>
                <a:moveTo>
                  <a:pt x="509471" y="199925"/>
                </a:moveTo>
                <a:lnTo>
                  <a:pt x="509471" y="249015"/>
                </a:lnTo>
                <a:lnTo>
                  <a:pt x="548649" y="229379"/>
                </a:lnTo>
                <a:close/>
                <a:moveTo>
                  <a:pt x="98944" y="199925"/>
                </a:moveTo>
                <a:lnTo>
                  <a:pt x="59766" y="229379"/>
                </a:lnTo>
                <a:lnTo>
                  <a:pt x="98944" y="249015"/>
                </a:lnTo>
                <a:close/>
                <a:moveTo>
                  <a:pt x="233361" y="176906"/>
                </a:moveTo>
                <a:lnTo>
                  <a:pt x="375055" y="176906"/>
                </a:lnTo>
                <a:cubicBezTo>
                  <a:pt x="386581" y="176906"/>
                  <a:pt x="395802" y="186114"/>
                  <a:pt x="395802" y="197470"/>
                </a:cubicBezTo>
                <a:cubicBezTo>
                  <a:pt x="395802" y="208979"/>
                  <a:pt x="386581" y="218187"/>
                  <a:pt x="375055" y="218187"/>
                </a:cubicBezTo>
                <a:lnTo>
                  <a:pt x="233361" y="218187"/>
                </a:lnTo>
                <a:cubicBezTo>
                  <a:pt x="221835" y="218187"/>
                  <a:pt x="212614" y="208979"/>
                  <a:pt x="212614" y="197470"/>
                </a:cubicBezTo>
                <a:cubicBezTo>
                  <a:pt x="212614" y="186114"/>
                  <a:pt x="221835" y="176906"/>
                  <a:pt x="233361" y="176906"/>
                </a:cubicBezTo>
                <a:close/>
                <a:moveTo>
                  <a:pt x="140888" y="116013"/>
                </a:moveTo>
                <a:lnTo>
                  <a:pt x="140888" y="270031"/>
                </a:lnTo>
                <a:lnTo>
                  <a:pt x="304208" y="351489"/>
                </a:lnTo>
                <a:lnTo>
                  <a:pt x="467527" y="270031"/>
                </a:lnTo>
                <a:lnTo>
                  <a:pt x="467527" y="116013"/>
                </a:lnTo>
                <a:close/>
                <a:moveTo>
                  <a:pt x="304208" y="46367"/>
                </a:moveTo>
                <a:lnTo>
                  <a:pt x="266105" y="74900"/>
                </a:lnTo>
                <a:lnTo>
                  <a:pt x="342310" y="74900"/>
                </a:lnTo>
                <a:close/>
                <a:moveTo>
                  <a:pt x="304208" y="0"/>
                </a:moveTo>
                <a:cubicBezTo>
                  <a:pt x="308586" y="0"/>
                  <a:pt x="312965" y="1343"/>
                  <a:pt x="316652" y="4027"/>
                </a:cubicBezTo>
                <a:lnTo>
                  <a:pt x="410987" y="74900"/>
                </a:lnTo>
                <a:lnTo>
                  <a:pt x="488422" y="74900"/>
                </a:lnTo>
                <a:cubicBezTo>
                  <a:pt x="500099" y="74900"/>
                  <a:pt x="509471" y="84104"/>
                  <a:pt x="509471" y="95456"/>
                </a:cubicBezTo>
                <a:lnTo>
                  <a:pt x="509471" y="148535"/>
                </a:lnTo>
                <a:lnTo>
                  <a:pt x="600118" y="216493"/>
                </a:lnTo>
                <a:cubicBezTo>
                  <a:pt x="605342" y="220328"/>
                  <a:pt x="608415" y="226464"/>
                  <a:pt x="608415" y="232907"/>
                </a:cubicBezTo>
                <a:lnTo>
                  <a:pt x="608415" y="516093"/>
                </a:lnTo>
                <a:cubicBezTo>
                  <a:pt x="608415" y="527445"/>
                  <a:pt x="599197" y="536649"/>
                  <a:pt x="587827" y="536649"/>
                </a:cubicBezTo>
                <a:lnTo>
                  <a:pt x="20588" y="536649"/>
                </a:lnTo>
                <a:cubicBezTo>
                  <a:pt x="9218" y="536649"/>
                  <a:pt x="0" y="527445"/>
                  <a:pt x="0" y="516093"/>
                </a:cubicBezTo>
                <a:lnTo>
                  <a:pt x="0" y="232907"/>
                </a:lnTo>
                <a:cubicBezTo>
                  <a:pt x="0" y="226464"/>
                  <a:pt x="3073" y="220328"/>
                  <a:pt x="8297" y="216493"/>
                </a:cubicBezTo>
                <a:lnTo>
                  <a:pt x="98944" y="148535"/>
                </a:lnTo>
                <a:lnTo>
                  <a:pt x="98944" y="95456"/>
                </a:lnTo>
                <a:cubicBezTo>
                  <a:pt x="98944" y="84104"/>
                  <a:pt x="108316" y="74900"/>
                  <a:pt x="119993" y="74900"/>
                </a:cubicBezTo>
                <a:lnTo>
                  <a:pt x="197428" y="74900"/>
                </a:lnTo>
                <a:lnTo>
                  <a:pt x="291763" y="4027"/>
                </a:lnTo>
                <a:cubicBezTo>
                  <a:pt x="295450" y="1343"/>
                  <a:pt x="299829" y="0"/>
                  <a:pt x="304208" y="0"/>
                </a:cubicBezTo>
                <a:close/>
              </a:path>
            </a:pathLst>
          </a:custGeom>
          <a:solidFill>
            <a:srgbClr val="56C0C1"/>
          </a:solidFill>
          <a:ln>
            <a:noFill/>
          </a:ln>
        </p:spPr>
        <p:txBody>
          <a:bodyPr/>
          <a:lstStyle/>
          <a:p>
            <a:endParaRPr lang="zh-CN" altLang="en-US">
              <a:latin typeface="微软雅黑 Light" panose="020B0502040204020203" pitchFamily="34" charset="-122"/>
              <a:ea typeface="微软雅黑 Light" panose="020B0502040204020203" pitchFamily="34" charset="-122"/>
            </a:endParaRPr>
          </a:p>
        </p:txBody>
      </p:sp>
      <p:sp>
        <p:nvSpPr>
          <p:cNvPr id="19" name="reading-quran_84646"/>
          <p:cNvSpPr>
            <a:spLocks noChangeAspect="1"/>
          </p:cNvSpPr>
          <p:nvPr/>
        </p:nvSpPr>
        <p:spPr bwMode="auto">
          <a:xfrm>
            <a:off x="5666524" y="2018980"/>
            <a:ext cx="831963" cy="578490"/>
          </a:xfrm>
          <a:custGeom>
            <a:avLst/>
            <a:gdLst>
              <a:gd name="connsiteX0" fmla="*/ 464065 w 606147"/>
              <a:gd name="connsiteY0" fmla="*/ 141335 h 421473"/>
              <a:gd name="connsiteX1" fmla="*/ 472087 w 606147"/>
              <a:gd name="connsiteY1" fmla="*/ 144818 h 421473"/>
              <a:gd name="connsiteX2" fmla="*/ 468599 w 606147"/>
              <a:gd name="connsiteY2" fmla="*/ 152829 h 421473"/>
              <a:gd name="connsiteX3" fmla="*/ 377101 w 606147"/>
              <a:gd name="connsiteY3" fmla="*/ 188471 h 421473"/>
              <a:gd name="connsiteX4" fmla="*/ 374892 w 606147"/>
              <a:gd name="connsiteY4" fmla="*/ 188819 h 421473"/>
              <a:gd name="connsiteX5" fmla="*/ 369079 w 606147"/>
              <a:gd name="connsiteY5" fmla="*/ 184872 h 421473"/>
              <a:gd name="connsiteX6" fmla="*/ 372567 w 606147"/>
              <a:gd name="connsiteY6" fmla="*/ 176861 h 421473"/>
              <a:gd name="connsiteX7" fmla="*/ 142118 w 606147"/>
              <a:gd name="connsiteY7" fmla="*/ 141335 h 421473"/>
              <a:gd name="connsiteX8" fmla="*/ 233616 w 606147"/>
              <a:gd name="connsiteY8" fmla="*/ 176861 h 421473"/>
              <a:gd name="connsiteX9" fmla="*/ 237104 w 606147"/>
              <a:gd name="connsiteY9" fmla="*/ 184872 h 421473"/>
              <a:gd name="connsiteX10" fmla="*/ 231291 w 606147"/>
              <a:gd name="connsiteY10" fmla="*/ 188819 h 421473"/>
              <a:gd name="connsiteX11" fmla="*/ 229082 w 606147"/>
              <a:gd name="connsiteY11" fmla="*/ 188471 h 421473"/>
              <a:gd name="connsiteX12" fmla="*/ 137584 w 606147"/>
              <a:gd name="connsiteY12" fmla="*/ 152829 h 421473"/>
              <a:gd name="connsiteX13" fmla="*/ 134096 w 606147"/>
              <a:gd name="connsiteY13" fmla="*/ 144818 h 421473"/>
              <a:gd name="connsiteX14" fmla="*/ 142118 w 606147"/>
              <a:gd name="connsiteY14" fmla="*/ 141335 h 421473"/>
              <a:gd name="connsiteX15" fmla="*/ 447764 w 606147"/>
              <a:gd name="connsiteY15" fmla="*/ 104218 h 421473"/>
              <a:gd name="connsiteX16" fmla="*/ 455786 w 606147"/>
              <a:gd name="connsiteY16" fmla="*/ 107701 h 421473"/>
              <a:gd name="connsiteX17" fmla="*/ 452298 w 606147"/>
              <a:gd name="connsiteY17" fmla="*/ 115712 h 421473"/>
              <a:gd name="connsiteX18" fmla="*/ 360800 w 606147"/>
              <a:gd name="connsiteY18" fmla="*/ 151354 h 421473"/>
              <a:gd name="connsiteX19" fmla="*/ 358591 w 606147"/>
              <a:gd name="connsiteY19" fmla="*/ 151702 h 421473"/>
              <a:gd name="connsiteX20" fmla="*/ 352778 w 606147"/>
              <a:gd name="connsiteY20" fmla="*/ 147755 h 421473"/>
              <a:gd name="connsiteX21" fmla="*/ 356266 w 606147"/>
              <a:gd name="connsiteY21" fmla="*/ 139744 h 421473"/>
              <a:gd name="connsiteX22" fmla="*/ 158371 w 606147"/>
              <a:gd name="connsiteY22" fmla="*/ 104218 h 421473"/>
              <a:gd name="connsiteX23" fmla="*/ 249848 w 606147"/>
              <a:gd name="connsiteY23" fmla="*/ 139744 h 421473"/>
              <a:gd name="connsiteX24" fmla="*/ 253335 w 606147"/>
              <a:gd name="connsiteY24" fmla="*/ 147755 h 421473"/>
              <a:gd name="connsiteX25" fmla="*/ 247639 w 606147"/>
              <a:gd name="connsiteY25" fmla="*/ 151702 h 421473"/>
              <a:gd name="connsiteX26" fmla="*/ 245314 w 606147"/>
              <a:gd name="connsiteY26" fmla="*/ 151354 h 421473"/>
              <a:gd name="connsiteX27" fmla="*/ 153954 w 606147"/>
              <a:gd name="connsiteY27" fmla="*/ 115712 h 421473"/>
              <a:gd name="connsiteX28" fmla="*/ 150351 w 606147"/>
              <a:gd name="connsiteY28" fmla="*/ 107701 h 421473"/>
              <a:gd name="connsiteX29" fmla="*/ 158371 w 606147"/>
              <a:gd name="connsiteY29" fmla="*/ 104218 h 421473"/>
              <a:gd name="connsiteX30" fmla="*/ 432659 w 606147"/>
              <a:gd name="connsiteY30" fmla="*/ 70089 h 421473"/>
              <a:gd name="connsiteX31" fmla="*/ 440685 w 606147"/>
              <a:gd name="connsiteY31" fmla="*/ 73688 h 421473"/>
              <a:gd name="connsiteX32" fmla="*/ 437195 w 606147"/>
              <a:gd name="connsiteY32" fmla="*/ 81699 h 421473"/>
              <a:gd name="connsiteX33" fmla="*/ 345658 w 606147"/>
              <a:gd name="connsiteY33" fmla="*/ 117225 h 421473"/>
              <a:gd name="connsiteX34" fmla="*/ 343448 w 606147"/>
              <a:gd name="connsiteY34" fmla="*/ 117689 h 421473"/>
              <a:gd name="connsiteX35" fmla="*/ 337632 w 606147"/>
              <a:gd name="connsiteY35" fmla="*/ 113742 h 421473"/>
              <a:gd name="connsiteX36" fmla="*/ 341238 w 606147"/>
              <a:gd name="connsiteY36" fmla="*/ 105731 h 421473"/>
              <a:gd name="connsiteX37" fmla="*/ 173520 w 606147"/>
              <a:gd name="connsiteY37" fmla="*/ 70089 h 421473"/>
              <a:gd name="connsiteX38" fmla="*/ 265018 w 606147"/>
              <a:gd name="connsiteY38" fmla="*/ 105731 h 421473"/>
              <a:gd name="connsiteX39" fmla="*/ 268506 w 606147"/>
              <a:gd name="connsiteY39" fmla="*/ 113742 h 421473"/>
              <a:gd name="connsiteX40" fmla="*/ 262693 w 606147"/>
              <a:gd name="connsiteY40" fmla="*/ 117689 h 421473"/>
              <a:gd name="connsiteX41" fmla="*/ 260484 w 606147"/>
              <a:gd name="connsiteY41" fmla="*/ 117225 h 421473"/>
              <a:gd name="connsiteX42" fmla="*/ 168986 w 606147"/>
              <a:gd name="connsiteY42" fmla="*/ 81699 h 421473"/>
              <a:gd name="connsiteX43" fmla="*/ 165498 w 606147"/>
              <a:gd name="connsiteY43" fmla="*/ 73688 h 421473"/>
              <a:gd name="connsiteX44" fmla="*/ 173520 w 606147"/>
              <a:gd name="connsiteY44" fmla="*/ 70089 h 421473"/>
              <a:gd name="connsiteX45" fmla="*/ 157201 w 606147"/>
              <a:gd name="connsiteY45" fmla="*/ 25487 h 421473"/>
              <a:gd name="connsiteX46" fmla="*/ 71396 w 606147"/>
              <a:gd name="connsiteY46" fmla="*/ 165957 h 421473"/>
              <a:gd name="connsiteX47" fmla="*/ 296836 w 606147"/>
              <a:gd name="connsiteY47" fmla="*/ 255231 h 421473"/>
              <a:gd name="connsiteX48" fmla="*/ 296836 w 606147"/>
              <a:gd name="connsiteY48" fmla="*/ 156089 h 421473"/>
              <a:gd name="connsiteX49" fmla="*/ 303114 w 606147"/>
              <a:gd name="connsiteY49" fmla="*/ 149936 h 421473"/>
              <a:gd name="connsiteX50" fmla="*/ 309276 w 606147"/>
              <a:gd name="connsiteY50" fmla="*/ 156089 h 421473"/>
              <a:gd name="connsiteX51" fmla="*/ 309276 w 606147"/>
              <a:gd name="connsiteY51" fmla="*/ 255231 h 421473"/>
              <a:gd name="connsiteX52" fmla="*/ 534716 w 606147"/>
              <a:gd name="connsiteY52" fmla="*/ 165957 h 421473"/>
              <a:gd name="connsiteX53" fmla="*/ 448912 w 606147"/>
              <a:gd name="connsiteY53" fmla="*/ 25487 h 421473"/>
              <a:gd name="connsiteX54" fmla="*/ 307184 w 606147"/>
              <a:gd name="connsiteY54" fmla="*/ 80630 h 421473"/>
              <a:gd name="connsiteX55" fmla="*/ 298929 w 606147"/>
              <a:gd name="connsiteY55" fmla="*/ 80630 h 421473"/>
              <a:gd name="connsiteX56" fmla="*/ 156619 w 606147"/>
              <a:gd name="connsiteY56" fmla="*/ 759 h 421473"/>
              <a:gd name="connsiteX57" fmla="*/ 303114 w 606147"/>
              <a:gd name="connsiteY57" fmla="*/ 57760 h 421473"/>
              <a:gd name="connsiteX58" fmla="*/ 449609 w 606147"/>
              <a:gd name="connsiteY58" fmla="*/ 759 h 421473"/>
              <a:gd name="connsiteX59" fmla="*/ 463445 w 606147"/>
              <a:gd name="connsiteY59" fmla="*/ 5519 h 421473"/>
              <a:gd name="connsiteX60" fmla="*/ 465422 w 606147"/>
              <a:gd name="connsiteY60" fmla="*/ 8654 h 421473"/>
              <a:gd name="connsiteX61" fmla="*/ 479257 w 606147"/>
              <a:gd name="connsiteY61" fmla="*/ 3313 h 421473"/>
              <a:gd name="connsiteX62" fmla="*/ 488791 w 606147"/>
              <a:gd name="connsiteY62" fmla="*/ 6448 h 421473"/>
              <a:gd name="connsiteX63" fmla="*/ 605057 w 606147"/>
              <a:gd name="connsiteY63" fmla="*/ 196837 h 421473"/>
              <a:gd name="connsiteX64" fmla="*/ 605755 w 606147"/>
              <a:gd name="connsiteY64" fmla="*/ 203338 h 421473"/>
              <a:gd name="connsiteX65" fmla="*/ 601220 w 606147"/>
              <a:gd name="connsiteY65" fmla="*/ 208098 h 421473"/>
              <a:gd name="connsiteX66" fmla="*/ 435425 w 606147"/>
              <a:gd name="connsiteY66" fmla="*/ 273689 h 421473"/>
              <a:gd name="connsiteX67" fmla="*/ 457050 w 606147"/>
              <a:gd name="connsiteY67" fmla="*/ 412534 h 421473"/>
              <a:gd name="connsiteX68" fmla="*/ 455306 w 606147"/>
              <a:gd name="connsiteY68" fmla="*/ 418687 h 421473"/>
              <a:gd name="connsiteX69" fmla="*/ 449377 w 606147"/>
              <a:gd name="connsiteY69" fmla="*/ 421473 h 421473"/>
              <a:gd name="connsiteX70" fmla="*/ 430077 w 606147"/>
              <a:gd name="connsiteY70" fmla="*/ 421473 h 421473"/>
              <a:gd name="connsiteX71" fmla="*/ 425659 w 606147"/>
              <a:gd name="connsiteY71" fmla="*/ 420080 h 421473"/>
              <a:gd name="connsiteX72" fmla="*/ 303114 w 606147"/>
              <a:gd name="connsiteY72" fmla="*/ 336030 h 421473"/>
              <a:gd name="connsiteX73" fmla="*/ 180570 w 606147"/>
              <a:gd name="connsiteY73" fmla="*/ 420080 h 421473"/>
              <a:gd name="connsiteX74" fmla="*/ 176152 w 606147"/>
              <a:gd name="connsiteY74" fmla="*/ 421473 h 421473"/>
              <a:gd name="connsiteX75" fmla="*/ 156736 w 606147"/>
              <a:gd name="connsiteY75" fmla="*/ 421473 h 421473"/>
              <a:gd name="connsiteX76" fmla="*/ 150922 w 606147"/>
              <a:gd name="connsiteY76" fmla="*/ 418687 h 421473"/>
              <a:gd name="connsiteX77" fmla="*/ 149062 w 606147"/>
              <a:gd name="connsiteY77" fmla="*/ 412534 h 421473"/>
              <a:gd name="connsiteX78" fmla="*/ 170687 w 606147"/>
              <a:gd name="connsiteY78" fmla="*/ 273689 h 421473"/>
              <a:gd name="connsiteX79" fmla="*/ 4892 w 606147"/>
              <a:gd name="connsiteY79" fmla="*/ 208098 h 421473"/>
              <a:gd name="connsiteX80" fmla="*/ 357 w 606147"/>
              <a:gd name="connsiteY80" fmla="*/ 203338 h 421473"/>
              <a:gd name="connsiteX81" fmla="*/ 1171 w 606147"/>
              <a:gd name="connsiteY81" fmla="*/ 196837 h 421473"/>
              <a:gd name="connsiteX82" fmla="*/ 117437 w 606147"/>
              <a:gd name="connsiteY82" fmla="*/ 6448 h 421473"/>
              <a:gd name="connsiteX83" fmla="*/ 126855 w 606147"/>
              <a:gd name="connsiteY83" fmla="*/ 3313 h 421473"/>
              <a:gd name="connsiteX84" fmla="*/ 140691 w 606147"/>
              <a:gd name="connsiteY84" fmla="*/ 8654 h 421473"/>
              <a:gd name="connsiteX85" fmla="*/ 142667 w 606147"/>
              <a:gd name="connsiteY85" fmla="*/ 5519 h 421473"/>
              <a:gd name="connsiteX86" fmla="*/ 156619 w 606147"/>
              <a:gd name="connsiteY86" fmla="*/ 759 h 42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6147" h="421473">
                <a:moveTo>
                  <a:pt x="464065" y="141335"/>
                </a:moveTo>
                <a:cubicBezTo>
                  <a:pt x="467321" y="140058"/>
                  <a:pt x="470925" y="141683"/>
                  <a:pt x="472087" y="144818"/>
                </a:cubicBezTo>
                <a:cubicBezTo>
                  <a:pt x="473366" y="147953"/>
                  <a:pt x="471739" y="151552"/>
                  <a:pt x="468599" y="152829"/>
                </a:cubicBezTo>
                <a:lnTo>
                  <a:pt x="377101" y="188471"/>
                </a:lnTo>
                <a:cubicBezTo>
                  <a:pt x="376404" y="188703"/>
                  <a:pt x="375590" y="188819"/>
                  <a:pt x="374892" y="188819"/>
                </a:cubicBezTo>
                <a:cubicBezTo>
                  <a:pt x="372451" y="188819"/>
                  <a:pt x="370009" y="187426"/>
                  <a:pt x="369079" y="184872"/>
                </a:cubicBezTo>
                <a:cubicBezTo>
                  <a:pt x="367800" y="181737"/>
                  <a:pt x="369428" y="178138"/>
                  <a:pt x="372567" y="176861"/>
                </a:cubicBezTo>
                <a:close/>
                <a:moveTo>
                  <a:pt x="142118" y="141335"/>
                </a:moveTo>
                <a:lnTo>
                  <a:pt x="233616" y="176861"/>
                </a:lnTo>
                <a:cubicBezTo>
                  <a:pt x="236756" y="178138"/>
                  <a:pt x="238383" y="181737"/>
                  <a:pt x="237104" y="184872"/>
                </a:cubicBezTo>
                <a:cubicBezTo>
                  <a:pt x="236174" y="187426"/>
                  <a:pt x="233849" y="188819"/>
                  <a:pt x="231291" y="188819"/>
                </a:cubicBezTo>
                <a:cubicBezTo>
                  <a:pt x="230594" y="188819"/>
                  <a:pt x="229780" y="188703"/>
                  <a:pt x="229082" y="188471"/>
                </a:cubicBezTo>
                <a:lnTo>
                  <a:pt x="137584" y="152829"/>
                </a:lnTo>
                <a:cubicBezTo>
                  <a:pt x="134445" y="151552"/>
                  <a:pt x="132817" y="148069"/>
                  <a:pt x="134096" y="144818"/>
                </a:cubicBezTo>
                <a:cubicBezTo>
                  <a:pt x="135375" y="141683"/>
                  <a:pt x="138979" y="140058"/>
                  <a:pt x="142118" y="141335"/>
                </a:cubicBezTo>
                <a:close/>
                <a:moveTo>
                  <a:pt x="447764" y="104218"/>
                </a:moveTo>
                <a:cubicBezTo>
                  <a:pt x="450903" y="102941"/>
                  <a:pt x="454507" y="104450"/>
                  <a:pt x="455786" y="107701"/>
                </a:cubicBezTo>
                <a:cubicBezTo>
                  <a:pt x="457065" y="110836"/>
                  <a:pt x="455438" y="114435"/>
                  <a:pt x="452298" y="115712"/>
                </a:cubicBezTo>
                <a:lnTo>
                  <a:pt x="360800" y="151354"/>
                </a:lnTo>
                <a:cubicBezTo>
                  <a:pt x="360103" y="151586"/>
                  <a:pt x="359289" y="151702"/>
                  <a:pt x="358591" y="151702"/>
                </a:cubicBezTo>
                <a:cubicBezTo>
                  <a:pt x="356033" y="151702"/>
                  <a:pt x="353708" y="150193"/>
                  <a:pt x="352778" y="147755"/>
                </a:cubicBezTo>
                <a:cubicBezTo>
                  <a:pt x="351499" y="144620"/>
                  <a:pt x="353127" y="141021"/>
                  <a:pt x="356266" y="139744"/>
                </a:cubicBezTo>
                <a:close/>
                <a:moveTo>
                  <a:pt x="158371" y="104218"/>
                </a:moveTo>
                <a:lnTo>
                  <a:pt x="249848" y="139744"/>
                </a:lnTo>
                <a:cubicBezTo>
                  <a:pt x="252986" y="141021"/>
                  <a:pt x="254613" y="144620"/>
                  <a:pt x="253335" y="147755"/>
                </a:cubicBezTo>
                <a:cubicBezTo>
                  <a:pt x="252405" y="150193"/>
                  <a:pt x="250080" y="151702"/>
                  <a:pt x="247639" y="151702"/>
                </a:cubicBezTo>
                <a:cubicBezTo>
                  <a:pt x="246826" y="151702"/>
                  <a:pt x="246128" y="151586"/>
                  <a:pt x="245314" y="151354"/>
                </a:cubicBezTo>
                <a:lnTo>
                  <a:pt x="153954" y="115712"/>
                </a:lnTo>
                <a:cubicBezTo>
                  <a:pt x="150699" y="114435"/>
                  <a:pt x="149188" y="110836"/>
                  <a:pt x="150351" y="107701"/>
                </a:cubicBezTo>
                <a:cubicBezTo>
                  <a:pt x="151629" y="104450"/>
                  <a:pt x="155232" y="102941"/>
                  <a:pt x="158371" y="104218"/>
                </a:cubicBezTo>
                <a:close/>
                <a:moveTo>
                  <a:pt x="432659" y="70089"/>
                </a:moveTo>
                <a:cubicBezTo>
                  <a:pt x="435916" y="68928"/>
                  <a:pt x="439522" y="70437"/>
                  <a:pt x="440685" y="73688"/>
                </a:cubicBezTo>
                <a:cubicBezTo>
                  <a:pt x="441964" y="76823"/>
                  <a:pt x="440452" y="80422"/>
                  <a:pt x="437195" y="81699"/>
                </a:cubicBezTo>
                <a:lnTo>
                  <a:pt x="345658" y="117225"/>
                </a:lnTo>
                <a:cubicBezTo>
                  <a:pt x="344960" y="117573"/>
                  <a:pt x="344146" y="117689"/>
                  <a:pt x="343448" y="117689"/>
                </a:cubicBezTo>
                <a:cubicBezTo>
                  <a:pt x="341005" y="117689"/>
                  <a:pt x="338679" y="116180"/>
                  <a:pt x="337632" y="113742"/>
                </a:cubicBezTo>
                <a:cubicBezTo>
                  <a:pt x="336469" y="110607"/>
                  <a:pt x="337981" y="107008"/>
                  <a:pt x="341238" y="105731"/>
                </a:cubicBezTo>
                <a:close/>
                <a:moveTo>
                  <a:pt x="173520" y="70089"/>
                </a:moveTo>
                <a:lnTo>
                  <a:pt x="265018" y="105731"/>
                </a:lnTo>
                <a:cubicBezTo>
                  <a:pt x="268158" y="107008"/>
                  <a:pt x="269785" y="110607"/>
                  <a:pt x="268506" y="113742"/>
                </a:cubicBezTo>
                <a:cubicBezTo>
                  <a:pt x="267576" y="116180"/>
                  <a:pt x="265251" y="117689"/>
                  <a:pt x="262693" y="117689"/>
                </a:cubicBezTo>
                <a:cubicBezTo>
                  <a:pt x="261996" y="117689"/>
                  <a:pt x="261182" y="117573"/>
                  <a:pt x="260484" y="117225"/>
                </a:cubicBezTo>
                <a:lnTo>
                  <a:pt x="168986" y="81699"/>
                </a:lnTo>
                <a:cubicBezTo>
                  <a:pt x="165847" y="80422"/>
                  <a:pt x="164219" y="76823"/>
                  <a:pt x="165498" y="73688"/>
                </a:cubicBezTo>
                <a:cubicBezTo>
                  <a:pt x="166777" y="70437"/>
                  <a:pt x="170381" y="68928"/>
                  <a:pt x="173520" y="70089"/>
                </a:cubicBezTo>
                <a:close/>
                <a:moveTo>
                  <a:pt x="157201" y="25487"/>
                </a:moveTo>
                <a:lnTo>
                  <a:pt x="71396" y="165957"/>
                </a:lnTo>
                <a:lnTo>
                  <a:pt x="296836" y="255231"/>
                </a:lnTo>
                <a:lnTo>
                  <a:pt x="296836" y="156089"/>
                </a:lnTo>
                <a:cubicBezTo>
                  <a:pt x="296836" y="152723"/>
                  <a:pt x="299626" y="149936"/>
                  <a:pt x="303114" y="149936"/>
                </a:cubicBezTo>
                <a:cubicBezTo>
                  <a:pt x="306486" y="149936"/>
                  <a:pt x="309276" y="152723"/>
                  <a:pt x="309276" y="156089"/>
                </a:cubicBezTo>
                <a:lnTo>
                  <a:pt x="309276" y="255231"/>
                </a:lnTo>
                <a:lnTo>
                  <a:pt x="534716" y="165957"/>
                </a:lnTo>
                <a:lnTo>
                  <a:pt x="448912" y="25487"/>
                </a:lnTo>
                <a:lnTo>
                  <a:pt x="307184" y="80630"/>
                </a:lnTo>
                <a:cubicBezTo>
                  <a:pt x="304510" y="81675"/>
                  <a:pt x="301603" y="81675"/>
                  <a:pt x="298929" y="80630"/>
                </a:cubicBezTo>
                <a:close/>
                <a:moveTo>
                  <a:pt x="156619" y="759"/>
                </a:moveTo>
                <a:lnTo>
                  <a:pt x="303114" y="57760"/>
                </a:lnTo>
                <a:lnTo>
                  <a:pt x="449609" y="759"/>
                </a:lnTo>
                <a:cubicBezTo>
                  <a:pt x="454725" y="-1214"/>
                  <a:pt x="460538" y="759"/>
                  <a:pt x="463445" y="5519"/>
                </a:cubicBezTo>
                <a:lnTo>
                  <a:pt x="465422" y="8654"/>
                </a:lnTo>
                <a:lnTo>
                  <a:pt x="479257" y="3313"/>
                </a:lnTo>
                <a:cubicBezTo>
                  <a:pt x="482862" y="1920"/>
                  <a:pt x="486815" y="3197"/>
                  <a:pt x="488791" y="6448"/>
                </a:cubicBezTo>
                <a:lnTo>
                  <a:pt x="605057" y="196837"/>
                </a:lnTo>
                <a:cubicBezTo>
                  <a:pt x="606220" y="198811"/>
                  <a:pt x="606452" y="201133"/>
                  <a:pt x="605755" y="203338"/>
                </a:cubicBezTo>
                <a:cubicBezTo>
                  <a:pt x="605057" y="205544"/>
                  <a:pt x="603429" y="207285"/>
                  <a:pt x="601220" y="208098"/>
                </a:cubicBezTo>
                <a:lnTo>
                  <a:pt x="435425" y="273689"/>
                </a:lnTo>
                <a:lnTo>
                  <a:pt x="457050" y="412534"/>
                </a:lnTo>
                <a:cubicBezTo>
                  <a:pt x="457399" y="414740"/>
                  <a:pt x="456702" y="417062"/>
                  <a:pt x="455306" y="418687"/>
                </a:cubicBezTo>
                <a:cubicBezTo>
                  <a:pt x="453795" y="420428"/>
                  <a:pt x="451586" y="421473"/>
                  <a:pt x="449377" y="421473"/>
                </a:cubicBezTo>
                <a:lnTo>
                  <a:pt x="430077" y="421473"/>
                </a:lnTo>
                <a:cubicBezTo>
                  <a:pt x="428449" y="421473"/>
                  <a:pt x="426938" y="421009"/>
                  <a:pt x="425659" y="420080"/>
                </a:cubicBezTo>
                <a:lnTo>
                  <a:pt x="303114" y="336030"/>
                </a:lnTo>
                <a:lnTo>
                  <a:pt x="180570" y="420080"/>
                </a:lnTo>
                <a:cubicBezTo>
                  <a:pt x="179175" y="421009"/>
                  <a:pt x="177663" y="421473"/>
                  <a:pt x="176152" y="421473"/>
                </a:cubicBezTo>
                <a:lnTo>
                  <a:pt x="156736" y="421473"/>
                </a:lnTo>
                <a:cubicBezTo>
                  <a:pt x="154526" y="421473"/>
                  <a:pt x="152317" y="420428"/>
                  <a:pt x="150922" y="418687"/>
                </a:cubicBezTo>
                <a:cubicBezTo>
                  <a:pt x="149411" y="417062"/>
                  <a:pt x="148713" y="414740"/>
                  <a:pt x="149062" y="412534"/>
                </a:cubicBezTo>
                <a:lnTo>
                  <a:pt x="170687" y="273689"/>
                </a:lnTo>
                <a:lnTo>
                  <a:pt x="4892" y="208098"/>
                </a:lnTo>
                <a:cubicBezTo>
                  <a:pt x="2799" y="207285"/>
                  <a:pt x="1171" y="205544"/>
                  <a:pt x="357" y="203338"/>
                </a:cubicBezTo>
                <a:cubicBezTo>
                  <a:pt x="-340" y="201133"/>
                  <a:pt x="9" y="198811"/>
                  <a:pt x="1171" y="196837"/>
                </a:cubicBezTo>
                <a:lnTo>
                  <a:pt x="117437" y="6448"/>
                </a:lnTo>
                <a:cubicBezTo>
                  <a:pt x="119414" y="3197"/>
                  <a:pt x="123367" y="1920"/>
                  <a:pt x="126855" y="3313"/>
                </a:cubicBezTo>
                <a:lnTo>
                  <a:pt x="140691" y="8654"/>
                </a:lnTo>
                <a:lnTo>
                  <a:pt x="142667" y="5519"/>
                </a:lnTo>
                <a:cubicBezTo>
                  <a:pt x="145574" y="759"/>
                  <a:pt x="151387" y="-1214"/>
                  <a:pt x="156619" y="759"/>
                </a:cubicBezTo>
                <a:close/>
              </a:path>
            </a:pathLst>
          </a:custGeom>
          <a:solidFill>
            <a:srgbClr val="56C0C1"/>
          </a:solidFill>
          <a:ln>
            <a:noFill/>
          </a:ln>
        </p:spPr>
        <p:txBody>
          <a:bodyPr/>
          <a:lstStyle/>
          <a:p>
            <a:endParaRPr lang="zh-CN" altLang="en-US">
              <a:latin typeface="微软雅黑 Light" panose="020B0502040204020203" pitchFamily="34" charset="-122"/>
              <a:ea typeface="微软雅黑 Light" panose="020B0502040204020203" pitchFamily="34" charset="-122"/>
            </a:endParaRPr>
          </a:p>
        </p:txBody>
      </p:sp>
      <p:sp>
        <p:nvSpPr>
          <p:cNvPr id="20" name="map_320107"/>
          <p:cNvSpPr>
            <a:spLocks noChangeAspect="1"/>
          </p:cNvSpPr>
          <p:nvPr/>
        </p:nvSpPr>
        <p:spPr bwMode="auto">
          <a:xfrm>
            <a:off x="7126306" y="3362511"/>
            <a:ext cx="643218" cy="642247"/>
          </a:xfrm>
          <a:custGeom>
            <a:avLst/>
            <a:gdLst>
              <a:gd name="connsiteX0" fmla="*/ 129243 w 607561"/>
              <a:gd name="connsiteY0" fmla="*/ 432873 h 606645"/>
              <a:gd name="connsiteX1" fmla="*/ 148582 w 607561"/>
              <a:gd name="connsiteY1" fmla="*/ 433539 h 606645"/>
              <a:gd name="connsiteX2" fmla="*/ 161134 w 607561"/>
              <a:gd name="connsiteY2" fmla="*/ 467045 h 606645"/>
              <a:gd name="connsiteX3" fmla="*/ 151876 w 607561"/>
              <a:gd name="connsiteY3" fmla="*/ 505618 h 606645"/>
              <a:gd name="connsiteX4" fmla="*/ 126505 w 607561"/>
              <a:gd name="connsiteY4" fmla="*/ 530858 h 606645"/>
              <a:gd name="connsiteX5" fmla="*/ 101224 w 607561"/>
              <a:gd name="connsiteY5" fmla="*/ 505618 h 606645"/>
              <a:gd name="connsiteX6" fmla="*/ 115111 w 607561"/>
              <a:gd name="connsiteY6" fmla="*/ 446071 h 606645"/>
              <a:gd name="connsiteX7" fmla="*/ 129243 w 607561"/>
              <a:gd name="connsiteY7" fmla="*/ 432873 h 606645"/>
              <a:gd name="connsiteX8" fmla="*/ 230233 w 607561"/>
              <a:gd name="connsiteY8" fmla="*/ 359160 h 606645"/>
              <a:gd name="connsiteX9" fmla="*/ 260234 w 607561"/>
              <a:gd name="connsiteY9" fmla="*/ 378534 h 606645"/>
              <a:gd name="connsiteX10" fmla="*/ 240738 w 607561"/>
              <a:gd name="connsiteY10" fmla="*/ 408573 h 606645"/>
              <a:gd name="connsiteX11" fmla="*/ 201033 w 607561"/>
              <a:gd name="connsiteY11" fmla="*/ 423326 h 606645"/>
              <a:gd name="connsiteX12" fmla="*/ 188392 w 607561"/>
              <a:gd name="connsiteY12" fmla="*/ 426703 h 606645"/>
              <a:gd name="connsiteX13" fmla="*/ 166492 w 607561"/>
              <a:gd name="connsiteY13" fmla="*/ 414083 h 606645"/>
              <a:gd name="connsiteX14" fmla="*/ 175661 w 607561"/>
              <a:gd name="connsiteY14" fmla="*/ 379601 h 606645"/>
              <a:gd name="connsiteX15" fmla="*/ 230233 w 607561"/>
              <a:gd name="connsiteY15" fmla="*/ 359160 h 606645"/>
              <a:gd name="connsiteX16" fmla="*/ 466517 w 607561"/>
              <a:gd name="connsiteY16" fmla="*/ 300854 h 606645"/>
              <a:gd name="connsiteX17" fmla="*/ 485587 w 607561"/>
              <a:gd name="connsiteY17" fmla="*/ 304187 h 606645"/>
              <a:gd name="connsiteX18" fmla="*/ 493425 w 607561"/>
              <a:gd name="connsiteY18" fmla="*/ 339114 h 606645"/>
              <a:gd name="connsiteX19" fmla="*/ 446133 w 607561"/>
              <a:gd name="connsiteY19" fmla="*/ 380884 h 606645"/>
              <a:gd name="connsiteX20" fmla="*/ 434376 w 607561"/>
              <a:gd name="connsiteY20" fmla="*/ 383728 h 606645"/>
              <a:gd name="connsiteX21" fmla="*/ 411933 w 607561"/>
              <a:gd name="connsiteY21" fmla="*/ 370219 h 606645"/>
              <a:gd name="connsiteX22" fmla="*/ 422620 w 607561"/>
              <a:gd name="connsiteY22" fmla="*/ 336092 h 606645"/>
              <a:gd name="connsiteX23" fmla="*/ 450586 w 607561"/>
              <a:gd name="connsiteY23" fmla="*/ 311919 h 606645"/>
              <a:gd name="connsiteX24" fmla="*/ 466517 w 607561"/>
              <a:gd name="connsiteY24" fmla="*/ 300854 h 606645"/>
              <a:gd name="connsiteX25" fmla="*/ 50624 w 607561"/>
              <a:gd name="connsiteY25" fmla="*/ 202164 h 606645"/>
              <a:gd name="connsiteX26" fmla="*/ 151905 w 607561"/>
              <a:gd name="connsiteY26" fmla="*/ 202164 h 606645"/>
              <a:gd name="connsiteX27" fmla="*/ 177181 w 607561"/>
              <a:gd name="connsiteY27" fmla="*/ 227494 h 606645"/>
              <a:gd name="connsiteX28" fmla="*/ 151905 w 607561"/>
              <a:gd name="connsiteY28" fmla="*/ 252735 h 606645"/>
              <a:gd name="connsiteX29" fmla="*/ 74209 w 607561"/>
              <a:gd name="connsiteY29" fmla="*/ 252735 h 606645"/>
              <a:gd name="connsiteX30" fmla="*/ 52493 w 607561"/>
              <a:gd name="connsiteY30" fmla="*/ 556074 h 606645"/>
              <a:gd name="connsiteX31" fmla="*/ 555070 w 607561"/>
              <a:gd name="connsiteY31" fmla="*/ 556074 h 606645"/>
              <a:gd name="connsiteX32" fmla="*/ 533354 w 607561"/>
              <a:gd name="connsiteY32" fmla="*/ 252735 h 606645"/>
              <a:gd name="connsiteX33" fmla="*/ 455658 w 607561"/>
              <a:gd name="connsiteY33" fmla="*/ 252735 h 606645"/>
              <a:gd name="connsiteX34" fmla="*/ 430382 w 607561"/>
              <a:gd name="connsiteY34" fmla="*/ 227494 h 606645"/>
              <a:gd name="connsiteX35" fmla="*/ 455658 w 607561"/>
              <a:gd name="connsiteY35" fmla="*/ 202164 h 606645"/>
              <a:gd name="connsiteX36" fmla="*/ 556939 w 607561"/>
              <a:gd name="connsiteY36" fmla="*/ 202164 h 606645"/>
              <a:gd name="connsiteX37" fmla="*/ 582125 w 607561"/>
              <a:gd name="connsiteY37" fmla="*/ 225717 h 606645"/>
              <a:gd name="connsiteX38" fmla="*/ 607490 w 607561"/>
              <a:gd name="connsiteY38" fmla="*/ 579627 h 606645"/>
              <a:gd name="connsiteX39" fmla="*/ 600726 w 607561"/>
              <a:gd name="connsiteY39" fmla="*/ 598646 h 606645"/>
              <a:gd name="connsiteX40" fmla="*/ 582214 w 607561"/>
              <a:gd name="connsiteY40" fmla="*/ 606645 h 606645"/>
              <a:gd name="connsiteX41" fmla="*/ 25260 w 607561"/>
              <a:gd name="connsiteY41" fmla="*/ 606645 h 606645"/>
              <a:gd name="connsiteX42" fmla="*/ 6748 w 607561"/>
              <a:gd name="connsiteY42" fmla="*/ 598646 h 606645"/>
              <a:gd name="connsiteX43" fmla="*/ 73 w 607561"/>
              <a:gd name="connsiteY43" fmla="*/ 579627 h 606645"/>
              <a:gd name="connsiteX44" fmla="*/ 25349 w 607561"/>
              <a:gd name="connsiteY44" fmla="*/ 225717 h 606645"/>
              <a:gd name="connsiteX45" fmla="*/ 50624 w 607561"/>
              <a:gd name="connsiteY45" fmla="*/ 202164 h 606645"/>
              <a:gd name="connsiteX46" fmla="*/ 303736 w 607561"/>
              <a:gd name="connsiteY46" fmla="*/ 101117 h 606645"/>
              <a:gd name="connsiteX47" fmla="*/ 278455 w 607561"/>
              <a:gd name="connsiteY47" fmla="*/ 126357 h 606645"/>
              <a:gd name="connsiteX48" fmla="*/ 303736 w 607561"/>
              <a:gd name="connsiteY48" fmla="*/ 151596 h 606645"/>
              <a:gd name="connsiteX49" fmla="*/ 329106 w 607561"/>
              <a:gd name="connsiteY49" fmla="*/ 126357 h 606645"/>
              <a:gd name="connsiteX50" fmla="*/ 303736 w 607561"/>
              <a:gd name="connsiteY50" fmla="*/ 101117 h 606645"/>
              <a:gd name="connsiteX51" fmla="*/ 275662 w 607561"/>
              <a:gd name="connsiteY51" fmla="*/ 3114 h 606645"/>
              <a:gd name="connsiteX52" fmla="*/ 332845 w 607561"/>
              <a:gd name="connsiteY52" fmla="*/ 3270 h 606645"/>
              <a:gd name="connsiteX53" fmla="*/ 424534 w 607561"/>
              <a:gd name="connsiteY53" fmla="*/ 88320 h 606645"/>
              <a:gd name="connsiteX54" fmla="*/ 416611 w 607561"/>
              <a:gd name="connsiteY54" fmla="*/ 182968 h 606645"/>
              <a:gd name="connsiteX55" fmla="*/ 416611 w 607561"/>
              <a:gd name="connsiteY55" fmla="*/ 183057 h 606645"/>
              <a:gd name="connsiteX56" fmla="*/ 413763 w 607561"/>
              <a:gd name="connsiteY56" fmla="*/ 188478 h 606645"/>
              <a:gd name="connsiteX57" fmla="*/ 393556 w 607561"/>
              <a:gd name="connsiteY57" fmla="*/ 231759 h 606645"/>
              <a:gd name="connsiteX58" fmla="*/ 341925 w 607561"/>
              <a:gd name="connsiteY58" fmla="*/ 353957 h 606645"/>
              <a:gd name="connsiteX59" fmla="*/ 359105 w 607561"/>
              <a:gd name="connsiteY59" fmla="*/ 352890 h 606645"/>
              <a:gd name="connsiteX60" fmla="*/ 386790 w 607561"/>
              <a:gd name="connsiteY60" fmla="*/ 375553 h 606645"/>
              <a:gd name="connsiteX61" fmla="*/ 364090 w 607561"/>
              <a:gd name="connsiteY61" fmla="*/ 403192 h 606645"/>
              <a:gd name="connsiteX62" fmla="*/ 326169 w 607561"/>
              <a:gd name="connsiteY62" fmla="*/ 404969 h 606645"/>
              <a:gd name="connsiteX63" fmla="*/ 310234 w 607561"/>
              <a:gd name="connsiteY63" fmla="*/ 404703 h 606645"/>
              <a:gd name="connsiteX64" fmla="*/ 307030 w 607561"/>
              <a:gd name="connsiteY64" fmla="*/ 403992 h 606645"/>
              <a:gd name="connsiteX65" fmla="*/ 303736 w 607561"/>
              <a:gd name="connsiteY65" fmla="*/ 404436 h 606645"/>
              <a:gd name="connsiteX66" fmla="*/ 280413 w 607561"/>
              <a:gd name="connsiteY66" fmla="*/ 388972 h 606645"/>
              <a:gd name="connsiteX67" fmla="*/ 214718 w 607561"/>
              <a:gd name="connsiteY67" fmla="*/ 233803 h 606645"/>
              <a:gd name="connsiteX68" fmla="*/ 194155 w 607561"/>
              <a:gd name="connsiteY68" fmla="*/ 189189 h 606645"/>
              <a:gd name="connsiteX69" fmla="*/ 190772 w 607561"/>
              <a:gd name="connsiteY69" fmla="*/ 182701 h 606645"/>
              <a:gd name="connsiteX70" fmla="*/ 177152 w 607561"/>
              <a:gd name="connsiteY70" fmla="*/ 126357 h 606645"/>
              <a:gd name="connsiteX71" fmla="*/ 224688 w 607561"/>
              <a:gd name="connsiteY71" fmla="*/ 27620 h 606645"/>
              <a:gd name="connsiteX72" fmla="*/ 275662 w 607561"/>
              <a:gd name="connsiteY72" fmla="*/ 3114 h 60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561" h="606645">
                <a:moveTo>
                  <a:pt x="129243" y="432873"/>
                </a:moveTo>
                <a:cubicBezTo>
                  <a:pt x="135318" y="430606"/>
                  <a:pt x="142262" y="430651"/>
                  <a:pt x="148582" y="433539"/>
                </a:cubicBezTo>
                <a:cubicBezTo>
                  <a:pt x="161312" y="439316"/>
                  <a:pt x="166920" y="454336"/>
                  <a:pt x="161134" y="467045"/>
                </a:cubicBezTo>
                <a:cubicBezTo>
                  <a:pt x="151965" y="487220"/>
                  <a:pt x="151876" y="504818"/>
                  <a:pt x="151876" y="505618"/>
                </a:cubicBezTo>
                <a:cubicBezTo>
                  <a:pt x="151876" y="519571"/>
                  <a:pt x="140481" y="530858"/>
                  <a:pt x="126505" y="530858"/>
                </a:cubicBezTo>
                <a:cubicBezTo>
                  <a:pt x="112529" y="530858"/>
                  <a:pt x="101224" y="519571"/>
                  <a:pt x="101224" y="505618"/>
                </a:cubicBezTo>
                <a:cubicBezTo>
                  <a:pt x="101224" y="500729"/>
                  <a:pt x="101847" y="475044"/>
                  <a:pt x="115111" y="446071"/>
                </a:cubicBezTo>
                <a:cubicBezTo>
                  <a:pt x="117960" y="439716"/>
                  <a:pt x="123167" y="435139"/>
                  <a:pt x="129243" y="432873"/>
                </a:cubicBezTo>
                <a:close/>
                <a:moveTo>
                  <a:pt x="230233" y="359160"/>
                </a:moveTo>
                <a:cubicBezTo>
                  <a:pt x="243854" y="356138"/>
                  <a:pt x="257296" y="364937"/>
                  <a:pt x="260234" y="378534"/>
                </a:cubicBezTo>
                <a:cubicBezTo>
                  <a:pt x="263172" y="392221"/>
                  <a:pt x="254448" y="405640"/>
                  <a:pt x="240738" y="408573"/>
                </a:cubicBezTo>
                <a:cubicBezTo>
                  <a:pt x="225782" y="411773"/>
                  <a:pt x="212428" y="416661"/>
                  <a:pt x="201033" y="423326"/>
                </a:cubicBezTo>
                <a:cubicBezTo>
                  <a:pt x="197027" y="425637"/>
                  <a:pt x="192665" y="426703"/>
                  <a:pt x="188392" y="426703"/>
                </a:cubicBezTo>
                <a:cubicBezTo>
                  <a:pt x="179667" y="426703"/>
                  <a:pt x="171121" y="422171"/>
                  <a:pt x="166492" y="414083"/>
                </a:cubicBezTo>
                <a:cubicBezTo>
                  <a:pt x="159370" y="401997"/>
                  <a:pt x="163554" y="386533"/>
                  <a:pt x="175661" y="379601"/>
                </a:cubicBezTo>
                <a:cubicBezTo>
                  <a:pt x="191686" y="370269"/>
                  <a:pt x="210025" y="363426"/>
                  <a:pt x="230233" y="359160"/>
                </a:cubicBezTo>
                <a:close/>
                <a:moveTo>
                  <a:pt x="466517" y="300854"/>
                </a:moveTo>
                <a:cubicBezTo>
                  <a:pt x="472851" y="299454"/>
                  <a:pt x="479709" y="300454"/>
                  <a:pt x="485587" y="304187"/>
                </a:cubicBezTo>
                <a:cubicBezTo>
                  <a:pt x="497433" y="311741"/>
                  <a:pt x="500906" y="327383"/>
                  <a:pt x="493425" y="339114"/>
                </a:cubicBezTo>
                <a:cubicBezTo>
                  <a:pt x="482559" y="356089"/>
                  <a:pt x="466617" y="370131"/>
                  <a:pt x="446133" y="380884"/>
                </a:cubicBezTo>
                <a:cubicBezTo>
                  <a:pt x="442392" y="382840"/>
                  <a:pt x="438384" y="383728"/>
                  <a:pt x="434376" y="383728"/>
                </a:cubicBezTo>
                <a:cubicBezTo>
                  <a:pt x="425292" y="383728"/>
                  <a:pt x="416475" y="378840"/>
                  <a:pt x="411933" y="370219"/>
                </a:cubicBezTo>
                <a:cubicBezTo>
                  <a:pt x="405431" y="357866"/>
                  <a:pt x="410240" y="342580"/>
                  <a:pt x="422620" y="336092"/>
                </a:cubicBezTo>
                <a:cubicBezTo>
                  <a:pt x="435178" y="329516"/>
                  <a:pt x="444618" y="321339"/>
                  <a:pt x="450586" y="311919"/>
                </a:cubicBezTo>
                <a:cubicBezTo>
                  <a:pt x="454371" y="306053"/>
                  <a:pt x="460182" y="302254"/>
                  <a:pt x="466517" y="300854"/>
                </a:cubicBezTo>
                <a:close/>
                <a:moveTo>
                  <a:pt x="50624" y="202164"/>
                </a:moveTo>
                <a:lnTo>
                  <a:pt x="151905" y="202164"/>
                </a:lnTo>
                <a:cubicBezTo>
                  <a:pt x="165878" y="202164"/>
                  <a:pt x="177181" y="213541"/>
                  <a:pt x="177181" y="227494"/>
                </a:cubicBezTo>
                <a:cubicBezTo>
                  <a:pt x="177181" y="241448"/>
                  <a:pt x="165878" y="252735"/>
                  <a:pt x="151905" y="252735"/>
                </a:cubicBezTo>
                <a:lnTo>
                  <a:pt x="74209" y="252735"/>
                </a:lnTo>
                <a:lnTo>
                  <a:pt x="52493" y="556074"/>
                </a:lnTo>
                <a:lnTo>
                  <a:pt x="555070" y="556074"/>
                </a:lnTo>
                <a:lnTo>
                  <a:pt x="533354" y="252735"/>
                </a:lnTo>
                <a:lnTo>
                  <a:pt x="455658" y="252735"/>
                </a:lnTo>
                <a:cubicBezTo>
                  <a:pt x="441685" y="252735"/>
                  <a:pt x="430382" y="241448"/>
                  <a:pt x="430382" y="227494"/>
                </a:cubicBezTo>
                <a:cubicBezTo>
                  <a:pt x="430382" y="213541"/>
                  <a:pt x="441685" y="202164"/>
                  <a:pt x="455658" y="202164"/>
                </a:cubicBezTo>
                <a:lnTo>
                  <a:pt x="556939" y="202164"/>
                </a:lnTo>
                <a:cubicBezTo>
                  <a:pt x="570200" y="202164"/>
                  <a:pt x="581235" y="212474"/>
                  <a:pt x="582125" y="225717"/>
                </a:cubicBezTo>
                <a:lnTo>
                  <a:pt x="607490" y="579627"/>
                </a:lnTo>
                <a:cubicBezTo>
                  <a:pt x="608024" y="586648"/>
                  <a:pt x="605532" y="593491"/>
                  <a:pt x="600726" y="598646"/>
                </a:cubicBezTo>
                <a:cubicBezTo>
                  <a:pt x="596009" y="603801"/>
                  <a:pt x="589245" y="606645"/>
                  <a:pt x="582214" y="606645"/>
                </a:cubicBezTo>
                <a:lnTo>
                  <a:pt x="25260" y="606645"/>
                </a:lnTo>
                <a:cubicBezTo>
                  <a:pt x="18318" y="606645"/>
                  <a:pt x="11554" y="603801"/>
                  <a:pt x="6748" y="598646"/>
                </a:cubicBezTo>
                <a:cubicBezTo>
                  <a:pt x="1942" y="593491"/>
                  <a:pt x="-461" y="586648"/>
                  <a:pt x="73" y="579627"/>
                </a:cubicBezTo>
                <a:lnTo>
                  <a:pt x="25349" y="225717"/>
                </a:lnTo>
                <a:cubicBezTo>
                  <a:pt x="26328" y="212474"/>
                  <a:pt x="37364" y="202164"/>
                  <a:pt x="50624" y="202164"/>
                </a:cubicBezTo>
                <a:close/>
                <a:moveTo>
                  <a:pt x="303736" y="101117"/>
                </a:moveTo>
                <a:cubicBezTo>
                  <a:pt x="289760" y="101117"/>
                  <a:pt x="278455" y="112404"/>
                  <a:pt x="278455" y="126357"/>
                </a:cubicBezTo>
                <a:cubicBezTo>
                  <a:pt x="278455" y="140310"/>
                  <a:pt x="289760" y="151596"/>
                  <a:pt x="303736" y="151596"/>
                </a:cubicBezTo>
                <a:cubicBezTo>
                  <a:pt x="317712" y="151596"/>
                  <a:pt x="329106" y="140310"/>
                  <a:pt x="329106" y="126357"/>
                </a:cubicBezTo>
                <a:cubicBezTo>
                  <a:pt x="329106" y="112404"/>
                  <a:pt x="317712" y="101117"/>
                  <a:pt x="303736" y="101117"/>
                </a:cubicBezTo>
                <a:close/>
                <a:moveTo>
                  <a:pt x="275662" y="3114"/>
                </a:moveTo>
                <a:cubicBezTo>
                  <a:pt x="294100" y="-1041"/>
                  <a:pt x="313573" y="-1085"/>
                  <a:pt x="332845" y="3270"/>
                </a:cubicBezTo>
                <a:cubicBezTo>
                  <a:pt x="375752" y="12868"/>
                  <a:pt x="411715" y="46284"/>
                  <a:pt x="424534" y="88320"/>
                </a:cubicBezTo>
                <a:cubicBezTo>
                  <a:pt x="434504" y="120758"/>
                  <a:pt x="431744" y="153552"/>
                  <a:pt x="416611" y="182968"/>
                </a:cubicBezTo>
                <a:lnTo>
                  <a:pt x="416611" y="183057"/>
                </a:lnTo>
                <a:lnTo>
                  <a:pt x="413763" y="188478"/>
                </a:lnTo>
                <a:cubicBezTo>
                  <a:pt x="406107" y="203231"/>
                  <a:pt x="398897" y="217272"/>
                  <a:pt x="393556" y="231759"/>
                </a:cubicBezTo>
                <a:lnTo>
                  <a:pt x="341925" y="353957"/>
                </a:lnTo>
                <a:cubicBezTo>
                  <a:pt x="347800" y="353690"/>
                  <a:pt x="353675" y="353424"/>
                  <a:pt x="359105" y="352890"/>
                </a:cubicBezTo>
                <a:cubicBezTo>
                  <a:pt x="372903" y="351469"/>
                  <a:pt x="385455" y="361689"/>
                  <a:pt x="386790" y="375553"/>
                </a:cubicBezTo>
                <a:cubicBezTo>
                  <a:pt x="388214" y="389417"/>
                  <a:pt x="378066" y="401859"/>
                  <a:pt x="364090" y="403192"/>
                </a:cubicBezTo>
                <a:cubicBezTo>
                  <a:pt x="352251" y="404436"/>
                  <a:pt x="339432" y="404969"/>
                  <a:pt x="326169" y="404969"/>
                </a:cubicBezTo>
                <a:cubicBezTo>
                  <a:pt x="321006" y="404969"/>
                  <a:pt x="315754" y="404880"/>
                  <a:pt x="310234" y="404703"/>
                </a:cubicBezTo>
                <a:cubicBezTo>
                  <a:pt x="309077" y="404703"/>
                  <a:pt x="308098" y="404169"/>
                  <a:pt x="307030" y="403992"/>
                </a:cubicBezTo>
                <a:cubicBezTo>
                  <a:pt x="305873" y="404081"/>
                  <a:pt x="304893" y="404436"/>
                  <a:pt x="303736" y="404436"/>
                </a:cubicBezTo>
                <a:cubicBezTo>
                  <a:pt x="293588" y="404436"/>
                  <a:pt x="284419" y="398393"/>
                  <a:pt x="280413" y="388972"/>
                </a:cubicBezTo>
                <a:lnTo>
                  <a:pt x="214718" y="233803"/>
                </a:lnTo>
                <a:cubicBezTo>
                  <a:pt x="208932" y="218072"/>
                  <a:pt x="201721" y="204031"/>
                  <a:pt x="194155" y="189189"/>
                </a:cubicBezTo>
                <a:lnTo>
                  <a:pt x="190772" y="182701"/>
                </a:lnTo>
                <a:cubicBezTo>
                  <a:pt x="181781" y="165016"/>
                  <a:pt x="177152" y="145997"/>
                  <a:pt x="177152" y="126357"/>
                </a:cubicBezTo>
                <a:cubicBezTo>
                  <a:pt x="177152" y="87787"/>
                  <a:pt x="194511" y="51794"/>
                  <a:pt x="224688" y="27620"/>
                </a:cubicBezTo>
                <a:cubicBezTo>
                  <a:pt x="239821" y="15534"/>
                  <a:pt x="257224" y="7269"/>
                  <a:pt x="275662" y="3114"/>
                </a:cubicBezTo>
                <a:close/>
              </a:path>
            </a:pathLst>
          </a:custGeom>
          <a:solidFill>
            <a:srgbClr val="56C0C1"/>
          </a:solidFill>
          <a:ln>
            <a:noFill/>
          </a:ln>
        </p:spPr>
      </p:sp>
      <p:sp>
        <p:nvSpPr>
          <p:cNvPr id="21" name="wrench-and-bolt-tool-and-screwdriver-outline_28386"/>
          <p:cNvSpPr>
            <a:spLocks noChangeAspect="1"/>
          </p:cNvSpPr>
          <p:nvPr/>
        </p:nvSpPr>
        <p:spPr bwMode="auto">
          <a:xfrm>
            <a:off x="5748689" y="4742955"/>
            <a:ext cx="726693" cy="710632"/>
          </a:xfrm>
          <a:custGeom>
            <a:avLst/>
            <a:gdLst>
              <a:gd name="connsiteX0" fmla="*/ 480240 w 608551"/>
              <a:gd name="connsiteY0" fmla="*/ 438791 h 595102"/>
              <a:gd name="connsiteX1" fmla="*/ 509306 w 608551"/>
              <a:gd name="connsiteY1" fmla="*/ 467959 h 595102"/>
              <a:gd name="connsiteX2" fmla="*/ 498618 w 608551"/>
              <a:gd name="connsiteY2" fmla="*/ 507675 h 595102"/>
              <a:gd name="connsiteX3" fmla="*/ 458865 w 608551"/>
              <a:gd name="connsiteY3" fmla="*/ 518352 h 595102"/>
              <a:gd name="connsiteX4" fmla="*/ 429799 w 608551"/>
              <a:gd name="connsiteY4" fmla="*/ 489184 h 595102"/>
              <a:gd name="connsiteX5" fmla="*/ 440357 w 608551"/>
              <a:gd name="connsiteY5" fmla="*/ 449468 h 595102"/>
              <a:gd name="connsiteX6" fmla="*/ 480631 w 608551"/>
              <a:gd name="connsiteY6" fmla="*/ 419389 h 595102"/>
              <a:gd name="connsiteX7" fmla="*/ 430320 w 608551"/>
              <a:gd name="connsiteY7" fmla="*/ 432801 h 595102"/>
              <a:gd name="connsiteX8" fmla="*/ 423803 w 608551"/>
              <a:gd name="connsiteY8" fmla="*/ 439442 h 595102"/>
              <a:gd name="connsiteX9" fmla="*/ 410248 w 608551"/>
              <a:gd name="connsiteY9" fmla="*/ 489575 h 595102"/>
              <a:gd name="connsiteX10" fmla="*/ 412725 w 608551"/>
              <a:gd name="connsiteY10" fmla="*/ 498560 h 595102"/>
              <a:gd name="connsiteX11" fmla="*/ 449480 w 608551"/>
              <a:gd name="connsiteY11" fmla="*/ 535280 h 595102"/>
              <a:gd name="connsiteX12" fmla="*/ 456128 w 608551"/>
              <a:gd name="connsiteY12" fmla="*/ 538015 h 595102"/>
              <a:gd name="connsiteX13" fmla="*/ 458474 w 608551"/>
              <a:gd name="connsiteY13" fmla="*/ 537755 h 595102"/>
              <a:gd name="connsiteX14" fmla="*/ 508785 w 608551"/>
              <a:gd name="connsiteY14" fmla="*/ 524342 h 595102"/>
              <a:gd name="connsiteX15" fmla="*/ 515302 w 608551"/>
              <a:gd name="connsiteY15" fmla="*/ 517701 h 595102"/>
              <a:gd name="connsiteX16" fmla="*/ 528727 w 608551"/>
              <a:gd name="connsiteY16" fmla="*/ 467568 h 595102"/>
              <a:gd name="connsiteX17" fmla="*/ 526381 w 608551"/>
              <a:gd name="connsiteY17" fmla="*/ 458583 h 595102"/>
              <a:gd name="connsiteX18" fmla="*/ 489625 w 608551"/>
              <a:gd name="connsiteY18" fmla="*/ 421863 h 595102"/>
              <a:gd name="connsiteX19" fmla="*/ 480631 w 608551"/>
              <a:gd name="connsiteY19" fmla="*/ 419389 h 595102"/>
              <a:gd name="connsiteX20" fmla="*/ 262289 w 608551"/>
              <a:gd name="connsiteY20" fmla="*/ 382032 h 595102"/>
              <a:gd name="connsiteX21" fmla="*/ 131665 w 608551"/>
              <a:gd name="connsiteY21" fmla="*/ 512451 h 595102"/>
              <a:gd name="connsiteX22" fmla="*/ 131665 w 608551"/>
              <a:gd name="connsiteY22" fmla="*/ 525597 h 595102"/>
              <a:gd name="connsiteX23" fmla="*/ 138313 w 608551"/>
              <a:gd name="connsiteY23" fmla="*/ 528331 h 595102"/>
              <a:gd name="connsiteX24" fmla="*/ 144832 w 608551"/>
              <a:gd name="connsiteY24" fmla="*/ 525597 h 595102"/>
              <a:gd name="connsiteX25" fmla="*/ 275456 w 608551"/>
              <a:gd name="connsiteY25" fmla="*/ 395178 h 595102"/>
              <a:gd name="connsiteX26" fmla="*/ 275456 w 608551"/>
              <a:gd name="connsiteY26" fmla="*/ 382032 h 595102"/>
              <a:gd name="connsiteX27" fmla="*/ 262289 w 608551"/>
              <a:gd name="connsiteY27" fmla="*/ 382032 h 595102"/>
              <a:gd name="connsiteX28" fmla="*/ 239085 w 608551"/>
              <a:gd name="connsiteY28" fmla="*/ 358864 h 595102"/>
              <a:gd name="connsiteX29" fmla="*/ 108460 w 608551"/>
              <a:gd name="connsiteY29" fmla="*/ 489283 h 595102"/>
              <a:gd name="connsiteX30" fmla="*/ 108460 w 608551"/>
              <a:gd name="connsiteY30" fmla="*/ 502559 h 595102"/>
              <a:gd name="connsiteX31" fmla="*/ 115109 w 608551"/>
              <a:gd name="connsiteY31" fmla="*/ 505293 h 595102"/>
              <a:gd name="connsiteX32" fmla="*/ 121757 w 608551"/>
              <a:gd name="connsiteY32" fmla="*/ 502559 h 595102"/>
              <a:gd name="connsiteX33" fmla="*/ 252382 w 608551"/>
              <a:gd name="connsiteY33" fmla="*/ 372140 h 595102"/>
              <a:gd name="connsiteX34" fmla="*/ 252382 w 608551"/>
              <a:gd name="connsiteY34" fmla="*/ 358864 h 595102"/>
              <a:gd name="connsiteX35" fmla="*/ 239085 w 608551"/>
              <a:gd name="connsiteY35" fmla="*/ 358864 h 595102"/>
              <a:gd name="connsiteX36" fmla="*/ 212751 w 608551"/>
              <a:gd name="connsiteY36" fmla="*/ 332572 h 595102"/>
              <a:gd name="connsiteX37" fmla="*/ 82127 w 608551"/>
              <a:gd name="connsiteY37" fmla="*/ 462991 h 595102"/>
              <a:gd name="connsiteX38" fmla="*/ 82127 w 608551"/>
              <a:gd name="connsiteY38" fmla="*/ 476137 h 595102"/>
              <a:gd name="connsiteX39" fmla="*/ 88645 w 608551"/>
              <a:gd name="connsiteY39" fmla="*/ 478870 h 595102"/>
              <a:gd name="connsiteX40" fmla="*/ 95293 w 608551"/>
              <a:gd name="connsiteY40" fmla="*/ 476137 h 595102"/>
              <a:gd name="connsiteX41" fmla="*/ 225918 w 608551"/>
              <a:gd name="connsiteY41" fmla="*/ 345718 h 595102"/>
              <a:gd name="connsiteX42" fmla="*/ 225918 w 608551"/>
              <a:gd name="connsiteY42" fmla="*/ 332572 h 595102"/>
              <a:gd name="connsiteX43" fmla="*/ 212751 w 608551"/>
              <a:gd name="connsiteY43" fmla="*/ 332572 h 595102"/>
              <a:gd name="connsiteX44" fmla="*/ 560431 w 608551"/>
              <a:gd name="connsiteY44" fmla="*/ 1969 h 595102"/>
              <a:gd name="connsiteX45" fmla="*/ 572816 w 608551"/>
              <a:gd name="connsiteY45" fmla="*/ 2750 h 595102"/>
              <a:gd name="connsiteX46" fmla="*/ 605798 w 608551"/>
              <a:gd name="connsiteY46" fmla="*/ 35681 h 595102"/>
              <a:gd name="connsiteX47" fmla="*/ 606580 w 608551"/>
              <a:gd name="connsiteY47" fmla="*/ 48046 h 595102"/>
              <a:gd name="connsiteX48" fmla="*/ 565255 w 608551"/>
              <a:gd name="connsiteY48" fmla="*/ 101020 h 595102"/>
              <a:gd name="connsiteX49" fmla="*/ 559519 w 608551"/>
              <a:gd name="connsiteY49" fmla="*/ 108309 h 595102"/>
              <a:gd name="connsiteX50" fmla="*/ 529796 w 608551"/>
              <a:gd name="connsiteY50" fmla="*/ 120544 h 595102"/>
              <a:gd name="connsiteX51" fmla="*/ 507504 w 608551"/>
              <a:gd name="connsiteY51" fmla="*/ 114036 h 595102"/>
              <a:gd name="connsiteX52" fmla="*/ 344158 w 608551"/>
              <a:gd name="connsiteY52" fmla="*/ 277125 h 595102"/>
              <a:gd name="connsiteX53" fmla="*/ 387178 w 608551"/>
              <a:gd name="connsiteY53" fmla="*/ 319947 h 595102"/>
              <a:gd name="connsiteX54" fmla="*/ 389524 w 608551"/>
              <a:gd name="connsiteY54" fmla="*/ 325153 h 595102"/>
              <a:gd name="connsiteX55" fmla="*/ 432544 w 608551"/>
              <a:gd name="connsiteY55" fmla="*/ 367975 h 595102"/>
              <a:gd name="connsiteX56" fmla="*/ 469568 w 608551"/>
              <a:gd name="connsiteY56" fmla="*/ 361988 h 595102"/>
              <a:gd name="connsiteX57" fmla="*/ 552218 w 608551"/>
              <a:gd name="connsiteY57" fmla="*/ 396090 h 595102"/>
              <a:gd name="connsiteX58" fmla="*/ 586374 w 608551"/>
              <a:gd name="connsiteY58" fmla="*/ 478610 h 595102"/>
              <a:gd name="connsiteX59" fmla="*/ 552218 w 608551"/>
              <a:gd name="connsiteY59" fmla="*/ 561000 h 595102"/>
              <a:gd name="connsiteX60" fmla="*/ 469568 w 608551"/>
              <a:gd name="connsiteY60" fmla="*/ 595102 h 595102"/>
              <a:gd name="connsiteX61" fmla="*/ 386917 w 608551"/>
              <a:gd name="connsiteY61" fmla="*/ 561000 h 595102"/>
              <a:gd name="connsiteX62" fmla="*/ 358889 w 608551"/>
              <a:gd name="connsiteY62" fmla="*/ 441645 h 595102"/>
              <a:gd name="connsiteX63" fmla="*/ 318737 w 608551"/>
              <a:gd name="connsiteY63" fmla="*/ 401556 h 595102"/>
              <a:gd name="connsiteX64" fmla="*/ 169601 w 608551"/>
              <a:gd name="connsiteY64" fmla="*/ 550327 h 595102"/>
              <a:gd name="connsiteX65" fmla="*/ 113414 w 608551"/>
              <a:gd name="connsiteY65" fmla="*/ 573626 h 595102"/>
              <a:gd name="connsiteX66" fmla="*/ 57358 w 608551"/>
              <a:gd name="connsiteY66" fmla="*/ 550327 h 595102"/>
              <a:gd name="connsiteX67" fmla="*/ 34022 w 608551"/>
              <a:gd name="connsiteY67" fmla="*/ 494229 h 595102"/>
              <a:gd name="connsiteX68" fmla="*/ 57358 w 608551"/>
              <a:gd name="connsiteY68" fmla="*/ 438261 h 595102"/>
              <a:gd name="connsiteX69" fmla="*/ 206363 w 608551"/>
              <a:gd name="connsiteY69" fmla="*/ 289360 h 595102"/>
              <a:gd name="connsiteX70" fmla="*/ 153696 w 608551"/>
              <a:gd name="connsiteY70" fmla="*/ 236776 h 595102"/>
              <a:gd name="connsiteX71" fmla="*/ 116543 w 608551"/>
              <a:gd name="connsiteY71" fmla="*/ 242893 h 595102"/>
              <a:gd name="connsiteX72" fmla="*/ 34283 w 608551"/>
              <a:gd name="connsiteY72" fmla="*/ 208922 h 595102"/>
              <a:gd name="connsiteX73" fmla="*/ 8732 w 608551"/>
              <a:gd name="connsiteY73" fmla="*/ 82277 h 595102"/>
              <a:gd name="connsiteX74" fmla="*/ 15511 w 608551"/>
              <a:gd name="connsiteY74" fmla="*/ 76680 h 595102"/>
              <a:gd name="connsiteX75" fmla="*/ 23984 w 608551"/>
              <a:gd name="connsiteY75" fmla="*/ 79154 h 595102"/>
              <a:gd name="connsiteX76" fmla="*/ 77825 w 608551"/>
              <a:gd name="connsiteY76" fmla="*/ 133039 h 595102"/>
              <a:gd name="connsiteX77" fmla="*/ 121105 w 608551"/>
              <a:gd name="connsiteY77" fmla="*/ 130696 h 595102"/>
              <a:gd name="connsiteX78" fmla="*/ 123452 w 608551"/>
              <a:gd name="connsiteY78" fmla="*/ 87484 h 595102"/>
              <a:gd name="connsiteX79" fmla="*/ 69612 w 608551"/>
              <a:gd name="connsiteY79" fmla="*/ 33728 h 595102"/>
              <a:gd name="connsiteX80" fmla="*/ 67004 w 608551"/>
              <a:gd name="connsiteY80" fmla="*/ 25268 h 595102"/>
              <a:gd name="connsiteX81" fmla="*/ 72610 w 608551"/>
              <a:gd name="connsiteY81" fmla="*/ 18500 h 595102"/>
              <a:gd name="connsiteX82" fmla="*/ 116934 w 608551"/>
              <a:gd name="connsiteY82" fmla="*/ 9779 h 595102"/>
              <a:gd name="connsiteX83" fmla="*/ 199454 w 608551"/>
              <a:gd name="connsiteY83" fmla="*/ 44011 h 595102"/>
              <a:gd name="connsiteX84" fmla="*/ 227482 w 608551"/>
              <a:gd name="connsiteY84" fmla="*/ 163236 h 595102"/>
              <a:gd name="connsiteX85" fmla="*/ 282887 w 608551"/>
              <a:gd name="connsiteY85" fmla="*/ 218683 h 595102"/>
              <a:gd name="connsiteX86" fmla="*/ 287971 w 608551"/>
              <a:gd name="connsiteY86" fmla="*/ 221026 h 595102"/>
              <a:gd name="connsiteX87" fmla="*/ 330991 w 608551"/>
              <a:gd name="connsiteY87" fmla="*/ 263979 h 595102"/>
              <a:gd name="connsiteX88" fmla="*/ 494337 w 608551"/>
              <a:gd name="connsiteY88" fmla="*/ 100890 h 595102"/>
              <a:gd name="connsiteX89" fmla="*/ 487819 w 608551"/>
              <a:gd name="connsiteY89" fmla="*/ 78503 h 595102"/>
              <a:gd name="connsiteX90" fmla="*/ 500073 w 608551"/>
              <a:gd name="connsiteY90" fmla="*/ 48827 h 595102"/>
              <a:gd name="connsiteX91" fmla="*/ 507243 w 608551"/>
              <a:gd name="connsiteY91" fmla="*/ 43230 h 59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8551" h="595102">
                <a:moveTo>
                  <a:pt x="480240" y="438791"/>
                </a:moveTo>
                <a:lnTo>
                  <a:pt x="509306" y="467959"/>
                </a:lnTo>
                <a:lnTo>
                  <a:pt x="498618" y="507675"/>
                </a:lnTo>
                <a:lnTo>
                  <a:pt x="458865" y="518352"/>
                </a:lnTo>
                <a:lnTo>
                  <a:pt x="429799" y="489184"/>
                </a:lnTo>
                <a:lnTo>
                  <a:pt x="440357" y="449468"/>
                </a:lnTo>
                <a:close/>
                <a:moveTo>
                  <a:pt x="480631" y="419389"/>
                </a:moveTo>
                <a:lnTo>
                  <a:pt x="430320" y="432801"/>
                </a:lnTo>
                <a:cubicBezTo>
                  <a:pt x="427192" y="433712"/>
                  <a:pt x="424585" y="436186"/>
                  <a:pt x="423803" y="439442"/>
                </a:cubicBezTo>
                <a:lnTo>
                  <a:pt x="410248" y="489575"/>
                </a:lnTo>
                <a:cubicBezTo>
                  <a:pt x="409466" y="492830"/>
                  <a:pt x="410378" y="496216"/>
                  <a:pt x="412725" y="498560"/>
                </a:cubicBezTo>
                <a:lnTo>
                  <a:pt x="449480" y="535280"/>
                </a:lnTo>
                <a:cubicBezTo>
                  <a:pt x="451305" y="537103"/>
                  <a:pt x="453651" y="538015"/>
                  <a:pt x="456128" y="538015"/>
                </a:cubicBezTo>
                <a:cubicBezTo>
                  <a:pt x="456910" y="538015"/>
                  <a:pt x="457692" y="538015"/>
                  <a:pt x="458474" y="537755"/>
                </a:cubicBezTo>
                <a:lnTo>
                  <a:pt x="508785" y="524342"/>
                </a:lnTo>
                <a:cubicBezTo>
                  <a:pt x="511913" y="523431"/>
                  <a:pt x="514520" y="520957"/>
                  <a:pt x="515302" y="517701"/>
                </a:cubicBezTo>
                <a:lnTo>
                  <a:pt x="528727" y="467568"/>
                </a:lnTo>
                <a:cubicBezTo>
                  <a:pt x="529639" y="464313"/>
                  <a:pt x="528727" y="460927"/>
                  <a:pt x="526381" y="458583"/>
                </a:cubicBezTo>
                <a:lnTo>
                  <a:pt x="489625" y="421863"/>
                </a:lnTo>
                <a:cubicBezTo>
                  <a:pt x="487279" y="419519"/>
                  <a:pt x="483890" y="418477"/>
                  <a:pt x="480631" y="419389"/>
                </a:cubicBezTo>
                <a:close/>
                <a:moveTo>
                  <a:pt x="262289" y="382032"/>
                </a:moveTo>
                <a:lnTo>
                  <a:pt x="131665" y="512451"/>
                </a:lnTo>
                <a:cubicBezTo>
                  <a:pt x="128015" y="516096"/>
                  <a:pt x="128015" y="521953"/>
                  <a:pt x="131665" y="525597"/>
                </a:cubicBezTo>
                <a:cubicBezTo>
                  <a:pt x="133490" y="527420"/>
                  <a:pt x="135837" y="528331"/>
                  <a:pt x="138313" y="528331"/>
                </a:cubicBezTo>
                <a:cubicBezTo>
                  <a:pt x="140660" y="528331"/>
                  <a:pt x="143007" y="527420"/>
                  <a:pt x="144832" y="525597"/>
                </a:cubicBezTo>
                <a:lnTo>
                  <a:pt x="275456" y="395178"/>
                </a:lnTo>
                <a:cubicBezTo>
                  <a:pt x="279106" y="391534"/>
                  <a:pt x="279106" y="385677"/>
                  <a:pt x="275456" y="382032"/>
                </a:cubicBezTo>
                <a:cubicBezTo>
                  <a:pt x="271806" y="378388"/>
                  <a:pt x="265940" y="378388"/>
                  <a:pt x="262289" y="382032"/>
                </a:cubicBezTo>
                <a:close/>
                <a:moveTo>
                  <a:pt x="239085" y="358864"/>
                </a:moveTo>
                <a:lnTo>
                  <a:pt x="108460" y="489283"/>
                </a:lnTo>
                <a:cubicBezTo>
                  <a:pt x="104810" y="492928"/>
                  <a:pt x="104810" y="498915"/>
                  <a:pt x="108460" y="502559"/>
                </a:cubicBezTo>
                <a:cubicBezTo>
                  <a:pt x="110285" y="504382"/>
                  <a:pt x="112762" y="505293"/>
                  <a:pt x="115109" y="505293"/>
                </a:cubicBezTo>
                <a:cubicBezTo>
                  <a:pt x="117455" y="505293"/>
                  <a:pt x="119932" y="504382"/>
                  <a:pt x="121757" y="502559"/>
                </a:cubicBezTo>
                <a:lnTo>
                  <a:pt x="252382" y="372140"/>
                </a:lnTo>
                <a:cubicBezTo>
                  <a:pt x="256032" y="368496"/>
                  <a:pt x="256032" y="362509"/>
                  <a:pt x="252382" y="358864"/>
                </a:cubicBezTo>
                <a:cubicBezTo>
                  <a:pt x="248732" y="355220"/>
                  <a:pt x="242735" y="355220"/>
                  <a:pt x="239085" y="358864"/>
                </a:cubicBezTo>
                <a:close/>
                <a:moveTo>
                  <a:pt x="212751" y="332572"/>
                </a:moveTo>
                <a:lnTo>
                  <a:pt x="82127" y="462991"/>
                </a:lnTo>
                <a:cubicBezTo>
                  <a:pt x="78477" y="466636"/>
                  <a:pt x="78477" y="472493"/>
                  <a:pt x="82127" y="476137"/>
                </a:cubicBezTo>
                <a:cubicBezTo>
                  <a:pt x="83952" y="477959"/>
                  <a:pt x="86298" y="478870"/>
                  <a:pt x="88645" y="478870"/>
                </a:cubicBezTo>
                <a:cubicBezTo>
                  <a:pt x="91122" y="478870"/>
                  <a:pt x="93468" y="477959"/>
                  <a:pt x="95293" y="476137"/>
                </a:cubicBezTo>
                <a:lnTo>
                  <a:pt x="225918" y="345718"/>
                </a:lnTo>
                <a:cubicBezTo>
                  <a:pt x="229568" y="342074"/>
                  <a:pt x="229568" y="336217"/>
                  <a:pt x="225918" y="332572"/>
                </a:cubicBezTo>
                <a:cubicBezTo>
                  <a:pt x="222268" y="328928"/>
                  <a:pt x="216401" y="328928"/>
                  <a:pt x="212751" y="332572"/>
                </a:cubicBezTo>
                <a:close/>
                <a:moveTo>
                  <a:pt x="560431" y="1969"/>
                </a:moveTo>
                <a:cubicBezTo>
                  <a:pt x="564082" y="-894"/>
                  <a:pt x="569426" y="-634"/>
                  <a:pt x="572816" y="2750"/>
                </a:cubicBezTo>
                <a:lnTo>
                  <a:pt x="605798" y="35681"/>
                </a:lnTo>
                <a:cubicBezTo>
                  <a:pt x="609187" y="39065"/>
                  <a:pt x="609448" y="44271"/>
                  <a:pt x="606580" y="48046"/>
                </a:cubicBezTo>
                <a:lnTo>
                  <a:pt x="565255" y="101020"/>
                </a:lnTo>
                <a:cubicBezTo>
                  <a:pt x="563430" y="103884"/>
                  <a:pt x="561605" y="106226"/>
                  <a:pt x="559519" y="108309"/>
                </a:cubicBezTo>
                <a:cubicBezTo>
                  <a:pt x="551567" y="116119"/>
                  <a:pt x="541007" y="120544"/>
                  <a:pt x="529796" y="120544"/>
                </a:cubicBezTo>
                <a:cubicBezTo>
                  <a:pt x="521844" y="120544"/>
                  <a:pt x="514152" y="118201"/>
                  <a:pt x="507504" y="114036"/>
                </a:cubicBezTo>
                <a:lnTo>
                  <a:pt x="344158" y="277125"/>
                </a:lnTo>
                <a:lnTo>
                  <a:pt x="387178" y="319947"/>
                </a:lnTo>
                <a:cubicBezTo>
                  <a:pt x="388482" y="321379"/>
                  <a:pt x="389264" y="323201"/>
                  <a:pt x="389524" y="325153"/>
                </a:cubicBezTo>
                <a:lnTo>
                  <a:pt x="432544" y="367975"/>
                </a:lnTo>
                <a:cubicBezTo>
                  <a:pt x="444277" y="364071"/>
                  <a:pt x="456792" y="361988"/>
                  <a:pt x="469568" y="361988"/>
                </a:cubicBezTo>
                <a:cubicBezTo>
                  <a:pt x="500725" y="361988"/>
                  <a:pt x="530057" y="374093"/>
                  <a:pt x="552218" y="396090"/>
                </a:cubicBezTo>
                <a:cubicBezTo>
                  <a:pt x="574250" y="418086"/>
                  <a:pt x="586374" y="447372"/>
                  <a:pt x="586374" y="478610"/>
                </a:cubicBezTo>
                <a:cubicBezTo>
                  <a:pt x="586374" y="509718"/>
                  <a:pt x="574250" y="539004"/>
                  <a:pt x="552218" y="561000"/>
                </a:cubicBezTo>
                <a:cubicBezTo>
                  <a:pt x="530057" y="582997"/>
                  <a:pt x="500725" y="595102"/>
                  <a:pt x="469568" y="595102"/>
                </a:cubicBezTo>
                <a:cubicBezTo>
                  <a:pt x="438411" y="595102"/>
                  <a:pt x="409079" y="582997"/>
                  <a:pt x="386917" y="561000"/>
                </a:cubicBezTo>
                <a:cubicBezTo>
                  <a:pt x="355630" y="529632"/>
                  <a:pt x="344940" y="483426"/>
                  <a:pt x="358889" y="441645"/>
                </a:cubicBezTo>
                <a:lnTo>
                  <a:pt x="318737" y="401556"/>
                </a:lnTo>
                <a:lnTo>
                  <a:pt x="169601" y="550327"/>
                </a:lnTo>
                <a:cubicBezTo>
                  <a:pt x="154609" y="565296"/>
                  <a:pt x="134663" y="573626"/>
                  <a:pt x="113414" y="573626"/>
                </a:cubicBezTo>
                <a:cubicBezTo>
                  <a:pt x="92295" y="573626"/>
                  <a:pt x="72349" y="565296"/>
                  <a:pt x="57358" y="550327"/>
                </a:cubicBezTo>
                <a:cubicBezTo>
                  <a:pt x="42366" y="535359"/>
                  <a:pt x="34022" y="515445"/>
                  <a:pt x="34022" y="494229"/>
                </a:cubicBezTo>
                <a:cubicBezTo>
                  <a:pt x="34022" y="473143"/>
                  <a:pt x="42366" y="453229"/>
                  <a:pt x="57358" y="438261"/>
                </a:cubicBezTo>
                <a:lnTo>
                  <a:pt x="206363" y="289360"/>
                </a:lnTo>
                <a:lnTo>
                  <a:pt x="153696" y="236776"/>
                </a:lnTo>
                <a:cubicBezTo>
                  <a:pt x="141703" y="240810"/>
                  <a:pt x="129318" y="242893"/>
                  <a:pt x="116543" y="242893"/>
                </a:cubicBezTo>
                <a:cubicBezTo>
                  <a:pt x="85516" y="242893"/>
                  <a:pt x="56184" y="230788"/>
                  <a:pt x="34283" y="208922"/>
                </a:cubicBezTo>
                <a:cubicBezTo>
                  <a:pt x="910" y="175601"/>
                  <a:pt x="-9128" y="125880"/>
                  <a:pt x="8732" y="82277"/>
                </a:cubicBezTo>
                <a:cubicBezTo>
                  <a:pt x="9905" y="79414"/>
                  <a:pt x="12382" y="77331"/>
                  <a:pt x="15511" y="76680"/>
                </a:cubicBezTo>
                <a:cubicBezTo>
                  <a:pt x="18640" y="76030"/>
                  <a:pt x="21768" y="77071"/>
                  <a:pt x="23984" y="79154"/>
                </a:cubicBezTo>
                <a:lnTo>
                  <a:pt x="77825" y="133039"/>
                </a:lnTo>
                <a:lnTo>
                  <a:pt x="121105" y="130696"/>
                </a:lnTo>
                <a:lnTo>
                  <a:pt x="123452" y="87484"/>
                </a:lnTo>
                <a:lnTo>
                  <a:pt x="69612" y="33728"/>
                </a:lnTo>
                <a:cubicBezTo>
                  <a:pt x="67396" y="31515"/>
                  <a:pt x="66353" y="28262"/>
                  <a:pt x="67004" y="25268"/>
                </a:cubicBezTo>
                <a:cubicBezTo>
                  <a:pt x="67656" y="22144"/>
                  <a:pt x="69742" y="19671"/>
                  <a:pt x="72610" y="18500"/>
                </a:cubicBezTo>
                <a:cubicBezTo>
                  <a:pt x="86689" y="12773"/>
                  <a:pt x="101551" y="9779"/>
                  <a:pt x="116934" y="9779"/>
                </a:cubicBezTo>
                <a:cubicBezTo>
                  <a:pt x="148091" y="9779"/>
                  <a:pt x="177423" y="21884"/>
                  <a:pt x="199454" y="44011"/>
                </a:cubicBezTo>
                <a:cubicBezTo>
                  <a:pt x="230481" y="74988"/>
                  <a:pt x="241431" y="121585"/>
                  <a:pt x="227482" y="163236"/>
                </a:cubicBezTo>
                <a:lnTo>
                  <a:pt x="282887" y="218683"/>
                </a:lnTo>
                <a:cubicBezTo>
                  <a:pt x="284842" y="218944"/>
                  <a:pt x="286667" y="219725"/>
                  <a:pt x="287971" y="221026"/>
                </a:cubicBezTo>
                <a:lnTo>
                  <a:pt x="330991" y="263979"/>
                </a:lnTo>
                <a:lnTo>
                  <a:pt x="494337" y="100890"/>
                </a:lnTo>
                <a:cubicBezTo>
                  <a:pt x="490165" y="94252"/>
                  <a:pt x="487819" y="86573"/>
                  <a:pt x="487819" y="78503"/>
                </a:cubicBezTo>
                <a:cubicBezTo>
                  <a:pt x="487819" y="67309"/>
                  <a:pt x="492121" y="56766"/>
                  <a:pt x="500073" y="48827"/>
                </a:cubicBezTo>
                <a:cubicBezTo>
                  <a:pt x="502159" y="46744"/>
                  <a:pt x="504505" y="44922"/>
                  <a:pt x="507243" y="43230"/>
                </a:cubicBezTo>
                <a:close/>
              </a:path>
            </a:pathLst>
          </a:custGeom>
          <a:solidFill>
            <a:srgbClr val="56C0C1"/>
          </a:solidFill>
          <a:ln>
            <a:noFill/>
          </a:ln>
        </p:spPr>
      </p:sp>
      <p:sp>
        <p:nvSpPr>
          <p:cNvPr id="24" name="文本框 23"/>
          <p:cNvSpPr txBox="1"/>
          <p:nvPr/>
        </p:nvSpPr>
        <p:spPr>
          <a:xfrm flipH="1">
            <a:off x="958850" y="1626870"/>
            <a:ext cx="2765425" cy="829945"/>
          </a:xfrm>
          <a:prstGeom prst="rect">
            <a:avLst/>
          </a:prstGeom>
          <a:noFill/>
          <a:ln w="9525">
            <a:noFill/>
            <a:miter/>
          </a:ln>
          <a:effectLst>
            <a:outerShdw sx="999" sy="999" algn="ctr" rotWithShape="0">
              <a:srgbClr val="000000"/>
            </a:outerShdw>
          </a:effectLst>
        </p:spPr>
        <p:txBody>
          <a:bodyPr wrap="square" anchor="t">
            <a:spAutoFit/>
          </a:bodyPr>
          <a:lstStyle/>
          <a:p>
            <a:pPr algn="l"/>
            <a:r>
              <a:rPr lang="zh-CN" sz="24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教育内容的选择要来源于生活</a:t>
            </a:r>
            <a:endParaRPr lang="zh-CN" sz="24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四、社会领域的教育与指导</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pic>
        <p:nvPicPr>
          <p:cNvPr id="3" name="图片 2"/>
          <p:cNvPicPr>
            <a:picLocks noChangeAspect="1"/>
          </p:cNvPicPr>
          <p:nvPr/>
        </p:nvPicPr>
        <p:blipFill>
          <a:blip r:embed="rId1">
            <a:clrChange>
              <a:clrFrom>
                <a:srgbClr val="F5F5F5">
                  <a:alpha val="100000"/>
                </a:srgbClr>
              </a:clrFrom>
              <a:clrTo>
                <a:srgbClr val="F5F5F5">
                  <a:alpha val="100000"/>
                  <a:alpha val="0"/>
                </a:srgbClr>
              </a:clrTo>
            </a:clrChange>
          </a:blip>
          <a:stretch>
            <a:fillRect/>
          </a:stretch>
        </p:blipFill>
        <p:spPr>
          <a:xfrm>
            <a:off x="5050155" y="2752090"/>
            <a:ext cx="2124075" cy="1879600"/>
          </a:xfrm>
          <a:prstGeom prst="rect">
            <a:avLst/>
          </a:prstGeom>
        </p:spPr>
      </p:pic>
      <p:sp>
        <p:nvSpPr>
          <p:cNvPr id="5" name="矩形 4"/>
          <p:cNvSpPr/>
          <p:nvPr/>
        </p:nvSpPr>
        <p:spPr>
          <a:xfrm>
            <a:off x="8399086" y="1603036"/>
            <a:ext cx="2946400" cy="539273"/>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flipH="1">
            <a:off x="8737600" y="1626870"/>
            <a:ext cx="2374900" cy="460375"/>
          </a:xfrm>
          <a:prstGeom prst="rect">
            <a:avLst/>
          </a:prstGeom>
          <a:noFill/>
          <a:ln w="9525">
            <a:noFill/>
            <a:miter/>
          </a:ln>
          <a:effectLst>
            <a:outerShdw sx="999" sy="999" algn="ctr" rotWithShape="0">
              <a:srgbClr val="000000"/>
            </a:outerShdw>
          </a:effectLst>
        </p:spPr>
        <p:txBody>
          <a:bodyPr wrap="square" anchor="t">
            <a:spAutoFit/>
          </a:bodyPr>
          <a:p>
            <a:pPr algn="dist"/>
            <a:r>
              <a:rPr lang="zh-CN" sz="24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注重实践与体验</a:t>
            </a:r>
            <a:endParaRPr lang="zh-CN" sz="24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4" name="文本框 22"/>
          <p:cNvSpPr txBox="1"/>
          <p:nvPr/>
        </p:nvSpPr>
        <p:spPr>
          <a:xfrm flipH="1">
            <a:off x="8124825" y="2752090"/>
            <a:ext cx="3601085" cy="1419860"/>
          </a:xfrm>
          <a:prstGeom prst="rect">
            <a:avLst/>
          </a:prstGeom>
          <a:noFill/>
          <a:ln w="9525">
            <a:noFill/>
            <a:miter/>
          </a:ln>
          <a:effectLst>
            <a:outerShdw sx="999" sy="999" algn="ctr" rotWithShape="0">
              <a:srgbClr val="000000"/>
            </a:outerShdw>
          </a:effectLst>
        </p:spPr>
        <p:txBody>
          <a:bodyPr wrap="square" anchor="t">
            <a:spAutoFit/>
          </a:bodyPr>
          <a:p>
            <a:pPr lvl="0" algn="just">
              <a:lnSpc>
                <a:spcPct val="12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幼儿是靠感知事物的形象来认识世界的，所以教师应该给幼儿提供更多的机会，让幼儿自己去实践和体验</a:t>
            </a:r>
            <a:endPar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2" name="文本框 22"/>
          <p:cNvSpPr txBox="1"/>
          <p:nvPr/>
        </p:nvSpPr>
        <p:spPr>
          <a:xfrm flipH="1">
            <a:off x="777875" y="5749290"/>
            <a:ext cx="3812540" cy="423545"/>
          </a:xfrm>
          <a:prstGeom prst="rect">
            <a:avLst/>
          </a:prstGeom>
          <a:noFill/>
          <a:ln w="9525">
            <a:noFill/>
            <a:miter/>
          </a:ln>
          <a:effectLst>
            <a:outerShdw sx="999" sy="999" algn="ctr" rotWithShape="0">
              <a:srgbClr val="000000"/>
            </a:outerShdw>
          </a:effectLst>
        </p:spPr>
        <p:txBody>
          <a:bodyPr wrap="square" anchor="t">
            <a:spAutoFit/>
          </a:bodyPr>
          <a:p>
            <a:pPr lvl="0" algn="just">
              <a:lnSpc>
                <a:spcPct val="12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涵盖幼儿生活的方方面面</a:t>
            </a:r>
            <a:endPar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社会领域与教育"/>
          <p:cNvPicPr>
            <a:picLocks noChangeAspect="1"/>
          </p:cNvPicPr>
          <p:nvPr/>
        </p:nvPicPr>
        <p:blipFill>
          <a:blip r:embed="rId1"/>
          <a:stretch>
            <a:fillRect/>
          </a:stretch>
        </p:blipFill>
        <p:spPr>
          <a:xfrm>
            <a:off x="1066800" y="915670"/>
            <a:ext cx="10058400" cy="5495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40680" y="3754120"/>
            <a:ext cx="4848225" cy="60515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6056806" y="3805285"/>
            <a:ext cx="3899819" cy="55372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36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健康领域教育</a:t>
            </a:r>
            <a:endParaRPr kumimoji="0" lang="zh-CN" altLang="zh-CN" sz="36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28851" y="2068715"/>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1</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03054" y="329923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
        <p:nvSpPr>
          <p:cNvPr id="2" name="文本框 1"/>
          <p:cNvSpPr txBox="1"/>
          <p:nvPr/>
        </p:nvSpPr>
        <p:spPr>
          <a:xfrm>
            <a:off x="5911850" y="4620895"/>
            <a:ext cx="3905885" cy="398780"/>
          </a:xfrm>
          <a:prstGeom prst="rect">
            <a:avLst/>
          </a:prstGeom>
          <a:noFill/>
        </p:spPr>
        <p:txBody>
          <a:bodyPr wrap="square" rtlCol="0">
            <a:spAutoFit/>
          </a:bodyPr>
          <a:p>
            <a:r>
              <a:rPr lang="zh-CN" altLang="en-US" sz="2000"/>
              <a:t>作用、目标、内容、教育与指导</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40680" y="3754120"/>
            <a:ext cx="4848225" cy="60515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6056806" y="3805285"/>
            <a:ext cx="3899819" cy="55372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36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科学领域教育</a:t>
            </a:r>
            <a:endParaRPr kumimoji="0" lang="zh-CN" altLang="zh-CN" sz="36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28851" y="2068715"/>
            <a:ext cx="3130281" cy="11074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4</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03054" y="329923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
        <p:nvSpPr>
          <p:cNvPr id="2" name="文本框 1"/>
          <p:cNvSpPr txBox="1"/>
          <p:nvPr/>
        </p:nvSpPr>
        <p:spPr>
          <a:xfrm>
            <a:off x="5911850" y="4620895"/>
            <a:ext cx="3905885" cy="398780"/>
          </a:xfrm>
          <a:prstGeom prst="rect">
            <a:avLst/>
          </a:prstGeom>
          <a:noFill/>
        </p:spPr>
        <p:txBody>
          <a:bodyPr wrap="square" rtlCol="0">
            <a:spAutoFit/>
          </a:bodyPr>
          <a:p>
            <a:r>
              <a:rPr lang="zh-CN" altLang="en-US" sz="2000"/>
              <a:t>作用、目标、内容、教育与指导</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31546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4.1</a:t>
            </a:r>
            <a:r>
              <a:rPr lang="zh-CN" altLang="en-US" sz="2800">
                <a:solidFill>
                  <a:schemeClr val="bg1"/>
                </a:solidFill>
                <a:sym typeface="+mn-ea"/>
              </a:rPr>
              <a:t>科学领域教育的作用</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圆角矩形 10"/>
          <p:cNvSpPr/>
          <p:nvPr/>
        </p:nvSpPr>
        <p:spPr>
          <a:xfrm>
            <a:off x="4051300" y="3862070"/>
            <a:ext cx="1896745" cy="1446530"/>
          </a:xfrm>
          <a:prstGeom prst="roundRect">
            <a:avLst/>
          </a:prstGeom>
          <a:solidFill>
            <a:srgbClr val="5BA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4"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一、科学领域教育的作用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622935" y="1316355"/>
            <a:ext cx="4509770" cy="460375"/>
          </a:xfrm>
          <a:prstGeom prst="rect">
            <a:avLst/>
          </a:prstGeom>
          <a:noFill/>
        </p:spPr>
        <p:txBody>
          <a:bodyPr wrap="square" rtlCol="0">
            <a:spAutoFit/>
          </a:bodyPr>
          <a:p>
            <a:r>
              <a:rPr lang="en-US" sz="2400">
                <a:solidFill>
                  <a:srgbClr val="80CEBC"/>
                </a:solidFill>
              </a:rPr>
              <a:t>1.</a:t>
            </a:r>
            <a:r>
              <a:rPr lang="zh-CN" altLang="en-US" sz="2400">
                <a:solidFill>
                  <a:srgbClr val="80CEBC"/>
                </a:solidFill>
              </a:rPr>
              <a:t>有利于培养幼儿的实践能力</a:t>
            </a:r>
            <a:endParaRPr lang="zh-CN" altLang="en-US" sz="2400">
              <a:solidFill>
                <a:srgbClr val="80CEBC"/>
              </a:solidFill>
            </a:endParaRPr>
          </a:p>
        </p:txBody>
      </p:sp>
      <p:cxnSp>
        <p:nvCxnSpPr>
          <p:cNvPr id="3" name="直接箭头连接符 2"/>
          <p:cNvCxnSpPr/>
          <p:nvPr/>
        </p:nvCxnSpPr>
        <p:spPr>
          <a:xfrm flipH="1">
            <a:off x="1991360" y="4939030"/>
            <a:ext cx="17780" cy="786130"/>
          </a:xfrm>
          <a:prstGeom prst="straightConnector1">
            <a:avLst/>
          </a:prstGeom>
          <a:ln w="63500" cmpd="sng">
            <a:solidFill>
              <a:srgbClr val="5BA4D0"/>
            </a:solidFill>
            <a:prstDash val="solid"/>
            <a:tailEnd type="arrow" w="med" len="med"/>
          </a:ln>
        </p:spPr>
        <p:style>
          <a:lnRef idx="3">
            <a:schemeClr val="accent1"/>
          </a:lnRef>
          <a:fillRef idx="0">
            <a:schemeClr val="accent1"/>
          </a:fillRef>
          <a:effectRef idx="2">
            <a:schemeClr val="accent1"/>
          </a:effectRef>
          <a:fontRef idx="minor">
            <a:schemeClr val="tx1"/>
          </a:fontRef>
        </p:style>
      </p:cxnSp>
      <p:sp>
        <p:nvSpPr>
          <p:cNvPr id="4" name="文本框 3"/>
          <p:cNvSpPr txBox="1"/>
          <p:nvPr/>
        </p:nvSpPr>
        <p:spPr>
          <a:xfrm>
            <a:off x="1536700" y="2609850"/>
            <a:ext cx="1356360" cy="583565"/>
          </a:xfrm>
          <a:prstGeom prst="rect">
            <a:avLst/>
          </a:prstGeom>
          <a:noFill/>
        </p:spPr>
        <p:txBody>
          <a:bodyPr wrap="square" rtlCol="0">
            <a:spAutoFit/>
          </a:bodyPr>
          <a:p>
            <a:r>
              <a:rPr lang="zh-CN" altLang="en-US" sz="3200">
                <a:solidFill>
                  <a:schemeClr val="tx1"/>
                </a:solidFill>
              </a:rPr>
              <a:t>猜想</a:t>
            </a:r>
            <a:endParaRPr lang="zh-CN" altLang="en-US" sz="3200">
              <a:solidFill>
                <a:schemeClr val="tx1"/>
              </a:solidFill>
            </a:endParaRPr>
          </a:p>
        </p:txBody>
      </p:sp>
      <p:sp>
        <p:nvSpPr>
          <p:cNvPr id="5" name="文本框 4"/>
          <p:cNvSpPr txBox="1"/>
          <p:nvPr/>
        </p:nvSpPr>
        <p:spPr>
          <a:xfrm>
            <a:off x="1151255" y="4232275"/>
            <a:ext cx="2647315" cy="706755"/>
          </a:xfrm>
          <a:prstGeom prst="rect">
            <a:avLst/>
          </a:prstGeom>
          <a:noFill/>
        </p:spPr>
        <p:txBody>
          <a:bodyPr wrap="square" rtlCol="0">
            <a:spAutoFit/>
          </a:bodyPr>
          <a:p>
            <a:r>
              <a:rPr lang="zh-CN" altLang="en-US" sz="2800">
                <a:solidFill>
                  <a:schemeClr val="tx1"/>
                </a:solidFill>
              </a:rPr>
              <a:t>实验操作</a:t>
            </a:r>
            <a:endParaRPr lang="zh-CN" altLang="en-US" sz="2800">
              <a:solidFill>
                <a:schemeClr val="tx1"/>
              </a:solidFill>
            </a:endParaRPr>
          </a:p>
        </p:txBody>
      </p:sp>
      <p:sp>
        <p:nvSpPr>
          <p:cNvPr id="6" name="文本框 5"/>
          <p:cNvSpPr txBox="1"/>
          <p:nvPr/>
        </p:nvSpPr>
        <p:spPr>
          <a:xfrm>
            <a:off x="1151255" y="5867400"/>
            <a:ext cx="2565400" cy="706755"/>
          </a:xfrm>
          <a:prstGeom prst="rect">
            <a:avLst/>
          </a:prstGeom>
          <a:noFill/>
        </p:spPr>
        <p:txBody>
          <a:bodyPr wrap="square" rtlCol="0">
            <a:spAutoFit/>
          </a:bodyPr>
          <a:p>
            <a:r>
              <a:rPr lang="zh-CN" altLang="en-US" sz="2800">
                <a:solidFill>
                  <a:schemeClr val="tx1"/>
                </a:solidFill>
              </a:rPr>
              <a:t>得出结论</a:t>
            </a:r>
            <a:endParaRPr lang="zh-CN" altLang="en-US" sz="2800">
              <a:solidFill>
                <a:schemeClr val="tx1"/>
              </a:solidFill>
            </a:endParaRPr>
          </a:p>
        </p:txBody>
      </p:sp>
      <p:cxnSp>
        <p:nvCxnSpPr>
          <p:cNvPr id="7" name="直接箭头连接符 6"/>
          <p:cNvCxnSpPr/>
          <p:nvPr/>
        </p:nvCxnSpPr>
        <p:spPr>
          <a:xfrm flipH="1">
            <a:off x="2009140" y="3403600"/>
            <a:ext cx="17780" cy="672465"/>
          </a:xfrm>
          <a:prstGeom prst="straightConnector1">
            <a:avLst/>
          </a:prstGeom>
          <a:ln w="63500" cmpd="sng">
            <a:solidFill>
              <a:srgbClr val="5BA4D0"/>
            </a:solidFill>
            <a:prstDash val="solid"/>
            <a:tailEnd type="arrow" w="med" len="med"/>
          </a:ln>
        </p:spPr>
        <p:style>
          <a:lnRef idx="3">
            <a:schemeClr val="accent1"/>
          </a:lnRef>
          <a:fillRef idx="0">
            <a:schemeClr val="accent1"/>
          </a:fillRef>
          <a:effectRef idx="2">
            <a:schemeClr val="accent1"/>
          </a:effectRef>
          <a:fontRef idx="minor">
            <a:schemeClr val="tx1"/>
          </a:fontRef>
        </p:style>
      </p:cxnSp>
      <p:sp>
        <p:nvSpPr>
          <p:cNvPr id="8" name="文本框 7"/>
          <p:cNvSpPr txBox="1"/>
          <p:nvPr/>
        </p:nvSpPr>
        <p:spPr>
          <a:xfrm>
            <a:off x="981710" y="1932305"/>
            <a:ext cx="3791585" cy="521970"/>
          </a:xfrm>
          <a:prstGeom prst="rect">
            <a:avLst/>
          </a:prstGeom>
          <a:noFill/>
        </p:spPr>
        <p:txBody>
          <a:bodyPr wrap="square" rtlCol="0">
            <a:spAutoFit/>
          </a:bodyPr>
          <a:p>
            <a:r>
              <a:rPr lang="zh-CN" altLang="en-US" sz="2800"/>
              <a:t>科学实验的步骤：</a:t>
            </a:r>
            <a:endParaRPr lang="zh-CN" altLang="en-US" sz="2800"/>
          </a:p>
        </p:txBody>
      </p:sp>
      <p:sp>
        <p:nvSpPr>
          <p:cNvPr id="9" name="右大括号 8"/>
          <p:cNvSpPr/>
          <p:nvPr/>
        </p:nvSpPr>
        <p:spPr>
          <a:xfrm>
            <a:off x="3251200" y="2774315"/>
            <a:ext cx="588645" cy="3415665"/>
          </a:xfrm>
          <a:prstGeom prst="rightBrace">
            <a:avLst/>
          </a:prstGeom>
          <a:ln w="47625">
            <a:solidFill>
              <a:srgbClr val="5BA4D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0" name="文本框 9"/>
          <p:cNvSpPr txBox="1"/>
          <p:nvPr/>
        </p:nvSpPr>
        <p:spPr>
          <a:xfrm>
            <a:off x="4116705" y="3893820"/>
            <a:ext cx="1831340" cy="1383665"/>
          </a:xfrm>
          <a:prstGeom prst="rect">
            <a:avLst/>
          </a:prstGeom>
          <a:noFill/>
        </p:spPr>
        <p:txBody>
          <a:bodyPr wrap="square" rtlCol="0">
            <a:spAutoFit/>
          </a:bodyPr>
          <a:p>
            <a:pPr algn="l"/>
            <a:r>
              <a:rPr lang="zh-CN" altLang="en-US" sz="2800">
                <a:solidFill>
                  <a:schemeClr val="bg1"/>
                </a:solidFill>
              </a:rPr>
              <a:t>提高幼儿的动手操作能力</a:t>
            </a:r>
            <a:endParaRPr lang="zh-CN" altLang="en-US" sz="2800">
              <a:solidFill>
                <a:schemeClr val="bg1"/>
              </a:solidFill>
            </a:endParaRPr>
          </a:p>
        </p:txBody>
      </p:sp>
      <p:pic>
        <p:nvPicPr>
          <p:cNvPr id="12" name="图片 11"/>
          <p:cNvPicPr>
            <a:picLocks noChangeAspect="1"/>
          </p:cNvPicPr>
          <p:nvPr/>
        </p:nvPicPr>
        <p:blipFill>
          <a:blip r:embed="rId1"/>
          <a:stretch>
            <a:fillRect/>
          </a:stretch>
        </p:blipFill>
        <p:spPr>
          <a:xfrm>
            <a:off x="6950710" y="384175"/>
            <a:ext cx="4467225" cy="3019425"/>
          </a:xfrm>
          <a:prstGeom prst="rect">
            <a:avLst/>
          </a:prstGeom>
        </p:spPr>
      </p:pic>
      <p:pic>
        <p:nvPicPr>
          <p:cNvPr id="13" name="图片 12"/>
          <p:cNvPicPr>
            <a:picLocks noChangeAspect="1"/>
          </p:cNvPicPr>
          <p:nvPr/>
        </p:nvPicPr>
        <p:blipFill>
          <a:blip r:embed="rId2"/>
          <a:stretch>
            <a:fillRect/>
          </a:stretch>
        </p:blipFill>
        <p:spPr>
          <a:xfrm>
            <a:off x="6950710" y="3516630"/>
            <a:ext cx="4572000" cy="292735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2935" y="1316355"/>
            <a:ext cx="4271010" cy="829945"/>
          </a:xfrm>
          <a:prstGeom prst="rect">
            <a:avLst/>
          </a:prstGeom>
          <a:noFill/>
        </p:spPr>
        <p:txBody>
          <a:bodyPr wrap="square" rtlCol="0">
            <a:spAutoFit/>
          </a:bodyPr>
          <a:p>
            <a:r>
              <a:rPr lang="en-US" sz="2400">
                <a:solidFill>
                  <a:srgbClr val="80CEBC"/>
                </a:solidFill>
              </a:rPr>
              <a:t>2.</a:t>
            </a:r>
            <a:r>
              <a:rPr lang="zh-CN" altLang="en-US" sz="2400">
                <a:solidFill>
                  <a:srgbClr val="80CEBC"/>
                </a:solidFill>
              </a:rPr>
              <a:t>有利于激发幼儿的科学兴趣，激发幼儿的好奇心</a:t>
            </a:r>
            <a:endParaRPr lang="zh-CN" altLang="en-US" sz="2400">
              <a:solidFill>
                <a:srgbClr val="80CEBC"/>
              </a:solidFill>
            </a:endParaRPr>
          </a:p>
        </p:txBody>
      </p:sp>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一、科学领域教育的作用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4" name="文本框 3"/>
          <p:cNvSpPr txBox="1"/>
          <p:nvPr/>
        </p:nvSpPr>
        <p:spPr>
          <a:xfrm>
            <a:off x="815975" y="2299970"/>
            <a:ext cx="3724910" cy="3784600"/>
          </a:xfrm>
          <a:prstGeom prst="rect">
            <a:avLst/>
          </a:prstGeom>
          <a:noFill/>
        </p:spPr>
        <p:txBody>
          <a:bodyPr wrap="square" rtlCol="0">
            <a:spAutoFit/>
          </a:bodyPr>
          <a:p>
            <a:pPr indent="457200" fontAlgn="auto">
              <a:lnSpc>
                <a:spcPct val="150000"/>
              </a:lnSpc>
            </a:pPr>
            <a:r>
              <a:rPr lang="zh-CN" altLang="en-US" sz="2000"/>
              <a:t>通过开展有趣的小实验，来帮助幼儿学习科学知识。对于这些新奇有趣的小实验，幼儿往往会有极大的兴趣，在动手探究的过程中，幼儿全身心的投入到活动中，动手操作，动脑思考，激发幼儿的科学兴趣，保护和满足了幼儿的好奇心。</a:t>
            </a:r>
            <a:endParaRPr lang="zh-CN" altLang="en-US" sz="2000"/>
          </a:p>
        </p:txBody>
      </p:sp>
      <p:pic>
        <p:nvPicPr>
          <p:cNvPr id="5" name="图片 4"/>
          <p:cNvPicPr>
            <a:picLocks noChangeAspect="1"/>
          </p:cNvPicPr>
          <p:nvPr/>
        </p:nvPicPr>
        <p:blipFill>
          <a:blip r:embed="rId1"/>
          <a:stretch>
            <a:fillRect/>
          </a:stretch>
        </p:blipFill>
        <p:spPr>
          <a:xfrm>
            <a:off x="8036560" y="335915"/>
            <a:ext cx="3811905" cy="3324225"/>
          </a:xfrm>
          <a:prstGeom prst="rect">
            <a:avLst/>
          </a:prstGeom>
        </p:spPr>
      </p:pic>
      <p:pic>
        <p:nvPicPr>
          <p:cNvPr id="6" name="图片 5"/>
          <p:cNvPicPr>
            <a:picLocks noChangeAspect="1"/>
          </p:cNvPicPr>
          <p:nvPr/>
        </p:nvPicPr>
        <p:blipFill>
          <a:blip r:embed="rId2"/>
          <a:stretch>
            <a:fillRect/>
          </a:stretch>
        </p:blipFill>
        <p:spPr>
          <a:xfrm>
            <a:off x="4540885" y="3893820"/>
            <a:ext cx="4225290" cy="2565400"/>
          </a:xfrm>
          <a:prstGeom prst="rect">
            <a:avLst/>
          </a:prstGeom>
        </p:spPr>
      </p:pic>
      <p:sp>
        <p:nvSpPr>
          <p:cNvPr id="7" name="矩形 6"/>
          <p:cNvSpPr/>
          <p:nvPr/>
        </p:nvSpPr>
        <p:spPr>
          <a:xfrm>
            <a:off x="5632450" y="1675765"/>
            <a:ext cx="2404110" cy="645160"/>
          </a:xfrm>
          <a:prstGeom prst="rect">
            <a:avLst/>
          </a:prstGeom>
          <a:noFill/>
          <a:ln>
            <a:noFill/>
          </a:ln>
        </p:spPr>
        <p:txBody>
          <a:bodyPr wrap="none" rtlCol="0" anchor="t">
            <a:spAutoFit/>
          </a:bodyPr>
          <a:p>
            <a:pPr algn="ctr"/>
            <a:r>
              <a:rPr lang="en-US" altLang="zh-CN" sz="3600" b="1">
                <a:ln w="12700">
                  <a:solidFill>
                    <a:schemeClr val="accent5"/>
                  </a:solidFill>
                  <a:prstDash val="solid"/>
                </a:ln>
                <a:pattFill prst="ltDnDiag">
                  <a:fgClr>
                    <a:schemeClr val="accent5">
                      <a:lumMod val="60000"/>
                      <a:lumOff val="40000"/>
                    </a:schemeClr>
                  </a:fgClr>
                  <a:bgClr>
                    <a:schemeClr val="bg1"/>
                  </a:bgClr>
                </a:pattFill>
                <a:effectLst/>
              </a:rPr>
              <a:t>“</a:t>
            </a:r>
            <a:r>
              <a:rPr lang="zh-CN" altLang="en-US" sz="3600" b="1">
                <a:ln w="12700">
                  <a:solidFill>
                    <a:schemeClr val="accent5"/>
                  </a:solidFill>
                  <a:prstDash val="solid"/>
                </a:ln>
                <a:pattFill prst="ltDnDiag">
                  <a:fgClr>
                    <a:schemeClr val="accent5">
                      <a:lumMod val="60000"/>
                      <a:lumOff val="40000"/>
                    </a:schemeClr>
                  </a:fgClr>
                  <a:bgClr>
                    <a:schemeClr val="bg1"/>
                  </a:bgClr>
                </a:pattFill>
                <a:effectLst/>
              </a:rPr>
              <a:t>水果导电</a:t>
            </a:r>
            <a:r>
              <a:rPr lang="en-US" altLang="zh-CN" sz="3600" b="1">
                <a:ln w="12700">
                  <a:solidFill>
                    <a:schemeClr val="accent5"/>
                  </a:solidFill>
                  <a:prstDash val="solid"/>
                </a:ln>
                <a:pattFill prst="ltDnDiag">
                  <a:fgClr>
                    <a:schemeClr val="accent5">
                      <a:lumMod val="60000"/>
                      <a:lumOff val="40000"/>
                    </a:schemeClr>
                  </a:fgClr>
                  <a:bgClr>
                    <a:schemeClr val="bg1"/>
                  </a:bgClr>
                </a:pattFill>
                <a:effectLst/>
              </a:rPr>
              <a:t>”</a:t>
            </a:r>
            <a:endParaRPr lang="en-US" altLang="zh-CN" sz="3600" b="1">
              <a:ln w="12700">
                <a:solidFill>
                  <a:schemeClr val="accent5"/>
                </a:solidFill>
                <a:prstDash val="solid"/>
              </a:ln>
              <a:pattFill prst="ltDnDiag">
                <a:fgClr>
                  <a:schemeClr val="accent5">
                    <a:lumMod val="60000"/>
                    <a:lumOff val="40000"/>
                  </a:schemeClr>
                </a:fgClr>
                <a:bgClr>
                  <a:schemeClr val="bg1"/>
                </a:bgClr>
              </a:pattFill>
              <a:effectLst/>
            </a:endParaRPr>
          </a:p>
        </p:txBody>
      </p:sp>
      <p:sp>
        <p:nvSpPr>
          <p:cNvPr id="8" name="矩形 7"/>
          <p:cNvSpPr/>
          <p:nvPr/>
        </p:nvSpPr>
        <p:spPr>
          <a:xfrm>
            <a:off x="9142095" y="4853940"/>
            <a:ext cx="2404110" cy="645160"/>
          </a:xfrm>
          <a:prstGeom prst="rect">
            <a:avLst/>
          </a:prstGeom>
          <a:noFill/>
          <a:ln>
            <a:noFill/>
          </a:ln>
        </p:spPr>
        <p:txBody>
          <a:bodyPr wrap="none" rtlCol="0" anchor="t">
            <a:spAutoFit/>
          </a:bodyPr>
          <a:p>
            <a:pPr algn="ctr"/>
            <a:r>
              <a:rPr lang="en-US" altLang="zh-CN" sz="3600" b="1">
                <a:ln w="12700">
                  <a:solidFill>
                    <a:schemeClr val="accent5"/>
                  </a:solidFill>
                  <a:prstDash val="solid"/>
                </a:ln>
                <a:pattFill prst="ltDnDiag">
                  <a:fgClr>
                    <a:schemeClr val="accent5">
                      <a:lumMod val="60000"/>
                      <a:lumOff val="40000"/>
                    </a:schemeClr>
                  </a:fgClr>
                  <a:bgClr>
                    <a:schemeClr val="bg1"/>
                  </a:bgClr>
                </a:pattFill>
                <a:effectLst/>
              </a:rPr>
              <a:t>“</a:t>
            </a:r>
            <a:r>
              <a:rPr lang="zh-CN" altLang="en-US" sz="3600" b="1">
                <a:ln w="12700">
                  <a:solidFill>
                    <a:schemeClr val="accent5"/>
                  </a:solidFill>
                  <a:prstDash val="solid"/>
                </a:ln>
                <a:pattFill prst="ltDnDiag">
                  <a:fgClr>
                    <a:schemeClr val="accent5">
                      <a:lumMod val="60000"/>
                      <a:lumOff val="40000"/>
                    </a:schemeClr>
                  </a:fgClr>
                  <a:bgClr>
                    <a:schemeClr val="bg1"/>
                  </a:bgClr>
                </a:pattFill>
                <a:effectLst/>
              </a:rPr>
              <a:t>彩虹喷泉</a:t>
            </a:r>
            <a:r>
              <a:rPr lang="en-US" altLang="zh-CN" sz="3600" b="1">
                <a:ln w="12700">
                  <a:solidFill>
                    <a:schemeClr val="accent5"/>
                  </a:solidFill>
                  <a:prstDash val="solid"/>
                </a:ln>
                <a:pattFill prst="ltDnDiag">
                  <a:fgClr>
                    <a:schemeClr val="accent5">
                      <a:lumMod val="60000"/>
                      <a:lumOff val="40000"/>
                    </a:schemeClr>
                  </a:fgClr>
                  <a:bgClr>
                    <a:schemeClr val="bg1"/>
                  </a:bgClr>
                </a:pattFill>
                <a:effectLst/>
              </a:rPr>
              <a:t>”</a:t>
            </a:r>
            <a:endParaRPr lang="en-US" altLang="zh-CN" sz="3600" b="1">
              <a:ln w="12700">
                <a:solidFill>
                  <a:schemeClr val="accent5"/>
                </a:solidFill>
                <a:prstDash val="solid"/>
              </a:ln>
              <a:pattFill prst="ltDnDiag">
                <a:fgClr>
                  <a:schemeClr val="accent5">
                    <a:lumMod val="60000"/>
                    <a:lumOff val="40000"/>
                  </a:schemeClr>
                </a:fgClr>
                <a:bgClr>
                  <a:schemeClr val="bg1"/>
                </a:bgClr>
              </a:pattFill>
              <a:effectLst/>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2935" y="1316355"/>
            <a:ext cx="6478270" cy="460375"/>
          </a:xfrm>
          <a:prstGeom prst="rect">
            <a:avLst/>
          </a:prstGeom>
          <a:noFill/>
        </p:spPr>
        <p:txBody>
          <a:bodyPr wrap="square" rtlCol="0">
            <a:spAutoFit/>
          </a:bodyPr>
          <a:p>
            <a:r>
              <a:rPr lang="en-US" sz="2400">
                <a:solidFill>
                  <a:srgbClr val="80CEBC"/>
                </a:solidFill>
              </a:rPr>
              <a:t>3.</a:t>
            </a:r>
            <a:r>
              <a:rPr lang="zh-CN" altLang="en-US" sz="2400">
                <a:solidFill>
                  <a:srgbClr val="80CEBC"/>
                </a:solidFill>
              </a:rPr>
              <a:t>有利于幼儿亲近自然，促进幼儿</a:t>
            </a:r>
            <a:r>
              <a:rPr lang="zh-CN" altLang="en-US" sz="2400">
                <a:solidFill>
                  <a:srgbClr val="80CEBC"/>
                </a:solidFill>
                <a:sym typeface="+mn-ea"/>
              </a:rPr>
              <a:t>的</a:t>
            </a:r>
            <a:r>
              <a:rPr lang="zh-CN" altLang="en-US" sz="2400">
                <a:solidFill>
                  <a:srgbClr val="80CEBC"/>
                </a:solidFill>
              </a:rPr>
              <a:t>情感</a:t>
            </a:r>
            <a:r>
              <a:rPr lang="zh-CN" altLang="en-US" sz="2400">
                <a:solidFill>
                  <a:srgbClr val="80CEBC"/>
                </a:solidFill>
                <a:sym typeface="+mn-ea"/>
              </a:rPr>
              <a:t>发展</a:t>
            </a:r>
            <a:endParaRPr lang="zh-CN" altLang="en-US" sz="2400">
              <a:solidFill>
                <a:srgbClr val="80CEBC"/>
              </a:solidFill>
            </a:endParaRPr>
          </a:p>
        </p:txBody>
      </p:sp>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一、科学领域教育的作用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4" name="文本框 3"/>
          <p:cNvSpPr txBox="1"/>
          <p:nvPr/>
        </p:nvSpPr>
        <p:spPr>
          <a:xfrm>
            <a:off x="730885" y="2219960"/>
            <a:ext cx="4294505" cy="2861310"/>
          </a:xfrm>
          <a:prstGeom prst="rect">
            <a:avLst/>
          </a:prstGeom>
          <a:noFill/>
        </p:spPr>
        <p:txBody>
          <a:bodyPr wrap="square" rtlCol="0">
            <a:spAutoFit/>
          </a:bodyPr>
          <a:p>
            <a:pPr indent="457200" fontAlgn="auto">
              <a:lnSpc>
                <a:spcPct val="150000"/>
              </a:lnSpc>
            </a:pPr>
            <a:r>
              <a:rPr lang="zh-CN" altLang="en-US" sz="2000"/>
              <a:t>科学领域的学习中还包括了对自然资源和自然环境的学习。亲近自然最好的方法，就是去感知自然，所以，很多幼儿园都会开展春游、秋游、打雪仗等活动，让幼儿能够更好的感受四季变化，感知自然，热爱自然。</a:t>
            </a:r>
            <a:endParaRPr lang="zh-CN" altLang="en-US" sz="2000"/>
          </a:p>
        </p:txBody>
      </p:sp>
      <p:pic>
        <p:nvPicPr>
          <p:cNvPr id="5" name="图片 4"/>
          <p:cNvPicPr>
            <a:picLocks noChangeAspect="1"/>
          </p:cNvPicPr>
          <p:nvPr/>
        </p:nvPicPr>
        <p:blipFill>
          <a:blip r:embed="rId1"/>
          <a:stretch>
            <a:fillRect/>
          </a:stretch>
        </p:blipFill>
        <p:spPr>
          <a:xfrm>
            <a:off x="7101205" y="377825"/>
            <a:ext cx="4514850" cy="2815590"/>
          </a:xfrm>
          <a:prstGeom prst="rect">
            <a:avLst/>
          </a:prstGeom>
        </p:spPr>
      </p:pic>
      <p:pic>
        <p:nvPicPr>
          <p:cNvPr id="6" name="图片 5"/>
          <p:cNvPicPr>
            <a:picLocks noChangeAspect="1"/>
          </p:cNvPicPr>
          <p:nvPr/>
        </p:nvPicPr>
        <p:blipFill>
          <a:blip r:embed="rId2"/>
          <a:stretch>
            <a:fillRect/>
          </a:stretch>
        </p:blipFill>
        <p:spPr>
          <a:xfrm>
            <a:off x="6202045" y="3406775"/>
            <a:ext cx="5414010" cy="306578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2935" y="1316355"/>
            <a:ext cx="4509770" cy="460375"/>
          </a:xfrm>
          <a:prstGeom prst="rect">
            <a:avLst/>
          </a:prstGeom>
          <a:noFill/>
        </p:spPr>
        <p:txBody>
          <a:bodyPr wrap="square" rtlCol="0">
            <a:spAutoFit/>
          </a:bodyPr>
          <a:p>
            <a:r>
              <a:rPr lang="en-US" sz="2400">
                <a:solidFill>
                  <a:srgbClr val="80CEBC"/>
                </a:solidFill>
              </a:rPr>
              <a:t>4.</a:t>
            </a:r>
            <a:r>
              <a:rPr lang="zh-CN" altLang="en-US" sz="2400">
                <a:solidFill>
                  <a:srgbClr val="80CEBC"/>
                </a:solidFill>
              </a:rPr>
              <a:t>有利于幼儿认知能力的发展</a:t>
            </a:r>
            <a:endParaRPr lang="zh-CN" altLang="en-US" sz="2400">
              <a:solidFill>
                <a:srgbClr val="80CEBC"/>
              </a:solidFill>
            </a:endParaRPr>
          </a:p>
        </p:txBody>
      </p:sp>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一、科学领域教育的作用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4" name="文本框 3"/>
          <p:cNvSpPr txBox="1"/>
          <p:nvPr/>
        </p:nvSpPr>
        <p:spPr>
          <a:xfrm>
            <a:off x="716915" y="2059305"/>
            <a:ext cx="4415790" cy="3784600"/>
          </a:xfrm>
          <a:prstGeom prst="rect">
            <a:avLst/>
          </a:prstGeom>
          <a:noFill/>
        </p:spPr>
        <p:txBody>
          <a:bodyPr wrap="square" rtlCol="0">
            <a:spAutoFit/>
          </a:bodyPr>
          <a:p>
            <a:pPr indent="457200" fontAlgn="auto">
              <a:lnSpc>
                <a:spcPct val="150000"/>
              </a:lnSpc>
            </a:pPr>
            <a:r>
              <a:rPr lang="zh-CN" altLang="en-US" sz="2000"/>
              <a:t>在科学领域的学习之中，大到日月星辰的变化，小到植物的生长发芽，都需要幼儿运用多种感官感知事物，不断的观察、操作、比较、分类、总结，获得丰富的科学知识和经验。在幼儿探索的过程中，需要丰富的想象力和思维能力，引导幼儿积极的猜想和提问。</a:t>
            </a:r>
            <a:endParaRPr lang="zh-CN" altLang="en-US" sz="2000"/>
          </a:p>
        </p:txBody>
      </p:sp>
      <p:pic>
        <p:nvPicPr>
          <p:cNvPr id="5" name="图片 4"/>
          <p:cNvPicPr>
            <a:picLocks noChangeAspect="1"/>
          </p:cNvPicPr>
          <p:nvPr/>
        </p:nvPicPr>
        <p:blipFill>
          <a:blip r:embed="rId1"/>
          <a:stretch>
            <a:fillRect/>
          </a:stretch>
        </p:blipFill>
        <p:spPr>
          <a:xfrm>
            <a:off x="5441950" y="391795"/>
            <a:ext cx="3942080" cy="3362325"/>
          </a:xfrm>
          <a:prstGeom prst="rect">
            <a:avLst/>
          </a:prstGeom>
        </p:spPr>
      </p:pic>
      <p:pic>
        <p:nvPicPr>
          <p:cNvPr id="6" name="图片 5"/>
          <p:cNvPicPr>
            <a:picLocks noChangeAspect="1"/>
          </p:cNvPicPr>
          <p:nvPr/>
        </p:nvPicPr>
        <p:blipFill>
          <a:blip r:embed="rId2"/>
          <a:stretch>
            <a:fillRect/>
          </a:stretch>
        </p:blipFill>
        <p:spPr>
          <a:xfrm>
            <a:off x="7910195" y="3754120"/>
            <a:ext cx="3914775" cy="2705100"/>
          </a:xfrm>
          <a:prstGeom prst="rect">
            <a:avLst/>
          </a:prstGeom>
        </p:spPr>
      </p:pic>
      <p:sp>
        <p:nvSpPr>
          <p:cNvPr id="7" name="矩形 6"/>
          <p:cNvSpPr/>
          <p:nvPr/>
        </p:nvSpPr>
        <p:spPr>
          <a:xfrm>
            <a:off x="5321300" y="4551045"/>
            <a:ext cx="2404110" cy="645160"/>
          </a:xfrm>
          <a:prstGeom prst="rect">
            <a:avLst/>
          </a:prstGeom>
          <a:noFill/>
          <a:ln>
            <a:noFill/>
          </a:ln>
        </p:spPr>
        <p:txBody>
          <a:bodyPr wrap="none" rtlCol="0" anchor="t">
            <a:spAutoFit/>
          </a:bodyPr>
          <a:p>
            <a:pPr algn="ctr"/>
            <a:r>
              <a:rPr lang="en-US" altLang="zh-CN" sz="3600" b="1">
                <a:ln w="12700">
                  <a:solidFill>
                    <a:schemeClr val="accent5"/>
                  </a:solidFill>
                  <a:prstDash val="solid"/>
                </a:ln>
                <a:solidFill>
                  <a:srgbClr val="97CEC5"/>
                </a:solidFill>
                <a:effectLst/>
              </a:rPr>
              <a:t>“</a:t>
            </a:r>
            <a:r>
              <a:rPr lang="zh-CN" altLang="en-US" sz="3600" b="1">
                <a:ln w="12700">
                  <a:solidFill>
                    <a:schemeClr val="accent5"/>
                  </a:solidFill>
                  <a:prstDash val="solid"/>
                </a:ln>
                <a:solidFill>
                  <a:srgbClr val="97CEC5"/>
                </a:solidFill>
                <a:effectLst/>
              </a:rPr>
              <a:t>图形分类</a:t>
            </a:r>
            <a:r>
              <a:rPr lang="en-US" altLang="zh-CN" sz="3600" b="1">
                <a:ln w="12700">
                  <a:solidFill>
                    <a:schemeClr val="accent5"/>
                  </a:solidFill>
                  <a:prstDash val="solid"/>
                </a:ln>
                <a:solidFill>
                  <a:srgbClr val="97CEC5"/>
                </a:solidFill>
                <a:effectLst/>
              </a:rPr>
              <a:t>”</a:t>
            </a:r>
            <a:endParaRPr lang="en-US" altLang="zh-CN" sz="3600" b="1">
              <a:ln w="12700">
                <a:solidFill>
                  <a:schemeClr val="accent5"/>
                </a:solidFill>
                <a:prstDash val="solid"/>
              </a:ln>
              <a:solidFill>
                <a:srgbClr val="97CEC5"/>
              </a:solidFill>
              <a:effectLst/>
            </a:endParaRPr>
          </a:p>
        </p:txBody>
      </p:sp>
      <p:sp>
        <p:nvSpPr>
          <p:cNvPr id="8" name="矩形 7"/>
          <p:cNvSpPr/>
          <p:nvPr/>
        </p:nvSpPr>
        <p:spPr>
          <a:xfrm>
            <a:off x="9384030" y="1562100"/>
            <a:ext cx="2404110" cy="645160"/>
          </a:xfrm>
          <a:prstGeom prst="rect">
            <a:avLst/>
          </a:prstGeom>
          <a:noFill/>
          <a:ln>
            <a:noFill/>
          </a:ln>
        </p:spPr>
        <p:txBody>
          <a:bodyPr wrap="none" rtlCol="0" anchor="t">
            <a:spAutoFit/>
          </a:bodyPr>
          <a:p>
            <a:pPr algn="ctr"/>
            <a:r>
              <a:rPr lang="en-US" altLang="zh-CN" sz="3600" b="1">
                <a:ln w="12700">
                  <a:solidFill>
                    <a:schemeClr val="accent5"/>
                  </a:solidFill>
                  <a:prstDash val="solid"/>
                </a:ln>
                <a:solidFill>
                  <a:srgbClr val="97CEC5"/>
                </a:solidFill>
                <a:effectLst/>
              </a:rPr>
              <a:t>“</a:t>
            </a:r>
            <a:r>
              <a:rPr lang="zh-CN" altLang="en-US" sz="3600" b="1">
                <a:ln w="12700">
                  <a:solidFill>
                    <a:schemeClr val="accent5"/>
                  </a:solidFill>
                  <a:prstDash val="solid"/>
                </a:ln>
                <a:solidFill>
                  <a:srgbClr val="97CEC5"/>
                </a:solidFill>
                <a:effectLst/>
              </a:rPr>
              <a:t>比较大小</a:t>
            </a:r>
            <a:r>
              <a:rPr lang="en-US" altLang="zh-CN" sz="3600" b="1">
                <a:ln w="12700">
                  <a:solidFill>
                    <a:schemeClr val="accent5"/>
                  </a:solidFill>
                  <a:prstDash val="solid"/>
                </a:ln>
                <a:solidFill>
                  <a:srgbClr val="97CEC5"/>
                </a:solidFill>
                <a:effectLst/>
              </a:rPr>
              <a:t>”</a:t>
            </a:r>
            <a:endParaRPr lang="en-US" altLang="zh-CN" sz="3600" b="1">
              <a:ln w="12700">
                <a:solidFill>
                  <a:schemeClr val="accent5"/>
                </a:solidFill>
                <a:prstDash val="solid"/>
              </a:ln>
              <a:solidFill>
                <a:srgbClr val="97CEC5"/>
              </a:solidFill>
              <a:effectLst/>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31546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4.2</a:t>
            </a:r>
            <a:r>
              <a:rPr lang="zh-CN" altLang="en-US" sz="2800">
                <a:solidFill>
                  <a:schemeClr val="bg1"/>
                </a:solidFill>
                <a:sym typeface="+mn-ea"/>
              </a:rPr>
              <a:t>科学领域教育的目标</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二、科学领域教育的目标</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4" name="文本框 3"/>
          <p:cNvSpPr txBox="1"/>
          <p:nvPr/>
        </p:nvSpPr>
        <p:spPr>
          <a:xfrm>
            <a:off x="6394450" y="3001010"/>
            <a:ext cx="5247640" cy="3415030"/>
          </a:xfrm>
          <a:prstGeom prst="rect">
            <a:avLst/>
          </a:prstGeom>
          <a:noFill/>
        </p:spPr>
        <p:txBody>
          <a:bodyPr wrap="square" rtlCol="0">
            <a:spAutoFit/>
          </a:bodyPr>
          <a:p>
            <a:pPr indent="0" fontAlgn="auto">
              <a:lnSpc>
                <a:spcPct val="150000"/>
              </a:lnSpc>
            </a:pPr>
            <a:r>
              <a:rPr lang="zh-CN" altLang="en-US" sz="1600"/>
              <a:t>《幼儿园教育指导纲要（试行）》中科学领域的教育目标是这样的：</a:t>
            </a:r>
            <a:endParaRPr lang="zh-CN" altLang="en-US" sz="1600"/>
          </a:p>
          <a:p>
            <a:pPr indent="0" fontAlgn="auto">
              <a:lnSpc>
                <a:spcPct val="150000"/>
              </a:lnSpc>
            </a:pPr>
            <a:r>
              <a:rPr lang="zh-CN" altLang="en-US" sz="1600"/>
              <a:t>1.对周围事物、现象感兴趣，有好奇心和求知欲</a:t>
            </a:r>
            <a:endParaRPr lang="zh-CN" altLang="en-US" sz="1600"/>
          </a:p>
          <a:p>
            <a:pPr indent="0" fontAlgn="auto">
              <a:lnSpc>
                <a:spcPct val="150000"/>
              </a:lnSpc>
            </a:pPr>
            <a:r>
              <a:rPr lang="zh-CN" altLang="en-US" sz="1600"/>
              <a:t>2.能运用各种感官，动手动脑，探究问题</a:t>
            </a:r>
            <a:endParaRPr lang="zh-CN" altLang="en-US" sz="1600"/>
          </a:p>
          <a:p>
            <a:pPr indent="0" fontAlgn="auto">
              <a:lnSpc>
                <a:spcPct val="150000"/>
              </a:lnSpc>
            </a:pPr>
            <a:r>
              <a:rPr lang="zh-CN" altLang="en-US" sz="1600"/>
              <a:t>3.能用恰当的方式表达、交流探索的过程和结果</a:t>
            </a:r>
            <a:endParaRPr lang="zh-CN" altLang="en-US" sz="1600"/>
          </a:p>
          <a:p>
            <a:pPr indent="0" fontAlgn="auto">
              <a:lnSpc>
                <a:spcPct val="150000"/>
              </a:lnSpc>
            </a:pPr>
            <a:r>
              <a:rPr lang="zh-CN" altLang="en-US" sz="1600"/>
              <a:t>4.能从生活和游戏中感受事物的数量关系并体验到数学的重要和有趣</a:t>
            </a:r>
            <a:endParaRPr lang="zh-CN" altLang="en-US" sz="1600"/>
          </a:p>
          <a:p>
            <a:pPr indent="0" fontAlgn="auto">
              <a:lnSpc>
                <a:spcPct val="150000"/>
              </a:lnSpc>
            </a:pPr>
            <a:r>
              <a:rPr lang="zh-CN" altLang="en-US" sz="1600"/>
              <a:t>5.爱护动植物，关心周围环境，亲近大自然，珍惜自然环境，有初步的环保意识</a:t>
            </a:r>
            <a:endParaRPr lang="zh-CN" altLang="en-US" sz="1600"/>
          </a:p>
        </p:txBody>
      </p:sp>
      <p:sp>
        <p:nvSpPr>
          <p:cNvPr id="5" name="文本框 4"/>
          <p:cNvSpPr txBox="1"/>
          <p:nvPr/>
        </p:nvSpPr>
        <p:spPr>
          <a:xfrm>
            <a:off x="434975" y="1354455"/>
            <a:ext cx="6330950" cy="1568450"/>
          </a:xfrm>
          <a:prstGeom prst="rect">
            <a:avLst/>
          </a:prstGeom>
          <a:noFill/>
        </p:spPr>
        <p:txBody>
          <a:bodyPr wrap="square" rtlCol="0">
            <a:spAutoFit/>
          </a:bodyPr>
          <a:p>
            <a:pPr indent="457200" fontAlgn="auto">
              <a:lnSpc>
                <a:spcPct val="150000"/>
              </a:lnSpc>
            </a:pPr>
            <a:r>
              <a:rPr lang="zh-CN" altLang="en-US" sz="1600"/>
              <a:t>探究是幼儿科学教育的本质，科学思维的启蒙是幼儿园科学教育的核心，科学情感是幼儿打开科学之门的钥匙。幼儿园科学领域教育的总目标是对幼儿开展科学教育，培养幼儿的科学素质，促进幼儿体、智、德、美等各方面的发展。</a:t>
            </a:r>
            <a:endParaRPr lang="zh-CN" altLang="en-US" sz="1600"/>
          </a:p>
        </p:txBody>
      </p:sp>
      <p:pic>
        <p:nvPicPr>
          <p:cNvPr id="6" name="图片 5"/>
          <p:cNvPicPr>
            <a:picLocks noChangeAspect="1"/>
          </p:cNvPicPr>
          <p:nvPr/>
        </p:nvPicPr>
        <p:blipFill>
          <a:blip r:embed="rId1"/>
          <a:stretch>
            <a:fillRect/>
          </a:stretch>
        </p:blipFill>
        <p:spPr>
          <a:xfrm>
            <a:off x="434975" y="3001010"/>
            <a:ext cx="5791200" cy="333375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二、科学领域教育的目标</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4" name="文本框 3"/>
          <p:cNvSpPr txBox="1"/>
          <p:nvPr/>
        </p:nvSpPr>
        <p:spPr>
          <a:xfrm>
            <a:off x="547370" y="1720215"/>
            <a:ext cx="2581275" cy="521970"/>
          </a:xfrm>
          <a:prstGeom prst="rect">
            <a:avLst/>
          </a:prstGeom>
          <a:noFill/>
        </p:spPr>
        <p:txBody>
          <a:bodyPr wrap="square" rtlCol="0">
            <a:spAutoFit/>
          </a:bodyPr>
          <a:p>
            <a:r>
              <a:rPr lang="zh-CN" altLang="en-US" sz="2800"/>
              <a:t>目标层次划分：</a:t>
            </a:r>
            <a:endParaRPr lang="zh-CN" altLang="en-US" sz="2800"/>
          </a:p>
        </p:txBody>
      </p:sp>
      <p:sp>
        <p:nvSpPr>
          <p:cNvPr id="5" name="文本框 4"/>
          <p:cNvSpPr txBox="1"/>
          <p:nvPr/>
        </p:nvSpPr>
        <p:spPr>
          <a:xfrm>
            <a:off x="434975" y="3503295"/>
            <a:ext cx="1316355" cy="521970"/>
          </a:xfrm>
          <a:prstGeom prst="rect">
            <a:avLst/>
          </a:prstGeom>
          <a:noFill/>
        </p:spPr>
        <p:txBody>
          <a:bodyPr wrap="square" rtlCol="0">
            <a:spAutoFit/>
          </a:bodyPr>
          <a:p>
            <a:r>
              <a:rPr lang="zh-CN" altLang="en-US" sz="2800"/>
              <a:t>总目标</a:t>
            </a:r>
            <a:endParaRPr lang="zh-CN" altLang="en-US" sz="2800"/>
          </a:p>
        </p:txBody>
      </p:sp>
      <p:sp>
        <p:nvSpPr>
          <p:cNvPr id="6" name="右箭头 5"/>
          <p:cNvSpPr/>
          <p:nvPr/>
        </p:nvSpPr>
        <p:spPr>
          <a:xfrm>
            <a:off x="1751330" y="3601085"/>
            <a:ext cx="704215" cy="325755"/>
          </a:xfrm>
          <a:prstGeom prst="rightArrow">
            <a:avLst/>
          </a:prstGeom>
          <a:solidFill>
            <a:srgbClr val="5BA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2569845" y="3533775"/>
            <a:ext cx="2060575" cy="460375"/>
          </a:xfrm>
          <a:prstGeom prst="rect">
            <a:avLst/>
          </a:prstGeom>
          <a:noFill/>
        </p:spPr>
        <p:txBody>
          <a:bodyPr wrap="square" rtlCol="0">
            <a:spAutoFit/>
          </a:bodyPr>
          <a:p>
            <a:r>
              <a:rPr lang="zh-CN" altLang="en-US" sz="2400"/>
              <a:t>年龄阶段目标</a:t>
            </a:r>
            <a:endParaRPr lang="zh-CN" altLang="en-US" sz="2400"/>
          </a:p>
        </p:txBody>
      </p:sp>
      <p:sp>
        <p:nvSpPr>
          <p:cNvPr id="8" name="左大括号 7"/>
          <p:cNvSpPr/>
          <p:nvPr/>
        </p:nvSpPr>
        <p:spPr>
          <a:xfrm>
            <a:off x="4683125" y="2437765"/>
            <a:ext cx="153035" cy="27381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9" name="文本框 8"/>
          <p:cNvSpPr txBox="1"/>
          <p:nvPr/>
        </p:nvSpPr>
        <p:spPr>
          <a:xfrm>
            <a:off x="5110480" y="2242185"/>
            <a:ext cx="1525270" cy="368300"/>
          </a:xfrm>
          <a:prstGeom prst="rect">
            <a:avLst/>
          </a:prstGeom>
          <a:noFill/>
        </p:spPr>
        <p:txBody>
          <a:bodyPr wrap="square" rtlCol="0">
            <a:spAutoFit/>
          </a:bodyPr>
          <a:p>
            <a:r>
              <a:rPr lang="zh-CN" altLang="en-US"/>
              <a:t>小班：</a:t>
            </a:r>
            <a:r>
              <a:rPr lang="en-US" altLang="zh-CN"/>
              <a:t>3-4</a:t>
            </a:r>
            <a:r>
              <a:rPr lang="zh-CN" altLang="en-US"/>
              <a:t>岁</a:t>
            </a:r>
            <a:endParaRPr lang="zh-CN" altLang="en-US"/>
          </a:p>
        </p:txBody>
      </p:sp>
      <p:sp>
        <p:nvSpPr>
          <p:cNvPr id="10" name="文本框 9"/>
          <p:cNvSpPr txBox="1"/>
          <p:nvPr/>
        </p:nvSpPr>
        <p:spPr>
          <a:xfrm>
            <a:off x="5110480" y="4950460"/>
            <a:ext cx="1525270" cy="368300"/>
          </a:xfrm>
          <a:prstGeom prst="rect">
            <a:avLst/>
          </a:prstGeom>
          <a:noFill/>
        </p:spPr>
        <p:txBody>
          <a:bodyPr wrap="square" rtlCol="0">
            <a:spAutoFit/>
          </a:bodyPr>
          <a:p>
            <a:r>
              <a:rPr lang="zh-CN" altLang="en-US"/>
              <a:t>大班：</a:t>
            </a:r>
            <a:r>
              <a:rPr lang="en-US" altLang="zh-CN"/>
              <a:t>5-6</a:t>
            </a:r>
            <a:r>
              <a:rPr lang="zh-CN" altLang="en-US"/>
              <a:t>岁</a:t>
            </a:r>
            <a:endParaRPr lang="zh-CN" altLang="en-US"/>
          </a:p>
        </p:txBody>
      </p:sp>
      <p:sp>
        <p:nvSpPr>
          <p:cNvPr id="11" name="文本框 10"/>
          <p:cNvSpPr txBox="1"/>
          <p:nvPr/>
        </p:nvSpPr>
        <p:spPr>
          <a:xfrm>
            <a:off x="5110480" y="3656965"/>
            <a:ext cx="1525270" cy="368300"/>
          </a:xfrm>
          <a:prstGeom prst="rect">
            <a:avLst/>
          </a:prstGeom>
          <a:noFill/>
        </p:spPr>
        <p:txBody>
          <a:bodyPr wrap="square" rtlCol="0">
            <a:spAutoFit/>
          </a:bodyPr>
          <a:p>
            <a:r>
              <a:rPr lang="zh-CN" altLang="en-US"/>
              <a:t>中班：</a:t>
            </a:r>
            <a:r>
              <a:rPr lang="en-US" altLang="zh-CN"/>
              <a:t>4-5</a:t>
            </a:r>
            <a:r>
              <a:rPr lang="zh-CN" altLang="en-US"/>
              <a:t>岁</a:t>
            </a:r>
            <a:endParaRPr lang="zh-CN" altLang="en-US"/>
          </a:p>
        </p:txBody>
      </p:sp>
      <p:sp>
        <p:nvSpPr>
          <p:cNvPr id="12" name="左大括号 11"/>
          <p:cNvSpPr/>
          <p:nvPr/>
        </p:nvSpPr>
        <p:spPr>
          <a:xfrm rot="10800000">
            <a:off x="6713855" y="2437765"/>
            <a:ext cx="153035" cy="2738120"/>
          </a:xfrm>
          <a:prstGeom prst="leftBrace">
            <a:avLst>
              <a:gd name="adj1" fmla="val 0"/>
              <a:gd name="adj2" fmla="val 49049"/>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3" name="文本框 12"/>
          <p:cNvSpPr txBox="1"/>
          <p:nvPr/>
        </p:nvSpPr>
        <p:spPr>
          <a:xfrm>
            <a:off x="7899400" y="3611245"/>
            <a:ext cx="1487805" cy="460375"/>
          </a:xfrm>
          <a:prstGeom prst="rect">
            <a:avLst/>
          </a:prstGeom>
          <a:noFill/>
        </p:spPr>
        <p:txBody>
          <a:bodyPr wrap="square" rtlCol="0">
            <a:spAutoFit/>
          </a:bodyPr>
          <a:p>
            <a:r>
              <a:rPr lang="zh-CN" altLang="en-US" sz="2400"/>
              <a:t>单元目标</a:t>
            </a:r>
            <a:endParaRPr lang="zh-CN" altLang="en-US" sz="2400"/>
          </a:p>
        </p:txBody>
      </p:sp>
      <p:sp>
        <p:nvSpPr>
          <p:cNvPr id="14" name="右箭头 13"/>
          <p:cNvSpPr/>
          <p:nvPr/>
        </p:nvSpPr>
        <p:spPr>
          <a:xfrm>
            <a:off x="7106920" y="3678555"/>
            <a:ext cx="704215" cy="325755"/>
          </a:xfrm>
          <a:prstGeom prst="rightArrow">
            <a:avLst/>
          </a:prstGeom>
          <a:solidFill>
            <a:srgbClr val="5BA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右箭头 14"/>
          <p:cNvSpPr/>
          <p:nvPr/>
        </p:nvSpPr>
        <p:spPr>
          <a:xfrm>
            <a:off x="9508490" y="3699510"/>
            <a:ext cx="704215" cy="325755"/>
          </a:xfrm>
          <a:prstGeom prst="rightArrow">
            <a:avLst/>
          </a:prstGeom>
          <a:solidFill>
            <a:srgbClr val="5BA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0333990" y="3601085"/>
            <a:ext cx="1487805" cy="460375"/>
          </a:xfrm>
          <a:prstGeom prst="rect">
            <a:avLst/>
          </a:prstGeom>
          <a:noFill/>
        </p:spPr>
        <p:txBody>
          <a:bodyPr wrap="square" rtlCol="0">
            <a:spAutoFit/>
          </a:bodyPr>
          <a:p>
            <a:r>
              <a:rPr lang="zh-CN" altLang="en-US" sz="2400"/>
              <a:t>活动目标</a:t>
            </a:r>
            <a:endParaRPr lang="zh-CN" altLang="en-US" sz="2400"/>
          </a:p>
        </p:txBody>
      </p:sp>
      <p:sp>
        <p:nvSpPr>
          <p:cNvPr id="17" name="文本框 16"/>
          <p:cNvSpPr txBox="1"/>
          <p:nvPr/>
        </p:nvSpPr>
        <p:spPr>
          <a:xfrm>
            <a:off x="547370" y="5682615"/>
            <a:ext cx="5397500" cy="706755"/>
          </a:xfrm>
          <a:prstGeom prst="rect">
            <a:avLst/>
          </a:prstGeom>
          <a:noFill/>
        </p:spPr>
        <p:txBody>
          <a:bodyPr wrap="square" rtlCol="0">
            <a:spAutoFit/>
          </a:bodyPr>
          <a:p>
            <a:r>
              <a:rPr lang="zh-CN" altLang="en-US" sz="2000">
                <a:sym typeface="+mn-ea"/>
              </a:rPr>
              <a:t>科学领域</a:t>
            </a:r>
            <a:r>
              <a:rPr lang="zh-CN" altLang="en-US" sz="2000"/>
              <a:t>不同年龄阶段的儿童的发展目标详见《</a:t>
            </a:r>
            <a:r>
              <a:rPr lang="en-US" altLang="zh-CN" sz="2000"/>
              <a:t>3-6</a:t>
            </a:r>
            <a:r>
              <a:rPr lang="zh-CN" altLang="en-US" sz="2000"/>
              <a:t>岁儿童学习与发展指南》</a:t>
            </a:r>
            <a:endParaRPr lang="zh-CN" altLang="en-US" sz="200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31546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4.3</a:t>
            </a:r>
            <a:r>
              <a:rPr lang="zh-CN" altLang="en-US" sz="2800">
                <a:solidFill>
                  <a:schemeClr val="bg1"/>
                </a:solidFill>
                <a:sym typeface="+mn-ea"/>
              </a:rPr>
              <a:t>科学领域教育的内容</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4231640" y="4061460"/>
            <a:ext cx="427609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1.1</a:t>
            </a:r>
            <a:r>
              <a:rPr lang="zh-CN" altLang="en-US" sz="2800">
                <a:solidFill>
                  <a:schemeClr val="bg1"/>
                </a:solidFill>
                <a:sym typeface="+mn-ea"/>
              </a:rPr>
              <a:t>健康领域教育的作用</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051884"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09255" y="4706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三、科学领域教育的内容</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8" name="流程图: 摘录 7"/>
          <p:cNvSpPr/>
          <p:nvPr/>
        </p:nvSpPr>
        <p:spPr>
          <a:xfrm>
            <a:off x="1862455" y="1884680"/>
            <a:ext cx="915670" cy="686435"/>
          </a:xfrm>
          <a:prstGeom prst="flowChartExtract">
            <a:avLst/>
          </a:prstGeom>
          <a:solidFill>
            <a:srgbClr val="498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2018030" y="1987550"/>
            <a:ext cx="604520" cy="583565"/>
          </a:xfrm>
          <a:prstGeom prst="rect">
            <a:avLst/>
          </a:prstGeom>
          <a:noFill/>
        </p:spPr>
        <p:txBody>
          <a:bodyPr wrap="square" rtlCol="0">
            <a:spAutoFit/>
          </a:bodyPr>
          <a:p>
            <a:pPr algn="ctr"/>
            <a:r>
              <a:rPr lang="en-US" altLang="zh-CN" sz="3200" b="1">
                <a:solidFill>
                  <a:schemeClr val="bg1"/>
                </a:solidFill>
              </a:rPr>
              <a:t>1</a:t>
            </a:r>
            <a:endParaRPr lang="en-US" altLang="zh-CN" sz="3200" b="1">
              <a:solidFill>
                <a:schemeClr val="bg1"/>
              </a:solidFill>
            </a:endParaRPr>
          </a:p>
        </p:txBody>
      </p:sp>
      <p:sp>
        <p:nvSpPr>
          <p:cNvPr id="19" name="文本框 18"/>
          <p:cNvSpPr txBox="1"/>
          <p:nvPr/>
        </p:nvSpPr>
        <p:spPr>
          <a:xfrm>
            <a:off x="1437640" y="2894330"/>
            <a:ext cx="1961515" cy="583565"/>
          </a:xfrm>
          <a:prstGeom prst="rect">
            <a:avLst/>
          </a:prstGeom>
          <a:noFill/>
        </p:spPr>
        <p:txBody>
          <a:bodyPr wrap="square" rtlCol="0">
            <a:spAutoFit/>
          </a:bodyPr>
          <a:p>
            <a:r>
              <a:rPr lang="zh-CN" altLang="en-US" sz="3200">
                <a:ln w="12700">
                  <a:solidFill>
                    <a:schemeClr val="accent1"/>
                  </a:solidFill>
                  <a:prstDash val="solid"/>
                </a:ln>
                <a:solidFill>
                  <a:srgbClr val="56C0C1"/>
                </a:solidFill>
                <a:effectLst>
                  <a:outerShdw dist="38100" dir="2640000" algn="bl" rotWithShape="0">
                    <a:schemeClr val="accent1"/>
                  </a:outerShdw>
                </a:effectLst>
              </a:rPr>
              <a:t>自然资源</a:t>
            </a:r>
            <a:endParaRPr lang="zh-CN" altLang="en-US" sz="3200">
              <a:ln w="12700">
                <a:solidFill>
                  <a:schemeClr val="accent1"/>
                </a:solidFill>
                <a:prstDash val="solid"/>
              </a:ln>
              <a:solidFill>
                <a:srgbClr val="56C0C1"/>
              </a:solidFill>
              <a:effectLst>
                <a:outerShdw dist="38100" dir="2640000" algn="bl" rotWithShape="0">
                  <a:schemeClr val="accent1"/>
                </a:outerShdw>
              </a:effectLst>
            </a:endParaRPr>
          </a:p>
        </p:txBody>
      </p:sp>
      <p:sp>
        <p:nvSpPr>
          <p:cNvPr id="21" name="文本框 20"/>
          <p:cNvSpPr txBox="1"/>
          <p:nvPr/>
        </p:nvSpPr>
        <p:spPr>
          <a:xfrm>
            <a:off x="652780" y="4046855"/>
            <a:ext cx="3531235" cy="1938020"/>
          </a:xfrm>
          <a:prstGeom prst="rect">
            <a:avLst/>
          </a:prstGeom>
          <a:noFill/>
        </p:spPr>
        <p:txBody>
          <a:bodyPr wrap="square" rtlCol="0">
            <a:spAutoFit/>
          </a:bodyPr>
          <a:p>
            <a:pPr indent="457200" fontAlgn="auto">
              <a:lnSpc>
                <a:spcPct val="100000"/>
              </a:lnSpc>
            </a:pPr>
            <a:r>
              <a:rPr lang="zh-CN" altLang="en-US" sz="2000">
                <a:solidFill>
                  <a:srgbClr val="4989C3"/>
                </a:solidFill>
              </a:rPr>
              <a:t>自然资源包括有生命物质和无生命物质。有生命物质主要指动植物，动植物在日常生活中是最为常见的。</a:t>
            </a:r>
            <a:endParaRPr lang="zh-CN" altLang="en-US" sz="2000">
              <a:solidFill>
                <a:srgbClr val="4989C3"/>
              </a:solidFill>
            </a:endParaRPr>
          </a:p>
          <a:p>
            <a:pPr indent="457200" fontAlgn="auto">
              <a:lnSpc>
                <a:spcPct val="100000"/>
              </a:lnSpc>
            </a:pPr>
            <a:r>
              <a:rPr lang="zh-CN" altLang="en-US" sz="2000">
                <a:solidFill>
                  <a:srgbClr val="4989C3"/>
                </a:solidFill>
              </a:rPr>
              <a:t>无生命物质主要指水，空气，沙子，土地，石子等。</a:t>
            </a:r>
            <a:endParaRPr lang="zh-CN" altLang="en-US" sz="2000">
              <a:solidFill>
                <a:srgbClr val="4989C3"/>
              </a:solidFill>
            </a:endParaRPr>
          </a:p>
        </p:txBody>
      </p:sp>
      <p:sp>
        <p:nvSpPr>
          <p:cNvPr id="22" name="流程图: 摘录 21"/>
          <p:cNvSpPr/>
          <p:nvPr/>
        </p:nvSpPr>
        <p:spPr>
          <a:xfrm>
            <a:off x="5360670" y="1884680"/>
            <a:ext cx="915670" cy="686435"/>
          </a:xfrm>
          <a:prstGeom prst="flowChartExtract">
            <a:avLst/>
          </a:prstGeom>
          <a:solidFill>
            <a:srgbClr val="897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5516245" y="1987550"/>
            <a:ext cx="604520" cy="583565"/>
          </a:xfrm>
          <a:prstGeom prst="rect">
            <a:avLst/>
          </a:prstGeom>
          <a:noFill/>
        </p:spPr>
        <p:txBody>
          <a:bodyPr wrap="square" rtlCol="0">
            <a:spAutoFit/>
          </a:bodyPr>
          <a:p>
            <a:pPr algn="ctr"/>
            <a:r>
              <a:rPr lang="en-US" altLang="zh-CN" sz="3200" b="1">
                <a:solidFill>
                  <a:schemeClr val="bg1"/>
                </a:solidFill>
              </a:rPr>
              <a:t>2</a:t>
            </a:r>
            <a:endParaRPr lang="en-US" altLang="zh-CN" sz="3200" b="1">
              <a:solidFill>
                <a:schemeClr val="bg1"/>
              </a:solidFill>
            </a:endParaRPr>
          </a:p>
        </p:txBody>
      </p:sp>
      <p:sp>
        <p:nvSpPr>
          <p:cNvPr id="25" name="文本框 24"/>
          <p:cNvSpPr txBox="1"/>
          <p:nvPr/>
        </p:nvSpPr>
        <p:spPr>
          <a:xfrm>
            <a:off x="5319395" y="2894330"/>
            <a:ext cx="998220" cy="583565"/>
          </a:xfrm>
          <a:prstGeom prst="rect">
            <a:avLst/>
          </a:prstGeom>
          <a:noFill/>
        </p:spPr>
        <p:txBody>
          <a:bodyPr wrap="square" rtlCol="0">
            <a:spAutoFit/>
          </a:bodyPr>
          <a:p>
            <a:r>
              <a:rPr lang="zh-CN" altLang="en-US" sz="3200">
                <a:ln w="12700">
                  <a:solidFill>
                    <a:srgbClr val="8B73A0"/>
                  </a:solidFill>
                  <a:prstDash val="solid"/>
                </a:ln>
                <a:solidFill>
                  <a:srgbClr val="8B73A0"/>
                </a:solidFill>
                <a:effectLst>
                  <a:outerShdw dist="38100" dir="2640000" algn="bl" rotWithShape="0">
                    <a:schemeClr val="accent1"/>
                  </a:outerShdw>
                </a:effectLst>
              </a:rPr>
              <a:t>人体</a:t>
            </a:r>
            <a:endParaRPr lang="zh-CN" altLang="en-US" sz="3200">
              <a:ln w="12700">
                <a:solidFill>
                  <a:srgbClr val="8B73A0"/>
                </a:solidFill>
                <a:prstDash val="solid"/>
              </a:ln>
              <a:solidFill>
                <a:srgbClr val="8B73A0"/>
              </a:solidFill>
              <a:effectLst>
                <a:outerShdw dist="38100" dir="2640000" algn="bl" rotWithShape="0">
                  <a:schemeClr val="accent1"/>
                </a:outerShdw>
              </a:effectLst>
            </a:endParaRPr>
          </a:p>
        </p:txBody>
      </p:sp>
      <p:sp>
        <p:nvSpPr>
          <p:cNvPr id="26" name="文本框 25"/>
          <p:cNvSpPr txBox="1"/>
          <p:nvPr/>
        </p:nvSpPr>
        <p:spPr>
          <a:xfrm>
            <a:off x="4571365" y="4046855"/>
            <a:ext cx="3531235" cy="2245360"/>
          </a:xfrm>
          <a:prstGeom prst="rect">
            <a:avLst/>
          </a:prstGeom>
          <a:noFill/>
        </p:spPr>
        <p:txBody>
          <a:bodyPr wrap="square" rtlCol="0">
            <a:spAutoFit/>
          </a:bodyPr>
          <a:p>
            <a:pPr indent="457200" fontAlgn="auto">
              <a:lnSpc>
                <a:spcPct val="100000"/>
              </a:lnSpc>
            </a:pPr>
            <a:r>
              <a:rPr lang="zh-CN" altLang="en-US" sz="2000">
                <a:solidFill>
                  <a:srgbClr val="8B73A0"/>
                </a:solidFill>
              </a:rPr>
              <a:t>在科学教育活动的过程中加入人体知识的讲解，可以很好的满足幼儿对自己身体构造的好奇心，同时还可以为幼儿普及一些生理知识，提高幼儿的健康意识以及自我保护的意识和能力。</a:t>
            </a:r>
            <a:endParaRPr lang="zh-CN" altLang="en-US" sz="2000">
              <a:solidFill>
                <a:srgbClr val="8B73A0"/>
              </a:solidFill>
            </a:endParaRPr>
          </a:p>
        </p:txBody>
      </p:sp>
      <p:sp>
        <p:nvSpPr>
          <p:cNvPr id="27" name="流程图: 摘录 26"/>
          <p:cNvSpPr/>
          <p:nvPr/>
        </p:nvSpPr>
        <p:spPr>
          <a:xfrm>
            <a:off x="9311640" y="1987550"/>
            <a:ext cx="915670" cy="686435"/>
          </a:xfrm>
          <a:prstGeom prst="flowChartExtract">
            <a:avLst/>
          </a:prstGeom>
          <a:solidFill>
            <a:srgbClr val="97C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9467215" y="2090420"/>
            <a:ext cx="604520" cy="583565"/>
          </a:xfrm>
          <a:prstGeom prst="rect">
            <a:avLst/>
          </a:prstGeom>
          <a:noFill/>
        </p:spPr>
        <p:txBody>
          <a:bodyPr wrap="square" rtlCol="0">
            <a:spAutoFit/>
          </a:bodyPr>
          <a:p>
            <a:pPr algn="ctr"/>
            <a:r>
              <a:rPr lang="en-US" altLang="zh-CN" sz="3200" b="1">
                <a:solidFill>
                  <a:schemeClr val="bg1"/>
                </a:solidFill>
              </a:rPr>
              <a:t>3</a:t>
            </a:r>
            <a:endParaRPr lang="en-US" altLang="zh-CN" sz="3200" b="1">
              <a:solidFill>
                <a:schemeClr val="bg1"/>
              </a:solidFill>
            </a:endParaRPr>
          </a:p>
        </p:txBody>
      </p:sp>
      <p:sp>
        <p:nvSpPr>
          <p:cNvPr id="31" name="文本框 30"/>
          <p:cNvSpPr txBox="1"/>
          <p:nvPr/>
        </p:nvSpPr>
        <p:spPr>
          <a:xfrm>
            <a:off x="8175625" y="2890520"/>
            <a:ext cx="3187700" cy="1076325"/>
          </a:xfrm>
          <a:prstGeom prst="rect">
            <a:avLst/>
          </a:prstGeom>
          <a:noFill/>
        </p:spPr>
        <p:txBody>
          <a:bodyPr wrap="square" rtlCol="0">
            <a:spAutoFit/>
          </a:bodyPr>
          <a:p>
            <a:pPr algn="ctr"/>
            <a:r>
              <a:rPr lang="zh-CN" altLang="en-US" sz="3200">
                <a:ln w="12700">
                  <a:solidFill>
                    <a:srgbClr val="97CEC5"/>
                  </a:solidFill>
                  <a:prstDash val="solid"/>
                </a:ln>
                <a:solidFill>
                  <a:srgbClr val="56C0C1"/>
                </a:solidFill>
                <a:effectLst>
                  <a:outerShdw dist="38100" dir="2640000" algn="bl" rotWithShape="0">
                    <a:schemeClr val="accent1"/>
                  </a:outerShdw>
                </a:effectLst>
              </a:rPr>
              <a:t>日常生活中常见的自然现象</a:t>
            </a:r>
            <a:endParaRPr lang="zh-CN" altLang="en-US" sz="3200">
              <a:ln w="12700">
                <a:solidFill>
                  <a:srgbClr val="97CEC5"/>
                </a:solidFill>
                <a:prstDash val="solid"/>
              </a:ln>
              <a:solidFill>
                <a:srgbClr val="56C0C1"/>
              </a:solidFill>
              <a:effectLst>
                <a:outerShdw dist="38100" dir="2640000" algn="bl" rotWithShape="0">
                  <a:schemeClr val="accent1"/>
                </a:outerShdw>
              </a:effectLst>
            </a:endParaRPr>
          </a:p>
        </p:txBody>
      </p:sp>
      <p:sp>
        <p:nvSpPr>
          <p:cNvPr id="33" name="文本框 32"/>
          <p:cNvSpPr txBox="1"/>
          <p:nvPr/>
        </p:nvSpPr>
        <p:spPr>
          <a:xfrm>
            <a:off x="8175625" y="4046855"/>
            <a:ext cx="3531235" cy="1322070"/>
          </a:xfrm>
          <a:prstGeom prst="rect">
            <a:avLst/>
          </a:prstGeom>
          <a:noFill/>
        </p:spPr>
        <p:txBody>
          <a:bodyPr wrap="square" rtlCol="0">
            <a:spAutoFit/>
          </a:bodyPr>
          <a:p>
            <a:pPr indent="457200" fontAlgn="auto">
              <a:lnSpc>
                <a:spcPct val="100000"/>
              </a:lnSpc>
            </a:pPr>
            <a:r>
              <a:rPr lang="zh-CN" altLang="en-US" sz="2000">
                <a:solidFill>
                  <a:srgbClr val="56C0C1"/>
                </a:solidFill>
              </a:rPr>
              <a:t>日常生活中常见的自然现象包括光、声音、冷、热和温度、力和运动、季节和天气的变化、天文现象等。</a:t>
            </a:r>
            <a:endParaRPr lang="zh-CN" altLang="en-US" sz="2000">
              <a:solidFill>
                <a:srgbClr val="56C0C1"/>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409255" y="4706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三、科学领域教育的内容</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8" name="流程图: 摘录 7"/>
          <p:cNvSpPr/>
          <p:nvPr/>
        </p:nvSpPr>
        <p:spPr>
          <a:xfrm>
            <a:off x="1862455" y="1884680"/>
            <a:ext cx="915670" cy="686435"/>
          </a:xfrm>
          <a:prstGeom prst="flowChartExtra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2018030" y="1987550"/>
            <a:ext cx="604520" cy="583565"/>
          </a:xfrm>
          <a:prstGeom prst="rect">
            <a:avLst/>
          </a:prstGeom>
          <a:noFill/>
        </p:spPr>
        <p:txBody>
          <a:bodyPr wrap="square" rtlCol="0">
            <a:spAutoFit/>
          </a:bodyPr>
          <a:p>
            <a:pPr algn="ctr"/>
            <a:r>
              <a:rPr lang="en-US" altLang="zh-CN" sz="3200" b="1">
                <a:solidFill>
                  <a:schemeClr val="bg1"/>
                </a:solidFill>
              </a:rPr>
              <a:t>4</a:t>
            </a:r>
            <a:endParaRPr lang="en-US" altLang="zh-CN" sz="3200" b="1">
              <a:solidFill>
                <a:schemeClr val="bg1"/>
              </a:solidFill>
            </a:endParaRPr>
          </a:p>
        </p:txBody>
      </p:sp>
      <p:sp>
        <p:nvSpPr>
          <p:cNvPr id="19" name="文本框 18"/>
          <p:cNvSpPr txBox="1"/>
          <p:nvPr/>
        </p:nvSpPr>
        <p:spPr>
          <a:xfrm>
            <a:off x="1789430" y="2894330"/>
            <a:ext cx="1062355" cy="583565"/>
          </a:xfrm>
          <a:prstGeom prst="rect">
            <a:avLst/>
          </a:prstGeom>
          <a:noFill/>
        </p:spPr>
        <p:txBody>
          <a:bodyPr wrap="square" rtlCol="0">
            <a:spAutoFit/>
          </a:bodyPr>
          <a:p>
            <a:r>
              <a:rPr lang="zh-CN" altLang="en-US" sz="3200">
                <a:ln w="12700">
                  <a:solidFill>
                    <a:srgbClr val="FFD966"/>
                  </a:solidFill>
                  <a:prstDash val="solid"/>
                </a:ln>
                <a:solidFill>
                  <a:srgbClr val="FFD966"/>
                </a:solidFill>
                <a:effectLst>
                  <a:outerShdw dist="38100" dir="2640000" algn="bl" rotWithShape="0">
                    <a:schemeClr val="accent1"/>
                  </a:outerShdw>
                </a:effectLst>
              </a:rPr>
              <a:t>数学</a:t>
            </a:r>
            <a:endParaRPr lang="zh-CN" altLang="en-US" sz="3200">
              <a:ln w="12700">
                <a:solidFill>
                  <a:srgbClr val="FFD966"/>
                </a:solidFill>
                <a:prstDash val="solid"/>
              </a:ln>
              <a:solidFill>
                <a:srgbClr val="FFD966"/>
              </a:solidFill>
              <a:effectLst>
                <a:outerShdw dist="38100" dir="2640000" algn="bl" rotWithShape="0">
                  <a:schemeClr val="accent1"/>
                </a:outerShdw>
              </a:effectLst>
            </a:endParaRPr>
          </a:p>
        </p:txBody>
      </p:sp>
      <p:sp>
        <p:nvSpPr>
          <p:cNvPr id="21" name="文本框 20"/>
          <p:cNvSpPr txBox="1"/>
          <p:nvPr/>
        </p:nvSpPr>
        <p:spPr>
          <a:xfrm>
            <a:off x="652780" y="4046855"/>
            <a:ext cx="3531235" cy="1322070"/>
          </a:xfrm>
          <a:prstGeom prst="rect">
            <a:avLst/>
          </a:prstGeom>
          <a:noFill/>
        </p:spPr>
        <p:txBody>
          <a:bodyPr wrap="square" rtlCol="0">
            <a:spAutoFit/>
          </a:bodyPr>
          <a:p>
            <a:pPr indent="457200" fontAlgn="auto">
              <a:lnSpc>
                <a:spcPct val="100000"/>
              </a:lnSpc>
            </a:pPr>
            <a:r>
              <a:rPr lang="zh-CN" altLang="en-US" sz="2000">
                <a:solidFill>
                  <a:schemeClr val="tx1"/>
                </a:solidFill>
              </a:rPr>
              <a:t>数学无论是在生活中还是在学习中都是非常实用的。对数学的学习主要包括集合、数学、形、空间与时间等。</a:t>
            </a:r>
            <a:endParaRPr lang="zh-CN" altLang="en-US" sz="2000">
              <a:solidFill>
                <a:schemeClr val="tx1"/>
              </a:solidFill>
            </a:endParaRPr>
          </a:p>
        </p:txBody>
      </p:sp>
      <p:sp>
        <p:nvSpPr>
          <p:cNvPr id="22" name="流程图: 摘录 21"/>
          <p:cNvSpPr/>
          <p:nvPr/>
        </p:nvSpPr>
        <p:spPr>
          <a:xfrm>
            <a:off x="5638165" y="1936115"/>
            <a:ext cx="915670" cy="686435"/>
          </a:xfrm>
          <a:prstGeom prst="flowChartExtract">
            <a:avLst/>
          </a:prstGeom>
          <a:solidFill>
            <a:srgbClr val="897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5793740" y="2038985"/>
            <a:ext cx="604520" cy="583565"/>
          </a:xfrm>
          <a:prstGeom prst="rect">
            <a:avLst/>
          </a:prstGeom>
          <a:noFill/>
        </p:spPr>
        <p:txBody>
          <a:bodyPr wrap="square" rtlCol="0">
            <a:spAutoFit/>
          </a:bodyPr>
          <a:p>
            <a:pPr algn="ctr"/>
            <a:r>
              <a:rPr lang="en-US" altLang="zh-CN" sz="3200" b="1">
                <a:solidFill>
                  <a:schemeClr val="bg1"/>
                </a:solidFill>
              </a:rPr>
              <a:t>5</a:t>
            </a:r>
            <a:endParaRPr lang="en-US" altLang="zh-CN" sz="3200" b="1">
              <a:solidFill>
                <a:schemeClr val="bg1"/>
              </a:solidFill>
            </a:endParaRPr>
          </a:p>
        </p:txBody>
      </p:sp>
      <p:sp>
        <p:nvSpPr>
          <p:cNvPr id="25" name="文本框 24"/>
          <p:cNvSpPr txBox="1"/>
          <p:nvPr/>
        </p:nvSpPr>
        <p:spPr>
          <a:xfrm>
            <a:off x="4759960" y="2894330"/>
            <a:ext cx="3154680" cy="583565"/>
          </a:xfrm>
          <a:prstGeom prst="rect">
            <a:avLst/>
          </a:prstGeom>
          <a:noFill/>
        </p:spPr>
        <p:txBody>
          <a:bodyPr wrap="square" rtlCol="0">
            <a:spAutoFit/>
          </a:bodyPr>
          <a:p>
            <a:r>
              <a:rPr lang="zh-CN" altLang="en-US" sz="3200">
                <a:ln w="12700">
                  <a:solidFill>
                    <a:srgbClr val="8B73A0"/>
                  </a:solidFill>
                  <a:prstDash val="solid"/>
                </a:ln>
                <a:solidFill>
                  <a:srgbClr val="8B73A0"/>
                </a:solidFill>
                <a:effectLst>
                  <a:outerShdw dist="38100" dir="2640000" algn="bl" rotWithShape="0">
                    <a:schemeClr val="accent1"/>
                  </a:outerShdw>
                </a:effectLst>
              </a:rPr>
              <a:t>现代高科技产品</a:t>
            </a:r>
            <a:endParaRPr lang="zh-CN" altLang="en-US" sz="3200">
              <a:ln w="12700">
                <a:solidFill>
                  <a:srgbClr val="8B73A0"/>
                </a:solidFill>
                <a:prstDash val="solid"/>
              </a:ln>
              <a:solidFill>
                <a:srgbClr val="8B73A0"/>
              </a:solidFill>
              <a:effectLst>
                <a:outerShdw dist="38100" dir="2640000" algn="bl" rotWithShape="0">
                  <a:schemeClr val="accent1"/>
                </a:outerShdw>
              </a:effectLst>
            </a:endParaRPr>
          </a:p>
        </p:txBody>
      </p:sp>
      <p:sp>
        <p:nvSpPr>
          <p:cNvPr id="26" name="文本框 25"/>
          <p:cNvSpPr txBox="1"/>
          <p:nvPr/>
        </p:nvSpPr>
        <p:spPr>
          <a:xfrm>
            <a:off x="4571365" y="4046855"/>
            <a:ext cx="3531235" cy="1630045"/>
          </a:xfrm>
          <a:prstGeom prst="rect">
            <a:avLst/>
          </a:prstGeom>
          <a:noFill/>
        </p:spPr>
        <p:txBody>
          <a:bodyPr wrap="square" rtlCol="0">
            <a:spAutoFit/>
          </a:bodyPr>
          <a:p>
            <a:pPr indent="457200" fontAlgn="auto">
              <a:lnSpc>
                <a:spcPct val="100000"/>
              </a:lnSpc>
            </a:pPr>
            <a:r>
              <a:rPr lang="zh-CN" altLang="en-US" sz="2000">
                <a:solidFill>
                  <a:schemeClr val="tx1"/>
                </a:solidFill>
              </a:rPr>
              <a:t>随着科学技术的不断发展，高科技产品层出不穷，现代社会，高科技产品如手机电脑等是人们所必备的，对于诸如此类的产品幼儿要有所了解。</a:t>
            </a:r>
            <a:endParaRPr lang="zh-CN" altLang="en-US" sz="2000">
              <a:solidFill>
                <a:schemeClr val="tx1"/>
              </a:solidFill>
            </a:endParaRPr>
          </a:p>
        </p:txBody>
      </p:sp>
      <p:pic>
        <p:nvPicPr>
          <p:cNvPr id="2" name="图片 1"/>
          <p:cNvPicPr>
            <a:picLocks noChangeAspect="1"/>
          </p:cNvPicPr>
          <p:nvPr/>
        </p:nvPicPr>
        <p:blipFill>
          <a:blip r:embed="rId1"/>
          <a:stretch>
            <a:fillRect/>
          </a:stretch>
        </p:blipFill>
        <p:spPr>
          <a:xfrm>
            <a:off x="8225790" y="343535"/>
            <a:ext cx="3649980" cy="2705100"/>
          </a:xfrm>
          <a:prstGeom prst="rect">
            <a:avLst/>
          </a:prstGeom>
        </p:spPr>
      </p:pic>
      <p:pic>
        <p:nvPicPr>
          <p:cNvPr id="3" name="图片 2"/>
          <p:cNvPicPr>
            <a:picLocks noChangeAspect="1"/>
          </p:cNvPicPr>
          <p:nvPr/>
        </p:nvPicPr>
        <p:blipFill>
          <a:blip r:embed="rId2"/>
          <a:stretch>
            <a:fillRect/>
          </a:stretch>
        </p:blipFill>
        <p:spPr>
          <a:xfrm>
            <a:off x="8225790" y="3232785"/>
            <a:ext cx="3529330" cy="3258185"/>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31546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4.4</a:t>
            </a:r>
            <a:r>
              <a:rPr lang="zh-CN" altLang="en-US" sz="2800">
                <a:solidFill>
                  <a:schemeClr val="bg1"/>
                </a:solidFill>
                <a:sym typeface="+mn-ea"/>
              </a:rPr>
              <a:t>科学</a:t>
            </a:r>
            <a:r>
              <a:rPr lang="zh-CN" altLang="en-US" sz="2800">
                <a:solidFill>
                  <a:schemeClr val="bg1"/>
                </a:solidFill>
                <a:sym typeface="+mn-ea"/>
              </a:rPr>
              <a:t>领域的教育与指导</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 name="文本框 22"/>
          <p:cNvSpPr txBox="1"/>
          <p:nvPr/>
        </p:nvSpPr>
        <p:spPr>
          <a:xfrm flipH="1">
            <a:off x="354010" y="43382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四、科学领域的教育与指导</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grpSp>
        <p:nvGrpSpPr>
          <p:cNvPr id="59" name="组合 58"/>
          <p:cNvGrpSpPr/>
          <p:nvPr/>
        </p:nvGrpSpPr>
        <p:grpSpPr>
          <a:xfrm>
            <a:off x="1868170" y="1630045"/>
            <a:ext cx="3933825" cy="4514215"/>
            <a:chOff x="463183" y="894443"/>
            <a:chExt cx="3901648" cy="2716532"/>
          </a:xfrm>
        </p:grpSpPr>
        <p:sp>
          <p:nvSpPr>
            <p:cNvPr id="7" name="Rectangle: Rounded Corners 40"/>
            <p:cNvSpPr/>
            <p:nvPr/>
          </p:nvSpPr>
          <p:spPr bwMode="auto">
            <a:xfrm flipH="1">
              <a:off x="629562" y="951570"/>
              <a:ext cx="3553235" cy="762802"/>
            </a:xfrm>
            <a:prstGeom prst="roundRect">
              <a:avLst>
                <a:gd name="adj" fmla="val 50000"/>
              </a:avLst>
            </a:prstGeom>
            <a:solidFill>
              <a:schemeClr val="accent6"/>
            </a:solidFill>
            <a:ln w="9525">
              <a:noFill/>
              <a:round/>
            </a:ln>
          </p:spPr>
          <p:txBody>
            <a:bodyPr anchor="ctr"/>
            <a:p>
              <a:pPr algn="ctr"/>
            </a:p>
          </p:txBody>
        </p:sp>
        <p:sp>
          <p:nvSpPr>
            <p:cNvPr id="8" name="Freeform: Shape 41"/>
            <p:cNvSpPr/>
            <p:nvPr/>
          </p:nvSpPr>
          <p:spPr bwMode="auto">
            <a:xfrm flipH="1">
              <a:off x="3230489" y="951570"/>
              <a:ext cx="208470" cy="762802"/>
            </a:xfrm>
            <a:custGeom>
              <a:avLst/>
              <a:gdLst/>
              <a:ahLst/>
              <a:cxnLst>
                <a:cxn ang="0">
                  <a:pos x="0" y="0"/>
                </a:cxn>
                <a:cxn ang="0">
                  <a:pos x="0" y="292"/>
                </a:cxn>
                <a:cxn ang="0">
                  <a:pos x="170" y="457"/>
                </a:cxn>
                <a:cxn ang="0">
                  <a:pos x="0" y="621"/>
                </a:cxn>
                <a:cxn ang="0">
                  <a:pos x="0" y="914"/>
                </a:cxn>
                <a:cxn ang="0">
                  <a:pos x="20" y="914"/>
                </a:cxn>
                <a:cxn ang="0">
                  <a:pos x="20" y="628"/>
                </a:cxn>
                <a:cxn ang="0">
                  <a:pos x="198" y="457"/>
                </a:cxn>
                <a:cxn ang="0">
                  <a:pos x="20" y="285"/>
                </a:cxn>
                <a:cxn ang="0">
                  <a:pos x="20" y="0"/>
                </a:cxn>
                <a:cxn ang="0">
                  <a:pos x="0" y="0"/>
                </a:cxn>
              </a:cxnLst>
              <a:rect l="0" t="0" r="r" b="b"/>
              <a:pathLst>
                <a:path w="198" h="914">
                  <a:moveTo>
                    <a:pt x="0" y="0"/>
                  </a:moveTo>
                  <a:lnTo>
                    <a:pt x="0" y="292"/>
                  </a:lnTo>
                  <a:lnTo>
                    <a:pt x="170" y="457"/>
                  </a:lnTo>
                  <a:lnTo>
                    <a:pt x="0" y="621"/>
                  </a:lnTo>
                  <a:lnTo>
                    <a:pt x="0" y="914"/>
                  </a:lnTo>
                  <a:lnTo>
                    <a:pt x="20" y="914"/>
                  </a:lnTo>
                  <a:lnTo>
                    <a:pt x="20" y="628"/>
                  </a:lnTo>
                  <a:lnTo>
                    <a:pt x="198" y="457"/>
                  </a:lnTo>
                  <a:lnTo>
                    <a:pt x="20" y="285"/>
                  </a:lnTo>
                  <a:lnTo>
                    <a:pt x="20" y="0"/>
                  </a:lnTo>
                  <a:lnTo>
                    <a:pt x="0" y="0"/>
                  </a:lnTo>
                  <a:close/>
                </a:path>
              </a:pathLst>
            </a:custGeom>
            <a:solidFill>
              <a:schemeClr val="bg1"/>
            </a:solidFill>
            <a:ln w="9525">
              <a:noFill/>
              <a:round/>
            </a:ln>
            <a:effectLst/>
          </p:spPr>
          <p:txBody>
            <a:bodyPr anchor="ctr"/>
            <a:p>
              <a:pPr algn="ctr"/>
            </a:p>
          </p:txBody>
        </p:sp>
        <p:sp>
          <p:nvSpPr>
            <p:cNvPr id="9" name="Isosceles Triangle 39"/>
            <p:cNvSpPr/>
            <p:nvPr/>
          </p:nvSpPr>
          <p:spPr bwMode="auto">
            <a:xfrm rot="5400000" flipH="1">
              <a:off x="4191466" y="1263626"/>
              <a:ext cx="208037" cy="138692"/>
            </a:xfrm>
            <a:prstGeom prst="triangle">
              <a:avLst/>
            </a:prstGeom>
            <a:solidFill>
              <a:schemeClr val="accent6"/>
            </a:solidFill>
            <a:ln w="9525">
              <a:noFill/>
              <a:round/>
            </a:ln>
          </p:spPr>
          <p:txBody>
            <a:bodyPr anchor="ctr"/>
            <a:p>
              <a:pPr algn="ctr"/>
            </a:p>
          </p:txBody>
        </p:sp>
        <p:sp>
          <p:nvSpPr>
            <p:cNvPr id="13" name="Rectangle: Rounded Corners 72"/>
            <p:cNvSpPr/>
            <p:nvPr/>
          </p:nvSpPr>
          <p:spPr bwMode="auto">
            <a:xfrm flipH="1">
              <a:off x="629562" y="1905072"/>
              <a:ext cx="3553235" cy="762802"/>
            </a:xfrm>
            <a:prstGeom prst="roundRect">
              <a:avLst>
                <a:gd name="adj" fmla="val 50000"/>
              </a:avLst>
            </a:prstGeom>
            <a:solidFill>
              <a:srgbClr val="56C0C1"/>
            </a:solidFill>
            <a:ln w="9525">
              <a:noFill/>
              <a:round/>
            </a:ln>
          </p:spPr>
          <p:txBody>
            <a:bodyPr anchor="ctr"/>
            <a:p>
              <a:pPr algn="ctr"/>
            </a:p>
          </p:txBody>
        </p:sp>
        <p:sp>
          <p:nvSpPr>
            <p:cNvPr id="14" name="Freeform: Shape 73"/>
            <p:cNvSpPr/>
            <p:nvPr/>
          </p:nvSpPr>
          <p:spPr bwMode="auto">
            <a:xfrm flipH="1">
              <a:off x="3227885" y="1905072"/>
              <a:ext cx="208470" cy="762802"/>
            </a:xfrm>
            <a:custGeom>
              <a:avLst/>
              <a:gdLst/>
              <a:ahLst/>
              <a:cxnLst>
                <a:cxn ang="0">
                  <a:pos x="0" y="0"/>
                </a:cxn>
                <a:cxn ang="0">
                  <a:pos x="0" y="292"/>
                </a:cxn>
                <a:cxn ang="0">
                  <a:pos x="170" y="457"/>
                </a:cxn>
                <a:cxn ang="0">
                  <a:pos x="0" y="621"/>
                </a:cxn>
                <a:cxn ang="0">
                  <a:pos x="0" y="914"/>
                </a:cxn>
                <a:cxn ang="0">
                  <a:pos x="20" y="914"/>
                </a:cxn>
                <a:cxn ang="0">
                  <a:pos x="20" y="628"/>
                </a:cxn>
                <a:cxn ang="0">
                  <a:pos x="198" y="457"/>
                </a:cxn>
                <a:cxn ang="0">
                  <a:pos x="20" y="285"/>
                </a:cxn>
                <a:cxn ang="0">
                  <a:pos x="20" y="0"/>
                </a:cxn>
                <a:cxn ang="0">
                  <a:pos x="0" y="0"/>
                </a:cxn>
              </a:cxnLst>
              <a:rect l="0" t="0" r="r" b="b"/>
              <a:pathLst>
                <a:path w="198" h="914">
                  <a:moveTo>
                    <a:pt x="0" y="0"/>
                  </a:moveTo>
                  <a:lnTo>
                    <a:pt x="0" y="292"/>
                  </a:lnTo>
                  <a:lnTo>
                    <a:pt x="170" y="457"/>
                  </a:lnTo>
                  <a:lnTo>
                    <a:pt x="0" y="621"/>
                  </a:lnTo>
                  <a:lnTo>
                    <a:pt x="0" y="914"/>
                  </a:lnTo>
                  <a:lnTo>
                    <a:pt x="20" y="914"/>
                  </a:lnTo>
                  <a:lnTo>
                    <a:pt x="20" y="628"/>
                  </a:lnTo>
                  <a:lnTo>
                    <a:pt x="198" y="457"/>
                  </a:lnTo>
                  <a:lnTo>
                    <a:pt x="20" y="285"/>
                  </a:lnTo>
                  <a:lnTo>
                    <a:pt x="20" y="0"/>
                  </a:lnTo>
                  <a:lnTo>
                    <a:pt x="0" y="0"/>
                  </a:lnTo>
                  <a:close/>
                </a:path>
              </a:pathLst>
            </a:custGeom>
            <a:solidFill>
              <a:schemeClr val="bg1"/>
            </a:solidFill>
            <a:ln w="9525">
              <a:noFill/>
              <a:round/>
            </a:ln>
            <a:effectLst/>
          </p:spPr>
          <p:txBody>
            <a:bodyPr anchor="ctr"/>
            <a:p>
              <a:pPr algn="ctr"/>
            </a:p>
          </p:txBody>
        </p:sp>
        <p:sp>
          <p:nvSpPr>
            <p:cNvPr id="15" name="Isosceles Triangle 71"/>
            <p:cNvSpPr/>
            <p:nvPr/>
          </p:nvSpPr>
          <p:spPr bwMode="auto">
            <a:xfrm rot="5400000" flipH="1">
              <a:off x="4191466" y="2217128"/>
              <a:ext cx="208037" cy="138692"/>
            </a:xfrm>
            <a:prstGeom prst="triangle">
              <a:avLst/>
            </a:prstGeom>
            <a:solidFill>
              <a:srgbClr val="56C0C1"/>
            </a:solidFill>
            <a:ln w="9525">
              <a:noFill/>
              <a:round/>
            </a:ln>
          </p:spPr>
          <p:txBody>
            <a:bodyPr anchor="ctr"/>
            <a:p>
              <a:pPr algn="ctr"/>
            </a:p>
          </p:txBody>
        </p:sp>
        <p:sp>
          <p:nvSpPr>
            <p:cNvPr id="19" name="Rectangle: Rounded Corners 82"/>
            <p:cNvSpPr/>
            <p:nvPr/>
          </p:nvSpPr>
          <p:spPr bwMode="auto">
            <a:xfrm flipH="1">
              <a:off x="629562" y="2837387"/>
              <a:ext cx="3553235" cy="762802"/>
            </a:xfrm>
            <a:prstGeom prst="roundRect">
              <a:avLst>
                <a:gd name="adj" fmla="val 50000"/>
              </a:avLst>
            </a:prstGeom>
            <a:solidFill>
              <a:schemeClr val="accent2"/>
            </a:solidFill>
            <a:ln w="9525">
              <a:noFill/>
              <a:round/>
            </a:ln>
          </p:spPr>
          <p:txBody>
            <a:bodyPr anchor="ctr"/>
            <a:p>
              <a:pPr algn="ctr"/>
              <a:endParaRPr lang="zh-CN" altLang="en-US" sz="2800">
                <a:solidFill>
                  <a:schemeClr val="bg1"/>
                </a:solidFill>
                <a:effectLst/>
              </a:endParaRPr>
            </a:p>
          </p:txBody>
        </p:sp>
        <p:sp>
          <p:nvSpPr>
            <p:cNvPr id="20" name="Freeform: Shape 83"/>
            <p:cNvSpPr/>
            <p:nvPr/>
          </p:nvSpPr>
          <p:spPr bwMode="auto">
            <a:xfrm flipH="1">
              <a:off x="3227885" y="2848173"/>
              <a:ext cx="208470" cy="762802"/>
            </a:xfrm>
            <a:custGeom>
              <a:avLst/>
              <a:gdLst/>
              <a:ahLst/>
              <a:cxnLst>
                <a:cxn ang="0">
                  <a:pos x="0" y="0"/>
                </a:cxn>
                <a:cxn ang="0">
                  <a:pos x="0" y="292"/>
                </a:cxn>
                <a:cxn ang="0">
                  <a:pos x="170" y="457"/>
                </a:cxn>
                <a:cxn ang="0">
                  <a:pos x="0" y="621"/>
                </a:cxn>
                <a:cxn ang="0">
                  <a:pos x="0" y="914"/>
                </a:cxn>
                <a:cxn ang="0">
                  <a:pos x="20" y="914"/>
                </a:cxn>
                <a:cxn ang="0">
                  <a:pos x="20" y="628"/>
                </a:cxn>
                <a:cxn ang="0">
                  <a:pos x="198" y="457"/>
                </a:cxn>
                <a:cxn ang="0">
                  <a:pos x="20" y="285"/>
                </a:cxn>
                <a:cxn ang="0">
                  <a:pos x="20" y="0"/>
                </a:cxn>
                <a:cxn ang="0">
                  <a:pos x="0" y="0"/>
                </a:cxn>
              </a:cxnLst>
              <a:rect l="0" t="0" r="r" b="b"/>
              <a:pathLst>
                <a:path w="198" h="914">
                  <a:moveTo>
                    <a:pt x="0" y="0"/>
                  </a:moveTo>
                  <a:lnTo>
                    <a:pt x="0" y="292"/>
                  </a:lnTo>
                  <a:lnTo>
                    <a:pt x="170" y="457"/>
                  </a:lnTo>
                  <a:lnTo>
                    <a:pt x="0" y="621"/>
                  </a:lnTo>
                  <a:lnTo>
                    <a:pt x="0" y="914"/>
                  </a:lnTo>
                  <a:lnTo>
                    <a:pt x="20" y="914"/>
                  </a:lnTo>
                  <a:lnTo>
                    <a:pt x="20" y="628"/>
                  </a:lnTo>
                  <a:lnTo>
                    <a:pt x="198" y="457"/>
                  </a:lnTo>
                  <a:lnTo>
                    <a:pt x="20" y="285"/>
                  </a:lnTo>
                  <a:lnTo>
                    <a:pt x="20" y="0"/>
                  </a:lnTo>
                  <a:lnTo>
                    <a:pt x="0" y="0"/>
                  </a:lnTo>
                  <a:close/>
                </a:path>
              </a:pathLst>
            </a:custGeom>
            <a:solidFill>
              <a:schemeClr val="bg1"/>
            </a:solidFill>
            <a:ln w="9525">
              <a:noFill/>
              <a:round/>
            </a:ln>
            <a:effectLst/>
          </p:spPr>
          <p:txBody>
            <a:bodyPr anchor="ctr"/>
            <a:p>
              <a:pPr algn="ctr"/>
            </a:p>
          </p:txBody>
        </p:sp>
        <p:sp>
          <p:nvSpPr>
            <p:cNvPr id="21" name="Isosceles Triangle 81"/>
            <p:cNvSpPr/>
            <p:nvPr/>
          </p:nvSpPr>
          <p:spPr bwMode="auto">
            <a:xfrm rot="5400000" flipH="1">
              <a:off x="4191466" y="3160229"/>
              <a:ext cx="208037" cy="138692"/>
            </a:xfrm>
            <a:prstGeom prst="triangle">
              <a:avLst/>
            </a:prstGeom>
            <a:solidFill>
              <a:schemeClr val="accent2"/>
            </a:solidFill>
            <a:ln w="9525">
              <a:noFill/>
              <a:round/>
            </a:ln>
          </p:spPr>
          <p:txBody>
            <a:bodyPr anchor="ctr"/>
            <a:p>
              <a:pPr algn="ctr"/>
            </a:p>
          </p:txBody>
        </p:sp>
        <p:sp>
          <p:nvSpPr>
            <p:cNvPr id="39" name="TextBox 119"/>
            <p:cNvSpPr txBox="1"/>
            <p:nvPr/>
          </p:nvSpPr>
          <p:spPr>
            <a:xfrm>
              <a:off x="3438952" y="1137732"/>
              <a:ext cx="544859" cy="347556"/>
            </a:xfrm>
            <a:prstGeom prst="rect">
              <a:avLst/>
            </a:prstGeom>
            <a:noFill/>
            <a:effectLst/>
          </p:spPr>
          <p:txBody>
            <a:bodyPr wrap="none"/>
            <a:p>
              <a:pPr algn="ctr"/>
              <a:r>
                <a:rPr lang="en-US" sz="3600" b="1">
                  <a:solidFill>
                    <a:schemeClr val="bg1"/>
                  </a:solidFill>
                </a:rPr>
                <a:t>1</a:t>
              </a:r>
              <a:endParaRPr lang="en-US" sz="3600" b="1">
                <a:solidFill>
                  <a:schemeClr val="bg1"/>
                </a:solidFill>
              </a:endParaRPr>
            </a:p>
          </p:txBody>
        </p:sp>
        <p:sp>
          <p:nvSpPr>
            <p:cNvPr id="54" name="TextBox 55"/>
            <p:cNvSpPr txBox="1"/>
            <p:nvPr/>
          </p:nvSpPr>
          <p:spPr bwMode="auto">
            <a:xfrm>
              <a:off x="463183" y="894443"/>
              <a:ext cx="2973228" cy="877280"/>
            </a:xfrm>
            <a:prstGeom prst="rect">
              <a:avLst/>
            </a:prstGeom>
            <a:noFill/>
          </p:spPr>
          <p:txBody>
            <a:bodyPr wrap="none" lIns="360000" tIns="0" rIns="216000" bIns="0" anchor="ctr" anchorCtr="0">
              <a:normAutofit/>
            </a:bodyPr>
            <a:p>
              <a:pPr algn="ctr" latinLnBrk="0"/>
              <a:r>
                <a:rPr lang="zh-CN" altLang="en-US" sz="2400">
                  <a:solidFill>
                    <a:schemeClr val="bg1"/>
                  </a:solidFill>
                  <a:effectLst/>
                </a:rPr>
                <a:t>使幼儿在探究实践</a:t>
              </a:r>
              <a:endParaRPr lang="zh-CN" altLang="en-US" sz="2400">
                <a:solidFill>
                  <a:schemeClr val="bg1"/>
                </a:solidFill>
                <a:effectLst/>
              </a:endParaRPr>
            </a:p>
            <a:p>
              <a:pPr algn="ctr" latinLnBrk="0"/>
              <a:r>
                <a:rPr lang="zh-CN" altLang="en-US" sz="2400">
                  <a:solidFill>
                    <a:schemeClr val="bg1"/>
                  </a:solidFill>
                  <a:effectLst/>
                </a:rPr>
                <a:t>中获得切身的感受</a:t>
              </a:r>
              <a:endParaRPr lang="zh-CN" altLang="en-US" sz="2400">
                <a:solidFill>
                  <a:schemeClr val="bg1"/>
                </a:solidFill>
                <a:effectLst/>
              </a:endParaRPr>
            </a:p>
            <a:p>
              <a:pPr algn="ctr" latinLnBrk="0"/>
              <a:r>
                <a:rPr lang="zh-CN" altLang="en-US" sz="2400">
                  <a:solidFill>
                    <a:schemeClr val="bg1"/>
                  </a:solidFill>
                  <a:effectLst/>
                </a:rPr>
                <a:t>体验与发现</a:t>
              </a:r>
              <a:endParaRPr lang="zh-CN" altLang="en-US" sz="2400">
                <a:solidFill>
                  <a:schemeClr val="bg1"/>
                </a:solidFill>
                <a:effectLst/>
              </a:endParaRPr>
            </a:p>
          </p:txBody>
        </p:sp>
        <p:sp>
          <p:nvSpPr>
            <p:cNvPr id="50" name="TextBox 61"/>
            <p:cNvSpPr txBox="1"/>
            <p:nvPr/>
          </p:nvSpPr>
          <p:spPr bwMode="auto">
            <a:xfrm>
              <a:off x="649248" y="1985850"/>
              <a:ext cx="2601099" cy="631594"/>
            </a:xfrm>
            <a:prstGeom prst="rect">
              <a:avLst/>
            </a:prstGeom>
            <a:noFill/>
          </p:spPr>
          <p:txBody>
            <a:bodyPr wrap="none" lIns="360000" tIns="0" rIns="216000" bIns="0" anchor="ctr" anchorCtr="0"/>
            <a:p>
              <a:pPr algn="ctr" latinLnBrk="0"/>
              <a:r>
                <a:rPr lang="zh-CN" altLang="en-US" sz="2400">
                  <a:solidFill>
                    <a:schemeClr val="bg1"/>
                  </a:solidFill>
                  <a:effectLst/>
                </a:rPr>
                <a:t>引导幼儿动手</a:t>
              </a:r>
              <a:endParaRPr lang="zh-CN" altLang="en-US" sz="2400">
                <a:solidFill>
                  <a:schemeClr val="bg1"/>
                </a:solidFill>
                <a:effectLst/>
              </a:endParaRPr>
            </a:p>
            <a:p>
              <a:pPr algn="ctr" latinLnBrk="0"/>
              <a:r>
                <a:rPr lang="zh-CN" altLang="en-US" sz="2400">
                  <a:solidFill>
                    <a:schemeClr val="bg1"/>
                  </a:solidFill>
                  <a:effectLst/>
                </a:rPr>
                <a:t>动脑，积极思考</a:t>
              </a:r>
              <a:endParaRPr lang="zh-CN" altLang="en-US" sz="2400">
                <a:solidFill>
                  <a:schemeClr val="bg1"/>
                </a:solidFill>
                <a:effectLst/>
              </a:endParaRPr>
            </a:p>
          </p:txBody>
        </p:sp>
      </p:grpSp>
      <p:grpSp>
        <p:nvGrpSpPr>
          <p:cNvPr id="60" name="组合 59"/>
          <p:cNvGrpSpPr/>
          <p:nvPr/>
        </p:nvGrpSpPr>
        <p:grpSpPr>
          <a:xfrm>
            <a:off x="6216650" y="2082165"/>
            <a:ext cx="3762375" cy="3094990"/>
            <a:chOff x="4779171" y="1410985"/>
            <a:chExt cx="3762270" cy="1716304"/>
          </a:xfrm>
        </p:grpSpPr>
        <p:sp>
          <p:nvSpPr>
            <p:cNvPr id="10" name="Rectangle: Rounded Corners 45"/>
            <p:cNvSpPr/>
            <p:nvPr/>
          </p:nvSpPr>
          <p:spPr bwMode="auto">
            <a:xfrm>
              <a:off x="4961203" y="1410985"/>
              <a:ext cx="3580238" cy="762802"/>
            </a:xfrm>
            <a:prstGeom prst="roundRect">
              <a:avLst>
                <a:gd name="adj" fmla="val 50000"/>
              </a:avLst>
            </a:prstGeom>
            <a:solidFill>
              <a:schemeClr val="accent5"/>
            </a:solidFill>
            <a:ln w="9525">
              <a:noFill/>
              <a:round/>
            </a:ln>
          </p:spPr>
          <p:txBody>
            <a:bodyPr anchor="ctr"/>
            <a:p>
              <a:pPr algn="ctr"/>
            </a:p>
          </p:txBody>
        </p:sp>
        <p:sp>
          <p:nvSpPr>
            <p:cNvPr id="11" name="Freeform: Shape 46"/>
            <p:cNvSpPr/>
            <p:nvPr/>
          </p:nvSpPr>
          <p:spPr bwMode="auto">
            <a:xfrm>
              <a:off x="5809154" y="1410985"/>
              <a:ext cx="210054" cy="762802"/>
            </a:xfrm>
            <a:custGeom>
              <a:avLst/>
              <a:gdLst/>
              <a:ahLst/>
              <a:cxnLst>
                <a:cxn ang="0">
                  <a:pos x="0" y="0"/>
                </a:cxn>
                <a:cxn ang="0">
                  <a:pos x="0" y="292"/>
                </a:cxn>
                <a:cxn ang="0">
                  <a:pos x="170" y="457"/>
                </a:cxn>
                <a:cxn ang="0">
                  <a:pos x="0" y="621"/>
                </a:cxn>
                <a:cxn ang="0">
                  <a:pos x="0" y="914"/>
                </a:cxn>
                <a:cxn ang="0">
                  <a:pos x="20" y="914"/>
                </a:cxn>
                <a:cxn ang="0">
                  <a:pos x="20" y="628"/>
                </a:cxn>
                <a:cxn ang="0">
                  <a:pos x="198" y="457"/>
                </a:cxn>
                <a:cxn ang="0">
                  <a:pos x="20" y="285"/>
                </a:cxn>
                <a:cxn ang="0">
                  <a:pos x="20" y="0"/>
                </a:cxn>
                <a:cxn ang="0">
                  <a:pos x="0" y="0"/>
                </a:cxn>
              </a:cxnLst>
              <a:rect l="0" t="0" r="r" b="b"/>
              <a:pathLst>
                <a:path w="198" h="914">
                  <a:moveTo>
                    <a:pt x="0" y="0"/>
                  </a:moveTo>
                  <a:lnTo>
                    <a:pt x="0" y="292"/>
                  </a:lnTo>
                  <a:lnTo>
                    <a:pt x="170" y="457"/>
                  </a:lnTo>
                  <a:lnTo>
                    <a:pt x="0" y="621"/>
                  </a:lnTo>
                  <a:lnTo>
                    <a:pt x="0" y="914"/>
                  </a:lnTo>
                  <a:lnTo>
                    <a:pt x="20" y="914"/>
                  </a:lnTo>
                  <a:lnTo>
                    <a:pt x="20" y="628"/>
                  </a:lnTo>
                  <a:lnTo>
                    <a:pt x="198" y="457"/>
                  </a:lnTo>
                  <a:lnTo>
                    <a:pt x="20" y="285"/>
                  </a:lnTo>
                  <a:lnTo>
                    <a:pt x="20" y="0"/>
                  </a:lnTo>
                  <a:lnTo>
                    <a:pt x="0" y="0"/>
                  </a:lnTo>
                  <a:close/>
                </a:path>
              </a:pathLst>
            </a:custGeom>
            <a:solidFill>
              <a:schemeClr val="bg1"/>
            </a:solidFill>
            <a:ln w="9525">
              <a:noFill/>
              <a:round/>
            </a:ln>
            <a:effectLst/>
          </p:spPr>
          <p:txBody>
            <a:bodyPr anchor="ctr"/>
            <a:p>
              <a:pPr algn="ctr"/>
            </a:p>
          </p:txBody>
        </p:sp>
        <p:sp>
          <p:nvSpPr>
            <p:cNvPr id="12" name="Isosceles Triangle 44"/>
            <p:cNvSpPr/>
            <p:nvPr/>
          </p:nvSpPr>
          <p:spPr bwMode="auto">
            <a:xfrm rot="16200000">
              <a:off x="4744498" y="1723040"/>
              <a:ext cx="208037" cy="138692"/>
            </a:xfrm>
            <a:prstGeom prst="triangle">
              <a:avLst/>
            </a:prstGeom>
            <a:solidFill>
              <a:schemeClr val="accent5"/>
            </a:solidFill>
            <a:ln w="9525">
              <a:noFill/>
              <a:round/>
            </a:ln>
          </p:spPr>
          <p:txBody>
            <a:bodyPr anchor="ctr"/>
            <a:p>
              <a:pPr algn="ctr"/>
            </a:p>
          </p:txBody>
        </p:sp>
        <p:sp>
          <p:nvSpPr>
            <p:cNvPr id="16" name="Rectangle: Rounded Corners 77"/>
            <p:cNvSpPr/>
            <p:nvPr/>
          </p:nvSpPr>
          <p:spPr bwMode="auto">
            <a:xfrm>
              <a:off x="4961203" y="2364487"/>
              <a:ext cx="3580238" cy="762802"/>
            </a:xfrm>
            <a:prstGeom prst="roundRect">
              <a:avLst>
                <a:gd name="adj" fmla="val 50000"/>
              </a:avLst>
            </a:prstGeom>
            <a:solidFill>
              <a:schemeClr val="accent3"/>
            </a:solidFill>
            <a:ln w="9525">
              <a:noFill/>
              <a:round/>
            </a:ln>
          </p:spPr>
          <p:txBody>
            <a:bodyPr anchor="ctr"/>
            <a:p>
              <a:pPr algn="ctr"/>
            </a:p>
          </p:txBody>
        </p:sp>
        <p:sp>
          <p:nvSpPr>
            <p:cNvPr id="17" name="Freeform: Shape 78"/>
            <p:cNvSpPr/>
            <p:nvPr/>
          </p:nvSpPr>
          <p:spPr bwMode="auto">
            <a:xfrm>
              <a:off x="5809154" y="2364487"/>
              <a:ext cx="210054" cy="762802"/>
            </a:xfrm>
            <a:custGeom>
              <a:avLst/>
              <a:gdLst/>
              <a:ahLst/>
              <a:cxnLst>
                <a:cxn ang="0">
                  <a:pos x="0" y="0"/>
                </a:cxn>
                <a:cxn ang="0">
                  <a:pos x="0" y="292"/>
                </a:cxn>
                <a:cxn ang="0">
                  <a:pos x="170" y="457"/>
                </a:cxn>
                <a:cxn ang="0">
                  <a:pos x="0" y="621"/>
                </a:cxn>
                <a:cxn ang="0">
                  <a:pos x="0" y="914"/>
                </a:cxn>
                <a:cxn ang="0">
                  <a:pos x="20" y="914"/>
                </a:cxn>
                <a:cxn ang="0">
                  <a:pos x="20" y="628"/>
                </a:cxn>
                <a:cxn ang="0">
                  <a:pos x="198" y="457"/>
                </a:cxn>
                <a:cxn ang="0">
                  <a:pos x="20" y="285"/>
                </a:cxn>
                <a:cxn ang="0">
                  <a:pos x="20" y="0"/>
                </a:cxn>
                <a:cxn ang="0">
                  <a:pos x="0" y="0"/>
                </a:cxn>
              </a:cxnLst>
              <a:rect l="0" t="0" r="r" b="b"/>
              <a:pathLst>
                <a:path w="198" h="914">
                  <a:moveTo>
                    <a:pt x="0" y="0"/>
                  </a:moveTo>
                  <a:lnTo>
                    <a:pt x="0" y="292"/>
                  </a:lnTo>
                  <a:lnTo>
                    <a:pt x="170" y="457"/>
                  </a:lnTo>
                  <a:lnTo>
                    <a:pt x="0" y="621"/>
                  </a:lnTo>
                  <a:lnTo>
                    <a:pt x="0" y="914"/>
                  </a:lnTo>
                  <a:lnTo>
                    <a:pt x="20" y="914"/>
                  </a:lnTo>
                  <a:lnTo>
                    <a:pt x="20" y="628"/>
                  </a:lnTo>
                  <a:lnTo>
                    <a:pt x="198" y="457"/>
                  </a:lnTo>
                  <a:lnTo>
                    <a:pt x="20" y="285"/>
                  </a:lnTo>
                  <a:lnTo>
                    <a:pt x="20" y="0"/>
                  </a:lnTo>
                  <a:lnTo>
                    <a:pt x="0" y="0"/>
                  </a:lnTo>
                  <a:close/>
                </a:path>
              </a:pathLst>
            </a:custGeom>
            <a:solidFill>
              <a:schemeClr val="bg1"/>
            </a:solidFill>
            <a:ln w="9525">
              <a:noFill/>
              <a:round/>
            </a:ln>
            <a:effectLst/>
          </p:spPr>
          <p:txBody>
            <a:bodyPr anchor="ctr"/>
            <a:p>
              <a:pPr algn="ctr"/>
            </a:p>
          </p:txBody>
        </p:sp>
        <p:sp>
          <p:nvSpPr>
            <p:cNvPr id="18" name="Isosceles Triangle 76"/>
            <p:cNvSpPr/>
            <p:nvPr/>
          </p:nvSpPr>
          <p:spPr bwMode="auto">
            <a:xfrm rot="16200000">
              <a:off x="4744498" y="2676542"/>
              <a:ext cx="208037" cy="138692"/>
            </a:xfrm>
            <a:prstGeom prst="triangle">
              <a:avLst/>
            </a:prstGeom>
            <a:solidFill>
              <a:schemeClr val="accent3"/>
            </a:solidFill>
            <a:ln w="9525">
              <a:noFill/>
              <a:round/>
            </a:ln>
          </p:spPr>
          <p:txBody>
            <a:bodyPr anchor="ctr"/>
            <a:p>
              <a:pPr algn="ctr"/>
            </a:p>
          </p:txBody>
        </p:sp>
        <p:sp>
          <p:nvSpPr>
            <p:cNvPr id="56" name="TextBox 52"/>
            <p:cNvSpPr txBox="1"/>
            <p:nvPr/>
          </p:nvSpPr>
          <p:spPr bwMode="auto">
            <a:xfrm>
              <a:off x="5645922" y="1481298"/>
              <a:ext cx="2895519" cy="692344"/>
            </a:xfrm>
            <a:prstGeom prst="rect">
              <a:avLst/>
            </a:prstGeom>
            <a:noFill/>
          </p:spPr>
          <p:txBody>
            <a:bodyPr wrap="none" lIns="432000" tIns="0" rIns="216000" bIns="0" anchor="ctr" anchorCtr="0">
              <a:normAutofit/>
            </a:bodyPr>
            <a:p>
              <a:pPr algn="ctr" latinLnBrk="0"/>
              <a:r>
                <a:rPr lang="zh-CN" altLang="en-US" sz="2400">
                  <a:solidFill>
                    <a:schemeClr val="bg1"/>
                  </a:solidFill>
                  <a:effectLst/>
                </a:rPr>
                <a:t>注意合理利用区角</a:t>
              </a:r>
              <a:endParaRPr lang="zh-CN" altLang="en-US" sz="2400">
                <a:solidFill>
                  <a:schemeClr val="bg1"/>
                </a:solidFill>
                <a:effectLst/>
              </a:endParaRPr>
            </a:p>
            <a:p>
              <a:pPr algn="ctr" latinLnBrk="0"/>
              <a:r>
                <a:rPr lang="zh-CN" altLang="en-US" sz="2400">
                  <a:solidFill>
                    <a:schemeClr val="bg1"/>
                  </a:solidFill>
                  <a:effectLst/>
                </a:rPr>
                <a:t>活动，注重环境创</a:t>
              </a:r>
              <a:endParaRPr lang="zh-CN" altLang="en-US" sz="2400">
                <a:solidFill>
                  <a:schemeClr val="bg1"/>
                </a:solidFill>
                <a:effectLst/>
              </a:endParaRPr>
            </a:p>
            <a:p>
              <a:pPr algn="ctr" latinLnBrk="0"/>
              <a:r>
                <a:rPr lang="zh-CN" altLang="en-US" sz="2400">
                  <a:solidFill>
                    <a:schemeClr val="bg1"/>
                  </a:solidFill>
                  <a:effectLst/>
                </a:rPr>
                <a:t>设</a:t>
              </a:r>
              <a:endParaRPr lang="zh-CN" altLang="en-US" sz="2400">
                <a:solidFill>
                  <a:schemeClr val="bg1"/>
                </a:solidFill>
                <a:effectLst/>
              </a:endParaRPr>
            </a:p>
          </p:txBody>
        </p:sp>
      </p:grpSp>
      <p:grpSp>
        <p:nvGrpSpPr>
          <p:cNvPr id="2" name="组合 1"/>
          <p:cNvGrpSpPr/>
          <p:nvPr/>
        </p:nvGrpSpPr>
        <p:grpSpPr>
          <a:xfrm>
            <a:off x="5905020" y="1750695"/>
            <a:ext cx="207970" cy="3772401"/>
            <a:chOff x="4467115" y="1211616"/>
            <a:chExt cx="208037" cy="2373354"/>
          </a:xfrm>
        </p:grpSpPr>
        <p:cxnSp>
          <p:nvCxnSpPr>
            <p:cNvPr id="26" name="Straight Connector 98"/>
            <p:cNvCxnSpPr/>
            <p:nvPr/>
          </p:nvCxnSpPr>
          <p:spPr>
            <a:xfrm rot="5400000">
              <a:off x="4446311" y="3459425"/>
              <a:ext cx="249644" cy="1445"/>
            </a:xfrm>
            <a:prstGeom prst="line">
              <a:avLst/>
            </a:prstGeom>
            <a:ln w="28575">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27" name="Oval 99"/>
            <p:cNvSpPr/>
            <p:nvPr/>
          </p:nvSpPr>
          <p:spPr bwMode="auto">
            <a:xfrm>
              <a:off x="4467115" y="3118621"/>
              <a:ext cx="208037" cy="208037"/>
            </a:xfrm>
            <a:prstGeom prst="ellipse">
              <a:avLst/>
            </a:prstGeom>
            <a:solidFill>
              <a:schemeClr val="accent2"/>
            </a:solidFill>
            <a:ln w="28575">
              <a:solidFill>
                <a:schemeClr val="bg1"/>
              </a:solidFill>
              <a:round/>
            </a:ln>
          </p:spPr>
          <p:txBody>
            <a:bodyPr anchor="ctr"/>
            <a:p>
              <a:pPr algn="ctr"/>
            </a:p>
          </p:txBody>
        </p:sp>
        <p:cxnSp>
          <p:nvCxnSpPr>
            <p:cNvPr id="28" name="Straight Connector 101"/>
            <p:cNvCxnSpPr/>
            <p:nvPr/>
          </p:nvCxnSpPr>
          <p:spPr>
            <a:xfrm rot="5400000">
              <a:off x="4446311" y="2982674"/>
              <a:ext cx="249644" cy="1445"/>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29" name="Oval 102"/>
            <p:cNvSpPr/>
            <p:nvPr/>
          </p:nvSpPr>
          <p:spPr bwMode="auto">
            <a:xfrm>
              <a:off x="4467115" y="2641870"/>
              <a:ext cx="208037" cy="208037"/>
            </a:xfrm>
            <a:prstGeom prst="ellipse">
              <a:avLst/>
            </a:prstGeom>
            <a:solidFill>
              <a:schemeClr val="accent3"/>
            </a:solidFill>
            <a:ln w="28575">
              <a:solidFill>
                <a:schemeClr val="bg1"/>
              </a:solidFill>
              <a:round/>
            </a:ln>
          </p:spPr>
          <p:txBody>
            <a:bodyPr anchor="ctr"/>
            <a:p>
              <a:pPr algn="ctr"/>
            </a:p>
          </p:txBody>
        </p:sp>
        <p:cxnSp>
          <p:nvCxnSpPr>
            <p:cNvPr id="31" name="Straight Connector 106"/>
            <p:cNvCxnSpPr/>
            <p:nvPr/>
          </p:nvCxnSpPr>
          <p:spPr>
            <a:xfrm rot="5400000">
              <a:off x="4446311" y="2505923"/>
              <a:ext cx="249644" cy="1445"/>
            </a:xfrm>
            <a:prstGeom prst="line">
              <a:avLst/>
            </a:prstGeom>
            <a:ln w="28575">
              <a:solidFill>
                <a:srgbClr val="56C0C1"/>
              </a:solidFill>
              <a:prstDash val="sysDash"/>
            </a:ln>
          </p:spPr>
          <p:style>
            <a:lnRef idx="1">
              <a:schemeClr val="accent1"/>
            </a:lnRef>
            <a:fillRef idx="0">
              <a:schemeClr val="accent1"/>
            </a:fillRef>
            <a:effectRef idx="0">
              <a:schemeClr val="accent1"/>
            </a:effectRef>
            <a:fontRef idx="minor">
              <a:schemeClr val="tx1"/>
            </a:fontRef>
          </p:style>
        </p:cxnSp>
        <p:sp>
          <p:nvSpPr>
            <p:cNvPr id="32" name="Oval 107"/>
            <p:cNvSpPr/>
            <p:nvPr/>
          </p:nvSpPr>
          <p:spPr bwMode="auto">
            <a:xfrm>
              <a:off x="4467115" y="2165119"/>
              <a:ext cx="208037" cy="208037"/>
            </a:xfrm>
            <a:prstGeom prst="ellipse">
              <a:avLst/>
            </a:prstGeom>
            <a:solidFill>
              <a:srgbClr val="56C0C1"/>
            </a:solidFill>
            <a:ln w="28575">
              <a:solidFill>
                <a:schemeClr val="bg1"/>
              </a:solidFill>
              <a:round/>
            </a:ln>
          </p:spPr>
          <p:txBody>
            <a:bodyPr anchor="ctr"/>
            <a:p>
              <a:pPr algn="ctr"/>
            </a:p>
          </p:txBody>
        </p:sp>
        <p:cxnSp>
          <p:nvCxnSpPr>
            <p:cNvPr id="34" name="Straight Connector 111"/>
            <p:cNvCxnSpPr/>
            <p:nvPr/>
          </p:nvCxnSpPr>
          <p:spPr>
            <a:xfrm rot="5400000">
              <a:off x="4446311" y="2029172"/>
              <a:ext cx="249644" cy="1445"/>
            </a:xfrm>
            <a:prstGeom prst="line">
              <a:avLst/>
            </a:prstGeom>
            <a:ln w="28575">
              <a:solidFill>
                <a:schemeClr val="accent5"/>
              </a:solidFill>
              <a:prstDash val="sysDash"/>
            </a:ln>
          </p:spPr>
          <p:style>
            <a:lnRef idx="1">
              <a:schemeClr val="accent1"/>
            </a:lnRef>
            <a:fillRef idx="0">
              <a:schemeClr val="accent1"/>
            </a:fillRef>
            <a:effectRef idx="0">
              <a:schemeClr val="accent1"/>
            </a:effectRef>
            <a:fontRef idx="minor">
              <a:schemeClr val="tx1"/>
            </a:fontRef>
          </p:style>
        </p:cxnSp>
        <p:sp>
          <p:nvSpPr>
            <p:cNvPr id="35" name="Oval 112"/>
            <p:cNvSpPr/>
            <p:nvPr/>
          </p:nvSpPr>
          <p:spPr bwMode="auto">
            <a:xfrm>
              <a:off x="4467115" y="1688367"/>
              <a:ext cx="208037" cy="208037"/>
            </a:xfrm>
            <a:prstGeom prst="ellipse">
              <a:avLst/>
            </a:prstGeom>
            <a:solidFill>
              <a:schemeClr val="accent5"/>
            </a:solidFill>
            <a:ln w="28575">
              <a:solidFill>
                <a:schemeClr val="bg1"/>
              </a:solidFill>
              <a:round/>
            </a:ln>
          </p:spPr>
          <p:txBody>
            <a:bodyPr anchor="ctr"/>
            <a:p>
              <a:pPr algn="ctr"/>
            </a:p>
          </p:txBody>
        </p:sp>
        <p:cxnSp>
          <p:nvCxnSpPr>
            <p:cNvPr id="37" name="Straight Connector 116"/>
            <p:cNvCxnSpPr/>
            <p:nvPr/>
          </p:nvCxnSpPr>
          <p:spPr>
            <a:xfrm rot="5400000">
              <a:off x="4446311" y="1552421"/>
              <a:ext cx="249644" cy="1445"/>
            </a:xfrm>
            <a:prstGeom prst="line">
              <a:avLst/>
            </a:prstGeom>
            <a:ln w="28575">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38" name="Oval 117"/>
            <p:cNvSpPr/>
            <p:nvPr/>
          </p:nvSpPr>
          <p:spPr bwMode="auto">
            <a:xfrm>
              <a:off x="4467115" y="1211616"/>
              <a:ext cx="208037" cy="208037"/>
            </a:xfrm>
            <a:prstGeom prst="ellipse">
              <a:avLst/>
            </a:prstGeom>
            <a:solidFill>
              <a:schemeClr val="accent6"/>
            </a:solidFill>
            <a:ln w="28575">
              <a:solidFill>
                <a:schemeClr val="bg1"/>
              </a:solidFill>
              <a:round/>
            </a:ln>
          </p:spPr>
          <p:txBody>
            <a:bodyPr anchor="ctr"/>
            <a:p>
              <a:pPr algn="ctr"/>
            </a:p>
          </p:txBody>
        </p:sp>
      </p:grpSp>
      <p:sp>
        <p:nvSpPr>
          <p:cNvPr id="3" name="TextBox 119"/>
          <p:cNvSpPr txBox="1"/>
          <p:nvPr/>
        </p:nvSpPr>
        <p:spPr>
          <a:xfrm>
            <a:off x="4876165" y="3563619"/>
            <a:ext cx="544830" cy="552450"/>
          </a:xfrm>
          <a:prstGeom prst="rect">
            <a:avLst/>
          </a:prstGeom>
          <a:noFill/>
          <a:effectLst/>
        </p:spPr>
        <p:txBody>
          <a:bodyPr wrap="none"/>
          <a:p>
            <a:pPr algn="ctr"/>
            <a:r>
              <a:rPr lang="en-US" sz="3600" b="1">
                <a:solidFill>
                  <a:schemeClr val="bg1"/>
                </a:solidFill>
              </a:rPr>
              <a:t>2</a:t>
            </a:r>
            <a:endParaRPr lang="en-US" sz="3600" b="1">
              <a:solidFill>
                <a:schemeClr val="bg1"/>
              </a:solidFill>
            </a:endParaRPr>
          </a:p>
        </p:txBody>
      </p:sp>
      <p:sp>
        <p:nvSpPr>
          <p:cNvPr id="58" name="TextBox 119"/>
          <p:cNvSpPr txBox="1"/>
          <p:nvPr/>
        </p:nvSpPr>
        <p:spPr>
          <a:xfrm>
            <a:off x="4876165" y="5216525"/>
            <a:ext cx="544830" cy="552450"/>
          </a:xfrm>
          <a:prstGeom prst="rect">
            <a:avLst/>
          </a:prstGeom>
          <a:noFill/>
          <a:effectLst/>
        </p:spPr>
        <p:txBody>
          <a:bodyPr wrap="none"/>
          <a:p>
            <a:pPr algn="ctr"/>
            <a:r>
              <a:rPr lang="en-US" sz="3600" b="1">
                <a:solidFill>
                  <a:schemeClr val="bg1"/>
                </a:solidFill>
              </a:rPr>
              <a:t>3</a:t>
            </a:r>
            <a:endParaRPr lang="en-US" sz="3600" b="1">
              <a:solidFill>
                <a:schemeClr val="bg1"/>
              </a:solidFill>
            </a:endParaRPr>
          </a:p>
        </p:txBody>
      </p:sp>
      <p:sp>
        <p:nvSpPr>
          <p:cNvPr id="61" name="TextBox 119"/>
          <p:cNvSpPr txBox="1"/>
          <p:nvPr/>
        </p:nvSpPr>
        <p:spPr>
          <a:xfrm flipH="1">
            <a:off x="6577965" y="2508250"/>
            <a:ext cx="668655" cy="490855"/>
          </a:xfrm>
          <a:prstGeom prst="rect">
            <a:avLst/>
          </a:prstGeom>
          <a:noFill/>
          <a:effectLst/>
        </p:spPr>
        <p:txBody>
          <a:bodyPr wrap="none"/>
          <a:p>
            <a:pPr algn="ctr"/>
            <a:r>
              <a:rPr lang="en-US" sz="3600" b="1">
                <a:solidFill>
                  <a:schemeClr val="bg1"/>
                </a:solidFill>
              </a:rPr>
              <a:t>4</a:t>
            </a:r>
            <a:endParaRPr lang="en-US" sz="3600" b="1">
              <a:solidFill>
                <a:schemeClr val="bg1"/>
              </a:solidFill>
            </a:endParaRPr>
          </a:p>
        </p:txBody>
      </p:sp>
      <p:sp>
        <p:nvSpPr>
          <p:cNvPr id="62" name="TextBox 119"/>
          <p:cNvSpPr txBox="1"/>
          <p:nvPr/>
        </p:nvSpPr>
        <p:spPr>
          <a:xfrm flipH="1">
            <a:off x="6577965" y="4185920"/>
            <a:ext cx="668655" cy="490855"/>
          </a:xfrm>
          <a:prstGeom prst="rect">
            <a:avLst/>
          </a:prstGeom>
          <a:noFill/>
          <a:effectLst/>
        </p:spPr>
        <p:txBody>
          <a:bodyPr wrap="none"/>
          <a:p>
            <a:pPr algn="ctr"/>
            <a:r>
              <a:rPr lang="en-US" sz="3600" b="1">
                <a:solidFill>
                  <a:schemeClr val="bg1"/>
                </a:solidFill>
              </a:rPr>
              <a:t>5</a:t>
            </a:r>
            <a:endParaRPr lang="en-US" sz="3600" b="1">
              <a:solidFill>
                <a:schemeClr val="bg1"/>
              </a:solidFill>
            </a:endParaRPr>
          </a:p>
        </p:txBody>
      </p:sp>
      <p:sp>
        <p:nvSpPr>
          <p:cNvPr id="63" name="TextBox 61"/>
          <p:cNvSpPr txBox="1"/>
          <p:nvPr/>
        </p:nvSpPr>
        <p:spPr bwMode="auto">
          <a:xfrm>
            <a:off x="2275205" y="4839971"/>
            <a:ext cx="2600960" cy="1003935"/>
          </a:xfrm>
          <a:prstGeom prst="rect">
            <a:avLst/>
          </a:prstGeom>
          <a:noFill/>
        </p:spPr>
        <p:txBody>
          <a:bodyPr wrap="none" lIns="360000" tIns="0" rIns="216000" bIns="0" anchor="ctr" anchorCtr="0"/>
          <a:p>
            <a:pPr algn="ctr" latinLnBrk="0"/>
            <a:r>
              <a:rPr lang="zh-CN" altLang="en-US" sz="2400">
                <a:solidFill>
                  <a:schemeClr val="bg1"/>
                </a:solidFill>
                <a:effectLst/>
              </a:rPr>
              <a:t>重视情感态度</a:t>
            </a:r>
            <a:endParaRPr lang="zh-CN" altLang="en-US" sz="2400">
              <a:solidFill>
                <a:schemeClr val="bg1"/>
              </a:solidFill>
              <a:effectLst/>
            </a:endParaRPr>
          </a:p>
          <a:p>
            <a:pPr algn="ctr" latinLnBrk="0"/>
            <a:r>
              <a:rPr lang="zh-CN" altLang="en-US" sz="2400">
                <a:solidFill>
                  <a:schemeClr val="bg1"/>
                </a:solidFill>
                <a:effectLst/>
              </a:rPr>
              <a:t>和价值观的培养</a:t>
            </a:r>
            <a:endParaRPr lang="zh-CN" altLang="en-US" sz="2400">
              <a:solidFill>
                <a:schemeClr val="bg1"/>
              </a:solidFill>
              <a:effectLst/>
            </a:endParaRPr>
          </a:p>
        </p:txBody>
      </p:sp>
      <p:sp>
        <p:nvSpPr>
          <p:cNvPr id="64" name="TextBox 52"/>
          <p:cNvSpPr txBox="1"/>
          <p:nvPr/>
        </p:nvSpPr>
        <p:spPr bwMode="auto">
          <a:xfrm>
            <a:off x="7083425" y="3948430"/>
            <a:ext cx="2895600" cy="1100455"/>
          </a:xfrm>
          <a:prstGeom prst="rect">
            <a:avLst/>
          </a:prstGeom>
          <a:noFill/>
        </p:spPr>
        <p:txBody>
          <a:bodyPr wrap="none" lIns="432000" tIns="0" rIns="216000" bIns="0" anchor="ctr" anchorCtr="0"/>
          <a:p>
            <a:pPr algn="ctr" latinLnBrk="0"/>
            <a:r>
              <a:rPr lang="zh-CN" altLang="en-US" sz="2400">
                <a:solidFill>
                  <a:schemeClr val="bg1"/>
                </a:solidFill>
                <a:effectLst/>
              </a:rPr>
              <a:t>专门的科学教育活</a:t>
            </a:r>
            <a:endParaRPr lang="zh-CN" altLang="en-US" sz="2400">
              <a:solidFill>
                <a:schemeClr val="bg1"/>
              </a:solidFill>
              <a:effectLst/>
            </a:endParaRPr>
          </a:p>
          <a:p>
            <a:pPr algn="ctr" latinLnBrk="0"/>
            <a:r>
              <a:rPr lang="zh-CN" altLang="en-US" sz="2400">
                <a:solidFill>
                  <a:schemeClr val="bg1"/>
                </a:solidFill>
                <a:effectLst/>
              </a:rPr>
              <a:t>动与在生活中渗透</a:t>
            </a:r>
            <a:endParaRPr lang="zh-CN" altLang="en-US" sz="2400">
              <a:solidFill>
                <a:schemeClr val="bg1"/>
              </a:solidFill>
              <a:effectLst/>
            </a:endParaRPr>
          </a:p>
          <a:p>
            <a:pPr algn="ctr" latinLnBrk="0"/>
            <a:r>
              <a:rPr lang="zh-CN" altLang="en-US" sz="2400">
                <a:solidFill>
                  <a:schemeClr val="bg1"/>
                </a:solidFill>
                <a:effectLst/>
              </a:rPr>
              <a:t>科学教育相结合</a:t>
            </a:r>
            <a:endParaRPr lang="zh-CN" altLang="en-US" sz="2400">
              <a:solidFill>
                <a:schemeClr val="bg1"/>
              </a:solidFill>
              <a:effectLst/>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6" name="图片 5" descr="科学领域与教育"/>
          <p:cNvPicPr>
            <a:picLocks noChangeAspect="1"/>
          </p:cNvPicPr>
          <p:nvPr/>
        </p:nvPicPr>
        <p:blipFill>
          <a:blip r:embed="rId1"/>
          <a:stretch>
            <a:fillRect/>
          </a:stretch>
        </p:blipFill>
        <p:spPr>
          <a:xfrm>
            <a:off x="1049655" y="948055"/>
            <a:ext cx="10058400" cy="5646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40680" y="3754120"/>
            <a:ext cx="4848225" cy="60515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6056806" y="3805285"/>
            <a:ext cx="3899819" cy="55372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36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艺术领域教育</a:t>
            </a:r>
            <a:endParaRPr kumimoji="0" lang="zh-CN" altLang="zh-CN" sz="36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28851" y="2068715"/>
            <a:ext cx="3130281" cy="11074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5</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03054" y="329923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
        <p:nvSpPr>
          <p:cNvPr id="2" name="文本框 1"/>
          <p:cNvSpPr txBox="1"/>
          <p:nvPr/>
        </p:nvSpPr>
        <p:spPr>
          <a:xfrm>
            <a:off x="5911850" y="4620895"/>
            <a:ext cx="3905885" cy="398780"/>
          </a:xfrm>
          <a:prstGeom prst="rect">
            <a:avLst/>
          </a:prstGeom>
          <a:noFill/>
        </p:spPr>
        <p:txBody>
          <a:bodyPr wrap="square" rtlCol="0">
            <a:spAutoFit/>
          </a:bodyPr>
          <a:p>
            <a:r>
              <a:rPr lang="zh-CN" altLang="en-US" sz="2000"/>
              <a:t>作用、目标、内容、教育与指导</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31546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5.1</a:t>
            </a:r>
            <a:r>
              <a:rPr lang="zh-CN" altLang="en-US" sz="2800">
                <a:solidFill>
                  <a:schemeClr val="bg1"/>
                </a:solidFill>
                <a:sym typeface="+mn-ea"/>
              </a:rPr>
              <a:t>艺术</a:t>
            </a:r>
            <a:r>
              <a:rPr lang="zh-CN" altLang="en-US" sz="2800">
                <a:solidFill>
                  <a:schemeClr val="bg1"/>
                </a:solidFill>
                <a:sym typeface="+mn-ea"/>
              </a:rPr>
              <a:t>领域教育的作用</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2935" y="1316355"/>
            <a:ext cx="4509770" cy="460375"/>
          </a:xfrm>
          <a:prstGeom prst="rect">
            <a:avLst/>
          </a:prstGeom>
          <a:noFill/>
        </p:spPr>
        <p:txBody>
          <a:bodyPr wrap="square" rtlCol="0">
            <a:spAutoFit/>
          </a:bodyPr>
          <a:p>
            <a:r>
              <a:rPr lang="en-US" sz="2400">
                <a:solidFill>
                  <a:srgbClr val="80CEBC"/>
                </a:solidFill>
              </a:rPr>
              <a:t>1.</a:t>
            </a:r>
            <a:r>
              <a:rPr lang="zh-CN" altLang="en-US" sz="2400">
                <a:solidFill>
                  <a:srgbClr val="80CEBC"/>
                </a:solidFill>
              </a:rPr>
              <a:t>能够开发幼儿的大脑潜能</a:t>
            </a:r>
            <a:endParaRPr lang="zh-CN" altLang="en-US" sz="2400">
              <a:solidFill>
                <a:srgbClr val="80CEBC"/>
              </a:solidFill>
            </a:endParaRPr>
          </a:p>
        </p:txBody>
      </p:sp>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一、艺术领域教育的作用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pic>
        <p:nvPicPr>
          <p:cNvPr id="4" name="图片 3"/>
          <p:cNvPicPr>
            <a:picLocks noChangeAspect="1"/>
          </p:cNvPicPr>
          <p:nvPr/>
        </p:nvPicPr>
        <p:blipFill>
          <a:blip r:embed="rId1">
            <a:clrChange>
              <a:clrFrom>
                <a:srgbClr val="F5F5F5">
                  <a:alpha val="100000"/>
                </a:srgbClr>
              </a:clrFrom>
              <a:clrTo>
                <a:srgbClr val="F5F5F5">
                  <a:alpha val="100000"/>
                  <a:alpha val="0"/>
                </a:srgbClr>
              </a:clrTo>
            </a:clrChange>
          </a:blip>
          <a:stretch>
            <a:fillRect/>
          </a:stretch>
        </p:blipFill>
        <p:spPr>
          <a:xfrm>
            <a:off x="622935" y="1991995"/>
            <a:ext cx="5695315" cy="3723640"/>
          </a:xfrm>
          <a:prstGeom prst="rect">
            <a:avLst/>
          </a:prstGeom>
        </p:spPr>
      </p:pic>
      <p:sp>
        <p:nvSpPr>
          <p:cNvPr id="5" name="文本框 4"/>
          <p:cNvSpPr txBox="1"/>
          <p:nvPr/>
        </p:nvSpPr>
        <p:spPr>
          <a:xfrm>
            <a:off x="6699885" y="1991995"/>
            <a:ext cx="4608195" cy="3969385"/>
          </a:xfrm>
          <a:prstGeom prst="rect">
            <a:avLst/>
          </a:prstGeom>
          <a:noFill/>
        </p:spPr>
        <p:txBody>
          <a:bodyPr wrap="square" rtlCol="0">
            <a:spAutoFit/>
          </a:bodyPr>
          <a:p>
            <a:pPr indent="457200" fontAlgn="auto">
              <a:lnSpc>
                <a:spcPct val="150000"/>
              </a:lnSpc>
            </a:pPr>
            <a:r>
              <a:rPr lang="zh-CN" altLang="en-US" sz="2400"/>
              <a:t>艺术活动中画面的结构色彩，音乐的高低、节奏、旋律等往往会使幼儿头脑中呈现某种相应的形象，这些具体的形象就是幼儿思维活动的材料，能够有效地开发幼儿的大脑潜能，促进幼儿智力的发展</a:t>
            </a:r>
            <a:endParaRPr lang="zh-CN" altLang="en-US" sz="240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2935" y="1316355"/>
            <a:ext cx="4509770" cy="1198880"/>
          </a:xfrm>
          <a:prstGeom prst="rect">
            <a:avLst/>
          </a:prstGeom>
          <a:noFill/>
        </p:spPr>
        <p:txBody>
          <a:bodyPr wrap="square" rtlCol="0">
            <a:spAutoFit/>
          </a:bodyPr>
          <a:p>
            <a:r>
              <a:rPr lang="en-US" sz="2400">
                <a:solidFill>
                  <a:srgbClr val="80CEBC"/>
                </a:solidFill>
              </a:rPr>
              <a:t>2.</a:t>
            </a:r>
            <a:r>
              <a:rPr sz="2400">
                <a:solidFill>
                  <a:srgbClr val="80CEBC"/>
                </a:solidFill>
              </a:rPr>
              <a:t>培养幼儿的审美情趣和审美能力，丰富幼儿的情感体验，陶冶幼儿的道德情操</a:t>
            </a:r>
            <a:endParaRPr sz="2400">
              <a:solidFill>
                <a:srgbClr val="80CEBC"/>
              </a:solidFill>
            </a:endParaRPr>
          </a:p>
        </p:txBody>
      </p:sp>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艺术</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pic>
        <p:nvPicPr>
          <p:cNvPr id="6" name="图片 5"/>
          <p:cNvPicPr>
            <a:picLocks noChangeAspect="1"/>
          </p:cNvPicPr>
          <p:nvPr/>
        </p:nvPicPr>
        <p:blipFill>
          <a:blip r:embed="rId1"/>
          <a:stretch>
            <a:fillRect/>
          </a:stretch>
        </p:blipFill>
        <p:spPr>
          <a:xfrm>
            <a:off x="6432550" y="3246755"/>
            <a:ext cx="5036185" cy="3286760"/>
          </a:xfrm>
          <a:prstGeom prst="rect">
            <a:avLst/>
          </a:prstGeom>
        </p:spPr>
      </p:pic>
      <p:sp>
        <p:nvSpPr>
          <p:cNvPr id="7" name="文本框 6"/>
          <p:cNvSpPr txBox="1"/>
          <p:nvPr/>
        </p:nvSpPr>
        <p:spPr>
          <a:xfrm>
            <a:off x="434975" y="2905125"/>
            <a:ext cx="4755515" cy="3322955"/>
          </a:xfrm>
          <a:prstGeom prst="rect">
            <a:avLst/>
          </a:prstGeom>
          <a:noFill/>
        </p:spPr>
        <p:txBody>
          <a:bodyPr wrap="square" rtlCol="0">
            <a:spAutoFit/>
          </a:bodyPr>
          <a:p>
            <a:pPr indent="457200" fontAlgn="auto">
              <a:lnSpc>
                <a:spcPct val="150000"/>
              </a:lnSpc>
            </a:pPr>
            <a:r>
              <a:rPr lang="zh-CN" altLang="en-US" sz="2000"/>
              <a:t>在音乐教育中，幼儿能够听到悦耳的音乐，动人的旋律，感受不同的乐器所发出的独一无二的声音，体会不同音乐传达出的不同情感。</a:t>
            </a:r>
            <a:endParaRPr lang="zh-CN" altLang="en-US" sz="2000"/>
          </a:p>
          <a:p>
            <a:pPr indent="457200" fontAlgn="auto">
              <a:lnSpc>
                <a:spcPct val="150000"/>
              </a:lnSpc>
            </a:pPr>
            <a:r>
              <a:rPr lang="zh-CN" altLang="en-US" sz="2000"/>
              <a:t>在美术教育活动中，幼儿可以看到世间万物的色彩，千变万化的线条和造型，感受风格迥异的美术作品等。</a:t>
            </a:r>
            <a:endParaRPr lang="zh-CN" altLang="en-US" sz="2000"/>
          </a:p>
        </p:txBody>
      </p:sp>
      <p:pic>
        <p:nvPicPr>
          <p:cNvPr id="8" name="图片 7"/>
          <p:cNvPicPr>
            <a:picLocks noChangeAspect="1"/>
          </p:cNvPicPr>
          <p:nvPr/>
        </p:nvPicPr>
        <p:blipFill>
          <a:blip r:embed="rId2">
            <a:clrChange>
              <a:clrFrom>
                <a:srgbClr val="CFCFCF">
                  <a:alpha val="100000"/>
                </a:srgbClr>
              </a:clrFrom>
              <a:clrTo>
                <a:srgbClr val="CFCFCF">
                  <a:alpha val="100000"/>
                  <a:alpha val="0"/>
                </a:srgbClr>
              </a:clrTo>
            </a:clrChange>
          </a:blip>
          <a:stretch>
            <a:fillRect/>
          </a:stretch>
        </p:blipFill>
        <p:spPr>
          <a:xfrm>
            <a:off x="6946900" y="313055"/>
            <a:ext cx="4007485" cy="293370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3570" y="1266825"/>
            <a:ext cx="4869815" cy="460375"/>
          </a:xfrm>
          <a:prstGeom prst="rect">
            <a:avLst/>
          </a:prstGeom>
          <a:noFill/>
        </p:spPr>
        <p:txBody>
          <a:bodyPr wrap="square" rtlCol="0">
            <a:spAutoFit/>
          </a:bodyPr>
          <a:p>
            <a:r>
              <a:rPr lang="en-US" sz="2400">
                <a:solidFill>
                  <a:srgbClr val="80CEBC"/>
                </a:solidFill>
              </a:rPr>
              <a:t>3.</a:t>
            </a:r>
            <a:r>
              <a:rPr sz="2400">
                <a:solidFill>
                  <a:srgbClr val="80CEBC"/>
                </a:solidFill>
              </a:rPr>
              <a:t>促进幼儿创造力和想象力的发展</a:t>
            </a:r>
            <a:endParaRPr sz="2400">
              <a:solidFill>
                <a:srgbClr val="80CEBC"/>
              </a:solidFill>
            </a:endParaRPr>
          </a:p>
        </p:txBody>
      </p:sp>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艺术</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5" name="文本框 4"/>
          <p:cNvSpPr txBox="1"/>
          <p:nvPr/>
        </p:nvSpPr>
        <p:spPr>
          <a:xfrm>
            <a:off x="434975" y="2332990"/>
            <a:ext cx="6471285" cy="3322955"/>
          </a:xfrm>
          <a:prstGeom prst="rect">
            <a:avLst/>
          </a:prstGeom>
          <a:noFill/>
        </p:spPr>
        <p:txBody>
          <a:bodyPr wrap="square" rtlCol="0">
            <a:spAutoFit/>
          </a:bodyPr>
          <a:p>
            <a:pPr indent="457200" fontAlgn="auto">
              <a:lnSpc>
                <a:spcPct val="150000"/>
              </a:lnSpc>
            </a:pPr>
            <a:r>
              <a:rPr lang="zh-CN" altLang="en-US" sz="2000"/>
              <a:t>例如在开展歌唱活动《小星星》时，教师首先会让幼儿了解生活中所见的星星是什么样的，在欣赏音乐的过程中，教师会给幼儿展示图片，让幼儿根据图片来感受歌词内容，接着教师会把图片收掉，播放音乐，让幼儿闭上眼睛，在脑海里想象出歌词所表现的画面。最后在教唱环节，教师会用语言引导幼儿思考，创编出与歌词相符的动作，一边唱歌一边做动作。</a:t>
            </a:r>
            <a:endParaRPr lang="zh-CN" altLang="en-US" sz="2000"/>
          </a:p>
        </p:txBody>
      </p:sp>
      <p:pic>
        <p:nvPicPr>
          <p:cNvPr id="6" name="图片 5"/>
          <p:cNvPicPr>
            <a:picLocks noChangeAspect="1"/>
          </p:cNvPicPr>
          <p:nvPr/>
        </p:nvPicPr>
        <p:blipFill>
          <a:blip r:embed="rId1"/>
          <a:stretch>
            <a:fillRect/>
          </a:stretch>
        </p:blipFill>
        <p:spPr>
          <a:xfrm>
            <a:off x="7285990" y="1727200"/>
            <a:ext cx="4232910" cy="412686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lstStyle/>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一、健康领域教育的作用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cxnSp>
        <p:nvCxnSpPr>
          <p:cNvPr id="6" name="直接连接符 5"/>
          <p:cNvCxnSpPr/>
          <p:nvPr/>
        </p:nvCxnSpPr>
        <p:spPr>
          <a:xfrm>
            <a:off x="261180" y="1165351"/>
            <a:ext cx="5234110" cy="0"/>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64845" y="1415415"/>
            <a:ext cx="5789295" cy="1753235"/>
          </a:xfrm>
          <a:prstGeom prst="rect">
            <a:avLst/>
          </a:prstGeom>
          <a:noFill/>
        </p:spPr>
        <p:txBody>
          <a:bodyPr wrap="square" rtlCol="0">
            <a:spAutoFit/>
          </a:bodyPr>
          <a:p>
            <a:r>
              <a:rPr lang="en-US" altLang="zh-CN" sz="2800">
                <a:solidFill>
                  <a:srgbClr val="56C0C1"/>
                </a:solidFill>
              </a:rPr>
              <a:t>1.</a:t>
            </a:r>
            <a:r>
              <a:rPr lang="zh-CN" altLang="en-US" sz="2800">
                <a:solidFill>
                  <a:srgbClr val="56C0C1"/>
                </a:solidFill>
              </a:rPr>
              <a:t>有利于培养幼儿的生活自理能力</a:t>
            </a:r>
            <a:endParaRPr lang="zh-CN" altLang="en-US" sz="2800">
              <a:solidFill>
                <a:srgbClr val="56C0C1"/>
              </a:solidFill>
            </a:endParaRPr>
          </a:p>
          <a:p>
            <a:endParaRPr lang="zh-CN" altLang="en-US" sz="2000">
              <a:solidFill>
                <a:schemeClr val="tx1"/>
              </a:solidFill>
            </a:endParaRPr>
          </a:p>
          <a:p>
            <a:r>
              <a:rPr lang="zh-CN" altLang="en-US" sz="2000">
                <a:solidFill>
                  <a:schemeClr val="tx1"/>
                </a:solidFill>
              </a:rPr>
              <a:t>包括盥洗、穿衣服、叠衣服、刷牙洗脸等，培养幼儿做自己力所能及的事情，帮助幼儿掌握照顾自己的能力</a:t>
            </a:r>
            <a:endParaRPr lang="zh-CN" altLang="en-US" sz="2000">
              <a:solidFill>
                <a:schemeClr val="tx1"/>
              </a:solidFill>
            </a:endParaRPr>
          </a:p>
        </p:txBody>
      </p:sp>
      <p:pic>
        <p:nvPicPr>
          <p:cNvPr id="14" name="图片 13"/>
          <p:cNvPicPr>
            <a:picLocks noChangeAspect="1"/>
          </p:cNvPicPr>
          <p:nvPr/>
        </p:nvPicPr>
        <p:blipFill>
          <a:blip r:embed="rId1"/>
          <a:stretch>
            <a:fillRect/>
          </a:stretch>
        </p:blipFill>
        <p:spPr>
          <a:xfrm>
            <a:off x="664845" y="3168650"/>
            <a:ext cx="4664075" cy="3100705"/>
          </a:xfrm>
          <a:prstGeom prst="rect">
            <a:avLst/>
          </a:prstGeom>
        </p:spPr>
      </p:pic>
      <p:pic>
        <p:nvPicPr>
          <p:cNvPr id="15" name="图片 14"/>
          <p:cNvPicPr>
            <a:picLocks noChangeAspect="1"/>
          </p:cNvPicPr>
          <p:nvPr/>
        </p:nvPicPr>
        <p:blipFill>
          <a:blip r:embed="rId2"/>
          <a:stretch>
            <a:fillRect/>
          </a:stretch>
        </p:blipFill>
        <p:spPr>
          <a:xfrm>
            <a:off x="6454140" y="3168650"/>
            <a:ext cx="4330700" cy="3101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2935" y="1316355"/>
            <a:ext cx="4509770" cy="460375"/>
          </a:xfrm>
          <a:prstGeom prst="rect">
            <a:avLst/>
          </a:prstGeom>
          <a:noFill/>
        </p:spPr>
        <p:txBody>
          <a:bodyPr wrap="square" rtlCol="0">
            <a:spAutoFit/>
          </a:bodyPr>
          <a:p>
            <a:r>
              <a:rPr lang="en-US" altLang="zh-CN" sz="2400">
                <a:solidFill>
                  <a:srgbClr val="80CEBC"/>
                </a:solidFill>
              </a:rPr>
              <a:t>4.</a:t>
            </a:r>
            <a:r>
              <a:rPr lang="zh-CN" altLang="en-US" sz="2400">
                <a:solidFill>
                  <a:srgbClr val="80CEBC"/>
                </a:solidFill>
              </a:rPr>
              <a:t>有利于幼儿身体的健康发展</a:t>
            </a:r>
            <a:endParaRPr lang="zh-CN" altLang="en-US" sz="2400">
              <a:solidFill>
                <a:srgbClr val="80CEBC"/>
              </a:solidFill>
            </a:endParaRPr>
          </a:p>
        </p:txBody>
      </p:sp>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艺术</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pic>
        <p:nvPicPr>
          <p:cNvPr id="5" name="图片 4" descr="111"/>
          <p:cNvPicPr>
            <a:picLocks noChangeAspect="1"/>
          </p:cNvPicPr>
          <p:nvPr/>
        </p:nvPicPr>
        <p:blipFill>
          <a:blip r:embed="rId1"/>
          <a:stretch>
            <a:fillRect/>
          </a:stretch>
        </p:blipFill>
        <p:spPr>
          <a:xfrm>
            <a:off x="7186295" y="344805"/>
            <a:ext cx="4353560" cy="3290570"/>
          </a:xfrm>
          <a:prstGeom prst="rect">
            <a:avLst/>
          </a:prstGeom>
        </p:spPr>
      </p:pic>
      <p:sp>
        <p:nvSpPr>
          <p:cNvPr id="4" name="文本框 3"/>
          <p:cNvSpPr txBox="1"/>
          <p:nvPr/>
        </p:nvSpPr>
        <p:spPr>
          <a:xfrm>
            <a:off x="622935" y="2459990"/>
            <a:ext cx="5180965" cy="3322955"/>
          </a:xfrm>
          <a:prstGeom prst="rect">
            <a:avLst/>
          </a:prstGeom>
          <a:noFill/>
        </p:spPr>
        <p:txBody>
          <a:bodyPr wrap="square" rtlCol="0">
            <a:spAutoFit/>
          </a:bodyPr>
          <a:p>
            <a:pPr indent="457200" fontAlgn="auto">
              <a:lnSpc>
                <a:spcPct val="150000"/>
              </a:lnSpc>
            </a:pPr>
            <a:r>
              <a:rPr lang="zh-CN" altLang="en-US" sz="2000"/>
              <a:t>例如：在律动活动中，幼儿需要学习捻指、拍手、点头、走、跑、跳等基本动作，还需要学习一些基本的舞步，模仿一些小动物的动作等，有利于促进幼儿动作的协调发展；</a:t>
            </a:r>
            <a:endParaRPr lang="zh-CN" altLang="en-US" sz="2000"/>
          </a:p>
          <a:p>
            <a:pPr indent="457200" fontAlgn="auto">
              <a:lnSpc>
                <a:spcPct val="150000"/>
              </a:lnSpc>
            </a:pPr>
            <a:r>
              <a:rPr lang="zh-CN" altLang="en-US" sz="2000"/>
              <a:t>幼儿学习打击乐器，可以提高手指的灵活度，提高幼儿听觉的灵敏度</a:t>
            </a:r>
            <a:endParaRPr lang="zh-CN" altLang="en-US" sz="2000"/>
          </a:p>
        </p:txBody>
      </p:sp>
      <p:pic>
        <p:nvPicPr>
          <p:cNvPr id="6" name="图片 5"/>
          <p:cNvPicPr>
            <a:picLocks noChangeAspect="1"/>
          </p:cNvPicPr>
          <p:nvPr/>
        </p:nvPicPr>
        <p:blipFill>
          <a:blip r:embed="rId2"/>
          <a:stretch>
            <a:fillRect/>
          </a:stretch>
        </p:blipFill>
        <p:spPr>
          <a:xfrm>
            <a:off x="7185660" y="3771265"/>
            <a:ext cx="4354195" cy="2679065"/>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31546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sym typeface="+mn-ea"/>
              </a:rPr>
              <a:t>5.2</a:t>
            </a:r>
            <a:r>
              <a:rPr lang="zh-CN" altLang="en-US" sz="2800">
                <a:solidFill>
                  <a:schemeClr val="bg1"/>
                </a:solidFill>
                <a:sym typeface="+mn-ea"/>
              </a:rPr>
              <a:t>艺术</a:t>
            </a:r>
            <a:r>
              <a:rPr lang="zh-CN" altLang="en-US" sz="2800">
                <a:solidFill>
                  <a:schemeClr val="bg1"/>
                </a:solidFill>
                <a:sym typeface="+mn-ea"/>
              </a:rPr>
              <a:t>领域教育的作用</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艺术</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领域教育的目标</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4" name="文本框 3"/>
          <p:cNvSpPr txBox="1"/>
          <p:nvPr/>
        </p:nvSpPr>
        <p:spPr>
          <a:xfrm>
            <a:off x="5621020" y="3265170"/>
            <a:ext cx="6047105" cy="2861310"/>
          </a:xfrm>
          <a:prstGeom prst="rect">
            <a:avLst/>
          </a:prstGeom>
          <a:noFill/>
        </p:spPr>
        <p:txBody>
          <a:bodyPr wrap="square" rtlCol="0">
            <a:spAutoFit/>
          </a:bodyPr>
          <a:p>
            <a:pPr fontAlgn="auto">
              <a:lnSpc>
                <a:spcPct val="150000"/>
              </a:lnSpc>
            </a:pPr>
            <a:r>
              <a:rPr lang="zh-CN" altLang="en-US" sz="2000"/>
              <a:t>《幼儿园教育指导纲要（试行）》规定，幼儿园艺术领域的教育目标是：</a:t>
            </a:r>
            <a:endParaRPr lang="zh-CN" altLang="en-US" sz="2000"/>
          </a:p>
          <a:p>
            <a:pPr fontAlgn="auto">
              <a:lnSpc>
                <a:spcPct val="150000"/>
              </a:lnSpc>
            </a:pPr>
            <a:r>
              <a:rPr lang="zh-CN" altLang="en-US" sz="2000"/>
              <a:t>1.能初步感受并喜爱环境生活和艺术中的美。</a:t>
            </a:r>
            <a:endParaRPr lang="zh-CN" altLang="en-US" sz="2000"/>
          </a:p>
          <a:p>
            <a:pPr fontAlgn="auto">
              <a:lnSpc>
                <a:spcPct val="150000"/>
              </a:lnSpc>
            </a:pPr>
            <a:r>
              <a:rPr lang="zh-CN" altLang="en-US" sz="2000"/>
              <a:t>2.喜欢参加艺术活动，并能大胆的表现自己的情感和体验。</a:t>
            </a:r>
            <a:endParaRPr lang="zh-CN" altLang="en-US" sz="2000"/>
          </a:p>
          <a:p>
            <a:pPr fontAlgn="auto">
              <a:lnSpc>
                <a:spcPct val="150000"/>
              </a:lnSpc>
            </a:pPr>
            <a:r>
              <a:rPr lang="zh-CN" altLang="en-US" sz="2000"/>
              <a:t>3.能用自己喜欢的方式进行艺术表现活动。</a:t>
            </a:r>
            <a:endParaRPr lang="zh-CN" altLang="en-US" sz="2000"/>
          </a:p>
        </p:txBody>
      </p:sp>
      <p:sp>
        <p:nvSpPr>
          <p:cNvPr id="5" name="文本框 4"/>
          <p:cNvSpPr txBox="1"/>
          <p:nvPr/>
        </p:nvSpPr>
        <p:spPr>
          <a:xfrm>
            <a:off x="5866130" y="1729105"/>
            <a:ext cx="5556250" cy="1014730"/>
          </a:xfrm>
          <a:prstGeom prst="rect">
            <a:avLst/>
          </a:prstGeom>
          <a:noFill/>
        </p:spPr>
        <p:txBody>
          <a:bodyPr wrap="square" rtlCol="0">
            <a:spAutoFit/>
          </a:bodyPr>
          <a:p>
            <a:pPr indent="457200" fontAlgn="auto">
              <a:lnSpc>
                <a:spcPct val="150000"/>
              </a:lnSpc>
            </a:pPr>
            <a:r>
              <a:rPr lang="zh-CN" altLang="en-US" sz="2000"/>
              <a:t>幼儿园艺术领域的教育旨在通过形式多样的活动丰富幼儿的情感，促进幼儿的全面发展。</a:t>
            </a:r>
            <a:endParaRPr lang="zh-CN" altLang="en-US" sz="2000"/>
          </a:p>
        </p:txBody>
      </p:sp>
      <p:pic>
        <p:nvPicPr>
          <p:cNvPr id="6" name="图片 5"/>
          <p:cNvPicPr>
            <a:picLocks noChangeAspect="1"/>
          </p:cNvPicPr>
          <p:nvPr/>
        </p:nvPicPr>
        <p:blipFill>
          <a:blip r:embed="rId1"/>
          <a:stretch>
            <a:fillRect/>
          </a:stretch>
        </p:blipFill>
        <p:spPr>
          <a:xfrm>
            <a:off x="539750" y="2040890"/>
            <a:ext cx="4977765" cy="3775710"/>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2935" y="1316355"/>
            <a:ext cx="10703560" cy="1014730"/>
          </a:xfrm>
          <a:prstGeom prst="rect">
            <a:avLst/>
          </a:prstGeom>
          <a:noFill/>
        </p:spPr>
        <p:txBody>
          <a:bodyPr wrap="square" rtlCol="0">
            <a:spAutoFit/>
          </a:bodyPr>
          <a:p>
            <a:pPr indent="457200" fontAlgn="auto">
              <a:lnSpc>
                <a:spcPct val="150000"/>
              </a:lnSpc>
            </a:pPr>
            <a:r>
              <a:rPr sz="2000">
                <a:solidFill>
                  <a:schemeClr val="tx1"/>
                </a:solidFill>
              </a:rPr>
              <a:t>艺术领域主要分为音乐和美术两个方面，根据教育内容和教育形式的不同，我们将音乐和美术两方面的的教育目标做了一个详细的划分：</a:t>
            </a:r>
            <a:endParaRPr sz="2000">
              <a:solidFill>
                <a:schemeClr val="tx1"/>
              </a:solidFill>
            </a:endParaRPr>
          </a:p>
        </p:txBody>
      </p:sp>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二、艺术领域教育的</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目标</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4" name="文本框 3"/>
          <p:cNvSpPr txBox="1"/>
          <p:nvPr/>
        </p:nvSpPr>
        <p:spPr>
          <a:xfrm>
            <a:off x="434975" y="3720465"/>
            <a:ext cx="5360035" cy="2861310"/>
          </a:xfrm>
          <a:prstGeom prst="rect">
            <a:avLst/>
          </a:prstGeom>
          <a:noFill/>
        </p:spPr>
        <p:txBody>
          <a:bodyPr wrap="square" rtlCol="0">
            <a:spAutoFit/>
          </a:bodyPr>
          <a:p>
            <a:pPr fontAlgn="auto">
              <a:lnSpc>
                <a:spcPct val="150000"/>
              </a:lnSpc>
            </a:pPr>
            <a:r>
              <a:rPr lang="zh-CN" altLang="en-US" sz="2000"/>
              <a:t>1.在教师的引导下，幼儿能够感受生活中不同音乐的美，并对音乐感兴趣</a:t>
            </a:r>
            <a:endParaRPr lang="zh-CN" altLang="en-US" sz="2000"/>
          </a:p>
          <a:p>
            <a:pPr fontAlgn="auto">
              <a:lnSpc>
                <a:spcPct val="150000"/>
              </a:lnSpc>
            </a:pPr>
            <a:r>
              <a:rPr lang="zh-CN" altLang="en-US" sz="2000"/>
              <a:t>2.教师要引导幼儿积极参加音乐活动，了解各种不同的乐器，敢于用自己的方式表现音乐</a:t>
            </a:r>
            <a:endParaRPr lang="zh-CN" altLang="en-US" sz="2000"/>
          </a:p>
          <a:p>
            <a:pPr fontAlgn="auto">
              <a:lnSpc>
                <a:spcPct val="150000"/>
              </a:lnSpc>
            </a:pPr>
            <a:r>
              <a:rPr lang="zh-CN" altLang="en-US" sz="2000"/>
              <a:t>3.培养幼儿的审美能力，发展幼儿的创造力和想象力，促进幼儿健全人格的发展</a:t>
            </a:r>
            <a:endParaRPr lang="zh-CN" altLang="en-US" sz="2000"/>
          </a:p>
        </p:txBody>
      </p:sp>
      <p:sp>
        <p:nvSpPr>
          <p:cNvPr id="5" name="矩形 4"/>
          <p:cNvSpPr/>
          <p:nvPr/>
        </p:nvSpPr>
        <p:spPr>
          <a:xfrm>
            <a:off x="622935" y="2875280"/>
            <a:ext cx="3027680" cy="583565"/>
          </a:xfrm>
          <a:prstGeom prst="rect">
            <a:avLst/>
          </a:prstGeom>
          <a:noFill/>
          <a:ln>
            <a:noFill/>
          </a:ln>
        </p:spPr>
        <p:txBody>
          <a:bodyPr wrap="none" rtlCol="0" anchor="t">
            <a:spAutoFit/>
          </a:bodyPr>
          <a:p>
            <a:pPr algn="ctr"/>
            <a:r>
              <a:rPr lang="zh-CN" altLang="en-US" sz="3200" b="1">
                <a:solidFill>
                  <a:srgbClr val="56C0C1"/>
                </a:solidFill>
                <a:effectLst>
                  <a:outerShdw blurRad="38100" dist="25400" dir="5400000" algn="ctr" rotWithShape="0">
                    <a:srgbClr val="6E747A">
                      <a:alpha val="43000"/>
                    </a:srgbClr>
                  </a:outerShdw>
                </a:effectLst>
              </a:rPr>
              <a:t>音乐教育目标：</a:t>
            </a:r>
            <a:endParaRPr lang="zh-CN" altLang="en-US" sz="3200" b="1">
              <a:solidFill>
                <a:srgbClr val="56C0C1"/>
              </a:solidFill>
              <a:effectLst>
                <a:outerShdw blurRad="38100" dist="25400" dir="5400000" algn="ctr" rotWithShape="0">
                  <a:srgbClr val="6E747A">
                    <a:alpha val="43000"/>
                  </a:srgbClr>
                </a:outerShdw>
              </a:effectLst>
            </a:endParaRPr>
          </a:p>
        </p:txBody>
      </p:sp>
      <p:sp>
        <p:nvSpPr>
          <p:cNvPr id="6" name="矩形 5"/>
          <p:cNvSpPr/>
          <p:nvPr/>
        </p:nvSpPr>
        <p:spPr>
          <a:xfrm>
            <a:off x="7132320" y="2875280"/>
            <a:ext cx="3027680" cy="583565"/>
          </a:xfrm>
          <a:prstGeom prst="rect">
            <a:avLst/>
          </a:prstGeom>
          <a:noFill/>
          <a:ln>
            <a:noFill/>
          </a:ln>
        </p:spPr>
        <p:txBody>
          <a:bodyPr wrap="none" rtlCol="0" anchor="t">
            <a:spAutoFit/>
          </a:bodyPr>
          <a:p>
            <a:pPr algn="ctr"/>
            <a:r>
              <a:rPr lang="zh-CN" altLang="en-US" sz="3200" b="1">
                <a:solidFill>
                  <a:srgbClr val="56C0C1"/>
                </a:solidFill>
                <a:effectLst>
                  <a:outerShdw blurRad="38100" dist="25400" dir="5400000" algn="ctr" rotWithShape="0">
                    <a:srgbClr val="6E747A">
                      <a:alpha val="43000"/>
                    </a:srgbClr>
                  </a:outerShdw>
                </a:effectLst>
              </a:rPr>
              <a:t>美术教育目标：</a:t>
            </a:r>
            <a:endParaRPr lang="zh-CN" altLang="en-US" sz="3200" b="1">
              <a:solidFill>
                <a:srgbClr val="56C0C1"/>
              </a:solidFill>
              <a:effectLst>
                <a:outerShdw blurRad="38100" dist="25400" dir="5400000" algn="ctr" rotWithShape="0">
                  <a:srgbClr val="6E747A">
                    <a:alpha val="43000"/>
                  </a:srgbClr>
                </a:outerShdw>
              </a:effectLst>
            </a:endParaRPr>
          </a:p>
        </p:txBody>
      </p:sp>
      <p:sp>
        <p:nvSpPr>
          <p:cNvPr id="7" name="文本框 6"/>
          <p:cNvSpPr txBox="1"/>
          <p:nvPr/>
        </p:nvSpPr>
        <p:spPr>
          <a:xfrm>
            <a:off x="6896735" y="3820160"/>
            <a:ext cx="4690745" cy="2399665"/>
          </a:xfrm>
          <a:prstGeom prst="rect">
            <a:avLst/>
          </a:prstGeom>
          <a:noFill/>
        </p:spPr>
        <p:txBody>
          <a:bodyPr wrap="square" rtlCol="0">
            <a:spAutoFit/>
          </a:bodyPr>
          <a:p>
            <a:pPr fontAlgn="auto">
              <a:lnSpc>
                <a:spcPct val="150000"/>
              </a:lnSpc>
            </a:pPr>
            <a:r>
              <a:rPr lang="zh-CN" altLang="en-US" sz="2000"/>
              <a:t>1.在教师的指导下，掌握基本的美术技能</a:t>
            </a:r>
            <a:endParaRPr lang="zh-CN" altLang="en-US" sz="2000"/>
          </a:p>
          <a:p>
            <a:pPr fontAlgn="auto">
              <a:lnSpc>
                <a:spcPct val="150000"/>
              </a:lnSpc>
            </a:pPr>
            <a:r>
              <a:rPr lang="zh-CN" altLang="en-US" sz="2000"/>
              <a:t>2.积极参加美术活动，能够用自己的语言去表达自己对美术作品的所思所想</a:t>
            </a:r>
            <a:endParaRPr lang="zh-CN" altLang="en-US" sz="2000"/>
          </a:p>
          <a:p>
            <a:pPr fontAlgn="auto">
              <a:lnSpc>
                <a:spcPct val="150000"/>
              </a:lnSpc>
            </a:pPr>
            <a:r>
              <a:rPr lang="zh-CN" altLang="en-US" sz="2000"/>
              <a:t>3.能够用自己喜欢的方式去进行美术创作，用美术作品表达自己的情感</a:t>
            </a:r>
            <a:endParaRPr lang="zh-CN" altLang="en-US" sz="2000"/>
          </a:p>
        </p:txBody>
      </p:sp>
      <p:cxnSp>
        <p:nvCxnSpPr>
          <p:cNvPr id="8" name="直接连接符 7"/>
          <p:cNvCxnSpPr/>
          <p:nvPr/>
        </p:nvCxnSpPr>
        <p:spPr>
          <a:xfrm>
            <a:off x="6096000" y="3749040"/>
            <a:ext cx="0" cy="2804795"/>
          </a:xfrm>
          <a:prstGeom prst="line">
            <a:avLst/>
          </a:prstGeom>
          <a:ln w="31750">
            <a:solidFill>
              <a:srgbClr val="56C0C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31546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2800">
                <a:solidFill>
                  <a:schemeClr val="bg1"/>
                </a:solidFill>
                <a:sym typeface="+mn-ea"/>
              </a:rPr>
              <a:t>5.3</a:t>
            </a:r>
            <a:r>
              <a:rPr lang="zh-CN" altLang="en-US" sz="2800">
                <a:solidFill>
                  <a:schemeClr val="bg1"/>
                </a:solidFill>
                <a:sym typeface="+mn-ea"/>
              </a:rPr>
              <a:t>艺术</a:t>
            </a:r>
            <a:r>
              <a:rPr lang="zh-CN" altLang="en-US" sz="2800">
                <a:solidFill>
                  <a:schemeClr val="bg1"/>
                </a:solidFill>
                <a:sym typeface="+mn-ea"/>
              </a:rPr>
              <a:t>领域教育的作用</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2935" y="3293745"/>
            <a:ext cx="1503680" cy="1383665"/>
          </a:xfrm>
          <a:prstGeom prst="rect">
            <a:avLst/>
          </a:prstGeom>
          <a:noFill/>
        </p:spPr>
        <p:txBody>
          <a:bodyPr wrap="square" rtlCol="0">
            <a:spAutoFit/>
          </a:bodyPr>
          <a:p>
            <a:pPr algn="ctr"/>
            <a:r>
              <a:rPr lang="zh-CN" sz="2800">
                <a:solidFill>
                  <a:schemeClr val="tx1"/>
                </a:solidFill>
              </a:rPr>
              <a:t>音乐教育活动的内容</a:t>
            </a:r>
            <a:endParaRPr lang="zh-CN" sz="2800">
              <a:solidFill>
                <a:schemeClr val="tx1"/>
              </a:solidFill>
            </a:endParaRPr>
          </a:p>
        </p:txBody>
      </p:sp>
      <p:sp>
        <p:nvSpPr>
          <p:cNvPr id="3" name="文本框 22"/>
          <p:cNvSpPr txBox="1"/>
          <p:nvPr/>
        </p:nvSpPr>
        <p:spPr>
          <a:xfrm flipH="1">
            <a:off x="386395" y="43382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三、艺术领域教育的内容</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4" name="左大括号 3"/>
          <p:cNvSpPr/>
          <p:nvPr/>
        </p:nvSpPr>
        <p:spPr>
          <a:xfrm>
            <a:off x="2352040" y="1551940"/>
            <a:ext cx="229870" cy="4867275"/>
          </a:xfrm>
          <a:prstGeom prst="leftBrace">
            <a:avLst/>
          </a:prstGeom>
          <a:ln w="38100">
            <a:solidFill>
              <a:srgbClr val="5E9FD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2921635" y="1433830"/>
            <a:ext cx="2108200" cy="521970"/>
          </a:xfrm>
          <a:prstGeom prst="rect">
            <a:avLst/>
          </a:prstGeom>
          <a:noFill/>
        </p:spPr>
        <p:txBody>
          <a:bodyPr wrap="square" rtlCol="0">
            <a:spAutoFit/>
          </a:bodyPr>
          <a:p>
            <a:r>
              <a:rPr lang="zh-CN" altLang="en-US" sz="2800"/>
              <a:t>歌唱活动</a:t>
            </a:r>
            <a:endParaRPr lang="zh-CN" altLang="en-US" sz="2800"/>
          </a:p>
        </p:txBody>
      </p:sp>
      <p:sp>
        <p:nvSpPr>
          <p:cNvPr id="6" name="文本框 5"/>
          <p:cNvSpPr txBox="1"/>
          <p:nvPr/>
        </p:nvSpPr>
        <p:spPr>
          <a:xfrm>
            <a:off x="2921635" y="2983230"/>
            <a:ext cx="2108200" cy="521970"/>
          </a:xfrm>
          <a:prstGeom prst="rect">
            <a:avLst/>
          </a:prstGeom>
          <a:noFill/>
        </p:spPr>
        <p:txBody>
          <a:bodyPr wrap="square" rtlCol="0">
            <a:spAutoFit/>
          </a:bodyPr>
          <a:p>
            <a:r>
              <a:rPr lang="zh-CN" altLang="en-US" sz="2800"/>
              <a:t>韵律活动</a:t>
            </a:r>
            <a:endParaRPr lang="zh-CN" altLang="en-US" sz="2800"/>
          </a:p>
        </p:txBody>
      </p:sp>
      <p:sp>
        <p:nvSpPr>
          <p:cNvPr id="7" name="文本框 6"/>
          <p:cNvSpPr txBox="1"/>
          <p:nvPr/>
        </p:nvSpPr>
        <p:spPr>
          <a:xfrm>
            <a:off x="2733675" y="4424045"/>
            <a:ext cx="2048510" cy="953135"/>
          </a:xfrm>
          <a:prstGeom prst="rect">
            <a:avLst/>
          </a:prstGeom>
          <a:noFill/>
        </p:spPr>
        <p:txBody>
          <a:bodyPr wrap="square" rtlCol="0">
            <a:spAutoFit/>
          </a:bodyPr>
          <a:p>
            <a:pPr algn="ctr"/>
            <a:r>
              <a:rPr lang="zh-CN" altLang="en-US" sz="2800"/>
              <a:t>打击乐演</a:t>
            </a:r>
            <a:endParaRPr lang="zh-CN" altLang="en-US" sz="2800"/>
          </a:p>
          <a:p>
            <a:pPr algn="ctr"/>
            <a:r>
              <a:rPr lang="zh-CN" altLang="en-US" sz="2800"/>
              <a:t>奏活动</a:t>
            </a:r>
            <a:endParaRPr lang="zh-CN" altLang="en-US" sz="2800"/>
          </a:p>
        </p:txBody>
      </p:sp>
      <p:sp>
        <p:nvSpPr>
          <p:cNvPr id="8" name="文本框 7"/>
          <p:cNvSpPr txBox="1"/>
          <p:nvPr/>
        </p:nvSpPr>
        <p:spPr>
          <a:xfrm>
            <a:off x="2921635" y="5913120"/>
            <a:ext cx="2350770" cy="521970"/>
          </a:xfrm>
          <a:prstGeom prst="rect">
            <a:avLst/>
          </a:prstGeom>
          <a:noFill/>
        </p:spPr>
        <p:txBody>
          <a:bodyPr wrap="square" rtlCol="0">
            <a:spAutoFit/>
          </a:bodyPr>
          <a:p>
            <a:r>
              <a:rPr lang="zh-CN" altLang="en-US" sz="2800"/>
              <a:t>音乐欣赏活动</a:t>
            </a:r>
            <a:endParaRPr lang="zh-CN" altLang="en-US" sz="2800"/>
          </a:p>
        </p:txBody>
      </p:sp>
      <p:pic>
        <p:nvPicPr>
          <p:cNvPr id="9" name="图片 8"/>
          <p:cNvPicPr>
            <a:picLocks noChangeAspect="1"/>
          </p:cNvPicPr>
          <p:nvPr/>
        </p:nvPicPr>
        <p:blipFill>
          <a:blip r:embed="rId1"/>
          <a:stretch>
            <a:fillRect/>
          </a:stretch>
        </p:blipFill>
        <p:spPr>
          <a:xfrm>
            <a:off x="5029835" y="766445"/>
            <a:ext cx="3314700" cy="2527300"/>
          </a:xfrm>
          <a:prstGeom prst="rect">
            <a:avLst/>
          </a:prstGeom>
        </p:spPr>
      </p:pic>
      <p:pic>
        <p:nvPicPr>
          <p:cNvPr id="10" name="图片 9"/>
          <p:cNvPicPr>
            <a:picLocks noChangeAspect="1"/>
          </p:cNvPicPr>
          <p:nvPr/>
        </p:nvPicPr>
        <p:blipFill>
          <a:blip r:embed="rId2"/>
          <a:stretch>
            <a:fillRect/>
          </a:stretch>
        </p:blipFill>
        <p:spPr>
          <a:xfrm>
            <a:off x="8344535" y="766445"/>
            <a:ext cx="3340735" cy="2527300"/>
          </a:xfrm>
          <a:prstGeom prst="rect">
            <a:avLst/>
          </a:prstGeom>
        </p:spPr>
      </p:pic>
      <p:pic>
        <p:nvPicPr>
          <p:cNvPr id="11" name="图片 10"/>
          <p:cNvPicPr>
            <a:picLocks noChangeAspect="1"/>
          </p:cNvPicPr>
          <p:nvPr/>
        </p:nvPicPr>
        <p:blipFill>
          <a:blip r:embed="rId3"/>
          <a:stretch>
            <a:fillRect/>
          </a:stretch>
        </p:blipFill>
        <p:spPr>
          <a:xfrm>
            <a:off x="6203315" y="3657600"/>
            <a:ext cx="4802505" cy="2760980"/>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三、艺术领域教育的内容</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graphicFrame>
        <p:nvGraphicFramePr>
          <p:cNvPr id="4" name="表格 3"/>
          <p:cNvGraphicFramePr/>
          <p:nvPr>
            <p:custDataLst>
              <p:tags r:id="rId1"/>
            </p:custDataLst>
          </p:nvPr>
        </p:nvGraphicFramePr>
        <p:xfrm>
          <a:off x="3618865" y="1689735"/>
          <a:ext cx="7960995" cy="4831715"/>
        </p:xfrm>
        <a:graphic>
          <a:graphicData uri="http://schemas.openxmlformats.org/drawingml/2006/table">
            <a:tbl>
              <a:tblPr firstRow="1" bandRow="1">
                <a:tableStyleId>{7DF18680-E054-41AD-8BC1-D1AEF772440D}</a:tableStyleId>
              </a:tblPr>
              <a:tblGrid>
                <a:gridCol w="2653030"/>
                <a:gridCol w="1965960"/>
                <a:gridCol w="3342005"/>
              </a:tblGrid>
              <a:tr h="185420">
                <a:tc>
                  <a:txBody>
                    <a:bodyPr/>
                    <a:p>
                      <a:pPr indent="0" algn="ctr">
                        <a:buNone/>
                      </a:pPr>
                      <a:r>
                        <a:rPr lang="en-US" sz="2000"/>
                        <a:t>年龄</a:t>
                      </a:r>
                      <a:endParaRPr lang="en-US" altLang="en-US" sz="2000"/>
                    </a:p>
                  </a:txBody>
                  <a:tcPr marL="68580" marR="68580" marT="0" marB="0" vert="horz" anchor="ctr"/>
                </a:tc>
                <a:tc>
                  <a:txBody>
                    <a:bodyPr/>
                    <a:p>
                      <a:pPr indent="0" algn="ctr">
                        <a:buNone/>
                      </a:pPr>
                      <a:r>
                        <a:rPr lang="en-US" sz="2000"/>
                        <a:t>发展阶段</a:t>
                      </a:r>
                      <a:endParaRPr lang="en-US" altLang="en-US" sz="2000"/>
                    </a:p>
                  </a:txBody>
                  <a:tcPr marL="68580" marR="68580" marT="0" marB="0" vert="horz" anchor="ctr"/>
                </a:tc>
                <a:tc>
                  <a:txBody>
                    <a:bodyPr/>
                    <a:p>
                      <a:pPr indent="0" algn="ctr">
                        <a:buNone/>
                      </a:pPr>
                      <a:r>
                        <a:rPr lang="en-US" sz="2000"/>
                        <a:t>特点</a:t>
                      </a:r>
                      <a:endParaRPr lang="en-US" altLang="en-US" sz="2000"/>
                    </a:p>
                  </a:txBody>
                  <a:tcPr marL="68580" marR="68580" marT="0" marB="0" vert="horz" anchor="ctr" anchorCtr="0"/>
                </a:tc>
              </a:tr>
              <a:tr h="1048385">
                <a:tc>
                  <a:txBody>
                    <a:bodyPr/>
                    <a:p>
                      <a:pPr indent="0" algn="ctr">
                        <a:buNone/>
                      </a:pPr>
                      <a:r>
                        <a:rPr lang="en-US" sz="2000"/>
                        <a:t>1岁半-4岁</a:t>
                      </a:r>
                      <a:endParaRPr lang="en-US" altLang="en-US" sz="2000"/>
                    </a:p>
                  </a:txBody>
                  <a:tcPr marL="68580" marR="68580" marT="0" marB="0" vert="horz" anchor="ctr"/>
                </a:tc>
                <a:tc>
                  <a:txBody>
                    <a:bodyPr/>
                    <a:p>
                      <a:pPr indent="0" algn="ctr">
                        <a:buNone/>
                      </a:pPr>
                      <a:r>
                        <a:rPr lang="en-US" sz="2000"/>
                        <a:t>涂鸦期</a:t>
                      </a:r>
                      <a:endParaRPr lang="en-US" altLang="en-US" sz="2000"/>
                    </a:p>
                  </a:txBody>
                  <a:tcPr marL="68580" marR="68580" marT="0" marB="0" vert="horz" anchor="ctr"/>
                </a:tc>
                <a:tc>
                  <a:txBody>
                    <a:bodyPr/>
                    <a:p>
                      <a:pPr indent="457200" algn="ctr">
                        <a:buClrTx/>
                        <a:buSzTx/>
                        <a:buFontTx/>
                        <a:buNone/>
                      </a:pPr>
                      <a:r>
                        <a:rPr lang="en-US" sz="2000"/>
                        <a:t>依靠手臂的前后摆动来画一些随机的点和杂乱的、不规则的线</a:t>
                      </a:r>
                      <a:endParaRPr lang="en-US" sz="2000"/>
                    </a:p>
                  </a:txBody>
                  <a:tcPr marL="68580" marR="68580" marT="0" marB="0" vert="horz" anchor="ctr" anchorCtr="0"/>
                </a:tc>
              </a:tr>
              <a:tr h="1744980">
                <a:tc>
                  <a:txBody>
                    <a:bodyPr/>
                    <a:p>
                      <a:pPr indent="0" algn="ctr">
                        <a:buNone/>
                      </a:pPr>
                      <a:r>
                        <a:rPr lang="en-US" sz="2000"/>
                        <a:t>4岁-5岁</a:t>
                      </a:r>
                      <a:endParaRPr lang="en-US" altLang="en-US" sz="2000"/>
                    </a:p>
                  </a:txBody>
                  <a:tcPr marL="68580" marR="68580" marT="0" marB="0" vert="horz" anchor="ctr"/>
                </a:tc>
                <a:tc>
                  <a:txBody>
                    <a:bodyPr/>
                    <a:p>
                      <a:pPr indent="0" algn="ctr">
                        <a:buNone/>
                      </a:pPr>
                      <a:r>
                        <a:rPr lang="en-US" sz="2000"/>
                        <a:t>象征期</a:t>
                      </a:r>
                      <a:endParaRPr lang="en-US" altLang="en-US" sz="2000"/>
                    </a:p>
                  </a:txBody>
                  <a:tcPr marL="68580" marR="68580" marT="0" marB="0" vert="horz" anchor="ctr"/>
                </a:tc>
                <a:tc>
                  <a:txBody>
                    <a:bodyPr/>
                    <a:p>
                      <a:pPr indent="457200" algn="ctr">
                        <a:buClrTx/>
                        <a:buSzTx/>
                        <a:buFontTx/>
                        <a:buNone/>
                      </a:pPr>
                      <a:r>
                        <a:rPr lang="en-US" sz="2000"/>
                        <a:t>能够用图像来表达自己的意图，但是这些图像与实物往往没有直接的关系，只是用简单的图像和线条来描绘事物的特征，如火柴人</a:t>
                      </a:r>
                      <a:endParaRPr lang="en-US" sz="2000"/>
                    </a:p>
                  </a:txBody>
                  <a:tcPr marL="68580" marR="68580" marT="0" marB="0" vert="horz" anchor="ctr" anchorCtr="0"/>
                </a:tc>
              </a:tr>
              <a:tr h="1733550">
                <a:tc>
                  <a:txBody>
                    <a:bodyPr/>
                    <a:p>
                      <a:pPr indent="0" algn="ctr">
                        <a:buNone/>
                      </a:pPr>
                      <a:r>
                        <a:rPr lang="en-US" sz="2000"/>
                        <a:t>5岁-8岁</a:t>
                      </a:r>
                      <a:endParaRPr lang="en-US" altLang="en-US" sz="2000"/>
                    </a:p>
                  </a:txBody>
                  <a:tcPr marL="68580" marR="68580" marT="0" marB="0" vert="horz" anchor="ctr"/>
                </a:tc>
                <a:tc>
                  <a:txBody>
                    <a:bodyPr/>
                    <a:p>
                      <a:pPr indent="0" algn="ctr">
                        <a:buNone/>
                      </a:pPr>
                      <a:r>
                        <a:rPr lang="en-US" sz="2000"/>
                        <a:t>图式期</a:t>
                      </a:r>
                      <a:endParaRPr lang="en-US" altLang="en-US" sz="2000"/>
                    </a:p>
                  </a:txBody>
                  <a:tcPr marL="68580" marR="68580" marT="0" marB="0" vert="horz" anchor="ctr"/>
                </a:tc>
                <a:tc>
                  <a:txBody>
                    <a:bodyPr/>
                    <a:p>
                      <a:pPr indent="457200" algn="ctr" fontAlgn="auto">
                        <a:buNone/>
                      </a:pPr>
                      <a:r>
                        <a:rPr lang="en-US" sz="2000"/>
                        <a:t>也称为形象期，幼儿开始有目的有意识的运用图形和线条来表现自己的经验，开始注重细节，绘画具有夸张性</a:t>
                      </a:r>
                      <a:endParaRPr lang="en-US" altLang="en-US" sz="2000"/>
                    </a:p>
                  </a:txBody>
                  <a:tcPr marL="68580" marR="68580" marT="0" marB="0" vert="horz" anchor="ctr" anchorCtr="0"/>
                </a:tc>
              </a:tr>
            </a:tbl>
          </a:graphicData>
        </a:graphic>
      </p:graphicFrame>
      <p:sp>
        <p:nvSpPr>
          <p:cNvPr id="5" name="文本框 4"/>
          <p:cNvSpPr txBox="1"/>
          <p:nvPr/>
        </p:nvSpPr>
        <p:spPr>
          <a:xfrm>
            <a:off x="434975" y="3150870"/>
            <a:ext cx="3046730" cy="1076325"/>
          </a:xfrm>
          <a:prstGeom prst="rect">
            <a:avLst/>
          </a:prstGeom>
          <a:noFill/>
        </p:spPr>
        <p:txBody>
          <a:bodyPr wrap="square" rtlCol="0">
            <a:spAutoFit/>
          </a:bodyPr>
          <a:p>
            <a:r>
              <a:rPr lang="zh-CN" altLang="en-US" sz="3200">
                <a:solidFill>
                  <a:schemeClr val="accent1"/>
                </a:solidFill>
                <a:effectLst>
                  <a:outerShdw blurRad="38100" dist="25400" dir="5400000" algn="ctr" rotWithShape="0">
                    <a:srgbClr val="6E747A">
                      <a:alpha val="43000"/>
                    </a:srgbClr>
                  </a:outerShdw>
                </a:effectLst>
              </a:rPr>
              <a:t>不同年龄阶段幼儿的绘画特点</a:t>
            </a:r>
            <a:endParaRPr lang="zh-CN" altLang="en-US" sz="3200">
              <a:solidFill>
                <a:schemeClr val="accent1"/>
              </a:solidFill>
              <a:effectLst>
                <a:outerShdw blurRad="38100" dist="25400" dir="5400000" algn="ctr" rotWithShape="0">
                  <a:srgbClr val="6E747A">
                    <a:alpha val="43000"/>
                  </a:srgbClr>
                </a:outerShdw>
              </a:effectLst>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三、艺术领域教育的内容</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4" name="文本框 3"/>
          <p:cNvSpPr txBox="1"/>
          <p:nvPr/>
        </p:nvSpPr>
        <p:spPr>
          <a:xfrm>
            <a:off x="622935" y="3293745"/>
            <a:ext cx="1503680" cy="1383665"/>
          </a:xfrm>
          <a:prstGeom prst="rect">
            <a:avLst/>
          </a:prstGeom>
          <a:noFill/>
        </p:spPr>
        <p:txBody>
          <a:bodyPr wrap="square" rtlCol="0">
            <a:spAutoFit/>
          </a:bodyPr>
          <a:p>
            <a:pPr algn="ctr"/>
            <a:r>
              <a:rPr lang="zh-CN" sz="2800">
                <a:solidFill>
                  <a:schemeClr val="tx1"/>
                </a:solidFill>
              </a:rPr>
              <a:t>音乐教育活动的内容</a:t>
            </a:r>
            <a:endParaRPr lang="zh-CN" sz="2800">
              <a:solidFill>
                <a:schemeClr val="tx1"/>
              </a:solidFill>
            </a:endParaRPr>
          </a:p>
        </p:txBody>
      </p:sp>
      <p:sp>
        <p:nvSpPr>
          <p:cNvPr id="5" name="左大括号 4"/>
          <p:cNvSpPr/>
          <p:nvPr/>
        </p:nvSpPr>
        <p:spPr>
          <a:xfrm>
            <a:off x="2352040" y="1551940"/>
            <a:ext cx="229870" cy="4867275"/>
          </a:xfrm>
          <a:prstGeom prst="leftBrace">
            <a:avLst/>
          </a:prstGeom>
          <a:ln w="38100">
            <a:solidFill>
              <a:srgbClr val="5E9FD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0" name="文本框 9"/>
          <p:cNvSpPr txBox="1"/>
          <p:nvPr/>
        </p:nvSpPr>
        <p:spPr>
          <a:xfrm>
            <a:off x="2921635" y="1433830"/>
            <a:ext cx="2108200" cy="521970"/>
          </a:xfrm>
          <a:prstGeom prst="rect">
            <a:avLst/>
          </a:prstGeom>
          <a:noFill/>
        </p:spPr>
        <p:txBody>
          <a:bodyPr wrap="square" rtlCol="0">
            <a:spAutoFit/>
          </a:bodyPr>
          <a:p>
            <a:r>
              <a:rPr lang="zh-CN" altLang="en-US" sz="2800"/>
              <a:t>绘画活动</a:t>
            </a:r>
            <a:endParaRPr lang="zh-CN" altLang="en-US" sz="2800"/>
          </a:p>
        </p:txBody>
      </p:sp>
      <p:sp>
        <p:nvSpPr>
          <p:cNvPr id="11" name="文本框 10"/>
          <p:cNvSpPr txBox="1"/>
          <p:nvPr/>
        </p:nvSpPr>
        <p:spPr>
          <a:xfrm>
            <a:off x="2774950" y="3724910"/>
            <a:ext cx="2108200" cy="521970"/>
          </a:xfrm>
          <a:prstGeom prst="rect">
            <a:avLst/>
          </a:prstGeom>
          <a:noFill/>
        </p:spPr>
        <p:txBody>
          <a:bodyPr wrap="square" rtlCol="0">
            <a:spAutoFit/>
          </a:bodyPr>
          <a:p>
            <a:r>
              <a:rPr lang="zh-CN" altLang="en-US" sz="2800"/>
              <a:t>手工活动</a:t>
            </a:r>
            <a:endParaRPr lang="zh-CN" altLang="en-US" sz="2800"/>
          </a:p>
        </p:txBody>
      </p:sp>
      <p:sp>
        <p:nvSpPr>
          <p:cNvPr id="12" name="文本框 11"/>
          <p:cNvSpPr txBox="1"/>
          <p:nvPr/>
        </p:nvSpPr>
        <p:spPr>
          <a:xfrm>
            <a:off x="2559685" y="5847080"/>
            <a:ext cx="2761615" cy="521970"/>
          </a:xfrm>
          <a:prstGeom prst="rect">
            <a:avLst/>
          </a:prstGeom>
          <a:noFill/>
        </p:spPr>
        <p:txBody>
          <a:bodyPr wrap="square" rtlCol="0">
            <a:spAutoFit/>
          </a:bodyPr>
          <a:p>
            <a:r>
              <a:rPr lang="zh-CN" altLang="en-US" sz="2800"/>
              <a:t>美术欣赏活动</a:t>
            </a:r>
            <a:endParaRPr lang="zh-CN" altLang="en-US" sz="2800"/>
          </a:p>
        </p:txBody>
      </p:sp>
      <p:pic>
        <p:nvPicPr>
          <p:cNvPr id="14" name="图片 13"/>
          <p:cNvPicPr>
            <a:picLocks noChangeAspect="1"/>
          </p:cNvPicPr>
          <p:nvPr/>
        </p:nvPicPr>
        <p:blipFill>
          <a:blip r:embed="rId1"/>
          <a:stretch>
            <a:fillRect/>
          </a:stretch>
        </p:blipFill>
        <p:spPr>
          <a:xfrm>
            <a:off x="8594090" y="833755"/>
            <a:ext cx="3091180" cy="2459990"/>
          </a:xfrm>
          <a:prstGeom prst="rect">
            <a:avLst/>
          </a:prstGeom>
        </p:spPr>
      </p:pic>
      <p:pic>
        <p:nvPicPr>
          <p:cNvPr id="15" name="图片 14"/>
          <p:cNvPicPr>
            <a:picLocks noChangeAspect="1"/>
          </p:cNvPicPr>
          <p:nvPr/>
        </p:nvPicPr>
        <p:blipFill>
          <a:blip r:embed="rId2"/>
          <a:stretch>
            <a:fillRect/>
          </a:stretch>
        </p:blipFill>
        <p:spPr>
          <a:xfrm>
            <a:off x="5067935" y="833755"/>
            <a:ext cx="3201670" cy="2459990"/>
          </a:xfrm>
          <a:prstGeom prst="rect">
            <a:avLst/>
          </a:prstGeom>
        </p:spPr>
      </p:pic>
      <p:pic>
        <p:nvPicPr>
          <p:cNvPr id="16" name="图片 15"/>
          <p:cNvPicPr>
            <a:picLocks noChangeAspect="1"/>
          </p:cNvPicPr>
          <p:nvPr/>
        </p:nvPicPr>
        <p:blipFill>
          <a:blip r:embed="rId3"/>
          <a:stretch>
            <a:fillRect/>
          </a:stretch>
        </p:blipFill>
        <p:spPr>
          <a:xfrm>
            <a:off x="5029835" y="3725545"/>
            <a:ext cx="3239135" cy="2643505"/>
          </a:xfrm>
          <a:prstGeom prst="rect">
            <a:avLst/>
          </a:prstGeom>
        </p:spPr>
      </p:pic>
      <p:pic>
        <p:nvPicPr>
          <p:cNvPr id="17" name="图片 16"/>
          <p:cNvPicPr>
            <a:picLocks noChangeAspect="1"/>
          </p:cNvPicPr>
          <p:nvPr/>
        </p:nvPicPr>
        <p:blipFill>
          <a:blip r:embed="rId4"/>
          <a:stretch>
            <a:fillRect/>
          </a:stretch>
        </p:blipFill>
        <p:spPr>
          <a:xfrm>
            <a:off x="8482330" y="3725545"/>
            <a:ext cx="3315335" cy="2643505"/>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圆角矩形 2"/>
          <p:cNvSpPr/>
          <p:nvPr/>
        </p:nvSpPr>
        <p:spPr>
          <a:xfrm>
            <a:off x="4375150" y="4166235"/>
            <a:ext cx="4315460" cy="66484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2800">
                <a:solidFill>
                  <a:schemeClr val="bg1"/>
                </a:solidFill>
                <a:sym typeface="+mn-ea"/>
              </a:rPr>
              <a:t>5.4</a:t>
            </a:r>
            <a:r>
              <a:rPr lang="zh-CN" altLang="en-US" sz="2800">
                <a:solidFill>
                  <a:schemeClr val="bg1"/>
                </a:solidFill>
                <a:sym typeface="+mn-ea"/>
              </a:rPr>
              <a:t>艺术</a:t>
            </a:r>
            <a:r>
              <a:rPr lang="zh-CN" altLang="en-US" sz="2800">
                <a:solidFill>
                  <a:schemeClr val="bg1"/>
                </a:solidFill>
                <a:sym typeface="+mn-ea"/>
              </a:rPr>
              <a:t>领域的教育与指导</a:t>
            </a:r>
            <a:endParaRPr lang="zh-CN" altLang="en-US" sz="2800">
              <a:solidFill>
                <a:schemeClr val="bg1"/>
              </a:solidFill>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194759" y="1589297"/>
            <a:ext cx="2088232" cy="3679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四、艺术领域的教育与指导</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434340" y="2332355"/>
            <a:ext cx="11221085" cy="454660"/>
            <a:chOff x="-13565" y="1139467"/>
            <a:chExt cx="9157565" cy="440949"/>
          </a:xfrm>
        </p:grpSpPr>
        <p:cxnSp>
          <p:nvCxnSpPr>
            <p:cNvPr id="5" name="Straight Connector 3"/>
            <p:cNvCxnSpPr/>
            <p:nvPr/>
          </p:nvCxnSpPr>
          <p:spPr>
            <a:xfrm>
              <a:off x="-13565" y="1356615"/>
              <a:ext cx="1296144"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1952709" y="1366123"/>
              <a:ext cx="124213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0" name="Freeform: Shape 27"/>
            <p:cNvSpPr/>
            <p:nvPr/>
          </p:nvSpPr>
          <p:spPr bwMode="auto">
            <a:xfrm>
              <a:off x="1417606" y="1139467"/>
              <a:ext cx="427240" cy="427240"/>
            </a:xfrm>
            <a:custGeom>
              <a:avLst/>
              <a:gdLst>
                <a:gd name="T0" fmla="*/ 545 w 913"/>
                <a:gd name="T1" fmla="*/ 9 h 913"/>
                <a:gd name="T2" fmla="*/ 367 w 913"/>
                <a:gd name="T3" fmla="*/ 9 h 913"/>
                <a:gd name="T4" fmla="*/ 0 w 913"/>
                <a:gd name="T5" fmla="*/ 456 h 913"/>
                <a:gd name="T6" fmla="*/ 367 w 913"/>
                <a:gd name="T7" fmla="*/ 904 h 913"/>
                <a:gd name="T8" fmla="*/ 545 w 913"/>
                <a:gd name="T9" fmla="*/ 904 h 913"/>
                <a:gd name="T10" fmla="*/ 913 w 913"/>
                <a:gd name="T11" fmla="*/ 456 h 913"/>
                <a:gd name="T12" fmla="*/ 339 w 913"/>
                <a:gd name="T13" fmla="*/ 108 h 913"/>
                <a:gd name="T14" fmla="*/ 171 w 913"/>
                <a:gd name="T15" fmla="*/ 225 h 913"/>
                <a:gd name="T16" fmla="*/ 118 w 913"/>
                <a:gd name="T17" fmla="*/ 314 h 913"/>
                <a:gd name="T18" fmla="*/ 181 w 913"/>
                <a:gd name="T19" fmla="*/ 403 h 913"/>
                <a:gd name="T20" fmla="*/ 118 w 913"/>
                <a:gd name="T21" fmla="*/ 314 h 913"/>
                <a:gd name="T22" fmla="*/ 91 w 913"/>
                <a:gd name="T23" fmla="*/ 492 h 913"/>
                <a:gd name="T24" fmla="*/ 196 w 913"/>
                <a:gd name="T25" fmla="*/ 581 h 913"/>
                <a:gd name="T26" fmla="*/ 158 w 913"/>
                <a:gd name="T27" fmla="*/ 670 h 913"/>
                <a:gd name="T28" fmla="*/ 339 w 913"/>
                <a:gd name="T29" fmla="*/ 804 h 913"/>
                <a:gd name="T30" fmla="*/ 412 w 913"/>
                <a:gd name="T31" fmla="*/ 748 h 913"/>
                <a:gd name="T32" fmla="*/ 412 w 913"/>
                <a:gd name="T33" fmla="*/ 670 h 913"/>
                <a:gd name="T34" fmla="*/ 412 w 913"/>
                <a:gd name="T35" fmla="*/ 581 h 913"/>
                <a:gd name="T36" fmla="*/ 269 w 913"/>
                <a:gd name="T37" fmla="*/ 492 h 913"/>
                <a:gd name="T38" fmla="*/ 412 w 913"/>
                <a:gd name="T39" fmla="*/ 581 h 913"/>
                <a:gd name="T40" fmla="*/ 271 w 913"/>
                <a:gd name="T41" fmla="*/ 403 h 913"/>
                <a:gd name="T42" fmla="*/ 412 w 913"/>
                <a:gd name="T43" fmla="*/ 314 h 913"/>
                <a:gd name="T44" fmla="*/ 412 w 913"/>
                <a:gd name="T45" fmla="*/ 225 h 913"/>
                <a:gd name="T46" fmla="*/ 412 w 913"/>
                <a:gd name="T47" fmla="*/ 165 h 913"/>
                <a:gd name="T48" fmla="*/ 795 w 913"/>
                <a:gd name="T49" fmla="*/ 314 h 913"/>
                <a:gd name="T50" fmla="*/ 732 w 913"/>
                <a:gd name="T51" fmla="*/ 403 h 913"/>
                <a:gd name="T52" fmla="*/ 795 w 913"/>
                <a:gd name="T53" fmla="*/ 314 h 913"/>
                <a:gd name="T54" fmla="*/ 672 w 913"/>
                <a:gd name="T55" fmla="*/ 225 h 913"/>
                <a:gd name="T56" fmla="*/ 742 w 913"/>
                <a:gd name="T57" fmla="*/ 225 h 913"/>
                <a:gd name="T58" fmla="*/ 564 w 913"/>
                <a:gd name="T59" fmla="*/ 225 h 913"/>
                <a:gd name="T60" fmla="*/ 501 w 913"/>
                <a:gd name="T61" fmla="*/ 165 h 913"/>
                <a:gd name="T62" fmla="*/ 617 w 913"/>
                <a:gd name="T63" fmla="*/ 314 h 913"/>
                <a:gd name="T64" fmla="*/ 501 w 913"/>
                <a:gd name="T65" fmla="*/ 403 h 913"/>
                <a:gd name="T66" fmla="*/ 501 w 913"/>
                <a:gd name="T67" fmla="*/ 492 h 913"/>
                <a:gd name="T68" fmla="*/ 624 w 913"/>
                <a:gd name="T69" fmla="*/ 581 h 913"/>
                <a:gd name="T70" fmla="*/ 501 w 913"/>
                <a:gd name="T71" fmla="*/ 492 h 913"/>
                <a:gd name="T72" fmla="*/ 501 w 913"/>
                <a:gd name="T73" fmla="*/ 670 h 913"/>
                <a:gd name="T74" fmla="*/ 501 w 913"/>
                <a:gd name="T75" fmla="*/ 748 h 913"/>
                <a:gd name="T76" fmla="*/ 682 w 913"/>
                <a:gd name="T77" fmla="*/ 670 h 913"/>
                <a:gd name="T78" fmla="*/ 573 w 913"/>
                <a:gd name="T79" fmla="*/ 804 h 913"/>
                <a:gd name="T80" fmla="*/ 733 w 913"/>
                <a:gd name="T81" fmla="*/ 492 h 913"/>
                <a:gd name="T82" fmla="*/ 802 w 913"/>
                <a:gd name="T83" fmla="*/ 581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3" h="913">
                  <a:moveTo>
                    <a:pt x="751" y="108"/>
                  </a:moveTo>
                  <a:cubicBezTo>
                    <a:pt x="693" y="59"/>
                    <a:pt x="623" y="24"/>
                    <a:pt x="545" y="9"/>
                  </a:cubicBezTo>
                  <a:cubicBezTo>
                    <a:pt x="517" y="3"/>
                    <a:pt x="487" y="0"/>
                    <a:pt x="456" y="0"/>
                  </a:cubicBezTo>
                  <a:cubicBezTo>
                    <a:pt x="426" y="0"/>
                    <a:pt x="396" y="3"/>
                    <a:pt x="367" y="9"/>
                  </a:cubicBezTo>
                  <a:cubicBezTo>
                    <a:pt x="290" y="24"/>
                    <a:pt x="219" y="59"/>
                    <a:pt x="161" y="108"/>
                  </a:cubicBezTo>
                  <a:cubicBezTo>
                    <a:pt x="63" y="192"/>
                    <a:pt x="0" y="317"/>
                    <a:pt x="0" y="456"/>
                  </a:cubicBezTo>
                  <a:cubicBezTo>
                    <a:pt x="0" y="596"/>
                    <a:pt x="63" y="721"/>
                    <a:pt x="161" y="804"/>
                  </a:cubicBezTo>
                  <a:cubicBezTo>
                    <a:pt x="219" y="854"/>
                    <a:pt x="290" y="889"/>
                    <a:pt x="367" y="904"/>
                  </a:cubicBezTo>
                  <a:cubicBezTo>
                    <a:pt x="396" y="910"/>
                    <a:pt x="426" y="913"/>
                    <a:pt x="456" y="913"/>
                  </a:cubicBezTo>
                  <a:cubicBezTo>
                    <a:pt x="487" y="913"/>
                    <a:pt x="517" y="910"/>
                    <a:pt x="545" y="904"/>
                  </a:cubicBezTo>
                  <a:cubicBezTo>
                    <a:pt x="623" y="889"/>
                    <a:pt x="693" y="854"/>
                    <a:pt x="751" y="804"/>
                  </a:cubicBezTo>
                  <a:cubicBezTo>
                    <a:pt x="850" y="721"/>
                    <a:pt x="913" y="596"/>
                    <a:pt x="913" y="456"/>
                  </a:cubicBezTo>
                  <a:cubicBezTo>
                    <a:pt x="913" y="317"/>
                    <a:pt x="850" y="192"/>
                    <a:pt x="751" y="108"/>
                  </a:cubicBezTo>
                  <a:close/>
                  <a:moveTo>
                    <a:pt x="339" y="108"/>
                  </a:moveTo>
                  <a:cubicBezTo>
                    <a:pt x="301" y="141"/>
                    <a:pt x="267" y="181"/>
                    <a:pt x="241" y="225"/>
                  </a:cubicBezTo>
                  <a:cubicBezTo>
                    <a:pt x="171" y="225"/>
                    <a:pt x="171" y="225"/>
                    <a:pt x="171" y="225"/>
                  </a:cubicBezTo>
                  <a:cubicBezTo>
                    <a:pt x="215" y="172"/>
                    <a:pt x="273" y="131"/>
                    <a:pt x="339" y="108"/>
                  </a:cubicBezTo>
                  <a:close/>
                  <a:moveTo>
                    <a:pt x="118" y="314"/>
                  </a:moveTo>
                  <a:cubicBezTo>
                    <a:pt x="201" y="314"/>
                    <a:pt x="201" y="314"/>
                    <a:pt x="201" y="314"/>
                  </a:cubicBezTo>
                  <a:cubicBezTo>
                    <a:pt x="191" y="343"/>
                    <a:pt x="185" y="372"/>
                    <a:pt x="181" y="403"/>
                  </a:cubicBezTo>
                  <a:cubicBezTo>
                    <a:pt x="93" y="403"/>
                    <a:pt x="93" y="403"/>
                    <a:pt x="93" y="403"/>
                  </a:cubicBezTo>
                  <a:cubicBezTo>
                    <a:pt x="98" y="372"/>
                    <a:pt x="106" y="342"/>
                    <a:pt x="118" y="314"/>
                  </a:cubicBezTo>
                  <a:close/>
                  <a:moveTo>
                    <a:pt x="111" y="581"/>
                  </a:moveTo>
                  <a:cubicBezTo>
                    <a:pt x="101" y="553"/>
                    <a:pt x="94" y="523"/>
                    <a:pt x="91" y="492"/>
                  </a:cubicBezTo>
                  <a:cubicBezTo>
                    <a:pt x="180" y="492"/>
                    <a:pt x="180" y="492"/>
                    <a:pt x="180" y="492"/>
                  </a:cubicBezTo>
                  <a:cubicBezTo>
                    <a:pt x="182" y="523"/>
                    <a:pt x="188" y="553"/>
                    <a:pt x="196" y="581"/>
                  </a:cubicBezTo>
                  <a:lnTo>
                    <a:pt x="111" y="581"/>
                  </a:lnTo>
                  <a:close/>
                  <a:moveTo>
                    <a:pt x="158" y="670"/>
                  </a:moveTo>
                  <a:cubicBezTo>
                    <a:pt x="231" y="670"/>
                    <a:pt x="231" y="670"/>
                    <a:pt x="231" y="670"/>
                  </a:cubicBezTo>
                  <a:cubicBezTo>
                    <a:pt x="259" y="722"/>
                    <a:pt x="295" y="767"/>
                    <a:pt x="339" y="804"/>
                  </a:cubicBezTo>
                  <a:cubicBezTo>
                    <a:pt x="266" y="780"/>
                    <a:pt x="203" y="732"/>
                    <a:pt x="158" y="670"/>
                  </a:cubicBezTo>
                  <a:close/>
                  <a:moveTo>
                    <a:pt x="412" y="748"/>
                  </a:moveTo>
                  <a:cubicBezTo>
                    <a:pt x="383" y="726"/>
                    <a:pt x="357" y="700"/>
                    <a:pt x="336" y="670"/>
                  </a:cubicBezTo>
                  <a:cubicBezTo>
                    <a:pt x="412" y="670"/>
                    <a:pt x="412" y="670"/>
                    <a:pt x="412" y="670"/>
                  </a:cubicBezTo>
                  <a:lnTo>
                    <a:pt x="412" y="748"/>
                  </a:lnTo>
                  <a:close/>
                  <a:moveTo>
                    <a:pt x="412" y="581"/>
                  </a:moveTo>
                  <a:cubicBezTo>
                    <a:pt x="289" y="581"/>
                    <a:pt x="289" y="581"/>
                    <a:pt x="289" y="581"/>
                  </a:cubicBezTo>
                  <a:cubicBezTo>
                    <a:pt x="279" y="553"/>
                    <a:pt x="272" y="523"/>
                    <a:pt x="269" y="492"/>
                  </a:cubicBezTo>
                  <a:cubicBezTo>
                    <a:pt x="412" y="492"/>
                    <a:pt x="412" y="492"/>
                    <a:pt x="412" y="492"/>
                  </a:cubicBezTo>
                  <a:lnTo>
                    <a:pt x="412" y="581"/>
                  </a:lnTo>
                  <a:close/>
                  <a:moveTo>
                    <a:pt x="412" y="403"/>
                  </a:moveTo>
                  <a:cubicBezTo>
                    <a:pt x="271" y="403"/>
                    <a:pt x="271" y="403"/>
                    <a:pt x="271" y="403"/>
                  </a:cubicBezTo>
                  <a:cubicBezTo>
                    <a:pt x="276" y="372"/>
                    <a:pt x="284" y="342"/>
                    <a:pt x="296" y="314"/>
                  </a:cubicBezTo>
                  <a:cubicBezTo>
                    <a:pt x="412" y="314"/>
                    <a:pt x="412" y="314"/>
                    <a:pt x="412" y="314"/>
                  </a:cubicBezTo>
                  <a:lnTo>
                    <a:pt x="412" y="403"/>
                  </a:lnTo>
                  <a:close/>
                  <a:moveTo>
                    <a:pt x="412" y="225"/>
                  </a:moveTo>
                  <a:cubicBezTo>
                    <a:pt x="349" y="225"/>
                    <a:pt x="349" y="225"/>
                    <a:pt x="349" y="225"/>
                  </a:cubicBezTo>
                  <a:cubicBezTo>
                    <a:pt x="368" y="202"/>
                    <a:pt x="389" y="182"/>
                    <a:pt x="412" y="165"/>
                  </a:cubicBezTo>
                  <a:lnTo>
                    <a:pt x="412" y="225"/>
                  </a:lnTo>
                  <a:close/>
                  <a:moveTo>
                    <a:pt x="795" y="314"/>
                  </a:moveTo>
                  <a:cubicBezTo>
                    <a:pt x="807" y="342"/>
                    <a:pt x="815" y="372"/>
                    <a:pt x="820" y="403"/>
                  </a:cubicBezTo>
                  <a:cubicBezTo>
                    <a:pt x="732" y="403"/>
                    <a:pt x="732" y="403"/>
                    <a:pt x="732" y="403"/>
                  </a:cubicBezTo>
                  <a:cubicBezTo>
                    <a:pt x="728" y="372"/>
                    <a:pt x="721" y="343"/>
                    <a:pt x="712" y="314"/>
                  </a:cubicBezTo>
                  <a:lnTo>
                    <a:pt x="795" y="314"/>
                  </a:lnTo>
                  <a:close/>
                  <a:moveTo>
                    <a:pt x="742" y="225"/>
                  </a:moveTo>
                  <a:cubicBezTo>
                    <a:pt x="672" y="225"/>
                    <a:pt x="672" y="225"/>
                    <a:pt x="672" y="225"/>
                  </a:cubicBezTo>
                  <a:cubicBezTo>
                    <a:pt x="645" y="181"/>
                    <a:pt x="612" y="141"/>
                    <a:pt x="573" y="108"/>
                  </a:cubicBezTo>
                  <a:cubicBezTo>
                    <a:pt x="640" y="131"/>
                    <a:pt x="698" y="172"/>
                    <a:pt x="742" y="225"/>
                  </a:cubicBezTo>
                  <a:close/>
                  <a:moveTo>
                    <a:pt x="501" y="165"/>
                  </a:moveTo>
                  <a:cubicBezTo>
                    <a:pt x="524" y="182"/>
                    <a:pt x="545" y="202"/>
                    <a:pt x="564" y="225"/>
                  </a:cubicBezTo>
                  <a:cubicBezTo>
                    <a:pt x="501" y="225"/>
                    <a:pt x="501" y="225"/>
                    <a:pt x="501" y="225"/>
                  </a:cubicBezTo>
                  <a:lnTo>
                    <a:pt x="501" y="165"/>
                  </a:lnTo>
                  <a:close/>
                  <a:moveTo>
                    <a:pt x="501" y="314"/>
                  </a:moveTo>
                  <a:cubicBezTo>
                    <a:pt x="617" y="314"/>
                    <a:pt x="617" y="314"/>
                    <a:pt x="617" y="314"/>
                  </a:cubicBezTo>
                  <a:cubicBezTo>
                    <a:pt x="629" y="342"/>
                    <a:pt x="637" y="372"/>
                    <a:pt x="642" y="403"/>
                  </a:cubicBezTo>
                  <a:cubicBezTo>
                    <a:pt x="501" y="403"/>
                    <a:pt x="501" y="403"/>
                    <a:pt x="501" y="403"/>
                  </a:cubicBezTo>
                  <a:lnTo>
                    <a:pt x="501" y="314"/>
                  </a:lnTo>
                  <a:close/>
                  <a:moveTo>
                    <a:pt x="501" y="492"/>
                  </a:moveTo>
                  <a:cubicBezTo>
                    <a:pt x="644" y="492"/>
                    <a:pt x="644" y="492"/>
                    <a:pt x="644" y="492"/>
                  </a:cubicBezTo>
                  <a:cubicBezTo>
                    <a:pt x="641" y="523"/>
                    <a:pt x="634" y="553"/>
                    <a:pt x="624" y="581"/>
                  </a:cubicBezTo>
                  <a:cubicBezTo>
                    <a:pt x="501" y="581"/>
                    <a:pt x="501" y="581"/>
                    <a:pt x="501" y="581"/>
                  </a:cubicBezTo>
                  <a:lnTo>
                    <a:pt x="501" y="492"/>
                  </a:lnTo>
                  <a:close/>
                  <a:moveTo>
                    <a:pt x="501" y="748"/>
                  </a:moveTo>
                  <a:cubicBezTo>
                    <a:pt x="501" y="670"/>
                    <a:pt x="501" y="670"/>
                    <a:pt x="501" y="670"/>
                  </a:cubicBezTo>
                  <a:cubicBezTo>
                    <a:pt x="577" y="670"/>
                    <a:pt x="577" y="670"/>
                    <a:pt x="577" y="670"/>
                  </a:cubicBezTo>
                  <a:cubicBezTo>
                    <a:pt x="555" y="700"/>
                    <a:pt x="530" y="726"/>
                    <a:pt x="501" y="748"/>
                  </a:cubicBezTo>
                  <a:close/>
                  <a:moveTo>
                    <a:pt x="573" y="804"/>
                  </a:moveTo>
                  <a:cubicBezTo>
                    <a:pt x="617" y="767"/>
                    <a:pt x="654" y="722"/>
                    <a:pt x="682" y="670"/>
                  </a:cubicBezTo>
                  <a:cubicBezTo>
                    <a:pt x="755" y="670"/>
                    <a:pt x="755" y="670"/>
                    <a:pt x="755" y="670"/>
                  </a:cubicBezTo>
                  <a:cubicBezTo>
                    <a:pt x="710" y="732"/>
                    <a:pt x="647" y="780"/>
                    <a:pt x="573" y="804"/>
                  </a:cubicBezTo>
                  <a:close/>
                  <a:moveTo>
                    <a:pt x="717" y="581"/>
                  </a:moveTo>
                  <a:cubicBezTo>
                    <a:pt x="725" y="553"/>
                    <a:pt x="731" y="523"/>
                    <a:pt x="733" y="492"/>
                  </a:cubicBezTo>
                  <a:cubicBezTo>
                    <a:pt x="822" y="492"/>
                    <a:pt x="822" y="492"/>
                    <a:pt x="822" y="492"/>
                  </a:cubicBezTo>
                  <a:cubicBezTo>
                    <a:pt x="819" y="523"/>
                    <a:pt x="812" y="553"/>
                    <a:pt x="802" y="581"/>
                  </a:cubicBezTo>
                  <a:lnTo>
                    <a:pt x="717" y="581"/>
                  </a:lnTo>
                  <a:close/>
                </a:path>
              </a:pathLst>
            </a:custGeom>
            <a:solidFill>
              <a:schemeClr val="accent1"/>
            </a:solidFill>
            <a:ln>
              <a:noFill/>
            </a:ln>
          </p:spPr>
          <p:txBody>
            <a:bodyPr anchor="ctr"/>
            <a:p>
              <a:pPr algn="ctr"/>
            </a:p>
          </p:txBody>
        </p:sp>
        <p:grpSp>
          <p:nvGrpSpPr>
            <p:cNvPr id="11" name="Group 28"/>
            <p:cNvGrpSpPr/>
            <p:nvPr/>
          </p:nvGrpSpPr>
          <p:grpSpPr>
            <a:xfrm>
              <a:off x="3254519" y="1195587"/>
              <a:ext cx="604111" cy="341074"/>
              <a:chOff x="6475413" y="254001"/>
              <a:chExt cx="762000" cy="430212"/>
            </a:xfrm>
            <a:solidFill>
              <a:schemeClr val="accent2"/>
            </a:solidFill>
          </p:grpSpPr>
          <p:sp>
            <p:nvSpPr>
              <p:cNvPr id="27" name="Freeform: Shape 29"/>
              <p:cNvSpPr/>
              <p:nvPr/>
            </p:nvSpPr>
            <p:spPr bwMode="auto">
              <a:xfrm>
                <a:off x="6475413" y="652463"/>
                <a:ext cx="762000" cy="31750"/>
              </a:xfrm>
              <a:custGeom>
                <a:avLst/>
                <a:gdLst>
                  <a:gd name="T0" fmla="*/ 0 w 1140"/>
                  <a:gd name="T1" fmla="*/ 0 h 47"/>
                  <a:gd name="T2" fmla="*/ 197 w 1140"/>
                  <a:gd name="T3" fmla="*/ 47 h 47"/>
                  <a:gd name="T4" fmla="*/ 992 w 1140"/>
                  <a:gd name="T5" fmla="*/ 45 h 47"/>
                  <a:gd name="T6" fmla="*/ 1140 w 1140"/>
                  <a:gd name="T7" fmla="*/ 0 h 47"/>
                  <a:gd name="T8" fmla="*/ 0 w 1140"/>
                  <a:gd name="T9" fmla="*/ 0 h 47"/>
                </a:gdLst>
                <a:ahLst/>
                <a:cxnLst>
                  <a:cxn ang="0">
                    <a:pos x="T0" y="T1"/>
                  </a:cxn>
                  <a:cxn ang="0">
                    <a:pos x="T2" y="T3"/>
                  </a:cxn>
                  <a:cxn ang="0">
                    <a:pos x="T4" y="T5"/>
                  </a:cxn>
                  <a:cxn ang="0">
                    <a:pos x="T6" y="T7"/>
                  </a:cxn>
                  <a:cxn ang="0">
                    <a:pos x="T8" y="T9"/>
                  </a:cxn>
                </a:cxnLst>
                <a:rect l="0" t="0" r="r" b="b"/>
                <a:pathLst>
                  <a:path w="1140" h="47">
                    <a:moveTo>
                      <a:pt x="0" y="0"/>
                    </a:moveTo>
                    <a:cubicBezTo>
                      <a:pt x="0" y="0"/>
                      <a:pt x="97" y="47"/>
                      <a:pt x="197" y="47"/>
                    </a:cubicBezTo>
                    <a:cubicBezTo>
                      <a:pt x="298" y="47"/>
                      <a:pt x="992" y="45"/>
                      <a:pt x="992" y="45"/>
                    </a:cubicBezTo>
                    <a:cubicBezTo>
                      <a:pt x="992" y="45"/>
                      <a:pt x="1107" y="42"/>
                      <a:pt x="114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8" name="Freeform: Shape 30"/>
              <p:cNvSpPr/>
              <p:nvPr/>
            </p:nvSpPr>
            <p:spPr bwMode="auto">
              <a:xfrm>
                <a:off x="6769100" y="352426"/>
                <a:ext cx="168275" cy="158750"/>
              </a:xfrm>
              <a:custGeom>
                <a:avLst/>
                <a:gdLst>
                  <a:gd name="T0" fmla="*/ 106 w 106"/>
                  <a:gd name="T1" fmla="*/ 38 h 100"/>
                  <a:gd name="T2" fmla="*/ 65 w 106"/>
                  <a:gd name="T3" fmla="*/ 38 h 100"/>
                  <a:gd name="T4" fmla="*/ 53 w 106"/>
                  <a:gd name="T5" fmla="*/ 0 h 100"/>
                  <a:gd name="T6" fmla="*/ 40 w 106"/>
                  <a:gd name="T7" fmla="*/ 38 h 100"/>
                  <a:gd name="T8" fmla="*/ 0 w 106"/>
                  <a:gd name="T9" fmla="*/ 38 h 100"/>
                  <a:gd name="T10" fmla="*/ 33 w 106"/>
                  <a:gd name="T11" fmla="*/ 62 h 100"/>
                  <a:gd name="T12" fmla="*/ 20 w 106"/>
                  <a:gd name="T13" fmla="*/ 100 h 100"/>
                  <a:gd name="T14" fmla="*/ 53 w 106"/>
                  <a:gd name="T15" fmla="*/ 76 h 100"/>
                  <a:gd name="T16" fmla="*/ 85 w 106"/>
                  <a:gd name="T17" fmla="*/ 100 h 100"/>
                  <a:gd name="T18" fmla="*/ 73 w 106"/>
                  <a:gd name="T19" fmla="*/ 62 h 100"/>
                  <a:gd name="T20" fmla="*/ 106 w 106"/>
                  <a:gd name="T21" fmla="*/ 3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0">
                    <a:moveTo>
                      <a:pt x="106" y="38"/>
                    </a:moveTo>
                    <a:lnTo>
                      <a:pt x="65" y="38"/>
                    </a:lnTo>
                    <a:lnTo>
                      <a:pt x="53" y="0"/>
                    </a:lnTo>
                    <a:lnTo>
                      <a:pt x="40" y="38"/>
                    </a:lnTo>
                    <a:lnTo>
                      <a:pt x="0" y="38"/>
                    </a:lnTo>
                    <a:lnTo>
                      <a:pt x="33" y="62"/>
                    </a:lnTo>
                    <a:lnTo>
                      <a:pt x="20" y="100"/>
                    </a:lnTo>
                    <a:lnTo>
                      <a:pt x="53" y="76"/>
                    </a:lnTo>
                    <a:lnTo>
                      <a:pt x="85" y="100"/>
                    </a:lnTo>
                    <a:lnTo>
                      <a:pt x="73" y="62"/>
                    </a:lnTo>
                    <a:lnTo>
                      <a:pt x="10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9" name="Freeform: Shape 31"/>
              <p:cNvSpPr/>
              <p:nvPr/>
            </p:nvSpPr>
            <p:spPr bwMode="auto">
              <a:xfrm>
                <a:off x="6724650" y="342901"/>
                <a:ext cx="47625" cy="53975"/>
              </a:xfrm>
              <a:custGeom>
                <a:avLst/>
                <a:gdLst>
                  <a:gd name="T0" fmla="*/ 44 w 71"/>
                  <a:gd name="T1" fmla="*/ 0 h 80"/>
                  <a:gd name="T2" fmla="*/ 0 w 71"/>
                  <a:gd name="T3" fmla="*/ 65 h 80"/>
                  <a:gd name="T4" fmla="*/ 35 w 71"/>
                  <a:gd name="T5" fmla="*/ 80 h 80"/>
                  <a:gd name="T6" fmla="*/ 71 w 71"/>
                  <a:gd name="T7" fmla="*/ 27 h 80"/>
                  <a:gd name="T8" fmla="*/ 44 w 71"/>
                  <a:gd name="T9" fmla="*/ 0 h 80"/>
                </a:gdLst>
                <a:ahLst/>
                <a:cxnLst>
                  <a:cxn ang="0">
                    <a:pos x="T0" y="T1"/>
                  </a:cxn>
                  <a:cxn ang="0">
                    <a:pos x="T2" y="T3"/>
                  </a:cxn>
                  <a:cxn ang="0">
                    <a:pos x="T4" y="T5"/>
                  </a:cxn>
                  <a:cxn ang="0">
                    <a:pos x="T6" y="T7"/>
                  </a:cxn>
                  <a:cxn ang="0">
                    <a:pos x="T8" y="T9"/>
                  </a:cxn>
                </a:cxnLst>
                <a:rect l="0" t="0" r="r" b="b"/>
                <a:pathLst>
                  <a:path w="71" h="80">
                    <a:moveTo>
                      <a:pt x="44" y="0"/>
                    </a:moveTo>
                    <a:cubicBezTo>
                      <a:pt x="25" y="19"/>
                      <a:pt x="10" y="41"/>
                      <a:pt x="0" y="65"/>
                    </a:cubicBezTo>
                    <a:cubicBezTo>
                      <a:pt x="35" y="80"/>
                      <a:pt x="35" y="80"/>
                      <a:pt x="35" y="80"/>
                    </a:cubicBezTo>
                    <a:cubicBezTo>
                      <a:pt x="43" y="60"/>
                      <a:pt x="55" y="42"/>
                      <a:pt x="71" y="27"/>
                    </a:cubicBezTo>
                    <a:lnTo>
                      <a:pt x="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0" name="Freeform: Shape 32"/>
              <p:cNvSpPr/>
              <p:nvPr/>
            </p:nvSpPr>
            <p:spPr bwMode="auto">
              <a:xfrm>
                <a:off x="6713538" y="438151"/>
                <a:ext cx="34925" cy="52388"/>
              </a:xfrm>
              <a:custGeom>
                <a:avLst/>
                <a:gdLst>
                  <a:gd name="T0" fmla="*/ 38 w 51"/>
                  <a:gd name="T1" fmla="*/ 0 h 78"/>
                  <a:gd name="T2" fmla="*/ 0 w 51"/>
                  <a:gd name="T3" fmla="*/ 1 h 78"/>
                  <a:gd name="T4" fmla="*/ 15 w 51"/>
                  <a:gd name="T5" fmla="*/ 78 h 78"/>
                  <a:gd name="T6" fmla="*/ 51 w 51"/>
                  <a:gd name="T7" fmla="*/ 64 h 78"/>
                  <a:gd name="T8" fmla="*/ 38 w 51"/>
                  <a:gd name="T9" fmla="*/ 1 h 78"/>
                  <a:gd name="T10" fmla="*/ 38 w 51"/>
                  <a:gd name="T11" fmla="*/ 0 h 78"/>
                </a:gdLst>
                <a:ahLst/>
                <a:cxnLst>
                  <a:cxn ang="0">
                    <a:pos x="T0" y="T1"/>
                  </a:cxn>
                  <a:cxn ang="0">
                    <a:pos x="T2" y="T3"/>
                  </a:cxn>
                  <a:cxn ang="0">
                    <a:pos x="T4" y="T5"/>
                  </a:cxn>
                  <a:cxn ang="0">
                    <a:pos x="T6" y="T7"/>
                  </a:cxn>
                  <a:cxn ang="0">
                    <a:pos x="T8" y="T9"/>
                  </a:cxn>
                  <a:cxn ang="0">
                    <a:pos x="T10" y="T11"/>
                  </a:cxn>
                </a:cxnLst>
                <a:rect l="0" t="0" r="r" b="b"/>
                <a:pathLst>
                  <a:path w="51" h="78">
                    <a:moveTo>
                      <a:pt x="38" y="0"/>
                    </a:moveTo>
                    <a:cubicBezTo>
                      <a:pt x="0" y="1"/>
                      <a:pt x="0" y="1"/>
                      <a:pt x="0" y="1"/>
                    </a:cubicBezTo>
                    <a:cubicBezTo>
                      <a:pt x="0" y="28"/>
                      <a:pt x="5" y="54"/>
                      <a:pt x="15" y="78"/>
                    </a:cubicBezTo>
                    <a:cubicBezTo>
                      <a:pt x="51" y="64"/>
                      <a:pt x="51" y="64"/>
                      <a:pt x="51" y="64"/>
                    </a:cubicBezTo>
                    <a:cubicBezTo>
                      <a:pt x="42" y="44"/>
                      <a:pt x="38" y="23"/>
                      <a:pt x="38" y="1"/>
                    </a:cubicBez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1" name="Freeform: Shape 33"/>
              <p:cNvSpPr/>
              <p:nvPr/>
            </p:nvSpPr>
            <p:spPr bwMode="auto">
              <a:xfrm>
                <a:off x="6753225" y="515938"/>
                <a:ext cx="53975" cy="49213"/>
              </a:xfrm>
              <a:custGeom>
                <a:avLst/>
                <a:gdLst>
                  <a:gd name="T0" fmla="*/ 0 w 81"/>
                  <a:gd name="T1" fmla="*/ 27 h 72"/>
                  <a:gd name="T2" fmla="*/ 66 w 81"/>
                  <a:gd name="T3" fmla="*/ 72 h 72"/>
                  <a:gd name="T4" fmla="*/ 81 w 81"/>
                  <a:gd name="T5" fmla="*/ 36 h 72"/>
                  <a:gd name="T6" fmla="*/ 27 w 81"/>
                  <a:gd name="T7" fmla="*/ 0 h 72"/>
                  <a:gd name="T8" fmla="*/ 0 w 81"/>
                  <a:gd name="T9" fmla="*/ 27 h 72"/>
                </a:gdLst>
                <a:ahLst/>
                <a:cxnLst>
                  <a:cxn ang="0">
                    <a:pos x="T0" y="T1"/>
                  </a:cxn>
                  <a:cxn ang="0">
                    <a:pos x="T2" y="T3"/>
                  </a:cxn>
                  <a:cxn ang="0">
                    <a:pos x="T4" y="T5"/>
                  </a:cxn>
                  <a:cxn ang="0">
                    <a:pos x="T6" y="T7"/>
                  </a:cxn>
                  <a:cxn ang="0">
                    <a:pos x="T8" y="T9"/>
                  </a:cxn>
                </a:cxnLst>
                <a:rect l="0" t="0" r="r" b="b"/>
                <a:pathLst>
                  <a:path w="81" h="72">
                    <a:moveTo>
                      <a:pt x="0" y="27"/>
                    </a:moveTo>
                    <a:cubicBezTo>
                      <a:pt x="19" y="46"/>
                      <a:pt x="42" y="61"/>
                      <a:pt x="66" y="72"/>
                    </a:cubicBezTo>
                    <a:cubicBezTo>
                      <a:pt x="81" y="36"/>
                      <a:pt x="81" y="36"/>
                      <a:pt x="81" y="36"/>
                    </a:cubicBezTo>
                    <a:cubicBezTo>
                      <a:pt x="61" y="28"/>
                      <a:pt x="43" y="16"/>
                      <a:pt x="27" y="0"/>
                    </a:cubicBez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2" name="Freeform: Shape 34"/>
              <p:cNvSpPr/>
              <p:nvPr/>
            </p:nvSpPr>
            <p:spPr bwMode="auto">
              <a:xfrm>
                <a:off x="6797675" y="303213"/>
                <a:ext cx="52388" cy="33338"/>
              </a:xfrm>
              <a:custGeom>
                <a:avLst/>
                <a:gdLst>
                  <a:gd name="T0" fmla="*/ 78 w 78"/>
                  <a:gd name="T1" fmla="*/ 38 h 51"/>
                  <a:gd name="T2" fmla="*/ 78 w 78"/>
                  <a:gd name="T3" fmla="*/ 38 h 51"/>
                  <a:gd name="T4" fmla="*/ 78 w 78"/>
                  <a:gd name="T5" fmla="*/ 0 h 51"/>
                  <a:gd name="T6" fmla="*/ 0 w 78"/>
                  <a:gd name="T7" fmla="*/ 16 h 51"/>
                  <a:gd name="T8" fmla="*/ 15 w 78"/>
                  <a:gd name="T9" fmla="*/ 51 h 51"/>
                  <a:gd name="T10" fmla="*/ 78 w 78"/>
                  <a:gd name="T11" fmla="*/ 38 h 51"/>
                </a:gdLst>
                <a:ahLst/>
                <a:cxnLst>
                  <a:cxn ang="0">
                    <a:pos x="T0" y="T1"/>
                  </a:cxn>
                  <a:cxn ang="0">
                    <a:pos x="T2" y="T3"/>
                  </a:cxn>
                  <a:cxn ang="0">
                    <a:pos x="T4" y="T5"/>
                  </a:cxn>
                  <a:cxn ang="0">
                    <a:pos x="T6" y="T7"/>
                  </a:cxn>
                  <a:cxn ang="0">
                    <a:pos x="T8" y="T9"/>
                  </a:cxn>
                  <a:cxn ang="0">
                    <a:pos x="T10" y="T11"/>
                  </a:cxn>
                </a:cxnLst>
                <a:rect l="0" t="0" r="r" b="b"/>
                <a:pathLst>
                  <a:path w="78" h="51">
                    <a:moveTo>
                      <a:pt x="78" y="38"/>
                    </a:moveTo>
                    <a:cubicBezTo>
                      <a:pt x="78" y="38"/>
                      <a:pt x="78" y="38"/>
                      <a:pt x="78" y="38"/>
                    </a:cubicBezTo>
                    <a:cubicBezTo>
                      <a:pt x="78" y="0"/>
                      <a:pt x="78" y="0"/>
                      <a:pt x="78" y="0"/>
                    </a:cubicBezTo>
                    <a:cubicBezTo>
                      <a:pt x="51" y="0"/>
                      <a:pt x="25" y="5"/>
                      <a:pt x="0" y="16"/>
                    </a:cubicBezTo>
                    <a:cubicBezTo>
                      <a:pt x="15" y="51"/>
                      <a:pt x="15" y="51"/>
                      <a:pt x="15" y="51"/>
                    </a:cubicBezTo>
                    <a:cubicBezTo>
                      <a:pt x="35" y="42"/>
                      <a:pt x="56" y="38"/>
                      <a:pt x="78"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3" name="Freeform: Shape 35"/>
              <p:cNvSpPr/>
              <p:nvPr/>
            </p:nvSpPr>
            <p:spPr bwMode="auto">
              <a:xfrm>
                <a:off x="6953250" y="387351"/>
                <a:ext cx="33338" cy="50800"/>
              </a:xfrm>
              <a:custGeom>
                <a:avLst/>
                <a:gdLst>
                  <a:gd name="T0" fmla="*/ 0 w 50"/>
                  <a:gd name="T1" fmla="*/ 14 h 78"/>
                  <a:gd name="T2" fmla="*/ 12 w 50"/>
                  <a:gd name="T3" fmla="*/ 78 h 78"/>
                  <a:gd name="T4" fmla="*/ 12 w 50"/>
                  <a:gd name="T5" fmla="*/ 78 h 78"/>
                  <a:gd name="T6" fmla="*/ 50 w 50"/>
                  <a:gd name="T7" fmla="*/ 78 h 78"/>
                  <a:gd name="T8" fmla="*/ 35 w 50"/>
                  <a:gd name="T9" fmla="*/ 0 h 78"/>
                  <a:gd name="T10" fmla="*/ 0 w 50"/>
                  <a:gd name="T11" fmla="*/ 14 h 78"/>
                </a:gdLst>
                <a:ahLst/>
                <a:cxnLst>
                  <a:cxn ang="0">
                    <a:pos x="T0" y="T1"/>
                  </a:cxn>
                  <a:cxn ang="0">
                    <a:pos x="T2" y="T3"/>
                  </a:cxn>
                  <a:cxn ang="0">
                    <a:pos x="T4" y="T5"/>
                  </a:cxn>
                  <a:cxn ang="0">
                    <a:pos x="T6" y="T7"/>
                  </a:cxn>
                  <a:cxn ang="0">
                    <a:pos x="T8" y="T9"/>
                  </a:cxn>
                  <a:cxn ang="0">
                    <a:pos x="T10" y="T11"/>
                  </a:cxn>
                </a:cxnLst>
                <a:rect l="0" t="0" r="r" b="b"/>
                <a:pathLst>
                  <a:path w="50" h="78">
                    <a:moveTo>
                      <a:pt x="0" y="14"/>
                    </a:moveTo>
                    <a:cubicBezTo>
                      <a:pt x="8" y="34"/>
                      <a:pt x="12" y="56"/>
                      <a:pt x="12" y="78"/>
                    </a:cubicBezTo>
                    <a:cubicBezTo>
                      <a:pt x="12" y="78"/>
                      <a:pt x="12" y="78"/>
                      <a:pt x="12" y="78"/>
                    </a:cubicBezTo>
                    <a:cubicBezTo>
                      <a:pt x="50" y="78"/>
                      <a:pt x="50" y="78"/>
                      <a:pt x="50" y="78"/>
                    </a:cubicBezTo>
                    <a:cubicBezTo>
                      <a:pt x="50" y="51"/>
                      <a:pt x="45" y="25"/>
                      <a:pt x="35" y="0"/>
                    </a:cubicBez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4" name="Freeform: Shape 36"/>
              <p:cNvSpPr/>
              <p:nvPr/>
            </p:nvSpPr>
            <p:spPr bwMode="auto">
              <a:xfrm>
                <a:off x="6892925" y="312738"/>
                <a:ext cx="53975" cy="47625"/>
              </a:xfrm>
              <a:custGeom>
                <a:avLst/>
                <a:gdLst>
                  <a:gd name="T0" fmla="*/ 81 w 81"/>
                  <a:gd name="T1" fmla="*/ 44 h 71"/>
                  <a:gd name="T2" fmla="*/ 15 w 81"/>
                  <a:gd name="T3" fmla="*/ 0 h 71"/>
                  <a:gd name="T4" fmla="*/ 0 w 81"/>
                  <a:gd name="T5" fmla="*/ 35 h 71"/>
                  <a:gd name="T6" fmla="*/ 54 w 81"/>
                  <a:gd name="T7" fmla="*/ 71 h 71"/>
                  <a:gd name="T8" fmla="*/ 81 w 81"/>
                  <a:gd name="T9" fmla="*/ 44 h 71"/>
                </a:gdLst>
                <a:ahLst/>
                <a:cxnLst>
                  <a:cxn ang="0">
                    <a:pos x="T0" y="T1"/>
                  </a:cxn>
                  <a:cxn ang="0">
                    <a:pos x="T2" y="T3"/>
                  </a:cxn>
                  <a:cxn ang="0">
                    <a:pos x="T4" y="T5"/>
                  </a:cxn>
                  <a:cxn ang="0">
                    <a:pos x="T6" y="T7"/>
                  </a:cxn>
                  <a:cxn ang="0">
                    <a:pos x="T8" y="T9"/>
                  </a:cxn>
                </a:cxnLst>
                <a:rect l="0" t="0" r="r" b="b"/>
                <a:pathLst>
                  <a:path w="81" h="71">
                    <a:moveTo>
                      <a:pt x="81" y="44"/>
                    </a:moveTo>
                    <a:cubicBezTo>
                      <a:pt x="62" y="25"/>
                      <a:pt x="39" y="10"/>
                      <a:pt x="15" y="0"/>
                    </a:cubicBezTo>
                    <a:cubicBezTo>
                      <a:pt x="0" y="35"/>
                      <a:pt x="0" y="35"/>
                      <a:pt x="0" y="35"/>
                    </a:cubicBezTo>
                    <a:cubicBezTo>
                      <a:pt x="20" y="43"/>
                      <a:pt x="38" y="55"/>
                      <a:pt x="54" y="71"/>
                    </a:cubicBezTo>
                    <a:lnTo>
                      <a:pt x="81"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5" name="Freeform: Shape 37"/>
              <p:cNvSpPr/>
              <p:nvPr/>
            </p:nvSpPr>
            <p:spPr bwMode="auto">
              <a:xfrm>
                <a:off x="6850063" y="541338"/>
                <a:ext cx="52388" cy="33338"/>
              </a:xfrm>
              <a:custGeom>
                <a:avLst/>
                <a:gdLst>
                  <a:gd name="T0" fmla="*/ 1 w 78"/>
                  <a:gd name="T1" fmla="*/ 12 h 50"/>
                  <a:gd name="T2" fmla="*/ 0 w 78"/>
                  <a:gd name="T3" fmla="*/ 12 h 50"/>
                  <a:gd name="T4" fmla="*/ 1 w 78"/>
                  <a:gd name="T5" fmla="*/ 50 h 50"/>
                  <a:gd name="T6" fmla="*/ 78 w 78"/>
                  <a:gd name="T7" fmla="*/ 35 h 50"/>
                  <a:gd name="T8" fmla="*/ 64 w 78"/>
                  <a:gd name="T9" fmla="*/ 0 h 50"/>
                  <a:gd name="T10" fmla="*/ 1 w 78"/>
                  <a:gd name="T11" fmla="*/ 12 h 50"/>
                </a:gdLst>
                <a:ahLst/>
                <a:cxnLst>
                  <a:cxn ang="0">
                    <a:pos x="T0" y="T1"/>
                  </a:cxn>
                  <a:cxn ang="0">
                    <a:pos x="T2" y="T3"/>
                  </a:cxn>
                  <a:cxn ang="0">
                    <a:pos x="T4" y="T5"/>
                  </a:cxn>
                  <a:cxn ang="0">
                    <a:pos x="T6" y="T7"/>
                  </a:cxn>
                  <a:cxn ang="0">
                    <a:pos x="T8" y="T9"/>
                  </a:cxn>
                  <a:cxn ang="0">
                    <a:pos x="T10" y="T11"/>
                  </a:cxn>
                </a:cxnLst>
                <a:rect l="0" t="0" r="r" b="b"/>
                <a:pathLst>
                  <a:path w="78" h="50">
                    <a:moveTo>
                      <a:pt x="1" y="12"/>
                    </a:moveTo>
                    <a:cubicBezTo>
                      <a:pt x="0" y="12"/>
                      <a:pt x="0" y="12"/>
                      <a:pt x="0" y="12"/>
                    </a:cubicBezTo>
                    <a:cubicBezTo>
                      <a:pt x="1" y="50"/>
                      <a:pt x="1" y="50"/>
                      <a:pt x="1" y="50"/>
                    </a:cubicBezTo>
                    <a:cubicBezTo>
                      <a:pt x="27" y="50"/>
                      <a:pt x="53" y="45"/>
                      <a:pt x="78" y="35"/>
                    </a:cubicBezTo>
                    <a:cubicBezTo>
                      <a:pt x="64" y="0"/>
                      <a:pt x="64" y="0"/>
                      <a:pt x="64" y="0"/>
                    </a:cubicBezTo>
                    <a:cubicBezTo>
                      <a:pt x="44" y="8"/>
                      <a:pt x="22"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6" name="Freeform: Shape 38"/>
              <p:cNvSpPr/>
              <p:nvPr/>
            </p:nvSpPr>
            <p:spPr bwMode="auto">
              <a:xfrm>
                <a:off x="6927850" y="481013"/>
                <a:ext cx="47625" cy="53975"/>
              </a:xfrm>
              <a:custGeom>
                <a:avLst/>
                <a:gdLst>
                  <a:gd name="T0" fmla="*/ 0 w 71"/>
                  <a:gd name="T1" fmla="*/ 53 h 80"/>
                  <a:gd name="T2" fmla="*/ 27 w 71"/>
                  <a:gd name="T3" fmla="*/ 80 h 80"/>
                  <a:gd name="T4" fmla="*/ 71 w 71"/>
                  <a:gd name="T5" fmla="*/ 14 h 80"/>
                  <a:gd name="T6" fmla="*/ 36 w 71"/>
                  <a:gd name="T7" fmla="*/ 0 h 80"/>
                  <a:gd name="T8" fmla="*/ 0 w 71"/>
                  <a:gd name="T9" fmla="*/ 53 h 80"/>
                </a:gdLst>
                <a:ahLst/>
                <a:cxnLst>
                  <a:cxn ang="0">
                    <a:pos x="T0" y="T1"/>
                  </a:cxn>
                  <a:cxn ang="0">
                    <a:pos x="T2" y="T3"/>
                  </a:cxn>
                  <a:cxn ang="0">
                    <a:pos x="T4" y="T5"/>
                  </a:cxn>
                  <a:cxn ang="0">
                    <a:pos x="T6" y="T7"/>
                  </a:cxn>
                  <a:cxn ang="0">
                    <a:pos x="T8" y="T9"/>
                  </a:cxn>
                </a:cxnLst>
                <a:rect l="0" t="0" r="r" b="b"/>
                <a:pathLst>
                  <a:path w="71" h="80">
                    <a:moveTo>
                      <a:pt x="0" y="53"/>
                    </a:moveTo>
                    <a:cubicBezTo>
                      <a:pt x="27" y="80"/>
                      <a:pt x="27" y="80"/>
                      <a:pt x="27" y="80"/>
                    </a:cubicBezTo>
                    <a:cubicBezTo>
                      <a:pt x="46" y="61"/>
                      <a:pt x="61" y="39"/>
                      <a:pt x="71" y="14"/>
                    </a:cubicBezTo>
                    <a:cubicBezTo>
                      <a:pt x="36" y="0"/>
                      <a:pt x="36" y="0"/>
                      <a:pt x="36" y="0"/>
                    </a:cubicBezTo>
                    <a:cubicBezTo>
                      <a:pt x="28" y="20"/>
                      <a:pt x="16" y="38"/>
                      <a:pt x="0"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7" name="Freeform: Shape 39"/>
              <p:cNvSpPr/>
              <p:nvPr/>
            </p:nvSpPr>
            <p:spPr bwMode="auto">
              <a:xfrm>
                <a:off x="6580188" y="254001"/>
                <a:ext cx="552450" cy="369888"/>
              </a:xfrm>
              <a:custGeom>
                <a:avLst/>
                <a:gdLst>
                  <a:gd name="T0" fmla="*/ 35 w 827"/>
                  <a:gd name="T1" fmla="*/ 554 h 554"/>
                  <a:gd name="T2" fmla="*/ 793 w 827"/>
                  <a:gd name="T3" fmla="*/ 554 h 554"/>
                  <a:gd name="T4" fmla="*/ 827 w 827"/>
                  <a:gd name="T5" fmla="*/ 519 h 554"/>
                  <a:gd name="T6" fmla="*/ 827 w 827"/>
                  <a:gd name="T7" fmla="*/ 34 h 554"/>
                  <a:gd name="T8" fmla="*/ 793 w 827"/>
                  <a:gd name="T9" fmla="*/ 0 h 554"/>
                  <a:gd name="T10" fmla="*/ 35 w 827"/>
                  <a:gd name="T11" fmla="*/ 0 h 554"/>
                  <a:gd name="T12" fmla="*/ 0 w 827"/>
                  <a:gd name="T13" fmla="*/ 34 h 554"/>
                  <a:gd name="T14" fmla="*/ 0 w 827"/>
                  <a:gd name="T15" fmla="*/ 519 h 554"/>
                  <a:gd name="T16" fmla="*/ 35 w 827"/>
                  <a:gd name="T17" fmla="*/ 554 h 554"/>
                  <a:gd name="T18" fmla="*/ 42 w 827"/>
                  <a:gd name="T19" fmla="*/ 41 h 554"/>
                  <a:gd name="T20" fmla="*/ 782 w 827"/>
                  <a:gd name="T21" fmla="*/ 41 h 554"/>
                  <a:gd name="T22" fmla="*/ 782 w 827"/>
                  <a:gd name="T23" fmla="*/ 505 h 554"/>
                  <a:gd name="T24" fmla="*/ 42 w 827"/>
                  <a:gd name="T25" fmla="*/ 505 h 554"/>
                  <a:gd name="T26" fmla="*/ 42 w 827"/>
                  <a:gd name="T27" fmla="*/ 4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7" h="554">
                    <a:moveTo>
                      <a:pt x="35" y="554"/>
                    </a:moveTo>
                    <a:cubicBezTo>
                      <a:pt x="793" y="554"/>
                      <a:pt x="793" y="554"/>
                      <a:pt x="793" y="554"/>
                    </a:cubicBezTo>
                    <a:cubicBezTo>
                      <a:pt x="811" y="554"/>
                      <a:pt x="827" y="538"/>
                      <a:pt x="827" y="519"/>
                    </a:cubicBezTo>
                    <a:cubicBezTo>
                      <a:pt x="827" y="34"/>
                      <a:pt x="827" y="34"/>
                      <a:pt x="827" y="34"/>
                    </a:cubicBezTo>
                    <a:cubicBezTo>
                      <a:pt x="827" y="15"/>
                      <a:pt x="811" y="0"/>
                      <a:pt x="793" y="0"/>
                    </a:cubicBezTo>
                    <a:cubicBezTo>
                      <a:pt x="35" y="0"/>
                      <a:pt x="35" y="0"/>
                      <a:pt x="35" y="0"/>
                    </a:cubicBezTo>
                    <a:cubicBezTo>
                      <a:pt x="16" y="0"/>
                      <a:pt x="0" y="15"/>
                      <a:pt x="0" y="34"/>
                    </a:cubicBezTo>
                    <a:cubicBezTo>
                      <a:pt x="0" y="519"/>
                      <a:pt x="0" y="519"/>
                      <a:pt x="0" y="519"/>
                    </a:cubicBezTo>
                    <a:cubicBezTo>
                      <a:pt x="0" y="538"/>
                      <a:pt x="16" y="554"/>
                      <a:pt x="35" y="554"/>
                    </a:cubicBezTo>
                    <a:close/>
                    <a:moveTo>
                      <a:pt x="42" y="41"/>
                    </a:moveTo>
                    <a:cubicBezTo>
                      <a:pt x="782" y="41"/>
                      <a:pt x="782" y="41"/>
                      <a:pt x="782" y="41"/>
                    </a:cubicBezTo>
                    <a:cubicBezTo>
                      <a:pt x="782" y="505"/>
                      <a:pt x="782" y="505"/>
                      <a:pt x="782" y="505"/>
                    </a:cubicBezTo>
                    <a:cubicBezTo>
                      <a:pt x="42" y="505"/>
                      <a:pt x="42" y="505"/>
                      <a:pt x="42" y="505"/>
                    </a:cubicBezTo>
                    <a:lnTo>
                      <a:pt x="42"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grpSp>
          <p:nvGrpSpPr>
            <p:cNvPr id="12" name="Group 40"/>
            <p:cNvGrpSpPr/>
            <p:nvPr/>
          </p:nvGrpSpPr>
          <p:grpSpPr>
            <a:xfrm>
              <a:off x="7304540" y="1162103"/>
              <a:ext cx="418308" cy="418308"/>
              <a:chOff x="1981200" y="163513"/>
              <a:chExt cx="609600" cy="609600"/>
            </a:xfrm>
            <a:solidFill>
              <a:schemeClr val="accent4"/>
            </a:solidFill>
          </p:grpSpPr>
          <p:sp>
            <p:nvSpPr>
              <p:cNvPr id="24" name="Freeform: Shape 41"/>
              <p:cNvSpPr/>
              <p:nvPr/>
            </p:nvSpPr>
            <p:spPr bwMode="auto">
              <a:xfrm>
                <a:off x="1981200" y="163513"/>
                <a:ext cx="609600" cy="609600"/>
              </a:xfrm>
              <a:custGeom>
                <a:avLst/>
                <a:gdLst>
                  <a:gd name="T0" fmla="*/ 456 w 912"/>
                  <a:gd name="T1" fmla="*/ 912 h 912"/>
                  <a:gd name="T2" fmla="*/ 0 w 912"/>
                  <a:gd name="T3" fmla="*/ 456 h 912"/>
                  <a:gd name="T4" fmla="*/ 456 w 912"/>
                  <a:gd name="T5" fmla="*/ 0 h 912"/>
                  <a:gd name="T6" fmla="*/ 912 w 912"/>
                  <a:gd name="T7" fmla="*/ 456 h 912"/>
                  <a:gd name="T8" fmla="*/ 456 w 912"/>
                  <a:gd name="T9" fmla="*/ 912 h 912"/>
                  <a:gd name="T10" fmla="*/ 456 w 912"/>
                  <a:gd name="T11" fmla="*/ 114 h 912"/>
                  <a:gd name="T12" fmla="*/ 114 w 912"/>
                  <a:gd name="T13" fmla="*/ 456 h 912"/>
                  <a:gd name="T14" fmla="*/ 456 w 912"/>
                  <a:gd name="T15" fmla="*/ 798 h 912"/>
                  <a:gd name="T16" fmla="*/ 798 w 912"/>
                  <a:gd name="T17" fmla="*/ 456 h 912"/>
                  <a:gd name="T18" fmla="*/ 456 w 912"/>
                  <a:gd name="T19" fmla="*/ 114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2" h="912">
                    <a:moveTo>
                      <a:pt x="456" y="912"/>
                    </a:moveTo>
                    <a:cubicBezTo>
                      <a:pt x="204" y="912"/>
                      <a:pt x="0" y="708"/>
                      <a:pt x="0" y="456"/>
                    </a:cubicBezTo>
                    <a:cubicBezTo>
                      <a:pt x="0" y="205"/>
                      <a:pt x="204" y="0"/>
                      <a:pt x="456" y="0"/>
                    </a:cubicBezTo>
                    <a:cubicBezTo>
                      <a:pt x="707" y="0"/>
                      <a:pt x="912" y="205"/>
                      <a:pt x="912" y="456"/>
                    </a:cubicBezTo>
                    <a:cubicBezTo>
                      <a:pt x="912" y="708"/>
                      <a:pt x="707" y="912"/>
                      <a:pt x="456" y="912"/>
                    </a:cubicBezTo>
                    <a:close/>
                    <a:moveTo>
                      <a:pt x="456" y="114"/>
                    </a:moveTo>
                    <a:cubicBezTo>
                      <a:pt x="267" y="114"/>
                      <a:pt x="114" y="267"/>
                      <a:pt x="114" y="456"/>
                    </a:cubicBezTo>
                    <a:cubicBezTo>
                      <a:pt x="114" y="645"/>
                      <a:pt x="267" y="798"/>
                      <a:pt x="456" y="798"/>
                    </a:cubicBezTo>
                    <a:cubicBezTo>
                      <a:pt x="644" y="798"/>
                      <a:pt x="798" y="645"/>
                      <a:pt x="798" y="456"/>
                    </a:cubicBezTo>
                    <a:cubicBezTo>
                      <a:pt x="798" y="267"/>
                      <a:pt x="644" y="114"/>
                      <a:pt x="456"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5" name="Freeform: Shape 42"/>
              <p:cNvSpPr/>
              <p:nvPr/>
            </p:nvSpPr>
            <p:spPr bwMode="auto">
              <a:xfrm>
                <a:off x="2178050" y="328613"/>
                <a:ext cx="261938" cy="209550"/>
              </a:xfrm>
              <a:custGeom>
                <a:avLst/>
                <a:gdLst>
                  <a:gd name="T0" fmla="*/ 199 w 394"/>
                  <a:gd name="T1" fmla="*/ 112 h 313"/>
                  <a:gd name="T2" fmla="*/ 162 w 394"/>
                  <a:gd name="T3" fmla="*/ 105 h 313"/>
                  <a:gd name="T4" fmla="*/ 136 w 394"/>
                  <a:gd name="T5" fmla="*/ 108 h 313"/>
                  <a:gd name="T6" fmla="*/ 0 w 394"/>
                  <a:gd name="T7" fmla="*/ 42 h 313"/>
                  <a:gd name="T8" fmla="*/ 60 w 394"/>
                  <a:gd name="T9" fmla="*/ 187 h 313"/>
                  <a:gd name="T10" fmla="*/ 57 w 394"/>
                  <a:gd name="T11" fmla="*/ 209 h 313"/>
                  <a:gd name="T12" fmla="*/ 162 w 394"/>
                  <a:gd name="T13" fmla="*/ 313 h 313"/>
                  <a:gd name="T14" fmla="*/ 266 w 394"/>
                  <a:gd name="T15" fmla="*/ 209 h 313"/>
                  <a:gd name="T16" fmla="*/ 266 w 394"/>
                  <a:gd name="T17" fmla="*/ 203 h 313"/>
                  <a:gd name="T18" fmla="*/ 394 w 394"/>
                  <a:gd name="T19" fmla="*/ 0 h 313"/>
                  <a:gd name="T20" fmla="*/ 199 w 394"/>
                  <a:gd name="T21" fmla="*/ 112 h 313"/>
                  <a:gd name="T22" fmla="*/ 162 w 394"/>
                  <a:gd name="T23" fmla="*/ 248 h 313"/>
                  <a:gd name="T24" fmla="*/ 123 w 394"/>
                  <a:gd name="T25" fmla="*/ 209 h 313"/>
                  <a:gd name="T26" fmla="*/ 162 w 394"/>
                  <a:gd name="T27" fmla="*/ 170 h 313"/>
                  <a:gd name="T28" fmla="*/ 200 w 394"/>
                  <a:gd name="T29" fmla="*/ 209 h 313"/>
                  <a:gd name="T30" fmla="*/ 162 w 394"/>
                  <a:gd name="T31" fmla="*/ 24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313">
                    <a:moveTo>
                      <a:pt x="199" y="112"/>
                    </a:moveTo>
                    <a:cubicBezTo>
                      <a:pt x="188" y="107"/>
                      <a:pt x="175" y="105"/>
                      <a:pt x="162" y="105"/>
                    </a:cubicBezTo>
                    <a:cubicBezTo>
                      <a:pt x="153" y="105"/>
                      <a:pt x="145" y="106"/>
                      <a:pt x="136" y="108"/>
                    </a:cubicBezTo>
                    <a:cubicBezTo>
                      <a:pt x="0" y="42"/>
                      <a:pt x="0" y="42"/>
                      <a:pt x="0" y="42"/>
                    </a:cubicBezTo>
                    <a:cubicBezTo>
                      <a:pt x="60" y="187"/>
                      <a:pt x="60" y="187"/>
                      <a:pt x="60" y="187"/>
                    </a:cubicBezTo>
                    <a:cubicBezTo>
                      <a:pt x="58" y="194"/>
                      <a:pt x="57" y="201"/>
                      <a:pt x="57" y="209"/>
                    </a:cubicBezTo>
                    <a:cubicBezTo>
                      <a:pt x="57" y="267"/>
                      <a:pt x="104" y="313"/>
                      <a:pt x="162" y="313"/>
                    </a:cubicBezTo>
                    <a:cubicBezTo>
                      <a:pt x="219" y="313"/>
                      <a:pt x="266" y="267"/>
                      <a:pt x="266" y="209"/>
                    </a:cubicBezTo>
                    <a:cubicBezTo>
                      <a:pt x="266" y="207"/>
                      <a:pt x="266" y="205"/>
                      <a:pt x="266" y="203"/>
                    </a:cubicBezTo>
                    <a:cubicBezTo>
                      <a:pt x="394" y="0"/>
                      <a:pt x="394" y="0"/>
                      <a:pt x="394" y="0"/>
                    </a:cubicBezTo>
                    <a:lnTo>
                      <a:pt x="199" y="112"/>
                    </a:lnTo>
                    <a:close/>
                    <a:moveTo>
                      <a:pt x="162" y="248"/>
                    </a:moveTo>
                    <a:cubicBezTo>
                      <a:pt x="140" y="248"/>
                      <a:pt x="123" y="230"/>
                      <a:pt x="123" y="209"/>
                    </a:cubicBezTo>
                    <a:cubicBezTo>
                      <a:pt x="123" y="188"/>
                      <a:pt x="140" y="170"/>
                      <a:pt x="162" y="170"/>
                    </a:cubicBezTo>
                    <a:cubicBezTo>
                      <a:pt x="183" y="170"/>
                      <a:pt x="200" y="188"/>
                      <a:pt x="200" y="209"/>
                    </a:cubicBezTo>
                    <a:cubicBezTo>
                      <a:pt x="200" y="230"/>
                      <a:pt x="183" y="248"/>
                      <a:pt x="162"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6" name="Freeform: Shape 43"/>
              <p:cNvSpPr/>
              <p:nvPr/>
            </p:nvSpPr>
            <p:spPr bwMode="auto">
              <a:xfrm>
                <a:off x="1981200" y="163513"/>
                <a:ext cx="609600" cy="609600"/>
              </a:xfrm>
              <a:custGeom>
                <a:avLst/>
                <a:gdLst>
                  <a:gd name="T0" fmla="*/ 456 w 912"/>
                  <a:gd name="T1" fmla="*/ 0 h 912"/>
                  <a:gd name="T2" fmla="*/ 0 w 912"/>
                  <a:gd name="T3" fmla="*/ 456 h 912"/>
                  <a:gd name="T4" fmla="*/ 456 w 912"/>
                  <a:gd name="T5" fmla="*/ 912 h 912"/>
                  <a:gd name="T6" fmla="*/ 912 w 912"/>
                  <a:gd name="T7" fmla="*/ 456 h 912"/>
                  <a:gd name="T8" fmla="*/ 456 w 912"/>
                  <a:gd name="T9" fmla="*/ 0 h 912"/>
                  <a:gd name="T10" fmla="*/ 477 w 912"/>
                  <a:gd name="T11" fmla="*/ 797 h 912"/>
                  <a:gd name="T12" fmla="*/ 477 w 912"/>
                  <a:gd name="T13" fmla="*/ 754 h 912"/>
                  <a:gd name="T14" fmla="*/ 453 w 912"/>
                  <a:gd name="T15" fmla="*/ 730 h 912"/>
                  <a:gd name="T16" fmla="*/ 429 w 912"/>
                  <a:gd name="T17" fmla="*/ 754 h 912"/>
                  <a:gd name="T18" fmla="*/ 429 w 912"/>
                  <a:gd name="T19" fmla="*/ 797 h 912"/>
                  <a:gd name="T20" fmla="*/ 115 w 912"/>
                  <a:gd name="T21" fmla="*/ 479 h 912"/>
                  <a:gd name="T22" fmla="*/ 157 w 912"/>
                  <a:gd name="T23" fmla="*/ 479 h 912"/>
                  <a:gd name="T24" fmla="*/ 181 w 912"/>
                  <a:gd name="T25" fmla="*/ 455 h 912"/>
                  <a:gd name="T26" fmla="*/ 157 w 912"/>
                  <a:gd name="T27" fmla="*/ 431 h 912"/>
                  <a:gd name="T28" fmla="*/ 115 w 912"/>
                  <a:gd name="T29" fmla="*/ 431 h 912"/>
                  <a:gd name="T30" fmla="*/ 431 w 912"/>
                  <a:gd name="T31" fmla="*/ 115 h 912"/>
                  <a:gd name="T32" fmla="*/ 431 w 912"/>
                  <a:gd name="T33" fmla="*/ 159 h 912"/>
                  <a:gd name="T34" fmla="*/ 456 w 912"/>
                  <a:gd name="T35" fmla="*/ 183 h 912"/>
                  <a:gd name="T36" fmla="*/ 480 w 912"/>
                  <a:gd name="T37" fmla="*/ 159 h 912"/>
                  <a:gd name="T38" fmla="*/ 480 w 912"/>
                  <a:gd name="T39" fmla="*/ 115 h 912"/>
                  <a:gd name="T40" fmla="*/ 797 w 912"/>
                  <a:gd name="T41" fmla="*/ 433 h 912"/>
                  <a:gd name="T42" fmla="*/ 752 w 912"/>
                  <a:gd name="T43" fmla="*/ 433 h 912"/>
                  <a:gd name="T44" fmla="*/ 728 w 912"/>
                  <a:gd name="T45" fmla="*/ 458 h 912"/>
                  <a:gd name="T46" fmla="*/ 752 w 912"/>
                  <a:gd name="T47" fmla="*/ 482 h 912"/>
                  <a:gd name="T48" fmla="*/ 796 w 912"/>
                  <a:gd name="T49" fmla="*/ 482 h 912"/>
                  <a:gd name="T50" fmla="*/ 477 w 912"/>
                  <a:gd name="T51" fmla="*/ 79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2" h="912">
                    <a:moveTo>
                      <a:pt x="456" y="0"/>
                    </a:moveTo>
                    <a:cubicBezTo>
                      <a:pt x="204" y="0"/>
                      <a:pt x="0" y="205"/>
                      <a:pt x="0" y="456"/>
                    </a:cubicBezTo>
                    <a:cubicBezTo>
                      <a:pt x="0" y="708"/>
                      <a:pt x="204" y="912"/>
                      <a:pt x="456" y="912"/>
                    </a:cubicBezTo>
                    <a:cubicBezTo>
                      <a:pt x="707" y="912"/>
                      <a:pt x="912" y="708"/>
                      <a:pt x="912" y="456"/>
                    </a:cubicBezTo>
                    <a:cubicBezTo>
                      <a:pt x="912" y="205"/>
                      <a:pt x="707" y="0"/>
                      <a:pt x="456" y="0"/>
                    </a:cubicBezTo>
                    <a:close/>
                    <a:moveTo>
                      <a:pt x="477" y="797"/>
                    </a:moveTo>
                    <a:cubicBezTo>
                      <a:pt x="477" y="754"/>
                      <a:pt x="477" y="754"/>
                      <a:pt x="477" y="754"/>
                    </a:cubicBezTo>
                    <a:cubicBezTo>
                      <a:pt x="477" y="741"/>
                      <a:pt x="467" y="730"/>
                      <a:pt x="453" y="730"/>
                    </a:cubicBezTo>
                    <a:cubicBezTo>
                      <a:pt x="440" y="730"/>
                      <a:pt x="429" y="741"/>
                      <a:pt x="429" y="754"/>
                    </a:cubicBezTo>
                    <a:cubicBezTo>
                      <a:pt x="429" y="797"/>
                      <a:pt x="429" y="797"/>
                      <a:pt x="429" y="797"/>
                    </a:cubicBezTo>
                    <a:cubicBezTo>
                      <a:pt x="261" y="784"/>
                      <a:pt x="126" y="648"/>
                      <a:pt x="115" y="479"/>
                    </a:cubicBezTo>
                    <a:cubicBezTo>
                      <a:pt x="157" y="479"/>
                      <a:pt x="157" y="479"/>
                      <a:pt x="157" y="479"/>
                    </a:cubicBezTo>
                    <a:cubicBezTo>
                      <a:pt x="170" y="479"/>
                      <a:pt x="181" y="469"/>
                      <a:pt x="181" y="455"/>
                    </a:cubicBezTo>
                    <a:cubicBezTo>
                      <a:pt x="181" y="442"/>
                      <a:pt x="170" y="431"/>
                      <a:pt x="157" y="431"/>
                    </a:cubicBezTo>
                    <a:cubicBezTo>
                      <a:pt x="115" y="431"/>
                      <a:pt x="115" y="431"/>
                      <a:pt x="115" y="431"/>
                    </a:cubicBezTo>
                    <a:cubicBezTo>
                      <a:pt x="127" y="262"/>
                      <a:pt x="262" y="127"/>
                      <a:pt x="431" y="115"/>
                    </a:cubicBezTo>
                    <a:cubicBezTo>
                      <a:pt x="431" y="159"/>
                      <a:pt x="431" y="159"/>
                      <a:pt x="431" y="159"/>
                    </a:cubicBezTo>
                    <a:cubicBezTo>
                      <a:pt x="431" y="172"/>
                      <a:pt x="442" y="183"/>
                      <a:pt x="456" y="183"/>
                    </a:cubicBezTo>
                    <a:cubicBezTo>
                      <a:pt x="469" y="183"/>
                      <a:pt x="480" y="172"/>
                      <a:pt x="480" y="159"/>
                    </a:cubicBezTo>
                    <a:cubicBezTo>
                      <a:pt x="480" y="115"/>
                      <a:pt x="480" y="115"/>
                      <a:pt x="480" y="115"/>
                    </a:cubicBezTo>
                    <a:cubicBezTo>
                      <a:pt x="650" y="127"/>
                      <a:pt x="785" y="263"/>
                      <a:pt x="797" y="433"/>
                    </a:cubicBezTo>
                    <a:cubicBezTo>
                      <a:pt x="752" y="433"/>
                      <a:pt x="752" y="433"/>
                      <a:pt x="752" y="433"/>
                    </a:cubicBezTo>
                    <a:cubicBezTo>
                      <a:pt x="739" y="433"/>
                      <a:pt x="728" y="444"/>
                      <a:pt x="728" y="458"/>
                    </a:cubicBezTo>
                    <a:cubicBezTo>
                      <a:pt x="728" y="471"/>
                      <a:pt x="739" y="482"/>
                      <a:pt x="752" y="482"/>
                    </a:cubicBezTo>
                    <a:cubicBezTo>
                      <a:pt x="796" y="482"/>
                      <a:pt x="796" y="482"/>
                      <a:pt x="796" y="482"/>
                    </a:cubicBezTo>
                    <a:cubicBezTo>
                      <a:pt x="784" y="651"/>
                      <a:pt x="647" y="786"/>
                      <a:pt x="477" y="7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grpSp>
          <p:nvGrpSpPr>
            <p:cNvPr id="13" name="Group 44"/>
            <p:cNvGrpSpPr/>
            <p:nvPr/>
          </p:nvGrpSpPr>
          <p:grpSpPr>
            <a:xfrm>
              <a:off x="5281427" y="1144285"/>
              <a:ext cx="491121" cy="436131"/>
              <a:chOff x="152400" y="198438"/>
              <a:chExt cx="609600" cy="541338"/>
            </a:xfrm>
            <a:solidFill>
              <a:schemeClr val="accent3"/>
            </a:solidFill>
          </p:grpSpPr>
          <p:sp>
            <p:nvSpPr>
              <p:cNvPr id="21" name="Freeform: Shape 45"/>
              <p:cNvSpPr/>
              <p:nvPr/>
            </p:nvSpPr>
            <p:spPr bwMode="auto">
              <a:xfrm>
                <a:off x="350838" y="384176"/>
                <a:ext cx="36513" cy="31750"/>
              </a:xfrm>
              <a:custGeom>
                <a:avLst/>
                <a:gdLst>
                  <a:gd name="T0" fmla="*/ 23 w 23"/>
                  <a:gd name="T1" fmla="*/ 7 h 20"/>
                  <a:gd name="T2" fmla="*/ 0 w 23"/>
                  <a:gd name="T3" fmla="*/ 20 h 20"/>
                  <a:gd name="T4" fmla="*/ 0 w 23"/>
                  <a:gd name="T5" fmla="*/ 0 h 20"/>
                  <a:gd name="T6" fmla="*/ 23 w 23"/>
                  <a:gd name="T7" fmla="*/ 0 h 20"/>
                  <a:gd name="T8" fmla="*/ 23 w 23"/>
                  <a:gd name="T9" fmla="*/ 7 h 20"/>
                </a:gdLst>
                <a:ahLst/>
                <a:cxnLst>
                  <a:cxn ang="0">
                    <a:pos x="T0" y="T1"/>
                  </a:cxn>
                  <a:cxn ang="0">
                    <a:pos x="T2" y="T3"/>
                  </a:cxn>
                  <a:cxn ang="0">
                    <a:pos x="T4" y="T5"/>
                  </a:cxn>
                  <a:cxn ang="0">
                    <a:pos x="T6" y="T7"/>
                  </a:cxn>
                  <a:cxn ang="0">
                    <a:pos x="T8" y="T9"/>
                  </a:cxn>
                </a:cxnLst>
                <a:rect l="0" t="0" r="r" b="b"/>
                <a:pathLst>
                  <a:path w="23" h="20">
                    <a:moveTo>
                      <a:pt x="23" y="7"/>
                    </a:moveTo>
                    <a:lnTo>
                      <a:pt x="0" y="20"/>
                    </a:lnTo>
                    <a:lnTo>
                      <a:pt x="0" y="0"/>
                    </a:lnTo>
                    <a:lnTo>
                      <a:pt x="23" y="0"/>
                    </a:lnTo>
                    <a:lnTo>
                      <a:pt x="23"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2" name="Freeform: Shape 46"/>
              <p:cNvSpPr/>
              <p:nvPr/>
            </p:nvSpPr>
            <p:spPr bwMode="auto">
              <a:xfrm>
                <a:off x="523875" y="384176"/>
                <a:ext cx="36513" cy="31750"/>
              </a:xfrm>
              <a:custGeom>
                <a:avLst/>
                <a:gdLst>
                  <a:gd name="T0" fmla="*/ 0 w 23"/>
                  <a:gd name="T1" fmla="*/ 7 h 20"/>
                  <a:gd name="T2" fmla="*/ 23 w 23"/>
                  <a:gd name="T3" fmla="*/ 20 h 20"/>
                  <a:gd name="T4" fmla="*/ 23 w 23"/>
                  <a:gd name="T5" fmla="*/ 0 h 20"/>
                  <a:gd name="T6" fmla="*/ 0 w 23"/>
                  <a:gd name="T7" fmla="*/ 0 h 20"/>
                  <a:gd name="T8" fmla="*/ 0 w 23"/>
                  <a:gd name="T9" fmla="*/ 7 h 20"/>
                </a:gdLst>
                <a:ahLst/>
                <a:cxnLst>
                  <a:cxn ang="0">
                    <a:pos x="T0" y="T1"/>
                  </a:cxn>
                  <a:cxn ang="0">
                    <a:pos x="T2" y="T3"/>
                  </a:cxn>
                  <a:cxn ang="0">
                    <a:pos x="T4" y="T5"/>
                  </a:cxn>
                  <a:cxn ang="0">
                    <a:pos x="T6" y="T7"/>
                  </a:cxn>
                  <a:cxn ang="0">
                    <a:pos x="T8" y="T9"/>
                  </a:cxn>
                </a:cxnLst>
                <a:rect l="0" t="0" r="r" b="b"/>
                <a:pathLst>
                  <a:path w="23" h="20">
                    <a:moveTo>
                      <a:pt x="0" y="7"/>
                    </a:moveTo>
                    <a:lnTo>
                      <a:pt x="23" y="20"/>
                    </a:lnTo>
                    <a:lnTo>
                      <a:pt x="23"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3" name="Freeform: Shape 47"/>
              <p:cNvSpPr/>
              <p:nvPr/>
            </p:nvSpPr>
            <p:spPr bwMode="auto">
              <a:xfrm>
                <a:off x="152400" y="198438"/>
                <a:ext cx="609600" cy="541338"/>
              </a:xfrm>
              <a:custGeom>
                <a:avLst/>
                <a:gdLst>
                  <a:gd name="T0" fmla="*/ 499 w 912"/>
                  <a:gd name="T1" fmla="*/ 451 h 810"/>
                  <a:gd name="T2" fmla="*/ 560 w 912"/>
                  <a:gd name="T3" fmla="*/ 451 h 810"/>
                  <a:gd name="T4" fmla="*/ 912 w 912"/>
                  <a:gd name="T5" fmla="*/ 560 h 810"/>
                  <a:gd name="T6" fmla="*/ 912 w 912"/>
                  <a:gd name="T7" fmla="*/ 526 h 810"/>
                  <a:gd name="T8" fmla="*/ 499 w 912"/>
                  <a:gd name="T9" fmla="*/ 290 h 810"/>
                  <a:gd name="T10" fmla="*/ 499 w 912"/>
                  <a:gd name="T11" fmla="*/ 97 h 810"/>
                  <a:gd name="T12" fmla="*/ 456 w 912"/>
                  <a:gd name="T13" fmla="*/ 0 h 810"/>
                  <a:gd name="T14" fmla="*/ 413 w 912"/>
                  <a:gd name="T15" fmla="*/ 97 h 810"/>
                  <a:gd name="T16" fmla="*/ 413 w 912"/>
                  <a:gd name="T17" fmla="*/ 290 h 810"/>
                  <a:gd name="T18" fmla="*/ 0 w 912"/>
                  <a:gd name="T19" fmla="*/ 526 h 810"/>
                  <a:gd name="T20" fmla="*/ 0 w 912"/>
                  <a:gd name="T21" fmla="*/ 560 h 810"/>
                  <a:gd name="T22" fmla="*/ 353 w 912"/>
                  <a:gd name="T23" fmla="*/ 451 h 810"/>
                  <a:gd name="T24" fmla="*/ 413 w 912"/>
                  <a:gd name="T25" fmla="*/ 451 h 810"/>
                  <a:gd name="T26" fmla="*/ 413 w 912"/>
                  <a:gd name="T27" fmla="*/ 653 h 810"/>
                  <a:gd name="T28" fmla="*/ 414 w 912"/>
                  <a:gd name="T29" fmla="*/ 658 h 810"/>
                  <a:gd name="T30" fmla="*/ 279 w 912"/>
                  <a:gd name="T31" fmla="*/ 746 h 810"/>
                  <a:gd name="T32" fmla="*/ 279 w 912"/>
                  <a:gd name="T33" fmla="*/ 772 h 810"/>
                  <a:gd name="T34" fmla="*/ 429 w 912"/>
                  <a:gd name="T35" fmla="*/ 746 h 810"/>
                  <a:gd name="T36" fmla="*/ 456 w 912"/>
                  <a:gd name="T37" fmla="*/ 810 h 810"/>
                  <a:gd name="T38" fmla="*/ 483 w 912"/>
                  <a:gd name="T39" fmla="*/ 746 h 810"/>
                  <a:gd name="T40" fmla="*/ 633 w 912"/>
                  <a:gd name="T41" fmla="*/ 772 h 810"/>
                  <a:gd name="T42" fmla="*/ 633 w 912"/>
                  <a:gd name="T43" fmla="*/ 746 h 810"/>
                  <a:gd name="T44" fmla="*/ 498 w 912"/>
                  <a:gd name="T45" fmla="*/ 658 h 810"/>
                  <a:gd name="T46" fmla="*/ 499 w 912"/>
                  <a:gd name="T47" fmla="*/ 653 h 810"/>
                  <a:gd name="T48" fmla="*/ 499 w 912"/>
                  <a:gd name="T49" fmla="*/ 451 h 810"/>
                  <a:gd name="T50" fmla="*/ 424 w 912"/>
                  <a:gd name="T51" fmla="*/ 61 h 810"/>
                  <a:gd name="T52" fmla="*/ 456 w 912"/>
                  <a:gd name="T53" fmla="*/ 33 h 810"/>
                  <a:gd name="T54" fmla="*/ 488 w 912"/>
                  <a:gd name="T55" fmla="*/ 61 h 810"/>
                  <a:gd name="T56" fmla="*/ 456 w 912"/>
                  <a:gd name="T57" fmla="*/ 49 h 810"/>
                  <a:gd name="T58" fmla="*/ 424 w 912"/>
                  <a:gd name="T59" fmla="*/ 61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2" h="810">
                    <a:moveTo>
                      <a:pt x="499" y="451"/>
                    </a:moveTo>
                    <a:cubicBezTo>
                      <a:pt x="560" y="451"/>
                      <a:pt x="560" y="451"/>
                      <a:pt x="560" y="451"/>
                    </a:cubicBezTo>
                    <a:cubicBezTo>
                      <a:pt x="912" y="560"/>
                      <a:pt x="912" y="560"/>
                      <a:pt x="912" y="560"/>
                    </a:cubicBezTo>
                    <a:cubicBezTo>
                      <a:pt x="912" y="526"/>
                      <a:pt x="912" y="526"/>
                      <a:pt x="912" y="526"/>
                    </a:cubicBezTo>
                    <a:cubicBezTo>
                      <a:pt x="499" y="290"/>
                      <a:pt x="499" y="290"/>
                      <a:pt x="499" y="290"/>
                    </a:cubicBezTo>
                    <a:cubicBezTo>
                      <a:pt x="499" y="219"/>
                      <a:pt x="499" y="139"/>
                      <a:pt x="499" y="97"/>
                    </a:cubicBezTo>
                    <a:cubicBezTo>
                      <a:pt x="499" y="11"/>
                      <a:pt x="456" y="0"/>
                      <a:pt x="456" y="0"/>
                    </a:cubicBezTo>
                    <a:cubicBezTo>
                      <a:pt x="456" y="0"/>
                      <a:pt x="413" y="11"/>
                      <a:pt x="413" y="97"/>
                    </a:cubicBezTo>
                    <a:cubicBezTo>
                      <a:pt x="413" y="140"/>
                      <a:pt x="413" y="220"/>
                      <a:pt x="413" y="290"/>
                    </a:cubicBezTo>
                    <a:cubicBezTo>
                      <a:pt x="0" y="526"/>
                      <a:pt x="0" y="526"/>
                      <a:pt x="0" y="526"/>
                    </a:cubicBezTo>
                    <a:cubicBezTo>
                      <a:pt x="0" y="560"/>
                      <a:pt x="0" y="560"/>
                      <a:pt x="0" y="560"/>
                    </a:cubicBezTo>
                    <a:cubicBezTo>
                      <a:pt x="353" y="451"/>
                      <a:pt x="353" y="451"/>
                      <a:pt x="353" y="451"/>
                    </a:cubicBezTo>
                    <a:cubicBezTo>
                      <a:pt x="413" y="451"/>
                      <a:pt x="413" y="451"/>
                      <a:pt x="413" y="451"/>
                    </a:cubicBezTo>
                    <a:cubicBezTo>
                      <a:pt x="413" y="524"/>
                      <a:pt x="413" y="608"/>
                      <a:pt x="413" y="653"/>
                    </a:cubicBezTo>
                    <a:cubicBezTo>
                      <a:pt x="413" y="654"/>
                      <a:pt x="414" y="656"/>
                      <a:pt x="414" y="658"/>
                    </a:cubicBezTo>
                    <a:cubicBezTo>
                      <a:pt x="279" y="746"/>
                      <a:pt x="279" y="746"/>
                      <a:pt x="279" y="746"/>
                    </a:cubicBezTo>
                    <a:cubicBezTo>
                      <a:pt x="279" y="772"/>
                      <a:pt x="279" y="772"/>
                      <a:pt x="279" y="772"/>
                    </a:cubicBezTo>
                    <a:cubicBezTo>
                      <a:pt x="429" y="746"/>
                      <a:pt x="429" y="746"/>
                      <a:pt x="429" y="746"/>
                    </a:cubicBezTo>
                    <a:cubicBezTo>
                      <a:pt x="441" y="785"/>
                      <a:pt x="456" y="810"/>
                      <a:pt x="456" y="810"/>
                    </a:cubicBezTo>
                    <a:cubicBezTo>
                      <a:pt x="456" y="810"/>
                      <a:pt x="471" y="785"/>
                      <a:pt x="483" y="746"/>
                    </a:cubicBezTo>
                    <a:cubicBezTo>
                      <a:pt x="633" y="772"/>
                      <a:pt x="633" y="772"/>
                      <a:pt x="633" y="772"/>
                    </a:cubicBezTo>
                    <a:cubicBezTo>
                      <a:pt x="633" y="746"/>
                      <a:pt x="633" y="746"/>
                      <a:pt x="633" y="746"/>
                    </a:cubicBezTo>
                    <a:cubicBezTo>
                      <a:pt x="498" y="658"/>
                      <a:pt x="498" y="658"/>
                      <a:pt x="498" y="658"/>
                    </a:cubicBezTo>
                    <a:cubicBezTo>
                      <a:pt x="498" y="656"/>
                      <a:pt x="499" y="654"/>
                      <a:pt x="499" y="653"/>
                    </a:cubicBezTo>
                    <a:cubicBezTo>
                      <a:pt x="499" y="608"/>
                      <a:pt x="499" y="524"/>
                      <a:pt x="499" y="451"/>
                    </a:cubicBezTo>
                    <a:close/>
                    <a:moveTo>
                      <a:pt x="424" y="61"/>
                    </a:moveTo>
                    <a:cubicBezTo>
                      <a:pt x="428" y="47"/>
                      <a:pt x="441" y="33"/>
                      <a:pt x="456" y="33"/>
                    </a:cubicBezTo>
                    <a:cubicBezTo>
                      <a:pt x="471" y="33"/>
                      <a:pt x="484" y="47"/>
                      <a:pt x="488" y="61"/>
                    </a:cubicBezTo>
                    <a:cubicBezTo>
                      <a:pt x="481" y="51"/>
                      <a:pt x="470" y="49"/>
                      <a:pt x="456" y="49"/>
                    </a:cubicBezTo>
                    <a:cubicBezTo>
                      <a:pt x="442" y="49"/>
                      <a:pt x="431" y="51"/>
                      <a:pt x="42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cxnSp>
          <p:nvCxnSpPr>
            <p:cNvPr id="14" name="Straight Connector 51"/>
            <p:cNvCxnSpPr/>
            <p:nvPr/>
          </p:nvCxnSpPr>
          <p:spPr>
            <a:xfrm>
              <a:off x="3951880" y="1366123"/>
              <a:ext cx="124213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52"/>
            <p:cNvCxnSpPr/>
            <p:nvPr/>
          </p:nvCxnSpPr>
          <p:spPr>
            <a:xfrm>
              <a:off x="5951051" y="1366123"/>
              <a:ext cx="124213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53"/>
            <p:cNvCxnSpPr/>
            <p:nvPr/>
          </p:nvCxnSpPr>
          <p:spPr>
            <a:xfrm>
              <a:off x="7839363" y="1366123"/>
              <a:ext cx="1304637"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1301750" y="2973705"/>
            <a:ext cx="2296160" cy="3391535"/>
            <a:chOff x="693058" y="1766112"/>
            <a:chExt cx="1775669" cy="2557877"/>
          </a:xfrm>
        </p:grpSpPr>
        <p:sp>
          <p:nvSpPr>
            <p:cNvPr id="7" name="Freeform: Shape 8"/>
            <p:cNvSpPr/>
            <p:nvPr/>
          </p:nvSpPr>
          <p:spPr bwMode="auto">
            <a:xfrm>
              <a:off x="693058" y="1766112"/>
              <a:ext cx="1775669"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1"/>
            </a:solidFill>
            <a:ln>
              <a:noFill/>
            </a:ln>
            <a:effectLst/>
          </p:spPr>
          <p:txBody>
            <a:bodyPr vert="horz" wrap="square" lIns="144000" tIns="1908000" rIns="144000" bIns="60960" anchor="t" anchorCtr="1" compatLnSpc="1">
              <a:noAutofit/>
            </a:bodyPr>
            <a:p>
              <a:pPr algn="ctr">
                <a:lnSpc>
                  <a:spcPct val="120000"/>
                </a:lnSpc>
              </a:pPr>
              <a:r>
                <a:rPr lang="zh-CN" altLang="en-US" sz="2000"/>
                <a:t>培养幼儿对艺术的兴趣以及发现美、感受美的能力</a:t>
              </a:r>
              <a:endParaRPr lang="zh-CN" altLang="en-US" sz="2000"/>
            </a:p>
          </p:txBody>
        </p:sp>
        <p:sp>
          <p:nvSpPr>
            <p:cNvPr id="17" name="Rectangle 55"/>
            <p:cNvSpPr/>
            <p:nvPr/>
          </p:nvSpPr>
          <p:spPr>
            <a:xfrm>
              <a:off x="1150725" y="2296319"/>
              <a:ext cx="891272" cy="613454"/>
            </a:xfrm>
            <a:prstGeom prst="rect">
              <a:avLst/>
            </a:prstGeom>
          </p:spPr>
          <p:txBody>
            <a:bodyPr wrap="none">
              <a:noAutofit/>
            </a:bodyPr>
            <a:p>
              <a:pPr lvl="0" algn="ctr" fontAlgn="base">
                <a:spcBef>
                  <a:spcPct val="0"/>
                </a:spcBef>
                <a:spcAft>
                  <a:spcPct val="0"/>
                </a:spcAft>
              </a:pPr>
              <a:r>
                <a:rPr lang="en-US" altLang="zh-CN" sz="4400" b="1">
                  <a:solidFill>
                    <a:schemeClr val="bg1"/>
                  </a:solidFill>
                </a:rPr>
                <a:t>1</a:t>
              </a:r>
              <a:endParaRPr lang="en-US" altLang="zh-CN" sz="4400" b="1">
                <a:solidFill>
                  <a:schemeClr val="bg1"/>
                </a:solidFill>
              </a:endParaRPr>
            </a:p>
          </p:txBody>
        </p:sp>
      </p:grpSp>
      <p:sp>
        <p:nvSpPr>
          <p:cNvPr id="9" name="Freeform: Shape 16"/>
          <p:cNvSpPr/>
          <p:nvPr/>
        </p:nvSpPr>
        <p:spPr bwMode="auto">
          <a:xfrm>
            <a:off x="6207760" y="2959100"/>
            <a:ext cx="2198370" cy="3391535"/>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3"/>
          </a:solidFill>
          <a:ln>
            <a:noFill/>
          </a:ln>
          <a:effectLst/>
        </p:spPr>
        <p:txBody>
          <a:bodyPr vert="horz" wrap="square" lIns="144000" tIns="1908000" rIns="144000" bIns="60960" anchor="t" anchorCtr="1" compatLnSpc="1">
            <a:noAutofit/>
          </a:bodyPr>
          <a:p>
            <a:pPr algn="ctr">
              <a:lnSpc>
                <a:spcPct val="120000"/>
              </a:lnSpc>
            </a:pPr>
            <a:r>
              <a:rPr lang="zh-CN" altLang="en-US" sz="2000"/>
              <a:t>培养幼儿初步的艺术表现力，想象力和创造力</a:t>
            </a:r>
            <a:endParaRPr lang="zh-CN" altLang="en-US" sz="2000"/>
          </a:p>
        </p:txBody>
      </p:sp>
      <p:sp>
        <p:nvSpPr>
          <p:cNvPr id="20" name="Freeform: Shape 20"/>
          <p:cNvSpPr/>
          <p:nvPr/>
        </p:nvSpPr>
        <p:spPr bwMode="auto">
          <a:xfrm>
            <a:off x="8632825" y="2973705"/>
            <a:ext cx="2287905" cy="3377565"/>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4"/>
          </a:solidFill>
          <a:ln>
            <a:noFill/>
          </a:ln>
          <a:effectLst/>
        </p:spPr>
        <p:txBody>
          <a:bodyPr vert="horz" wrap="square" lIns="144000" tIns="1908000" rIns="144000" bIns="60960" anchor="t" anchorCtr="1" compatLnSpc="1">
            <a:normAutofit lnSpcReduction="10000"/>
          </a:bodyPr>
          <a:p>
            <a:pPr algn="ctr">
              <a:lnSpc>
                <a:spcPct val="120000"/>
              </a:lnSpc>
            </a:pPr>
            <a:endParaRPr lang="zh-CN" altLang="en-US" sz="1100"/>
          </a:p>
        </p:txBody>
      </p:sp>
      <p:sp>
        <p:nvSpPr>
          <p:cNvPr id="43" name="Rectangle 55"/>
          <p:cNvSpPr/>
          <p:nvPr/>
        </p:nvSpPr>
        <p:spPr>
          <a:xfrm>
            <a:off x="4194175" y="3716655"/>
            <a:ext cx="1152525" cy="786129"/>
          </a:xfrm>
          <a:prstGeom prst="rect">
            <a:avLst/>
          </a:prstGeom>
        </p:spPr>
        <p:txBody>
          <a:bodyPr wrap="none">
            <a:noAutofit/>
          </a:bodyPr>
          <a:p>
            <a:pPr lvl="0" algn="ctr" fontAlgn="base">
              <a:spcBef>
                <a:spcPct val="0"/>
              </a:spcBef>
              <a:spcAft>
                <a:spcPct val="0"/>
              </a:spcAft>
            </a:pPr>
            <a:r>
              <a:rPr lang="en-US" altLang="zh-CN" sz="4400" b="1">
                <a:solidFill>
                  <a:schemeClr val="bg1"/>
                </a:solidFill>
              </a:rPr>
              <a:t>2</a:t>
            </a:r>
            <a:endParaRPr lang="en-US" altLang="zh-CN" sz="4400" b="1">
              <a:solidFill>
                <a:schemeClr val="bg1"/>
              </a:solidFill>
            </a:endParaRPr>
          </a:p>
        </p:txBody>
      </p:sp>
      <p:sp>
        <p:nvSpPr>
          <p:cNvPr id="44" name="Freeform: Shape 12"/>
          <p:cNvSpPr/>
          <p:nvPr/>
        </p:nvSpPr>
        <p:spPr bwMode="auto">
          <a:xfrm>
            <a:off x="3771265" y="2959100"/>
            <a:ext cx="2260600" cy="3391535"/>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2"/>
          </a:solidFill>
          <a:ln>
            <a:noFill/>
          </a:ln>
          <a:effectLst/>
        </p:spPr>
        <p:txBody>
          <a:bodyPr vert="horz" wrap="square" lIns="144000" tIns="1908000" rIns="144000" bIns="60960" anchor="t" anchorCtr="1" compatLnSpc="1">
            <a:normAutofit lnSpcReduction="10000"/>
          </a:bodyPr>
          <a:p>
            <a:pPr algn="ctr">
              <a:lnSpc>
                <a:spcPct val="120000"/>
              </a:lnSpc>
            </a:pPr>
            <a:endParaRPr lang="zh-CN" altLang="en-US" sz="1100"/>
          </a:p>
        </p:txBody>
      </p:sp>
      <p:sp>
        <p:nvSpPr>
          <p:cNvPr id="45" name="Rectangle 55"/>
          <p:cNvSpPr/>
          <p:nvPr/>
        </p:nvSpPr>
        <p:spPr>
          <a:xfrm>
            <a:off x="4194175" y="3641725"/>
            <a:ext cx="1152525" cy="786129"/>
          </a:xfrm>
          <a:prstGeom prst="rect">
            <a:avLst/>
          </a:prstGeom>
        </p:spPr>
        <p:txBody>
          <a:bodyPr wrap="none">
            <a:noAutofit/>
          </a:bodyPr>
          <a:p>
            <a:pPr lvl="0" algn="ctr" fontAlgn="base">
              <a:spcBef>
                <a:spcPct val="0"/>
              </a:spcBef>
              <a:spcAft>
                <a:spcPct val="0"/>
              </a:spcAft>
            </a:pPr>
            <a:r>
              <a:rPr lang="en-US" altLang="zh-CN" sz="4400" b="1">
                <a:solidFill>
                  <a:schemeClr val="bg1"/>
                </a:solidFill>
              </a:rPr>
              <a:t>2</a:t>
            </a:r>
            <a:endParaRPr lang="en-US" altLang="zh-CN" sz="4400" b="1">
              <a:solidFill>
                <a:schemeClr val="bg1"/>
              </a:solidFill>
            </a:endParaRPr>
          </a:p>
        </p:txBody>
      </p:sp>
      <p:sp>
        <p:nvSpPr>
          <p:cNvPr id="46" name="Rectangle 55"/>
          <p:cNvSpPr/>
          <p:nvPr/>
        </p:nvSpPr>
        <p:spPr>
          <a:xfrm>
            <a:off x="6656070" y="3641725"/>
            <a:ext cx="1152525" cy="786129"/>
          </a:xfrm>
          <a:prstGeom prst="rect">
            <a:avLst/>
          </a:prstGeom>
        </p:spPr>
        <p:txBody>
          <a:bodyPr wrap="none">
            <a:noAutofit/>
          </a:bodyPr>
          <a:p>
            <a:pPr lvl="0" algn="ctr" fontAlgn="base">
              <a:spcBef>
                <a:spcPct val="0"/>
              </a:spcBef>
              <a:spcAft>
                <a:spcPct val="0"/>
              </a:spcAft>
            </a:pPr>
            <a:r>
              <a:rPr lang="en-US" altLang="zh-CN" sz="4400" b="1">
                <a:solidFill>
                  <a:schemeClr val="bg1"/>
                </a:solidFill>
              </a:rPr>
              <a:t>3</a:t>
            </a:r>
            <a:endParaRPr lang="en-US" altLang="zh-CN" sz="4400" b="1">
              <a:solidFill>
                <a:schemeClr val="bg1"/>
              </a:solidFill>
            </a:endParaRPr>
          </a:p>
        </p:txBody>
      </p:sp>
      <p:sp>
        <p:nvSpPr>
          <p:cNvPr id="47" name="Rectangle 55"/>
          <p:cNvSpPr/>
          <p:nvPr/>
        </p:nvSpPr>
        <p:spPr>
          <a:xfrm>
            <a:off x="9100820" y="3641725"/>
            <a:ext cx="1152525" cy="786129"/>
          </a:xfrm>
          <a:prstGeom prst="rect">
            <a:avLst/>
          </a:prstGeom>
        </p:spPr>
        <p:txBody>
          <a:bodyPr wrap="none">
            <a:noAutofit/>
          </a:bodyPr>
          <a:p>
            <a:pPr lvl="0" algn="ctr" fontAlgn="base">
              <a:spcBef>
                <a:spcPct val="0"/>
              </a:spcBef>
              <a:spcAft>
                <a:spcPct val="0"/>
              </a:spcAft>
            </a:pPr>
            <a:r>
              <a:rPr lang="en-US" altLang="zh-CN" sz="4400" b="1">
                <a:solidFill>
                  <a:schemeClr val="bg1"/>
                </a:solidFill>
              </a:rPr>
              <a:t>4</a:t>
            </a:r>
            <a:endParaRPr lang="en-US" altLang="zh-CN" sz="4400" b="1">
              <a:solidFill>
                <a:schemeClr val="bg1"/>
              </a:solidFill>
            </a:endParaRPr>
          </a:p>
        </p:txBody>
      </p:sp>
      <p:sp>
        <p:nvSpPr>
          <p:cNvPr id="49" name="文本框 48"/>
          <p:cNvSpPr txBox="1"/>
          <p:nvPr/>
        </p:nvSpPr>
        <p:spPr>
          <a:xfrm>
            <a:off x="8659495" y="4886325"/>
            <a:ext cx="2235200" cy="1014730"/>
          </a:xfrm>
          <a:prstGeom prst="rect">
            <a:avLst/>
          </a:prstGeom>
          <a:noFill/>
        </p:spPr>
        <p:txBody>
          <a:bodyPr wrap="square" rtlCol="0">
            <a:spAutoFit/>
          </a:bodyPr>
          <a:p>
            <a:r>
              <a:rPr lang="zh-CN" altLang="en-US" sz="2000"/>
              <a:t>正规的艺术教育与生活中渗透艺术教育相结合</a:t>
            </a:r>
            <a:endParaRPr lang="zh-CN" altLang="en-US" sz="2000"/>
          </a:p>
        </p:txBody>
      </p:sp>
      <p:sp>
        <p:nvSpPr>
          <p:cNvPr id="50" name="文本框 49"/>
          <p:cNvSpPr txBox="1"/>
          <p:nvPr/>
        </p:nvSpPr>
        <p:spPr>
          <a:xfrm>
            <a:off x="3801745" y="4886325"/>
            <a:ext cx="2235200" cy="1322070"/>
          </a:xfrm>
          <a:prstGeom prst="rect">
            <a:avLst/>
          </a:prstGeom>
          <a:noFill/>
        </p:spPr>
        <p:txBody>
          <a:bodyPr wrap="square" rtlCol="0">
            <a:spAutoFit/>
          </a:bodyPr>
          <a:p>
            <a:r>
              <a:rPr lang="zh-CN" altLang="en-US" sz="2000"/>
              <a:t>充分发挥艺术的情感教育功能，促进幼儿健全人格的形成</a:t>
            </a:r>
            <a:endParaRPr lang="zh-CN" altLang="en-US" sz="2000"/>
          </a:p>
        </p:txBody>
      </p:sp>
      <p:pic>
        <p:nvPicPr>
          <p:cNvPr id="51" name="图片 50"/>
          <p:cNvPicPr>
            <a:picLocks noChangeAspect="1"/>
          </p:cNvPicPr>
          <p:nvPr/>
        </p:nvPicPr>
        <p:blipFill>
          <a:blip r:embed="rId1">
            <a:clrChange>
              <a:clrFrom>
                <a:srgbClr val="F5F5F5">
                  <a:alpha val="100000"/>
                </a:srgbClr>
              </a:clrFrom>
              <a:clrTo>
                <a:srgbClr val="F5F5F5">
                  <a:alpha val="100000"/>
                  <a:alpha val="0"/>
                </a:srgbClr>
              </a:clrTo>
            </a:clrChange>
          </a:blip>
          <a:stretch>
            <a:fillRect/>
          </a:stretch>
        </p:blipFill>
        <p:spPr>
          <a:xfrm>
            <a:off x="6922770" y="319405"/>
            <a:ext cx="4889500" cy="201295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一、健康领域教育的作用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3" name="文本框 2"/>
          <p:cNvSpPr txBox="1"/>
          <p:nvPr/>
        </p:nvSpPr>
        <p:spPr>
          <a:xfrm>
            <a:off x="664845" y="1598295"/>
            <a:ext cx="6644005" cy="1938020"/>
          </a:xfrm>
          <a:prstGeom prst="rect">
            <a:avLst/>
          </a:prstGeom>
          <a:noFill/>
        </p:spPr>
        <p:txBody>
          <a:bodyPr wrap="square" rtlCol="0">
            <a:spAutoFit/>
          </a:bodyPr>
          <a:p>
            <a:r>
              <a:rPr lang="en-US" altLang="zh-CN" sz="2800">
                <a:solidFill>
                  <a:srgbClr val="56C0C1"/>
                </a:solidFill>
              </a:rPr>
              <a:t>2.</a:t>
            </a:r>
            <a:r>
              <a:rPr lang="zh-CN" altLang="en-US" sz="2800">
                <a:solidFill>
                  <a:srgbClr val="56C0C1"/>
                </a:solidFill>
              </a:rPr>
              <a:t>有利于幼儿养成良好的生活卫生习惯</a:t>
            </a:r>
            <a:endParaRPr lang="zh-CN" altLang="en-US" sz="2800">
              <a:solidFill>
                <a:srgbClr val="56C0C1"/>
              </a:solidFill>
            </a:endParaRPr>
          </a:p>
          <a:p>
            <a:endParaRPr lang="zh-CN" altLang="en-US" sz="2000">
              <a:solidFill>
                <a:schemeClr val="tx1"/>
              </a:solidFill>
            </a:endParaRPr>
          </a:p>
          <a:p>
            <a:r>
              <a:rPr lang="zh-CN" altLang="en-US" sz="2400">
                <a:solidFill>
                  <a:schemeClr val="tx1"/>
                </a:solidFill>
              </a:rPr>
              <a:t>包括饭前便后洗手、勤洗澡剪指甲、爱清洁、讲卫生等，让幼儿在教师的教导下养成良好的卫生生活习惯</a:t>
            </a:r>
            <a:endParaRPr lang="zh-CN" altLang="en-US" sz="2400">
              <a:solidFill>
                <a:schemeClr val="tx1"/>
              </a:solidFill>
            </a:endParaRPr>
          </a:p>
        </p:txBody>
      </p:sp>
      <p:cxnSp>
        <p:nvCxnSpPr>
          <p:cNvPr id="6" name="直接连接符 5"/>
          <p:cNvCxnSpPr/>
          <p:nvPr/>
        </p:nvCxnSpPr>
        <p:spPr>
          <a:xfrm>
            <a:off x="261180" y="1165351"/>
            <a:ext cx="5234110" cy="0"/>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1"/>
          <a:stretch>
            <a:fillRect/>
          </a:stretch>
        </p:blipFill>
        <p:spPr>
          <a:xfrm>
            <a:off x="664845" y="3544570"/>
            <a:ext cx="7752715" cy="2905125"/>
          </a:xfrm>
          <a:prstGeom prst="rect">
            <a:avLst/>
          </a:prstGeom>
        </p:spPr>
      </p:pic>
      <p:pic>
        <p:nvPicPr>
          <p:cNvPr id="4" name="图片 3"/>
          <p:cNvPicPr>
            <a:picLocks noChangeAspect="1"/>
          </p:cNvPicPr>
          <p:nvPr/>
        </p:nvPicPr>
        <p:blipFill>
          <a:blip r:embed="rId2"/>
          <a:stretch>
            <a:fillRect/>
          </a:stretch>
        </p:blipFill>
        <p:spPr>
          <a:xfrm>
            <a:off x="7308850" y="519430"/>
            <a:ext cx="4538980" cy="3356610"/>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艺术领域与教育"/>
          <p:cNvPicPr>
            <a:picLocks noChangeAspect="1"/>
          </p:cNvPicPr>
          <p:nvPr/>
        </p:nvPicPr>
        <p:blipFill>
          <a:blip r:embed="rId1"/>
          <a:stretch>
            <a:fillRect/>
          </a:stretch>
        </p:blipFill>
        <p:spPr>
          <a:xfrm>
            <a:off x="1049655" y="948055"/>
            <a:ext cx="10058400" cy="5636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25"/>
          <p:cNvSpPr txBox="1"/>
          <p:nvPr/>
        </p:nvSpPr>
        <p:spPr>
          <a:xfrm flipH="1">
            <a:off x="5898515" y="2555240"/>
            <a:ext cx="4460240" cy="11074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本章小结</a:t>
            </a:r>
            <a:endParaRPr kumimoji="0" 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3349305" y="490978"/>
            <a:ext cx="4886178" cy="75565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en-US" altLang="zh-CN" sz="3600" dirty="0">
                <a:ln w="6600">
                  <a:solidFill>
                    <a:schemeClr val="accent2"/>
                  </a:solidFill>
                  <a:prstDash val="solid"/>
                </a:ln>
                <a:solidFill>
                  <a:srgbClr val="FF0000"/>
                </a:solidFill>
                <a:effectLst>
                  <a:outerShdw dist="38100" dir="2700000" algn="tl" rotWithShape="0">
                    <a:schemeClr val="accent2"/>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600" dirty="0">
                <a:ln w="6600">
                  <a:solidFill>
                    <a:schemeClr val="accent2"/>
                  </a:solidFill>
                  <a:prstDash val="solid"/>
                </a:ln>
                <a:solidFill>
                  <a:srgbClr val="FF0000"/>
                </a:solidFill>
                <a:effectLst>
                  <a:outerShdw dist="38100" dir="2700000" algn="tl" rotWithShape="0">
                    <a:schemeClr val="accent2"/>
                  </a:outerShdw>
                </a:effectLst>
                <a:latin typeface="宋体" panose="02010600030101010101" pitchFamily="2" charset="-122"/>
                <a:ea typeface="宋体" panose="02010600030101010101" pitchFamily="2" charset="-122"/>
                <a:sym typeface="宋体" panose="02010600030101010101" pitchFamily="2" charset="-122"/>
              </a:rPr>
              <a:t>五大领域，四大方面</a:t>
            </a:r>
            <a:r>
              <a:rPr lang="en-US" altLang="zh-CN" sz="3600" dirty="0">
                <a:ln w="6600">
                  <a:solidFill>
                    <a:schemeClr val="accent2"/>
                  </a:solidFill>
                  <a:prstDash val="solid"/>
                </a:ln>
                <a:solidFill>
                  <a:srgbClr val="FF0000"/>
                </a:solidFill>
                <a:effectLst>
                  <a:outerShdw dist="38100" dir="2700000" algn="tl" rotWithShape="0">
                    <a:schemeClr val="accent2"/>
                  </a:outerShdw>
                </a:effectLst>
                <a:latin typeface="宋体" panose="02010600030101010101" pitchFamily="2" charset="-122"/>
                <a:ea typeface="宋体" panose="02010600030101010101" pitchFamily="2" charset="-122"/>
                <a:sym typeface="宋体" panose="02010600030101010101" pitchFamily="2" charset="-122"/>
              </a:rPr>
              <a:t>”</a:t>
            </a:r>
            <a:endParaRPr lang="en-US" altLang="zh-CN" sz="3600" dirty="0">
              <a:ln w="6600">
                <a:solidFill>
                  <a:schemeClr val="accent2"/>
                </a:solidFill>
                <a:prstDash val="solid"/>
              </a:ln>
              <a:solidFill>
                <a:srgbClr val="FF0000"/>
              </a:solidFill>
              <a:effectLst>
                <a:outerShdw dist="38100" dir="2700000" algn="tl" rotWithShape="0">
                  <a:schemeClr val="accent2"/>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矩形 1"/>
          <p:cNvSpPr/>
          <p:nvPr/>
        </p:nvSpPr>
        <p:spPr>
          <a:xfrm>
            <a:off x="388620" y="3601085"/>
            <a:ext cx="2418080" cy="768350"/>
          </a:xfrm>
          <a:prstGeom prst="rect">
            <a:avLst/>
          </a:prstGeom>
          <a:noFill/>
          <a:ln>
            <a:noFill/>
          </a:ln>
        </p:spPr>
        <p:txBody>
          <a:bodyPr wrap="none" rtlCol="0" anchor="t">
            <a:spAutoFit/>
          </a:bodyPr>
          <a:p>
            <a:pPr algn="ctr"/>
            <a:r>
              <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rPr>
              <a:t>五大领域</a:t>
            </a:r>
            <a:endPar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5" name="左大括号 4"/>
          <p:cNvSpPr/>
          <p:nvPr/>
        </p:nvSpPr>
        <p:spPr>
          <a:xfrm>
            <a:off x="2992120" y="1976755"/>
            <a:ext cx="364490" cy="4017645"/>
          </a:xfrm>
          <a:prstGeom prst="leftBrace">
            <a:avLst/>
          </a:prstGeom>
          <a:ln w="38100">
            <a:solidFill>
              <a:srgbClr val="7BA6CD"/>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文本框 3"/>
          <p:cNvSpPr txBox="1"/>
          <p:nvPr/>
        </p:nvSpPr>
        <p:spPr>
          <a:xfrm>
            <a:off x="3872865" y="1859280"/>
            <a:ext cx="1487805" cy="460375"/>
          </a:xfrm>
          <a:prstGeom prst="rect">
            <a:avLst/>
          </a:prstGeom>
          <a:noFill/>
        </p:spPr>
        <p:txBody>
          <a:bodyPr wrap="square" rtlCol="0">
            <a:spAutoFit/>
          </a:bodyPr>
          <a:p>
            <a:r>
              <a:rPr lang="zh-CN" altLang="en-US" sz="2400"/>
              <a:t>健康领域</a:t>
            </a:r>
            <a:endParaRPr lang="zh-CN" altLang="en-US" sz="2400"/>
          </a:p>
        </p:txBody>
      </p:sp>
      <p:sp>
        <p:nvSpPr>
          <p:cNvPr id="6" name="文本框 5"/>
          <p:cNvSpPr txBox="1"/>
          <p:nvPr/>
        </p:nvSpPr>
        <p:spPr>
          <a:xfrm>
            <a:off x="3872865" y="2934335"/>
            <a:ext cx="1487805" cy="460375"/>
          </a:xfrm>
          <a:prstGeom prst="rect">
            <a:avLst/>
          </a:prstGeom>
          <a:noFill/>
        </p:spPr>
        <p:txBody>
          <a:bodyPr wrap="square" rtlCol="0">
            <a:spAutoFit/>
          </a:bodyPr>
          <a:p>
            <a:r>
              <a:rPr lang="zh-CN" altLang="en-US" sz="2400"/>
              <a:t>语言领域</a:t>
            </a:r>
            <a:endParaRPr lang="zh-CN" altLang="en-US" sz="2400"/>
          </a:p>
        </p:txBody>
      </p:sp>
      <p:sp>
        <p:nvSpPr>
          <p:cNvPr id="7" name="文本框 6"/>
          <p:cNvSpPr txBox="1"/>
          <p:nvPr/>
        </p:nvSpPr>
        <p:spPr>
          <a:xfrm>
            <a:off x="3872865" y="3909060"/>
            <a:ext cx="1487805" cy="460375"/>
          </a:xfrm>
          <a:prstGeom prst="rect">
            <a:avLst/>
          </a:prstGeom>
          <a:noFill/>
        </p:spPr>
        <p:txBody>
          <a:bodyPr wrap="square" rtlCol="0">
            <a:spAutoFit/>
          </a:bodyPr>
          <a:p>
            <a:r>
              <a:rPr lang="zh-CN" altLang="en-US" sz="2400"/>
              <a:t>社会领域</a:t>
            </a:r>
            <a:endParaRPr lang="zh-CN" altLang="en-US" sz="2400"/>
          </a:p>
        </p:txBody>
      </p:sp>
      <p:sp>
        <p:nvSpPr>
          <p:cNvPr id="8" name="文本框 7"/>
          <p:cNvSpPr txBox="1"/>
          <p:nvPr/>
        </p:nvSpPr>
        <p:spPr>
          <a:xfrm>
            <a:off x="3872865" y="4872990"/>
            <a:ext cx="1487805" cy="460375"/>
          </a:xfrm>
          <a:prstGeom prst="rect">
            <a:avLst/>
          </a:prstGeom>
          <a:noFill/>
        </p:spPr>
        <p:txBody>
          <a:bodyPr wrap="square" rtlCol="0">
            <a:spAutoFit/>
          </a:bodyPr>
          <a:p>
            <a:r>
              <a:rPr lang="zh-CN" altLang="en-US" sz="2400"/>
              <a:t>科学领域</a:t>
            </a:r>
            <a:endParaRPr lang="zh-CN" altLang="en-US" sz="2400"/>
          </a:p>
        </p:txBody>
      </p:sp>
      <p:sp>
        <p:nvSpPr>
          <p:cNvPr id="9" name="文本框 8"/>
          <p:cNvSpPr txBox="1"/>
          <p:nvPr/>
        </p:nvSpPr>
        <p:spPr>
          <a:xfrm>
            <a:off x="3872865" y="5673725"/>
            <a:ext cx="1487805" cy="460375"/>
          </a:xfrm>
          <a:prstGeom prst="rect">
            <a:avLst/>
          </a:prstGeom>
          <a:noFill/>
        </p:spPr>
        <p:txBody>
          <a:bodyPr wrap="square" rtlCol="0">
            <a:spAutoFit/>
          </a:bodyPr>
          <a:p>
            <a:r>
              <a:rPr lang="zh-CN" altLang="en-US" sz="2400"/>
              <a:t>艺术领域</a:t>
            </a:r>
            <a:endParaRPr lang="zh-CN" altLang="en-US" sz="2400"/>
          </a:p>
        </p:txBody>
      </p:sp>
      <p:sp>
        <p:nvSpPr>
          <p:cNvPr id="10" name="右箭头 9"/>
          <p:cNvSpPr/>
          <p:nvPr/>
        </p:nvSpPr>
        <p:spPr>
          <a:xfrm>
            <a:off x="5752465" y="3740785"/>
            <a:ext cx="931545" cy="490220"/>
          </a:xfrm>
          <a:prstGeom prst="rightArrow">
            <a:avLst/>
          </a:prstGeom>
          <a:solidFill>
            <a:srgbClr val="7BA6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6889750" y="3601720"/>
            <a:ext cx="2418080" cy="768350"/>
          </a:xfrm>
          <a:prstGeom prst="rect">
            <a:avLst/>
          </a:prstGeom>
          <a:noFill/>
          <a:ln>
            <a:noFill/>
          </a:ln>
        </p:spPr>
        <p:txBody>
          <a:bodyPr wrap="none" rtlCol="0" anchor="t">
            <a:spAutoFit/>
          </a:bodyPr>
          <a:p>
            <a:pPr algn="ctr"/>
            <a:r>
              <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rPr>
              <a:t>四大方面</a:t>
            </a:r>
            <a:endPar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2" name="左大括号 11"/>
          <p:cNvSpPr/>
          <p:nvPr/>
        </p:nvSpPr>
        <p:spPr>
          <a:xfrm>
            <a:off x="9307830" y="1976120"/>
            <a:ext cx="364490" cy="4017645"/>
          </a:xfrm>
          <a:prstGeom prst="leftBrace">
            <a:avLst/>
          </a:prstGeom>
          <a:ln w="38100">
            <a:solidFill>
              <a:srgbClr val="7BA6CD"/>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3" name="文本框 12"/>
          <p:cNvSpPr txBox="1"/>
          <p:nvPr/>
        </p:nvSpPr>
        <p:spPr>
          <a:xfrm>
            <a:off x="10145395" y="1859280"/>
            <a:ext cx="1487805" cy="460375"/>
          </a:xfrm>
          <a:prstGeom prst="rect">
            <a:avLst/>
          </a:prstGeom>
          <a:noFill/>
        </p:spPr>
        <p:txBody>
          <a:bodyPr wrap="square" rtlCol="0">
            <a:spAutoFit/>
          </a:bodyPr>
          <a:p>
            <a:r>
              <a:rPr lang="zh-CN" altLang="en-US" sz="2400"/>
              <a:t>教育作用</a:t>
            </a:r>
            <a:endParaRPr lang="zh-CN" altLang="en-US" sz="2400"/>
          </a:p>
        </p:txBody>
      </p:sp>
      <p:sp>
        <p:nvSpPr>
          <p:cNvPr id="14" name="文本框 13"/>
          <p:cNvSpPr txBox="1"/>
          <p:nvPr/>
        </p:nvSpPr>
        <p:spPr>
          <a:xfrm>
            <a:off x="10145395" y="3140710"/>
            <a:ext cx="1487805" cy="460375"/>
          </a:xfrm>
          <a:prstGeom prst="rect">
            <a:avLst/>
          </a:prstGeom>
          <a:noFill/>
        </p:spPr>
        <p:txBody>
          <a:bodyPr wrap="square" rtlCol="0">
            <a:spAutoFit/>
          </a:bodyPr>
          <a:p>
            <a:r>
              <a:rPr lang="zh-CN" altLang="en-US" sz="2400"/>
              <a:t>教育目标</a:t>
            </a:r>
            <a:endParaRPr lang="zh-CN" altLang="en-US" sz="2400"/>
          </a:p>
        </p:txBody>
      </p:sp>
      <p:sp>
        <p:nvSpPr>
          <p:cNvPr id="15" name="文本框 14"/>
          <p:cNvSpPr txBox="1"/>
          <p:nvPr/>
        </p:nvSpPr>
        <p:spPr>
          <a:xfrm>
            <a:off x="10145395" y="4546600"/>
            <a:ext cx="1487805" cy="460375"/>
          </a:xfrm>
          <a:prstGeom prst="rect">
            <a:avLst/>
          </a:prstGeom>
          <a:noFill/>
        </p:spPr>
        <p:txBody>
          <a:bodyPr wrap="square" rtlCol="0">
            <a:spAutoFit/>
          </a:bodyPr>
          <a:p>
            <a:r>
              <a:rPr lang="zh-CN" altLang="en-US" sz="2400"/>
              <a:t>教育内容</a:t>
            </a:r>
            <a:endParaRPr lang="zh-CN" altLang="en-US" sz="2400"/>
          </a:p>
        </p:txBody>
      </p:sp>
      <p:sp>
        <p:nvSpPr>
          <p:cNvPr id="16" name="文本框 15"/>
          <p:cNvSpPr txBox="1"/>
          <p:nvPr/>
        </p:nvSpPr>
        <p:spPr>
          <a:xfrm>
            <a:off x="10145395" y="5673725"/>
            <a:ext cx="1863090" cy="460375"/>
          </a:xfrm>
          <a:prstGeom prst="rect">
            <a:avLst/>
          </a:prstGeom>
          <a:noFill/>
        </p:spPr>
        <p:txBody>
          <a:bodyPr wrap="square" rtlCol="0">
            <a:spAutoFit/>
          </a:bodyPr>
          <a:p>
            <a:r>
              <a:rPr lang="zh-CN" altLang="en-US" sz="2400"/>
              <a:t>教育与指导</a:t>
            </a:r>
            <a:endParaRPr lang="zh-CN" altLang="en-US" sz="240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39740" y="2785110"/>
            <a:ext cx="5253990" cy="922020"/>
          </a:xfrm>
          <a:prstGeom prst="rect">
            <a:avLst/>
          </a:prstGeom>
          <a:noFill/>
        </p:spPr>
        <p:txBody>
          <a:bodyPr wrap="square" rtlCol="0">
            <a:spAutoFit/>
          </a:bodyPr>
          <a:p>
            <a:r>
              <a:rPr lang="en-US" altLang="zh-CN" sz="5400">
                <a:latin typeface="Malgun Gothic Semilight" panose="020B0502040204020203" charset="-122"/>
                <a:ea typeface="Malgun Gothic Semilight" panose="020B0502040204020203" charset="-122"/>
              </a:rPr>
              <a:t>THANK  YOU</a:t>
            </a:r>
            <a:endParaRPr lang="en-US" altLang="zh-CN" sz="5400">
              <a:latin typeface="Malgun Gothic Semilight" panose="020B0502040204020203" charset="-122"/>
              <a:ea typeface="Malgun Gothic Semilight" panose="020B0502040204020203"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一、健康领域教育的作用</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3" name="文本框 2"/>
          <p:cNvSpPr txBox="1"/>
          <p:nvPr/>
        </p:nvSpPr>
        <p:spPr>
          <a:xfrm>
            <a:off x="664845" y="1598295"/>
            <a:ext cx="5789295" cy="521970"/>
          </a:xfrm>
          <a:prstGeom prst="rect">
            <a:avLst/>
          </a:prstGeom>
          <a:noFill/>
        </p:spPr>
        <p:txBody>
          <a:bodyPr wrap="square" rtlCol="0">
            <a:spAutoFit/>
          </a:bodyPr>
          <a:p>
            <a:r>
              <a:rPr lang="en-US" altLang="zh-CN" sz="2800">
                <a:solidFill>
                  <a:srgbClr val="56C0C1"/>
                </a:solidFill>
              </a:rPr>
              <a:t>3.</a:t>
            </a:r>
            <a:r>
              <a:rPr lang="zh-CN" altLang="en-US" sz="2800">
                <a:solidFill>
                  <a:srgbClr val="56C0C1"/>
                </a:solidFill>
              </a:rPr>
              <a:t>有助于幼儿增强对疾病的抵抗能力</a:t>
            </a:r>
            <a:endParaRPr lang="zh-CN" altLang="en-US" sz="2800">
              <a:solidFill>
                <a:srgbClr val="56C0C1"/>
              </a:solidFill>
            </a:endParaRPr>
          </a:p>
        </p:txBody>
      </p:sp>
      <p:cxnSp>
        <p:nvCxnSpPr>
          <p:cNvPr id="6" name="直接连接符 5"/>
          <p:cNvCxnSpPr/>
          <p:nvPr/>
        </p:nvCxnSpPr>
        <p:spPr>
          <a:xfrm>
            <a:off x="261180" y="1165351"/>
            <a:ext cx="5234110" cy="0"/>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1"/>
          <a:stretch>
            <a:fillRect/>
          </a:stretch>
        </p:blipFill>
        <p:spPr>
          <a:xfrm>
            <a:off x="3582670" y="2259330"/>
            <a:ext cx="4232910" cy="3999230"/>
          </a:xfrm>
          <a:prstGeom prst="rect">
            <a:avLst/>
          </a:prstGeom>
        </p:spPr>
      </p:pic>
      <p:sp>
        <p:nvSpPr>
          <p:cNvPr id="4" name="文本框 3"/>
          <p:cNvSpPr txBox="1"/>
          <p:nvPr/>
        </p:nvSpPr>
        <p:spPr>
          <a:xfrm>
            <a:off x="260985" y="3356610"/>
            <a:ext cx="2385695" cy="706755"/>
          </a:xfrm>
          <a:prstGeom prst="rect">
            <a:avLst/>
          </a:prstGeom>
          <a:noFill/>
        </p:spPr>
        <p:txBody>
          <a:bodyPr wrap="square" rtlCol="0">
            <a:spAutoFit/>
          </a:bodyPr>
          <a:p>
            <a:r>
              <a:rPr lang="zh-CN" altLang="en-US" sz="4000">
                <a:ln>
                  <a:solidFill>
                    <a:srgbClr val="59A9CD"/>
                  </a:solidFill>
                </a:ln>
                <a:solidFill>
                  <a:schemeClr val="accent1">
                    <a:lumMod val="60000"/>
                    <a:lumOff val="40000"/>
                  </a:schemeClr>
                </a:solidFill>
                <a:effectLst>
                  <a:outerShdw blurRad="38100" dist="25400" dir="5400000" algn="ctr" rotWithShape="0">
                    <a:srgbClr val="6E747A">
                      <a:alpha val="43000"/>
                    </a:srgbClr>
                  </a:outerShdw>
                </a:effectLst>
              </a:rPr>
              <a:t>体育活动</a:t>
            </a:r>
            <a:endParaRPr lang="zh-CN" altLang="en-US" sz="4000">
              <a:ln>
                <a:solidFill>
                  <a:srgbClr val="59A9CD"/>
                </a:solidFill>
              </a:ln>
              <a:solidFill>
                <a:schemeClr val="accent1">
                  <a:lumMod val="60000"/>
                  <a:lumOff val="40000"/>
                </a:schemeClr>
              </a:solidFill>
              <a:effectLst>
                <a:outerShdw blurRad="38100" dist="25400" dir="5400000" algn="ctr" rotWithShape="0">
                  <a:srgbClr val="6E747A">
                    <a:alpha val="43000"/>
                  </a:srgbClr>
                </a:outerShdw>
              </a:effectLst>
            </a:endParaRPr>
          </a:p>
        </p:txBody>
      </p:sp>
      <p:sp>
        <p:nvSpPr>
          <p:cNvPr id="7" name="右箭头 6"/>
          <p:cNvSpPr/>
          <p:nvPr/>
        </p:nvSpPr>
        <p:spPr>
          <a:xfrm>
            <a:off x="2526030" y="3435985"/>
            <a:ext cx="963295" cy="548005"/>
          </a:xfrm>
          <a:prstGeom prst="rightArrow">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右箭头 7"/>
          <p:cNvSpPr/>
          <p:nvPr/>
        </p:nvSpPr>
        <p:spPr>
          <a:xfrm>
            <a:off x="7948930" y="3481705"/>
            <a:ext cx="963295" cy="548005"/>
          </a:xfrm>
          <a:prstGeom prst="rightArrow">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8912225" y="2592070"/>
            <a:ext cx="3121025" cy="2676525"/>
          </a:xfrm>
          <a:prstGeom prst="rect">
            <a:avLst/>
          </a:prstGeom>
          <a:noFill/>
        </p:spPr>
        <p:txBody>
          <a:bodyPr wrap="square" rtlCol="0">
            <a:spAutoFit/>
          </a:bodyPr>
          <a:p>
            <a:r>
              <a:rPr lang="zh-CN" altLang="en-US" sz="2400">
                <a:solidFill>
                  <a:srgbClr val="0070C0"/>
                </a:solidFill>
              </a:rPr>
              <a:t>使幼儿身体各个器官、系统机能的正常发育，</a:t>
            </a:r>
            <a:r>
              <a:rPr lang="zh-CN" altLang="en-US" sz="2400">
                <a:solidFill>
                  <a:srgbClr val="0070C0"/>
                </a:solidFill>
                <a:sym typeface="+mn-ea"/>
              </a:rPr>
              <a:t>增加幼儿动作的协调性、灵活性，促进幼儿心肺功能的发展，增强对疾病的抵抗能力</a:t>
            </a:r>
            <a:endParaRPr lang="zh-CN" altLang="en-US" sz="2400">
              <a:solidFill>
                <a:srgbClr val="0070C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animBg="1"/>
      <p:bldP spid="7" grpId="1" animBg="1"/>
      <p:bldP spid="8" grpId="0" animBg="1"/>
      <p:bldP spid="9" grpId="0"/>
    </p:bldLst>
  </p:timing>
</p:sld>
</file>

<file path=ppt/tags/tag1.xml><?xml version="1.0" encoding="utf-8"?>
<p:tagLst xmlns:p="http://schemas.openxmlformats.org/presentationml/2006/main">
  <p:tag name="KSO_WM_UNIT_TABLE_BEAUTIFY" val="smartTable{8d208996-5e1c-4125-8ab2-94a3ef63cc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6966</Words>
  <Application>WPS 演示</Application>
  <PresentationFormat>宽屏</PresentationFormat>
  <Paragraphs>740</Paragraphs>
  <Slides>83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83</vt:i4>
      </vt:variant>
    </vt:vector>
  </HeadingPairs>
  <TitlesOfParts>
    <vt:vector size="93" baseType="lpstr">
      <vt:lpstr>Arial</vt:lpstr>
      <vt:lpstr>宋体</vt:lpstr>
      <vt:lpstr>Wingdings</vt:lpstr>
      <vt:lpstr>微软雅黑 Light</vt:lpstr>
      <vt:lpstr>微软雅黑</vt:lpstr>
      <vt:lpstr>等线</vt:lpstr>
      <vt:lpstr>Arial Unicode MS</vt:lpstr>
      <vt:lpstr>Calibri</vt:lpstr>
      <vt:lpstr>Malgun Gothic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Pang P</dc:creator>
  <cp:lastModifiedBy>苑苑</cp:lastModifiedBy>
  <cp:revision>671</cp:revision>
  <dcterms:created xsi:type="dcterms:W3CDTF">2018-10-13T02:57:00Z</dcterms:created>
  <dcterms:modified xsi:type="dcterms:W3CDTF">2020-04-13T08:59:56Z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